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3" r:id="rId1"/>
    <p:sldMasterId id="2147483724" r:id="rId2"/>
    <p:sldMasterId id="2147483725" r:id="rId3"/>
    <p:sldMasterId id="2147483726" r:id="rId4"/>
    <p:sldMasterId id="2147483727" r:id="rId5"/>
    <p:sldMasterId id="2147483728" r:id="rId6"/>
    <p:sldMasterId id="2147483729" r:id="rId7"/>
    <p:sldMasterId id="2147483730" r:id="rId8"/>
  </p:sldMasterIdLst>
  <p:notesMasterIdLst>
    <p:notesMasterId r:id="rId4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1" r:id="rId43"/>
    <p:sldId id="290"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B4062BF-2007-41B7-8705-8611D5CB0B24}">
  <a:tblStyle styleId="{AB4062BF-2007-41B7-8705-8611D5CB0B2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4E8E8"/>
          </a:solidFill>
        </a:fill>
      </a:tcStyle>
    </a:wholeTbl>
    <a:band1H>
      <a:tcStyle>
        <a:tcBdr/>
        <a:fill>
          <a:solidFill>
            <a:srgbClr val="E8CFCF"/>
          </a:solidFill>
        </a:fill>
      </a:tcStyle>
    </a:band1H>
    <a:band1V>
      <a:tcStyle>
        <a:tcBdr/>
        <a:fill>
          <a:solidFill>
            <a:srgbClr val="E8CFCF"/>
          </a:solidFill>
        </a:fill>
      </a:tcStyle>
    </a:band1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 styleId="{5A93DA5D-EAC7-4EBC-A60E-791F9861784C}"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DEEE8"/>
          </a:solidFill>
        </a:fill>
      </a:tcStyle>
    </a:wholeTbl>
    <a:band1H>
      <a:tcStyle>
        <a:tcBdr/>
        <a:fill>
          <a:solidFill>
            <a:srgbClr val="FCDCCE"/>
          </a:solidFill>
        </a:fill>
      </a:tcStyle>
    </a:band1H>
    <a:band1V>
      <a:tcStyle>
        <a:tcBdr/>
        <a:fill>
          <a:solidFill>
            <a:srgbClr val="FCDCCE"/>
          </a:solidFill>
        </a:fill>
      </a:tcStyle>
    </a:band1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6"/>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6"/>
          </a:solidFill>
        </a:fill>
      </a:tcStyle>
    </a:firstRow>
  </a:tblStyle>
  <a:tblStyle styleId="{C44A53DE-D411-4A02-B48B-478865D63E66}"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E9"/>
          </a:solidFill>
        </a:fill>
      </a:tcStyle>
    </a:wholeTbl>
    <a:band1H>
      <a:tcStyle>
        <a:tcBdr/>
        <a:fill>
          <a:solidFill>
            <a:srgbClr val="DEE7D0"/>
          </a:solidFill>
        </a:fill>
      </a:tcStyle>
    </a:band1H>
    <a:band1V>
      <a:tcStyle>
        <a:tcBdr/>
        <a:fill>
          <a:solidFill>
            <a:srgbClr val="DEE7D0"/>
          </a:solidFill>
        </a:fill>
      </a:tcStyle>
    </a:band1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3"/>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3"/>
          </a:solidFill>
        </a:fill>
      </a:tcStyle>
    </a:firstRow>
  </a:tblStyle>
  <a:tblStyle styleId="{BC841115-D993-437D-B21D-EF15EDD8640E}" styleName="Table_3">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F1F5"/>
          </a:solidFill>
        </a:fill>
      </a:tcStyle>
    </a:wholeTbl>
    <a:band1H>
      <a:tcStyle>
        <a:tcBdr/>
        <a:fill>
          <a:solidFill>
            <a:srgbClr val="CEE2EA"/>
          </a:solidFill>
        </a:fill>
      </a:tcStyle>
    </a:band1H>
    <a:band1V>
      <a:tcStyle>
        <a:tcBdr/>
        <a:fill>
          <a:solidFill>
            <a:srgbClr val="CEE2EA"/>
          </a:solidFill>
        </a:fill>
      </a:tcStyle>
    </a:band1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5"/>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5"/>
          </a:solidFill>
        </a:fill>
      </a:tcStyle>
    </a:firstRow>
  </a:tblStyle>
  <a:tblStyle styleId="{042AC9D7-4F1B-4B3C-AF5A-433B35342D67}"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CEAF0"/>
          </a:solidFill>
        </a:fill>
      </a:tcStyle>
    </a:wholeTbl>
    <a:band1H>
      <a:tcStyle>
        <a:tcBdr/>
        <a:fill>
          <a:solidFill>
            <a:srgbClr val="D7D2DF"/>
          </a:solidFill>
        </a:fill>
      </a:tcStyle>
    </a:band1H>
    <a:band1V>
      <a:tcStyle>
        <a:tcBdr/>
        <a:fill>
          <a:solidFill>
            <a:srgbClr val="D7D2DF"/>
          </a:solidFill>
        </a:fill>
      </a:tcStyle>
    </a:band1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4"/>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4"/>
          </a:solidFill>
        </a:fill>
      </a:tcStyle>
    </a:firstRow>
  </a:tblStyle>
  <a:tblStyle styleId="{9972E684-4BBF-4429-BDA1-FECF5F6CB98C}" styleName="Table_5">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6E6"/>
          </a:solidFill>
        </a:fill>
      </a:tcStyle>
    </a:wholeTbl>
    <a:band1H>
      <a:tcStyle>
        <a:tcBdr/>
        <a:fill>
          <a:solidFill>
            <a:srgbClr val="CACACA"/>
          </a:solidFill>
        </a:fill>
      </a:tcStyle>
    </a:band1H>
    <a:band1V>
      <a:tcStyle>
        <a:tcBdr/>
        <a:fill>
          <a:solidFill>
            <a:srgbClr val="CACACA"/>
          </a:solidFill>
        </a:fill>
      </a:tcStyle>
    </a:band1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dk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0" y="-16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86317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oe.virginia.gov/administrators/superintendents_memos/2016/284-16.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vcee.org/performance-assessments-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oe.virginia.gov/administrators/superintendents_memos/2016/284-16.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aganonline.com/free_articles/dr_spencer_kagan/281/Kagan-Structures-A-Miracle-of-Active-Engagement,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30 seconds</a:t>
            </a:r>
          </a:p>
          <a:p>
            <a:pPr marL="457200" marR="0" lvl="0" indent="-228600" algn="l" rtl="0">
              <a:spcBef>
                <a:spcPts val="0"/>
              </a:spcBef>
              <a:buChar char="●"/>
            </a:pPr>
            <a:r>
              <a:rPr lang="en-US"/>
              <a:t>Introduce ourselves</a:t>
            </a:r>
          </a:p>
          <a:p>
            <a:pPr marL="457200" marR="0" lvl="0" indent="-228600" algn="l" rtl="0">
              <a:spcBef>
                <a:spcPts val="0"/>
              </a:spcBef>
              <a:buChar char="●"/>
            </a:pPr>
            <a:r>
              <a:rPr lang="en-US"/>
              <a:t>Mention we are one of 4 presentations going on around the state as we build a community of support and “risk takers” on our journey to quality first instruction and assessments.</a:t>
            </a:r>
          </a:p>
        </p:txBody>
      </p:sp>
      <p:sp>
        <p:nvSpPr>
          <p:cNvPr id="542" name="Shape 5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7" name="Shape 647"/>
          <p:cNvSpPr txBox="1">
            <a:spLocks noGrp="1"/>
          </p:cNvSpPr>
          <p:nvPr>
            <p:ph type="body" idx="1"/>
          </p:nvPr>
        </p:nvSpPr>
        <p:spPr>
          <a:xfrm>
            <a:off x="685800" y="4343400"/>
            <a:ext cx="5486400"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b="1"/>
              <a:t>1 minute</a:t>
            </a:r>
          </a:p>
          <a:p>
            <a:pPr marL="457200" marR="0" lvl="0" indent="-228600" algn="l" rtl="0">
              <a:spcBef>
                <a:spcPts val="0"/>
              </a:spcBef>
              <a:buChar char="●"/>
            </a:pPr>
            <a:r>
              <a:rPr lang="en-US"/>
              <a:t>Take a moment read the most recent definition of Performace-Based Assessment.  </a:t>
            </a:r>
          </a:p>
          <a:p>
            <a:pPr marL="457200" marR="0" lvl="0" indent="-228600" algn="l" rtl="0">
              <a:spcBef>
                <a:spcPts val="0"/>
              </a:spcBef>
              <a:buChar char="●"/>
            </a:pPr>
            <a:r>
              <a:rPr lang="en-US" sz="1200" b="0" i="0" u="none" strike="noStrike" cap="none">
                <a:solidFill>
                  <a:schemeClr val="dk1"/>
                </a:solidFill>
                <a:latin typeface="Calibri"/>
                <a:ea typeface="Calibri"/>
                <a:cs typeface="Calibri"/>
                <a:sym typeface="Calibri"/>
              </a:rPr>
              <a:t>In looking at the most recent </a:t>
            </a:r>
            <a:r>
              <a:rPr lang="en-US"/>
              <a:t>VDOE </a:t>
            </a:r>
            <a:r>
              <a:rPr lang="en-US" sz="1200" b="0" i="0" u="none" strike="noStrike" cap="none">
                <a:solidFill>
                  <a:schemeClr val="dk1"/>
                </a:solidFill>
                <a:latin typeface="Calibri"/>
                <a:ea typeface="Calibri"/>
                <a:cs typeface="Calibri"/>
                <a:sym typeface="Calibri"/>
              </a:rPr>
              <a:t>definition of Performance-Based Assessment, note the </a:t>
            </a:r>
            <a:r>
              <a:rPr lang="en-US"/>
              <a:t>keywords</a:t>
            </a:r>
            <a:r>
              <a:rPr lang="en-US" sz="1200" b="0" i="0" u="none" strike="noStrike" cap="none">
                <a:solidFill>
                  <a:schemeClr val="dk1"/>
                </a:solidFill>
                <a:latin typeface="Calibri"/>
                <a:ea typeface="Calibri"/>
                <a:cs typeface="Calibri"/>
                <a:sym typeface="Calibri"/>
              </a:rPr>
              <a:t> that jump out to u</a:t>
            </a:r>
            <a:r>
              <a:rPr lang="en-US"/>
              <a:t>s:</a:t>
            </a:r>
          </a:p>
          <a:p>
            <a:pPr marL="914400" marR="0" lvl="1" indent="-228600" algn="l" rtl="0">
              <a:spcBef>
                <a:spcPts val="0"/>
              </a:spcBef>
              <a:buChar char="○"/>
            </a:pPr>
            <a:r>
              <a:rPr lang="en-US" b="1" i="1"/>
              <a:t>perform a task / create a product</a:t>
            </a:r>
          </a:p>
          <a:p>
            <a:pPr marL="914400" marR="0" lvl="1" indent="-228600" algn="l" rtl="0">
              <a:spcBef>
                <a:spcPts val="0"/>
              </a:spcBef>
              <a:buChar char="○"/>
            </a:pPr>
            <a:r>
              <a:rPr lang="en-US" b="1" i="1"/>
              <a:t>scored using a rubric</a:t>
            </a:r>
          </a:p>
          <a:p>
            <a:pPr marL="914400" marR="0" lvl="1" indent="-228600" algn="l" rtl="0">
              <a:spcBef>
                <a:spcPts val="0"/>
              </a:spcBef>
              <a:buChar char="○"/>
            </a:pPr>
            <a:r>
              <a:rPr lang="en-US" b="1" i="1"/>
              <a:t>real-life situation</a:t>
            </a:r>
          </a:p>
        </p:txBody>
      </p:sp>
      <p:sp>
        <p:nvSpPr>
          <p:cNvPr id="648" name="Shape 648"/>
          <p:cNvSpPr txBox="1">
            <a:spLocks noGrp="1"/>
          </p:cNvSpPr>
          <p:nvPr>
            <p:ph type="sldNum" idx="12"/>
          </p:nvPr>
        </p:nvSpPr>
        <p:spPr>
          <a:xfrm>
            <a:off x="3884612" y="8685213"/>
            <a:ext cx="2971800"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b="0" u="none">
                <a:solidFill>
                  <a:srgbClr val="000000"/>
                </a:solidFill>
                <a:latin typeface="Arial"/>
                <a:ea typeface="Arial"/>
                <a:cs typeface="Arial"/>
                <a:sym typeface="Arial"/>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6" name="Shape 6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1 minute</a:t>
            </a:r>
          </a:p>
          <a:p>
            <a:pPr marL="0" marR="0" lvl="0" indent="0" algn="l" rtl="0">
              <a:spcBef>
                <a:spcPts val="0"/>
              </a:spcBef>
              <a:buSzPct val="25000"/>
              <a:buNone/>
            </a:pPr>
            <a:r>
              <a:rPr lang="en-US"/>
              <a:t>P</a:t>
            </a:r>
            <a:r>
              <a:rPr lang="en-US" sz="1200" b="0" i="0" u="none" strike="noStrike" cap="none">
                <a:solidFill>
                  <a:schemeClr val="dk1"/>
                </a:solidFill>
                <a:latin typeface="Calibri"/>
                <a:ea typeface="Calibri"/>
                <a:cs typeface="Calibri"/>
                <a:sym typeface="Calibri"/>
              </a:rPr>
              <a:t>erformance</a:t>
            </a:r>
            <a:r>
              <a:rPr lang="en-US"/>
              <a:t>-</a:t>
            </a:r>
            <a:r>
              <a:rPr lang="en-US" sz="1200" b="0" i="0" u="none" strike="noStrike" cap="none">
                <a:solidFill>
                  <a:schemeClr val="dk1"/>
                </a:solidFill>
                <a:latin typeface="Calibri"/>
                <a:ea typeface="Calibri"/>
                <a:cs typeface="Calibri"/>
                <a:sym typeface="Calibri"/>
              </a:rPr>
              <a:t>Based Assessments are often characterized by the following attributes – we should keep these in mind when creating them:</a:t>
            </a:r>
          </a:p>
          <a:p>
            <a:pPr marL="342885" marR="0" lvl="0" indent="-342885"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Clear connections to rigorous standards</a:t>
            </a:r>
          </a:p>
          <a:p>
            <a:pPr marL="342885" marR="0" lvl="0" indent="-342885"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Engaging, active learning</a:t>
            </a:r>
          </a:p>
          <a:p>
            <a:pPr marL="342885" marR="0" lvl="0" indent="-342885"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Authentic / real-world application</a:t>
            </a:r>
          </a:p>
          <a:p>
            <a:pPr marL="342885" marR="0" lvl="0" indent="-342885"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Open-ended / multiple right answers</a:t>
            </a:r>
          </a:p>
          <a:p>
            <a:pPr marL="342885" marR="0" lvl="0" indent="-342885"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Final product </a:t>
            </a:r>
          </a:p>
          <a:p>
            <a:pPr marL="342885" marR="0" lvl="0" indent="-342885"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Choice </a:t>
            </a:r>
          </a:p>
          <a:p>
            <a:pPr marL="342885" marR="0" lvl="0" indent="-342885"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Clear task and prompt</a:t>
            </a:r>
          </a:p>
          <a:p>
            <a:pPr marL="342885" marR="0" lvl="0" indent="-342885"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Criteria for measurement (rubric, checklist, etc.)</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11</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5" name="Shape 66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a:spcBef>
                <a:spcPts val="0"/>
              </a:spcBef>
              <a:buClr>
                <a:schemeClr val="dk1"/>
              </a:buClr>
              <a:buSzPct val="25000"/>
              <a:buFont typeface="Arial"/>
              <a:buNone/>
            </a:pPr>
            <a:r>
              <a:rPr lang="en-US" b="1"/>
              <a:t>I minute</a:t>
            </a:r>
          </a:p>
          <a:p>
            <a:pPr lvl="0">
              <a:spcBef>
                <a:spcPts val="0"/>
              </a:spcBef>
              <a:buClr>
                <a:schemeClr val="dk1"/>
              </a:buClr>
              <a:buSzPct val="25000"/>
              <a:buFont typeface="Arial"/>
              <a:buNone/>
            </a:pPr>
            <a:r>
              <a:rPr lang="en-US"/>
              <a:t>Thinking about assessment in a different way will allow us to consider our instruction in a different way as well.  We cannot focus our instruction any longer on just low level Bloom recall and comprehension of factual information.  We must teach students how to synthesize and apply new learning in meaningful ways.</a:t>
            </a:r>
          </a:p>
          <a:p>
            <a:pPr lvl="0">
              <a:spcBef>
                <a:spcPts val="0"/>
              </a:spcBef>
              <a:buClr>
                <a:schemeClr val="dk1"/>
              </a:buClr>
              <a:buSzPct val="25000"/>
              <a:buFont typeface="Arial"/>
              <a:buNone/>
            </a:pPr>
            <a:r>
              <a:rPr lang="en-US"/>
              <a:t> </a:t>
            </a:r>
          </a:p>
          <a:p>
            <a:pPr lvl="0" rtl="0">
              <a:spcBef>
                <a:spcPts val="0"/>
              </a:spcBef>
              <a:buClr>
                <a:schemeClr val="dk1"/>
              </a:buClr>
              <a:buSzPct val="25000"/>
              <a:buFont typeface="Arial"/>
              <a:buNone/>
            </a:pPr>
            <a:r>
              <a:rPr lang="en-US"/>
              <a:t>The 2015 SOLs, and particularly Standard 1 (SKILLS) lend themselves to this type of instruction will help prepare our students for performance-based types of assessments.</a:t>
            </a:r>
          </a:p>
          <a:p>
            <a:pPr lvl="0">
              <a:spcBef>
                <a:spcPts val="0"/>
              </a:spcBef>
              <a:buClr>
                <a:schemeClr val="dk1"/>
              </a:buClr>
              <a:buSzPct val="25000"/>
              <a:buFont typeface="Arial"/>
              <a:buNone/>
            </a:pPr>
            <a:endParaRPr/>
          </a:p>
          <a:p>
            <a:pPr lvl="0" rtl="0">
              <a:spcBef>
                <a:spcPts val="0"/>
              </a:spcBef>
              <a:buClr>
                <a:schemeClr val="dk1"/>
              </a:buClr>
              <a:buSzPct val="25000"/>
              <a:buFont typeface="Arial"/>
              <a:buNone/>
            </a:pPr>
            <a:r>
              <a:rPr lang="en-US"/>
              <a:t>Refer to full </a:t>
            </a:r>
            <a:r>
              <a:rPr lang="en-US" b="1" i="1" u="sng">
                <a:solidFill>
                  <a:schemeClr val="hlink"/>
                </a:solidFill>
                <a:hlinkClick r:id="rId3"/>
              </a:rPr>
              <a:t> Attachment A to Supt’s Memo 284-16 November 11, 2016 </a:t>
            </a:r>
            <a:r>
              <a:rPr lang="en-US" b="1">
                <a:solidFill>
                  <a:srgbClr val="555555"/>
                </a:solidFill>
                <a:highlight>
                  <a:srgbClr val="FFFFFF"/>
                </a:highlight>
                <a:latin typeface="Arial"/>
                <a:ea typeface="Arial"/>
                <a:cs typeface="Arial"/>
                <a:sym typeface="Arial"/>
              </a:rPr>
              <a:t> to read full text </a:t>
            </a:r>
          </a:p>
          <a:p>
            <a:pPr marL="0" marR="0" lvl="0" indent="0" algn="l" rtl="0">
              <a:spcBef>
                <a:spcPts val="0"/>
              </a:spcBef>
              <a:buSzPct val="25000"/>
              <a:buNone/>
            </a:pPr>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66" name="Shape 66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12</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3" name="Shape 67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2 minutes</a:t>
            </a:r>
          </a:p>
          <a:p>
            <a:pPr marL="457200" marR="0" lvl="0" indent="-228600" algn="l" rtl="0">
              <a:spcBef>
                <a:spcPts val="0"/>
              </a:spcBef>
              <a:buChar char="●"/>
            </a:pPr>
            <a:r>
              <a:rPr lang="en-US"/>
              <a:t>Take a moment to review the Skills Progression Chart that details Standard 1 (on tables).</a:t>
            </a:r>
          </a:p>
          <a:p>
            <a:pPr marL="457200" marR="0" lvl="0" indent="-228600" algn="l" rtl="0">
              <a:spcBef>
                <a:spcPts val="0"/>
              </a:spcBef>
              <a:buChar char="●"/>
            </a:pPr>
            <a:r>
              <a:rPr lang="en-US"/>
              <a:t>Be thinking about how these skills can and should be leveraged to help students deepen understanding of social studies content and solidify Profile of a Graduate attributes.</a:t>
            </a:r>
          </a:p>
          <a:p>
            <a:pPr marR="0" lvl="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74" name="Shape 67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13</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1" name="Shape 68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30 seconds</a:t>
            </a:r>
          </a:p>
          <a:p>
            <a:pPr marL="0" marR="0" lvl="0" indent="0" algn="l" rtl="0">
              <a:spcBef>
                <a:spcPts val="0"/>
              </a:spcBef>
              <a:buSzPct val="25000"/>
              <a:buNone/>
            </a:pPr>
            <a:r>
              <a:rPr lang="en-US"/>
              <a:t>During the next piece of our work together, we will focus on thinking about what makes a PBA a </a:t>
            </a:r>
            <a:r>
              <a:rPr lang="en-US" b="1" i="1"/>
              <a:t>HIGH QUALITY</a:t>
            </a:r>
            <a:r>
              <a:rPr lang="en-US"/>
              <a:t> assessment?  How can we, as teachers, determine if the assessments we use or create are high quality?</a:t>
            </a:r>
          </a:p>
          <a:p>
            <a:pPr marL="0" marR="0" lvl="0" indent="0" algn="l" rtl="0">
              <a:spcBef>
                <a:spcPts val="0"/>
              </a:spcBef>
              <a:buSzPct val="25000"/>
              <a:buNone/>
            </a:pPr>
            <a:r>
              <a:rPr lang="en-US"/>
              <a:t>   </a:t>
            </a:r>
          </a:p>
          <a:p>
            <a:pPr marL="0" marR="0" lvl="0" indent="0" algn="l" rtl="0">
              <a:spcBef>
                <a:spcPts val="0"/>
              </a:spcBef>
              <a:buSzPct val="25000"/>
              <a:buNone/>
            </a:pPr>
            <a:r>
              <a:rPr lang="en-US"/>
              <a:t>Transition into using the tool with an actual PBA (VCEE developed PBA - used with permission).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82" name="Shape 68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14</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8" name="Shape 68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30 seconds</a:t>
            </a:r>
          </a:p>
          <a:p>
            <a:pPr marL="0" marR="0" lvl="0" indent="0" algn="l" rtl="0">
              <a:spcBef>
                <a:spcPts val="0"/>
              </a:spcBef>
              <a:buSzPct val="25000"/>
              <a:buNone/>
            </a:pPr>
            <a:r>
              <a:rPr lang="en-US"/>
              <a:t>On your tables, you have a copy of the Virginia Quality Criterion Tool for PBA.  Let’s take a few moments to explore this tool.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89" name="Shape 68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15</a:t>
            </a:fld>
            <a:endParaRPr lang="en-US" sz="120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6" name="Shape 696"/>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b="1">
                <a:solidFill>
                  <a:srgbClr val="000000"/>
                </a:solidFill>
              </a:rPr>
              <a:t>10 minutes  </a:t>
            </a:r>
            <a:r>
              <a:rPr lang="en-US">
                <a:solidFill>
                  <a:srgbClr val="000000"/>
                </a:solidFill>
              </a:rPr>
              <a:t>(Post its, highlighters already on table with hard copies of all activities EXCEPT exit ticket)  </a:t>
            </a:r>
          </a:p>
          <a:p>
            <a:pPr marL="457200" marR="0" lvl="0" indent="-228600" algn="l" rtl="0">
              <a:spcBef>
                <a:spcPts val="0"/>
              </a:spcBef>
              <a:buClr>
                <a:srgbClr val="000000"/>
              </a:buClr>
              <a:buChar char="●"/>
            </a:pPr>
            <a:r>
              <a:rPr lang="en-US">
                <a:solidFill>
                  <a:srgbClr val="000000"/>
                </a:solidFill>
              </a:rPr>
              <a:t>Invite participants to explore and become familiar with this tool on their own.  </a:t>
            </a:r>
          </a:p>
          <a:p>
            <a:pPr marL="457200" marR="0" lvl="0" indent="-228600" algn="l" rtl="0">
              <a:spcBef>
                <a:spcPts val="0"/>
              </a:spcBef>
              <a:buClr>
                <a:srgbClr val="000000"/>
              </a:buClr>
              <a:buChar char="●"/>
            </a:pPr>
            <a:r>
              <a:rPr lang="en-US">
                <a:solidFill>
                  <a:srgbClr val="000000"/>
                </a:solidFill>
              </a:rPr>
              <a:t>Encourage them to take notes, highlight and jot questions or comments on post-it notes to hang on chart paper.</a:t>
            </a:r>
          </a:p>
          <a:p>
            <a:pPr marL="0" marR="0" lvl="0" indent="0" algn="l" rtl="0">
              <a:spcBef>
                <a:spcPts val="0"/>
              </a:spcBef>
              <a:buSzPct val="25000"/>
              <a:buNone/>
            </a:pPr>
            <a:endParaRPr>
              <a:solidFill>
                <a:srgbClr val="000000"/>
              </a:solidFill>
            </a:endParaRPr>
          </a:p>
          <a:p>
            <a:pPr marL="0" marR="0" lvl="0" indent="0" algn="l" rtl="0">
              <a:spcBef>
                <a:spcPts val="0"/>
              </a:spcBef>
              <a:buSzPct val="25000"/>
              <a:buNone/>
            </a:pPr>
            <a:r>
              <a:rPr lang="en-US" b="1">
                <a:solidFill>
                  <a:srgbClr val="000000"/>
                </a:solidFill>
              </a:rPr>
              <a:t>Chart paper </a:t>
            </a:r>
            <a:r>
              <a:rPr lang="en-US">
                <a:solidFill>
                  <a:srgbClr val="000000"/>
                </a:solidFill>
              </a:rPr>
              <a:t>-  - one for each criteria.  </a:t>
            </a:r>
          </a:p>
          <a:p>
            <a:pPr marL="0" marR="0" lvl="0" indent="0" algn="l" rtl="0">
              <a:spcBef>
                <a:spcPts val="0"/>
              </a:spcBef>
              <a:buSzPct val="25000"/>
              <a:buNone/>
            </a:pPr>
            <a:r>
              <a:rPr lang="en-US">
                <a:solidFill>
                  <a:srgbClr val="000000"/>
                </a:solidFill>
              </a:rPr>
              <a:t>Put your I noticed comments on the big chart paper, and one scribe writes them on the Feedback Copy for VDOE to collect (different color paper)</a:t>
            </a:r>
          </a:p>
          <a:p>
            <a:pPr marL="0" marR="0" lvl="0" indent="0" algn="l" rtl="0">
              <a:spcBef>
                <a:spcPts val="0"/>
              </a:spcBef>
              <a:buSzPct val="25000"/>
              <a:buNone/>
            </a:pPr>
            <a:endParaRPr>
              <a:solidFill>
                <a:srgbClr val="000000"/>
              </a:solidFill>
            </a:endParaRPr>
          </a:p>
        </p:txBody>
      </p:sp>
      <p:sp>
        <p:nvSpPr>
          <p:cNvPr id="697" name="Shape 697"/>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8" name="Shape 708"/>
          <p:cNvSpPr txBox="1">
            <a:spLocks noGrp="1"/>
          </p:cNvSpPr>
          <p:nvPr>
            <p:ph type="body" idx="1"/>
          </p:nvPr>
        </p:nvSpPr>
        <p:spPr>
          <a:xfrm>
            <a:off x="685800" y="4343400"/>
            <a:ext cx="5486400"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b="1">
                <a:solidFill>
                  <a:srgbClr val="000000"/>
                </a:solidFill>
              </a:rPr>
              <a:t>5 minutes </a:t>
            </a:r>
          </a:p>
          <a:p>
            <a:pPr marL="0" marR="0" lvl="0" indent="0" algn="l" rtl="0">
              <a:spcBef>
                <a:spcPts val="0"/>
              </a:spcBef>
              <a:buSzPct val="25000"/>
              <a:buNone/>
            </a:pPr>
            <a:r>
              <a:rPr lang="en-US">
                <a:solidFill>
                  <a:srgbClr val="000000"/>
                </a:solidFill>
              </a:rPr>
              <a:t>As a team or table group, share out thoughts about QCT using the guiding questions</a:t>
            </a:r>
          </a:p>
          <a:p>
            <a:pPr marL="0" marR="0" lvl="0" indent="0" algn="l" rtl="0">
              <a:spcBef>
                <a:spcPts val="0"/>
              </a:spcBef>
              <a:buSzPct val="25000"/>
              <a:buNone/>
            </a:pPr>
            <a:endParaRPr>
              <a:solidFill>
                <a:srgbClr val="000000"/>
              </a:solidFill>
            </a:endParaRPr>
          </a:p>
          <a:p>
            <a:pPr marL="0" marR="0" lvl="0" indent="0" algn="l" rtl="0">
              <a:spcBef>
                <a:spcPts val="0"/>
              </a:spcBef>
              <a:buSzPct val="25000"/>
              <a:buNone/>
            </a:pPr>
            <a:r>
              <a:rPr lang="en-US">
                <a:solidFill>
                  <a:srgbClr val="000000"/>
                </a:solidFill>
              </a:rPr>
              <a:t>On chart paper, have a scribe add comments to the “Feedback Copy” for VDOE</a:t>
            </a:r>
          </a:p>
          <a:p>
            <a:pPr marL="457200" lvl="0" indent="-228600" rtl="0">
              <a:spcBef>
                <a:spcPts val="0"/>
              </a:spcBef>
              <a:buChar char="●"/>
            </a:pPr>
            <a:r>
              <a:rPr lang="en-US"/>
              <a:t>Need to have one person at each table “scribe” the overall impressions, questions on the “Feedback Copy” of the QT (on different colored paper).  At end, when share out they add their feedback to the Feedback Copy of the tool at their table.</a:t>
            </a:r>
          </a:p>
          <a:p>
            <a:pPr marL="0" marR="0" lvl="0" indent="0" algn="l" rtl="0">
              <a:spcBef>
                <a:spcPts val="0"/>
              </a:spcBef>
              <a:buSzPct val="25000"/>
              <a:buNone/>
            </a:pPr>
            <a:endParaRPr>
              <a:solidFill>
                <a:srgbClr val="000000"/>
              </a:solidFill>
            </a:endParaRPr>
          </a:p>
        </p:txBody>
      </p:sp>
      <p:sp>
        <p:nvSpPr>
          <p:cNvPr id="709" name="Shape 709"/>
          <p:cNvSpPr txBox="1">
            <a:spLocks noGrp="1"/>
          </p:cNvSpPr>
          <p:nvPr>
            <p:ph type="sldNum" idx="12"/>
          </p:nvPr>
        </p:nvSpPr>
        <p:spPr>
          <a:xfrm>
            <a:off x="3884612" y="8685213"/>
            <a:ext cx="2971800"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6" name="Shape 716"/>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b="1">
                <a:solidFill>
                  <a:srgbClr val="000000"/>
                </a:solidFill>
              </a:rPr>
              <a:t>1 minute</a:t>
            </a:r>
          </a:p>
          <a:p>
            <a:pPr marL="0" marR="0" lvl="0" indent="0" algn="l" rtl="0">
              <a:spcBef>
                <a:spcPts val="0"/>
              </a:spcBef>
              <a:buSzPct val="25000"/>
              <a:buNone/>
            </a:pPr>
            <a:r>
              <a:rPr lang="en-US">
                <a:solidFill>
                  <a:srgbClr val="000000"/>
                </a:solidFill>
              </a:rPr>
              <a:t>Point out the paragraph at the TOP of the document:  </a:t>
            </a:r>
          </a:p>
          <a:p>
            <a:pPr marL="457200" marR="0" lvl="0" indent="-228600" algn="l" rtl="0">
              <a:spcBef>
                <a:spcPts val="0"/>
              </a:spcBef>
              <a:buClr>
                <a:srgbClr val="000000"/>
              </a:buClr>
              <a:buChar char="●"/>
            </a:pPr>
            <a:r>
              <a:rPr lang="en-US">
                <a:solidFill>
                  <a:srgbClr val="000000"/>
                </a:solidFill>
              </a:rPr>
              <a:t>establishing common language</a:t>
            </a:r>
          </a:p>
          <a:p>
            <a:pPr marL="457200" marR="0" lvl="0" indent="-228600" algn="l" rtl="0">
              <a:spcBef>
                <a:spcPts val="0"/>
              </a:spcBef>
              <a:buClr>
                <a:srgbClr val="000000"/>
              </a:buClr>
              <a:buChar char="●"/>
            </a:pPr>
            <a:r>
              <a:rPr lang="en-US">
                <a:solidFill>
                  <a:srgbClr val="000000"/>
                </a:solidFill>
              </a:rPr>
              <a:t>important criteria</a:t>
            </a:r>
          </a:p>
          <a:p>
            <a:pPr marL="457200" marR="0" lvl="0" indent="-228600" algn="l" rtl="0">
              <a:spcBef>
                <a:spcPts val="0"/>
              </a:spcBef>
              <a:buClr>
                <a:srgbClr val="000000"/>
              </a:buClr>
              <a:buChar char="●"/>
            </a:pPr>
            <a:r>
              <a:rPr lang="en-US">
                <a:solidFill>
                  <a:srgbClr val="000000"/>
                </a:solidFill>
              </a:rPr>
              <a:t>a “how to” guide</a:t>
            </a:r>
          </a:p>
          <a:p>
            <a:pPr marL="457200" marR="0" lvl="0" indent="-228600" algn="l" rtl="0">
              <a:spcBef>
                <a:spcPts val="0"/>
              </a:spcBef>
              <a:buClr>
                <a:srgbClr val="000000"/>
              </a:buClr>
              <a:buChar char="●"/>
            </a:pPr>
            <a:r>
              <a:rPr lang="en-US">
                <a:solidFill>
                  <a:srgbClr val="000000"/>
                </a:solidFill>
              </a:rPr>
              <a:t>shifting instructional methods/assessment practices</a:t>
            </a:r>
          </a:p>
          <a:p>
            <a:pPr marL="0" marR="0" lvl="0" indent="0" algn="l" rtl="0">
              <a:spcBef>
                <a:spcPts val="0"/>
              </a:spcBef>
              <a:buSzPct val="25000"/>
              <a:buNone/>
            </a:pPr>
            <a:r>
              <a:rPr lang="en-US">
                <a:solidFill>
                  <a:srgbClr val="000000"/>
                </a:solidFill>
              </a:rPr>
              <a:t>Last sentence around </a:t>
            </a:r>
            <a:r>
              <a:rPr lang="en-US" b="1">
                <a:solidFill>
                  <a:srgbClr val="000000"/>
                </a:solidFill>
              </a:rPr>
              <a:t>Profile of a Graduate</a:t>
            </a:r>
            <a:r>
              <a:rPr lang="en-US">
                <a:solidFill>
                  <a:srgbClr val="000000"/>
                </a:solidFill>
              </a:rPr>
              <a:t> reminds us of where we want our students to be in the future……</a:t>
            </a:r>
          </a:p>
          <a:p>
            <a:pPr marL="0" marR="0" lvl="0" indent="0" algn="l" rtl="0">
              <a:spcBef>
                <a:spcPts val="0"/>
              </a:spcBef>
              <a:buSzPct val="25000"/>
              <a:buNone/>
            </a:pPr>
            <a:endParaRPr>
              <a:solidFill>
                <a:srgbClr val="000000"/>
              </a:solidFill>
            </a:endParaRPr>
          </a:p>
          <a:p>
            <a:pPr lvl="0" rtl="0">
              <a:spcBef>
                <a:spcPts val="0"/>
              </a:spcBef>
              <a:buClr>
                <a:schemeClr val="dk1"/>
              </a:buClr>
              <a:buSzPct val="91666"/>
              <a:buFont typeface="Arial"/>
              <a:buNone/>
            </a:pPr>
            <a:r>
              <a:rPr lang="en-US"/>
              <a:t>Mention that this tool has been developed with the help of many teachers, college methods and assessment educators,professional  educational organizations, as well as VDOE staff. </a:t>
            </a:r>
          </a:p>
          <a:p>
            <a:pPr marL="0" marR="0" lvl="0" indent="0" algn="l" rtl="0">
              <a:spcBef>
                <a:spcPts val="0"/>
              </a:spcBef>
              <a:buSzPct val="25000"/>
              <a:buNone/>
            </a:pPr>
            <a:endParaRPr>
              <a:solidFill>
                <a:srgbClr val="000000"/>
              </a:solidFill>
            </a:endParaRPr>
          </a:p>
          <a:p>
            <a:pPr marL="0" marR="0" lvl="0" indent="0" algn="l" rtl="0">
              <a:spcBef>
                <a:spcPts val="0"/>
              </a:spcBef>
              <a:buSzPct val="25000"/>
              <a:buNone/>
            </a:pPr>
            <a:endParaRPr>
              <a:solidFill>
                <a:srgbClr val="000000"/>
              </a:solidFill>
            </a:endParaRPr>
          </a:p>
        </p:txBody>
      </p:sp>
      <p:sp>
        <p:nvSpPr>
          <p:cNvPr id="717" name="Shape 717"/>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6" name="Shape 726"/>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lvl="0" rtl="0">
              <a:spcBef>
                <a:spcPts val="0"/>
              </a:spcBef>
              <a:buSzPct val="25000"/>
              <a:buNone/>
            </a:pPr>
            <a:r>
              <a:rPr lang="en-US" b="1"/>
              <a:t>5-8 minutes  </a:t>
            </a:r>
            <a:r>
              <a:rPr lang="en-US"/>
              <a:t>Use table tents (numbered 1-10) to assign which Criteria each table will look at and compare to the PBA from VCEE.</a:t>
            </a:r>
          </a:p>
          <a:p>
            <a:pPr marL="0" marR="0" lvl="0" indent="0" algn="l" rtl="0">
              <a:spcBef>
                <a:spcPts val="0"/>
              </a:spcBef>
              <a:buSzPct val="25000"/>
              <a:buNone/>
            </a:pPr>
            <a:r>
              <a:rPr lang="en-US">
                <a:solidFill>
                  <a:srgbClr val="000000"/>
                </a:solidFill>
              </a:rPr>
              <a:t>Task:</a:t>
            </a:r>
          </a:p>
          <a:p>
            <a:pPr marL="457200" marR="0" lvl="0" indent="-228600" algn="l" rtl="0">
              <a:spcBef>
                <a:spcPts val="0"/>
              </a:spcBef>
              <a:buClr>
                <a:srgbClr val="000000"/>
              </a:buClr>
              <a:buChar char="●"/>
            </a:pPr>
            <a:r>
              <a:rPr lang="en-US">
                <a:solidFill>
                  <a:srgbClr val="000000"/>
                </a:solidFill>
              </a:rPr>
              <a:t>become familiar with PBA (1-2 minutes)  </a:t>
            </a:r>
            <a:r>
              <a:rPr lang="en-US" sz="1400" u="sng">
                <a:solidFill>
                  <a:schemeClr val="hlink"/>
                </a:solidFill>
                <a:latin typeface="Arial"/>
                <a:ea typeface="Arial"/>
                <a:cs typeface="Arial"/>
                <a:sym typeface="Arial"/>
                <a:hlinkClick r:id="rId3"/>
              </a:rPr>
              <a:t>VCEE Lesson; Where to Go</a:t>
            </a:r>
            <a:r>
              <a:rPr lang="en-US" sz="1400">
                <a:latin typeface="Arial"/>
                <a:ea typeface="Arial"/>
                <a:cs typeface="Arial"/>
                <a:sym typeface="Arial"/>
              </a:rPr>
              <a:t> </a:t>
            </a:r>
          </a:p>
          <a:p>
            <a:pPr marL="457200" marR="0" lvl="0" indent="-228600" algn="l" rtl="0">
              <a:spcBef>
                <a:spcPts val="0"/>
              </a:spcBef>
              <a:buClr>
                <a:srgbClr val="000000"/>
              </a:buClr>
              <a:buChar char="●"/>
            </a:pPr>
            <a:r>
              <a:rPr lang="en-US">
                <a:solidFill>
                  <a:srgbClr val="000000"/>
                </a:solidFill>
              </a:rPr>
              <a:t>Analyze the PBA and align it to the your group's’ assigned criteria (table tent #)</a:t>
            </a:r>
          </a:p>
          <a:p>
            <a:pPr marL="457200" marR="0" lvl="0" indent="-228600" algn="l" rtl="0">
              <a:spcBef>
                <a:spcPts val="0"/>
              </a:spcBef>
              <a:buClr>
                <a:srgbClr val="000000"/>
              </a:buClr>
              <a:buChar char="●"/>
            </a:pPr>
            <a:r>
              <a:rPr lang="en-US">
                <a:solidFill>
                  <a:srgbClr val="000000"/>
                </a:solidFill>
              </a:rPr>
              <a:t>Discuss questions as a group:</a:t>
            </a:r>
          </a:p>
          <a:p>
            <a:pPr marL="914400" marR="0" lvl="1" indent="-228600" algn="l" rtl="0">
              <a:spcBef>
                <a:spcPts val="0"/>
              </a:spcBef>
              <a:buClr>
                <a:srgbClr val="000000"/>
              </a:buClr>
              <a:buChar char="○"/>
            </a:pPr>
            <a:r>
              <a:rPr lang="en-US">
                <a:solidFill>
                  <a:srgbClr val="000000"/>
                </a:solidFill>
              </a:rPr>
              <a:t>Is this criteria strong in this PBA?  Why or why not?</a:t>
            </a:r>
          </a:p>
          <a:p>
            <a:pPr marL="914400" marR="0" lvl="1" indent="-228600" algn="l" rtl="0">
              <a:spcBef>
                <a:spcPts val="0"/>
              </a:spcBef>
              <a:buClr>
                <a:srgbClr val="000000"/>
              </a:buClr>
              <a:buChar char="○"/>
            </a:pPr>
            <a:r>
              <a:rPr lang="en-US">
                <a:solidFill>
                  <a:srgbClr val="000000"/>
                </a:solidFill>
              </a:rPr>
              <a:t>How might you modify this PBA to meet this particular criteria?</a:t>
            </a:r>
          </a:p>
          <a:p>
            <a:pPr marR="0" lvl="0" algn="l" rtl="0">
              <a:spcBef>
                <a:spcPts val="0"/>
              </a:spcBef>
              <a:buNone/>
            </a:pPr>
            <a:endParaRPr>
              <a:solidFill>
                <a:srgbClr val="000000"/>
              </a:solidFill>
            </a:endParaRPr>
          </a:p>
          <a:p>
            <a:pPr lvl="0" rtl="0">
              <a:spcBef>
                <a:spcPts val="0"/>
              </a:spcBef>
              <a:buClr>
                <a:schemeClr val="dk1"/>
              </a:buClr>
              <a:buSzPct val="25000"/>
              <a:buFont typeface="Arial"/>
              <a:buNone/>
            </a:pPr>
            <a:endParaRPr>
              <a:solidFill>
                <a:srgbClr val="000000"/>
              </a:solidFill>
            </a:endParaRPr>
          </a:p>
        </p:txBody>
      </p:sp>
      <p:sp>
        <p:nvSpPr>
          <p:cNvPr id="727" name="Shape 727"/>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30 seconds </a:t>
            </a:r>
          </a:p>
          <a:p>
            <a:pPr marL="0" marR="0" lvl="0" indent="0" algn="l" rtl="0">
              <a:spcBef>
                <a:spcPts val="0"/>
              </a:spcBef>
              <a:buSzPct val="25000"/>
              <a:buNone/>
            </a:pPr>
            <a:r>
              <a:rPr lang="en-US"/>
              <a:t>recap of Christonya’s earlier presentation. Spiral back to:  </a:t>
            </a:r>
            <a:r>
              <a:rPr lang="en-US" sz="1400" b="1" i="1" u="sng">
                <a:solidFill>
                  <a:schemeClr val="hlink"/>
                </a:solidFill>
                <a:hlinkClick r:id="rId3"/>
              </a:rPr>
              <a:t> Attachment A to Supt’s Memo 284-16 November 11, 2016 </a:t>
            </a:r>
          </a:p>
          <a:p>
            <a:pPr marL="0" marR="0" lvl="0" indent="0" algn="l" rtl="0">
              <a:spcBef>
                <a:spcPts val="0"/>
              </a:spcBef>
              <a:buSzPct val="25000"/>
              <a:buNone/>
            </a:pPr>
            <a:r>
              <a:rPr lang="en-US" b="1">
                <a:solidFill>
                  <a:srgbClr val="000000"/>
                </a:solidFill>
              </a:rPr>
              <a:t>Include a copy in the handouts so they all have access and can read the full document. </a:t>
            </a:r>
          </a:p>
          <a:p>
            <a:pPr marL="0" marR="0" lvl="0" indent="0" algn="l" rtl="0">
              <a:spcBef>
                <a:spcPts val="0"/>
              </a:spcBef>
              <a:buSzPct val="25000"/>
              <a:buNone/>
            </a:pPr>
            <a:endParaRPr>
              <a:solidFill>
                <a:srgbClr val="000000"/>
              </a:solidFill>
            </a:endParaRPr>
          </a:p>
          <a:p>
            <a:pPr marL="0" marR="0" lvl="0" indent="0" algn="l" rtl="0">
              <a:spcBef>
                <a:spcPts val="0"/>
              </a:spcBef>
              <a:buSzPct val="25000"/>
              <a:buNone/>
            </a:pPr>
            <a:r>
              <a:rPr lang="en-US" b="1">
                <a:solidFill>
                  <a:srgbClr val="000000"/>
                </a:solidFill>
              </a:rPr>
              <a:t>Reiterate</a:t>
            </a:r>
            <a:r>
              <a:rPr lang="en-US">
                <a:solidFill>
                  <a:srgbClr val="000000"/>
                </a:solidFill>
              </a:rPr>
              <a:t>:  We are a community of learners, this will be a process, it won’t be perfect at first and that is perfectly OK!! </a:t>
            </a:r>
          </a:p>
        </p:txBody>
      </p:sp>
      <p:sp>
        <p:nvSpPr>
          <p:cNvPr id="553" name="Shape 55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7" name="Shape 737"/>
          <p:cNvSpPr txBox="1">
            <a:spLocks noGrp="1"/>
          </p:cNvSpPr>
          <p:nvPr>
            <p:ph type="body" idx="1"/>
          </p:nvPr>
        </p:nvSpPr>
        <p:spPr>
          <a:xfrm>
            <a:off x="685800" y="4343400"/>
            <a:ext cx="5486400"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b="1">
                <a:solidFill>
                  <a:srgbClr val="000000"/>
                </a:solidFill>
              </a:rPr>
              <a:t>Transition Slide:</a:t>
            </a:r>
          </a:p>
          <a:p>
            <a:pPr marL="0" marR="0" lvl="0" indent="0" algn="l" rtl="0">
              <a:spcBef>
                <a:spcPts val="0"/>
              </a:spcBef>
              <a:buSzPct val="25000"/>
              <a:buNone/>
            </a:pPr>
            <a:r>
              <a:rPr lang="en-US">
                <a:solidFill>
                  <a:srgbClr val="000000"/>
                </a:solidFill>
              </a:rPr>
              <a:t>Whole group discussion of each criteria as it aligns with the PBA</a:t>
            </a:r>
          </a:p>
        </p:txBody>
      </p:sp>
      <p:sp>
        <p:nvSpPr>
          <p:cNvPr id="738" name="Shape 738"/>
          <p:cNvSpPr txBox="1">
            <a:spLocks noGrp="1"/>
          </p:cNvSpPr>
          <p:nvPr>
            <p:ph type="sldNum" idx="12"/>
          </p:nvPr>
        </p:nvSpPr>
        <p:spPr>
          <a:xfrm>
            <a:off x="3884612" y="8685213"/>
            <a:ext cx="2971800"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Shape 7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4" name="Shape 744"/>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a:solidFill>
                  <a:srgbClr val="000000"/>
                </a:solidFill>
              </a:rPr>
              <a:t>Here is where we compare the PBA to see if it matches the standard(s) nad if the intended learning outcomes are clear, as well as reference the 5 C’s : </a:t>
            </a:r>
          </a:p>
        </p:txBody>
      </p:sp>
      <p:sp>
        <p:nvSpPr>
          <p:cNvPr id="745" name="Shape 745"/>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2" name="Shape 752"/>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a:solidFill>
                  <a:srgbClr val="000000"/>
                </a:solidFill>
              </a:rPr>
              <a:t>Is this really a good fit for a PBA - not a one word / recall or Google It answer, makes them think, reflect, analyze, HOTS …. are the skills in Standard 1 embedded and needed to complete the task?</a:t>
            </a:r>
          </a:p>
        </p:txBody>
      </p:sp>
      <p:sp>
        <p:nvSpPr>
          <p:cNvPr id="753" name="Shape 753"/>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0" name="Shape 760"/>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a:solidFill>
                  <a:srgbClr val="000000"/>
                </a:solidFill>
              </a:rPr>
              <a:t> Connection to Profile of a Graduate, career pathways, connect to immigrant experiences today, AVID</a:t>
            </a:r>
          </a:p>
        </p:txBody>
      </p:sp>
      <p:sp>
        <p:nvSpPr>
          <p:cNvPr id="761" name="Shape 761"/>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a:solidFill>
                  <a:srgbClr val="000000"/>
                </a:solidFill>
              </a:rPr>
              <a:t>Again, opportunity to connect to the 5 Cs...decision making in skills in Standard 1</a:t>
            </a:r>
          </a:p>
        </p:txBody>
      </p:sp>
      <p:sp>
        <p:nvSpPr>
          <p:cNvPr id="769" name="Shape 769"/>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6" name="Shape 776"/>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a:solidFill>
                  <a:srgbClr val="000000"/>
                </a:solidFill>
              </a:rPr>
              <a:t>Remind teachers it is OK to modify the task as needed to fit the needs of all learners - ELs, SPED, etc</a:t>
            </a:r>
          </a:p>
        </p:txBody>
      </p:sp>
      <p:sp>
        <p:nvSpPr>
          <p:cNvPr id="777" name="Shape 777"/>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5" name="Shape 785"/>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a:solidFill>
                  <a:srgbClr val="000000"/>
                </a:solidFill>
              </a:rPr>
              <a:t>This is where piloting the PBAs, and analyzing student work in PLCs continues the learning for teachers …. it will NOT be perfect the first time, and that is okay.  Analysis of student work helps us refine a task so it gets better for future use.</a:t>
            </a:r>
          </a:p>
        </p:txBody>
      </p:sp>
      <p:sp>
        <p:nvSpPr>
          <p:cNvPr id="786" name="Shape 786"/>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3" name="Shape 793"/>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a:solidFill>
                  <a:srgbClr val="000000"/>
                </a:solidFill>
              </a:rPr>
              <a:t>Be sure to mention that it is okay to modify a PBA to meet the needs of all learners - if students need a paper/pencil version vs. digital, or students need a word bank or sent frame while they are still learning English, that is okay, in fact that is good practice! This is a HUGE shift  in mindset -- as our state moves away from a more traditional multiple choice assessment, the intent of the legislation is clear that multiple assessements and using a variety of assessments will enhance the teaching and learning of the new standards.  Standard 1 opens the door to teaching skills </a:t>
            </a:r>
          </a:p>
        </p:txBody>
      </p:sp>
      <p:sp>
        <p:nvSpPr>
          <p:cNvPr id="794" name="Shape 794"/>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1" name="Shape 801"/>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802" name="Shape 802"/>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9" name="Shape 809"/>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a:solidFill>
                  <a:srgbClr val="000000"/>
                </a:solidFill>
              </a:rPr>
              <a:t>Good opportunity here to mention Standard 1 in the new SOL  - have we taught them the skills needed to be successful on this PBA?  Do they know how to write a friendly letter?  Have we practiced using a decision making model?</a:t>
            </a:r>
          </a:p>
        </p:txBody>
      </p:sp>
      <p:sp>
        <p:nvSpPr>
          <p:cNvPr id="810" name="Shape 810"/>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2 min</a:t>
            </a:r>
          </a:p>
          <a:p>
            <a:pPr marL="457200" marR="0" lvl="0" indent="-228600" algn="l" rtl="0">
              <a:spcBef>
                <a:spcPts val="0"/>
              </a:spcBef>
              <a:buChar char="●"/>
            </a:pPr>
            <a:r>
              <a:rPr lang="en-US"/>
              <a:t>Let  participants know this is a</a:t>
            </a:r>
            <a:r>
              <a:rPr lang="en-US" u="sng">
                <a:solidFill>
                  <a:schemeClr val="hlink"/>
                </a:solidFill>
                <a:hlinkClick r:id="rId3"/>
              </a:rPr>
              <a:t> Kagan Structure</a:t>
            </a:r>
            <a:r>
              <a:rPr lang="en-US"/>
              <a:t> </a:t>
            </a:r>
          </a:p>
          <a:p>
            <a:pPr marL="457200" marR="0" lvl="0" indent="-228600" algn="l" rtl="0">
              <a:spcBef>
                <a:spcPts val="0"/>
              </a:spcBef>
              <a:buChar char="●"/>
            </a:pPr>
            <a:r>
              <a:rPr lang="en-US"/>
              <a:t>Ask participants to stand up as the category applies to them (may stand for more than one, esp. the last 2 categories)</a:t>
            </a:r>
          </a:p>
          <a:p>
            <a:pPr marL="457200" marR="0" lvl="0" indent="-228600" algn="l" rtl="0">
              <a:spcBef>
                <a:spcPts val="0"/>
              </a:spcBef>
              <a:buChar char="●"/>
            </a:pPr>
            <a:r>
              <a:rPr lang="en-US"/>
              <a:t>MINDSET - Want to be sure we communicate this is a way to EMPOWER teachers to embrace this shift in assessments, not a “Top Down” one size fits all  mandate.</a:t>
            </a:r>
          </a:p>
        </p:txBody>
      </p:sp>
      <p:sp>
        <p:nvSpPr>
          <p:cNvPr id="563" name="Shape 5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7" name="Shape 817"/>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818" name="Shape 818"/>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5" name="Shape 825"/>
          <p:cNvSpPr txBox="1">
            <a:spLocks noGrp="1"/>
          </p:cNvSpPr>
          <p:nvPr>
            <p:ph type="body" idx="1"/>
          </p:nvPr>
        </p:nvSpPr>
        <p:spPr>
          <a:xfrm>
            <a:off x="685800" y="4343400"/>
            <a:ext cx="5486400"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b="1">
                <a:solidFill>
                  <a:srgbClr val="000000"/>
                </a:solidFill>
              </a:rPr>
              <a:t>2 minutes </a:t>
            </a:r>
          </a:p>
          <a:p>
            <a:pPr marL="0" marR="0" lvl="0" indent="0" algn="l" rtl="0">
              <a:spcBef>
                <a:spcPts val="0"/>
              </a:spcBef>
              <a:buSzPct val="25000"/>
              <a:buNone/>
            </a:pPr>
            <a:r>
              <a:rPr lang="en-US">
                <a:solidFill>
                  <a:srgbClr val="000000"/>
                </a:solidFill>
              </a:rPr>
              <a:t>Credit Dr. Chris Gareis…. William and Mary</a:t>
            </a:r>
          </a:p>
          <a:p>
            <a:pPr marL="0" marR="0" lvl="0" indent="0" algn="l" rtl="0">
              <a:spcBef>
                <a:spcPts val="0"/>
              </a:spcBef>
              <a:buSzPct val="25000"/>
              <a:buNone/>
            </a:pPr>
            <a:endParaRPr>
              <a:solidFill>
                <a:srgbClr val="000000"/>
              </a:solidFill>
            </a:endParaRPr>
          </a:p>
          <a:p>
            <a:pPr marL="0" marR="0" lvl="0" indent="0" algn="l" rtl="0">
              <a:spcBef>
                <a:spcPts val="0"/>
              </a:spcBef>
              <a:buSzPct val="25000"/>
              <a:buNone/>
            </a:pPr>
            <a:r>
              <a:rPr lang="en-US">
                <a:solidFill>
                  <a:srgbClr val="000000"/>
                </a:solidFill>
              </a:rPr>
              <a:t>Here is where we will “Keep it Real” - what do each of  these criteria really mean in terms of my daily instruction and how it needs to change as we all move towards embedding the skills in standard 1 and changing the way we assess our students’ learning….</a:t>
            </a:r>
          </a:p>
          <a:p>
            <a:pPr marL="0" marR="0" lvl="0" indent="0" algn="l" rtl="0">
              <a:spcBef>
                <a:spcPts val="0"/>
              </a:spcBef>
              <a:buSzPct val="25000"/>
              <a:buNone/>
            </a:pPr>
            <a:endParaRPr>
              <a:solidFill>
                <a:srgbClr val="000000"/>
              </a:solidFill>
            </a:endParaRPr>
          </a:p>
          <a:p>
            <a:pPr marL="0" marR="0" lvl="0" indent="0" algn="l" rtl="0">
              <a:spcBef>
                <a:spcPts val="0"/>
              </a:spcBef>
              <a:buSzPct val="25000"/>
              <a:buNone/>
            </a:pPr>
            <a:endParaRPr>
              <a:solidFill>
                <a:srgbClr val="000000"/>
              </a:solidFill>
            </a:endParaRPr>
          </a:p>
        </p:txBody>
      </p:sp>
      <p:sp>
        <p:nvSpPr>
          <p:cNvPr id="826" name="Shape 826"/>
          <p:cNvSpPr txBox="1">
            <a:spLocks noGrp="1"/>
          </p:cNvSpPr>
          <p:nvPr>
            <p:ph type="sldNum" idx="12"/>
          </p:nvPr>
        </p:nvSpPr>
        <p:spPr>
          <a:xfrm>
            <a:off x="3884612" y="8685213"/>
            <a:ext cx="2971800"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3" name="Shape 833"/>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b="1">
                <a:solidFill>
                  <a:srgbClr val="000000"/>
                </a:solidFill>
              </a:rPr>
              <a:t>1 minute</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So, if we are asked to stretch our thinking about assessment and look towards more balanced assessment practices, like PBAs, we also need to continue to stretch our thinking about instruction.  What does our daily social studies instruction look like to prepare our students for PBAs?  How can we prepare our students to be successful on high-level tasks and performance-based assessments?</a:t>
            </a:r>
          </a:p>
        </p:txBody>
      </p:sp>
      <p:sp>
        <p:nvSpPr>
          <p:cNvPr id="834" name="Shape 834"/>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Shape 8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1" name="Shape 841"/>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SzPct val="25000"/>
              <a:buNone/>
            </a:pPr>
            <a:r>
              <a:rPr lang="en-US" b="1">
                <a:solidFill>
                  <a:srgbClr val="000000"/>
                </a:solidFill>
              </a:rPr>
              <a:t>1 minute</a:t>
            </a:r>
          </a:p>
          <a:p>
            <a:pPr marL="0" marR="0" lvl="0" indent="0" algn="l"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So, now the question becomes:  </a:t>
            </a:r>
          </a:p>
          <a:p>
            <a:pPr marL="0" marR="0" lvl="0" indent="0" algn="l" rtl="0">
              <a:spcBef>
                <a:spcPts val="0"/>
              </a:spcBef>
              <a:spcAft>
                <a:spcPts val="0"/>
              </a:spcAft>
              <a:buSzPct val="25000"/>
              <a:buNone/>
            </a:pPr>
            <a:r>
              <a:rPr lang="en-US" b="1" i="1"/>
              <a:t>      </a:t>
            </a:r>
            <a:r>
              <a:rPr lang="en-US" sz="1200" b="1" i="1" u="none" strike="noStrike" cap="none">
                <a:solidFill>
                  <a:schemeClr val="dk1"/>
                </a:solidFill>
                <a:latin typeface="Calibri"/>
                <a:ea typeface="Calibri"/>
                <a:cs typeface="Calibri"/>
                <a:sym typeface="Calibri"/>
              </a:rPr>
              <a:t>What should social studies instruction look like to prepare our students to be successful with a performance-based assessment that we might give at the end of a unit of study? </a:t>
            </a:r>
          </a:p>
          <a:p>
            <a:pPr marL="0" marR="0" lvl="0" indent="0" algn="l" rtl="0">
              <a:spcBef>
                <a:spcPts val="0"/>
              </a:spcBef>
              <a:buSzPct val="25000"/>
              <a:buNone/>
            </a:pPr>
            <a:endParaRPr>
              <a:solidFill>
                <a:srgbClr val="000000"/>
              </a:solidFill>
            </a:endParaRPr>
          </a:p>
          <a:p>
            <a:pPr marL="0" marR="0" lvl="0" indent="0" algn="l" rtl="0">
              <a:spcBef>
                <a:spcPts val="0"/>
              </a:spcBef>
              <a:buSzPct val="25000"/>
              <a:buNone/>
            </a:pPr>
            <a:r>
              <a:rPr lang="en-US">
                <a:solidFill>
                  <a:srgbClr val="000000"/>
                </a:solidFill>
              </a:rPr>
              <a:t>In your next session, you will focus on this shift in instruction - what needs to happen in classrooms for students to be successful on PBAs?</a:t>
            </a:r>
          </a:p>
        </p:txBody>
      </p:sp>
      <p:sp>
        <p:nvSpPr>
          <p:cNvPr id="842" name="Shape 842"/>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9" name="Shape 849"/>
          <p:cNvSpPr txBox="1">
            <a:spLocks noGrp="1"/>
          </p:cNvSpPr>
          <p:nvPr>
            <p:ph type="body" idx="1"/>
          </p:nvPr>
        </p:nvSpPr>
        <p:spPr>
          <a:xfrm>
            <a:off x="685800" y="4343400"/>
            <a:ext cx="5486400" cy="4114800"/>
          </a:xfrm>
          <a:prstGeom prst="rect">
            <a:avLst/>
          </a:prstGeom>
          <a:noFill/>
          <a:ln>
            <a:noFill/>
          </a:ln>
        </p:spPr>
        <p:txBody>
          <a:bodyPr lIns="93150" tIns="46550" rIns="93150" bIns="46550" anchor="t" anchorCtr="0">
            <a:noAutofit/>
          </a:bodyPr>
          <a:lstStyle/>
          <a:p>
            <a:pPr marL="0" marR="0" lvl="0" indent="0" algn="l" rtl="0">
              <a:spcBef>
                <a:spcPts val="0"/>
              </a:spcBef>
              <a:buSzPct val="25000"/>
              <a:buNone/>
            </a:pPr>
            <a:r>
              <a:rPr lang="en-US" b="1">
                <a:solidFill>
                  <a:srgbClr val="000000"/>
                </a:solidFill>
              </a:rPr>
              <a:t>8 minutes</a:t>
            </a:r>
          </a:p>
          <a:p>
            <a:pPr marL="0" marR="0" lvl="0" indent="0" algn="l" rtl="0">
              <a:spcBef>
                <a:spcPts val="0"/>
              </a:spcBef>
              <a:buSzPct val="25000"/>
              <a:buNone/>
            </a:pPr>
            <a:r>
              <a:rPr lang="en-US">
                <a:solidFill>
                  <a:srgbClr val="000000"/>
                </a:solidFill>
              </a:rPr>
              <a:t>Time to reflect and submit, paper or digital copy…..</a:t>
            </a:r>
          </a:p>
        </p:txBody>
      </p:sp>
      <p:sp>
        <p:nvSpPr>
          <p:cNvPr id="850" name="Shape 850"/>
          <p:cNvSpPr txBox="1">
            <a:spLocks noGrp="1"/>
          </p:cNvSpPr>
          <p:nvPr>
            <p:ph type="sldNum" idx="12"/>
          </p:nvPr>
        </p:nvSpPr>
        <p:spPr>
          <a:xfrm>
            <a:off x="3884612" y="8685213"/>
            <a:ext cx="2971800"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a:solidFill>
                  <a:srgbClr val="000000"/>
                </a:solidFill>
                <a:latin typeface="Arial"/>
                <a:ea typeface="Arial"/>
                <a:cs typeface="Arial"/>
                <a:sym typeface="Arial"/>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8" name="Shape 85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859" name="Shape 85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36</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2" name="Shape 5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1 min </a:t>
            </a:r>
          </a:p>
          <a:p>
            <a:pPr marL="0" marR="0" lvl="0" indent="0" algn="l" rtl="0">
              <a:spcBef>
                <a:spcPts val="0"/>
              </a:spcBef>
              <a:buSzPct val="25000"/>
              <a:buNone/>
            </a:pPr>
            <a:r>
              <a:rPr lang="en-US"/>
              <a:t>This follows a clear progression:</a:t>
            </a:r>
          </a:p>
          <a:p>
            <a:pPr marL="457200" marR="0" lvl="0" indent="-228600" algn="l" rtl="0">
              <a:spcBef>
                <a:spcPts val="0"/>
              </a:spcBef>
              <a:buChar char="●"/>
            </a:pPr>
            <a:r>
              <a:rPr lang="en-US"/>
              <a:t>What is a PBA and how does it benefit our students, now here is a tool the state has provided to help teachers  develop PBAs, and how do PBAs as part of a Balanced Assessment Plan fit into the state LAA guidelines?</a:t>
            </a:r>
          </a:p>
        </p:txBody>
      </p:sp>
      <p:sp>
        <p:nvSpPr>
          <p:cNvPr id="573" name="Shape 5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4</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30 seconds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you know we are on a journey.  A journey that </a:t>
            </a:r>
            <a:r>
              <a:rPr lang="en-US"/>
              <a:t>began</a:t>
            </a:r>
            <a:r>
              <a:rPr lang="en-US" sz="1200" b="0" i="0" u="none" strike="noStrike" cap="none">
                <a:solidFill>
                  <a:schemeClr val="dk1"/>
                </a:solidFill>
                <a:latin typeface="Calibri"/>
                <a:ea typeface="Calibri"/>
                <a:cs typeface="Calibri"/>
                <a:sym typeface="Calibri"/>
              </a:rPr>
              <a:t> in 2001 when NCLB imposed accountability for teaching the standards through the SOL tests.  Through the years, this has become our culture, our normal.  We teach our students essential knowledge to prepare them for cumulative, high-stakes multiple-choice tests at the end of each school year.  Over the past couple of years, our SOL tests have become more rigorous, requiring us to really make sure essential skills are part of our instruction – being taught in conjunction with essential knowledge.  Skills like cause/effect, sequencing events, inferring, analyzing primary source documents – these are all skills that students need to think historically, but also to do well on the SOL test now.  I think we can all agree that we have been living in a culture of high-stakes testing and have been conditioned to the multiple choice SOL tests for the a long time.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However, our journey in thinking about what good assessment practices truly are is only just beginning, as this year the state of Virginia has finally given us the flexibility to expand and stretch our thinking about assessment with the elimination of social studies tests in grade 3 and </a:t>
            </a:r>
            <a:r>
              <a:rPr lang="en-US"/>
              <a:t>USI and USII</a:t>
            </a:r>
            <a:r>
              <a:rPr lang="en-US" sz="1200" b="0" i="0" u="none" strike="noStrike" cap="none">
                <a:solidFill>
                  <a:schemeClr val="dk1"/>
                </a:solidFill>
                <a:latin typeface="Calibri"/>
                <a:ea typeface="Calibri"/>
                <a:cs typeface="Calibri"/>
                <a:sym typeface="Calibri"/>
              </a:rPr>
              <a:t>.  So, now the question becomes, </a:t>
            </a:r>
            <a:r>
              <a:rPr lang="en-US" sz="1200" b="1" i="0" u="sng" strike="noStrike" cap="none">
                <a:solidFill>
                  <a:schemeClr val="dk1"/>
                </a:solidFill>
              </a:rPr>
              <a:t>what does balanced assessment look like?</a:t>
            </a:r>
            <a:r>
              <a:rPr lang="en-US" sz="1200" b="0" i="0" u="none" strike="noStrike" cap="none">
                <a:solidFill>
                  <a:schemeClr val="dk1"/>
                </a:solidFill>
                <a:latin typeface="Calibri"/>
                <a:ea typeface="Calibri"/>
                <a:cs typeface="Calibri"/>
                <a:sym typeface="Calibri"/>
              </a:rPr>
              <a:t>  What does that mean for us in social studies?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7" name="Shape 5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b="1"/>
              <a:t>30 seconds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 this journey, we have the opportunity to look at assessment and instruction through a different lens – shift our mindset and focus our instruction on higher levels of thinking, deeper understanding of content and applying knowledge through skills. </a:t>
            </a:r>
          </a:p>
          <a:p>
            <a:pPr marL="0" marR="0" lvl="0" indent="0" algn="l" rtl="0">
              <a:lnSpc>
                <a:spcPct val="100000"/>
              </a:lnSpc>
              <a:spcBef>
                <a:spcPts val="0"/>
              </a:spcBef>
              <a:spcAft>
                <a:spcPts val="0"/>
              </a:spcAft>
              <a:buClr>
                <a:schemeClr val="dk1"/>
              </a:buClr>
              <a:buSzPct val="25000"/>
              <a:buFont typeface="Calibri"/>
              <a:buNone/>
            </a:pPr>
            <a:endParaRPr/>
          </a:p>
          <a:p>
            <a:pPr marL="0" marR="0" lvl="0" indent="0" algn="l" rtl="0">
              <a:lnSpc>
                <a:spcPct val="100000"/>
              </a:lnSpc>
              <a:spcBef>
                <a:spcPts val="0"/>
              </a:spcBef>
              <a:spcAft>
                <a:spcPts val="0"/>
              </a:spcAft>
              <a:buClr>
                <a:schemeClr val="dk1"/>
              </a:buClr>
              <a:buSzPct val="25000"/>
              <a:buFont typeface="Calibri"/>
              <a:buNone/>
            </a:pPr>
            <a:r>
              <a:rPr lang="en-US"/>
              <a:t>Reference “Profile of a Graduate”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88" name="Shape 5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4" name="Shape 594"/>
          <p:cNvSpPr txBox="1">
            <a:spLocks noGrp="1"/>
          </p:cNvSpPr>
          <p:nvPr>
            <p:ph type="body" idx="1"/>
          </p:nvPr>
        </p:nvSpPr>
        <p:spPr>
          <a:xfrm>
            <a:off x="685800" y="4343400"/>
            <a:ext cx="5486399" cy="4114800"/>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SzPct val="25000"/>
              <a:buNone/>
            </a:pPr>
            <a:r>
              <a:rPr lang="en-US" b="1">
                <a:solidFill>
                  <a:srgbClr val="000000"/>
                </a:solidFill>
              </a:rPr>
              <a:t>1 minute</a:t>
            </a:r>
          </a:p>
          <a:p>
            <a:pPr marL="457200" marR="0" lvl="0" indent="-228600" algn="l" rtl="0">
              <a:spcBef>
                <a:spcPts val="0"/>
              </a:spcBef>
              <a:spcAft>
                <a:spcPts val="0"/>
              </a:spcAft>
              <a:buClr>
                <a:srgbClr val="000000"/>
              </a:buClr>
              <a:buChar char="●"/>
            </a:pPr>
            <a:r>
              <a:rPr lang="en-US">
                <a:solidFill>
                  <a:srgbClr val="000000"/>
                </a:solidFill>
              </a:rPr>
              <a:t>What do you notice about this chart?  </a:t>
            </a:r>
          </a:p>
          <a:p>
            <a:pPr marL="457200" marR="0" lvl="0" indent="-228600" algn="l" rtl="0">
              <a:spcBef>
                <a:spcPts val="0"/>
              </a:spcBef>
              <a:spcAft>
                <a:spcPts val="0"/>
              </a:spcAft>
              <a:buClr>
                <a:srgbClr val="000000"/>
              </a:buClr>
              <a:buChar char="●"/>
            </a:pPr>
            <a:r>
              <a:rPr lang="en-US">
                <a:solidFill>
                  <a:srgbClr val="000000"/>
                </a:solidFill>
              </a:rPr>
              <a:t>What questions do you have about what you notice?  </a:t>
            </a:r>
          </a:p>
          <a:p>
            <a:pPr marL="457200" marR="0" lvl="0" indent="-228600" algn="l" rtl="0">
              <a:spcBef>
                <a:spcPts val="0"/>
              </a:spcBef>
              <a:spcAft>
                <a:spcPts val="0"/>
              </a:spcAft>
              <a:buClr>
                <a:srgbClr val="000000"/>
              </a:buClr>
              <a:buChar char="●"/>
            </a:pPr>
            <a:r>
              <a:rPr lang="en-US">
                <a:solidFill>
                  <a:srgbClr val="000000"/>
                </a:solidFill>
              </a:rPr>
              <a:t>Now, turn and talk at your table about these two things.</a:t>
            </a:r>
          </a:p>
          <a:p>
            <a:pPr marL="0" marR="0" lvl="0" indent="0" algn="l" rtl="0">
              <a:spcBef>
                <a:spcPts val="0"/>
              </a:spcBef>
              <a:spcAft>
                <a:spcPts val="0"/>
              </a:spcAft>
              <a:buSzPct val="25000"/>
              <a:buNone/>
            </a:pPr>
            <a:endParaRPr>
              <a:solidFill>
                <a:srgbClr val="000000"/>
              </a:solidFill>
            </a:endParaRPr>
          </a:p>
          <a:p>
            <a:pPr marL="0" marR="0" lvl="0" indent="0" algn="l"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This chart shows a range of assessments that many of us already use in our classrooms.  </a:t>
            </a:r>
            <a:r>
              <a:rPr lang="en-US" sz="1200" b="1" i="0" u="none" strike="noStrike" cap="none">
                <a:solidFill>
                  <a:srgbClr val="000000"/>
                </a:solidFill>
              </a:rPr>
              <a:t>Traditional assessments</a:t>
            </a:r>
            <a:r>
              <a:rPr lang="en-US" sz="1200" b="0" i="0" u="none" strike="noStrike" cap="none">
                <a:solidFill>
                  <a:srgbClr val="000000"/>
                </a:solidFill>
                <a:latin typeface="Calibri"/>
                <a:ea typeface="Calibri"/>
                <a:cs typeface="Calibri"/>
                <a:sym typeface="Calibri"/>
              </a:rPr>
              <a:t> are most commonly used to measure newly learned knowledge and skills.  In social studies, this may take the form of multiple choice benchmark tests, or a geography quiz assessing whether students can locate continents and oceans on a map of the world.  These formative assessments are still very valuable and play a large part in a balanced assessment framework.  However, when we look to measuring learning goals that reflect 21</a:t>
            </a:r>
            <a:r>
              <a:rPr lang="en-US" sz="1200" b="0" i="0" u="none" strike="noStrike" cap="none" baseline="30000">
                <a:solidFill>
                  <a:srgbClr val="000000"/>
                </a:solidFill>
                <a:latin typeface="Calibri"/>
                <a:ea typeface="Calibri"/>
                <a:cs typeface="Calibri"/>
                <a:sym typeface="Calibri"/>
              </a:rPr>
              <a:t>st</a:t>
            </a:r>
            <a:r>
              <a:rPr lang="en-US" sz="1200" b="0" i="0" u="none" strike="noStrike" cap="none">
                <a:solidFill>
                  <a:srgbClr val="000000"/>
                </a:solidFill>
                <a:latin typeface="Calibri"/>
                <a:ea typeface="Calibri"/>
                <a:cs typeface="Calibri"/>
                <a:sym typeface="Calibri"/>
              </a:rPr>
              <a:t> Century Skills (critical thinking, communication, collaboration, etc.) we need to consider </a:t>
            </a:r>
            <a:r>
              <a:rPr lang="en-US" sz="1200" b="1" i="0" u="none" strike="noStrike" cap="none">
                <a:solidFill>
                  <a:srgbClr val="000000"/>
                </a:solidFill>
              </a:rPr>
              <a:t>performance assessments</a:t>
            </a:r>
            <a:r>
              <a:rPr lang="en-US" sz="1200" b="0" i="0" u="none" strike="noStrike" cap="none">
                <a:solidFill>
                  <a:srgbClr val="000000"/>
                </a:solidFill>
                <a:latin typeface="Calibri"/>
                <a:ea typeface="Calibri"/>
                <a:cs typeface="Calibri"/>
                <a:sym typeface="Calibri"/>
              </a:rPr>
              <a:t> that can help students demonstrate application of knowledge and potential long term transfer. A bal</a:t>
            </a:r>
            <a:r>
              <a:rPr lang="en-US">
                <a:solidFill>
                  <a:srgbClr val="000000"/>
                </a:solidFill>
              </a:rPr>
              <a:t>anced assessment plan include multiple forms of assessment, including multiple choice, constructed response, or PBAs. </a:t>
            </a:r>
          </a:p>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595" name="Shape 595"/>
          <p:cNvSpPr txBox="1">
            <a:spLocks noGrp="1"/>
          </p:cNvSpPr>
          <p:nvPr>
            <p:ph type="sldNum" idx="12"/>
          </p:nvPr>
        </p:nvSpPr>
        <p:spPr>
          <a:xfrm>
            <a:off x="3884612" y="8685213"/>
            <a:ext cx="2971799" cy="457200"/>
          </a:xfrm>
          <a:prstGeom prst="rect">
            <a:avLst/>
          </a:prstGeom>
          <a:noFill/>
          <a:ln>
            <a:noFill/>
          </a:ln>
        </p:spPr>
        <p:txBody>
          <a:bodyPr lIns="93150" tIns="46550" rIns="93150" bIns="46550" anchor="b" anchorCtr="0">
            <a:noAutofit/>
          </a:bodyPr>
          <a:lstStyle/>
          <a:p>
            <a:pPr marL="0" marR="0" lvl="0" indent="0" algn="r" rtl="0">
              <a:spcBef>
                <a:spcPts val="0"/>
              </a:spcBef>
              <a:buSzPct val="25000"/>
              <a:buNone/>
            </a:pPr>
            <a:r>
              <a:rPr lang="en-US" sz="1200" b="0" i="0" u="none" strike="noStrike" cap="none">
                <a:solidFill>
                  <a:srgbClr val="000000"/>
                </a:solidFill>
                <a:latin typeface="Arial"/>
                <a:ea typeface="Arial"/>
                <a:cs typeface="Arial"/>
                <a:sym typeface="Arial"/>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8" name="Shape 6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1 minute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we think about social studies assessment, and assessment in general, we want to try to provide opportunities for students that are </a:t>
            </a:r>
            <a:r>
              <a:rPr lang="en-US" sz="1200" b="1" i="0" u="none" strike="noStrike" cap="none">
                <a:solidFill>
                  <a:schemeClr val="dk1"/>
                </a:solidFill>
              </a:rPr>
              <a:t>balanced</a:t>
            </a:r>
            <a:r>
              <a:rPr lang="en-US" sz="1200" b="0" i="0" u="none" strike="noStrike" cap="none">
                <a:solidFill>
                  <a:schemeClr val="dk1"/>
                </a:solidFill>
                <a:latin typeface="Calibri"/>
                <a:ea typeface="Calibri"/>
                <a:cs typeface="Calibri"/>
                <a:sym typeface="Calibri"/>
              </a:rPr>
              <a:t>, and not just focused on one type of assessment (like a multiple choice test).  Of course we want to assess essential knowledge, basic facts and concepts – we want students to be able to show what they know.  However, it’s so much more than that.  We also want students to be able to show us what they can </a:t>
            </a:r>
            <a:r>
              <a:rPr lang="en-US" sz="1200" b="1" i="0" u="none" strike="noStrike" cap="none">
                <a:solidFill>
                  <a:schemeClr val="dk1"/>
                </a:solidFill>
                <a:latin typeface="Calibri"/>
                <a:ea typeface="Calibri"/>
                <a:cs typeface="Calibri"/>
                <a:sym typeface="Calibri"/>
              </a:rPr>
              <a:t>DO</a:t>
            </a:r>
            <a:r>
              <a:rPr lang="en-US" sz="1200" b="0" i="0" u="none" strike="noStrike" cap="none">
                <a:solidFill>
                  <a:schemeClr val="dk1"/>
                </a:solidFill>
                <a:latin typeface="Calibri"/>
                <a:ea typeface="Calibri"/>
                <a:cs typeface="Calibri"/>
                <a:sym typeface="Calibri"/>
              </a:rPr>
              <a:t> with what they know.  </a:t>
            </a:r>
            <a:r>
              <a:rPr lang="en-US" sz="1200" b="1" i="0" u="none" strike="noStrike" cap="none">
                <a:solidFill>
                  <a:schemeClr val="dk1"/>
                </a:solidFill>
              </a:rPr>
              <a:t>Multiple choice tests cannot assess whether students can actually apply concepts and transfer essential skills in real world situations.  </a:t>
            </a:r>
          </a:p>
        </p:txBody>
      </p:sp>
      <p:sp>
        <p:nvSpPr>
          <p:cNvPr id="619" name="Shape 6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Arial"/>
                <a:ea typeface="Arial"/>
                <a:cs typeface="Arial"/>
                <a:sym typeface="Arial"/>
              </a:rPr>
              <a:t>8</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5" name="Shape 6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t>1 minute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thinking about creating a balanced assessment framework in our classrooms, that is not to say there is no place for multiple choice, matching, true/false, fill-in-the-blank in our classrooms.  These types of formative assessments still tell us great information about what our students know about newly learned content, especially in social studies.  However, performance-based assessments and higher-level thinking type tasks can also tell us what students can DO with that newly learned content – do they TRULY understand how it applies to the world around them.  </a:t>
            </a:r>
          </a:p>
        </p:txBody>
      </p:sp>
      <p:sp>
        <p:nvSpPr>
          <p:cNvPr id="636" name="Shape 6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Arial"/>
                <a:ea typeface="Arial"/>
                <a:cs typeface="Arial"/>
                <a:sym typeface="Arial"/>
              </a:rPr>
              <a:t>9</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5"/>
        <p:cNvGrpSpPr/>
        <p:nvPr/>
      </p:nvGrpSpPr>
      <p:grpSpPr>
        <a:xfrm>
          <a:off x="0" y="0"/>
          <a:ext cx="0" cy="0"/>
          <a:chOff x="0" y="0"/>
          <a:chExt cx="0" cy="0"/>
        </a:xfrm>
      </p:grpSpPr>
      <p:sp>
        <p:nvSpPr>
          <p:cNvPr id="16" name="Shape 16"/>
          <p:cNvSpPr/>
          <p:nvPr/>
        </p:nvSpPr>
        <p:spPr>
          <a:xfrm>
            <a:off x="0" y="0"/>
            <a:ext cx="8381999" cy="6858000"/>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Times New Roman"/>
              <a:ea typeface="Times New Roman"/>
              <a:cs typeface="Times New Roman"/>
              <a:sym typeface="Times New Roman"/>
            </a:endParaRPr>
          </a:p>
        </p:txBody>
      </p:sp>
      <p:sp>
        <p:nvSpPr>
          <p:cNvPr id="17" name="Shape 17"/>
          <p:cNvSpPr/>
          <p:nvPr/>
        </p:nvSpPr>
        <p:spPr>
          <a:xfrm>
            <a:off x="990600" y="1371600"/>
            <a:ext cx="7391399" cy="43434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Times New Roman"/>
              <a:ea typeface="Times New Roman"/>
              <a:cs typeface="Times New Roman"/>
              <a:sym typeface="Times New Roman"/>
            </a:endParaRPr>
          </a:p>
        </p:txBody>
      </p:sp>
      <p:sp>
        <p:nvSpPr>
          <p:cNvPr id="18" name="Shape 18"/>
          <p:cNvSpPr/>
          <p:nvPr/>
        </p:nvSpPr>
        <p:spPr>
          <a:xfrm>
            <a:off x="990600" y="3657600"/>
            <a:ext cx="7391399" cy="32003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0000"/>
              </a:solidFill>
              <a:latin typeface="Times New Roman"/>
              <a:ea typeface="Times New Roman"/>
              <a:cs typeface="Times New Roman"/>
              <a:sym typeface="Times New Roman"/>
            </a:endParaRPr>
          </a:p>
        </p:txBody>
      </p:sp>
      <p:sp>
        <p:nvSpPr>
          <p:cNvPr id="19" name="Shape 19"/>
          <p:cNvSpPr/>
          <p:nvPr/>
        </p:nvSpPr>
        <p:spPr>
          <a:xfrm>
            <a:off x="1524000" y="4419600"/>
            <a:ext cx="6248399" cy="15240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rgbClr val="000000"/>
                </a:solidFill>
                <a:latin typeface="Calibri"/>
                <a:ea typeface="Calibri"/>
                <a:cs typeface="Calibri"/>
                <a:sym typeface="Calibri"/>
              </a:rPr>
              <a:t/>
            </a:r>
            <a:br>
              <a:rPr lang="en-US" sz="1800" b="0" i="0" u="none" strike="noStrike" cap="none">
                <a:solidFill>
                  <a:srgbClr val="000000"/>
                </a:solidFill>
                <a:latin typeface="Calibri"/>
                <a:ea typeface="Calibri"/>
                <a:cs typeface="Calibri"/>
                <a:sym typeface="Calibri"/>
              </a:rPr>
            </a:br>
            <a:endParaRPr lang="en-US" sz="1800" b="0" i="0" u="none" strike="noStrike" cap="none">
              <a:solidFill>
                <a:srgbClr val="000000"/>
              </a:solidFill>
              <a:latin typeface="Calibri"/>
              <a:ea typeface="Calibri"/>
              <a:cs typeface="Calibri"/>
              <a:sym typeface="Calibri"/>
            </a:endParaRPr>
          </a:p>
        </p:txBody>
      </p:sp>
      <p:sp>
        <p:nvSpPr>
          <p:cNvPr id="20" name="Shape 20"/>
          <p:cNvSpPr txBox="1">
            <a:spLocks noGrp="1"/>
          </p:cNvSpPr>
          <p:nvPr>
            <p:ph type="sldNum" idx="12"/>
          </p:nvPr>
        </p:nvSpPr>
        <p:spPr>
          <a:xfrm>
            <a:off x="83058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rgbClr val="FFFFFF"/>
                </a:solidFill>
                <a:latin typeface="Calibri"/>
                <a:ea typeface="Calibri"/>
                <a:cs typeface="Calibri"/>
                <a:sym typeface="Calibri"/>
              </a:rPr>
              <a:t>‹#›</a:t>
            </a:fld>
            <a:endParaRPr lang="en-US" sz="1200" b="1" i="0" u="none" strike="noStrike" cap="none">
              <a:solidFill>
                <a:srgbClr val="FFFFFF"/>
              </a:solidFill>
              <a:latin typeface="Calibri"/>
              <a:ea typeface="Calibri"/>
              <a:cs typeface="Calibri"/>
              <a:sym typeface="Calibri"/>
            </a:endParaRPr>
          </a:p>
        </p:txBody>
      </p:sp>
      <p:pic>
        <p:nvPicPr>
          <p:cNvPr id="21" name="Shape 21" descr="VDOE-h-color sm.png"/>
          <p:cNvPicPr preferRelativeResize="0"/>
          <p:nvPr/>
        </p:nvPicPr>
        <p:blipFill rotWithShape="1">
          <a:blip r:embed="rId2">
            <a:alphaModFix/>
          </a:blip>
          <a:srcRect/>
          <a:stretch/>
        </p:blipFill>
        <p:spPr>
          <a:xfrm>
            <a:off x="6019800" y="6324600"/>
            <a:ext cx="2252476" cy="377952"/>
          </a:xfrm>
          <a:prstGeom prst="rect">
            <a:avLst/>
          </a:prstGeom>
          <a:noFill/>
          <a:ln>
            <a:noFill/>
          </a:ln>
        </p:spPr>
      </p:pic>
      <p:sp>
        <p:nvSpPr>
          <p:cNvPr id="22" name="Shape 22"/>
          <p:cNvSpPr txBox="1">
            <a:spLocks noGrp="1"/>
          </p:cNvSpPr>
          <p:nvPr>
            <p:ph type="ctrTitle"/>
          </p:nvPr>
        </p:nvSpPr>
        <p:spPr>
          <a:xfrm>
            <a:off x="1981200" y="2073275"/>
            <a:ext cx="6400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2297722" y="3825875"/>
            <a:ext cx="5169877"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pic>
        <p:nvPicPr>
          <p:cNvPr id="24" name="Shape 24"/>
          <p:cNvPicPr preferRelativeResize="0"/>
          <p:nvPr/>
        </p:nvPicPr>
        <p:blipFill rotWithShape="1">
          <a:blip r:embed="rId3">
            <a:alphaModFix/>
          </a:blip>
          <a:srcRect/>
          <a:stretch/>
        </p:blipFill>
        <p:spPr>
          <a:xfrm>
            <a:off x="-228600" y="152400"/>
            <a:ext cx="212178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57"/>
        <p:cNvGrpSpPr/>
        <p:nvPr/>
      </p:nvGrpSpPr>
      <p:grpSpPr>
        <a:xfrm>
          <a:off x="0" y="0"/>
          <a:ext cx="0" cy="0"/>
          <a:chOff x="0" y="0"/>
          <a:chExt cx="0" cy="0"/>
        </a:xfrm>
      </p:grpSpPr>
      <p:sp>
        <p:nvSpPr>
          <p:cNvPr id="58" name="Shape 5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1" i="0" u="none" strike="noStrike" cap="none">
                <a:solidFill>
                  <a:schemeClr val="dk1"/>
                </a:solidFill>
                <a:latin typeface="Arial"/>
                <a:ea typeface="Arial"/>
                <a:cs typeface="Arial"/>
                <a:sym typeface="Arial"/>
              </a:defRPr>
            </a:lvl1pPr>
            <a:lvl2pPr marL="457200" marR="0" lvl="1" indent="0" algn="l" rtl="0">
              <a:spcBef>
                <a:spcPts val="560"/>
              </a:spcBef>
              <a:buClr>
                <a:srgbClr val="7F7F7F"/>
              </a:buClr>
              <a:buFont typeface="Arial"/>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Arial"/>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9" name="Shape 5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0" name="Shape 6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FFFFFF"/>
                </a:solidFill>
                <a:latin typeface="Times New Roman"/>
                <a:ea typeface="Times New Roman"/>
                <a:cs typeface="Times New Roman"/>
                <a:sym typeface="Times New Roman"/>
              </a:rPr>
              <a:t>‹#›</a:t>
            </a:fld>
            <a:endParaRPr lang="en-US" sz="1200">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slide10_squiggles corners">
    <p:spTree>
      <p:nvGrpSpPr>
        <p:cNvPr id="1" name="Shape 65"/>
        <p:cNvGrpSpPr/>
        <p:nvPr/>
      </p:nvGrpSpPr>
      <p:grpSpPr>
        <a:xfrm>
          <a:off x="0" y="0"/>
          <a:ext cx="0" cy="0"/>
          <a:chOff x="0" y="0"/>
          <a:chExt cx="0" cy="0"/>
        </a:xfrm>
      </p:grpSpPr>
      <p:pic>
        <p:nvPicPr>
          <p:cNvPr id="66" name="Shape 66"/>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67" name="Shape 67"/>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68" name="Shape 68"/>
          <p:cNvSpPr txBox="1">
            <a:spLocks noGrp="1"/>
          </p:cNvSpPr>
          <p:nvPr>
            <p:ph type="title"/>
          </p:nvPr>
        </p:nvSpPr>
        <p:spPr>
          <a:xfrm>
            <a:off x="457200" y="274637"/>
            <a:ext cx="8229600" cy="1020762"/>
          </a:xfrm>
          <a:prstGeom prst="rect">
            <a:avLst/>
          </a:prstGeom>
          <a:noFill/>
          <a:ln>
            <a:noFill/>
          </a:ln>
        </p:spPr>
        <p:txBody>
          <a:bodyPr lIns="91425" tIns="91425" rIns="91425" bIns="91425" anchor="t" anchorCtr="0"/>
          <a:lstStyle>
            <a:lvl1pPr marL="0" marR="0" lvl="0" indent="0" algn="l" rtl="0">
              <a:spcBef>
                <a:spcPts val="0"/>
              </a:spcBef>
              <a:buClr>
                <a:srgbClr val="0070C0"/>
              </a:buClr>
              <a:buFont typeface="Questrial"/>
              <a:buNone/>
              <a:defRPr sz="2600" b="1" i="0" u="none" strike="noStrike" cap="none">
                <a:solidFill>
                  <a:srgbClr val="003E75"/>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ctr" rtl="0">
              <a:spcBef>
                <a:spcPts val="0"/>
              </a:spcBef>
              <a:buNone/>
              <a:defRPr sz="1800" b="0" i="0" u="none" strike="noStrike" cap="none">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457200" marR="0" lvl="1"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914400" marR="0" lvl="2"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1371600" marR="0" lvl="3"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1828800" marR="0" lvl="4" indent="0" algn="l" rtl="0">
              <a:spcBef>
                <a:spcPts val="0"/>
              </a:spcBef>
              <a:spcAft>
                <a:spcPts val="0"/>
              </a:spcAft>
              <a:buClr>
                <a:schemeClr val="dk1"/>
              </a:buClr>
              <a:buFont typeface="Courier New"/>
              <a:buNone/>
            </a:pPr>
            <a:endParaRPr sz="1800" b="0" i="0" u="none" strike="noStrike" cap="none">
              <a:solidFill>
                <a:srgbClr val="000000"/>
              </a:solidFill>
              <a:latin typeface="Arial"/>
              <a:ea typeface="Arial"/>
              <a:cs typeface="Arial"/>
              <a:sym typeface="Arial"/>
            </a:endParaRPr>
          </a:p>
          <a:p>
            <a:pPr marL="1828800" marR="0" lvl="4" indent="0" algn="l" rtl="0">
              <a:spcBef>
                <a:spcPts val="0"/>
              </a:spcBef>
              <a:spcAft>
                <a:spcPts val="0"/>
              </a:spcAft>
              <a:buClr>
                <a:schemeClr val="dk1"/>
              </a:buClr>
              <a:buFont typeface="Noto Sans Symbols"/>
              <a:buNone/>
            </a:pPr>
            <a:endParaRPr sz="1800" b="0" i="0" u="none" strike="noStrike" cap="none">
              <a:solidFill>
                <a:srgbClr val="000000"/>
              </a:solidFill>
              <a:latin typeface="Arial"/>
              <a:ea typeface="Arial"/>
              <a:cs typeface="Arial"/>
              <a:sym typeface="Arial"/>
            </a:endParaRPr>
          </a:p>
          <a:p>
            <a:pPr marL="1828800" marR="0" lvl="4" indent="0" algn="l" rtl="0">
              <a:spcBef>
                <a:spcPts val="0"/>
              </a:spcBef>
              <a:spcAft>
                <a:spcPts val="0"/>
              </a:spcAft>
              <a:buClr>
                <a:schemeClr val="dk1"/>
              </a:buClr>
              <a:buFont typeface="Arial"/>
              <a:buNone/>
            </a:pPr>
            <a:endParaRPr sz="1800" b="0" i="0" u="none" strike="noStrike" cap="none">
              <a:solidFill>
                <a:srgbClr val="000000"/>
              </a:solidFill>
              <a:latin typeface="Arial"/>
              <a:ea typeface="Arial"/>
              <a:cs typeface="Arial"/>
              <a:sym typeface="Arial"/>
            </a:endParaRPr>
          </a:p>
          <a:p>
            <a:pPr marL="1828800" marR="0" lvl="4" indent="0" algn="l" rtl="0">
              <a:spcBef>
                <a:spcPts val="0"/>
              </a:spcBef>
              <a:spcAft>
                <a:spcPts val="0"/>
              </a:spcAft>
              <a:buClr>
                <a:schemeClr val="dk1"/>
              </a:buClr>
              <a:buFont typeface="Courier New"/>
              <a:buNone/>
            </a:pPr>
            <a:endParaRPr sz="1800" b="0" i="0" u="none" strike="noStrike" cap="none">
              <a:solidFill>
                <a:srgbClr val="000000"/>
              </a:solidFill>
              <a:latin typeface="Arial"/>
              <a:ea typeface="Arial"/>
              <a:cs typeface="Arial"/>
              <a:sym typeface="Arial"/>
            </a:endParaRPr>
          </a:p>
          <a:p>
            <a:pPr marL="1828800" marR="0" lvl="4" indent="0" algn="l" rtl="0">
              <a:spcBef>
                <a:spcPts val="0"/>
              </a:spcBef>
              <a:spcAft>
                <a:spcPts val="0"/>
              </a:spcAft>
              <a:buClr>
                <a:schemeClr val="dk1"/>
              </a:buClr>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with Text and Photo">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914400" y="1371600"/>
            <a:ext cx="7696199" cy="533399"/>
          </a:xfrm>
          <a:prstGeom prst="rect">
            <a:avLst/>
          </a:prstGeom>
          <a:noFill/>
          <a:ln>
            <a:noFill/>
          </a:ln>
        </p:spPr>
        <p:txBody>
          <a:bodyPr lIns="91425" tIns="91425" rIns="91425" bIns="91425" anchor="t" anchorCtr="0"/>
          <a:lstStyle>
            <a:lvl1pPr marL="0" marR="0" lvl="0" indent="0" algn="l" rtl="0">
              <a:spcBef>
                <a:spcPts val="0"/>
              </a:spcBef>
              <a:buClr>
                <a:srgbClr val="595959"/>
              </a:buClr>
              <a:buFont typeface="Arial"/>
              <a:buNone/>
              <a:defRPr sz="2400" b="1" i="0" u="none" strike="noStrike" cap="none">
                <a:solidFill>
                  <a:srgbClr val="595959"/>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914400" y="2286000"/>
            <a:ext cx="3352799" cy="4190999"/>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Arial"/>
                <a:ea typeface="Arial"/>
                <a:cs typeface="Arial"/>
                <a:sym typeface="Arial"/>
              </a:defRPr>
            </a:lvl1pPr>
            <a:lvl2pPr marL="742950" marR="0" lvl="1" indent="-285750" algn="l" rtl="0">
              <a:spcBef>
                <a:spcPts val="480"/>
              </a:spcBef>
              <a:buClr>
                <a:schemeClr val="lt1"/>
              </a:buClr>
              <a:buFont typeface="Arial"/>
              <a:buNone/>
              <a:defRPr sz="2400" b="0" i="0" u="none" strike="noStrike" cap="none">
                <a:solidFill>
                  <a:schemeClr val="lt1"/>
                </a:solidFill>
                <a:latin typeface="Arial"/>
                <a:ea typeface="Arial"/>
                <a:cs typeface="Arial"/>
                <a:sym typeface="Arial"/>
              </a:defRPr>
            </a:lvl2pPr>
            <a:lvl3pPr marL="1143000" marR="0" lvl="2" indent="-228600" algn="l" rtl="0">
              <a:spcBef>
                <a:spcPts val="400"/>
              </a:spcBef>
              <a:buClr>
                <a:schemeClr val="lt1"/>
              </a:buClr>
              <a:buFont typeface="Arial"/>
              <a:buNone/>
              <a:defRPr sz="2000" b="0" i="0" u="none" strike="noStrike" cap="none">
                <a:solidFill>
                  <a:schemeClr val="lt1"/>
                </a:solidFill>
                <a:latin typeface="Arial"/>
                <a:ea typeface="Arial"/>
                <a:cs typeface="Arial"/>
                <a:sym typeface="Arial"/>
              </a:defRPr>
            </a:lvl3pPr>
            <a:lvl4pPr marL="1600200" marR="0" lvl="3" indent="-22860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4pPr>
            <a:lvl5pPr marL="2057400" marR="0" lvl="4" indent="-22860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Shape 75"/>
          <p:cNvSpPr>
            <a:spLocks noGrp="1"/>
          </p:cNvSpPr>
          <p:nvPr>
            <p:ph type="pic" idx="2"/>
          </p:nvPr>
        </p:nvSpPr>
        <p:spPr>
          <a:xfrm>
            <a:off x="4648200" y="2286000"/>
            <a:ext cx="3962399" cy="4190999"/>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l" rtl="0">
              <a:spcBef>
                <a:spcPts val="560"/>
              </a:spcBef>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l" rtl="0">
              <a:spcBef>
                <a:spcPts val="480"/>
              </a:spcBef>
              <a:buClr>
                <a:schemeClr val="dk2"/>
              </a:buClr>
              <a:buFont typeface="Arial"/>
              <a:buNone/>
              <a:defRPr sz="2400" b="0" i="0" u="none" strike="noStrike" cap="none">
                <a:solidFill>
                  <a:schemeClr val="dk2"/>
                </a:solidFill>
                <a:latin typeface="Arial"/>
                <a:ea typeface="Arial"/>
                <a:cs typeface="Arial"/>
                <a:sym typeface="Arial"/>
              </a:defRPr>
            </a:lvl3pPr>
            <a:lvl4pPr marL="1371600" marR="0" lvl="3" indent="0" algn="l" rtl="0">
              <a:spcBef>
                <a:spcPts val="400"/>
              </a:spcBef>
              <a:buClr>
                <a:schemeClr val="dk2"/>
              </a:buClr>
              <a:buFont typeface="Arial"/>
              <a:buNone/>
              <a:defRPr sz="2000" b="0" i="0" u="none" strike="noStrike" cap="none">
                <a:solidFill>
                  <a:schemeClr val="dk2"/>
                </a:solidFill>
                <a:latin typeface="Arial"/>
                <a:ea typeface="Arial"/>
                <a:cs typeface="Arial"/>
                <a:sym typeface="Arial"/>
              </a:defRPr>
            </a:lvl4pPr>
            <a:lvl5pPr marL="1828800" marR="0" lvl="4" indent="0" algn="l" rtl="0">
              <a:spcBef>
                <a:spcPts val="400"/>
              </a:spcBef>
              <a:buClr>
                <a:schemeClr val="dk2"/>
              </a:buClr>
              <a:buFont typeface="Arial"/>
              <a:buNone/>
              <a:defRPr sz="2000" b="0" i="0" u="none" strike="noStrike" cap="none">
                <a:solidFill>
                  <a:schemeClr val="dk2"/>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2">
            <a:alphaModFix/>
          </a:blip>
          <a:srcRect b="8362"/>
          <a:stretch/>
        </p:blipFill>
        <p:spPr>
          <a:xfrm>
            <a:off x="9525" y="4343401"/>
            <a:ext cx="5410200" cy="2514599"/>
          </a:xfrm>
          <a:prstGeom prst="rect">
            <a:avLst/>
          </a:prstGeom>
          <a:noFill/>
          <a:ln>
            <a:noFill/>
          </a:ln>
        </p:spPr>
      </p:pic>
      <p:pic>
        <p:nvPicPr>
          <p:cNvPr id="78" name="Shape 78"/>
          <p:cNvPicPr preferRelativeResize="0"/>
          <p:nvPr/>
        </p:nvPicPr>
        <p:blipFill rotWithShape="1">
          <a:blip r:embed="rId3">
            <a:alphaModFix/>
          </a:blip>
          <a:srcRect l="12311" r="18489" b="32208"/>
          <a:stretch/>
        </p:blipFill>
        <p:spPr>
          <a:xfrm>
            <a:off x="6248400" y="0"/>
            <a:ext cx="2924345" cy="2362200"/>
          </a:xfrm>
          <a:prstGeom prst="rect">
            <a:avLst/>
          </a:prstGeom>
          <a:noFill/>
          <a:ln>
            <a:noFill/>
          </a:ln>
        </p:spPr>
      </p:pic>
      <p:pic>
        <p:nvPicPr>
          <p:cNvPr id="79" name="Shape 79"/>
          <p:cNvPicPr preferRelativeResize="0"/>
          <p:nvPr/>
        </p:nvPicPr>
        <p:blipFill rotWithShape="1">
          <a:blip r:embed="rId4">
            <a:alphaModFix/>
          </a:blip>
          <a:srcRect/>
          <a:stretch/>
        </p:blipFill>
        <p:spPr>
          <a:xfrm>
            <a:off x="609600" y="533400"/>
            <a:ext cx="1371599" cy="2286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with Text and Table">
    <p:spTree>
      <p:nvGrpSpPr>
        <p:cNvPr id="1" name="Shape 80"/>
        <p:cNvGrpSpPr/>
        <p:nvPr/>
      </p:nvGrpSpPr>
      <p:grpSpPr>
        <a:xfrm>
          <a:off x="0" y="0"/>
          <a:ext cx="0" cy="0"/>
          <a:chOff x="0" y="0"/>
          <a:chExt cx="0" cy="0"/>
        </a:xfrm>
      </p:grpSpPr>
      <p:pic>
        <p:nvPicPr>
          <p:cNvPr id="81" name="Shape 81"/>
          <p:cNvPicPr preferRelativeResize="0"/>
          <p:nvPr/>
        </p:nvPicPr>
        <p:blipFill rotWithShape="1">
          <a:blip r:embed="rId2">
            <a:alphaModFix/>
          </a:blip>
          <a:srcRect/>
          <a:stretch/>
        </p:blipFill>
        <p:spPr>
          <a:xfrm>
            <a:off x="-19050" y="4919328"/>
            <a:ext cx="3524249" cy="1938670"/>
          </a:xfrm>
          <a:prstGeom prst="rect">
            <a:avLst/>
          </a:prstGeom>
          <a:noFill/>
          <a:ln>
            <a:noFill/>
          </a:ln>
        </p:spPr>
      </p:pic>
      <p:sp>
        <p:nvSpPr>
          <p:cNvPr id="82" name="Shape 82"/>
          <p:cNvSpPr txBox="1">
            <a:spLocks noGrp="1"/>
          </p:cNvSpPr>
          <p:nvPr>
            <p:ph type="body" idx="1"/>
          </p:nvPr>
        </p:nvSpPr>
        <p:spPr>
          <a:xfrm>
            <a:off x="685800" y="1981200"/>
            <a:ext cx="7772400" cy="2819400"/>
          </a:xfrm>
          <a:prstGeom prst="rect">
            <a:avLst/>
          </a:prstGeom>
          <a:noFill/>
          <a:ln>
            <a:noFill/>
          </a:ln>
        </p:spPr>
        <p:txBody>
          <a:bodyPr lIns="91425" tIns="91425" rIns="91425" bIns="91425" anchor="t" anchorCtr="0"/>
          <a:lstStyle>
            <a:lvl1pPr marL="342900" marR="0" lvl="0" indent="-190500" algn="l" rtl="0">
              <a:spcBef>
                <a:spcPts val="480"/>
              </a:spcBef>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158750" algn="l" rtl="0">
              <a:spcBef>
                <a:spcPts val="400"/>
              </a:spcBef>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360"/>
              </a:spcBef>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127000"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title"/>
          </p:nvPr>
        </p:nvSpPr>
        <p:spPr>
          <a:xfrm>
            <a:off x="685800" y="1371600"/>
            <a:ext cx="7772400" cy="533399"/>
          </a:xfrm>
          <a:prstGeom prst="rect">
            <a:avLst/>
          </a:prstGeom>
          <a:noFill/>
          <a:ln>
            <a:noFill/>
          </a:ln>
        </p:spPr>
        <p:txBody>
          <a:bodyPr lIns="91425" tIns="91425" rIns="91425" bIns="91425" anchor="t" anchorCtr="0"/>
          <a:lstStyle>
            <a:lvl1pPr marL="0" marR="0" lvl="0" indent="0" algn="l" rtl="0">
              <a:spcBef>
                <a:spcPts val="0"/>
              </a:spcBef>
              <a:buClr>
                <a:srgbClr val="595959"/>
              </a:buClr>
              <a:buFont typeface="Arial"/>
              <a:buNone/>
              <a:defRPr sz="2400" b="1" i="0" u="none" strike="noStrike" cap="none">
                <a:solidFill>
                  <a:srgbClr val="595959"/>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with Text and Table">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a:stretch/>
        </p:blipFill>
        <p:spPr>
          <a:xfrm>
            <a:off x="-19050" y="4919328"/>
            <a:ext cx="3524249" cy="1938670"/>
          </a:xfrm>
          <a:prstGeom prst="rect">
            <a:avLst/>
          </a:prstGeom>
          <a:noFill/>
          <a:ln>
            <a:noFill/>
          </a:ln>
        </p:spPr>
      </p:pic>
      <p:sp>
        <p:nvSpPr>
          <p:cNvPr id="86" name="Shape 86"/>
          <p:cNvSpPr txBox="1">
            <a:spLocks noGrp="1"/>
          </p:cNvSpPr>
          <p:nvPr>
            <p:ph type="title"/>
          </p:nvPr>
        </p:nvSpPr>
        <p:spPr>
          <a:xfrm>
            <a:off x="1066800" y="1371600"/>
            <a:ext cx="6934199" cy="533399"/>
          </a:xfrm>
          <a:prstGeom prst="rect">
            <a:avLst/>
          </a:prstGeom>
          <a:noFill/>
          <a:ln>
            <a:noFill/>
          </a:ln>
        </p:spPr>
        <p:txBody>
          <a:bodyPr lIns="91425" tIns="91425" rIns="91425" bIns="91425" anchor="t" anchorCtr="0"/>
          <a:lstStyle>
            <a:lvl1pPr marL="0" marR="0" lvl="0" indent="0" algn="l" rtl="0">
              <a:spcBef>
                <a:spcPts val="0"/>
              </a:spcBef>
              <a:buClr>
                <a:srgbClr val="595959"/>
              </a:buClr>
              <a:buFont typeface="Arial"/>
              <a:buNone/>
              <a:defRPr sz="2400" b="1" i="0" u="none" strike="noStrike" cap="none">
                <a:solidFill>
                  <a:srgbClr val="595959"/>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graphicFrame>
        <p:nvGraphicFramePr>
          <p:cNvPr id="87" name="Shape 87"/>
          <p:cNvGraphicFramePr/>
          <p:nvPr/>
        </p:nvGraphicFramePr>
        <p:xfrm>
          <a:off x="1371600" y="2514600"/>
          <a:ext cx="3000000" cy="3000000"/>
        </p:xfrm>
        <a:graphic>
          <a:graphicData uri="http://schemas.openxmlformats.org/drawingml/2006/table">
            <a:tbl>
              <a:tblPr firstRow="1" bandRow="1">
                <a:noFill/>
                <a:tableStyleId>{AB4062BF-2007-41B7-8705-8611D5CB0B24}</a:tableStyleId>
              </a:tblPr>
              <a:tblGrid>
                <a:gridCol w="1249675">
                  <a:extLst>
                    <a:ext uri="{9D8B030D-6E8A-4147-A177-3AD203B41FA5}">
                      <a16:colId xmlns:a16="http://schemas.microsoft.com/office/drawing/2014/main" xmlns="" val="20000"/>
                    </a:ext>
                  </a:extLst>
                </a:gridCol>
                <a:gridCol w="1249675">
                  <a:extLst>
                    <a:ext uri="{9D8B030D-6E8A-4147-A177-3AD203B41FA5}">
                      <a16:colId xmlns:a16="http://schemas.microsoft.com/office/drawing/2014/main" xmlns="" val="20001"/>
                    </a:ext>
                  </a:extLst>
                </a:gridCol>
                <a:gridCol w="1249675">
                  <a:extLst>
                    <a:ext uri="{9D8B030D-6E8A-4147-A177-3AD203B41FA5}">
                      <a16:colId xmlns:a16="http://schemas.microsoft.com/office/drawing/2014/main" xmlns="" val="20002"/>
                    </a:ext>
                  </a:extLst>
                </a:gridCol>
                <a:gridCol w="1249675">
                  <a:extLst>
                    <a:ext uri="{9D8B030D-6E8A-4147-A177-3AD203B41FA5}">
                      <a16:colId xmlns:a16="http://schemas.microsoft.com/office/drawing/2014/main" xmlns="" val="20003"/>
                    </a:ext>
                  </a:extLst>
                </a:gridCol>
                <a:gridCol w="1249675">
                  <a:extLst>
                    <a:ext uri="{9D8B030D-6E8A-4147-A177-3AD203B41FA5}">
                      <a16:colId xmlns:a16="http://schemas.microsoft.com/office/drawing/2014/main" xmlns="" val="20004"/>
                    </a:ext>
                  </a:extLst>
                </a:gridCol>
              </a:tblGrid>
              <a:tr h="278050">
                <a:tc>
                  <a:txBody>
                    <a:bodyPr/>
                    <a:lstStyle/>
                    <a:p>
                      <a:pPr marL="0" marR="0" lvl="0" indent="0" algn="l" rtl="0">
                        <a:spcBef>
                          <a:spcPts val="0"/>
                        </a:spcBef>
                        <a:buSzPct val="25000"/>
                        <a:buNone/>
                      </a:pPr>
                      <a:endParaRPr sz="1100"/>
                    </a:p>
                  </a:txBody>
                  <a:tcPr marL="91450" marR="91450" marT="45725" marB="45725" anchor="ctr"/>
                </a:tc>
                <a:tc>
                  <a:txBody>
                    <a:bodyPr/>
                    <a:lstStyle/>
                    <a:p>
                      <a:pPr marL="0" marR="0" lvl="0" indent="0" algn="ctr" rtl="0">
                        <a:spcBef>
                          <a:spcPts val="0"/>
                        </a:spcBef>
                        <a:buSzPct val="25000"/>
                        <a:buNone/>
                      </a:pPr>
                      <a:r>
                        <a:rPr lang="en-US" sz="1100"/>
                        <a:t>COLUMN 1</a:t>
                      </a:r>
                    </a:p>
                  </a:txBody>
                  <a:tcPr marL="91450" marR="91450" marT="45725" marB="45725" anchor="ctr"/>
                </a:tc>
                <a:tc>
                  <a:txBody>
                    <a:bodyPr/>
                    <a:lstStyle/>
                    <a:p>
                      <a:pPr marL="0" marR="0" lvl="0" indent="0" algn="ctr" rtl="0">
                        <a:spcBef>
                          <a:spcPts val="0"/>
                        </a:spcBef>
                        <a:buSzPct val="25000"/>
                        <a:buNone/>
                      </a:pPr>
                      <a:r>
                        <a:rPr lang="en-US" sz="1100"/>
                        <a:t>COLUMN 2</a:t>
                      </a:r>
                    </a:p>
                  </a:txBody>
                  <a:tcPr marL="91450" marR="91450" marT="45725" marB="45725" anchor="ctr"/>
                </a:tc>
                <a:tc>
                  <a:txBody>
                    <a:bodyPr/>
                    <a:lstStyle/>
                    <a:p>
                      <a:pPr marL="0" marR="0" lvl="0" indent="0" algn="ctr" rtl="0">
                        <a:spcBef>
                          <a:spcPts val="0"/>
                        </a:spcBef>
                        <a:buSzPct val="25000"/>
                        <a:buNone/>
                      </a:pPr>
                      <a:r>
                        <a:rPr lang="en-US" sz="1100"/>
                        <a:t>COLUMN 3</a:t>
                      </a:r>
                    </a:p>
                  </a:txBody>
                  <a:tcPr marL="91450" marR="91450" marT="45725" marB="45725" anchor="ctr"/>
                </a:tc>
                <a:tc>
                  <a:txBody>
                    <a:bodyPr/>
                    <a:lstStyle/>
                    <a:p>
                      <a:pPr marL="0" marR="0" lvl="0" indent="0" algn="ctr" rtl="0">
                        <a:spcBef>
                          <a:spcPts val="0"/>
                        </a:spcBef>
                        <a:buSzPct val="25000"/>
                        <a:buNone/>
                      </a:pPr>
                      <a:r>
                        <a:rPr lang="en-US" sz="1100"/>
                        <a:t>COLUMN 4</a:t>
                      </a:r>
                    </a:p>
                  </a:txBody>
                  <a:tcPr marL="91450" marR="91450" marT="45725" marB="45725" anchor="ctr"/>
                </a:tc>
                <a:extLst>
                  <a:ext uri="{0D108BD9-81ED-4DB2-BD59-A6C34878D82A}">
                    <a16:rowId xmlns:a16="http://schemas.microsoft.com/office/drawing/2014/main" xmlns="" val="10000"/>
                  </a:ext>
                </a:extLst>
              </a:tr>
              <a:tr h="298800">
                <a:tc>
                  <a:txBody>
                    <a:bodyPr/>
                    <a:lstStyle/>
                    <a:p>
                      <a:pPr marL="0" marR="0" lvl="0" indent="0" algn="l" rtl="0">
                        <a:spcBef>
                          <a:spcPts val="0"/>
                        </a:spcBef>
                        <a:buSzPct val="25000"/>
                        <a:buNone/>
                      </a:pPr>
                      <a:r>
                        <a:rPr lang="en-US" sz="1400"/>
                        <a:t>Item One</a:t>
                      </a:r>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extLst>
                  <a:ext uri="{0D108BD9-81ED-4DB2-BD59-A6C34878D82A}">
                    <a16:rowId xmlns:a16="http://schemas.microsoft.com/office/drawing/2014/main" xmlns="" val="10001"/>
                  </a:ext>
                </a:extLst>
              </a:tr>
              <a:tr h="298800">
                <a:tc>
                  <a:txBody>
                    <a:bodyPr/>
                    <a:lstStyle/>
                    <a:p>
                      <a:pPr marL="0" marR="0" lvl="0" indent="0" algn="l" rtl="0">
                        <a:spcBef>
                          <a:spcPts val="0"/>
                        </a:spcBef>
                        <a:buSzPct val="25000"/>
                        <a:buNone/>
                      </a:pPr>
                      <a:r>
                        <a:rPr lang="en-US" sz="1400"/>
                        <a:t>Item Two</a:t>
                      </a:r>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extLst>
                  <a:ext uri="{0D108BD9-81ED-4DB2-BD59-A6C34878D82A}">
                    <a16:rowId xmlns:a16="http://schemas.microsoft.com/office/drawing/2014/main" xmlns="" val="10002"/>
                  </a:ext>
                </a:extLst>
              </a:tr>
              <a:tr h="298800">
                <a:tc>
                  <a:txBody>
                    <a:bodyPr/>
                    <a:lstStyle/>
                    <a:p>
                      <a:pPr marL="0" marR="0" lvl="0" indent="0" algn="l" rtl="0">
                        <a:spcBef>
                          <a:spcPts val="0"/>
                        </a:spcBef>
                        <a:buSzPct val="25000"/>
                        <a:buNone/>
                      </a:pPr>
                      <a:r>
                        <a:rPr lang="en-US" sz="1400"/>
                        <a:t>Item Three</a:t>
                      </a:r>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extLst>
                  <a:ext uri="{0D108BD9-81ED-4DB2-BD59-A6C34878D82A}">
                    <a16:rowId xmlns:a16="http://schemas.microsoft.com/office/drawing/2014/main" xmlns="" val="10003"/>
                  </a:ext>
                </a:extLst>
              </a:tr>
              <a:tr h="298800">
                <a:tc>
                  <a:txBody>
                    <a:bodyPr/>
                    <a:lstStyle/>
                    <a:p>
                      <a:pPr marL="0" marR="0" lvl="0" indent="0" algn="l" rtl="0">
                        <a:spcBef>
                          <a:spcPts val="0"/>
                        </a:spcBef>
                        <a:buSzPct val="25000"/>
                        <a:buNone/>
                      </a:pPr>
                      <a:r>
                        <a:rPr lang="en-US" sz="1400"/>
                        <a:t>Item Four</a:t>
                      </a:r>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tc>
                  <a:txBody>
                    <a:bodyPr/>
                    <a:lstStyle/>
                    <a:p>
                      <a:pPr marL="0" marR="0" lvl="0" indent="0" algn="ctr" rtl="0">
                        <a:spcBef>
                          <a:spcPts val="0"/>
                        </a:spcBef>
                        <a:buSzPct val="25000"/>
                        <a:buNone/>
                      </a:pPr>
                      <a:endParaRPr sz="1400"/>
                    </a:p>
                  </a:txBody>
                  <a:tcPr marL="91450" marR="91450" marT="45725" marB="45725"/>
                </a:tc>
                <a:extLst>
                  <a:ext uri="{0D108BD9-81ED-4DB2-BD59-A6C34878D82A}">
                    <a16:rowId xmlns:a16="http://schemas.microsoft.com/office/drawing/2014/main" xmlns="" val="10004"/>
                  </a:ext>
                </a:extLst>
              </a:tr>
            </a:tbl>
          </a:graphicData>
        </a:graphic>
      </p:graphicFrame>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1371600"/>
            <a:ext cx="8229600" cy="533399"/>
          </a:xfrm>
          <a:prstGeom prst="rect">
            <a:avLst/>
          </a:prstGeom>
          <a:noFill/>
          <a:ln>
            <a:noFill/>
          </a:ln>
        </p:spPr>
        <p:txBody>
          <a:bodyPr lIns="91425" tIns="91425" rIns="91425" bIns="91425" anchor="t" anchorCtr="0"/>
          <a:lstStyle>
            <a:lvl1pPr marL="0" marR="0" lvl="0" indent="0" algn="l" rtl="0">
              <a:spcBef>
                <a:spcPts val="0"/>
              </a:spcBef>
              <a:buClr>
                <a:srgbClr val="003E75"/>
              </a:buClr>
              <a:buFont typeface="Arial"/>
              <a:buNone/>
              <a:defRPr sz="2600" b="1" i="0" u="none" strike="noStrike" cap="none">
                <a:solidFill>
                  <a:srgbClr val="003E75"/>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txBox="1">
            <a:spLocks noGrp="1"/>
          </p:cNvSpPr>
          <p:nvPr>
            <p:ph type="body" idx="1"/>
          </p:nvPr>
        </p:nvSpPr>
        <p:spPr>
          <a:xfrm>
            <a:off x="914400" y="1981200"/>
            <a:ext cx="7772400" cy="4495800"/>
          </a:xfrm>
          <a:prstGeom prst="rect">
            <a:avLst/>
          </a:prstGeom>
          <a:noFill/>
          <a:ln>
            <a:noFill/>
          </a:ln>
        </p:spPr>
        <p:txBody>
          <a:bodyPr lIns="91425" tIns="91425" rIns="91425" bIns="91425" anchor="t" anchorCtr="0"/>
          <a:lstStyle>
            <a:lvl1pPr marL="342900" marR="0" lvl="0" indent="-190500" algn="l" rtl="0">
              <a:spcBef>
                <a:spcPts val="480"/>
              </a:spcBef>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158750" algn="l" rtl="0">
              <a:spcBef>
                <a:spcPts val="400"/>
              </a:spcBef>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360"/>
              </a:spcBef>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127000"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800">
                <a:solidFill>
                  <a:srgbClr val="000000"/>
                </a:solidFill>
                <a:latin typeface="Arial"/>
                <a:ea typeface="Arial"/>
                <a:cs typeface="Arial"/>
                <a:sym typeface="Arial"/>
              </a:rPr>
              <a:t>‹#›</a:t>
            </a:fld>
            <a:endParaRPr lang="en-US" sz="1800">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2_slide10_squiggles corners">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102" name="Shape 102"/>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103" name="Shape 103"/>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04" name="Shape 1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b="0" i="0" u="none" strike="noStrike" cap="none">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2_ms boy cu rt">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2">
            <a:alphaModFix/>
          </a:blip>
          <a:srcRect/>
          <a:stretch/>
        </p:blipFill>
        <p:spPr>
          <a:xfrm>
            <a:off x="1933575" y="4419600"/>
            <a:ext cx="7210425" cy="2438399"/>
          </a:xfrm>
          <a:prstGeom prst="rect">
            <a:avLst/>
          </a:prstGeom>
          <a:noFill/>
          <a:ln>
            <a:noFill/>
          </a:ln>
        </p:spPr>
      </p:pic>
      <p:sp>
        <p:nvSpPr>
          <p:cNvPr id="109" name="Shape 109"/>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body" idx="1"/>
          </p:nvPr>
        </p:nvSpPr>
        <p:spPr>
          <a:xfrm>
            <a:off x="457202" y="1447800"/>
            <a:ext cx="6400799" cy="4343400"/>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3_ms boy_red frame">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2">
            <a:alphaModFix/>
          </a:blip>
          <a:srcRect/>
          <a:stretch/>
        </p:blipFill>
        <p:spPr>
          <a:xfrm>
            <a:off x="0" y="4198937"/>
            <a:ext cx="5562600" cy="2679700"/>
          </a:xfrm>
          <a:prstGeom prst="rect">
            <a:avLst/>
          </a:prstGeom>
          <a:noFill/>
          <a:ln>
            <a:noFill/>
          </a:ln>
        </p:spPr>
      </p:pic>
      <p:sp>
        <p:nvSpPr>
          <p:cNvPr id="116" name="Shape 116"/>
          <p:cNvSpPr txBox="1">
            <a:spLocks noGrp="1"/>
          </p:cNvSpPr>
          <p:nvPr>
            <p:ph type="title"/>
          </p:nvPr>
        </p:nvSpPr>
        <p:spPr>
          <a:xfrm>
            <a:off x="457200" y="274637"/>
            <a:ext cx="8229600" cy="8683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17" name="Shape 117"/>
          <p:cNvSpPr txBox="1">
            <a:spLocks noGrp="1"/>
          </p:cNvSpPr>
          <p:nvPr>
            <p:ph type="body" idx="1"/>
          </p:nvPr>
        </p:nvSpPr>
        <p:spPr>
          <a:xfrm>
            <a:off x="2362201" y="1295403"/>
            <a:ext cx="6324600" cy="4648198"/>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rgbClr val="FFFFFF"/>
                </a:solidFill>
                <a:latin typeface="Calibri"/>
                <a:ea typeface="Calibri"/>
                <a:cs typeface="Calibri"/>
                <a:sym typeface="Calibri"/>
              </a:rPr>
              <a:t>‹#›</a:t>
            </a:fld>
            <a:endParaRPr lang="en-US" sz="12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4_2 girls w frames">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2">
            <a:alphaModFix/>
          </a:blip>
          <a:srcRect/>
          <a:stretch/>
        </p:blipFill>
        <p:spPr>
          <a:xfrm>
            <a:off x="0" y="4303712"/>
            <a:ext cx="4857750" cy="2803524"/>
          </a:xfrm>
          <a:prstGeom prst="rect">
            <a:avLst/>
          </a:prstGeom>
          <a:noFill/>
          <a:ln>
            <a:noFill/>
          </a:ln>
        </p:spPr>
      </p:pic>
      <p:sp>
        <p:nvSpPr>
          <p:cNvPr id="123" name="Shape 123"/>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24" name="Shape 124"/>
          <p:cNvSpPr txBox="1">
            <a:spLocks noGrp="1"/>
          </p:cNvSpPr>
          <p:nvPr>
            <p:ph type="body" idx="1"/>
          </p:nvPr>
        </p:nvSpPr>
        <p:spPr>
          <a:xfrm>
            <a:off x="2895600" y="1447803"/>
            <a:ext cx="5791200" cy="4571999"/>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5_ms boys multiple">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2">
            <a:alphaModFix/>
          </a:blip>
          <a:srcRect/>
          <a:stretch/>
        </p:blipFill>
        <p:spPr>
          <a:xfrm>
            <a:off x="-762000" y="4983162"/>
            <a:ext cx="11391900" cy="1882775"/>
          </a:xfrm>
          <a:prstGeom prst="rect">
            <a:avLst/>
          </a:prstGeom>
          <a:noFill/>
          <a:ln>
            <a:noFill/>
          </a:ln>
        </p:spPr>
      </p:pic>
      <p:sp>
        <p:nvSpPr>
          <p:cNvPr id="130" name="Shape 130"/>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body" idx="1"/>
          </p:nvPr>
        </p:nvSpPr>
        <p:spPr>
          <a:xfrm>
            <a:off x="457200" y="1447801"/>
            <a:ext cx="8229600" cy="3535662"/>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2" name="Shape 1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6_2 ms girls laugh">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2">
            <a:alphaModFix/>
          </a:blip>
          <a:srcRect/>
          <a:stretch/>
        </p:blipFill>
        <p:spPr>
          <a:xfrm>
            <a:off x="-26988" y="4217987"/>
            <a:ext cx="5513387" cy="2649537"/>
          </a:xfrm>
          <a:prstGeom prst="rect">
            <a:avLst/>
          </a:prstGeom>
          <a:noFill/>
          <a:ln>
            <a:noFill/>
          </a:ln>
        </p:spPr>
      </p:pic>
      <p:sp>
        <p:nvSpPr>
          <p:cNvPr id="137" name="Shape 137"/>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body" idx="1"/>
          </p:nvPr>
        </p:nvSpPr>
        <p:spPr>
          <a:xfrm>
            <a:off x="990600" y="1447800"/>
            <a:ext cx="7696198" cy="3124199"/>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10_squiggles corners">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144" name="Shape 144"/>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145" name="Shape 145"/>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body" idx="1"/>
          </p:nvPr>
        </p:nvSpPr>
        <p:spPr>
          <a:xfrm>
            <a:off x="457200" y="1447800"/>
            <a:ext cx="8229600" cy="4267198"/>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slide11_blank">
    <p:spTree>
      <p:nvGrpSpPr>
        <p:cNvPr id="1" name="Shape 150"/>
        <p:cNvGrpSpPr/>
        <p:nvPr/>
      </p:nvGrpSpPr>
      <p:grpSpPr>
        <a:xfrm>
          <a:off x="0" y="0"/>
          <a:ext cx="0" cy="0"/>
          <a:chOff x="0" y="0"/>
          <a:chExt cx="0" cy="0"/>
        </a:xfrm>
      </p:grpSpPr>
      <p:sp>
        <p:nvSpPr>
          <p:cNvPr id="151" name="Shape 1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154"/>
        <p:cNvGrpSpPr/>
        <p:nvPr/>
      </p:nvGrpSpPr>
      <p:grpSpPr>
        <a:xfrm>
          <a:off x="0" y="0"/>
          <a:ext cx="0" cy="0"/>
          <a:chOff x="0" y="0"/>
          <a:chExt cx="0" cy="0"/>
        </a:xfrm>
      </p:grpSpPr>
      <p:sp>
        <p:nvSpPr>
          <p:cNvPr id="155" name="Shape 155"/>
          <p:cNvSpPr/>
          <p:nvPr/>
        </p:nvSpPr>
        <p:spPr>
          <a:xfrm>
            <a:off x="7391400" y="0"/>
            <a:ext cx="1752600" cy="2895600"/>
          </a:xfrm>
          <a:prstGeom prst="rect">
            <a:avLst/>
          </a:prstGeom>
          <a:solidFill>
            <a:schemeClr val="lt1"/>
          </a:solid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sp>
        <p:nvSpPr>
          <p:cNvPr id="156" name="Shape 156"/>
          <p:cNvSpPr/>
          <p:nvPr/>
        </p:nvSpPr>
        <p:spPr>
          <a:xfrm>
            <a:off x="6858000" y="5562600"/>
            <a:ext cx="2286000" cy="1295400"/>
          </a:xfrm>
          <a:prstGeom prst="rect">
            <a:avLst/>
          </a:prstGeom>
          <a:solidFill>
            <a:schemeClr val="lt1"/>
          </a:solid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pic>
        <p:nvPicPr>
          <p:cNvPr id="157" name="Shape 157"/>
          <p:cNvPicPr preferRelativeResize="0"/>
          <p:nvPr/>
        </p:nvPicPr>
        <p:blipFill rotWithShape="1">
          <a:blip r:embed="rId2">
            <a:alphaModFix/>
          </a:blip>
          <a:srcRect b="15332"/>
          <a:stretch/>
        </p:blipFill>
        <p:spPr>
          <a:xfrm>
            <a:off x="7086600" y="5776912"/>
            <a:ext cx="1614487" cy="722312"/>
          </a:xfrm>
          <a:prstGeom prst="rect">
            <a:avLst/>
          </a:prstGeom>
          <a:noFill/>
          <a:ln>
            <a:noFill/>
          </a:ln>
        </p:spPr>
      </p:pic>
      <p:sp>
        <p:nvSpPr>
          <p:cNvPr id="158" name="Shape 158"/>
          <p:cNvSpPr/>
          <p:nvPr/>
        </p:nvSpPr>
        <p:spPr>
          <a:xfrm>
            <a:off x="0" y="0"/>
            <a:ext cx="2343150" cy="6858000"/>
          </a:xfrm>
          <a:prstGeom prst="rect">
            <a:avLst/>
          </a:prstGeom>
          <a:no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sp>
        <p:nvSpPr>
          <p:cNvPr id="159" name="Shape 1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2_slide10_squiggles corners">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170" name="Shape 170"/>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171" name="Shape 171"/>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b="0" i="0" u="none" strike="noStrike" cap="none">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2_ms boy cu rt">
    <p:spTree>
      <p:nvGrpSpPr>
        <p:cNvPr id="1" name="Shape 175"/>
        <p:cNvGrpSpPr/>
        <p:nvPr/>
      </p:nvGrpSpPr>
      <p:grpSpPr>
        <a:xfrm>
          <a:off x="0" y="0"/>
          <a:ext cx="0" cy="0"/>
          <a:chOff x="0" y="0"/>
          <a:chExt cx="0" cy="0"/>
        </a:xfrm>
      </p:grpSpPr>
      <p:pic>
        <p:nvPicPr>
          <p:cNvPr id="176" name="Shape 176"/>
          <p:cNvPicPr preferRelativeResize="0"/>
          <p:nvPr/>
        </p:nvPicPr>
        <p:blipFill rotWithShape="1">
          <a:blip r:embed="rId2">
            <a:alphaModFix/>
          </a:blip>
          <a:srcRect/>
          <a:stretch/>
        </p:blipFill>
        <p:spPr>
          <a:xfrm>
            <a:off x="1933575" y="4419600"/>
            <a:ext cx="7210425" cy="2438399"/>
          </a:xfrm>
          <a:prstGeom prst="rect">
            <a:avLst/>
          </a:prstGeom>
          <a:noFill/>
          <a:ln>
            <a:noFill/>
          </a:ln>
        </p:spPr>
      </p:pic>
      <p:sp>
        <p:nvSpPr>
          <p:cNvPr id="177" name="Shape 177"/>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78" name="Shape 178"/>
          <p:cNvSpPr txBox="1">
            <a:spLocks noGrp="1"/>
          </p:cNvSpPr>
          <p:nvPr>
            <p:ph type="body" idx="1"/>
          </p:nvPr>
        </p:nvSpPr>
        <p:spPr>
          <a:xfrm>
            <a:off x="457202" y="1447800"/>
            <a:ext cx="6400799" cy="4343400"/>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9" name="Shape 1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3_ms boy_red frame">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2">
            <a:alphaModFix/>
          </a:blip>
          <a:srcRect/>
          <a:stretch/>
        </p:blipFill>
        <p:spPr>
          <a:xfrm>
            <a:off x="0" y="4198937"/>
            <a:ext cx="5562600" cy="2679700"/>
          </a:xfrm>
          <a:prstGeom prst="rect">
            <a:avLst/>
          </a:prstGeom>
          <a:noFill/>
          <a:ln>
            <a:noFill/>
          </a:ln>
        </p:spPr>
      </p:pic>
      <p:sp>
        <p:nvSpPr>
          <p:cNvPr id="184" name="Shape 184"/>
          <p:cNvSpPr txBox="1">
            <a:spLocks noGrp="1"/>
          </p:cNvSpPr>
          <p:nvPr>
            <p:ph type="title"/>
          </p:nvPr>
        </p:nvSpPr>
        <p:spPr>
          <a:xfrm>
            <a:off x="457200" y="274637"/>
            <a:ext cx="8229600" cy="8683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85" name="Shape 185"/>
          <p:cNvSpPr txBox="1">
            <a:spLocks noGrp="1"/>
          </p:cNvSpPr>
          <p:nvPr>
            <p:ph type="body" idx="1"/>
          </p:nvPr>
        </p:nvSpPr>
        <p:spPr>
          <a:xfrm>
            <a:off x="2362201" y="1295403"/>
            <a:ext cx="6324600" cy="4648198"/>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86" name="Shape 1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4_2 girls w frames">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2">
            <a:alphaModFix/>
          </a:blip>
          <a:srcRect/>
          <a:stretch/>
        </p:blipFill>
        <p:spPr>
          <a:xfrm>
            <a:off x="0" y="4303712"/>
            <a:ext cx="4857750" cy="2803524"/>
          </a:xfrm>
          <a:prstGeom prst="rect">
            <a:avLst/>
          </a:prstGeom>
          <a:noFill/>
          <a:ln>
            <a:noFill/>
          </a:ln>
        </p:spPr>
      </p:pic>
      <p:sp>
        <p:nvSpPr>
          <p:cNvPr id="191" name="Shape 191"/>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92" name="Shape 192"/>
          <p:cNvSpPr txBox="1">
            <a:spLocks noGrp="1"/>
          </p:cNvSpPr>
          <p:nvPr>
            <p:ph type="body" idx="1"/>
          </p:nvPr>
        </p:nvSpPr>
        <p:spPr>
          <a:xfrm>
            <a:off x="2895600" y="1447803"/>
            <a:ext cx="5791200" cy="4571999"/>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5" name="Shape 195"/>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304800" y="2133600"/>
            <a:ext cx="7924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subTitle" idx="1"/>
          </p:nvPr>
        </p:nvSpPr>
        <p:spPr>
          <a:xfrm>
            <a:off x="914400" y="3886200"/>
            <a:ext cx="6400799"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sp>
        <p:nvSpPr>
          <p:cNvPr id="32" name="Shape 32"/>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rgbClr val="FFFFFF"/>
                </a:solidFill>
                <a:latin typeface="Calibri"/>
                <a:ea typeface="Calibri"/>
                <a:cs typeface="Calibri"/>
                <a:sym typeface="Calibri"/>
              </a:rPr>
              <a:t>‹#›</a:t>
            </a:fld>
            <a:endParaRPr lang="en-US" sz="1200" b="1">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5_ms boys multiple">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2">
            <a:alphaModFix/>
          </a:blip>
          <a:srcRect/>
          <a:stretch/>
        </p:blipFill>
        <p:spPr>
          <a:xfrm>
            <a:off x="-762000" y="4983162"/>
            <a:ext cx="11391900" cy="1882775"/>
          </a:xfrm>
          <a:prstGeom prst="rect">
            <a:avLst/>
          </a:prstGeom>
          <a:noFill/>
          <a:ln>
            <a:noFill/>
          </a:ln>
        </p:spPr>
      </p:pic>
      <p:sp>
        <p:nvSpPr>
          <p:cNvPr id="198" name="Shape 198"/>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99" name="Shape 199"/>
          <p:cNvSpPr txBox="1">
            <a:spLocks noGrp="1"/>
          </p:cNvSpPr>
          <p:nvPr>
            <p:ph type="body" idx="1"/>
          </p:nvPr>
        </p:nvSpPr>
        <p:spPr>
          <a:xfrm>
            <a:off x="457200" y="1447801"/>
            <a:ext cx="8229600" cy="3535662"/>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6_2 ms girls laugh">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2">
            <a:alphaModFix/>
          </a:blip>
          <a:srcRect/>
          <a:stretch/>
        </p:blipFill>
        <p:spPr>
          <a:xfrm>
            <a:off x="-26988" y="4217987"/>
            <a:ext cx="5513387" cy="2649537"/>
          </a:xfrm>
          <a:prstGeom prst="rect">
            <a:avLst/>
          </a:prstGeom>
          <a:noFill/>
          <a:ln>
            <a:noFill/>
          </a:ln>
        </p:spPr>
      </p:pic>
      <p:sp>
        <p:nvSpPr>
          <p:cNvPr id="205" name="Shape 205"/>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06" name="Shape 206"/>
          <p:cNvSpPr txBox="1">
            <a:spLocks noGrp="1"/>
          </p:cNvSpPr>
          <p:nvPr>
            <p:ph type="body" idx="1"/>
          </p:nvPr>
        </p:nvSpPr>
        <p:spPr>
          <a:xfrm>
            <a:off x="990600" y="1447800"/>
            <a:ext cx="7696198" cy="3124199"/>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7" name="Shape 20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10_squiggles corners">
    <p:spTree>
      <p:nvGrpSpPr>
        <p:cNvPr id="1" name="Shape 210"/>
        <p:cNvGrpSpPr/>
        <p:nvPr/>
      </p:nvGrpSpPr>
      <p:grpSpPr>
        <a:xfrm>
          <a:off x="0" y="0"/>
          <a:ext cx="0" cy="0"/>
          <a:chOff x="0" y="0"/>
          <a:chExt cx="0" cy="0"/>
        </a:xfrm>
      </p:grpSpPr>
      <p:pic>
        <p:nvPicPr>
          <p:cNvPr id="211" name="Shape 211"/>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212" name="Shape 212"/>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213" name="Shape 213"/>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14" name="Shape 214"/>
          <p:cNvSpPr txBox="1">
            <a:spLocks noGrp="1"/>
          </p:cNvSpPr>
          <p:nvPr>
            <p:ph type="body" idx="1"/>
          </p:nvPr>
        </p:nvSpPr>
        <p:spPr>
          <a:xfrm>
            <a:off x="457200" y="1447800"/>
            <a:ext cx="8229600" cy="4267198"/>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15" name="Shape 2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slide11_blank">
    <p:spTree>
      <p:nvGrpSpPr>
        <p:cNvPr id="1" name="Shape 218"/>
        <p:cNvGrpSpPr/>
        <p:nvPr/>
      </p:nvGrpSpPr>
      <p:grpSpPr>
        <a:xfrm>
          <a:off x="0" y="0"/>
          <a:ext cx="0" cy="0"/>
          <a:chOff x="0" y="0"/>
          <a:chExt cx="0" cy="0"/>
        </a:xfrm>
      </p:grpSpPr>
      <p:sp>
        <p:nvSpPr>
          <p:cNvPr id="219" name="Shape 2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0" name="Shape 2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1" name="Shape 221"/>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22"/>
        <p:cNvGrpSpPr/>
        <p:nvPr/>
      </p:nvGrpSpPr>
      <p:grpSpPr>
        <a:xfrm>
          <a:off x="0" y="0"/>
          <a:ext cx="0" cy="0"/>
          <a:chOff x="0" y="0"/>
          <a:chExt cx="0" cy="0"/>
        </a:xfrm>
      </p:grpSpPr>
      <p:sp>
        <p:nvSpPr>
          <p:cNvPr id="223" name="Shape 223"/>
          <p:cNvSpPr/>
          <p:nvPr/>
        </p:nvSpPr>
        <p:spPr>
          <a:xfrm>
            <a:off x="7391400" y="0"/>
            <a:ext cx="1752600" cy="2895600"/>
          </a:xfrm>
          <a:prstGeom prst="rect">
            <a:avLst/>
          </a:prstGeom>
          <a:solidFill>
            <a:schemeClr val="lt1"/>
          </a:solid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sp>
        <p:nvSpPr>
          <p:cNvPr id="224" name="Shape 224"/>
          <p:cNvSpPr/>
          <p:nvPr/>
        </p:nvSpPr>
        <p:spPr>
          <a:xfrm>
            <a:off x="6858000" y="5562600"/>
            <a:ext cx="2286000" cy="1295400"/>
          </a:xfrm>
          <a:prstGeom prst="rect">
            <a:avLst/>
          </a:prstGeom>
          <a:solidFill>
            <a:schemeClr val="lt1"/>
          </a:solid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pic>
        <p:nvPicPr>
          <p:cNvPr id="225" name="Shape 225"/>
          <p:cNvPicPr preferRelativeResize="0"/>
          <p:nvPr/>
        </p:nvPicPr>
        <p:blipFill rotWithShape="1">
          <a:blip r:embed="rId2">
            <a:alphaModFix/>
          </a:blip>
          <a:srcRect b="15332"/>
          <a:stretch/>
        </p:blipFill>
        <p:spPr>
          <a:xfrm>
            <a:off x="7086600" y="5776912"/>
            <a:ext cx="1614487" cy="722312"/>
          </a:xfrm>
          <a:prstGeom prst="rect">
            <a:avLst/>
          </a:prstGeom>
          <a:noFill/>
          <a:ln>
            <a:noFill/>
          </a:ln>
        </p:spPr>
      </p:pic>
      <p:sp>
        <p:nvSpPr>
          <p:cNvPr id="226" name="Shape 226"/>
          <p:cNvSpPr/>
          <p:nvPr/>
        </p:nvSpPr>
        <p:spPr>
          <a:xfrm>
            <a:off x="0" y="0"/>
            <a:ext cx="2343150" cy="6858000"/>
          </a:xfrm>
          <a:prstGeom prst="rect">
            <a:avLst/>
          </a:prstGeom>
          <a:no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sp>
        <p:nvSpPr>
          <p:cNvPr id="227" name="Shape 2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8" name="Shape 2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9" name="Shape 229"/>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slide10_squiggles corners">
    <p:spTree>
      <p:nvGrpSpPr>
        <p:cNvPr id="1" name="Shape 236"/>
        <p:cNvGrpSpPr/>
        <p:nvPr/>
      </p:nvGrpSpPr>
      <p:grpSpPr>
        <a:xfrm>
          <a:off x="0" y="0"/>
          <a:ext cx="0" cy="0"/>
          <a:chOff x="0" y="0"/>
          <a:chExt cx="0" cy="0"/>
        </a:xfrm>
      </p:grpSpPr>
      <p:pic>
        <p:nvPicPr>
          <p:cNvPr id="237" name="Shape 237"/>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238" name="Shape 238"/>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239" name="Shape 239"/>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40" name="Shape 240"/>
          <p:cNvSpPr txBox="1">
            <a:spLocks noGrp="1"/>
          </p:cNvSpPr>
          <p:nvPr>
            <p:ph type="body" idx="1"/>
          </p:nvPr>
        </p:nvSpPr>
        <p:spPr>
          <a:xfrm>
            <a:off x="457200" y="1447803"/>
            <a:ext cx="8229600" cy="4267197"/>
          </a:xfrm>
          <a:prstGeom prst="rect">
            <a:avLst/>
          </a:prstGeom>
          <a:noFill/>
          <a:ln>
            <a:noFill/>
          </a:ln>
        </p:spPr>
        <p:txBody>
          <a:bodyPr lIns="91425" tIns="91425" rIns="91425" bIns="91425" anchor="t" anchorCtr="0"/>
          <a:lstStyle>
            <a:lvl1pPr marL="342889" marR="0" lvl="0" indent="10"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31771"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63534"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63547"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63561"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63574"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63588"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63603"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63617"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1" name="Shape 2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slide11_blank">
    <p:spTree>
      <p:nvGrpSpPr>
        <p:cNvPr id="1" name="Shape 244"/>
        <p:cNvGrpSpPr/>
        <p:nvPr/>
      </p:nvGrpSpPr>
      <p:grpSpPr>
        <a:xfrm>
          <a:off x="0" y="0"/>
          <a:ext cx="0" cy="0"/>
          <a:chOff x="0" y="0"/>
          <a:chExt cx="0" cy="0"/>
        </a:xfrm>
      </p:grpSpPr>
      <p:sp>
        <p:nvSpPr>
          <p:cNvPr id="245" name="Shape 2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46" name="Shape 2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2_slide10_squiggles corners">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250" name="Shape 250"/>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251" name="Shape 251"/>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52" name="Shape 2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54" name="Shape 254"/>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10_squiggles corners">
    <p:spTree>
      <p:nvGrpSpPr>
        <p:cNvPr id="1" name="Shape 255"/>
        <p:cNvGrpSpPr/>
        <p:nvPr/>
      </p:nvGrpSpPr>
      <p:grpSpPr>
        <a:xfrm>
          <a:off x="0" y="0"/>
          <a:ext cx="0" cy="0"/>
          <a:chOff x="0" y="0"/>
          <a:chExt cx="0" cy="0"/>
        </a:xfrm>
      </p:grpSpPr>
      <p:pic>
        <p:nvPicPr>
          <p:cNvPr id="256" name="Shape 256"/>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257" name="Shape 257"/>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258" name="Shape 258"/>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59" name="Shape 259"/>
          <p:cNvSpPr txBox="1">
            <a:spLocks noGrp="1"/>
          </p:cNvSpPr>
          <p:nvPr>
            <p:ph type="body" idx="1"/>
          </p:nvPr>
        </p:nvSpPr>
        <p:spPr>
          <a:xfrm>
            <a:off x="457200" y="1447803"/>
            <a:ext cx="8229600" cy="4267197"/>
          </a:xfrm>
          <a:prstGeom prst="rect">
            <a:avLst/>
          </a:prstGeom>
          <a:noFill/>
          <a:ln>
            <a:noFill/>
          </a:ln>
        </p:spPr>
        <p:txBody>
          <a:bodyPr lIns="91425" tIns="91425" rIns="91425" bIns="91425" anchor="t" anchorCtr="0"/>
          <a:lstStyle>
            <a:lvl1pPr marL="342889" marR="0" lvl="0" indent="10"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31771"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63534"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63547"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63561"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63574"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63588"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63603"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63617"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60" name="Shape 2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61" name="Shape 2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62" name="Shape 262"/>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8_squiggle left">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2">
            <a:alphaModFix/>
          </a:blip>
          <a:srcRect/>
          <a:stretch/>
        </p:blipFill>
        <p:spPr>
          <a:xfrm>
            <a:off x="-36513" y="152400"/>
            <a:ext cx="1255712" cy="6696074"/>
          </a:xfrm>
          <a:prstGeom prst="rect">
            <a:avLst/>
          </a:prstGeom>
          <a:noFill/>
          <a:ln>
            <a:noFill/>
          </a:ln>
        </p:spPr>
      </p:pic>
      <p:sp>
        <p:nvSpPr>
          <p:cNvPr id="265" name="Shape 265"/>
          <p:cNvSpPr txBox="1">
            <a:spLocks noGrp="1"/>
          </p:cNvSpPr>
          <p:nvPr>
            <p:ph type="title"/>
          </p:nvPr>
        </p:nvSpPr>
        <p:spPr>
          <a:xfrm>
            <a:off x="1371600" y="274637"/>
            <a:ext cx="73152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66" name="Shape 266"/>
          <p:cNvSpPr txBox="1">
            <a:spLocks noGrp="1"/>
          </p:cNvSpPr>
          <p:nvPr>
            <p:ph type="body" idx="1"/>
          </p:nvPr>
        </p:nvSpPr>
        <p:spPr>
          <a:xfrm>
            <a:off x="1371600" y="1447803"/>
            <a:ext cx="7315200" cy="4678361"/>
          </a:xfrm>
          <a:prstGeom prst="rect">
            <a:avLst/>
          </a:prstGeom>
          <a:noFill/>
          <a:ln>
            <a:noFill/>
          </a:ln>
        </p:spPr>
        <p:txBody>
          <a:bodyPr lIns="91425" tIns="91425" rIns="91425" bIns="91425" anchor="t" anchorCtr="0"/>
          <a:lstStyle>
            <a:lvl1pPr marL="342889" marR="0" lvl="0" indent="10"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31771"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63534"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63547"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63561"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63574"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63588"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63603"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63617"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67" name="Shape 267"/>
          <p:cNvSpPr txBox="1">
            <a:spLocks noGrp="1"/>
          </p:cNvSpPr>
          <p:nvPr>
            <p:ph type="dt" idx="10"/>
          </p:nvPr>
        </p:nvSpPr>
        <p:spPr>
          <a:xfrm>
            <a:off x="6096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68" name="Shape 2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69" name="Shape 269"/>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FFFFFF"/>
                </a:solidFill>
                <a:latin typeface="Times New Roman"/>
                <a:ea typeface="Times New Roman"/>
                <a:cs typeface="Times New Roman"/>
                <a:sym typeface="Times New Roman"/>
              </a:rPr>
              <a:t>‹#›</a:t>
            </a:fld>
            <a:endParaRPr lang="en-US" sz="1200">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alphaModFix/>
          </a:blip>
          <a:stretch>
            <a:fillRect/>
          </a:stretch>
        </a:blipFill>
        <a:effectLst/>
      </p:bgPr>
    </p:bg>
    <p:spTree>
      <p:nvGrpSpPr>
        <p:cNvPr id="1" name="Shape 270"/>
        <p:cNvGrpSpPr/>
        <p:nvPr/>
      </p:nvGrpSpPr>
      <p:grpSpPr>
        <a:xfrm>
          <a:off x="0" y="0"/>
          <a:ext cx="0" cy="0"/>
          <a:chOff x="0" y="0"/>
          <a:chExt cx="0" cy="0"/>
        </a:xfrm>
      </p:grpSpPr>
      <p:pic>
        <p:nvPicPr>
          <p:cNvPr id="271" name="Shape 271"/>
          <p:cNvPicPr preferRelativeResize="0"/>
          <p:nvPr/>
        </p:nvPicPr>
        <p:blipFill rotWithShape="1">
          <a:blip r:embed="rId3">
            <a:alphaModFix/>
          </a:blip>
          <a:srcRect/>
          <a:stretch/>
        </p:blipFill>
        <p:spPr>
          <a:xfrm>
            <a:off x="7661275" y="5862637"/>
            <a:ext cx="958850" cy="461961"/>
          </a:xfrm>
          <a:prstGeom prst="rect">
            <a:avLst/>
          </a:prstGeom>
          <a:noFill/>
          <a:ln>
            <a:noFill/>
          </a:ln>
        </p:spPr>
      </p:pic>
      <p:sp>
        <p:nvSpPr>
          <p:cNvPr id="272" name="Shape 272"/>
          <p:cNvSpPr txBox="1">
            <a:spLocks noGrp="1"/>
          </p:cNvSpPr>
          <p:nvPr>
            <p:ph type="ctrTitle"/>
          </p:nvPr>
        </p:nvSpPr>
        <p:spPr>
          <a:xfrm>
            <a:off x="533400" y="1524000"/>
            <a:ext cx="7772400" cy="171017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73" name="Shape 273"/>
          <p:cNvSpPr txBox="1">
            <a:spLocks noGrp="1"/>
          </p:cNvSpPr>
          <p:nvPr>
            <p:ph type="subTitle" idx="1"/>
          </p:nvPr>
        </p:nvSpPr>
        <p:spPr>
          <a:xfrm>
            <a:off x="533400" y="3276600"/>
            <a:ext cx="4343400" cy="1371598"/>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rgbClr val="90D749"/>
              </a:buClr>
              <a:buFont typeface="Noto Sans Symbols"/>
              <a:buNone/>
              <a:defRPr sz="1400" b="0" i="0" u="none" strike="noStrike" cap="none">
                <a:solidFill>
                  <a:srgbClr val="000000"/>
                </a:solidFill>
                <a:latin typeface="Arial"/>
                <a:ea typeface="Arial"/>
                <a:cs typeface="Arial"/>
                <a:sym typeface="Arial"/>
              </a:defRPr>
            </a:lvl1pPr>
            <a:lvl2pPr marL="457187" marR="0" lvl="1" indent="-12687" algn="ctr" rtl="0">
              <a:lnSpc>
                <a:spcPct val="100000"/>
              </a:lnSpc>
              <a:spcBef>
                <a:spcPts val="480"/>
              </a:spcBef>
              <a:spcAft>
                <a:spcPts val="0"/>
              </a:spcAft>
              <a:buClr>
                <a:srgbClr val="FFCC00"/>
              </a:buClr>
              <a:buFont typeface="Noto Sans Symbols"/>
              <a:buNone/>
              <a:defRPr sz="1400" b="0" i="0" u="none" strike="noStrike" cap="none">
                <a:solidFill>
                  <a:srgbClr val="000000"/>
                </a:solidFill>
                <a:latin typeface="Arial"/>
                <a:ea typeface="Arial"/>
                <a:cs typeface="Arial"/>
                <a:sym typeface="Arial"/>
              </a:defRPr>
            </a:lvl2pPr>
            <a:lvl3pPr marL="914372" marR="0" lvl="2" indent="-12672" algn="ctr" rtl="0">
              <a:lnSpc>
                <a:spcPct val="100000"/>
              </a:lnSpc>
              <a:spcBef>
                <a:spcPts val="400"/>
              </a:spcBef>
              <a:spcAft>
                <a:spcPts val="0"/>
              </a:spcAft>
              <a:buClr>
                <a:srgbClr val="90D749"/>
              </a:buClr>
              <a:buFont typeface="Noto Sans Symbols"/>
              <a:buNone/>
              <a:defRPr sz="1400" b="0" i="0" u="none" strike="noStrike" cap="none">
                <a:solidFill>
                  <a:srgbClr val="000000"/>
                </a:solidFill>
                <a:latin typeface="Arial"/>
                <a:ea typeface="Arial"/>
                <a:cs typeface="Arial"/>
                <a:sym typeface="Arial"/>
              </a:defRPr>
            </a:lvl3pPr>
            <a:lvl4pPr marL="1371560" marR="0" lvl="3" indent="-12659"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4pPr>
            <a:lvl5pPr marL="1828745" marR="0" lvl="4" indent="-12645"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5pPr>
            <a:lvl6pPr marL="2285933" marR="0" lvl="5" indent="-12632"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6pPr>
            <a:lvl7pPr marL="2743119" marR="0" lvl="6" indent="-12618"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7pPr>
            <a:lvl8pPr marL="3200304" marR="0" lvl="7" indent="-12604"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8pPr>
            <a:lvl9pPr marL="3657489" marR="0" lvl="8" indent="-12589" algn="ctr" rtl="0">
              <a:lnSpc>
                <a:spcPct val="100000"/>
              </a:lnSpc>
              <a:spcBef>
                <a:spcPts val="400"/>
              </a:spcBef>
              <a:spcAft>
                <a:spcPts val="0"/>
              </a:spcAft>
              <a:buClr>
                <a:srgbClr val="888888"/>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74" name="Shape 2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slide1_2 girls piggyback rt">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2">
            <a:alphaModFix/>
          </a:blip>
          <a:srcRect/>
          <a:stretch/>
        </p:blipFill>
        <p:spPr>
          <a:xfrm>
            <a:off x="3124200" y="3554412"/>
            <a:ext cx="6248399" cy="3303587"/>
          </a:xfrm>
          <a:prstGeom prst="rect">
            <a:avLst/>
          </a:prstGeom>
          <a:noFill/>
          <a:ln>
            <a:noFill/>
          </a:ln>
        </p:spPr>
      </p:pic>
      <p:sp>
        <p:nvSpPr>
          <p:cNvPr id="279" name="Shape 279"/>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80" name="Shape 280"/>
          <p:cNvSpPr txBox="1">
            <a:spLocks noGrp="1"/>
          </p:cNvSpPr>
          <p:nvPr>
            <p:ph type="body" idx="1"/>
          </p:nvPr>
        </p:nvSpPr>
        <p:spPr>
          <a:xfrm>
            <a:off x="457200" y="1447803"/>
            <a:ext cx="6476999" cy="4267197"/>
          </a:xfrm>
          <a:prstGeom prst="rect">
            <a:avLst/>
          </a:prstGeom>
          <a:noFill/>
          <a:ln>
            <a:noFill/>
          </a:ln>
        </p:spPr>
        <p:txBody>
          <a:bodyPr lIns="91425" tIns="91425" rIns="91425" bIns="91425" anchor="t" anchorCtr="0"/>
          <a:lstStyle>
            <a:lvl1pPr marL="342889" marR="0" lvl="0" indent="10"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31771"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63534"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63547"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63561"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63574"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63588"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63603"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63617"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81" name="Shape 2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2_ms boy cu rt">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2">
            <a:alphaModFix/>
          </a:blip>
          <a:srcRect/>
          <a:stretch/>
        </p:blipFill>
        <p:spPr>
          <a:xfrm>
            <a:off x="1933575" y="4419600"/>
            <a:ext cx="7210425" cy="2438399"/>
          </a:xfrm>
          <a:prstGeom prst="rect">
            <a:avLst/>
          </a:prstGeom>
          <a:noFill/>
          <a:ln>
            <a:noFill/>
          </a:ln>
        </p:spPr>
      </p:pic>
      <p:sp>
        <p:nvSpPr>
          <p:cNvPr id="286" name="Shape 286"/>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87" name="Shape 287"/>
          <p:cNvSpPr txBox="1">
            <a:spLocks noGrp="1"/>
          </p:cNvSpPr>
          <p:nvPr>
            <p:ph type="body" idx="1"/>
          </p:nvPr>
        </p:nvSpPr>
        <p:spPr>
          <a:xfrm>
            <a:off x="457202" y="1447800"/>
            <a:ext cx="6400799" cy="4343400"/>
          </a:xfrm>
          <a:prstGeom prst="rect">
            <a:avLst/>
          </a:prstGeom>
          <a:noFill/>
          <a:ln>
            <a:noFill/>
          </a:ln>
        </p:spPr>
        <p:txBody>
          <a:bodyPr lIns="91425" tIns="91425" rIns="91425" bIns="91425" anchor="t" anchorCtr="0"/>
          <a:lstStyle>
            <a:lvl1pPr marL="342889" marR="0" lvl="0" indent="10"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31771"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63534"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63547"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63561"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63574"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63588"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63603"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63617"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88" name="Shape 2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3_ms boy_red frame">
    <p:spTree>
      <p:nvGrpSpPr>
        <p:cNvPr id="1" name="Shape 291"/>
        <p:cNvGrpSpPr/>
        <p:nvPr/>
      </p:nvGrpSpPr>
      <p:grpSpPr>
        <a:xfrm>
          <a:off x="0" y="0"/>
          <a:ext cx="0" cy="0"/>
          <a:chOff x="0" y="0"/>
          <a:chExt cx="0" cy="0"/>
        </a:xfrm>
      </p:grpSpPr>
      <p:pic>
        <p:nvPicPr>
          <p:cNvPr id="292" name="Shape 292"/>
          <p:cNvPicPr preferRelativeResize="0"/>
          <p:nvPr/>
        </p:nvPicPr>
        <p:blipFill rotWithShape="1">
          <a:blip r:embed="rId2">
            <a:alphaModFix/>
          </a:blip>
          <a:srcRect/>
          <a:stretch/>
        </p:blipFill>
        <p:spPr>
          <a:xfrm>
            <a:off x="0" y="4198937"/>
            <a:ext cx="5562600" cy="2679700"/>
          </a:xfrm>
          <a:prstGeom prst="rect">
            <a:avLst/>
          </a:prstGeom>
          <a:noFill/>
          <a:ln>
            <a:noFill/>
          </a:ln>
        </p:spPr>
      </p:pic>
      <p:sp>
        <p:nvSpPr>
          <p:cNvPr id="293" name="Shape 293"/>
          <p:cNvSpPr txBox="1">
            <a:spLocks noGrp="1"/>
          </p:cNvSpPr>
          <p:nvPr>
            <p:ph type="title"/>
          </p:nvPr>
        </p:nvSpPr>
        <p:spPr>
          <a:xfrm>
            <a:off x="457200" y="274637"/>
            <a:ext cx="8229600" cy="8683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94" name="Shape 294"/>
          <p:cNvSpPr txBox="1">
            <a:spLocks noGrp="1"/>
          </p:cNvSpPr>
          <p:nvPr>
            <p:ph type="body" idx="1"/>
          </p:nvPr>
        </p:nvSpPr>
        <p:spPr>
          <a:xfrm>
            <a:off x="2362201" y="1295400"/>
            <a:ext cx="6324600" cy="4648198"/>
          </a:xfrm>
          <a:prstGeom prst="rect">
            <a:avLst/>
          </a:prstGeom>
          <a:noFill/>
          <a:ln>
            <a:noFill/>
          </a:ln>
        </p:spPr>
        <p:txBody>
          <a:bodyPr lIns="91425" tIns="91425" rIns="91425" bIns="91425" anchor="t" anchorCtr="0"/>
          <a:lstStyle>
            <a:lvl1pPr marL="342889" marR="0" lvl="0" indent="10"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31771"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63534"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63547"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63561"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63574"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63588"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63603"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63617"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95" name="Shape 2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96" name="Shape 2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97" name="Shape 297"/>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4_2 girls w frames">
    <p:spTree>
      <p:nvGrpSpPr>
        <p:cNvPr id="1" name="Shape 298"/>
        <p:cNvGrpSpPr/>
        <p:nvPr/>
      </p:nvGrpSpPr>
      <p:grpSpPr>
        <a:xfrm>
          <a:off x="0" y="0"/>
          <a:ext cx="0" cy="0"/>
          <a:chOff x="0" y="0"/>
          <a:chExt cx="0" cy="0"/>
        </a:xfrm>
      </p:grpSpPr>
      <p:pic>
        <p:nvPicPr>
          <p:cNvPr id="299" name="Shape 299"/>
          <p:cNvPicPr preferRelativeResize="0"/>
          <p:nvPr/>
        </p:nvPicPr>
        <p:blipFill rotWithShape="1">
          <a:blip r:embed="rId2">
            <a:alphaModFix/>
          </a:blip>
          <a:srcRect/>
          <a:stretch/>
        </p:blipFill>
        <p:spPr>
          <a:xfrm>
            <a:off x="0" y="4303712"/>
            <a:ext cx="4857750" cy="2803524"/>
          </a:xfrm>
          <a:prstGeom prst="rect">
            <a:avLst/>
          </a:prstGeom>
          <a:noFill/>
          <a:ln>
            <a:noFill/>
          </a:ln>
        </p:spPr>
      </p:pic>
      <p:sp>
        <p:nvSpPr>
          <p:cNvPr id="300" name="Shape 300"/>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301" name="Shape 301"/>
          <p:cNvSpPr txBox="1">
            <a:spLocks noGrp="1"/>
          </p:cNvSpPr>
          <p:nvPr>
            <p:ph type="body" idx="1"/>
          </p:nvPr>
        </p:nvSpPr>
        <p:spPr>
          <a:xfrm>
            <a:off x="2895600" y="1447803"/>
            <a:ext cx="5791200" cy="4571999"/>
          </a:xfrm>
          <a:prstGeom prst="rect">
            <a:avLst/>
          </a:prstGeom>
          <a:noFill/>
          <a:ln>
            <a:noFill/>
          </a:ln>
        </p:spPr>
        <p:txBody>
          <a:bodyPr lIns="91425" tIns="91425" rIns="91425" bIns="91425" anchor="t" anchorCtr="0"/>
          <a:lstStyle>
            <a:lvl1pPr marL="342889" marR="0" lvl="0" indent="10"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31771"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63534"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63547"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63561"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63574"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63588"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63603"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63617"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02" name="Shape 30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03" name="Shape 30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04" name="Shape 304"/>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5_ms boys multiple">
    <p:spTree>
      <p:nvGrpSpPr>
        <p:cNvPr id="1" name="Shape 305"/>
        <p:cNvGrpSpPr/>
        <p:nvPr/>
      </p:nvGrpSpPr>
      <p:grpSpPr>
        <a:xfrm>
          <a:off x="0" y="0"/>
          <a:ext cx="0" cy="0"/>
          <a:chOff x="0" y="0"/>
          <a:chExt cx="0" cy="0"/>
        </a:xfrm>
      </p:grpSpPr>
      <p:pic>
        <p:nvPicPr>
          <p:cNvPr id="306" name="Shape 306"/>
          <p:cNvPicPr preferRelativeResize="0"/>
          <p:nvPr/>
        </p:nvPicPr>
        <p:blipFill rotWithShape="1">
          <a:blip r:embed="rId2">
            <a:alphaModFix/>
          </a:blip>
          <a:srcRect/>
          <a:stretch/>
        </p:blipFill>
        <p:spPr>
          <a:xfrm>
            <a:off x="-762000" y="4983162"/>
            <a:ext cx="11391900" cy="1882775"/>
          </a:xfrm>
          <a:prstGeom prst="rect">
            <a:avLst/>
          </a:prstGeom>
          <a:noFill/>
          <a:ln>
            <a:noFill/>
          </a:ln>
        </p:spPr>
      </p:pic>
      <p:sp>
        <p:nvSpPr>
          <p:cNvPr id="307" name="Shape 307"/>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308" name="Shape 308"/>
          <p:cNvSpPr txBox="1">
            <a:spLocks noGrp="1"/>
          </p:cNvSpPr>
          <p:nvPr>
            <p:ph type="body" idx="1"/>
          </p:nvPr>
        </p:nvSpPr>
        <p:spPr>
          <a:xfrm>
            <a:off x="457200" y="1447801"/>
            <a:ext cx="8229600" cy="3535662"/>
          </a:xfrm>
          <a:prstGeom prst="rect">
            <a:avLst/>
          </a:prstGeom>
          <a:noFill/>
          <a:ln>
            <a:noFill/>
          </a:ln>
        </p:spPr>
        <p:txBody>
          <a:bodyPr lIns="91425" tIns="91425" rIns="91425" bIns="91425" anchor="t" anchorCtr="0"/>
          <a:lstStyle>
            <a:lvl1pPr marL="342889" marR="0" lvl="0" indent="10"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31771"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63534"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63547"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63561"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63574"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63588"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63603"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63617"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09" name="Shape 30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10" name="Shape 31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11" name="Shape 311"/>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6_2 ms girls laugh">
    <p:spTree>
      <p:nvGrpSpPr>
        <p:cNvPr id="1" name="Shape 312"/>
        <p:cNvGrpSpPr/>
        <p:nvPr/>
      </p:nvGrpSpPr>
      <p:grpSpPr>
        <a:xfrm>
          <a:off x="0" y="0"/>
          <a:ext cx="0" cy="0"/>
          <a:chOff x="0" y="0"/>
          <a:chExt cx="0" cy="0"/>
        </a:xfrm>
      </p:grpSpPr>
      <p:pic>
        <p:nvPicPr>
          <p:cNvPr id="313" name="Shape 313"/>
          <p:cNvPicPr preferRelativeResize="0"/>
          <p:nvPr/>
        </p:nvPicPr>
        <p:blipFill rotWithShape="1">
          <a:blip r:embed="rId2">
            <a:alphaModFix/>
          </a:blip>
          <a:srcRect/>
          <a:stretch/>
        </p:blipFill>
        <p:spPr>
          <a:xfrm>
            <a:off x="-26988" y="4217987"/>
            <a:ext cx="5513387" cy="2649537"/>
          </a:xfrm>
          <a:prstGeom prst="rect">
            <a:avLst/>
          </a:prstGeom>
          <a:noFill/>
          <a:ln>
            <a:noFill/>
          </a:ln>
        </p:spPr>
      </p:pic>
      <p:sp>
        <p:nvSpPr>
          <p:cNvPr id="314" name="Shape 314"/>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315" name="Shape 315"/>
          <p:cNvSpPr txBox="1">
            <a:spLocks noGrp="1"/>
          </p:cNvSpPr>
          <p:nvPr>
            <p:ph type="body" idx="1"/>
          </p:nvPr>
        </p:nvSpPr>
        <p:spPr>
          <a:xfrm>
            <a:off x="990603" y="1447800"/>
            <a:ext cx="7696198" cy="3124199"/>
          </a:xfrm>
          <a:prstGeom prst="rect">
            <a:avLst/>
          </a:prstGeom>
          <a:noFill/>
          <a:ln>
            <a:noFill/>
          </a:ln>
        </p:spPr>
        <p:txBody>
          <a:bodyPr lIns="91425" tIns="91425" rIns="91425" bIns="91425" anchor="t" anchorCtr="0"/>
          <a:lstStyle>
            <a:lvl1pPr marL="342889" marR="0" lvl="0" indent="10"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31771"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63534"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63547"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63561"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63574"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63588"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63603"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63617"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16" name="Shape 3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17" name="Shape 3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marL="457187" marR="0" lvl="1" indent="-12687"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2pPr>
            <a:lvl3pPr marL="914372" marR="0" lvl="2" indent="-1267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3pPr>
            <a:lvl4pPr marL="1371560" marR="0" lvl="3" indent="-1265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4pPr>
            <a:lvl5pPr marL="1828745" marR="0" lvl="4" indent="-12645"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5pPr>
            <a:lvl6pPr marL="2285933" marR="0" lvl="5" indent="-12632"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6pPr>
            <a:lvl7pPr marL="2743119" marR="0" lvl="6" indent="-12618"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7pPr>
            <a:lvl8pPr marL="3200304" marR="0" lvl="7" indent="-12604"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8pPr>
            <a:lvl9pPr marL="3657489" marR="0" lvl="8" indent="-12589" algn="l" rtl="0">
              <a:lnSpc>
                <a:spcPct val="100000"/>
              </a:lnSpc>
              <a:spcBef>
                <a:spcPts val="0"/>
              </a:spcBef>
              <a:spcAft>
                <a:spcPts val="0"/>
              </a:spcAft>
              <a:buClr>
                <a:srgbClr val="000000"/>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25000"/>
              <a:buFont typeface="Arial"/>
              <a:buNone/>
            </a:pPr>
            <a:endParaRPr sz="1800">
              <a:solidFill>
                <a:srgbClr val="000000"/>
              </a:solidFill>
              <a:latin typeface="Arial"/>
              <a:ea typeface="Arial"/>
              <a:cs typeface="Arial"/>
              <a:sym typeface="Arial"/>
            </a:endParaRPr>
          </a:p>
          <a:p>
            <a:pPr marL="455613" marR="0" lvl="1"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912813" marR="0" lvl="2"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370013" marR="0" lvl="3" indent="-11112"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a:p>
            <a:pPr marL="1827213" marR="0" lvl="4" indent="-11113" algn="l" rtl="0">
              <a:spcBef>
                <a:spcPts val="0"/>
              </a:spcBef>
              <a:buClr>
                <a:srgbClr val="000000"/>
              </a:buClr>
              <a:buSzPct val="25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9_squiggle bottom">
    <p:spTree>
      <p:nvGrpSpPr>
        <p:cNvPr id="1" name="Shape 325"/>
        <p:cNvGrpSpPr/>
        <p:nvPr/>
      </p:nvGrpSpPr>
      <p:grpSpPr>
        <a:xfrm>
          <a:off x="0" y="0"/>
          <a:ext cx="0" cy="0"/>
          <a:chOff x="0" y="0"/>
          <a:chExt cx="0" cy="0"/>
        </a:xfrm>
      </p:grpSpPr>
      <p:pic>
        <p:nvPicPr>
          <p:cNvPr id="326" name="Shape 326" descr="M:\1WORK\1current work\leadership conf 2014-VIDEO\ppt\pngs2\squiggle bot.png"/>
          <p:cNvPicPr preferRelativeResize="0"/>
          <p:nvPr/>
        </p:nvPicPr>
        <p:blipFill rotWithShape="1">
          <a:blip r:embed="rId2">
            <a:alphaModFix/>
          </a:blip>
          <a:srcRect/>
          <a:stretch/>
        </p:blipFill>
        <p:spPr>
          <a:xfrm>
            <a:off x="0" y="6188075"/>
            <a:ext cx="10286999" cy="669925"/>
          </a:xfrm>
          <a:prstGeom prst="rect">
            <a:avLst/>
          </a:prstGeom>
          <a:noFill/>
          <a:ln>
            <a:noFill/>
          </a:ln>
        </p:spPr>
      </p:pic>
      <p:sp>
        <p:nvSpPr>
          <p:cNvPr id="327" name="Shape 327"/>
          <p:cNvSpPr txBox="1">
            <a:spLocks noGrp="1"/>
          </p:cNvSpPr>
          <p:nvPr>
            <p:ph type="title"/>
          </p:nvPr>
        </p:nvSpPr>
        <p:spPr>
          <a:xfrm>
            <a:off x="457200" y="274637"/>
            <a:ext cx="8229600" cy="8683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28" name="Shape 328"/>
          <p:cNvSpPr txBox="1">
            <a:spLocks noGrp="1"/>
          </p:cNvSpPr>
          <p:nvPr>
            <p:ph type="body" idx="1"/>
          </p:nvPr>
        </p:nvSpPr>
        <p:spPr>
          <a:xfrm>
            <a:off x="457200" y="1295400"/>
            <a:ext cx="4038599" cy="4830762"/>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12712" algn="l" rtl="0">
              <a:spcBef>
                <a:spcPts val="360"/>
              </a:spcBef>
              <a:spcAft>
                <a:spcPts val="0"/>
              </a:spcAft>
              <a:buClr>
                <a:schemeClr val="dk1"/>
              </a:buClr>
              <a:buSzPct val="100000"/>
              <a:buFont typeface="Arial"/>
              <a:buChar char="–"/>
              <a:defRPr sz="1800" b="1" i="0" u="none" strike="noStrike" cap="none">
                <a:solidFill>
                  <a:schemeClr val="dk1"/>
                </a:solidFill>
                <a:latin typeface="Times New Roman"/>
                <a:ea typeface="Times New Roman"/>
                <a:cs typeface="Times New Roman"/>
                <a:sym typeface="Times New Roman"/>
              </a:defRPr>
            </a:lvl4pPr>
            <a:lvl5pPr marL="2055813" marR="0" lvl="4" indent="-112713" algn="l" rtl="0">
              <a:spcBef>
                <a:spcPts val="360"/>
              </a:spcBef>
              <a:spcAft>
                <a:spcPts val="0"/>
              </a:spcAft>
              <a:buClr>
                <a:schemeClr val="dk1"/>
              </a:buClr>
              <a:buSzPct val="100000"/>
              <a:buFont typeface="Arial"/>
              <a:buChar char="»"/>
              <a:defRPr sz="1800" b="1" i="0" u="none" strike="noStrike" cap="none">
                <a:solidFill>
                  <a:schemeClr val="dk1"/>
                </a:solidFill>
                <a:latin typeface="Times New Roman"/>
                <a:ea typeface="Times New Roman"/>
                <a:cs typeface="Times New Roman"/>
                <a:sym typeface="Times New Roman"/>
              </a:defRPr>
            </a:lvl5pPr>
            <a:lvl6pPr marL="2514525" marR="0" lvl="5" indent="-12692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11" marR="0" lvl="6" indent="-12691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897" marR="0" lvl="7" indent="-12689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083" marR="0" lvl="8" indent="-12688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body" idx="2"/>
          </p:nvPr>
        </p:nvSpPr>
        <p:spPr>
          <a:xfrm>
            <a:off x="4648201" y="1295400"/>
            <a:ext cx="4038599" cy="4830762"/>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12712" algn="l" rtl="0">
              <a:spcBef>
                <a:spcPts val="360"/>
              </a:spcBef>
              <a:spcAft>
                <a:spcPts val="0"/>
              </a:spcAft>
              <a:buClr>
                <a:schemeClr val="dk1"/>
              </a:buClr>
              <a:buSzPct val="100000"/>
              <a:buFont typeface="Arial"/>
              <a:buChar char="–"/>
              <a:defRPr sz="1800" b="1" i="0" u="none" strike="noStrike" cap="none">
                <a:solidFill>
                  <a:schemeClr val="dk1"/>
                </a:solidFill>
                <a:latin typeface="Times New Roman"/>
                <a:ea typeface="Times New Roman"/>
                <a:cs typeface="Times New Roman"/>
                <a:sym typeface="Times New Roman"/>
              </a:defRPr>
            </a:lvl4pPr>
            <a:lvl5pPr marL="2055813" marR="0" lvl="4" indent="-112713" algn="l" rtl="0">
              <a:spcBef>
                <a:spcPts val="360"/>
              </a:spcBef>
              <a:spcAft>
                <a:spcPts val="0"/>
              </a:spcAft>
              <a:buClr>
                <a:schemeClr val="dk1"/>
              </a:buClr>
              <a:buSzPct val="100000"/>
              <a:buFont typeface="Arial"/>
              <a:buChar char="»"/>
              <a:defRPr sz="1800" b="1" i="0" u="none" strike="noStrike" cap="none">
                <a:solidFill>
                  <a:schemeClr val="dk1"/>
                </a:solidFill>
                <a:latin typeface="Times New Roman"/>
                <a:ea typeface="Times New Roman"/>
                <a:cs typeface="Times New Roman"/>
                <a:sym typeface="Times New Roman"/>
              </a:defRPr>
            </a:lvl5pPr>
            <a:lvl6pPr marL="2514525" marR="0" lvl="5" indent="-12692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11" marR="0" lvl="6" indent="-12691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897" marR="0" lvl="7" indent="-12689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083" marR="0" lvl="8" indent="-12688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Shape 3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1" name="Shape 3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2" name="Shape 3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33"/>
        <p:cNvGrpSpPr/>
        <p:nvPr/>
      </p:nvGrpSpPr>
      <p:grpSpPr>
        <a:xfrm>
          <a:off x="0" y="0"/>
          <a:ext cx="0" cy="0"/>
          <a:chOff x="0" y="0"/>
          <a:chExt cx="0" cy="0"/>
        </a:xfrm>
      </p:grpSpPr>
      <p:pic>
        <p:nvPicPr>
          <p:cNvPr id="334" name="Shape 334" descr="M:\1WORK\1current work\leadership conf 2014-VIDEO\ppt\pngs2\FCPS logo.png"/>
          <p:cNvPicPr preferRelativeResize="0"/>
          <p:nvPr/>
        </p:nvPicPr>
        <p:blipFill rotWithShape="1">
          <a:blip r:embed="rId2">
            <a:alphaModFix/>
          </a:blip>
          <a:srcRect/>
          <a:stretch/>
        </p:blipFill>
        <p:spPr>
          <a:xfrm>
            <a:off x="7661275" y="5862637"/>
            <a:ext cx="958850" cy="461961"/>
          </a:xfrm>
          <a:prstGeom prst="rect">
            <a:avLst/>
          </a:prstGeom>
          <a:noFill/>
          <a:ln>
            <a:noFill/>
          </a:ln>
        </p:spPr>
      </p:pic>
      <p:sp>
        <p:nvSpPr>
          <p:cNvPr id="335" name="Shape 335"/>
          <p:cNvSpPr txBox="1">
            <a:spLocks noGrp="1"/>
          </p:cNvSpPr>
          <p:nvPr>
            <p:ph type="ctrTitle"/>
          </p:nvPr>
        </p:nvSpPr>
        <p:spPr>
          <a:xfrm>
            <a:off x="533400" y="1524003"/>
            <a:ext cx="7772400" cy="171017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36" name="Shape 336"/>
          <p:cNvSpPr txBox="1">
            <a:spLocks noGrp="1"/>
          </p:cNvSpPr>
          <p:nvPr>
            <p:ph type="subTitle" idx="1"/>
          </p:nvPr>
        </p:nvSpPr>
        <p:spPr>
          <a:xfrm>
            <a:off x="533400" y="3276600"/>
            <a:ext cx="4343400" cy="1371599"/>
          </a:xfrm>
          <a:prstGeom prst="rect">
            <a:avLst/>
          </a:prstGeom>
          <a:noFill/>
          <a:ln>
            <a:noFill/>
          </a:ln>
        </p:spPr>
        <p:txBody>
          <a:bodyPr lIns="91425" tIns="91425" rIns="91425" bIns="91425" anchor="t" anchorCtr="0"/>
          <a:lstStyle>
            <a:lvl1pPr marL="0" marR="0" lvl="0" indent="0" algn="l" rtl="0">
              <a:spcBef>
                <a:spcPts val="400"/>
              </a:spcBef>
              <a:spcAft>
                <a:spcPts val="0"/>
              </a:spcAft>
              <a:buClr>
                <a:srgbClr val="90D749"/>
              </a:buClr>
              <a:buFont typeface="Noto Sans Symbols"/>
              <a:buNone/>
              <a:defRPr sz="2000" b="1" i="0" u="none" strike="noStrike" cap="none">
                <a:solidFill>
                  <a:srgbClr val="90D749"/>
                </a:solidFill>
                <a:latin typeface="Times New Roman"/>
                <a:ea typeface="Times New Roman"/>
                <a:cs typeface="Times New Roman"/>
                <a:sym typeface="Times New Roman"/>
              </a:defRPr>
            </a:lvl1pPr>
            <a:lvl2pPr marL="457187" marR="0" lvl="1" indent="-12687" algn="ctr" rtl="0">
              <a:spcBef>
                <a:spcPts val="360"/>
              </a:spcBef>
              <a:spcAft>
                <a:spcPts val="0"/>
              </a:spcAft>
              <a:buClr>
                <a:srgbClr val="FFCC00"/>
              </a:buClr>
              <a:buFont typeface="Noto Sans Symbols"/>
              <a:buNone/>
              <a:defRPr sz="1800" b="1" i="0" u="none" strike="noStrike" cap="none">
                <a:solidFill>
                  <a:srgbClr val="888888"/>
                </a:solidFill>
                <a:latin typeface="Times New Roman"/>
                <a:ea typeface="Times New Roman"/>
                <a:cs typeface="Times New Roman"/>
                <a:sym typeface="Times New Roman"/>
              </a:defRPr>
            </a:lvl2pPr>
            <a:lvl3pPr marL="914372" marR="0" lvl="2" indent="-12672" algn="ctr" rtl="0">
              <a:spcBef>
                <a:spcPts val="320"/>
              </a:spcBef>
              <a:spcAft>
                <a:spcPts val="0"/>
              </a:spcAft>
              <a:buClr>
                <a:srgbClr val="90D749"/>
              </a:buClr>
              <a:buFont typeface="Noto Sans Symbols"/>
              <a:buNone/>
              <a:defRPr sz="1600" b="1" i="0" u="none" strike="noStrike" cap="none">
                <a:solidFill>
                  <a:srgbClr val="888888"/>
                </a:solidFill>
                <a:latin typeface="Times New Roman"/>
                <a:ea typeface="Times New Roman"/>
                <a:cs typeface="Times New Roman"/>
                <a:sym typeface="Times New Roman"/>
              </a:defRPr>
            </a:lvl3pPr>
            <a:lvl4pPr marL="1371560" marR="0" lvl="3" indent="-12659" algn="ctr" rtl="0">
              <a:spcBef>
                <a:spcPts val="400"/>
              </a:spcBef>
              <a:spcAft>
                <a:spcPts val="0"/>
              </a:spcAft>
              <a:buClr>
                <a:srgbClr val="888888"/>
              </a:buClr>
              <a:buFont typeface="Arial"/>
              <a:buNone/>
              <a:defRPr sz="2000" b="1" i="0" u="none" strike="noStrike" cap="none">
                <a:solidFill>
                  <a:srgbClr val="888888"/>
                </a:solidFill>
                <a:latin typeface="Times New Roman"/>
                <a:ea typeface="Times New Roman"/>
                <a:cs typeface="Times New Roman"/>
                <a:sym typeface="Times New Roman"/>
              </a:defRPr>
            </a:lvl4pPr>
            <a:lvl5pPr marL="1828745" marR="0" lvl="4" indent="-12645" algn="ctr" rtl="0">
              <a:spcBef>
                <a:spcPts val="400"/>
              </a:spcBef>
              <a:spcAft>
                <a:spcPts val="0"/>
              </a:spcAft>
              <a:buClr>
                <a:srgbClr val="888888"/>
              </a:buClr>
              <a:buFont typeface="Arial"/>
              <a:buNone/>
              <a:defRPr sz="2000" b="1" i="0" u="none" strike="noStrike" cap="none">
                <a:solidFill>
                  <a:srgbClr val="888888"/>
                </a:solidFill>
                <a:latin typeface="Times New Roman"/>
                <a:ea typeface="Times New Roman"/>
                <a:cs typeface="Times New Roman"/>
                <a:sym typeface="Times New Roman"/>
              </a:defRPr>
            </a:lvl5pPr>
            <a:lvl6pPr marL="2285933" marR="0" lvl="5" indent="-12632"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119" marR="0" lvl="6" indent="-12618"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304" marR="0" lvl="7" indent="-12604"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489" marR="0" lvl="8" indent="-12589"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7" name="Shape 3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8" name="Shape 3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9" name="Shape 3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slide1_2 girls piggyback rt">
    <p:spTree>
      <p:nvGrpSpPr>
        <p:cNvPr id="1" name="Shape 340"/>
        <p:cNvGrpSpPr/>
        <p:nvPr/>
      </p:nvGrpSpPr>
      <p:grpSpPr>
        <a:xfrm>
          <a:off x="0" y="0"/>
          <a:ext cx="0" cy="0"/>
          <a:chOff x="0" y="0"/>
          <a:chExt cx="0" cy="0"/>
        </a:xfrm>
      </p:grpSpPr>
      <p:pic>
        <p:nvPicPr>
          <p:cNvPr id="341" name="Shape 341" descr="M:\1WORK\1current work\leadership conf 2014-VIDEO\ppt\pngs2\2 girls piggyback_swoosh2.png"/>
          <p:cNvPicPr preferRelativeResize="0"/>
          <p:nvPr/>
        </p:nvPicPr>
        <p:blipFill rotWithShape="1">
          <a:blip r:embed="rId2">
            <a:alphaModFix/>
          </a:blip>
          <a:srcRect/>
          <a:stretch/>
        </p:blipFill>
        <p:spPr>
          <a:xfrm>
            <a:off x="3124200" y="3554412"/>
            <a:ext cx="6248399" cy="3303587"/>
          </a:xfrm>
          <a:prstGeom prst="rect">
            <a:avLst/>
          </a:prstGeom>
          <a:noFill/>
          <a:ln>
            <a:noFill/>
          </a:ln>
        </p:spPr>
      </p:pic>
      <p:sp>
        <p:nvSpPr>
          <p:cNvPr id="342" name="Shape 342"/>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43" name="Shape 343"/>
          <p:cNvSpPr txBox="1">
            <a:spLocks noGrp="1"/>
          </p:cNvSpPr>
          <p:nvPr>
            <p:ph type="body" idx="1"/>
          </p:nvPr>
        </p:nvSpPr>
        <p:spPr>
          <a:xfrm>
            <a:off x="457202" y="1447801"/>
            <a:ext cx="6476999" cy="4267199"/>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00012"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4pPr>
            <a:lvl5pPr marL="2055813" marR="0" lvl="4" indent="-100013"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5pPr>
            <a:lvl6pPr marL="2514525" marR="0" lvl="5"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11" marR="0" lvl="6" indent="-1142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97" marR="0" lvl="7" indent="-11419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83" marR="0" lvl="8" indent="-11418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4" name="Shape 3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5" name="Shape 3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6" name="Shape 3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36"/>
        <p:cNvGrpSpPr/>
        <p:nvPr/>
      </p:nvGrpSpPr>
      <p:grpSpPr>
        <a:xfrm>
          <a:off x="0" y="0"/>
          <a:ext cx="0" cy="0"/>
          <a:chOff x="0" y="0"/>
          <a:chExt cx="0" cy="0"/>
        </a:xfrm>
      </p:grpSpPr>
      <p:sp>
        <p:nvSpPr>
          <p:cNvPr id="37" name="Shape 37"/>
          <p:cNvSpPr/>
          <p:nvPr/>
        </p:nvSpPr>
        <p:spPr>
          <a:xfrm>
            <a:off x="0" y="0"/>
            <a:ext cx="8381999" cy="6248399"/>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Times New Roman"/>
              <a:ea typeface="Times New Roman"/>
              <a:cs typeface="Times New Roman"/>
              <a:sym typeface="Times New Roman"/>
            </a:endParaRPr>
          </a:p>
        </p:txBody>
      </p:sp>
      <p:sp>
        <p:nvSpPr>
          <p:cNvPr id="38" name="Shape 38"/>
          <p:cNvSpPr/>
          <p:nvPr/>
        </p:nvSpPr>
        <p:spPr>
          <a:xfrm>
            <a:off x="990600" y="1371600"/>
            <a:ext cx="7391399" cy="49530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Times New Roman"/>
              <a:ea typeface="Times New Roman"/>
              <a:cs typeface="Times New Roman"/>
              <a:sym typeface="Times New Roman"/>
            </a:endParaRPr>
          </a:p>
        </p:txBody>
      </p:sp>
      <p:sp>
        <p:nvSpPr>
          <p:cNvPr id="39" name="Shape 39"/>
          <p:cNvSpPr txBox="1">
            <a:spLocks noGrp="1"/>
          </p:cNvSpPr>
          <p:nvPr>
            <p:ph type="title"/>
          </p:nvPr>
        </p:nvSpPr>
        <p:spPr>
          <a:xfrm>
            <a:off x="1524000" y="3124200"/>
            <a:ext cx="6248399" cy="1295400"/>
          </a:xfrm>
          <a:prstGeom prst="rect">
            <a:avLst/>
          </a:prstGeom>
          <a:noFill/>
          <a:ln>
            <a:noFill/>
          </a:ln>
        </p:spPr>
        <p:txBody>
          <a:bodyPr lIns="91425" tIns="91425" rIns="91425" bIns="91425" anchor="t" anchorCtr="0"/>
          <a:lstStyle>
            <a:lvl1pPr marL="0" marR="0" lvl="0" indent="0" algn="ctr" rtl="0">
              <a:spcBef>
                <a:spcPts val="0"/>
              </a:spcBef>
              <a:spcAft>
                <a:spcPts val="0"/>
              </a:spcAft>
              <a:buClr>
                <a:srgbClr val="7F7F7F"/>
              </a:buClr>
              <a:buFont typeface="Times New Roman"/>
              <a:buNone/>
              <a:defRPr sz="3600" b="1" i="0" u="none" strike="noStrike" cap="none">
                <a:solidFill>
                  <a:srgbClr val="7F7F7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FFFFFF"/>
                </a:solidFill>
                <a:latin typeface="Times New Roman"/>
                <a:ea typeface="Times New Roman"/>
                <a:cs typeface="Times New Roman"/>
                <a:sym typeface="Times New Roman"/>
              </a:rPr>
              <a:t>‹#›</a:t>
            </a:fld>
            <a:endParaRPr lang="en-US" sz="1200">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2_ms boy cu rt">
    <p:spTree>
      <p:nvGrpSpPr>
        <p:cNvPr id="1" name="Shape 347"/>
        <p:cNvGrpSpPr/>
        <p:nvPr/>
      </p:nvGrpSpPr>
      <p:grpSpPr>
        <a:xfrm>
          <a:off x="0" y="0"/>
          <a:ext cx="0" cy="0"/>
          <a:chOff x="0" y="0"/>
          <a:chExt cx="0" cy="0"/>
        </a:xfrm>
      </p:grpSpPr>
      <p:pic>
        <p:nvPicPr>
          <p:cNvPr id="348" name="Shape 348" descr="M:\1WORK\1current work\leadership conf 2014-VIDEO\ppt\pngs2\ms blk boy cu_squiggle2.png"/>
          <p:cNvPicPr preferRelativeResize="0"/>
          <p:nvPr/>
        </p:nvPicPr>
        <p:blipFill rotWithShape="1">
          <a:blip r:embed="rId2">
            <a:alphaModFix/>
          </a:blip>
          <a:srcRect/>
          <a:stretch/>
        </p:blipFill>
        <p:spPr>
          <a:xfrm>
            <a:off x="1933575" y="4419600"/>
            <a:ext cx="7210425" cy="2438399"/>
          </a:xfrm>
          <a:prstGeom prst="rect">
            <a:avLst/>
          </a:prstGeom>
          <a:noFill/>
          <a:ln>
            <a:noFill/>
          </a:ln>
        </p:spPr>
      </p:pic>
      <p:sp>
        <p:nvSpPr>
          <p:cNvPr id="349" name="Shape 349"/>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50" name="Shape 350"/>
          <p:cNvSpPr txBox="1">
            <a:spLocks noGrp="1"/>
          </p:cNvSpPr>
          <p:nvPr>
            <p:ph type="body" idx="1"/>
          </p:nvPr>
        </p:nvSpPr>
        <p:spPr>
          <a:xfrm>
            <a:off x="457200" y="1447800"/>
            <a:ext cx="6400799" cy="4343400"/>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00012"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4pPr>
            <a:lvl5pPr marL="2055813" marR="0" lvl="4" indent="-100013"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5pPr>
            <a:lvl6pPr marL="2514525" marR="0" lvl="5"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11" marR="0" lvl="6" indent="-1142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97" marR="0" lvl="7" indent="-11419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83" marR="0" lvl="8" indent="-11418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2" name="Shape 3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3_ms boy_red frame">
    <p:spTree>
      <p:nvGrpSpPr>
        <p:cNvPr id="1" name="Shape 354"/>
        <p:cNvGrpSpPr/>
        <p:nvPr/>
      </p:nvGrpSpPr>
      <p:grpSpPr>
        <a:xfrm>
          <a:off x="0" y="0"/>
          <a:ext cx="0" cy="0"/>
          <a:chOff x="0" y="0"/>
          <a:chExt cx="0" cy="0"/>
        </a:xfrm>
      </p:grpSpPr>
      <p:pic>
        <p:nvPicPr>
          <p:cNvPr id="355" name="Shape 355" descr="M:\1WORK\1current work\leadership conf 2014-VIDEO\ppt\pngs2\ms boy_red frame_squiggle.png"/>
          <p:cNvPicPr preferRelativeResize="0"/>
          <p:nvPr/>
        </p:nvPicPr>
        <p:blipFill rotWithShape="1">
          <a:blip r:embed="rId2">
            <a:alphaModFix/>
          </a:blip>
          <a:srcRect/>
          <a:stretch/>
        </p:blipFill>
        <p:spPr>
          <a:xfrm>
            <a:off x="0" y="4198937"/>
            <a:ext cx="5562600" cy="2679700"/>
          </a:xfrm>
          <a:prstGeom prst="rect">
            <a:avLst/>
          </a:prstGeom>
          <a:noFill/>
          <a:ln>
            <a:noFill/>
          </a:ln>
        </p:spPr>
      </p:pic>
      <p:sp>
        <p:nvSpPr>
          <p:cNvPr id="356" name="Shape 356"/>
          <p:cNvSpPr txBox="1">
            <a:spLocks noGrp="1"/>
          </p:cNvSpPr>
          <p:nvPr>
            <p:ph type="title"/>
          </p:nvPr>
        </p:nvSpPr>
        <p:spPr>
          <a:xfrm>
            <a:off x="457200" y="274637"/>
            <a:ext cx="8229600" cy="8683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57" name="Shape 357"/>
          <p:cNvSpPr txBox="1">
            <a:spLocks noGrp="1"/>
          </p:cNvSpPr>
          <p:nvPr>
            <p:ph type="body" idx="1"/>
          </p:nvPr>
        </p:nvSpPr>
        <p:spPr>
          <a:xfrm>
            <a:off x="2362201" y="1295400"/>
            <a:ext cx="6324600" cy="4648199"/>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00012"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4pPr>
            <a:lvl5pPr marL="2055813" marR="0" lvl="4" indent="-100013"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5pPr>
            <a:lvl6pPr marL="2514525" marR="0" lvl="5"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11" marR="0" lvl="6" indent="-1142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97" marR="0" lvl="7" indent="-11419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83" marR="0" lvl="8" indent="-11418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8" name="Shape 3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9" name="Shape 3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0" name="Shape 3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4_2 girls w frames">
    <p:spTree>
      <p:nvGrpSpPr>
        <p:cNvPr id="1" name="Shape 361"/>
        <p:cNvGrpSpPr/>
        <p:nvPr/>
      </p:nvGrpSpPr>
      <p:grpSpPr>
        <a:xfrm>
          <a:off x="0" y="0"/>
          <a:ext cx="0" cy="0"/>
          <a:chOff x="0" y="0"/>
          <a:chExt cx="0" cy="0"/>
        </a:xfrm>
      </p:grpSpPr>
      <p:pic>
        <p:nvPicPr>
          <p:cNvPr id="362" name="Shape 362" descr="M:\1WORK\1current work\leadership conf 2014-VIDEO\ppt\pngs2\2 ms girls hold frames_squiggle.png"/>
          <p:cNvPicPr preferRelativeResize="0"/>
          <p:nvPr/>
        </p:nvPicPr>
        <p:blipFill rotWithShape="1">
          <a:blip r:embed="rId2">
            <a:alphaModFix/>
          </a:blip>
          <a:srcRect/>
          <a:stretch/>
        </p:blipFill>
        <p:spPr>
          <a:xfrm>
            <a:off x="0" y="4303712"/>
            <a:ext cx="4857750" cy="2803524"/>
          </a:xfrm>
          <a:prstGeom prst="rect">
            <a:avLst/>
          </a:prstGeom>
          <a:noFill/>
          <a:ln>
            <a:noFill/>
          </a:ln>
        </p:spPr>
      </p:pic>
      <p:sp>
        <p:nvSpPr>
          <p:cNvPr id="363" name="Shape 363"/>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64" name="Shape 364"/>
          <p:cNvSpPr txBox="1">
            <a:spLocks noGrp="1"/>
          </p:cNvSpPr>
          <p:nvPr>
            <p:ph type="body" idx="1"/>
          </p:nvPr>
        </p:nvSpPr>
        <p:spPr>
          <a:xfrm>
            <a:off x="2895600" y="1447803"/>
            <a:ext cx="5791200" cy="4571999"/>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00012"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4pPr>
            <a:lvl5pPr marL="2055813" marR="0" lvl="4" indent="-100013"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5pPr>
            <a:lvl6pPr marL="2514525" marR="0" lvl="5"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11" marR="0" lvl="6" indent="-1142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97" marR="0" lvl="7" indent="-11419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83" marR="0" lvl="8" indent="-11418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5" name="Shape 3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6" name="Shape 3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7" name="Shape 3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5_ms boys multiple">
    <p:spTree>
      <p:nvGrpSpPr>
        <p:cNvPr id="1" name="Shape 368"/>
        <p:cNvGrpSpPr/>
        <p:nvPr/>
      </p:nvGrpSpPr>
      <p:grpSpPr>
        <a:xfrm>
          <a:off x="0" y="0"/>
          <a:ext cx="0" cy="0"/>
          <a:chOff x="0" y="0"/>
          <a:chExt cx="0" cy="0"/>
        </a:xfrm>
      </p:grpSpPr>
      <p:pic>
        <p:nvPicPr>
          <p:cNvPr id="369" name="Shape 369" descr="M:\1WORK\1current work\leadership conf 2014-VIDEO\ppt\pngs2\2 ms boys_multiples_squiggle.png"/>
          <p:cNvPicPr preferRelativeResize="0"/>
          <p:nvPr/>
        </p:nvPicPr>
        <p:blipFill rotWithShape="1">
          <a:blip r:embed="rId2">
            <a:alphaModFix/>
          </a:blip>
          <a:srcRect/>
          <a:stretch/>
        </p:blipFill>
        <p:spPr>
          <a:xfrm>
            <a:off x="-762000" y="4983162"/>
            <a:ext cx="11391900" cy="1882775"/>
          </a:xfrm>
          <a:prstGeom prst="rect">
            <a:avLst/>
          </a:prstGeom>
          <a:noFill/>
          <a:ln>
            <a:noFill/>
          </a:ln>
        </p:spPr>
      </p:pic>
      <p:sp>
        <p:nvSpPr>
          <p:cNvPr id="370" name="Shape 370"/>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71" name="Shape 371"/>
          <p:cNvSpPr txBox="1">
            <a:spLocks noGrp="1"/>
          </p:cNvSpPr>
          <p:nvPr>
            <p:ph type="body" idx="1"/>
          </p:nvPr>
        </p:nvSpPr>
        <p:spPr>
          <a:xfrm>
            <a:off x="457200" y="1447800"/>
            <a:ext cx="8229600" cy="3535662"/>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00012"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4pPr>
            <a:lvl5pPr marL="2055813" marR="0" lvl="4" indent="-100013"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5pPr>
            <a:lvl6pPr marL="2514525" marR="0" lvl="5"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11" marR="0" lvl="6" indent="-1142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97" marR="0" lvl="7" indent="-11419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83" marR="0" lvl="8" indent="-11418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2" name="Shape 3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3" name="Shape 3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4" name="Shape 3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6_2 ms girls laugh">
    <p:spTree>
      <p:nvGrpSpPr>
        <p:cNvPr id="1" name="Shape 375"/>
        <p:cNvGrpSpPr/>
        <p:nvPr/>
      </p:nvGrpSpPr>
      <p:grpSpPr>
        <a:xfrm>
          <a:off x="0" y="0"/>
          <a:ext cx="0" cy="0"/>
          <a:chOff x="0" y="0"/>
          <a:chExt cx="0" cy="0"/>
        </a:xfrm>
      </p:grpSpPr>
      <p:pic>
        <p:nvPicPr>
          <p:cNvPr id="376" name="Shape 376" descr="M:\1WORK\1current work\leadership conf 2014-VIDEO\ppt\pngs2\2 ms girls laugh_squiggle.png"/>
          <p:cNvPicPr preferRelativeResize="0"/>
          <p:nvPr/>
        </p:nvPicPr>
        <p:blipFill rotWithShape="1">
          <a:blip r:embed="rId2">
            <a:alphaModFix/>
          </a:blip>
          <a:srcRect/>
          <a:stretch/>
        </p:blipFill>
        <p:spPr>
          <a:xfrm>
            <a:off x="-26988" y="4217987"/>
            <a:ext cx="5513387" cy="2649537"/>
          </a:xfrm>
          <a:prstGeom prst="rect">
            <a:avLst/>
          </a:prstGeom>
          <a:noFill/>
          <a:ln>
            <a:noFill/>
          </a:ln>
        </p:spPr>
      </p:pic>
      <p:sp>
        <p:nvSpPr>
          <p:cNvPr id="377" name="Shape 377"/>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78" name="Shape 378"/>
          <p:cNvSpPr txBox="1">
            <a:spLocks noGrp="1"/>
          </p:cNvSpPr>
          <p:nvPr>
            <p:ph type="body" idx="1"/>
          </p:nvPr>
        </p:nvSpPr>
        <p:spPr>
          <a:xfrm>
            <a:off x="990601" y="1447800"/>
            <a:ext cx="7696199" cy="3124199"/>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00012"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4pPr>
            <a:lvl5pPr marL="2055813" marR="0" lvl="4" indent="-100013"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5pPr>
            <a:lvl6pPr marL="2514525" marR="0" lvl="5"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11" marR="0" lvl="6" indent="-1142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97" marR="0" lvl="7" indent="-11419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83" marR="0" lvl="8" indent="-11418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9" name="Shape 3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0" name="Shape 3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1" name="Shape 3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7_2 ms boys_girl_photo bomb">
    <p:spTree>
      <p:nvGrpSpPr>
        <p:cNvPr id="1" name="Shape 382"/>
        <p:cNvGrpSpPr/>
        <p:nvPr/>
      </p:nvGrpSpPr>
      <p:grpSpPr>
        <a:xfrm>
          <a:off x="0" y="0"/>
          <a:ext cx="0" cy="0"/>
          <a:chOff x="0" y="0"/>
          <a:chExt cx="0" cy="0"/>
        </a:xfrm>
      </p:grpSpPr>
      <p:pic>
        <p:nvPicPr>
          <p:cNvPr id="383" name="Shape 383" descr="M:\1WORK\1current work\leadership conf 2014-VIDEO\ppt\pngs2\2 ms boys_girl_photo bomb.png"/>
          <p:cNvPicPr preferRelativeResize="0"/>
          <p:nvPr/>
        </p:nvPicPr>
        <p:blipFill rotWithShape="1">
          <a:blip r:embed="rId2">
            <a:alphaModFix/>
          </a:blip>
          <a:srcRect/>
          <a:stretch/>
        </p:blipFill>
        <p:spPr>
          <a:xfrm>
            <a:off x="-1219200" y="4060825"/>
            <a:ext cx="10971213" cy="2797174"/>
          </a:xfrm>
          <a:prstGeom prst="rect">
            <a:avLst/>
          </a:prstGeom>
          <a:noFill/>
          <a:ln>
            <a:noFill/>
          </a:ln>
        </p:spPr>
      </p:pic>
      <p:sp>
        <p:nvSpPr>
          <p:cNvPr id="384" name="Shape 384"/>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85" name="Shape 385"/>
          <p:cNvSpPr txBox="1">
            <a:spLocks noGrp="1"/>
          </p:cNvSpPr>
          <p:nvPr>
            <p:ph type="body" idx="1"/>
          </p:nvPr>
        </p:nvSpPr>
        <p:spPr>
          <a:xfrm>
            <a:off x="457200" y="1447800"/>
            <a:ext cx="7467600" cy="3276599"/>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00012"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4pPr>
            <a:lvl5pPr marL="2055813" marR="0" lvl="4" indent="-100013"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5pPr>
            <a:lvl6pPr marL="2514525" marR="0" lvl="5"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11" marR="0" lvl="6" indent="-1142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97" marR="0" lvl="7" indent="-11419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83" marR="0" lvl="8" indent="-11418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6" name="Shape 3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7" name="Shape 3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8" name="Shape 3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8_squiggle left">
    <p:spTree>
      <p:nvGrpSpPr>
        <p:cNvPr id="1" name="Shape 389"/>
        <p:cNvGrpSpPr/>
        <p:nvPr/>
      </p:nvGrpSpPr>
      <p:grpSpPr>
        <a:xfrm>
          <a:off x="0" y="0"/>
          <a:ext cx="0" cy="0"/>
          <a:chOff x="0" y="0"/>
          <a:chExt cx="0" cy="0"/>
        </a:xfrm>
      </p:grpSpPr>
      <p:pic>
        <p:nvPicPr>
          <p:cNvPr id="390" name="Shape 390" descr="M:\1WORK\1current work\leadership conf 2014-VIDEO\ppt\pngs2\squiggle vert_left.png"/>
          <p:cNvPicPr preferRelativeResize="0"/>
          <p:nvPr/>
        </p:nvPicPr>
        <p:blipFill rotWithShape="1">
          <a:blip r:embed="rId2">
            <a:alphaModFix/>
          </a:blip>
          <a:srcRect/>
          <a:stretch/>
        </p:blipFill>
        <p:spPr>
          <a:xfrm>
            <a:off x="-36513" y="152400"/>
            <a:ext cx="1255712" cy="6696074"/>
          </a:xfrm>
          <a:prstGeom prst="rect">
            <a:avLst/>
          </a:prstGeom>
          <a:noFill/>
          <a:ln>
            <a:noFill/>
          </a:ln>
        </p:spPr>
      </p:pic>
      <p:sp>
        <p:nvSpPr>
          <p:cNvPr id="391" name="Shape 391"/>
          <p:cNvSpPr txBox="1">
            <a:spLocks noGrp="1"/>
          </p:cNvSpPr>
          <p:nvPr>
            <p:ph type="title"/>
          </p:nvPr>
        </p:nvSpPr>
        <p:spPr>
          <a:xfrm>
            <a:off x="1371600" y="274637"/>
            <a:ext cx="73152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92" name="Shape 392"/>
          <p:cNvSpPr txBox="1">
            <a:spLocks noGrp="1"/>
          </p:cNvSpPr>
          <p:nvPr>
            <p:ph type="body" idx="1"/>
          </p:nvPr>
        </p:nvSpPr>
        <p:spPr>
          <a:xfrm>
            <a:off x="1371600" y="1447803"/>
            <a:ext cx="7315200" cy="4678362"/>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00012"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4pPr>
            <a:lvl5pPr marL="2055813" marR="0" lvl="4" indent="-100013"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5pPr>
            <a:lvl6pPr marL="2514525" marR="0" lvl="5"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11" marR="0" lvl="6" indent="-1142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97" marR="0" lvl="7" indent="-11419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83" marR="0" lvl="8" indent="-11418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3" name="Shape 393"/>
          <p:cNvSpPr txBox="1">
            <a:spLocks noGrp="1"/>
          </p:cNvSpPr>
          <p:nvPr>
            <p:ph type="dt" idx="10"/>
          </p:nvPr>
        </p:nvSpPr>
        <p:spPr>
          <a:xfrm>
            <a:off x="6096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4" name="Shape 3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5" name="Shape 39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slide10_squiggles corners">
    <p:spTree>
      <p:nvGrpSpPr>
        <p:cNvPr id="1" name="Shape 396"/>
        <p:cNvGrpSpPr/>
        <p:nvPr/>
      </p:nvGrpSpPr>
      <p:grpSpPr>
        <a:xfrm>
          <a:off x="0" y="0"/>
          <a:ext cx="0" cy="0"/>
          <a:chOff x="0" y="0"/>
          <a:chExt cx="0" cy="0"/>
        </a:xfrm>
      </p:grpSpPr>
      <p:pic>
        <p:nvPicPr>
          <p:cNvPr id="397" name="Shape 397" descr="M:\1WORK\1current work\leadership conf 2014-VIDEO\ppt\pngs2\squiggle vert_left.png"/>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398" name="Shape 398" descr="M:\1WORK\1current work\leadership conf 2014-VIDEO\ppt\pngs2\squiggle bot.png"/>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399" name="Shape 399"/>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400" name="Shape 40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1" name="Shape 40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2" name="Shape 40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slide11_blank">
    <p:spTree>
      <p:nvGrpSpPr>
        <p:cNvPr id="1" name="Shape 403"/>
        <p:cNvGrpSpPr/>
        <p:nvPr/>
      </p:nvGrpSpPr>
      <p:grpSpPr>
        <a:xfrm>
          <a:off x="0" y="0"/>
          <a:ext cx="0" cy="0"/>
          <a:chOff x="0" y="0"/>
          <a:chExt cx="0" cy="0"/>
        </a:xfrm>
      </p:grpSpPr>
      <p:sp>
        <p:nvSpPr>
          <p:cNvPr id="404" name="Shape 4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5" name="Shape 4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6" name="Shape 40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2_slide10_squiggles corners">
    <p:spTree>
      <p:nvGrpSpPr>
        <p:cNvPr id="1" name="Shape 413"/>
        <p:cNvGrpSpPr/>
        <p:nvPr/>
      </p:nvGrpSpPr>
      <p:grpSpPr>
        <a:xfrm>
          <a:off x="0" y="0"/>
          <a:ext cx="0" cy="0"/>
          <a:chOff x="0" y="0"/>
          <a:chExt cx="0" cy="0"/>
        </a:xfrm>
      </p:grpSpPr>
      <p:pic>
        <p:nvPicPr>
          <p:cNvPr id="414" name="Shape 414"/>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415" name="Shape 415"/>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416" name="Shape 416"/>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17" name="Shape 4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8" name="Shape 4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9" name="Shape 419"/>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4" name="Shape 4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5" name="Shape 45"/>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FFFFFF"/>
                </a:solidFill>
                <a:latin typeface="Times New Roman"/>
                <a:ea typeface="Times New Roman"/>
                <a:cs typeface="Times New Roman"/>
                <a:sym typeface="Times New Roman"/>
              </a:rPr>
              <a:t>‹#›</a:t>
            </a:fld>
            <a:endParaRPr lang="en-US" sz="1200">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2_ms boy cu rt">
    <p:spTree>
      <p:nvGrpSpPr>
        <p:cNvPr id="1" name="Shape 420"/>
        <p:cNvGrpSpPr/>
        <p:nvPr/>
      </p:nvGrpSpPr>
      <p:grpSpPr>
        <a:xfrm>
          <a:off x="0" y="0"/>
          <a:ext cx="0" cy="0"/>
          <a:chOff x="0" y="0"/>
          <a:chExt cx="0" cy="0"/>
        </a:xfrm>
      </p:grpSpPr>
      <p:pic>
        <p:nvPicPr>
          <p:cNvPr id="421" name="Shape 421"/>
          <p:cNvPicPr preferRelativeResize="0"/>
          <p:nvPr/>
        </p:nvPicPr>
        <p:blipFill rotWithShape="1">
          <a:blip r:embed="rId2">
            <a:alphaModFix/>
          </a:blip>
          <a:srcRect/>
          <a:stretch/>
        </p:blipFill>
        <p:spPr>
          <a:xfrm>
            <a:off x="1933575" y="4419600"/>
            <a:ext cx="7210425" cy="2438399"/>
          </a:xfrm>
          <a:prstGeom prst="rect">
            <a:avLst/>
          </a:prstGeom>
          <a:noFill/>
          <a:ln>
            <a:noFill/>
          </a:ln>
        </p:spPr>
      </p:pic>
      <p:sp>
        <p:nvSpPr>
          <p:cNvPr id="422" name="Shape 422"/>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23" name="Shape 423"/>
          <p:cNvSpPr txBox="1">
            <a:spLocks noGrp="1"/>
          </p:cNvSpPr>
          <p:nvPr>
            <p:ph type="body" idx="1"/>
          </p:nvPr>
        </p:nvSpPr>
        <p:spPr>
          <a:xfrm>
            <a:off x="457202" y="1447800"/>
            <a:ext cx="6400799" cy="4343400"/>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4" name="Shape 4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5" name="Shape 4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6" name="Shape 426"/>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3_ms boy_red frame">
    <p:spTree>
      <p:nvGrpSpPr>
        <p:cNvPr id="1" name="Shape 427"/>
        <p:cNvGrpSpPr/>
        <p:nvPr/>
      </p:nvGrpSpPr>
      <p:grpSpPr>
        <a:xfrm>
          <a:off x="0" y="0"/>
          <a:ext cx="0" cy="0"/>
          <a:chOff x="0" y="0"/>
          <a:chExt cx="0" cy="0"/>
        </a:xfrm>
      </p:grpSpPr>
      <p:pic>
        <p:nvPicPr>
          <p:cNvPr id="428" name="Shape 428"/>
          <p:cNvPicPr preferRelativeResize="0"/>
          <p:nvPr/>
        </p:nvPicPr>
        <p:blipFill rotWithShape="1">
          <a:blip r:embed="rId2">
            <a:alphaModFix/>
          </a:blip>
          <a:srcRect/>
          <a:stretch/>
        </p:blipFill>
        <p:spPr>
          <a:xfrm>
            <a:off x="0" y="4198937"/>
            <a:ext cx="5562600" cy="2679700"/>
          </a:xfrm>
          <a:prstGeom prst="rect">
            <a:avLst/>
          </a:prstGeom>
          <a:noFill/>
          <a:ln>
            <a:noFill/>
          </a:ln>
        </p:spPr>
      </p:pic>
      <p:sp>
        <p:nvSpPr>
          <p:cNvPr id="429" name="Shape 429"/>
          <p:cNvSpPr txBox="1">
            <a:spLocks noGrp="1"/>
          </p:cNvSpPr>
          <p:nvPr>
            <p:ph type="title"/>
          </p:nvPr>
        </p:nvSpPr>
        <p:spPr>
          <a:xfrm>
            <a:off x="457200" y="274637"/>
            <a:ext cx="8229600" cy="8683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30" name="Shape 430"/>
          <p:cNvSpPr txBox="1">
            <a:spLocks noGrp="1"/>
          </p:cNvSpPr>
          <p:nvPr>
            <p:ph type="body" idx="1"/>
          </p:nvPr>
        </p:nvSpPr>
        <p:spPr>
          <a:xfrm>
            <a:off x="2362201" y="1295403"/>
            <a:ext cx="6324600" cy="4648198"/>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31" name="Shape 4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2" name="Shape 4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3" name="Shape 433"/>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4_2 girls w frames">
    <p:spTree>
      <p:nvGrpSpPr>
        <p:cNvPr id="1" name="Shape 434"/>
        <p:cNvGrpSpPr/>
        <p:nvPr/>
      </p:nvGrpSpPr>
      <p:grpSpPr>
        <a:xfrm>
          <a:off x="0" y="0"/>
          <a:ext cx="0" cy="0"/>
          <a:chOff x="0" y="0"/>
          <a:chExt cx="0" cy="0"/>
        </a:xfrm>
      </p:grpSpPr>
      <p:pic>
        <p:nvPicPr>
          <p:cNvPr id="435" name="Shape 435"/>
          <p:cNvPicPr preferRelativeResize="0"/>
          <p:nvPr/>
        </p:nvPicPr>
        <p:blipFill rotWithShape="1">
          <a:blip r:embed="rId2">
            <a:alphaModFix/>
          </a:blip>
          <a:srcRect/>
          <a:stretch/>
        </p:blipFill>
        <p:spPr>
          <a:xfrm>
            <a:off x="0" y="4303712"/>
            <a:ext cx="4857750" cy="2803524"/>
          </a:xfrm>
          <a:prstGeom prst="rect">
            <a:avLst/>
          </a:prstGeom>
          <a:noFill/>
          <a:ln>
            <a:noFill/>
          </a:ln>
        </p:spPr>
      </p:pic>
      <p:sp>
        <p:nvSpPr>
          <p:cNvPr id="436" name="Shape 436"/>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37" name="Shape 437"/>
          <p:cNvSpPr txBox="1">
            <a:spLocks noGrp="1"/>
          </p:cNvSpPr>
          <p:nvPr>
            <p:ph type="body" idx="1"/>
          </p:nvPr>
        </p:nvSpPr>
        <p:spPr>
          <a:xfrm>
            <a:off x="2895600" y="1447803"/>
            <a:ext cx="5791200" cy="4571999"/>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38" name="Shape 43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9" name="Shape 4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0" name="Shape 440"/>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5_ms boys multiple">
    <p:spTree>
      <p:nvGrpSpPr>
        <p:cNvPr id="1" name="Shape 441"/>
        <p:cNvGrpSpPr/>
        <p:nvPr/>
      </p:nvGrpSpPr>
      <p:grpSpPr>
        <a:xfrm>
          <a:off x="0" y="0"/>
          <a:ext cx="0" cy="0"/>
          <a:chOff x="0" y="0"/>
          <a:chExt cx="0" cy="0"/>
        </a:xfrm>
      </p:grpSpPr>
      <p:pic>
        <p:nvPicPr>
          <p:cNvPr id="442" name="Shape 442"/>
          <p:cNvPicPr preferRelativeResize="0"/>
          <p:nvPr/>
        </p:nvPicPr>
        <p:blipFill rotWithShape="1">
          <a:blip r:embed="rId2">
            <a:alphaModFix/>
          </a:blip>
          <a:srcRect/>
          <a:stretch/>
        </p:blipFill>
        <p:spPr>
          <a:xfrm>
            <a:off x="-762000" y="4983162"/>
            <a:ext cx="11391900" cy="1882775"/>
          </a:xfrm>
          <a:prstGeom prst="rect">
            <a:avLst/>
          </a:prstGeom>
          <a:noFill/>
          <a:ln>
            <a:noFill/>
          </a:ln>
        </p:spPr>
      </p:pic>
      <p:sp>
        <p:nvSpPr>
          <p:cNvPr id="443" name="Shape 443"/>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44" name="Shape 444"/>
          <p:cNvSpPr txBox="1">
            <a:spLocks noGrp="1"/>
          </p:cNvSpPr>
          <p:nvPr>
            <p:ph type="body" idx="1"/>
          </p:nvPr>
        </p:nvSpPr>
        <p:spPr>
          <a:xfrm>
            <a:off x="457200" y="1447801"/>
            <a:ext cx="8229600" cy="3535662"/>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45" name="Shape 4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6" name="Shape 4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7" name="Shape 447"/>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6_2 ms girls laugh">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2">
            <a:alphaModFix/>
          </a:blip>
          <a:srcRect/>
          <a:stretch/>
        </p:blipFill>
        <p:spPr>
          <a:xfrm>
            <a:off x="-26988" y="4217987"/>
            <a:ext cx="5513387" cy="2649537"/>
          </a:xfrm>
          <a:prstGeom prst="rect">
            <a:avLst/>
          </a:prstGeom>
          <a:noFill/>
          <a:ln>
            <a:noFill/>
          </a:ln>
        </p:spPr>
      </p:pic>
      <p:sp>
        <p:nvSpPr>
          <p:cNvPr id="450" name="Shape 450"/>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51" name="Shape 451"/>
          <p:cNvSpPr txBox="1">
            <a:spLocks noGrp="1"/>
          </p:cNvSpPr>
          <p:nvPr>
            <p:ph type="body" idx="1"/>
          </p:nvPr>
        </p:nvSpPr>
        <p:spPr>
          <a:xfrm>
            <a:off x="990600" y="1447800"/>
            <a:ext cx="7696198" cy="3124199"/>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2" name="Shape 4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3" name="Shape 4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4" name="Shape 454"/>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10_squiggles corners">
    <p:spTree>
      <p:nvGrpSpPr>
        <p:cNvPr id="1" name="Shape 455"/>
        <p:cNvGrpSpPr/>
        <p:nvPr/>
      </p:nvGrpSpPr>
      <p:grpSpPr>
        <a:xfrm>
          <a:off x="0" y="0"/>
          <a:ext cx="0" cy="0"/>
          <a:chOff x="0" y="0"/>
          <a:chExt cx="0" cy="0"/>
        </a:xfrm>
      </p:grpSpPr>
      <p:pic>
        <p:nvPicPr>
          <p:cNvPr id="456" name="Shape 456"/>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457" name="Shape 457"/>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458" name="Shape 458"/>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59" name="Shape 459"/>
          <p:cNvSpPr txBox="1">
            <a:spLocks noGrp="1"/>
          </p:cNvSpPr>
          <p:nvPr>
            <p:ph type="body" idx="1"/>
          </p:nvPr>
        </p:nvSpPr>
        <p:spPr>
          <a:xfrm>
            <a:off x="457200" y="1447800"/>
            <a:ext cx="8229600" cy="4267198"/>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0" name="Shape 4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1" name="Shape 4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2" name="Shape 462"/>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slide11_blank">
    <p:spTree>
      <p:nvGrpSpPr>
        <p:cNvPr id="1" name="Shape 463"/>
        <p:cNvGrpSpPr/>
        <p:nvPr/>
      </p:nvGrpSpPr>
      <p:grpSpPr>
        <a:xfrm>
          <a:off x="0" y="0"/>
          <a:ext cx="0" cy="0"/>
          <a:chOff x="0" y="0"/>
          <a:chExt cx="0" cy="0"/>
        </a:xfrm>
      </p:grpSpPr>
      <p:sp>
        <p:nvSpPr>
          <p:cNvPr id="464" name="Shape 4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5" name="Shape 4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6" name="Shape 466"/>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467"/>
        <p:cNvGrpSpPr/>
        <p:nvPr/>
      </p:nvGrpSpPr>
      <p:grpSpPr>
        <a:xfrm>
          <a:off x="0" y="0"/>
          <a:ext cx="0" cy="0"/>
          <a:chOff x="0" y="0"/>
          <a:chExt cx="0" cy="0"/>
        </a:xfrm>
      </p:grpSpPr>
      <p:sp>
        <p:nvSpPr>
          <p:cNvPr id="468" name="Shape 468"/>
          <p:cNvSpPr/>
          <p:nvPr/>
        </p:nvSpPr>
        <p:spPr>
          <a:xfrm>
            <a:off x="7391400" y="0"/>
            <a:ext cx="1752600" cy="2895600"/>
          </a:xfrm>
          <a:prstGeom prst="rect">
            <a:avLst/>
          </a:prstGeom>
          <a:solidFill>
            <a:schemeClr val="lt1"/>
          </a:solid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sp>
        <p:nvSpPr>
          <p:cNvPr id="469" name="Shape 469"/>
          <p:cNvSpPr/>
          <p:nvPr/>
        </p:nvSpPr>
        <p:spPr>
          <a:xfrm>
            <a:off x="6858000" y="5562600"/>
            <a:ext cx="2286000" cy="1295400"/>
          </a:xfrm>
          <a:prstGeom prst="rect">
            <a:avLst/>
          </a:prstGeom>
          <a:solidFill>
            <a:schemeClr val="lt1"/>
          </a:solid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pic>
        <p:nvPicPr>
          <p:cNvPr id="470" name="Shape 470"/>
          <p:cNvPicPr preferRelativeResize="0"/>
          <p:nvPr/>
        </p:nvPicPr>
        <p:blipFill rotWithShape="1">
          <a:blip r:embed="rId2">
            <a:alphaModFix/>
          </a:blip>
          <a:srcRect b="15332"/>
          <a:stretch/>
        </p:blipFill>
        <p:spPr>
          <a:xfrm>
            <a:off x="7086600" y="5776912"/>
            <a:ext cx="1614487" cy="722312"/>
          </a:xfrm>
          <a:prstGeom prst="rect">
            <a:avLst/>
          </a:prstGeom>
          <a:noFill/>
          <a:ln>
            <a:noFill/>
          </a:ln>
        </p:spPr>
      </p:pic>
      <p:sp>
        <p:nvSpPr>
          <p:cNvPr id="471" name="Shape 471"/>
          <p:cNvSpPr/>
          <p:nvPr/>
        </p:nvSpPr>
        <p:spPr>
          <a:xfrm>
            <a:off x="0" y="0"/>
            <a:ext cx="2343150" cy="6858000"/>
          </a:xfrm>
          <a:prstGeom prst="rect">
            <a:avLst/>
          </a:prstGeom>
          <a:no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sp>
        <p:nvSpPr>
          <p:cNvPr id="472" name="Shape 4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3" name="Shape 4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4" name="Shape 474"/>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66991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2_slide10_squiggles corners">
    <p:spTree>
      <p:nvGrpSpPr>
        <p:cNvPr id="1" name="Shape 481"/>
        <p:cNvGrpSpPr/>
        <p:nvPr/>
      </p:nvGrpSpPr>
      <p:grpSpPr>
        <a:xfrm>
          <a:off x="0" y="0"/>
          <a:ext cx="0" cy="0"/>
          <a:chOff x="0" y="0"/>
          <a:chExt cx="0" cy="0"/>
        </a:xfrm>
      </p:grpSpPr>
      <p:pic>
        <p:nvPicPr>
          <p:cNvPr id="482" name="Shape 482"/>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483" name="Shape 483"/>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484" name="Shape 484"/>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85" name="Shape 48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6" name="Shape 4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7" name="Shape 487"/>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FFFFFF"/>
                </a:solidFill>
                <a:latin typeface="Times New Roman"/>
                <a:ea typeface="Times New Roman"/>
                <a:cs typeface="Times New Roman"/>
                <a:sym typeface="Times New Roman"/>
              </a:rPr>
              <a:t>‹#›</a:t>
            </a:fld>
            <a:endParaRPr lang="en-US" sz="1200">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2_ms boy cu rt">
    <p:spTree>
      <p:nvGrpSpPr>
        <p:cNvPr id="1" name="Shape 488"/>
        <p:cNvGrpSpPr/>
        <p:nvPr/>
      </p:nvGrpSpPr>
      <p:grpSpPr>
        <a:xfrm>
          <a:off x="0" y="0"/>
          <a:ext cx="0" cy="0"/>
          <a:chOff x="0" y="0"/>
          <a:chExt cx="0" cy="0"/>
        </a:xfrm>
      </p:grpSpPr>
      <p:pic>
        <p:nvPicPr>
          <p:cNvPr id="489" name="Shape 489"/>
          <p:cNvPicPr preferRelativeResize="0"/>
          <p:nvPr/>
        </p:nvPicPr>
        <p:blipFill rotWithShape="1">
          <a:blip r:embed="rId2">
            <a:alphaModFix/>
          </a:blip>
          <a:srcRect/>
          <a:stretch/>
        </p:blipFill>
        <p:spPr>
          <a:xfrm>
            <a:off x="1933575" y="4419600"/>
            <a:ext cx="7210425" cy="2438399"/>
          </a:xfrm>
          <a:prstGeom prst="rect">
            <a:avLst/>
          </a:prstGeom>
          <a:noFill/>
          <a:ln>
            <a:noFill/>
          </a:ln>
        </p:spPr>
      </p:pic>
      <p:sp>
        <p:nvSpPr>
          <p:cNvPr id="490" name="Shape 490"/>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91" name="Shape 491"/>
          <p:cNvSpPr txBox="1">
            <a:spLocks noGrp="1"/>
          </p:cNvSpPr>
          <p:nvPr>
            <p:ph type="body" idx="1"/>
          </p:nvPr>
        </p:nvSpPr>
        <p:spPr>
          <a:xfrm>
            <a:off x="457202" y="1447800"/>
            <a:ext cx="6400799" cy="4343400"/>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92" name="Shape 4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93" name="Shape 4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94" name="Shape 494"/>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lide3_ms boy_red frame">
    <p:spTree>
      <p:nvGrpSpPr>
        <p:cNvPr id="1" name="Shape 495"/>
        <p:cNvGrpSpPr/>
        <p:nvPr/>
      </p:nvGrpSpPr>
      <p:grpSpPr>
        <a:xfrm>
          <a:off x="0" y="0"/>
          <a:ext cx="0" cy="0"/>
          <a:chOff x="0" y="0"/>
          <a:chExt cx="0" cy="0"/>
        </a:xfrm>
      </p:grpSpPr>
      <p:pic>
        <p:nvPicPr>
          <p:cNvPr id="496" name="Shape 496"/>
          <p:cNvPicPr preferRelativeResize="0"/>
          <p:nvPr/>
        </p:nvPicPr>
        <p:blipFill rotWithShape="1">
          <a:blip r:embed="rId2">
            <a:alphaModFix/>
          </a:blip>
          <a:srcRect/>
          <a:stretch/>
        </p:blipFill>
        <p:spPr>
          <a:xfrm>
            <a:off x="0" y="4198937"/>
            <a:ext cx="5562600" cy="2679700"/>
          </a:xfrm>
          <a:prstGeom prst="rect">
            <a:avLst/>
          </a:prstGeom>
          <a:noFill/>
          <a:ln>
            <a:noFill/>
          </a:ln>
        </p:spPr>
      </p:pic>
      <p:sp>
        <p:nvSpPr>
          <p:cNvPr id="497" name="Shape 497"/>
          <p:cNvSpPr txBox="1">
            <a:spLocks noGrp="1"/>
          </p:cNvSpPr>
          <p:nvPr>
            <p:ph type="title"/>
          </p:nvPr>
        </p:nvSpPr>
        <p:spPr>
          <a:xfrm>
            <a:off x="457200" y="274637"/>
            <a:ext cx="8229600" cy="8683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98" name="Shape 498"/>
          <p:cNvSpPr txBox="1">
            <a:spLocks noGrp="1"/>
          </p:cNvSpPr>
          <p:nvPr>
            <p:ph type="body" idx="1"/>
          </p:nvPr>
        </p:nvSpPr>
        <p:spPr>
          <a:xfrm>
            <a:off x="2362201" y="1295403"/>
            <a:ext cx="6324600" cy="4648198"/>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99" name="Shape 49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00" name="Shape 50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01" name="Shape 501"/>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lide4_2 girls w frames">
    <p:spTree>
      <p:nvGrpSpPr>
        <p:cNvPr id="1" name="Shape 502"/>
        <p:cNvGrpSpPr/>
        <p:nvPr/>
      </p:nvGrpSpPr>
      <p:grpSpPr>
        <a:xfrm>
          <a:off x="0" y="0"/>
          <a:ext cx="0" cy="0"/>
          <a:chOff x="0" y="0"/>
          <a:chExt cx="0" cy="0"/>
        </a:xfrm>
      </p:grpSpPr>
      <p:pic>
        <p:nvPicPr>
          <p:cNvPr id="503" name="Shape 503"/>
          <p:cNvPicPr preferRelativeResize="0"/>
          <p:nvPr/>
        </p:nvPicPr>
        <p:blipFill rotWithShape="1">
          <a:blip r:embed="rId2">
            <a:alphaModFix/>
          </a:blip>
          <a:srcRect/>
          <a:stretch/>
        </p:blipFill>
        <p:spPr>
          <a:xfrm>
            <a:off x="0" y="4303712"/>
            <a:ext cx="4857750" cy="2803524"/>
          </a:xfrm>
          <a:prstGeom prst="rect">
            <a:avLst/>
          </a:prstGeom>
          <a:noFill/>
          <a:ln>
            <a:noFill/>
          </a:ln>
        </p:spPr>
      </p:pic>
      <p:sp>
        <p:nvSpPr>
          <p:cNvPr id="504" name="Shape 504"/>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505" name="Shape 505"/>
          <p:cNvSpPr txBox="1">
            <a:spLocks noGrp="1"/>
          </p:cNvSpPr>
          <p:nvPr>
            <p:ph type="body" idx="1"/>
          </p:nvPr>
        </p:nvSpPr>
        <p:spPr>
          <a:xfrm>
            <a:off x="2895600" y="1447803"/>
            <a:ext cx="5791200" cy="4571999"/>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06" name="Shape 50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07" name="Shape 50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08" name="Shape 508"/>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lide5_ms boys multiple">
    <p:spTree>
      <p:nvGrpSpPr>
        <p:cNvPr id="1" name="Shape 509"/>
        <p:cNvGrpSpPr/>
        <p:nvPr/>
      </p:nvGrpSpPr>
      <p:grpSpPr>
        <a:xfrm>
          <a:off x="0" y="0"/>
          <a:ext cx="0" cy="0"/>
          <a:chOff x="0" y="0"/>
          <a:chExt cx="0" cy="0"/>
        </a:xfrm>
      </p:grpSpPr>
      <p:pic>
        <p:nvPicPr>
          <p:cNvPr id="510" name="Shape 510"/>
          <p:cNvPicPr preferRelativeResize="0"/>
          <p:nvPr/>
        </p:nvPicPr>
        <p:blipFill rotWithShape="1">
          <a:blip r:embed="rId2">
            <a:alphaModFix/>
          </a:blip>
          <a:srcRect/>
          <a:stretch/>
        </p:blipFill>
        <p:spPr>
          <a:xfrm>
            <a:off x="-762000" y="4983162"/>
            <a:ext cx="11391900" cy="1882775"/>
          </a:xfrm>
          <a:prstGeom prst="rect">
            <a:avLst/>
          </a:prstGeom>
          <a:noFill/>
          <a:ln>
            <a:noFill/>
          </a:ln>
        </p:spPr>
      </p:pic>
      <p:sp>
        <p:nvSpPr>
          <p:cNvPr id="511" name="Shape 511"/>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512" name="Shape 512"/>
          <p:cNvSpPr txBox="1">
            <a:spLocks noGrp="1"/>
          </p:cNvSpPr>
          <p:nvPr>
            <p:ph type="body" idx="1"/>
          </p:nvPr>
        </p:nvSpPr>
        <p:spPr>
          <a:xfrm>
            <a:off x="457200" y="1447801"/>
            <a:ext cx="8229600" cy="3535662"/>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3" name="Shape 5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4" name="Shape 5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5" name="Shape 515"/>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lide6_2 ms girls laugh">
    <p:spTree>
      <p:nvGrpSpPr>
        <p:cNvPr id="1" name="Shape 516"/>
        <p:cNvGrpSpPr/>
        <p:nvPr/>
      </p:nvGrpSpPr>
      <p:grpSpPr>
        <a:xfrm>
          <a:off x="0" y="0"/>
          <a:ext cx="0" cy="0"/>
          <a:chOff x="0" y="0"/>
          <a:chExt cx="0" cy="0"/>
        </a:xfrm>
      </p:grpSpPr>
      <p:pic>
        <p:nvPicPr>
          <p:cNvPr id="517" name="Shape 517"/>
          <p:cNvPicPr preferRelativeResize="0"/>
          <p:nvPr/>
        </p:nvPicPr>
        <p:blipFill rotWithShape="1">
          <a:blip r:embed="rId2">
            <a:alphaModFix/>
          </a:blip>
          <a:srcRect/>
          <a:stretch/>
        </p:blipFill>
        <p:spPr>
          <a:xfrm>
            <a:off x="-26988" y="4217987"/>
            <a:ext cx="5513387" cy="2649537"/>
          </a:xfrm>
          <a:prstGeom prst="rect">
            <a:avLst/>
          </a:prstGeom>
          <a:noFill/>
          <a:ln>
            <a:noFill/>
          </a:ln>
        </p:spPr>
      </p:pic>
      <p:sp>
        <p:nvSpPr>
          <p:cNvPr id="518" name="Shape 518"/>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519" name="Shape 519"/>
          <p:cNvSpPr txBox="1">
            <a:spLocks noGrp="1"/>
          </p:cNvSpPr>
          <p:nvPr>
            <p:ph type="body" idx="1"/>
          </p:nvPr>
        </p:nvSpPr>
        <p:spPr>
          <a:xfrm>
            <a:off x="990600" y="1447800"/>
            <a:ext cx="7696198" cy="3124199"/>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0" name="Shape 5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1" name="Shape 5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2" name="Shape 522"/>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lide10_squiggles corners">
    <p:spTree>
      <p:nvGrpSpPr>
        <p:cNvPr id="1" name="Shape 523"/>
        <p:cNvGrpSpPr/>
        <p:nvPr/>
      </p:nvGrpSpPr>
      <p:grpSpPr>
        <a:xfrm>
          <a:off x="0" y="0"/>
          <a:ext cx="0" cy="0"/>
          <a:chOff x="0" y="0"/>
          <a:chExt cx="0" cy="0"/>
        </a:xfrm>
      </p:grpSpPr>
      <p:pic>
        <p:nvPicPr>
          <p:cNvPr id="524" name="Shape 524"/>
          <p:cNvPicPr preferRelativeResize="0"/>
          <p:nvPr/>
        </p:nvPicPr>
        <p:blipFill rotWithShape="1">
          <a:blip r:embed="rId2">
            <a:alphaModFix/>
          </a:blip>
          <a:srcRect/>
          <a:stretch/>
        </p:blipFill>
        <p:spPr>
          <a:xfrm>
            <a:off x="0" y="6096000"/>
            <a:ext cx="3425824" cy="804862"/>
          </a:xfrm>
          <a:prstGeom prst="rect">
            <a:avLst/>
          </a:prstGeom>
          <a:noFill/>
          <a:ln>
            <a:noFill/>
          </a:ln>
        </p:spPr>
      </p:pic>
      <p:pic>
        <p:nvPicPr>
          <p:cNvPr id="525" name="Shape 525"/>
          <p:cNvPicPr preferRelativeResize="0"/>
          <p:nvPr/>
        </p:nvPicPr>
        <p:blipFill rotWithShape="1">
          <a:blip r:embed="rId3">
            <a:alphaModFix/>
          </a:blip>
          <a:srcRect/>
          <a:stretch/>
        </p:blipFill>
        <p:spPr>
          <a:xfrm>
            <a:off x="5883275" y="0"/>
            <a:ext cx="3260725" cy="669925"/>
          </a:xfrm>
          <a:prstGeom prst="rect">
            <a:avLst/>
          </a:prstGeom>
          <a:noFill/>
          <a:ln>
            <a:noFill/>
          </a:ln>
        </p:spPr>
      </p:pic>
      <p:sp>
        <p:nvSpPr>
          <p:cNvPr id="526" name="Shape 526"/>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Clr>
                <a:srgbClr val="0070C0"/>
              </a:buClr>
              <a:buFont typeface="Quest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527" name="Shape 527"/>
          <p:cNvSpPr txBox="1">
            <a:spLocks noGrp="1"/>
          </p:cNvSpPr>
          <p:nvPr>
            <p:ph type="body" idx="1"/>
          </p:nvPr>
        </p:nvSpPr>
        <p:spPr>
          <a:xfrm>
            <a:off x="457200" y="1447800"/>
            <a:ext cx="8229600" cy="4267198"/>
          </a:xfrm>
          <a:prstGeom prst="rect">
            <a:avLst/>
          </a:prstGeom>
          <a:noFill/>
          <a:ln>
            <a:noFill/>
          </a:ln>
        </p:spPr>
        <p:txBody>
          <a:bodyPr lIns="91425" tIns="91425" rIns="91425" bIns="91425" anchor="t" anchorCtr="0"/>
          <a:lstStyle>
            <a:lvl1pPr marL="342889" marR="0" lvl="0" indent="-88889" algn="l" rtl="0">
              <a:spcBef>
                <a:spcPts val="56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1pPr>
            <a:lvl2pPr marL="742928" marR="0" lvl="1" indent="-57128" algn="l" rtl="0">
              <a:spcBef>
                <a:spcPts val="480"/>
              </a:spcBef>
              <a:spcAft>
                <a:spcPts val="0"/>
              </a:spcAft>
              <a:buClr>
                <a:srgbClr val="FFCC00"/>
              </a:buClr>
              <a:buSzPct val="100000"/>
              <a:buFont typeface="Noto Sans Symbols"/>
              <a:buChar char="▪"/>
              <a:defRPr sz="1400" b="0" i="0" u="none" strike="noStrike" cap="none">
                <a:solidFill>
                  <a:srgbClr val="000000"/>
                </a:solidFill>
                <a:latin typeface="Arial"/>
                <a:ea typeface="Arial"/>
                <a:cs typeface="Arial"/>
                <a:sym typeface="Arial"/>
              </a:defRPr>
            </a:lvl2pPr>
            <a:lvl3pPr marL="1142966" marR="0" lvl="2" indent="-25365" algn="l" rtl="0">
              <a:spcBef>
                <a:spcPts val="400"/>
              </a:spcBef>
              <a:spcAft>
                <a:spcPts val="0"/>
              </a:spcAft>
              <a:buClr>
                <a:srgbClr val="90D749"/>
              </a:buClr>
              <a:buSzPct val="100000"/>
              <a:buFont typeface="Noto Sans Symbols"/>
              <a:buChar char="▪"/>
              <a:defRPr sz="1400" b="0" i="0" u="none" strike="noStrike" cap="none">
                <a:solidFill>
                  <a:srgbClr val="000000"/>
                </a:solidFill>
                <a:latin typeface="Arial"/>
                <a:ea typeface="Arial"/>
                <a:cs typeface="Arial"/>
                <a:sym typeface="Arial"/>
              </a:defRPr>
            </a:lvl3pPr>
            <a:lvl4pPr marL="1600152" marR="0" lvl="3" indent="-25352"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4pPr>
            <a:lvl5pPr marL="2057339" marR="0" lvl="4" indent="-25338" algn="l" rtl="0">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5pPr>
            <a:lvl6pPr marL="2514525" marR="0" lvl="5" indent="-25325"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711" marR="0" lvl="6" indent="-25311"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8897" marR="0" lvl="7" indent="-25296"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083" marR="0" lvl="8" indent="-25282"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8" name="Shape 5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9" name="Shape 5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0" name="Shape 530"/>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531"/>
        <p:cNvGrpSpPr/>
        <p:nvPr/>
      </p:nvGrpSpPr>
      <p:grpSpPr>
        <a:xfrm>
          <a:off x="0" y="0"/>
          <a:ext cx="0" cy="0"/>
          <a:chOff x="0" y="0"/>
          <a:chExt cx="0" cy="0"/>
        </a:xfrm>
      </p:grpSpPr>
      <p:sp>
        <p:nvSpPr>
          <p:cNvPr id="532" name="Shape 532"/>
          <p:cNvSpPr/>
          <p:nvPr/>
        </p:nvSpPr>
        <p:spPr>
          <a:xfrm>
            <a:off x="7391400" y="0"/>
            <a:ext cx="1752600" cy="2895600"/>
          </a:xfrm>
          <a:prstGeom prst="rect">
            <a:avLst/>
          </a:prstGeom>
          <a:solidFill>
            <a:schemeClr val="lt1"/>
          </a:solid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sp>
        <p:nvSpPr>
          <p:cNvPr id="533" name="Shape 533"/>
          <p:cNvSpPr/>
          <p:nvPr/>
        </p:nvSpPr>
        <p:spPr>
          <a:xfrm>
            <a:off x="6858000" y="5562600"/>
            <a:ext cx="2286000" cy="1295400"/>
          </a:xfrm>
          <a:prstGeom prst="rect">
            <a:avLst/>
          </a:prstGeom>
          <a:solidFill>
            <a:schemeClr val="lt1"/>
          </a:solid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pic>
        <p:nvPicPr>
          <p:cNvPr id="534" name="Shape 534"/>
          <p:cNvPicPr preferRelativeResize="0"/>
          <p:nvPr/>
        </p:nvPicPr>
        <p:blipFill rotWithShape="1">
          <a:blip r:embed="rId2">
            <a:alphaModFix/>
          </a:blip>
          <a:srcRect b="15332"/>
          <a:stretch/>
        </p:blipFill>
        <p:spPr>
          <a:xfrm>
            <a:off x="7086600" y="5776912"/>
            <a:ext cx="1614487" cy="722312"/>
          </a:xfrm>
          <a:prstGeom prst="rect">
            <a:avLst/>
          </a:prstGeom>
          <a:noFill/>
          <a:ln>
            <a:noFill/>
          </a:ln>
        </p:spPr>
      </p:pic>
      <p:sp>
        <p:nvSpPr>
          <p:cNvPr id="535" name="Shape 535"/>
          <p:cNvSpPr/>
          <p:nvPr/>
        </p:nvSpPr>
        <p:spPr>
          <a:xfrm>
            <a:off x="0" y="0"/>
            <a:ext cx="2343150" cy="6858000"/>
          </a:xfrm>
          <a:prstGeom prst="rect">
            <a:avLst/>
          </a:prstGeom>
          <a:noFill/>
          <a:ln>
            <a:noFill/>
          </a:ln>
        </p:spPr>
        <p:txBody>
          <a:bodyPr lIns="91400" tIns="45675" rIns="91400" bIns="45675" anchor="ctr" anchorCtr="0">
            <a:noAutofit/>
          </a:bodyPr>
          <a:lstStyle/>
          <a:p>
            <a:pPr marL="0" marR="0" lvl="0" indent="0" algn="ctr" rtl="0">
              <a:spcBef>
                <a:spcPts val="0"/>
              </a:spcBef>
              <a:spcAft>
                <a:spcPts val="0"/>
              </a:spcAft>
              <a:buNone/>
            </a:pPr>
            <a:endParaRPr sz="1800">
              <a:solidFill>
                <a:srgbClr val="FFFFFF"/>
              </a:solidFill>
              <a:latin typeface="Questrial"/>
              <a:ea typeface="Questrial"/>
              <a:cs typeface="Questrial"/>
              <a:sym typeface="Questrial"/>
            </a:endParaRPr>
          </a:p>
        </p:txBody>
      </p:sp>
      <p:sp>
        <p:nvSpPr>
          <p:cNvPr id="536" name="Shape 5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7" name="Shape 5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800">
                <a:solidFill>
                  <a:schemeClr val="dk1"/>
                </a:solidFill>
                <a:latin typeface="Arial"/>
                <a:ea typeface="Arial"/>
                <a:cs typeface="Arial"/>
                <a:sym typeface="Arial"/>
              </a:defRPr>
            </a:lvl1pPr>
            <a:lvl2pPr marL="457187" marR="0" lvl="1" indent="-12687" algn="l" rtl="0">
              <a:spcBef>
                <a:spcPts val="0"/>
              </a:spcBef>
              <a:buNone/>
              <a:defRPr sz="1800" b="0" i="0" u="none" strike="noStrike" cap="none">
                <a:solidFill>
                  <a:schemeClr val="dk1"/>
                </a:solidFill>
                <a:latin typeface="Arial"/>
                <a:ea typeface="Arial"/>
                <a:cs typeface="Arial"/>
                <a:sym typeface="Arial"/>
              </a:defRPr>
            </a:lvl2pPr>
            <a:lvl3pPr marL="914372" marR="0" lvl="2" indent="-12672" algn="l" rtl="0">
              <a:spcBef>
                <a:spcPts val="0"/>
              </a:spcBef>
              <a:buNone/>
              <a:defRPr sz="1800" b="0" i="0" u="none" strike="noStrike" cap="none">
                <a:solidFill>
                  <a:schemeClr val="dk1"/>
                </a:solidFill>
                <a:latin typeface="Arial"/>
                <a:ea typeface="Arial"/>
                <a:cs typeface="Arial"/>
                <a:sym typeface="Arial"/>
              </a:defRPr>
            </a:lvl3pPr>
            <a:lvl4pPr marL="1371560" marR="0" lvl="3" indent="-12659" algn="l" rtl="0">
              <a:spcBef>
                <a:spcPts val="0"/>
              </a:spcBef>
              <a:buNone/>
              <a:defRPr sz="1800" b="0" i="0" u="none" strike="noStrike" cap="none">
                <a:solidFill>
                  <a:schemeClr val="dk1"/>
                </a:solidFill>
                <a:latin typeface="Arial"/>
                <a:ea typeface="Arial"/>
                <a:cs typeface="Arial"/>
                <a:sym typeface="Arial"/>
              </a:defRPr>
            </a:lvl4pPr>
            <a:lvl5pPr marL="1828745" marR="0" lvl="4" indent="-12645" algn="l" rtl="0">
              <a:spcBef>
                <a:spcPts val="0"/>
              </a:spcBef>
              <a:buNone/>
              <a:defRPr sz="1800" b="0" i="0" u="none" strike="noStrike" cap="none">
                <a:solidFill>
                  <a:schemeClr val="dk1"/>
                </a:solidFill>
                <a:latin typeface="Arial"/>
                <a:ea typeface="Arial"/>
                <a:cs typeface="Arial"/>
                <a:sym typeface="Arial"/>
              </a:defRPr>
            </a:lvl5pPr>
            <a:lvl6pPr marL="2285933" marR="0" lvl="5" indent="-12632" algn="l" rtl="0">
              <a:spcBef>
                <a:spcPts val="0"/>
              </a:spcBef>
              <a:buNone/>
              <a:defRPr sz="1800" b="0" i="0" u="none" strike="noStrike" cap="none">
                <a:solidFill>
                  <a:schemeClr val="dk1"/>
                </a:solidFill>
                <a:latin typeface="Arial"/>
                <a:ea typeface="Arial"/>
                <a:cs typeface="Arial"/>
                <a:sym typeface="Arial"/>
              </a:defRPr>
            </a:lvl6pPr>
            <a:lvl7pPr marL="2743119" marR="0" lvl="6" indent="-12618" algn="l" rtl="0">
              <a:spcBef>
                <a:spcPts val="0"/>
              </a:spcBef>
              <a:buNone/>
              <a:defRPr sz="1800" b="0" i="0" u="none" strike="noStrike" cap="none">
                <a:solidFill>
                  <a:schemeClr val="dk1"/>
                </a:solidFill>
                <a:latin typeface="Arial"/>
                <a:ea typeface="Arial"/>
                <a:cs typeface="Arial"/>
                <a:sym typeface="Arial"/>
              </a:defRPr>
            </a:lvl7pPr>
            <a:lvl8pPr marL="3200304" marR="0" lvl="7" indent="-12604" algn="l" rtl="0">
              <a:spcBef>
                <a:spcPts val="0"/>
              </a:spcBef>
              <a:buNone/>
              <a:defRPr sz="1800" b="0" i="0" u="none" strike="noStrike" cap="none">
                <a:solidFill>
                  <a:schemeClr val="dk1"/>
                </a:solidFill>
                <a:latin typeface="Arial"/>
                <a:ea typeface="Arial"/>
                <a:cs typeface="Arial"/>
                <a:sym typeface="Arial"/>
              </a:defRPr>
            </a:lvl8pPr>
            <a:lvl9pPr marL="3657489" marR="0" lvl="8" indent="-12589"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8" name="Shape 538"/>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buClr>
                <a:srgbClr val="000000"/>
              </a:buClr>
              <a:buSzPct val="100000"/>
              <a:buFont typeface="Arial"/>
              <a:buNone/>
            </a:pPr>
            <a:endParaRPr sz="1800">
              <a:solidFill>
                <a:srgbClr val="000000"/>
              </a:solidFill>
              <a:latin typeface="Arial"/>
              <a:ea typeface="Arial"/>
              <a:cs typeface="Arial"/>
              <a:sym typeface="Arial"/>
            </a:endParaRPr>
          </a:p>
          <a:p>
            <a:pPr marL="457187" marR="0" lvl="1" indent="-101587"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914372" marR="0" lvl="2" indent="-101572"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371560" marR="0" lvl="3" indent="-101559"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Arial"/>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Courier New"/>
              <a:buNone/>
            </a:pPr>
            <a:endParaRPr sz="1800" b="0" i="0" u="none" strike="noStrike" cap="none">
              <a:solidFill>
                <a:srgbClr val="000000"/>
              </a:solidFill>
              <a:latin typeface="Arial"/>
              <a:ea typeface="Arial"/>
              <a:cs typeface="Arial"/>
              <a:sym typeface="Arial"/>
            </a:endParaRPr>
          </a:p>
          <a:p>
            <a:pPr marL="1828745" marR="0" lvl="4" indent="-101545" algn="l" rtl="0">
              <a:spcBef>
                <a:spcPts val="0"/>
              </a:spcBef>
              <a:buClr>
                <a:srgbClr val="000000"/>
              </a:buClr>
              <a:buSzPct val="100000"/>
              <a:buFont typeface="Noto Sans Symbols"/>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dt" idx="10"/>
          </p:nvPr>
        </p:nvSpPr>
        <p:spPr>
          <a:xfrm>
            <a:off x="5105400" y="6553201"/>
            <a:ext cx="838199" cy="15239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1" name="Shape 51"/>
          <p:cNvSpPr/>
          <p:nvPr/>
        </p:nvSpPr>
        <p:spPr>
          <a:xfrm>
            <a:off x="4953000" y="6248400"/>
            <a:ext cx="3352799" cy="609599"/>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rgbClr val="0070C0"/>
              </a:buClr>
              <a:buFont typeface="Times New Roman"/>
              <a:buNone/>
              <a:defRPr sz="28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Arial"/>
                <a:ea typeface="Arial"/>
                <a:cs typeface="Arial"/>
                <a:sym typeface="Arial"/>
              </a:defRPr>
            </a:lvl1pPr>
            <a:lvl2pPr marL="742950" marR="0" lvl="1" indent="-10795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2pPr>
            <a:lvl3pPr marL="1143000" marR="0" lvl="2"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3pPr>
            <a:lvl4pPr marL="1600200" marR="0" lvl="3"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FFFFFF"/>
                </a:solidFill>
                <a:latin typeface="Times New Roman"/>
                <a:ea typeface="Times New Roman"/>
                <a:cs typeface="Times New Roman"/>
                <a:sym typeface="Times New Roman"/>
              </a:rPr>
              <a:t>‹#›</a:t>
            </a:fld>
            <a:endParaRPr lang="en-US" sz="1200">
              <a:solidFill>
                <a:srgbClr val="FFFFFF"/>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7.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rot="-5400000" flipH="1">
            <a:off x="5410199" y="2971800"/>
            <a:ext cx="6858000" cy="914400"/>
          </a:xfrm>
          <a:prstGeom prst="rect">
            <a:avLst/>
          </a:prstGeom>
          <a:gradFill>
            <a:gsLst>
              <a:gs pos="0">
                <a:srgbClr val="004177"/>
              </a:gs>
              <a:gs pos="50000">
                <a:srgbClr val="005EAC"/>
              </a:gs>
              <a:gs pos="100000">
                <a:srgbClr val="0072CE"/>
              </a:gs>
            </a:gsLst>
            <a:lin ang="162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70C0"/>
              </a:solidFill>
              <a:latin typeface="Times New Roman"/>
              <a:ea typeface="Times New Roman"/>
              <a:cs typeface="Times New Roman"/>
              <a:sym typeface="Times New Roman"/>
            </a:endParaRPr>
          </a:p>
        </p:txBody>
      </p:sp>
      <p:sp>
        <p:nvSpPr>
          <p:cNvPr id="11" name="Shape 11"/>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FFFFF"/>
                </a:solidFill>
                <a:latin typeface="Times New Roman"/>
                <a:ea typeface="Times New Roman"/>
                <a:cs typeface="Times New Roman"/>
                <a:sym typeface="Times New Roman"/>
              </a:rPr>
              <a:t>‹#›</a:t>
            </a:fld>
            <a:endParaRPr lang="en-US" sz="1200" b="0" i="0" u="none" strike="noStrike" cap="none">
              <a:solidFill>
                <a:srgbClr val="FFFFFF"/>
              </a:solidFill>
              <a:latin typeface="Times New Roman"/>
              <a:ea typeface="Times New Roman"/>
              <a:cs typeface="Times New Roman"/>
              <a:sym typeface="Times New Roman"/>
            </a:endParaRPr>
          </a:p>
        </p:txBody>
      </p:sp>
      <p:pic>
        <p:nvPicPr>
          <p:cNvPr id="14" name="Shape 14" descr="VDOE-h-color sm.png"/>
          <p:cNvPicPr preferRelativeResize="0"/>
          <p:nvPr/>
        </p:nvPicPr>
        <p:blipFill rotWithShape="1">
          <a:blip r:embed="rId12">
            <a:alphaModFix/>
          </a:blip>
          <a:srcRect/>
          <a:stretch/>
        </p:blipFill>
        <p:spPr>
          <a:xfrm>
            <a:off x="6019800" y="6324600"/>
            <a:ext cx="2252476" cy="377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914400" y="1981200"/>
            <a:ext cx="7772400" cy="4495800"/>
          </a:xfrm>
          <a:prstGeom prst="rect">
            <a:avLst/>
          </a:prstGeom>
          <a:noFill/>
          <a:ln>
            <a:noFill/>
          </a:ln>
        </p:spPr>
        <p:txBody>
          <a:bodyPr lIns="91425" tIns="91425" rIns="91425" bIns="91425" anchor="t" anchorCtr="0"/>
          <a:lstStyle>
            <a:lvl1pPr marL="342900" marR="0" lvl="0" indent="-190500" algn="l" rtl="0">
              <a:spcBef>
                <a:spcPts val="480"/>
              </a:spcBef>
              <a:buClr>
                <a:schemeClr val="dk2"/>
              </a:buClr>
              <a:buSzPct val="100000"/>
              <a:buFont typeface="Arial"/>
              <a:buChar char="•"/>
              <a:defRPr sz="2400" b="0" i="0" u="none" strike="noStrike" cap="none">
                <a:solidFill>
                  <a:schemeClr val="dk2"/>
                </a:solidFill>
                <a:latin typeface="Arial"/>
                <a:ea typeface="Arial"/>
                <a:cs typeface="Arial"/>
                <a:sym typeface="Arial"/>
              </a:defRPr>
            </a:lvl1pPr>
            <a:lvl2pPr marL="742950" marR="0" lvl="1" indent="-158750" algn="l" rtl="0">
              <a:spcBef>
                <a:spcPts val="400"/>
              </a:spcBef>
              <a:buClr>
                <a:schemeClr val="dk2"/>
              </a:buClr>
              <a:buSzPct val="100000"/>
              <a:buFont typeface="Arial"/>
              <a:buChar char="–"/>
              <a:defRPr sz="2000" b="0" i="0" u="none" strike="noStrike" cap="none">
                <a:solidFill>
                  <a:schemeClr val="dk2"/>
                </a:solidFill>
                <a:latin typeface="Arial"/>
                <a:ea typeface="Arial"/>
                <a:cs typeface="Arial"/>
                <a:sym typeface="Arial"/>
              </a:defRPr>
            </a:lvl2pPr>
            <a:lvl3pPr marL="1143000" marR="0" lvl="2" indent="-114300" algn="l" rtl="0">
              <a:spcBef>
                <a:spcPts val="360"/>
              </a:spcBef>
              <a:buClr>
                <a:schemeClr val="dk2"/>
              </a:buClr>
              <a:buSzPct val="100000"/>
              <a:buFont typeface="Arial"/>
              <a:buChar char="•"/>
              <a:defRPr sz="1800" b="0" i="0" u="none" strike="noStrike" cap="none">
                <a:solidFill>
                  <a:schemeClr val="dk2"/>
                </a:solidFill>
                <a:latin typeface="Arial"/>
                <a:ea typeface="Arial"/>
                <a:cs typeface="Arial"/>
                <a:sym typeface="Arial"/>
              </a:defRPr>
            </a:lvl3pPr>
            <a:lvl4pPr marL="1600200" marR="0" lvl="3" indent="-127000"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4pPr>
            <a:lvl5pPr marL="2057400" marR="0" lvl="4" indent="-127000" algn="l" rtl="0">
              <a:spcBef>
                <a:spcPts val="320"/>
              </a:spcBef>
              <a:buClr>
                <a:schemeClr val="dk2"/>
              </a:buClr>
              <a:buSzPct val="100000"/>
              <a:buFont typeface="Arial"/>
              <a:buChar char="»"/>
              <a:defRPr sz="16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3" name="Shape 63"/>
          <p:cNvPicPr preferRelativeResize="0"/>
          <p:nvPr/>
        </p:nvPicPr>
        <p:blipFill rotWithShape="1">
          <a:blip r:embed="rId8">
            <a:alphaModFix/>
          </a:blip>
          <a:srcRect l="22422" t="446" b="-445"/>
          <a:stretch/>
        </p:blipFill>
        <p:spPr>
          <a:xfrm>
            <a:off x="7419293" y="0"/>
            <a:ext cx="1743755" cy="1676399"/>
          </a:xfrm>
          <a:prstGeom prst="rect">
            <a:avLst/>
          </a:prstGeom>
          <a:noFill/>
          <a:ln>
            <a:noFill/>
          </a:ln>
        </p:spPr>
      </p:pic>
      <p:sp>
        <p:nvSpPr>
          <p:cNvPr id="64" name="Shape 64"/>
          <p:cNvSpPr txBox="1">
            <a:spLocks noGrp="1"/>
          </p:cNvSpPr>
          <p:nvPr>
            <p:ph type="title"/>
          </p:nvPr>
        </p:nvSpPr>
        <p:spPr>
          <a:xfrm>
            <a:off x="457200" y="1371600"/>
            <a:ext cx="8229600" cy="533399"/>
          </a:xfrm>
          <a:prstGeom prst="rect">
            <a:avLst/>
          </a:prstGeom>
          <a:noFill/>
          <a:ln>
            <a:noFill/>
          </a:ln>
        </p:spPr>
        <p:txBody>
          <a:bodyPr lIns="91425" tIns="91425" rIns="91425" bIns="91425" anchor="t" anchorCtr="0"/>
          <a:lstStyle>
            <a:lvl1pPr marL="0" marR="0" lvl="0" indent="0" algn="l" rtl="0">
              <a:spcBef>
                <a:spcPts val="0"/>
              </a:spcBef>
              <a:buClr>
                <a:srgbClr val="003E75"/>
              </a:buClr>
              <a:buFont typeface="Arial"/>
              <a:buNone/>
              <a:defRPr sz="2600" b="1" i="0" u="none" strike="noStrike" cap="none">
                <a:solidFill>
                  <a:srgbClr val="003E75"/>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4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187" marR="0" lvl="1" indent="-101587"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914372" marR="0" lvl="2" indent="-101572"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371560" marR="0" lvl="3" indent="-101559"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64" name="Shape 164"/>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4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187" marR="0" lvl="1" indent="-101587"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914372" marR="0" lvl="2" indent="-101572"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371560" marR="0" lvl="3" indent="-101559"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32" name="Shape 232"/>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3" name="Shape 2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4" name="Shape 2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5" name="Shape 235"/>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1"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2"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3"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4"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4"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4"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4"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4"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ECFF">
            <a:alpha val="29803"/>
          </a:srgbClr>
        </a:solidFill>
        <a:effectLst/>
      </p:bgPr>
    </p:bg>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1pPr>
            <a:lvl2pPr marL="0" marR="0" lvl="1"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2pPr>
            <a:lvl3pPr marL="0" marR="0" lvl="2"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3pPr>
            <a:lvl4pPr marL="0" marR="0" lvl="3"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4pPr>
            <a:lvl5pPr marL="0" marR="0" lvl="4" indent="0"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5pPr>
            <a:lvl6pPr marL="457187" marR="0" lvl="5" indent="-12687"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6pPr>
            <a:lvl7pPr marL="914372" marR="0" lvl="6" indent="-12672"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7pPr>
            <a:lvl8pPr marL="1371560" marR="0" lvl="7" indent="-12659"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8pPr>
            <a:lvl9pPr marL="1828745" marR="0" lvl="8" indent="-12645" algn="l" rtl="0">
              <a:spcBef>
                <a:spcPts val="0"/>
              </a:spcBef>
              <a:spcAft>
                <a:spcPts val="0"/>
              </a:spcAft>
              <a:buNone/>
              <a:defRPr sz="2800" b="1" i="0" u="none" strike="noStrike" cap="none">
                <a:solidFill>
                  <a:srgbClr val="0070C0"/>
                </a:solidFill>
                <a:latin typeface="Times New Roman"/>
                <a:ea typeface="Times New Roman"/>
                <a:cs typeface="Times New Roman"/>
                <a:sym typeface="Times New Roman"/>
              </a:defRPr>
            </a:lvl9pPr>
          </a:lstStyle>
          <a:p>
            <a:endParaRPr/>
          </a:p>
        </p:txBody>
      </p:sp>
      <p:sp>
        <p:nvSpPr>
          <p:cNvPr id="321" name="Shape 321"/>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341313" marR="0" lvl="0" indent="-214313" algn="l" rtl="0">
              <a:spcBef>
                <a:spcPts val="400"/>
              </a:spcBef>
              <a:spcAft>
                <a:spcPts val="0"/>
              </a:spcAft>
              <a:buClr>
                <a:srgbClr val="90D749"/>
              </a:buClr>
              <a:buSzPct val="100000"/>
              <a:buFont typeface="Noto Sans Symbols"/>
              <a:buChar char="▪"/>
              <a:defRPr sz="2000" b="1" i="0" u="none" strike="noStrike" cap="none">
                <a:solidFill>
                  <a:srgbClr val="7631A1"/>
                </a:solidFill>
                <a:latin typeface="Times New Roman"/>
                <a:ea typeface="Times New Roman"/>
                <a:cs typeface="Times New Roman"/>
                <a:sym typeface="Times New Roman"/>
              </a:defRPr>
            </a:lvl1pPr>
            <a:lvl2pPr marL="741363" marR="0" lvl="1" indent="-169862" algn="l" rtl="0">
              <a:spcBef>
                <a:spcPts val="360"/>
              </a:spcBef>
              <a:spcAft>
                <a:spcPts val="0"/>
              </a:spcAft>
              <a:buClr>
                <a:srgbClr val="FFCC00"/>
              </a:buClr>
              <a:buSzPct val="100000"/>
              <a:buFont typeface="Noto Sans Symbols"/>
              <a:buChar char="▪"/>
              <a:defRPr sz="1800" b="1" i="0" u="none" strike="noStrike" cap="none">
                <a:solidFill>
                  <a:srgbClr val="F5640B"/>
                </a:solidFill>
                <a:latin typeface="Times New Roman"/>
                <a:ea typeface="Times New Roman"/>
                <a:cs typeface="Times New Roman"/>
                <a:sym typeface="Times New Roman"/>
              </a:defRPr>
            </a:lvl2pPr>
            <a:lvl3pPr marL="1141413" marR="0" lvl="2" indent="-125412" algn="l" rtl="0">
              <a:spcBef>
                <a:spcPts val="320"/>
              </a:spcBef>
              <a:spcAft>
                <a:spcPts val="0"/>
              </a:spcAft>
              <a:buClr>
                <a:srgbClr val="90D749"/>
              </a:buClr>
              <a:buSzPct val="100000"/>
              <a:buFont typeface="Noto Sans Symbols"/>
              <a:buChar char="▪"/>
              <a:defRPr sz="1600" b="1" i="0" u="none" strike="noStrike" cap="none">
                <a:solidFill>
                  <a:srgbClr val="0070C0"/>
                </a:solidFill>
                <a:latin typeface="Times New Roman"/>
                <a:ea typeface="Times New Roman"/>
                <a:cs typeface="Times New Roman"/>
                <a:sym typeface="Times New Roman"/>
              </a:defRPr>
            </a:lvl3pPr>
            <a:lvl4pPr marL="1598613" marR="0" lvl="3" indent="-100012"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4pPr>
            <a:lvl5pPr marL="2055813" marR="0" lvl="4" indent="-100013" algn="l" rtl="0">
              <a:spcBef>
                <a:spcPts val="400"/>
              </a:spcBef>
              <a:spcAft>
                <a:spcPts val="0"/>
              </a:spcAft>
              <a:buClr>
                <a:schemeClr val="dk1"/>
              </a:buClr>
              <a:buSzPct val="100000"/>
              <a:buFont typeface="Arial"/>
              <a:buChar char="»"/>
              <a:defRPr sz="2000" b="1" i="0" u="none" strike="noStrike" cap="none">
                <a:solidFill>
                  <a:schemeClr val="dk1"/>
                </a:solidFill>
                <a:latin typeface="Times New Roman"/>
                <a:ea typeface="Times New Roman"/>
                <a:cs typeface="Times New Roman"/>
                <a:sym typeface="Times New Roman"/>
              </a:defRPr>
            </a:lvl5pPr>
            <a:lvl6pPr marL="2514525" marR="0" lvl="5" indent="-1142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11" marR="0" lvl="6" indent="-11421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97" marR="0" lvl="7" indent="-11419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83" marR="0" lvl="8" indent="-11418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09" name="Shape 409"/>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10" name="Shape 41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1" name="Shape 41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2" name="Shape 412"/>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spcAft>
                <a:spcPts val="0"/>
              </a:spcAft>
              <a:buClr>
                <a:srgbClr val="000000"/>
              </a:buClr>
              <a:buFont typeface="Arial"/>
              <a:buNone/>
            </a:pPr>
            <a:endParaRPr sz="1400">
              <a:solidFill>
                <a:srgbClr val="000000"/>
              </a:solidFill>
              <a:latin typeface="Arial"/>
              <a:ea typeface="Arial"/>
              <a:cs typeface="Arial"/>
              <a:sym typeface="Arial"/>
            </a:endParaRPr>
          </a:p>
          <a:p>
            <a:pPr marL="457187" marR="0" lvl="1" indent="-101587"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914372" marR="0" lvl="2" indent="-101572"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371560" marR="0" lvl="3" indent="-101559"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3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02076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187" marR="0" lvl="5" indent="-12687" algn="l" rtl="0">
              <a:spcBef>
                <a:spcPts val="0"/>
              </a:spcBef>
              <a:spcAft>
                <a:spcPts val="0"/>
              </a:spcAft>
              <a:buNone/>
              <a:defRPr sz="1400" b="0" i="0" u="none" strike="noStrike" cap="none">
                <a:solidFill>
                  <a:srgbClr val="000000"/>
                </a:solidFill>
                <a:latin typeface="Arial"/>
                <a:ea typeface="Arial"/>
                <a:cs typeface="Arial"/>
                <a:sym typeface="Arial"/>
              </a:defRPr>
            </a:lvl6pPr>
            <a:lvl7pPr marL="914372" marR="0" lvl="6" indent="-12672" algn="l" rtl="0">
              <a:spcBef>
                <a:spcPts val="0"/>
              </a:spcBef>
              <a:spcAft>
                <a:spcPts val="0"/>
              </a:spcAft>
              <a:buNone/>
              <a:defRPr sz="1400" b="0" i="0" u="none" strike="noStrike" cap="none">
                <a:solidFill>
                  <a:srgbClr val="000000"/>
                </a:solidFill>
                <a:latin typeface="Arial"/>
                <a:ea typeface="Arial"/>
                <a:cs typeface="Arial"/>
                <a:sym typeface="Arial"/>
              </a:defRPr>
            </a:lvl7pPr>
            <a:lvl8pPr marL="1371560" marR="0" lvl="7" indent="-12659" algn="l" rtl="0">
              <a:spcBef>
                <a:spcPts val="0"/>
              </a:spcBef>
              <a:spcAft>
                <a:spcPts val="0"/>
              </a:spcAft>
              <a:buNone/>
              <a:defRPr sz="1400" b="0" i="0" u="none" strike="noStrike" cap="none">
                <a:solidFill>
                  <a:srgbClr val="000000"/>
                </a:solidFill>
                <a:latin typeface="Arial"/>
                <a:ea typeface="Arial"/>
                <a:cs typeface="Arial"/>
                <a:sym typeface="Arial"/>
              </a:defRPr>
            </a:lvl8pPr>
            <a:lvl9pPr marL="1828745" marR="0" lvl="8" indent="-12645"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477" name="Shape 477"/>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8" name="Shape 4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400">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9" name="Shape 4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400">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0" name="Shape 480"/>
          <p:cNvSpPr txBox="1">
            <a:spLocks noGrp="1"/>
          </p:cNvSpPr>
          <p:nvPr>
            <p:ph type="sldNum" idx="12"/>
          </p:nvPr>
        </p:nvSpPr>
        <p:spPr>
          <a:xfrm>
            <a:off x="6553200" y="6356350"/>
            <a:ext cx="2133599" cy="365125"/>
          </a:xfrm>
          <a:prstGeom prst="rect">
            <a:avLst/>
          </a:prstGeom>
          <a:noFill/>
          <a:ln>
            <a:noFill/>
          </a:ln>
        </p:spPr>
        <p:txBody>
          <a:bodyPr lIns="91400" tIns="91400" rIns="91400" bIns="91400" anchor="ctr" anchorCtr="0">
            <a:noAutofit/>
          </a:bodyPr>
          <a:lstStyle/>
          <a:p>
            <a:pPr marL="0" marR="0" lvl="0" indent="0" algn="l" rtl="0">
              <a:spcBef>
                <a:spcPts val="0"/>
              </a:spcBef>
              <a:spcAft>
                <a:spcPts val="0"/>
              </a:spcAft>
              <a:buClr>
                <a:srgbClr val="000000"/>
              </a:buClr>
              <a:buFont typeface="Arial"/>
              <a:buNone/>
            </a:pPr>
            <a:endParaRPr sz="1400">
              <a:solidFill>
                <a:srgbClr val="000000"/>
              </a:solidFill>
              <a:latin typeface="Arial"/>
              <a:ea typeface="Arial"/>
              <a:cs typeface="Arial"/>
              <a:sym typeface="Arial"/>
            </a:endParaRPr>
          </a:p>
          <a:p>
            <a:pPr marL="457187" marR="0" lvl="1" indent="-101587"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914372" marR="0" lvl="2" indent="-101572"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371560" marR="0" lvl="3" indent="-101559"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1828745" marR="0" lvl="4" indent="-101545" algn="l" rtl="0">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oo.gl/8Uj9q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59.xml"/><Relationship Id="rId5" Type="http://schemas.openxmlformats.org/officeDocument/2006/relationships/hyperlink" Target="http://vcee.org/performance-assessments-2/" TargetMode="Externa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www.doe.virginia.gov/administrators/superintendents_memos/2016/284-16.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hyperlink" Target="http://www.vcee.org" TargetMode="External"/><Relationship Id="rId2" Type="http://schemas.openxmlformats.org/officeDocument/2006/relationships/notesSlide" Target="../notesSlides/notesSlide29.xml"/><Relationship Id="rId1" Type="http://schemas.openxmlformats.org/officeDocument/2006/relationships/slideLayout" Target="../slideLayouts/slideLayout59.xml"/><Relationship Id="rId4" Type="http://schemas.openxmlformats.org/officeDocument/2006/relationships/hyperlink" Target="http://econ-fu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kaganonline.com/free_articles/research_and_rationale/330/The-Essential-5-A-Starting-Point-for-Kagan-Cooperative-Learnin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vcee.org" TargetMode="External"/><Relationship Id="rId2" Type="http://schemas.openxmlformats.org/officeDocument/2006/relationships/notesSlide" Target="../notesSlides/notesSlide30.xml"/><Relationship Id="rId1" Type="http://schemas.openxmlformats.org/officeDocument/2006/relationships/slideLayout" Target="../slideLayouts/slideLayout59.xml"/><Relationship Id="rId4" Type="http://schemas.openxmlformats.org/officeDocument/2006/relationships/hyperlink" Target="http://econ-fun.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3" Type="http://schemas.openxmlformats.org/officeDocument/2006/relationships/hyperlink" Target="https://goo.gl/forms/4nlJOYodgBMikQrA3" TargetMode="External"/><Relationship Id="rId2" Type="http://schemas.openxmlformats.org/officeDocument/2006/relationships/notesSlide" Target="../notesSlides/notesSlide34.xml"/><Relationship Id="rId1" Type="http://schemas.openxmlformats.org/officeDocument/2006/relationships/slideLayout" Target="../slideLayouts/slideLayout59.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idx="4294967295"/>
          </p:nvPr>
        </p:nvSpPr>
        <p:spPr>
          <a:xfrm>
            <a:off x="762000" y="1403849"/>
            <a:ext cx="8229600" cy="40386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Batang"/>
              <a:buNone/>
            </a:pPr>
            <a:r>
              <a:rPr lang="en-US" sz="4400" b="1" i="0" u="none" strike="noStrike" cap="none">
                <a:solidFill>
                  <a:srgbClr val="0070C0"/>
                </a:solidFill>
                <a:latin typeface="Batang"/>
                <a:ea typeface="Batang"/>
                <a:cs typeface="Batang"/>
                <a:sym typeface="Batang"/>
              </a:rPr>
              <a:t/>
            </a:r>
            <a:br>
              <a:rPr lang="en-US" sz="4400" b="1" i="0" u="none" strike="noStrike" cap="none">
                <a:solidFill>
                  <a:srgbClr val="0070C0"/>
                </a:solidFill>
                <a:latin typeface="Batang"/>
                <a:ea typeface="Batang"/>
                <a:cs typeface="Batang"/>
                <a:sym typeface="Batang"/>
              </a:rPr>
            </a:br>
            <a:endParaRPr lang="en-US" sz="4400" b="1" i="0" u="none" strike="noStrike" cap="none">
              <a:solidFill>
                <a:srgbClr val="0070C0"/>
              </a:solidFill>
              <a:latin typeface="Batang"/>
              <a:ea typeface="Batang"/>
              <a:cs typeface="Batang"/>
              <a:sym typeface="Batang"/>
            </a:endParaRPr>
          </a:p>
          <a:p>
            <a:pPr marL="0" marR="0" lvl="0" indent="0" algn="ctr" rtl="0">
              <a:spcBef>
                <a:spcPts val="0"/>
              </a:spcBef>
              <a:buClr>
                <a:srgbClr val="0070C0"/>
              </a:buClr>
              <a:buSzPct val="25000"/>
              <a:buFont typeface="Batang"/>
              <a:buNone/>
            </a:pPr>
            <a:r>
              <a:rPr lang="en-US" sz="4800">
                <a:latin typeface="Calibri"/>
                <a:ea typeface="Calibri"/>
                <a:cs typeface="Calibri"/>
                <a:sym typeface="Calibri"/>
              </a:rPr>
              <a:t>Making Connections</a:t>
            </a:r>
          </a:p>
          <a:p>
            <a:pPr marL="0" marR="0" lvl="0" indent="0" algn="ctr" rtl="0">
              <a:spcBef>
                <a:spcPts val="0"/>
              </a:spcBef>
              <a:buClr>
                <a:srgbClr val="0070C0"/>
              </a:buClr>
              <a:buSzPct val="25000"/>
              <a:buFont typeface="Batang"/>
              <a:buNone/>
            </a:pPr>
            <a:endParaRPr sz="2400" b="0">
              <a:latin typeface="Batang"/>
              <a:ea typeface="Batang"/>
              <a:cs typeface="Batang"/>
              <a:sym typeface="Batang"/>
            </a:endParaRPr>
          </a:p>
          <a:p>
            <a:pPr marL="0" marR="0" lvl="0" indent="0" algn="ctr" rtl="0">
              <a:spcBef>
                <a:spcPts val="0"/>
              </a:spcBef>
              <a:buClr>
                <a:srgbClr val="0070C0"/>
              </a:buClr>
              <a:buSzPct val="25000"/>
              <a:buFont typeface="Batang"/>
              <a:buNone/>
            </a:pPr>
            <a:r>
              <a:rPr lang="en-US" sz="3000">
                <a:latin typeface="Calibri"/>
                <a:ea typeface="Calibri"/>
                <a:cs typeface="Calibri"/>
                <a:sym typeface="Calibri"/>
              </a:rPr>
              <a:t>Performance-Based Assessment within </a:t>
            </a:r>
          </a:p>
          <a:p>
            <a:pPr marL="0" marR="0" lvl="0" indent="0" algn="ctr" rtl="0">
              <a:spcBef>
                <a:spcPts val="0"/>
              </a:spcBef>
              <a:buClr>
                <a:srgbClr val="0070C0"/>
              </a:buClr>
              <a:buSzPct val="25000"/>
              <a:buFont typeface="Batang"/>
              <a:buNone/>
            </a:pPr>
            <a:r>
              <a:rPr lang="en-US" sz="3000">
                <a:latin typeface="Calibri"/>
                <a:ea typeface="Calibri"/>
                <a:cs typeface="Calibri"/>
                <a:sym typeface="Calibri"/>
              </a:rPr>
              <a:t>a Balanced Assessment Framework</a:t>
            </a:r>
          </a:p>
          <a:p>
            <a:pPr marL="0" marR="0" lvl="0" indent="0" algn="ctr" rtl="0">
              <a:spcBef>
                <a:spcPts val="0"/>
              </a:spcBef>
              <a:buClr>
                <a:srgbClr val="0070C0"/>
              </a:buClr>
              <a:buSzPct val="25000"/>
              <a:buFont typeface="Batang"/>
              <a:buNone/>
            </a:pPr>
            <a:endParaRPr sz="4400">
              <a:latin typeface="Batang"/>
              <a:ea typeface="Batang"/>
              <a:cs typeface="Batang"/>
              <a:sym typeface="Batang"/>
            </a:endParaRPr>
          </a:p>
          <a:p>
            <a:pPr marL="0" marR="0" lvl="0" indent="0" algn="ctr" rtl="0">
              <a:spcBef>
                <a:spcPts val="0"/>
              </a:spcBef>
              <a:buClr>
                <a:srgbClr val="0070C0"/>
              </a:buClr>
              <a:buSzPct val="25000"/>
              <a:buFont typeface="Batang"/>
              <a:buNone/>
            </a:pPr>
            <a:endParaRPr sz="4400">
              <a:latin typeface="Batang"/>
              <a:ea typeface="Batang"/>
              <a:cs typeface="Batang"/>
              <a:sym typeface="Batang"/>
            </a:endParaRPr>
          </a:p>
          <a:p>
            <a:pPr marL="0" marR="0" lvl="0" indent="0" algn="l" rtl="0">
              <a:spcBef>
                <a:spcPts val="0"/>
              </a:spcBef>
              <a:buClr>
                <a:srgbClr val="0070C0"/>
              </a:buClr>
              <a:buSzPct val="25000"/>
              <a:buFont typeface="Batang"/>
              <a:buNone/>
            </a:pPr>
            <a:r>
              <a:rPr lang="en-US" sz="4400" b="1" i="0" u="none" strike="noStrike" cap="none">
                <a:solidFill>
                  <a:srgbClr val="0070C0"/>
                </a:solidFill>
                <a:latin typeface="Calibri"/>
                <a:ea typeface="Calibri"/>
                <a:cs typeface="Calibri"/>
                <a:sym typeface="Calibri"/>
              </a:rPr>
              <a:t>                                              </a:t>
            </a:r>
          </a:p>
          <a:p>
            <a:pPr marL="0" marR="0" lvl="0" indent="0" algn="l" rtl="0">
              <a:spcBef>
                <a:spcPts val="0"/>
              </a:spcBef>
              <a:buClr>
                <a:srgbClr val="0070C0"/>
              </a:buClr>
              <a:buSzPct val="25000"/>
              <a:buFont typeface="Batang"/>
              <a:buNone/>
            </a:pPr>
            <a:r>
              <a:rPr lang="en-US" sz="4400">
                <a:latin typeface="Calibri"/>
                <a:ea typeface="Calibri"/>
                <a:cs typeface="Calibri"/>
                <a:sym typeface="Calibri"/>
              </a:rPr>
              <a:t>       </a:t>
            </a:r>
            <a:r>
              <a:rPr lang="en-US" sz="1400">
                <a:latin typeface="Calibri"/>
                <a:ea typeface="Calibri"/>
                <a:cs typeface="Calibri"/>
                <a:sym typeface="Calibri"/>
              </a:rPr>
              <a:t>Please follow along:  </a:t>
            </a:r>
            <a:r>
              <a:rPr lang="en-US" sz="1400" u="sng">
                <a:solidFill>
                  <a:schemeClr val="hlink"/>
                </a:solidFill>
                <a:latin typeface="Calibri"/>
                <a:ea typeface="Calibri"/>
                <a:cs typeface="Calibri"/>
                <a:sym typeface="Calibri"/>
                <a:hlinkClick r:id="rId3"/>
              </a:rPr>
              <a:t>https://goo.gl/8Uj9qs</a:t>
            </a:r>
            <a:r>
              <a:rPr lang="en-US" sz="1400">
                <a:latin typeface="Calibri"/>
                <a:ea typeface="Calibri"/>
                <a:cs typeface="Calibri"/>
                <a:sym typeface="Calibri"/>
              </a:rPr>
              <a:t> </a:t>
            </a:r>
          </a:p>
          <a:p>
            <a:pPr marL="0" marR="0" lvl="0" indent="0" algn="ctr" rtl="0">
              <a:spcBef>
                <a:spcPts val="0"/>
              </a:spcBef>
              <a:buClr>
                <a:srgbClr val="0070C0"/>
              </a:buClr>
              <a:buSzPct val="25000"/>
              <a:buFont typeface="Batang"/>
              <a:buNone/>
            </a:pPr>
            <a:endParaRPr sz="1200">
              <a:latin typeface="Calibri"/>
              <a:ea typeface="Calibri"/>
              <a:cs typeface="Calibri"/>
              <a:sym typeface="Calibri"/>
            </a:endParaRPr>
          </a:p>
        </p:txBody>
      </p:sp>
      <p:sp>
        <p:nvSpPr>
          <p:cNvPr id="545" name="Shape 545"/>
          <p:cNvSpPr txBox="1">
            <a:spLocks noGrp="1"/>
          </p:cNvSpPr>
          <p:nvPr>
            <p:ph type="sldNum" idx="12"/>
          </p:nvPr>
        </p:nvSpPr>
        <p:spPr>
          <a:xfrm>
            <a:off x="83058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rgbClr val="FFFFFF"/>
                </a:solidFill>
                <a:latin typeface="Calibri"/>
                <a:ea typeface="Calibri"/>
                <a:cs typeface="Calibri"/>
                <a:sym typeface="Calibri"/>
              </a:rPr>
              <a:t>1</a:t>
            </a:fld>
            <a:endParaRPr lang="en-US" sz="1200" b="1" i="0" u="none" strike="noStrike" cap="none">
              <a:solidFill>
                <a:srgbClr val="FFFFFF"/>
              </a:solidFill>
              <a:latin typeface="Calibri"/>
              <a:ea typeface="Calibri"/>
              <a:cs typeface="Calibri"/>
              <a:sym typeface="Calibri"/>
            </a:endParaRPr>
          </a:p>
        </p:txBody>
      </p:sp>
      <p:sp>
        <p:nvSpPr>
          <p:cNvPr id="546" name="Shape 546"/>
          <p:cNvSpPr txBox="1"/>
          <p:nvPr/>
        </p:nvSpPr>
        <p:spPr>
          <a:xfrm>
            <a:off x="1711900" y="4088025"/>
            <a:ext cx="3186000" cy="856800"/>
          </a:xfrm>
          <a:prstGeom prst="rect">
            <a:avLst/>
          </a:prstGeom>
          <a:noFill/>
          <a:ln>
            <a:noFill/>
          </a:ln>
        </p:spPr>
        <p:txBody>
          <a:bodyPr lIns="91425" tIns="91425" rIns="91425" bIns="91425" anchor="t" anchorCtr="0">
            <a:noAutofit/>
          </a:bodyPr>
          <a:lstStyle/>
          <a:p>
            <a:pPr lvl="0" algn="l" rtl="0">
              <a:spcBef>
                <a:spcPts val="0"/>
              </a:spcBef>
              <a:buNone/>
            </a:pPr>
            <a:r>
              <a:rPr lang="en-US" sz="1800" b="1">
                <a:solidFill>
                  <a:srgbClr val="980000"/>
                </a:solidFill>
              </a:rPr>
              <a:t>Lynne Bland </a:t>
            </a:r>
          </a:p>
          <a:p>
            <a:pPr lvl="0" algn="l" rtl="0">
              <a:spcBef>
                <a:spcPts val="0"/>
              </a:spcBef>
              <a:buNone/>
            </a:pPr>
            <a:r>
              <a:rPr lang="en-US">
                <a:solidFill>
                  <a:srgbClr val="980000"/>
                </a:solidFill>
              </a:rPr>
              <a:t>Chesterfield County Public Schools</a:t>
            </a:r>
          </a:p>
          <a:p>
            <a:pPr lvl="0" algn="l" rtl="0">
              <a:spcBef>
                <a:spcPts val="0"/>
              </a:spcBef>
              <a:buNone/>
            </a:pPr>
            <a:endParaRPr sz="1800">
              <a:solidFill>
                <a:srgbClr val="FF0000"/>
              </a:solidFill>
            </a:endParaRPr>
          </a:p>
          <a:p>
            <a:pPr lvl="0" algn="l" rtl="0">
              <a:spcBef>
                <a:spcPts val="0"/>
              </a:spcBef>
              <a:buNone/>
            </a:pPr>
            <a:endParaRPr sz="1800">
              <a:solidFill>
                <a:srgbClr val="FF0000"/>
              </a:solidFill>
            </a:endParaRPr>
          </a:p>
        </p:txBody>
      </p:sp>
      <p:sp>
        <p:nvSpPr>
          <p:cNvPr id="547" name="Shape 547"/>
          <p:cNvSpPr txBox="1"/>
          <p:nvPr/>
        </p:nvSpPr>
        <p:spPr>
          <a:xfrm>
            <a:off x="1711900" y="5092850"/>
            <a:ext cx="3186000" cy="653400"/>
          </a:xfrm>
          <a:prstGeom prst="rect">
            <a:avLst/>
          </a:prstGeom>
          <a:noFill/>
          <a:ln>
            <a:noFill/>
          </a:ln>
        </p:spPr>
        <p:txBody>
          <a:bodyPr lIns="91425" tIns="91425" rIns="91425" bIns="91425" anchor="t" anchorCtr="0">
            <a:noAutofit/>
          </a:bodyPr>
          <a:lstStyle/>
          <a:p>
            <a:pPr lvl="0" algn="l" rtl="0">
              <a:spcBef>
                <a:spcPts val="0"/>
              </a:spcBef>
              <a:buNone/>
            </a:pPr>
            <a:r>
              <a:rPr lang="en-US" sz="1800" b="1">
                <a:solidFill>
                  <a:srgbClr val="980000"/>
                </a:solidFill>
              </a:rPr>
              <a:t>Jennifer Brown</a:t>
            </a:r>
          </a:p>
          <a:p>
            <a:pPr lvl="0" algn="l" rtl="0">
              <a:spcBef>
                <a:spcPts val="0"/>
              </a:spcBef>
              <a:buNone/>
            </a:pPr>
            <a:r>
              <a:rPr lang="en-US">
                <a:solidFill>
                  <a:srgbClr val="980000"/>
                </a:solidFill>
              </a:rPr>
              <a:t>Fairfax County Public Schools</a:t>
            </a:r>
          </a:p>
          <a:p>
            <a:pPr lvl="0" algn="l" rtl="0">
              <a:spcBef>
                <a:spcPts val="0"/>
              </a:spcBef>
              <a:buNone/>
            </a:pPr>
            <a:endParaRPr sz="1800">
              <a:solidFill>
                <a:srgbClr val="FF0000"/>
              </a:solidFill>
            </a:endParaRPr>
          </a:p>
        </p:txBody>
      </p:sp>
      <p:sp>
        <p:nvSpPr>
          <p:cNvPr id="548" name="Shape 548"/>
          <p:cNvSpPr txBox="1"/>
          <p:nvPr/>
        </p:nvSpPr>
        <p:spPr>
          <a:xfrm>
            <a:off x="5119800" y="4088025"/>
            <a:ext cx="3186000" cy="856800"/>
          </a:xfrm>
          <a:prstGeom prst="rect">
            <a:avLst/>
          </a:prstGeom>
          <a:noFill/>
          <a:ln>
            <a:noFill/>
          </a:ln>
        </p:spPr>
        <p:txBody>
          <a:bodyPr lIns="91425" tIns="91425" rIns="91425" bIns="91425" anchor="t" anchorCtr="0">
            <a:noAutofit/>
          </a:bodyPr>
          <a:lstStyle/>
          <a:p>
            <a:pPr lvl="0" algn="l" rtl="0">
              <a:spcBef>
                <a:spcPts val="0"/>
              </a:spcBef>
              <a:buNone/>
            </a:pPr>
            <a:r>
              <a:rPr lang="en-US" sz="1800" b="1">
                <a:solidFill>
                  <a:srgbClr val="980000"/>
                </a:solidFill>
              </a:rPr>
              <a:t>Annie Evans</a:t>
            </a:r>
          </a:p>
          <a:p>
            <a:pPr lvl="0" algn="l" rtl="0">
              <a:spcBef>
                <a:spcPts val="0"/>
              </a:spcBef>
              <a:buNone/>
            </a:pPr>
            <a:r>
              <a:rPr lang="en-US">
                <a:solidFill>
                  <a:srgbClr val="980000"/>
                </a:solidFill>
              </a:rPr>
              <a:t>Charlottesville City Public Schools</a:t>
            </a:r>
          </a:p>
          <a:p>
            <a:pPr lvl="0" algn="l" rtl="0">
              <a:spcBef>
                <a:spcPts val="0"/>
              </a:spcBef>
              <a:buNone/>
            </a:pPr>
            <a:endParaRPr sz="1800">
              <a:solidFill>
                <a:srgbClr val="FF0000"/>
              </a:solidFill>
            </a:endParaRPr>
          </a:p>
          <a:p>
            <a:pPr lvl="0" algn="l" rtl="0">
              <a:spcBef>
                <a:spcPts val="0"/>
              </a:spcBef>
              <a:buNone/>
            </a:pPr>
            <a:endParaRPr sz="1800">
              <a:solidFill>
                <a:srgbClr val="FF0000"/>
              </a:solidFill>
            </a:endParaRPr>
          </a:p>
        </p:txBody>
      </p:sp>
      <p:sp>
        <p:nvSpPr>
          <p:cNvPr id="549" name="Shape 549"/>
          <p:cNvSpPr txBox="1"/>
          <p:nvPr/>
        </p:nvSpPr>
        <p:spPr>
          <a:xfrm>
            <a:off x="5119800" y="5092850"/>
            <a:ext cx="3186000" cy="653400"/>
          </a:xfrm>
          <a:prstGeom prst="rect">
            <a:avLst/>
          </a:prstGeom>
          <a:noFill/>
          <a:ln>
            <a:noFill/>
          </a:ln>
        </p:spPr>
        <p:txBody>
          <a:bodyPr lIns="91425" tIns="91425" rIns="91425" bIns="91425" anchor="t" anchorCtr="0">
            <a:noAutofit/>
          </a:bodyPr>
          <a:lstStyle/>
          <a:p>
            <a:pPr lvl="0" algn="l" rtl="0">
              <a:spcBef>
                <a:spcPts val="0"/>
              </a:spcBef>
              <a:buNone/>
            </a:pPr>
            <a:r>
              <a:rPr lang="en-US" sz="1800" b="1">
                <a:solidFill>
                  <a:srgbClr val="980000"/>
                </a:solidFill>
              </a:rPr>
              <a:t>Ellen Stick</a:t>
            </a:r>
          </a:p>
          <a:p>
            <a:pPr lvl="0" algn="l" rtl="0">
              <a:spcBef>
                <a:spcPts val="0"/>
              </a:spcBef>
              <a:buNone/>
            </a:pPr>
            <a:r>
              <a:rPr lang="en-US">
                <a:solidFill>
                  <a:srgbClr val="980000"/>
                </a:solidFill>
              </a:rPr>
              <a:t>Roanoke City Public Schools</a:t>
            </a:r>
          </a:p>
          <a:p>
            <a:pPr lvl="0" algn="l" rtl="0">
              <a:spcBef>
                <a:spcPts val="0"/>
              </a:spcBef>
              <a:buNone/>
            </a:pPr>
            <a:endParaRPr sz="180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438718" y="228600"/>
            <a:ext cx="8229600" cy="4876800"/>
          </a:xfrm>
          <a:prstGeom prst="rect">
            <a:avLst/>
          </a:prstGeom>
          <a:noFill/>
          <a:ln>
            <a:noFill/>
          </a:ln>
        </p:spPr>
        <p:txBody>
          <a:bodyPr lIns="91400" tIns="91400" rIns="91400" bIns="91400" anchor="t" anchorCtr="0">
            <a:noAutofit/>
          </a:bodyPr>
          <a:lstStyle/>
          <a:p>
            <a:pPr marL="176212" marR="0" lvl="0" indent="-11112" algn="ctr" rtl="0">
              <a:spcBef>
                <a:spcPts val="0"/>
              </a:spcBef>
              <a:spcAft>
                <a:spcPts val="0"/>
              </a:spcAft>
              <a:buClr>
                <a:srgbClr val="90D749"/>
              </a:buClr>
              <a:buSzPct val="25000"/>
              <a:buFont typeface="Noto Sans Symbols"/>
              <a:buNone/>
            </a:pPr>
            <a:r>
              <a:rPr lang="en-US" sz="3600" b="1" i="0" u="none" strike="noStrike" cap="none">
                <a:solidFill>
                  <a:srgbClr val="000000"/>
                </a:solidFill>
                <a:latin typeface="Calibri"/>
                <a:ea typeface="Calibri"/>
                <a:cs typeface="Calibri"/>
                <a:sym typeface="Calibri"/>
              </a:rPr>
              <a:t>Performance-Based Assessment</a:t>
            </a:r>
          </a:p>
          <a:p>
            <a:pPr marL="176212" marR="0" lvl="0" indent="-11112" algn="ctr" rtl="0">
              <a:spcBef>
                <a:spcPts val="0"/>
              </a:spcBef>
              <a:spcAft>
                <a:spcPts val="0"/>
              </a:spcAft>
              <a:buClr>
                <a:srgbClr val="90D749"/>
              </a:buClr>
              <a:buSzPct val="25000"/>
              <a:buFont typeface="Noto Sans Symbols"/>
              <a:buNone/>
            </a:pPr>
            <a:endParaRPr sz="3600" b="1" i="0" u="none" strike="noStrike" cap="none">
              <a:solidFill>
                <a:srgbClr val="000000"/>
              </a:solidFill>
              <a:latin typeface="Calibri"/>
              <a:ea typeface="Calibri"/>
              <a:cs typeface="Calibri"/>
              <a:sym typeface="Calibri"/>
            </a:endParaRPr>
          </a:p>
          <a:p>
            <a:pPr marL="176212" marR="0" lvl="0" indent="-11112" algn="l" rtl="0">
              <a:spcBef>
                <a:spcPts val="563"/>
              </a:spcBef>
              <a:spcAft>
                <a:spcPts val="0"/>
              </a:spcAft>
              <a:buClr>
                <a:srgbClr val="90D749"/>
              </a:buClr>
              <a:buSzPct val="25000"/>
              <a:buFont typeface="Noto Sans Symbols"/>
              <a:buNone/>
            </a:pPr>
            <a:endParaRPr sz="1100" i="1" u="none" strike="noStrike" cap="none">
              <a:solidFill>
                <a:srgbClr val="000000"/>
              </a:solidFill>
              <a:latin typeface="Calibri"/>
              <a:ea typeface="Calibri"/>
              <a:cs typeface="Calibri"/>
              <a:sym typeface="Calibri"/>
            </a:endParaRPr>
          </a:p>
          <a:p>
            <a:pPr marL="176212" marR="0" lvl="0" indent="-11112" algn="l" rtl="0">
              <a:spcBef>
                <a:spcPts val="563"/>
              </a:spcBef>
              <a:spcAft>
                <a:spcPts val="0"/>
              </a:spcAft>
              <a:buClr>
                <a:srgbClr val="90D749"/>
              </a:buClr>
              <a:buSzPct val="25000"/>
              <a:buFont typeface="Noto Sans Symbols"/>
              <a:buNone/>
            </a:pPr>
            <a:endParaRPr sz="1100" i="1" u="none" strike="noStrike" cap="none">
              <a:solidFill>
                <a:srgbClr val="000000"/>
              </a:solidFill>
              <a:latin typeface="Calibri"/>
              <a:ea typeface="Calibri"/>
              <a:cs typeface="Calibri"/>
              <a:sym typeface="Calibri"/>
            </a:endParaRPr>
          </a:p>
          <a:p>
            <a:pPr marL="176212" marR="0" lvl="0" indent="-11112" algn="l" rtl="0">
              <a:spcBef>
                <a:spcPts val="563"/>
              </a:spcBef>
              <a:spcAft>
                <a:spcPts val="0"/>
              </a:spcAft>
              <a:buClr>
                <a:srgbClr val="90D749"/>
              </a:buClr>
              <a:buSzPct val="25000"/>
              <a:buFont typeface="Noto Sans Symbols"/>
              <a:buNone/>
            </a:pPr>
            <a:endParaRPr sz="1100" i="1" u="none" strike="noStrike" cap="none">
              <a:solidFill>
                <a:srgbClr val="000000"/>
              </a:solidFill>
              <a:latin typeface="Calibri"/>
              <a:ea typeface="Calibri"/>
              <a:cs typeface="Calibri"/>
              <a:sym typeface="Calibri"/>
            </a:endParaRPr>
          </a:p>
          <a:p>
            <a:pPr marL="176212" marR="0" lvl="0" indent="-11112" algn="l" rtl="0">
              <a:spcBef>
                <a:spcPts val="563"/>
              </a:spcBef>
              <a:spcAft>
                <a:spcPts val="0"/>
              </a:spcAft>
              <a:buClr>
                <a:srgbClr val="90D749"/>
              </a:buClr>
              <a:buSzPct val="25000"/>
              <a:buFont typeface="Noto Sans Symbols"/>
              <a:buNone/>
            </a:pPr>
            <a:endParaRPr sz="1100" i="1" u="none" strike="noStrike" cap="none">
              <a:solidFill>
                <a:srgbClr val="000000"/>
              </a:solidFill>
              <a:latin typeface="Calibri"/>
              <a:ea typeface="Calibri"/>
              <a:cs typeface="Calibri"/>
              <a:sym typeface="Calibri"/>
            </a:endParaRPr>
          </a:p>
          <a:p>
            <a:pPr marL="176212" marR="0" lvl="0" indent="-11112" algn="l" rtl="0">
              <a:spcBef>
                <a:spcPts val="563"/>
              </a:spcBef>
              <a:spcAft>
                <a:spcPts val="0"/>
              </a:spcAft>
              <a:buClr>
                <a:srgbClr val="90D749"/>
              </a:buClr>
              <a:buSzPct val="25000"/>
              <a:buFont typeface="Noto Sans Symbols"/>
              <a:buNone/>
            </a:pPr>
            <a:endParaRPr sz="1100" i="1" u="none" strike="noStrike" cap="none">
              <a:solidFill>
                <a:srgbClr val="000000"/>
              </a:solidFill>
              <a:latin typeface="Calibri"/>
              <a:ea typeface="Calibri"/>
              <a:cs typeface="Calibri"/>
              <a:sym typeface="Calibri"/>
            </a:endParaRPr>
          </a:p>
          <a:p>
            <a:pPr marL="176212" marR="0" lvl="0" indent="-11112" algn="l" rtl="0">
              <a:spcBef>
                <a:spcPts val="563"/>
              </a:spcBef>
              <a:spcAft>
                <a:spcPts val="0"/>
              </a:spcAft>
              <a:buClr>
                <a:srgbClr val="90D749"/>
              </a:buClr>
              <a:buSzPct val="25000"/>
              <a:buFont typeface="Noto Sans Symbols"/>
              <a:buNone/>
            </a:pPr>
            <a:endParaRPr sz="1100" i="1" u="none" strike="noStrike" cap="none">
              <a:solidFill>
                <a:srgbClr val="000000"/>
              </a:solidFill>
              <a:latin typeface="Calibri"/>
              <a:ea typeface="Calibri"/>
              <a:cs typeface="Calibri"/>
              <a:sym typeface="Calibri"/>
            </a:endParaRPr>
          </a:p>
          <a:p>
            <a:pPr marL="176212" marR="0" lvl="0" indent="-11112" algn="l" rtl="0">
              <a:spcBef>
                <a:spcPts val="563"/>
              </a:spcBef>
              <a:spcAft>
                <a:spcPts val="0"/>
              </a:spcAft>
              <a:buClr>
                <a:srgbClr val="90D749"/>
              </a:buClr>
              <a:buSzPct val="25000"/>
              <a:buFont typeface="Noto Sans Symbols"/>
              <a:buNone/>
            </a:pPr>
            <a:endParaRPr sz="1100" i="1" u="none" strike="noStrike" cap="none">
              <a:solidFill>
                <a:srgbClr val="000000"/>
              </a:solidFill>
              <a:latin typeface="Calibri"/>
              <a:ea typeface="Calibri"/>
              <a:cs typeface="Calibri"/>
              <a:sym typeface="Calibri"/>
            </a:endParaRPr>
          </a:p>
          <a:p>
            <a:pPr marL="176212" marR="0" lvl="0" indent="-11112" algn="l" rtl="0">
              <a:spcBef>
                <a:spcPts val="563"/>
              </a:spcBef>
              <a:spcAft>
                <a:spcPts val="0"/>
              </a:spcAft>
              <a:buClr>
                <a:srgbClr val="90D749"/>
              </a:buClr>
              <a:buSzPct val="25000"/>
              <a:buFont typeface="Noto Sans Symbols"/>
              <a:buNone/>
            </a:pPr>
            <a:endParaRPr sz="1100" i="1" u="none" strike="noStrike" cap="none">
              <a:solidFill>
                <a:srgbClr val="000000"/>
              </a:solidFill>
              <a:latin typeface="Calibri"/>
              <a:ea typeface="Calibri"/>
              <a:cs typeface="Calibri"/>
              <a:sym typeface="Calibri"/>
            </a:endParaRPr>
          </a:p>
          <a:p>
            <a:pPr marL="176212" marR="0" lvl="0" indent="-11112" algn="ctr" rtl="0">
              <a:spcBef>
                <a:spcPts val="563"/>
              </a:spcBef>
              <a:spcAft>
                <a:spcPts val="0"/>
              </a:spcAft>
              <a:buClr>
                <a:srgbClr val="90D749"/>
              </a:buClr>
              <a:buSzPct val="25000"/>
              <a:buFont typeface="Noto Sans Symbols"/>
              <a:buNone/>
            </a:pPr>
            <a:r>
              <a:rPr lang="en-US" sz="3000" i="1" u="none" strike="noStrike" cap="none">
                <a:solidFill>
                  <a:srgbClr val="000000"/>
                </a:solidFill>
                <a:latin typeface="Calibri"/>
                <a:ea typeface="Calibri"/>
                <a:cs typeface="Calibri"/>
                <a:sym typeface="Calibri"/>
              </a:rPr>
              <a:t>Performance Assessments generally require students to </a:t>
            </a:r>
            <a:r>
              <a:rPr lang="en-US" sz="3000" b="1" i="1" u="none" strike="noStrike" cap="none">
                <a:solidFill>
                  <a:schemeClr val="accent2"/>
                </a:solidFill>
                <a:latin typeface="Calibri"/>
                <a:ea typeface="Calibri"/>
                <a:cs typeface="Calibri"/>
                <a:sym typeface="Calibri"/>
              </a:rPr>
              <a:t>perform a task </a:t>
            </a:r>
            <a:r>
              <a:rPr lang="en-US" sz="3000" i="1" u="none" strike="noStrike" cap="none">
                <a:solidFill>
                  <a:srgbClr val="000000"/>
                </a:solidFill>
                <a:latin typeface="Calibri"/>
                <a:ea typeface="Calibri"/>
                <a:cs typeface="Calibri"/>
                <a:sym typeface="Calibri"/>
              </a:rPr>
              <a:t>or </a:t>
            </a:r>
            <a:r>
              <a:rPr lang="en-US" sz="3000" b="1" i="1" u="none" strike="noStrike" cap="none">
                <a:solidFill>
                  <a:srgbClr val="E36C09"/>
                </a:solidFill>
                <a:latin typeface="Calibri"/>
                <a:ea typeface="Calibri"/>
                <a:cs typeface="Calibri"/>
                <a:sym typeface="Calibri"/>
              </a:rPr>
              <a:t>create a product </a:t>
            </a:r>
            <a:r>
              <a:rPr lang="en-US" sz="3000" i="1" u="none" strike="noStrike" cap="none">
                <a:solidFill>
                  <a:srgbClr val="000000"/>
                </a:solidFill>
                <a:latin typeface="Calibri"/>
                <a:ea typeface="Calibri"/>
                <a:cs typeface="Calibri"/>
                <a:sym typeface="Calibri"/>
              </a:rPr>
              <a:t>that is typically </a:t>
            </a:r>
            <a:r>
              <a:rPr lang="en-US" sz="3000" b="1" i="1" u="none" strike="noStrike" cap="none">
                <a:solidFill>
                  <a:srgbClr val="00B050"/>
                </a:solidFill>
                <a:latin typeface="Calibri"/>
                <a:ea typeface="Calibri"/>
                <a:cs typeface="Calibri"/>
                <a:sym typeface="Calibri"/>
              </a:rPr>
              <a:t>scored using a rubric</a:t>
            </a:r>
            <a:r>
              <a:rPr lang="en-US" sz="3000" i="1" u="none" strike="noStrike" cap="none">
                <a:solidFill>
                  <a:srgbClr val="000000"/>
                </a:solidFill>
                <a:latin typeface="Calibri"/>
                <a:ea typeface="Calibri"/>
                <a:cs typeface="Calibri"/>
                <a:sym typeface="Calibri"/>
              </a:rPr>
              <a:t>.  Authentic performance assessments often include tasks that mirror those that might occur in a “</a:t>
            </a:r>
            <a:r>
              <a:rPr lang="en-US" sz="3000" b="1" i="1" u="none" strike="noStrike" cap="none">
                <a:solidFill>
                  <a:srgbClr val="00B0F0"/>
                </a:solidFill>
                <a:latin typeface="Calibri"/>
                <a:ea typeface="Calibri"/>
                <a:cs typeface="Calibri"/>
                <a:sym typeface="Calibri"/>
              </a:rPr>
              <a:t>real-life” situation</a:t>
            </a:r>
            <a:r>
              <a:rPr lang="en-US" sz="3000" i="1" u="none" strike="noStrike" cap="none">
                <a:solidFill>
                  <a:srgbClr val="000000"/>
                </a:solidFill>
                <a:latin typeface="Calibri"/>
                <a:ea typeface="Calibri"/>
                <a:cs typeface="Calibri"/>
                <a:sym typeface="Calibri"/>
              </a:rPr>
              <a:t>.</a:t>
            </a:r>
          </a:p>
        </p:txBody>
      </p:sp>
      <p:sp>
        <p:nvSpPr>
          <p:cNvPr id="651" name="Shape 651"/>
          <p:cNvSpPr/>
          <p:nvPr/>
        </p:nvSpPr>
        <p:spPr>
          <a:xfrm>
            <a:off x="155575" y="-144463"/>
            <a:ext cx="304800" cy="304800"/>
          </a:xfrm>
          <a:prstGeom prst="rect">
            <a:avLst/>
          </a:prstGeom>
          <a:noFill/>
          <a:ln>
            <a:noFill/>
          </a:ln>
        </p:spPr>
        <p:txBody>
          <a:bodyPr lIns="91400" tIns="45675" rIns="91400" bIns="45675" anchor="t" anchorCtr="0">
            <a:noAutofit/>
          </a:bodyPr>
          <a:lstStyle/>
          <a:p>
            <a:pPr marL="0" marR="0" lvl="0" indent="0" algn="l" rtl="0">
              <a:spcBef>
                <a:spcPts val="0"/>
              </a:spcBef>
              <a:buNone/>
            </a:pPr>
            <a:endParaRPr sz="1800" b="0" i="0" u="none" strike="noStrike" cap="none">
              <a:solidFill>
                <a:srgbClr val="000000"/>
              </a:solidFill>
              <a:latin typeface="Arial"/>
              <a:ea typeface="Arial"/>
              <a:cs typeface="Arial"/>
              <a:sym typeface="Arial"/>
            </a:endParaRPr>
          </a:p>
        </p:txBody>
      </p:sp>
      <p:pic>
        <p:nvPicPr>
          <p:cNvPr id="652" name="Shape 652"/>
          <p:cNvPicPr preferRelativeResize="0"/>
          <p:nvPr/>
        </p:nvPicPr>
        <p:blipFill rotWithShape="1">
          <a:blip r:embed="rId3">
            <a:alphaModFix/>
          </a:blip>
          <a:srcRect/>
          <a:stretch/>
        </p:blipFill>
        <p:spPr>
          <a:xfrm>
            <a:off x="3411471" y="1219200"/>
            <a:ext cx="2327400" cy="1752600"/>
          </a:xfrm>
          <a:prstGeom prst="rect">
            <a:avLst/>
          </a:prstGeom>
          <a:noFill/>
          <a:ln w="9525" cap="flat" cmpd="sng">
            <a:solidFill>
              <a:schemeClr val="dk1"/>
            </a:solidFill>
            <a:prstDash val="solid"/>
            <a:miter/>
            <a:headEnd type="none" w="med" len="med"/>
            <a:tailEnd type="none" w="med" len="med"/>
          </a:ln>
        </p:spPr>
      </p:pic>
      <p:sp>
        <p:nvSpPr>
          <p:cNvPr id="653" name="Shape 653"/>
          <p:cNvSpPr txBox="1"/>
          <p:nvPr/>
        </p:nvSpPr>
        <p:spPr>
          <a:xfrm>
            <a:off x="155575" y="6333325"/>
            <a:ext cx="44304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Source: </a:t>
            </a:r>
          </a:p>
          <a:p>
            <a:pPr marL="0" marR="0" lvl="0" indent="0" algn="l" rtl="0">
              <a:spcBef>
                <a:spcPts val="0"/>
              </a:spcBef>
              <a:buSzPct val="25000"/>
              <a:buNone/>
            </a:pPr>
            <a:r>
              <a:rPr lang="en-US" sz="1100">
                <a:solidFill>
                  <a:schemeClr val="dk1"/>
                </a:solidFill>
                <a:latin typeface="Calibri"/>
                <a:ea typeface="Calibri"/>
                <a:cs typeface="Calibri"/>
                <a:sym typeface="Calibri"/>
              </a:rPr>
              <a:t> </a:t>
            </a:r>
            <a:r>
              <a:rPr lang="en-US" sz="1100" i="1">
                <a:solidFill>
                  <a:schemeClr val="dk1"/>
                </a:solidFill>
                <a:latin typeface="Calibri"/>
                <a:ea typeface="Calibri"/>
                <a:cs typeface="Calibri"/>
                <a:sym typeface="Calibri"/>
              </a:rPr>
              <a:t>Attachment A to Supt’s Memo 284-16 November 11, 2016 </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alpha val="29803"/>
          </a:schemeClr>
        </a:solidFill>
        <a:effectLst/>
      </p:bgPr>
    </p:bg>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496887" y="503237"/>
            <a:ext cx="8229600" cy="50323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1" i="0" u="none" strike="noStrike" cap="none">
                <a:solidFill>
                  <a:schemeClr val="dk1"/>
                </a:solidFill>
                <a:latin typeface="Calibri"/>
                <a:ea typeface="Calibri"/>
                <a:cs typeface="Calibri"/>
                <a:sym typeface="Calibri"/>
              </a:rPr>
              <a:t>Characteristics of High-</a:t>
            </a:r>
            <a:r>
              <a:rPr lang="en-US" sz="3959">
                <a:solidFill>
                  <a:schemeClr val="dk1"/>
                </a:solidFill>
                <a:latin typeface="Calibri"/>
                <a:ea typeface="Calibri"/>
                <a:cs typeface="Calibri"/>
                <a:sym typeface="Calibri"/>
              </a:rPr>
              <a:t>Quality </a:t>
            </a:r>
            <a:r>
              <a:rPr lang="en-US" sz="3959" b="1" i="0" u="none" strike="noStrike" cap="none">
                <a:solidFill>
                  <a:schemeClr val="dk1"/>
                </a:solidFill>
                <a:latin typeface="Calibri"/>
                <a:ea typeface="Calibri"/>
                <a:cs typeface="Calibri"/>
                <a:sym typeface="Calibri"/>
              </a:rPr>
              <a:t>Performance</a:t>
            </a:r>
            <a:r>
              <a:rPr lang="en-US" sz="3959">
                <a:solidFill>
                  <a:schemeClr val="dk1"/>
                </a:solidFill>
                <a:latin typeface="Calibri"/>
                <a:ea typeface="Calibri"/>
                <a:cs typeface="Calibri"/>
                <a:sym typeface="Calibri"/>
              </a:rPr>
              <a:t>-Based </a:t>
            </a:r>
            <a:r>
              <a:rPr lang="en-US" sz="3959" b="1" i="0" u="none" strike="noStrike" cap="none">
                <a:solidFill>
                  <a:schemeClr val="dk1"/>
                </a:solidFill>
                <a:latin typeface="Calibri"/>
                <a:ea typeface="Calibri"/>
                <a:cs typeface="Calibri"/>
                <a:sym typeface="Calibri"/>
              </a:rPr>
              <a:t>Assessments </a:t>
            </a:r>
          </a:p>
        </p:txBody>
      </p:sp>
      <p:sp>
        <p:nvSpPr>
          <p:cNvPr id="660" name="Shape 660"/>
          <p:cNvSpPr txBox="1"/>
          <p:nvPr/>
        </p:nvSpPr>
        <p:spPr>
          <a:xfrm>
            <a:off x="411162" y="1658938"/>
            <a:ext cx="9097962" cy="6246811"/>
          </a:xfrm>
          <a:prstGeom prst="rect">
            <a:avLst/>
          </a:prstGeom>
          <a:noFill/>
          <a:ln>
            <a:noFill/>
          </a:ln>
        </p:spPr>
        <p:txBody>
          <a:bodyPr lIns="91425" tIns="45700" rIns="91425" bIns="45700" anchor="t" anchorCtr="0">
            <a:noAutofit/>
          </a:bodyPr>
          <a:lstStyle/>
          <a:p>
            <a:pPr marL="342889" marR="0" lvl="0" indent="-342889" algn="l" rtl="0">
              <a:spcBef>
                <a:spcPts val="0"/>
              </a:spcBef>
              <a:spcAft>
                <a:spcPts val="0"/>
              </a:spcAft>
              <a:buClr>
                <a:srgbClr val="000000"/>
              </a:buClr>
              <a:buSzPct val="100000"/>
              <a:buFont typeface="Arial"/>
              <a:buChar char="•"/>
            </a:pPr>
            <a:r>
              <a:rPr lang="en-US" sz="3200">
                <a:solidFill>
                  <a:srgbClr val="000000"/>
                </a:solidFill>
                <a:latin typeface="Calibri"/>
                <a:ea typeface="Calibri"/>
                <a:cs typeface="Calibri"/>
                <a:sym typeface="Calibri"/>
              </a:rPr>
              <a:t>Clear connections to rigorous standards</a:t>
            </a:r>
          </a:p>
          <a:p>
            <a:pPr marL="342889" marR="0" lvl="0" indent="-342889" algn="l" rtl="0">
              <a:spcBef>
                <a:spcPts val="0"/>
              </a:spcBef>
              <a:spcAft>
                <a:spcPts val="0"/>
              </a:spcAft>
              <a:buClr>
                <a:srgbClr val="000000"/>
              </a:buClr>
              <a:buSzPct val="100000"/>
              <a:buFont typeface="Arial"/>
              <a:buChar char="•"/>
            </a:pPr>
            <a:r>
              <a:rPr lang="en-US" sz="3200">
                <a:solidFill>
                  <a:srgbClr val="000000"/>
                </a:solidFill>
                <a:latin typeface="Calibri"/>
                <a:ea typeface="Calibri"/>
                <a:cs typeface="Calibri"/>
                <a:sym typeface="Calibri"/>
              </a:rPr>
              <a:t>Engaging, active learning</a:t>
            </a:r>
          </a:p>
          <a:p>
            <a:pPr marL="342889" marR="0" lvl="0" indent="-342889" algn="l" rtl="0">
              <a:spcBef>
                <a:spcPts val="0"/>
              </a:spcBef>
              <a:spcAft>
                <a:spcPts val="0"/>
              </a:spcAft>
              <a:buClr>
                <a:srgbClr val="000000"/>
              </a:buClr>
              <a:buSzPct val="100000"/>
              <a:buFont typeface="Arial"/>
              <a:buChar char="•"/>
            </a:pPr>
            <a:r>
              <a:rPr lang="en-US" sz="3200">
                <a:solidFill>
                  <a:srgbClr val="000000"/>
                </a:solidFill>
                <a:latin typeface="Calibri"/>
                <a:ea typeface="Calibri"/>
                <a:cs typeface="Calibri"/>
                <a:sym typeface="Calibri"/>
              </a:rPr>
              <a:t>Authentic / real-world application</a:t>
            </a:r>
          </a:p>
          <a:p>
            <a:pPr marL="342889" marR="0" lvl="0" indent="-342889" algn="l" rtl="0">
              <a:spcBef>
                <a:spcPts val="0"/>
              </a:spcBef>
              <a:spcAft>
                <a:spcPts val="0"/>
              </a:spcAft>
              <a:buClr>
                <a:srgbClr val="000000"/>
              </a:buClr>
              <a:buSzPct val="100000"/>
              <a:buFont typeface="Arial"/>
              <a:buChar char="•"/>
            </a:pPr>
            <a:r>
              <a:rPr lang="en-US" sz="3200">
                <a:solidFill>
                  <a:srgbClr val="000000"/>
                </a:solidFill>
                <a:latin typeface="Calibri"/>
                <a:ea typeface="Calibri"/>
                <a:cs typeface="Calibri"/>
                <a:sym typeface="Calibri"/>
              </a:rPr>
              <a:t>Open-ended / multiple right answers</a:t>
            </a:r>
          </a:p>
          <a:p>
            <a:pPr marL="342889" marR="0" lvl="0" indent="-342889" algn="l" rtl="0">
              <a:spcBef>
                <a:spcPts val="0"/>
              </a:spcBef>
              <a:spcAft>
                <a:spcPts val="0"/>
              </a:spcAft>
              <a:buClr>
                <a:srgbClr val="000000"/>
              </a:buClr>
              <a:buSzPct val="100000"/>
              <a:buFont typeface="Arial"/>
              <a:buChar char="•"/>
            </a:pPr>
            <a:r>
              <a:rPr lang="en-US" sz="3200">
                <a:solidFill>
                  <a:srgbClr val="000000"/>
                </a:solidFill>
                <a:latin typeface="Calibri"/>
                <a:ea typeface="Calibri"/>
                <a:cs typeface="Calibri"/>
                <a:sym typeface="Calibri"/>
              </a:rPr>
              <a:t>Final product </a:t>
            </a:r>
          </a:p>
          <a:p>
            <a:pPr marL="342889" marR="0" lvl="0" indent="-342889" algn="l" rtl="0">
              <a:spcBef>
                <a:spcPts val="0"/>
              </a:spcBef>
              <a:spcAft>
                <a:spcPts val="0"/>
              </a:spcAft>
              <a:buClr>
                <a:srgbClr val="000000"/>
              </a:buClr>
              <a:buSzPct val="100000"/>
              <a:buFont typeface="Arial"/>
              <a:buChar char="•"/>
            </a:pPr>
            <a:r>
              <a:rPr lang="en-US" sz="3200">
                <a:solidFill>
                  <a:srgbClr val="000000"/>
                </a:solidFill>
                <a:latin typeface="Calibri"/>
                <a:ea typeface="Calibri"/>
                <a:cs typeface="Calibri"/>
                <a:sym typeface="Calibri"/>
              </a:rPr>
              <a:t>Choice </a:t>
            </a:r>
          </a:p>
          <a:p>
            <a:pPr marL="342889" marR="0" lvl="0" indent="-342889" algn="l" rtl="0">
              <a:spcBef>
                <a:spcPts val="0"/>
              </a:spcBef>
              <a:spcAft>
                <a:spcPts val="0"/>
              </a:spcAft>
              <a:buClr>
                <a:srgbClr val="000000"/>
              </a:buClr>
              <a:buSzPct val="100000"/>
              <a:buFont typeface="Arial"/>
              <a:buChar char="•"/>
            </a:pPr>
            <a:r>
              <a:rPr lang="en-US" sz="3200">
                <a:solidFill>
                  <a:srgbClr val="000000"/>
                </a:solidFill>
                <a:latin typeface="Calibri"/>
                <a:ea typeface="Calibri"/>
                <a:cs typeface="Calibri"/>
                <a:sym typeface="Calibri"/>
              </a:rPr>
              <a:t>Clear task and prompt</a:t>
            </a:r>
          </a:p>
          <a:p>
            <a:pPr marL="342889" marR="0" lvl="0" indent="-342889" algn="l" rtl="0">
              <a:spcBef>
                <a:spcPts val="0"/>
              </a:spcBef>
              <a:spcAft>
                <a:spcPts val="0"/>
              </a:spcAft>
              <a:buClr>
                <a:srgbClr val="000000"/>
              </a:buClr>
              <a:buSzPct val="100000"/>
              <a:buFont typeface="Arial"/>
              <a:buChar char="•"/>
            </a:pPr>
            <a:r>
              <a:rPr lang="en-US" sz="3200">
                <a:solidFill>
                  <a:srgbClr val="000000"/>
                </a:solidFill>
                <a:latin typeface="Calibri"/>
                <a:ea typeface="Calibri"/>
                <a:cs typeface="Calibri"/>
                <a:sym typeface="Calibri"/>
              </a:rPr>
              <a:t>Criteria for measurement </a:t>
            </a:r>
          </a:p>
          <a:p>
            <a:pPr marL="0" marR="0" lvl="0" indent="0" algn="l" rtl="0">
              <a:spcBef>
                <a:spcPts val="0"/>
              </a:spcBef>
              <a:spcAft>
                <a:spcPts val="0"/>
              </a:spcAft>
              <a:buSzPct val="25000"/>
              <a:buNone/>
            </a:pPr>
            <a:r>
              <a:rPr lang="en-US" sz="3200">
                <a:solidFill>
                  <a:srgbClr val="000000"/>
                </a:solidFill>
                <a:latin typeface="Calibri"/>
                <a:ea typeface="Calibri"/>
                <a:cs typeface="Calibri"/>
                <a:sym typeface="Calibri"/>
              </a:rPr>
              <a:t>     </a:t>
            </a:r>
            <a:r>
              <a:rPr lang="en-US" sz="2800">
                <a:solidFill>
                  <a:srgbClr val="000000"/>
                </a:solidFill>
                <a:latin typeface="Calibri"/>
                <a:ea typeface="Calibri"/>
                <a:cs typeface="Calibri"/>
                <a:sym typeface="Calibri"/>
              </a:rPr>
              <a:t>(rubric, checklist, etc.)</a:t>
            </a:r>
          </a:p>
          <a:p>
            <a:pPr marL="0" marR="0" lvl="0" indent="0" algn="l" rtl="0">
              <a:spcBef>
                <a:spcPts val="0"/>
              </a:spcBef>
              <a:spcAft>
                <a:spcPts val="0"/>
              </a:spcAft>
              <a:buNone/>
            </a:pPr>
            <a:endParaRPr sz="2800" b="1">
              <a:solidFill>
                <a:srgbClr val="000000"/>
              </a:solidFill>
              <a:latin typeface="Calibri"/>
              <a:ea typeface="Calibri"/>
              <a:cs typeface="Calibri"/>
              <a:sym typeface="Calibri"/>
            </a:endParaRPr>
          </a:p>
          <a:p>
            <a:pPr marL="0" marR="0" lvl="0" indent="0" algn="l" rtl="0">
              <a:spcBef>
                <a:spcPts val="0"/>
              </a:spcBef>
              <a:spcAft>
                <a:spcPts val="0"/>
              </a:spcAft>
              <a:buNone/>
            </a:pPr>
            <a:endParaRPr sz="2800" b="1">
              <a:solidFill>
                <a:srgbClr val="000000"/>
              </a:solidFill>
              <a:latin typeface="Calibri"/>
              <a:ea typeface="Calibri"/>
              <a:cs typeface="Calibri"/>
              <a:sym typeface="Calibri"/>
            </a:endParaRPr>
          </a:p>
          <a:p>
            <a:pPr marL="342889" marR="0" lvl="0" indent="-342889" algn="l" rtl="0">
              <a:spcBef>
                <a:spcPts val="0"/>
              </a:spcBef>
              <a:spcAft>
                <a:spcPts val="0"/>
              </a:spcAft>
              <a:buClr>
                <a:schemeClr val="dk1"/>
              </a:buClr>
              <a:buFont typeface="Arial"/>
              <a:buNone/>
            </a:pPr>
            <a:endParaRPr sz="2800" b="1">
              <a:solidFill>
                <a:srgbClr val="000000"/>
              </a:solidFill>
              <a:latin typeface="Calibri"/>
              <a:ea typeface="Calibri"/>
              <a:cs typeface="Calibri"/>
              <a:sym typeface="Calibri"/>
            </a:endParaRPr>
          </a:p>
          <a:p>
            <a:pPr marL="342889" marR="0" lvl="0" indent="-342889" algn="l" rtl="0">
              <a:spcBef>
                <a:spcPts val="0"/>
              </a:spcBef>
              <a:spcAft>
                <a:spcPts val="0"/>
              </a:spcAft>
              <a:buClr>
                <a:schemeClr val="dk1"/>
              </a:buClr>
              <a:buFont typeface="Arial"/>
              <a:buNone/>
            </a:pPr>
            <a:endParaRPr sz="2800">
              <a:solidFill>
                <a:srgbClr val="000000"/>
              </a:solidFill>
              <a:latin typeface="Calibri"/>
              <a:ea typeface="Calibri"/>
              <a:cs typeface="Calibri"/>
              <a:sym typeface="Calibri"/>
            </a:endParaRPr>
          </a:p>
        </p:txBody>
      </p:sp>
      <p:pic>
        <p:nvPicPr>
          <p:cNvPr id="661" name="Shape 661" descr="http://farm2.static.flickr.com/1318/1431384410_db38f8a58f.jpg"/>
          <p:cNvPicPr preferRelativeResize="0"/>
          <p:nvPr/>
        </p:nvPicPr>
        <p:blipFill rotWithShape="1">
          <a:blip r:embed="rId3">
            <a:alphaModFix/>
          </a:blip>
          <a:srcRect/>
          <a:stretch/>
        </p:blipFill>
        <p:spPr>
          <a:xfrm>
            <a:off x="5715000" y="4114800"/>
            <a:ext cx="3094037" cy="2060575"/>
          </a:xfrm>
          <a:prstGeom prst="rect">
            <a:avLst/>
          </a:prstGeom>
          <a:noFill/>
          <a:ln>
            <a:noFill/>
          </a:ln>
        </p:spPr>
      </p:pic>
      <p:sp>
        <p:nvSpPr>
          <p:cNvPr id="662" name="Shape 662"/>
          <p:cNvSpPr txBox="1"/>
          <p:nvPr/>
        </p:nvSpPr>
        <p:spPr>
          <a:xfrm>
            <a:off x="7450974" y="6175375"/>
            <a:ext cx="1358064" cy="18466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600">
                <a:solidFill>
                  <a:srgbClr val="000000"/>
                </a:solidFill>
                <a:latin typeface="Arial"/>
                <a:ea typeface="Arial"/>
                <a:cs typeface="Arial"/>
                <a:sym typeface="Arial"/>
              </a:rPr>
              <a:t>Image courtesy of Microsoft clipart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0">
                                            <p:txEl>
                                              <p:pRg st="0" end="0"/>
                                            </p:txEl>
                                          </p:spTgt>
                                        </p:tgtEl>
                                        <p:attrNameLst>
                                          <p:attrName>style.visibility</p:attrName>
                                        </p:attrNameLst>
                                      </p:cBhvr>
                                      <p:to>
                                        <p:strVal val="visible"/>
                                      </p:to>
                                    </p:set>
                                    <p:animEffect transition="in" filter="fade">
                                      <p:cBhvr>
                                        <p:cTn id="7" dur="1000"/>
                                        <p:tgtEl>
                                          <p:spTgt spid="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0">
                                            <p:txEl>
                                              <p:pRg st="1" end="1"/>
                                            </p:txEl>
                                          </p:spTgt>
                                        </p:tgtEl>
                                        <p:attrNameLst>
                                          <p:attrName>style.visibility</p:attrName>
                                        </p:attrNameLst>
                                      </p:cBhvr>
                                      <p:to>
                                        <p:strVal val="visible"/>
                                      </p:to>
                                    </p:set>
                                    <p:animEffect transition="in" filter="fade">
                                      <p:cBhvr>
                                        <p:cTn id="12" dur="1000"/>
                                        <p:tgtEl>
                                          <p:spTgt spid="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0">
                                            <p:txEl>
                                              <p:pRg st="2" end="2"/>
                                            </p:txEl>
                                          </p:spTgt>
                                        </p:tgtEl>
                                        <p:attrNameLst>
                                          <p:attrName>style.visibility</p:attrName>
                                        </p:attrNameLst>
                                      </p:cBhvr>
                                      <p:to>
                                        <p:strVal val="visible"/>
                                      </p:to>
                                    </p:set>
                                    <p:animEffect transition="in" filter="fade">
                                      <p:cBhvr>
                                        <p:cTn id="17" dur="1000"/>
                                        <p:tgtEl>
                                          <p:spTgt spid="6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0">
                                            <p:txEl>
                                              <p:pRg st="3" end="3"/>
                                            </p:txEl>
                                          </p:spTgt>
                                        </p:tgtEl>
                                        <p:attrNameLst>
                                          <p:attrName>style.visibility</p:attrName>
                                        </p:attrNameLst>
                                      </p:cBhvr>
                                      <p:to>
                                        <p:strVal val="visible"/>
                                      </p:to>
                                    </p:set>
                                    <p:animEffect transition="in" filter="fade">
                                      <p:cBhvr>
                                        <p:cTn id="22" dur="1000"/>
                                        <p:tgtEl>
                                          <p:spTgt spid="6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0">
                                            <p:txEl>
                                              <p:pRg st="4" end="4"/>
                                            </p:txEl>
                                          </p:spTgt>
                                        </p:tgtEl>
                                        <p:attrNameLst>
                                          <p:attrName>style.visibility</p:attrName>
                                        </p:attrNameLst>
                                      </p:cBhvr>
                                      <p:to>
                                        <p:strVal val="visible"/>
                                      </p:to>
                                    </p:set>
                                    <p:animEffect transition="in" filter="fade">
                                      <p:cBhvr>
                                        <p:cTn id="27" dur="1000"/>
                                        <p:tgtEl>
                                          <p:spTgt spid="6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0">
                                            <p:txEl>
                                              <p:pRg st="5" end="5"/>
                                            </p:txEl>
                                          </p:spTgt>
                                        </p:tgtEl>
                                        <p:attrNameLst>
                                          <p:attrName>style.visibility</p:attrName>
                                        </p:attrNameLst>
                                      </p:cBhvr>
                                      <p:to>
                                        <p:strVal val="visible"/>
                                      </p:to>
                                    </p:set>
                                    <p:animEffect transition="in" filter="fade">
                                      <p:cBhvr>
                                        <p:cTn id="32" dur="1000"/>
                                        <p:tgtEl>
                                          <p:spTgt spid="6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0">
                                            <p:txEl>
                                              <p:pRg st="6" end="6"/>
                                            </p:txEl>
                                          </p:spTgt>
                                        </p:tgtEl>
                                        <p:attrNameLst>
                                          <p:attrName>style.visibility</p:attrName>
                                        </p:attrNameLst>
                                      </p:cBhvr>
                                      <p:to>
                                        <p:strVal val="visible"/>
                                      </p:to>
                                    </p:set>
                                    <p:animEffect transition="in" filter="fade">
                                      <p:cBhvr>
                                        <p:cTn id="37" dur="1000"/>
                                        <p:tgtEl>
                                          <p:spTgt spid="6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0">
                                            <p:txEl>
                                              <p:pRg st="7" end="7"/>
                                            </p:txEl>
                                          </p:spTgt>
                                        </p:tgtEl>
                                        <p:attrNameLst>
                                          <p:attrName>style.visibility</p:attrName>
                                        </p:attrNameLst>
                                      </p:cBhvr>
                                      <p:to>
                                        <p:strVal val="visible"/>
                                      </p:to>
                                    </p:set>
                                    <p:animEffect transition="in" filter="fade">
                                      <p:cBhvr>
                                        <p:cTn id="42" dur="1000"/>
                                        <p:tgtEl>
                                          <p:spTgt spid="66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60">
                                            <p:txEl>
                                              <p:pRg st="8" end="8"/>
                                            </p:txEl>
                                          </p:spTgt>
                                        </p:tgtEl>
                                        <p:attrNameLst>
                                          <p:attrName>style.visibility</p:attrName>
                                        </p:attrNameLst>
                                      </p:cBhvr>
                                      <p:to>
                                        <p:strVal val="visible"/>
                                      </p:to>
                                    </p:set>
                                    <p:animEffect transition="in" filter="fade">
                                      <p:cBhvr>
                                        <p:cTn id="47" dur="1000"/>
                                        <p:tgtEl>
                                          <p:spTgt spid="66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60">
                                            <p:txEl>
                                              <p:pRg st="9" end="9"/>
                                            </p:txEl>
                                          </p:spTgt>
                                        </p:tgtEl>
                                        <p:attrNameLst>
                                          <p:attrName>style.visibility</p:attrName>
                                        </p:attrNameLst>
                                      </p:cBhvr>
                                      <p:to>
                                        <p:strVal val="visible"/>
                                      </p:to>
                                    </p:set>
                                    <p:animEffect transition="in" filter="fade">
                                      <p:cBhvr>
                                        <p:cTn id="52" dur="1000"/>
                                        <p:tgtEl>
                                          <p:spTgt spid="66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60">
                                            <p:txEl>
                                              <p:pRg st="10" end="10"/>
                                            </p:txEl>
                                          </p:spTgt>
                                        </p:tgtEl>
                                        <p:attrNameLst>
                                          <p:attrName>style.visibility</p:attrName>
                                        </p:attrNameLst>
                                      </p:cBhvr>
                                      <p:to>
                                        <p:strVal val="visible"/>
                                      </p:to>
                                    </p:set>
                                    <p:animEffect transition="in" filter="fade">
                                      <p:cBhvr>
                                        <p:cTn id="57" dur="1000"/>
                                        <p:tgtEl>
                                          <p:spTgt spid="66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60">
                                            <p:txEl>
                                              <p:pRg st="11" end="11"/>
                                            </p:txEl>
                                          </p:spTgt>
                                        </p:tgtEl>
                                        <p:attrNameLst>
                                          <p:attrName>style.visibility</p:attrName>
                                        </p:attrNameLst>
                                      </p:cBhvr>
                                      <p:to>
                                        <p:strVal val="visible"/>
                                      </p:to>
                                    </p:set>
                                    <p:animEffect transition="in" filter="fade">
                                      <p:cBhvr>
                                        <p:cTn id="62" dur="1000"/>
                                        <p:tgtEl>
                                          <p:spTgt spid="66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60">
                                            <p:txEl>
                                              <p:pRg st="12" end="12"/>
                                            </p:txEl>
                                          </p:spTgt>
                                        </p:tgtEl>
                                        <p:attrNameLst>
                                          <p:attrName>style.visibility</p:attrName>
                                        </p:attrNameLst>
                                      </p:cBhvr>
                                      <p:to>
                                        <p:strVal val="visible"/>
                                      </p:to>
                                    </p:set>
                                    <p:animEffect transition="in" filter="fade">
                                      <p:cBhvr>
                                        <p:cTn id="67" dur="1000"/>
                                        <p:tgtEl>
                                          <p:spTgt spid="66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alpha val="29800"/>
          </a:schemeClr>
        </a:solidFill>
        <a:effectLst/>
      </p:bgPr>
    </p:bg>
    <p:spTree>
      <p:nvGrpSpPr>
        <p:cNvPr id="1" name="Shape 667"/>
        <p:cNvGrpSpPr/>
        <p:nvPr/>
      </p:nvGrpSpPr>
      <p:grpSpPr>
        <a:xfrm>
          <a:off x="0" y="0"/>
          <a:ext cx="0" cy="0"/>
          <a:chOff x="0" y="0"/>
          <a:chExt cx="0" cy="0"/>
        </a:xfrm>
      </p:grpSpPr>
      <p:pic>
        <p:nvPicPr>
          <p:cNvPr id="668" name="Shape 668"/>
          <p:cNvPicPr preferRelativeResize="0"/>
          <p:nvPr/>
        </p:nvPicPr>
        <p:blipFill>
          <a:blip r:embed="rId3">
            <a:alphaModFix/>
          </a:blip>
          <a:stretch>
            <a:fillRect/>
          </a:stretch>
        </p:blipFill>
        <p:spPr>
          <a:xfrm>
            <a:off x="782612" y="828425"/>
            <a:ext cx="7578774" cy="5870474"/>
          </a:xfrm>
          <a:prstGeom prst="rect">
            <a:avLst/>
          </a:prstGeom>
          <a:noFill/>
          <a:ln>
            <a:noFill/>
          </a:ln>
        </p:spPr>
      </p:pic>
      <p:sp>
        <p:nvSpPr>
          <p:cNvPr id="669" name="Shape 669"/>
          <p:cNvSpPr txBox="1"/>
          <p:nvPr/>
        </p:nvSpPr>
        <p:spPr>
          <a:xfrm>
            <a:off x="1571200" y="0"/>
            <a:ext cx="6451500" cy="994800"/>
          </a:xfrm>
          <a:prstGeom prst="rect">
            <a:avLst/>
          </a:prstGeom>
          <a:noFill/>
          <a:ln>
            <a:noFill/>
          </a:ln>
        </p:spPr>
        <p:txBody>
          <a:bodyPr lIns="91425" tIns="91425" rIns="91425" bIns="91425" anchor="ctr" anchorCtr="0">
            <a:noAutofit/>
          </a:bodyPr>
          <a:lstStyle/>
          <a:p>
            <a:pPr marL="176212" lvl="0" indent="-11112" algn="ctr" rtl="0">
              <a:spcBef>
                <a:spcPts val="0"/>
              </a:spcBef>
              <a:buNone/>
            </a:pPr>
            <a:r>
              <a:rPr lang="en-US" sz="3600" b="1">
                <a:solidFill>
                  <a:schemeClr val="dk1"/>
                </a:solidFill>
                <a:latin typeface="Calibri"/>
                <a:ea typeface="Calibri"/>
                <a:cs typeface="Calibri"/>
                <a:sym typeface="Calibri"/>
              </a:rPr>
              <a:t>Shifting Instruction</a:t>
            </a:r>
          </a:p>
        </p:txBody>
      </p:sp>
      <p:sp>
        <p:nvSpPr>
          <p:cNvPr id="670" name="Shape 670"/>
          <p:cNvSpPr/>
          <p:nvPr/>
        </p:nvSpPr>
        <p:spPr>
          <a:xfrm>
            <a:off x="1216950" y="2941050"/>
            <a:ext cx="6710100" cy="16452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2400" b="1" dirty="0"/>
              <a:t>The new 2015 </a:t>
            </a:r>
            <a:r>
              <a:rPr lang="en-US" sz="2400" b="1" dirty="0" smtClean="0"/>
              <a:t>HSS Standards </a:t>
            </a:r>
            <a:r>
              <a:rPr lang="en-US" sz="2400" b="1" dirty="0"/>
              <a:t>lend themselves to PBAs!  </a:t>
            </a:r>
            <a:endParaRPr lang="en-US" sz="2400" b="1" dirty="0" smtClean="0"/>
          </a:p>
          <a:p>
            <a:pPr lvl="0" algn="ctr">
              <a:spcBef>
                <a:spcPts val="0"/>
              </a:spcBef>
              <a:buNone/>
            </a:pPr>
            <a:r>
              <a:rPr lang="en-US" sz="2400" b="1" dirty="0" smtClean="0"/>
              <a:t>We </a:t>
            </a:r>
            <a:r>
              <a:rPr lang="en-US" sz="2400" b="1" dirty="0"/>
              <a:t>teach content through the skills in Standard 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alpha val="29800"/>
          </a:schemeClr>
        </a:solidFill>
        <a:effectLst/>
      </p:bgPr>
    </p:bg>
    <p:spTree>
      <p:nvGrpSpPr>
        <p:cNvPr id="1" name="Shape 675"/>
        <p:cNvGrpSpPr/>
        <p:nvPr/>
      </p:nvGrpSpPr>
      <p:grpSpPr>
        <a:xfrm>
          <a:off x="0" y="0"/>
          <a:ext cx="0" cy="0"/>
          <a:chOff x="0" y="0"/>
          <a:chExt cx="0" cy="0"/>
        </a:xfrm>
      </p:grpSpPr>
      <p:sp>
        <p:nvSpPr>
          <p:cNvPr id="676" name="Shape 676"/>
          <p:cNvSpPr txBox="1"/>
          <p:nvPr/>
        </p:nvSpPr>
        <p:spPr>
          <a:xfrm>
            <a:off x="1571200" y="0"/>
            <a:ext cx="6451500" cy="994800"/>
          </a:xfrm>
          <a:prstGeom prst="rect">
            <a:avLst/>
          </a:prstGeom>
          <a:noFill/>
          <a:ln>
            <a:noFill/>
          </a:ln>
        </p:spPr>
        <p:txBody>
          <a:bodyPr lIns="91425" tIns="91425" rIns="91425" bIns="91425" anchor="ctr" anchorCtr="0">
            <a:noAutofit/>
          </a:bodyPr>
          <a:lstStyle/>
          <a:p>
            <a:pPr marL="176212" lvl="0" indent="-11112" algn="ctr" rtl="0">
              <a:spcBef>
                <a:spcPts val="0"/>
              </a:spcBef>
              <a:buNone/>
            </a:pPr>
            <a:r>
              <a:rPr lang="en-US" sz="3600" b="1">
                <a:solidFill>
                  <a:schemeClr val="dk1"/>
                </a:solidFill>
                <a:latin typeface="Calibri"/>
                <a:ea typeface="Calibri"/>
                <a:cs typeface="Calibri"/>
                <a:sym typeface="Calibri"/>
              </a:rPr>
              <a:t>Standard 1 </a:t>
            </a:r>
          </a:p>
        </p:txBody>
      </p:sp>
      <p:pic>
        <p:nvPicPr>
          <p:cNvPr id="677" name="Shape 677"/>
          <p:cNvPicPr preferRelativeResize="0"/>
          <p:nvPr/>
        </p:nvPicPr>
        <p:blipFill>
          <a:blip r:embed="rId3">
            <a:alphaModFix/>
          </a:blip>
          <a:stretch>
            <a:fillRect/>
          </a:stretch>
        </p:blipFill>
        <p:spPr>
          <a:xfrm>
            <a:off x="284325" y="869362"/>
            <a:ext cx="8575325" cy="5119274"/>
          </a:xfrm>
          <a:prstGeom prst="rect">
            <a:avLst/>
          </a:prstGeom>
          <a:noFill/>
          <a:ln w="9525" cap="flat" cmpd="sng">
            <a:solidFill>
              <a:srgbClr val="000000"/>
            </a:solidFill>
            <a:prstDash val="solid"/>
            <a:round/>
            <a:headEnd type="none" w="med" len="med"/>
            <a:tailEnd type="none" w="med" len="med"/>
          </a:ln>
        </p:spPr>
      </p:pic>
      <p:sp>
        <p:nvSpPr>
          <p:cNvPr id="678" name="Shape 678"/>
          <p:cNvSpPr/>
          <p:nvPr/>
        </p:nvSpPr>
        <p:spPr>
          <a:xfrm>
            <a:off x="3825050" y="4798325"/>
            <a:ext cx="5183100" cy="1878600"/>
          </a:xfrm>
          <a:prstGeom prst="roundRect">
            <a:avLst>
              <a:gd name="adj" fmla="val 16667"/>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800" b="1" u="sng">
                <a:solidFill>
                  <a:srgbClr val="FFFFFF"/>
                </a:solidFill>
              </a:rPr>
              <a:t>Be Thinking About….</a:t>
            </a:r>
          </a:p>
          <a:p>
            <a:pPr lvl="0" rtl="0">
              <a:spcBef>
                <a:spcPts val="0"/>
              </a:spcBef>
              <a:buNone/>
            </a:pPr>
            <a:r>
              <a:rPr lang="en-US" sz="1800" i="1">
                <a:solidFill>
                  <a:srgbClr val="FFFFFF"/>
                </a:solidFill>
              </a:rPr>
              <a:t>How can these skills be leveraged within our instruction to help students:</a:t>
            </a:r>
          </a:p>
          <a:p>
            <a:pPr marL="457200" lvl="0" indent="-330200" rtl="0">
              <a:spcBef>
                <a:spcPts val="0"/>
              </a:spcBef>
              <a:buClr>
                <a:srgbClr val="FFFFFF"/>
              </a:buClr>
              <a:buSzPct val="100000"/>
              <a:buChar char="●"/>
            </a:pPr>
            <a:r>
              <a:rPr lang="en-US" sz="1600">
                <a:solidFill>
                  <a:srgbClr val="FFFFFF"/>
                </a:solidFill>
              </a:rPr>
              <a:t>deepen understanding of Social Studies content</a:t>
            </a:r>
          </a:p>
          <a:p>
            <a:pPr marL="457200" lvl="0" indent="-330200">
              <a:spcBef>
                <a:spcPts val="0"/>
              </a:spcBef>
              <a:buClr>
                <a:srgbClr val="FFFFFF"/>
              </a:buClr>
              <a:buSzPct val="100000"/>
              <a:buChar char="●"/>
            </a:pPr>
            <a:r>
              <a:rPr lang="en-US" sz="1600">
                <a:solidFill>
                  <a:srgbClr val="FFFFFF"/>
                </a:solidFill>
              </a:rPr>
              <a:t>solidify Profile of a Graduate attributes</a:t>
            </a:r>
          </a:p>
          <a:p>
            <a:pPr lvl="0">
              <a:spcBef>
                <a:spcPts val="0"/>
              </a:spcBef>
              <a:buNone/>
            </a:pPr>
            <a:endParaRPr>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alpha val="29800"/>
          </a:schemeClr>
        </a:solidFill>
        <a:effectLst/>
      </p:bgPr>
    </p:bg>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346262" y="1215012"/>
            <a:ext cx="8229600" cy="503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a:solidFill>
                  <a:schemeClr val="dk1"/>
                </a:solidFill>
                <a:latin typeface="Calibri"/>
                <a:ea typeface="Calibri"/>
                <a:cs typeface="Calibri"/>
                <a:sym typeface="Calibri"/>
              </a:rPr>
              <a:t>How do we determine if a</a:t>
            </a:r>
          </a:p>
          <a:p>
            <a:pPr lvl="0" algn="ctr" rtl="0">
              <a:spcBef>
                <a:spcPts val="0"/>
              </a:spcBef>
              <a:buSzPct val="25000"/>
              <a:buNone/>
            </a:pPr>
            <a:r>
              <a:rPr lang="en-US" sz="3959">
                <a:solidFill>
                  <a:schemeClr val="dk1"/>
                </a:solidFill>
                <a:latin typeface="Calibri"/>
                <a:ea typeface="Calibri"/>
                <a:cs typeface="Calibri"/>
                <a:sym typeface="Calibri"/>
              </a:rPr>
              <a:t>performance-based assessment is  </a:t>
            </a:r>
          </a:p>
          <a:p>
            <a:pPr marL="0" marR="0" lvl="0" indent="0" algn="ctr" rtl="0">
              <a:spcBef>
                <a:spcPts val="0"/>
              </a:spcBef>
              <a:spcAft>
                <a:spcPts val="0"/>
              </a:spcAft>
              <a:buSzPct val="25000"/>
              <a:buNone/>
            </a:pPr>
            <a:r>
              <a:rPr lang="en-US" sz="3959">
                <a:solidFill>
                  <a:schemeClr val="dk1"/>
                </a:solidFill>
                <a:latin typeface="Calibri"/>
                <a:ea typeface="Calibri"/>
                <a:cs typeface="Calibri"/>
                <a:sym typeface="Calibri"/>
              </a:rPr>
              <a:t> </a:t>
            </a:r>
            <a:r>
              <a:rPr lang="en-US" sz="4800">
                <a:solidFill>
                  <a:srgbClr val="FF0000"/>
                </a:solidFill>
                <a:latin typeface="Calibri"/>
                <a:ea typeface="Calibri"/>
                <a:cs typeface="Calibri"/>
                <a:sym typeface="Calibri"/>
              </a:rPr>
              <a:t>high-quality?</a:t>
            </a:r>
          </a:p>
          <a:p>
            <a:pPr marL="0" marR="0" lvl="0" indent="0" algn="ctr" rtl="0">
              <a:spcBef>
                <a:spcPts val="0"/>
              </a:spcBef>
              <a:spcAft>
                <a:spcPts val="0"/>
              </a:spcAft>
              <a:buSzPct val="25000"/>
              <a:buNone/>
            </a:pPr>
            <a:endParaRPr/>
          </a:p>
        </p:txBody>
      </p:sp>
      <p:pic>
        <p:nvPicPr>
          <p:cNvPr id="685" name="Shape 685" descr="Quality"/>
          <p:cNvPicPr preferRelativeResize="0"/>
          <p:nvPr/>
        </p:nvPicPr>
        <p:blipFill>
          <a:blip r:embed="rId3">
            <a:alphaModFix/>
          </a:blip>
          <a:stretch>
            <a:fillRect/>
          </a:stretch>
        </p:blipFill>
        <p:spPr>
          <a:xfrm>
            <a:off x="1742100" y="2573950"/>
            <a:ext cx="5929224" cy="3883649"/>
          </a:xfrm>
          <a:prstGeom prst="rect">
            <a:avLst/>
          </a:prstGeom>
          <a:noFill/>
          <a:ln w="9525" cap="flat" cmpd="sng">
            <a:solidFill>
              <a:srgbClr val="0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alpha val="29800"/>
          </a:schemeClr>
        </a:solidFill>
        <a:effectLst/>
      </p:bgPr>
    </p:bg>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457187" y="524687"/>
            <a:ext cx="8229600" cy="5030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a:solidFill>
                  <a:schemeClr val="dk1"/>
                </a:solidFill>
                <a:latin typeface="Calibri"/>
                <a:ea typeface="Calibri"/>
                <a:cs typeface="Calibri"/>
                <a:sym typeface="Calibri"/>
              </a:rPr>
              <a:t>Virginia Quality Criterion Tool for PBA</a:t>
            </a:r>
          </a:p>
          <a:p>
            <a:pPr marL="0" marR="0" lvl="0" indent="0" algn="ctr" rtl="0">
              <a:spcBef>
                <a:spcPts val="0"/>
              </a:spcBef>
              <a:spcAft>
                <a:spcPts val="0"/>
              </a:spcAft>
              <a:buSzPct val="25000"/>
              <a:buNone/>
            </a:pPr>
            <a:endParaRPr/>
          </a:p>
        </p:txBody>
      </p:sp>
      <p:pic>
        <p:nvPicPr>
          <p:cNvPr id="692" name="Shape 692"/>
          <p:cNvPicPr preferRelativeResize="0"/>
          <p:nvPr/>
        </p:nvPicPr>
        <p:blipFill rotWithShape="1">
          <a:blip r:embed="rId3">
            <a:alphaModFix/>
          </a:blip>
          <a:srcRect/>
          <a:stretch/>
        </p:blipFill>
        <p:spPr>
          <a:xfrm>
            <a:off x="329111" y="948575"/>
            <a:ext cx="8485800" cy="5685600"/>
          </a:xfrm>
          <a:prstGeom prst="rect">
            <a:avLst/>
          </a:prstGeom>
          <a:noFill/>
          <a:ln w="9525" cap="flat" cmpd="sng">
            <a:solidFill>
              <a:schemeClr val="dk1"/>
            </a:solidFill>
            <a:prstDash val="solid"/>
            <a:round/>
            <a:headEnd type="none" w="med" len="med"/>
            <a:tailEnd type="none" w="med" len="med"/>
          </a:ln>
        </p:spPr>
      </p:pic>
      <p:sp>
        <p:nvSpPr>
          <p:cNvPr id="693" name="Shape 693"/>
          <p:cNvSpPr/>
          <p:nvPr/>
        </p:nvSpPr>
        <p:spPr>
          <a:xfrm rot="797106">
            <a:off x="6931344" y="1005112"/>
            <a:ext cx="2031361" cy="1057595"/>
          </a:xfrm>
          <a:prstGeom prst="roundRect">
            <a:avLst>
              <a:gd name="adj" fmla="val 16667"/>
            </a:avLst>
          </a:prstGeom>
          <a:solidFill>
            <a:srgbClr val="00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1800" b="1">
                <a:solidFill>
                  <a:srgbClr val="FFFFFF"/>
                </a:solidFill>
              </a:rPr>
              <a:t>Locate this document on your table!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4400" b="1">
                <a:solidFill>
                  <a:srgbClr val="000000"/>
                </a:solidFill>
                <a:latin typeface="Calibri"/>
                <a:ea typeface="Calibri"/>
                <a:cs typeface="Calibri"/>
                <a:sym typeface="Calibri"/>
              </a:rPr>
              <a:t>Virginia Quality Criterion Tool for Performance-Based Assessment</a:t>
            </a:r>
          </a:p>
        </p:txBody>
      </p:sp>
      <p:sp>
        <p:nvSpPr>
          <p:cNvPr id="700" name="Shape 700"/>
          <p:cNvSpPr txBox="1"/>
          <p:nvPr/>
        </p:nvSpPr>
        <p:spPr>
          <a:xfrm>
            <a:off x="181337" y="1604300"/>
            <a:ext cx="87210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a:solidFill>
                  <a:srgbClr val="C00000"/>
                </a:solidFill>
                <a:latin typeface="Calibri"/>
                <a:ea typeface="Calibri"/>
                <a:cs typeface="Calibri"/>
                <a:sym typeface="Calibri"/>
              </a:rPr>
              <a:t>Take a few minutes to explore and become familiar with the </a:t>
            </a:r>
          </a:p>
          <a:p>
            <a:pPr marL="0" marR="0" lvl="0" indent="0" algn="ctr" rtl="0">
              <a:spcBef>
                <a:spcPts val="0"/>
              </a:spcBef>
              <a:buSzPct val="25000"/>
              <a:buNone/>
            </a:pPr>
            <a:r>
              <a:rPr lang="en-US" sz="2400" b="1" i="1">
                <a:solidFill>
                  <a:srgbClr val="C00000"/>
                </a:solidFill>
                <a:latin typeface="Calibri"/>
                <a:ea typeface="Calibri"/>
                <a:cs typeface="Calibri"/>
                <a:sym typeface="Calibri"/>
              </a:rPr>
              <a:t>Virginia Quality Criterion Tool for Performance-Based Assessment.</a:t>
            </a:r>
          </a:p>
        </p:txBody>
      </p:sp>
      <p:sp>
        <p:nvSpPr>
          <p:cNvPr id="701" name="Shape 701"/>
          <p:cNvSpPr txBox="1"/>
          <p:nvPr/>
        </p:nvSpPr>
        <p:spPr>
          <a:xfrm>
            <a:off x="1379250" y="3390225"/>
            <a:ext cx="6934800" cy="1801200"/>
          </a:xfrm>
          <a:prstGeom prst="rect">
            <a:avLst/>
          </a:prstGeom>
          <a:noFill/>
          <a:ln>
            <a:noFill/>
          </a:ln>
        </p:spPr>
        <p:txBody>
          <a:bodyPr lIns="91425" tIns="45700" rIns="91425" bIns="45700" anchor="t" anchorCtr="0">
            <a:noAutofit/>
          </a:bodyPr>
          <a:lstStyle/>
          <a:p>
            <a:pPr marL="0" marR="0" lvl="0" indent="0" algn="l" rtl="0">
              <a:spcBef>
                <a:spcPts val="0"/>
              </a:spcBef>
              <a:buNone/>
            </a:pPr>
            <a:endParaRPr/>
          </a:p>
          <a:p>
            <a:pPr marL="0" marR="0" lvl="0" indent="0" algn="l" rtl="0">
              <a:spcBef>
                <a:spcPts val="0"/>
              </a:spcBef>
              <a:buNone/>
            </a:pPr>
            <a:endParaRPr sz="2800" b="1">
              <a:solidFill>
                <a:schemeClr val="dk1"/>
              </a:solidFill>
              <a:latin typeface="Calibri"/>
              <a:ea typeface="Calibri"/>
              <a:cs typeface="Calibri"/>
              <a:sym typeface="Calibri"/>
            </a:endParaRPr>
          </a:p>
          <a:p>
            <a:pPr marL="457200" marR="0" lvl="0" indent="0" algn="l" rtl="0">
              <a:spcBef>
                <a:spcPts val="0"/>
              </a:spcBef>
              <a:buNone/>
            </a:pPr>
            <a:endParaRPr sz="4800" b="1">
              <a:solidFill>
                <a:schemeClr val="dk1"/>
              </a:solidFill>
              <a:latin typeface="Calibri"/>
              <a:ea typeface="Calibri"/>
              <a:cs typeface="Calibri"/>
              <a:sym typeface="Calibri"/>
            </a:endParaRPr>
          </a:p>
          <a:p>
            <a:pPr marL="457200" marR="0" lvl="0" indent="0" algn="l" rtl="0">
              <a:spcBef>
                <a:spcPts val="0"/>
              </a:spcBef>
              <a:buNone/>
            </a:pPr>
            <a:endParaRPr sz="3000">
              <a:solidFill>
                <a:schemeClr val="dk1"/>
              </a:solidFill>
              <a:latin typeface="Calibri"/>
              <a:ea typeface="Calibri"/>
              <a:cs typeface="Calibri"/>
              <a:sym typeface="Calibri"/>
            </a:endParaRPr>
          </a:p>
          <a:p>
            <a:pPr marL="457200" marR="0" lvl="0" indent="0" algn="l" rtl="0">
              <a:spcBef>
                <a:spcPts val="0"/>
              </a:spcBef>
              <a:buNone/>
            </a:pPr>
            <a:endParaRPr sz="3000">
              <a:solidFill>
                <a:schemeClr val="dk1"/>
              </a:solidFill>
              <a:latin typeface="Calibri"/>
              <a:ea typeface="Calibri"/>
              <a:cs typeface="Calibri"/>
              <a:sym typeface="Calibri"/>
            </a:endParaRPr>
          </a:p>
        </p:txBody>
      </p:sp>
      <p:sp>
        <p:nvSpPr>
          <p:cNvPr id="702" name="Shape 702"/>
          <p:cNvSpPr txBox="1"/>
          <p:nvPr/>
        </p:nvSpPr>
        <p:spPr>
          <a:xfrm>
            <a:off x="353687" y="2971025"/>
            <a:ext cx="8376300" cy="3585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Questions to Guide Thinking:</a:t>
            </a:r>
          </a:p>
          <a:p>
            <a:pPr marL="800100" marR="0" lvl="1" indent="-381000" algn="l" rtl="0">
              <a:spcBef>
                <a:spcPts val="0"/>
              </a:spcBef>
              <a:buClr>
                <a:schemeClr val="dk1"/>
              </a:buClr>
              <a:buSzPct val="100000"/>
              <a:buFont typeface="Arial"/>
              <a:buChar char="•"/>
            </a:pPr>
            <a:r>
              <a:rPr lang="en-US" sz="3000" b="0" i="0" u="none" strike="noStrike" cap="none">
                <a:solidFill>
                  <a:schemeClr val="dk1"/>
                </a:solidFill>
                <a:latin typeface="Calibri"/>
                <a:ea typeface="Calibri"/>
                <a:cs typeface="Calibri"/>
                <a:sym typeface="Calibri"/>
              </a:rPr>
              <a:t>W</a:t>
            </a:r>
            <a:r>
              <a:rPr lang="en-US" sz="3000">
                <a:solidFill>
                  <a:schemeClr val="dk1"/>
                </a:solidFill>
                <a:latin typeface="Calibri"/>
                <a:ea typeface="Calibri"/>
                <a:cs typeface="Calibri"/>
                <a:sym typeface="Calibri"/>
              </a:rPr>
              <a:t>hat do you notice?</a:t>
            </a:r>
          </a:p>
          <a:p>
            <a:pPr marL="457200" marR="0" lvl="0" indent="0" algn="l" rtl="0">
              <a:spcBef>
                <a:spcPts val="0"/>
              </a:spcBef>
              <a:buNone/>
            </a:pPr>
            <a:endParaRPr sz="3000">
              <a:solidFill>
                <a:schemeClr val="dk1"/>
              </a:solidFill>
              <a:latin typeface="Calibri"/>
              <a:ea typeface="Calibri"/>
              <a:cs typeface="Calibri"/>
              <a:sym typeface="Calibri"/>
            </a:endParaRPr>
          </a:p>
          <a:p>
            <a:pPr marL="800100" marR="0" lvl="1" indent="-381000" algn="l" rtl="0">
              <a:spcBef>
                <a:spcPts val="0"/>
              </a:spcBef>
              <a:buClr>
                <a:schemeClr val="dk1"/>
              </a:buClr>
              <a:buSzPct val="100000"/>
              <a:buFont typeface="Arial"/>
              <a:buChar char="•"/>
            </a:pPr>
            <a:r>
              <a:rPr lang="en-US" sz="3000">
                <a:solidFill>
                  <a:schemeClr val="dk1"/>
                </a:solidFill>
                <a:latin typeface="Calibri"/>
                <a:ea typeface="Calibri"/>
                <a:cs typeface="Calibri"/>
                <a:sym typeface="Calibri"/>
              </a:rPr>
              <a:t>Based on what you notice,                              what questions do you have?</a:t>
            </a:r>
          </a:p>
        </p:txBody>
      </p:sp>
      <p:sp>
        <p:nvSpPr>
          <p:cNvPr id="703" name="Shape 703"/>
          <p:cNvSpPr txBox="1"/>
          <p:nvPr/>
        </p:nvSpPr>
        <p:spPr>
          <a:xfrm>
            <a:off x="6379075" y="3543950"/>
            <a:ext cx="2298900" cy="996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704" name="Shape 704" descr="Image result for post it note"/>
          <p:cNvPicPr preferRelativeResize="0"/>
          <p:nvPr/>
        </p:nvPicPr>
        <p:blipFill>
          <a:blip r:embed="rId3">
            <a:alphaModFix/>
          </a:blip>
          <a:stretch>
            <a:fillRect/>
          </a:stretch>
        </p:blipFill>
        <p:spPr>
          <a:xfrm>
            <a:off x="6044850" y="2751150"/>
            <a:ext cx="2857500" cy="2857500"/>
          </a:xfrm>
          <a:prstGeom prst="rect">
            <a:avLst/>
          </a:prstGeom>
          <a:noFill/>
          <a:ln>
            <a:noFill/>
          </a:ln>
        </p:spPr>
      </p:pic>
      <p:sp>
        <p:nvSpPr>
          <p:cNvPr id="705" name="Shape 705"/>
          <p:cNvSpPr txBox="1"/>
          <p:nvPr/>
        </p:nvSpPr>
        <p:spPr>
          <a:xfrm>
            <a:off x="6659875" y="3390225"/>
            <a:ext cx="1737300" cy="1350600"/>
          </a:xfrm>
          <a:prstGeom prst="rect">
            <a:avLst/>
          </a:prstGeom>
          <a:noFill/>
          <a:ln>
            <a:noFill/>
          </a:ln>
        </p:spPr>
        <p:txBody>
          <a:bodyPr lIns="91425" tIns="91425" rIns="91425" bIns="91425" anchor="t" anchorCtr="0">
            <a:noAutofit/>
          </a:bodyPr>
          <a:lstStyle/>
          <a:p>
            <a:pPr lvl="0" algn="ctr">
              <a:spcBef>
                <a:spcPts val="0"/>
              </a:spcBef>
              <a:buNone/>
            </a:pPr>
            <a:r>
              <a:rPr lang="en-US" sz="1800" b="1" i="1">
                <a:latin typeface="Calibri"/>
                <a:ea typeface="Calibri"/>
                <a:cs typeface="Calibri"/>
                <a:sym typeface="Calibri"/>
              </a:rPr>
              <a:t>highlight, take notes, jot thoughts and questions  on post-its!</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p:nvPr/>
        </p:nvSpPr>
        <p:spPr>
          <a:xfrm>
            <a:off x="228600" y="152400"/>
            <a:ext cx="8626500" cy="1052400"/>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4400" b="1">
                <a:solidFill>
                  <a:srgbClr val="000000"/>
                </a:solidFill>
                <a:latin typeface="Calibri"/>
                <a:ea typeface="Calibri"/>
                <a:cs typeface="Calibri"/>
                <a:sym typeface="Calibri"/>
              </a:rPr>
              <a:t>Virginia Quality Criterion Tool for Performance-Based Assessment</a:t>
            </a:r>
          </a:p>
        </p:txBody>
      </p:sp>
      <p:pic>
        <p:nvPicPr>
          <p:cNvPr id="712" name="Shape 712" descr="C:\Users\jlbrown1\AppData\Local\Microsoft\Windows\Temporary Internet Files\Content.IE5\49G1BNAE\turnandtalk[1].jpg"/>
          <p:cNvPicPr preferRelativeResize="0"/>
          <p:nvPr/>
        </p:nvPicPr>
        <p:blipFill rotWithShape="1">
          <a:blip r:embed="rId3">
            <a:alphaModFix/>
          </a:blip>
          <a:srcRect/>
          <a:stretch/>
        </p:blipFill>
        <p:spPr>
          <a:xfrm>
            <a:off x="3558700" y="1621022"/>
            <a:ext cx="2162400" cy="1622099"/>
          </a:xfrm>
          <a:prstGeom prst="rect">
            <a:avLst/>
          </a:prstGeom>
          <a:noFill/>
          <a:ln>
            <a:noFill/>
          </a:ln>
        </p:spPr>
      </p:pic>
      <p:sp>
        <p:nvSpPr>
          <p:cNvPr id="713" name="Shape 713"/>
          <p:cNvSpPr txBox="1"/>
          <p:nvPr/>
        </p:nvSpPr>
        <p:spPr>
          <a:xfrm>
            <a:off x="735575" y="3565675"/>
            <a:ext cx="7988700" cy="3041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u="sng">
                <a:solidFill>
                  <a:schemeClr val="dk1"/>
                </a:solidFill>
                <a:latin typeface="Calibri"/>
                <a:ea typeface="Calibri"/>
                <a:cs typeface="Calibri"/>
                <a:sym typeface="Calibri"/>
              </a:rPr>
              <a:t>Questions to Guide Discussion:</a:t>
            </a:r>
          </a:p>
          <a:p>
            <a:pPr marL="800100" marR="0" lvl="1" indent="-381000" algn="l" rtl="0">
              <a:spcBef>
                <a:spcPts val="0"/>
              </a:spcBef>
              <a:buClr>
                <a:schemeClr val="dk1"/>
              </a:buClr>
              <a:buSzPct val="100000"/>
              <a:buFont typeface="Arial"/>
              <a:buChar char="•"/>
            </a:pPr>
            <a:r>
              <a:rPr lang="en-US" sz="3000" b="0" i="0" u="none" strike="noStrike" cap="none">
                <a:solidFill>
                  <a:schemeClr val="dk1"/>
                </a:solidFill>
                <a:latin typeface="Calibri"/>
                <a:ea typeface="Calibri"/>
                <a:cs typeface="Calibri"/>
                <a:sym typeface="Calibri"/>
              </a:rPr>
              <a:t>W</a:t>
            </a:r>
            <a:r>
              <a:rPr lang="en-US" sz="3000">
                <a:solidFill>
                  <a:schemeClr val="dk1"/>
                </a:solidFill>
                <a:latin typeface="Calibri"/>
                <a:ea typeface="Calibri"/>
                <a:cs typeface="Calibri"/>
                <a:sym typeface="Calibri"/>
              </a:rPr>
              <a:t>hat do you notice?</a:t>
            </a:r>
          </a:p>
          <a:p>
            <a:pPr marL="457200" marR="0" lvl="0" indent="0" algn="l" rtl="0">
              <a:spcBef>
                <a:spcPts val="0"/>
              </a:spcBef>
              <a:buNone/>
            </a:pPr>
            <a:endParaRPr sz="3000">
              <a:solidFill>
                <a:schemeClr val="dk1"/>
              </a:solidFill>
              <a:latin typeface="Calibri"/>
              <a:ea typeface="Calibri"/>
              <a:cs typeface="Calibri"/>
              <a:sym typeface="Calibri"/>
            </a:endParaRPr>
          </a:p>
          <a:p>
            <a:pPr marL="800100" marR="0" lvl="1" indent="-381000" algn="l" rtl="0">
              <a:spcBef>
                <a:spcPts val="0"/>
              </a:spcBef>
              <a:buClr>
                <a:schemeClr val="dk1"/>
              </a:buClr>
              <a:buSzPct val="100000"/>
              <a:buFont typeface="Arial"/>
              <a:buChar char="•"/>
            </a:pPr>
            <a:r>
              <a:rPr lang="en-US" sz="3000">
                <a:solidFill>
                  <a:schemeClr val="dk1"/>
                </a:solidFill>
                <a:latin typeface="Calibri"/>
                <a:ea typeface="Calibri"/>
                <a:cs typeface="Calibri"/>
                <a:sym typeface="Calibri"/>
              </a:rPr>
              <a:t>Based on what you notice, what questions do you have?</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p:nvPr/>
        </p:nvSpPr>
        <p:spPr>
          <a:xfrm>
            <a:off x="196850" y="49213"/>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4800" b="1">
                <a:solidFill>
                  <a:srgbClr val="000000"/>
                </a:solidFill>
                <a:latin typeface="Calibri"/>
                <a:ea typeface="Calibri"/>
                <a:cs typeface="Calibri"/>
                <a:sym typeface="Calibri"/>
              </a:rPr>
              <a:t>Let’s Take a Closer Look</a:t>
            </a:r>
          </a:p>
        </p:txBody>
      </p:sp>
      <p:pic>
        <p:nvPicPr>
          <p:cNvPr id="720" name="Shape 720"/>
          <p:cNvPicPr preferRelativeResize="0"/>
          <p:nvPr/>
        </p:nvPicPr>
        <p:blipFill rotWithShape="1">
          <a:blip r:embed="rId3">
            <a:alphaModFix/>
          </a:blip>
          <a:srcRect/>
          <a:stretch/>
        </p:blipFill>
        <p:spPr>
          <a:xfrm>
            <a:off x="337611" y="914400"/>
            <a:ext cx="8485713" cy="5685714"/>
          </a:xfrm>
          <a:prstGeom prst="rect">
            <a:avLst/>
          </a:prstGeom>
          <a:noFill/>
          <a:ln w="9525" cap="flat" cmpd="sng">
            <a:solidFill>
              <a:schemeClr val="dk1"/>
            </a:solidFill>
            <a:prstDash val="solid"/>
            <a:round/>
            <a:headEnd type="none" w="med" len="med"/>
            <a:tailEnd type="none" w="med" len="med"/>
          </a:ln>
        </p:spPr>
      </p:pic>
      <p:sp>
        <p:nvSpPr>
          <p:cNvPr id="721" name="Shape 721"/>
          <p:cNvSpPr/>
          <p:nvPr/>
        </p:nvSpPr>
        <p:spPr>
          <a:xfrm>
            <a:off x="457200" y="2895600"/>
            <a:ext cx="1066799" cy="685799"/>
          </a:xfrm>
          <a:prstGeom prst="ellipse">
            <a:avLst/>
          </a:prstGeom>
          <a:noFill/>
          <a:ln w="41275"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722" name="Shape 722"/>
          <p:cNvSpPr/>
          <p:nvPr/>
        </p:nvSpPr>
        <p:spPr>
          <a:xfrm>
            <a:off x="1533998" y="2859034"/>
            <a:ext cx="4104801" cy="685799"/>
          </a:xfrm>
          <a:prstGeom prst="ellipse">
            <a:avLst/>
          </a:prstGeom>
          <a:noFill/>
          <a:ln w="41275"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723" name="Shape 723"/>
          <p:cNvSpPr/>
          <p:nvPr/>
        </p:nvSpPr>
        <p:spPr>
          <a:xfrm>
            <a:off x="5616262" y="2859034"/>
            <a:ext cx="3070537" cy="685799"/>
          </a:xfrm>
          <a:prstGeom prst="ellipse">
            <a:avLst/>
          </a:prstGeom>
          <a:noFill/>
          <a:ln w="41275"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p:nvPr/>
        </p:nvSpPr>
        <p:spPr>
          <a:xfrm>
            <a:off x="143837" y="1048700"/>
            <a:ext cx="4048800" cy="5008800"/>
          </a:xfrm>
          <a:prstGeom prst="rect">
            <a:avLst/>
          </a:prstGeom>
          <a:noFill/>
          <a:ln>
            <a:noFill/>
          </a:ln>
        </p:spPr>
        <p:txBody>
          <a:bodyPr lIns="91425" tIns="45700" rIns="91425" bIns="45700" anchor="t" anchorCtr="0">
            <a:noAutofit/>
          </a:bodyPr>
          <a:lstStyle/>
          <a:p>
            <a:pPr marL="457200" marR="0" lvl="0" indent="-381000" algn="l" rtl="0">
              <a:spcBef>
                <a:spcPts val="0"/>
              </a:spcBef>
              <a:spcAft>
                <a:spcPts val="0"/>
              </a:spcAft>
              <a:buSzPct val="100000"/>
              <a:buFont typeface="Calibri"/>
              <a:buChar char="●"/>
            </a:pPr>
            <a:r>
              <a:rPr lang="en-US" sz="2400" b="1">
                <a:latin typeface="Calibri"/>
                <a:ea typeface="Calibri"/>
                <a:cs typeface="Calibri"/>
                <a:sym typeface="Calibri"/>
              </a:rPr>
              <a:t>Familiarize yourself</a:t>
            </a:r>
            <a:r>
              <a:rPr lang="en-US" sz="2400">
                <a:latin typeface="Calibri"/>
                <a:ea typeface="Calibri"/>
                <a:cs typeface="Calibri"/>
                <a:sym typeface="Calibri"/>
              </a:rPr>
              <a:t> with this performance-based assessment.</a:t>
            </a:r>
          </a:p>
          <a:p>
            <a:pPr marL="457200" marR="0" lvl="0" indent="-381000" algn="l" rtl="0">
              <a:spcBef>
                <a:spcPts val="0"/>
              </a:spcBef>
              <a:spcAft>
                <a:spcPts val="0"/>
              </a:spcAft>
              <a:buSzPct val="100000"/>
              <a:buFont typeface="Calibri"/>
              <a:buChar char="●"/>
            </a:pPr>
            <a:r>
              <a:rPr lang="en-US" sz="2400" b="1">
                <a:latin typeface="Calibri"/>
                <a:ea typeface="Calibri"/>
                <a:cs typeface="Calibri"/>
                <a:sym typeface="Calibri"/>
              </a:rPr>
              <a:t>In pairs or as a table group</a:t>
            </a:r>
            <a:r>
              <a:rPr lang="en-US" sz="2400">
                <a:latin typeface="Calibri"/>
                <a:ea typeface="Calibri"/>
                <a:cs typeface="Calibri"/>
                <a:sym typeface="Calibri"/>
              </a:rPr>
              <a:t>, analyze the strength of this PBA as you align it your assigned criteria from the QCT.  </a:t>
            </a:r>
          </a:p>
          <a:p>
            <a:pPr marL="457200" marR="0" lvl="0" indent="-381000" algn="l" rtl="0">
              <a:spcBef>
                <a:spcPts val="0"/>
              </a:spcBef>
              <a:spcAft>
                <a:spcPts val="0"/>
              </a:spcAft>
              <a:buSzPct val="100000"/>
              <a:buFont typeface="Calibri"/>
              <a:buChar char="●"/>
            </a:pPr>
            <a:r>
              <a:rPr lang="en-US" sz="2400" b="1">
                <a:latin typeface="Calibri"/>
                <a:ea typeface="Calibri"/>
                <a:cs typeface="Calibri"/>
                <a:sym typeface="Calibri"/>
              </a:rPr>
              <a:t>Discuss: </a:t>
            </a:r>
          </a:p>
          <a:p>
            <a:pPr marL="914400" marR="0" lvl="1" indent="-342900" algn="l" rtl="0">
              <a:spcBef>
                <a:spcPts val="0"/>
              </a:spcBef>
              <a:spcAft>
                <a:spcPts val="0"/>
              </a:spcAft>
              <a:buSzPct val="100000"/>
              <a:buFont typeface="Calibri"/>
              <a:buChar char="○"/>
            </a:pPr>
            <a:r>
              <a:rPr lang="en-US" sz="1800">
                <a:latin typeface="Calibri"/>
                <a:ea typeface="Calibri"/>
                <a:cs typeface="Calibri"/>
                <a:sym typeface="Calibri"/>
              </a:rPr>
              <a:t>Is this criteria strong? Weak? Why or why not?</a:t>
            </a:r>
          </a:p>
          <a:p>
            <a:pPr marL="914400" marR="0" lvl="1" indent="-342900" algn="l" rtl="0">
              <a:spcBef>
                <a:spcPts val="0"/>
              </a:spcBef>
              <a:spcAft>
                <a:spcPts val="0"/>
              </a:spcAft>
              <a:buSzPct val="100000"/>
              <a:buFont typeface="Calibri"/>
              <a:buChar char="○"/>
            </a:pPr>
            <a:r>
              <a:rPr lang="en-US" sz="1800">
                <a:latin typeface="Calibri"/>
                <a:ea typeface="Calibri"/>
                <a:cs typeface="Calibri"/>
                <a:sym typeface="Calibri"/>
              </a:rPr>
              <a:t>How might you modify this PBA to meet this PBA to meet this particular criteria?</a:t>
            </a:r>
          </a:p>
          <a:p>
            <a:pPr marL="342900" marR="0" lvl="0" indent="-342900" algn="l" rtl="0">
              <a:spcBef>
                <a:spcPts val="0"/>
              </a:spcBef>
              <a:spcAft>
                <a:spcPts val="0"/>
              </a:spcAft>
              <a:buClr>
                <a:schemeClr val="dk1"/>
              </a:buClr>
              <a:buFont typeface="Arial"/>
              <a:buNone/>
            </a:pPr>
            <a:endParaRPr sz="2400" b="1">
              <a:solidFill>
                <a:srgbClr val="000000"/>
              </a:solidFill>
              <a:latin typeface="Calibri"/>
              <a:ea typeface="Calibri"/>
              <a:cs typeface="Calibri"/>
              <a:sym typeface="Calibri"/>
            </a:endParaRPr>
          </a:p>
          <a:p>
            <a:pPr marL="0" marR="0" lvl="0" indent="0" algn="ctr" rtl="0">
              <a:spcBef>
                <a:spcPts val="0"/>
              </a:spcBef>
              <a:spcAft>
                <a:spcPts val="0"/>
              </a:spcAft>
              <a:buNone/>
            </a:pPr>
            <a:endParaRPr sz="2800" b="1">
              <a:solidFill>
                <a:srgbClr val="31859B"/>
              </a:solidFill>
              <a:latin typeface="Calibri"/>
              <a:ea typeface="Calibri"/>
              <a:cs typeface="Calibri"/>
              <a:sym typeface="Calibri"/>
            </a:endParaRPr>
          </a:p>
          <a:p>
            <a:pPr marL="0" marR="0" lvl="0" indent="0" algn="ctr" rtl="0">
              <a:spcBef>
                <a:spcPts val="0"/>
              </a:spcBef>
              <a:spcAft>
                <a:spcPts val="0"/>
              </a:spcAft>
              <a:buNone/>
            </a:pPr>
            <a:endParaRPr sz="2800" b="1">
              <a:solidFill>
                <a:srgbClr val="31859B"/>
              </a:solidFill>
              <a:latin typeface="Calibri"/>
              <a:ea typeface="Calibri"/>
              <a:cs typeface="Calibri"/>
              <a:sym typeface="Calibri"/>
            </a:endParaRPr>
          </a:p>
          <a:p>
            <a:pPr marL="0" marR="0" lvl="0" indent="0" algn="ctr" rtl="0">
              <a:spcBef>
                <a:spcPts val="0"/>
              </a:spcBef>
              <a:spcAft>
                <a:spcPts val="0"/>
              </a:spcAft>
              <a:buNone/>
            </a:pPr>
            <a:endParaRPr sz="2800" b="1">
              <a:solidFill>
                <a:schemeClr val="dk1"/>
              </a:solidFill>
              <a:latin typeface="Calibri"/>
              <a:ea typeface="Calibri"/>
              <a:cs typeface="Calibri"/>
              <a:sym typeface="Calibri"/>
            </a:endParaRPr>
          </a:p>
          <a:p>
            <a:pPr marL="0" marR="0" lvl="0" indent="0" algn="ctr" rtl="0">
              <a:spcBef>
                <a:spcPts val="0"/>
              </a:spcBef>
              <a:spcAft>
                <a:spcPts val="0"/>
              </a:spcAft>
              <a:buNone/>
            </a:pPr>
            <a:endParaRPr sz="2800" b="1">
              <a:solidFill>
                <a:srgbClr val="31859B"/>
              </a:solidFill>
              <a:latin typeface="Arial"/>
              <a:ea typeface="Arial"/>
              <a:cs typeface="Arial"/>
              <a:sym typeface="Arial"/>
            </a:endParaRPr>
          </a:p>
          <a:p>
            <a:pPr marL="0" marR="0" lvl="0" indent="0" algn="ctr" rtl="0">
              <a:spcBef>
                <a:spcPts val="0"/>
              </a:spcBef>
              <a:spcAft>
                <a:spcPts val="0"/>
              </a:spcAft>
              <a:buNone/>
            </a:pPr>
            <a:endParaRPr sz="2800" b="1">
              <a:solidFill>
                <a:schemeClr val="dk1"/>
              </a:solidFill>
              <a:latin typeface="Arial"/>
              <a:ea typeface="Arial"/>
              <a:cs typeface="Arial"/>
              <a:sym typeface="Arial"/>
            </a:endParaRPr>
          </a:p>
          <a:p>
            <a:pPr marL="0" marR="0" lvl="0" indent="0" algn="ctr" rtl="0">
              <a:spcBef>
                <a:spcPts val="0"/>
              </a:spcBef>
              <a:spcAft>
                <a:spcPts val="0"/>
              </a:spcAft>
              <a:buNone/>
            </a:pPr>
            <a:endParaRPr sz="2800" b="1">
              <a:solidFill>
                <a:srgbClr val="31859B"/>
              </a:solidFill>
              <a:latin typeface="Arial"/>
              <a:ea typeface="Arial"/>
              <a:cs typeface="Arial"/>
              <a:sym typeface="Arial"/>
            </a:endParaRPr>
          </a:p>
        </p:txBody>
      </p:sp>
      <p:sp>
        <p:nvSpPr>
          <p:cNvPr id="730" name="Shape 730"/>
          <p:cNvSpPr txBox="1"/>
          <p:nvPr/>
        </p:nvSpPr>
        <p:spPr>
          <a:xfrm>
            <a:off x="143850" y="294200"/>
            <a:ext cx="3134700" cy="407400"/>
          </a:xfrm>
          <a:prstGeom prst="rect">
            <a:avLst/>
          </a:prstGeom>
          <a:noFill/>
          <a:ln>
            <a:noFill/>
          </a:ln>
        </p:spPr>
        <p:txBody>
          <a:bodyPr lIns="91425" tIns="91425" rIns="91425" bIns="91425" anchor="t" anchorCtr="0">
            <a:noAutofit/>
          </a:bodyPr>
          <a:lstStyle/>
          <a:p>
            <a:pPr lvl="0">
              <a:spcBef>
                <a:spcPts val="0"/>
              </a:spcBef>
              <a:buNone/>
            </a:pPr>
            <a:r>
              <a:rPr lang="en-US" sz="3600" b="1" u="sng">
                <a:solidFill>
                  <a:srgbClr val="980000"/>
                </a:solidFill>
                <a:latin typeface="Calibri"/>
                <a:ea typeface="Calibri"/>
                <a:cs typeface="Calibri"/>
                <a:sym typeface="Calibri"/>
              </a:rPr>
              <a:t>Your Task:</a:t>
            </a:r>
          </a:p>
        </p:txBody>
      </p:sp>
      <p:pic>
        <p:nvPicPr>
          <p:cNvPr id="731" name="Shape 731"/>
          <p:cNvPicPr preferRelativeResize="0"/>
          <p:nvPr/>
        </p:nvPicPr>
        <p:blipFill>
          <a:blip r:embed="rId3">
            <a:alphaModFix/>
          </a:blip>
          <a:stretch>
            <a:fillRect/>
          </a:stretch>
        </p:blipFill>
        <p:spPr>
          <a:xfrm>
            <a:off x="4308325" y="781375"/>
            <a:ext cx="4731199" cy="5760874"/>
          </a:xfrm>
          <a:prstGeom prst="rect">
            <a:avLst/>
          </a:prstGeom>
          <a:noFill/>
          <a:ln w="9525" cap="flat" cmpd="sng">
            <a:solidFill>
              <a:srgbClr val="000000"/>
            </a:solidFill>
            <a:prstDash val="solid"/>
            <a:round/>
            <a:headEnd type="none" w="med" len="med"/>
            <a:tailEnd type="none" w="med" len="med"/>
          </a:ln>
        </p:spPr>
      </p:pic>
      <p:sp>
        <p:nvSpPr>
          <p:cNvPr id="732" name="Shape 732"/>
          <p:cNvSpPr/>
          <p:nvPr/>
        </p:nvSpPr>
        <p:spPr>
          <a:xfrm>
            <a:off x="4694800" y="6337250"/>
            <a:ext cx="4048800" cy="407400"/>
          </a:xfrm>
          <a:prstGeom prst="roundRect">
            <a:avLst>
              <a:gd name="adj" fmla="val 16667"/>
            </a:avLst>
          </a:prstGeom>
          <a:solidFill>
            <a:srgbClr val="98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sz="900" b="1">
                <a:solidFill>
                  <a:srgbClr val="FFFFFF"/>
                </a:solidFill>
              </a:rPr>
              <a:t>Created by Ruth Cookson and Stephen Day for the Virginia Council on Economic Education (VCEE).  Used with permission from VCEE.</a:t>
            </a:r>
          </a:p>
        </p:txBody>
      </p:sp>
      <p:pic>
        <p:nvPicPr>
          <p:cNvPr id="733" name="Shape 733"/>
          <p:cNvPicPr preferRelativeResize="0"/>
          <p:nvPr/>
        </p:nvPicPr>
        <p:blipFill>
          <a:blip r:embed="rId4">
            <a:alphaModFix/>
          </a:blip>
          <a:stretch>
            <a:fillRect/>
          </a:stretch>
        </p:blipFill>
        <p:spPr>
          <a:xfrm rot="753800">
            <a:off x="7134174" y="207625"/>
            <a:ext cx="2000249" cy="828674"/>
          </a:xfrm>
          <a:prstGeom prst="rect">
            <a:avLst/>
          </a:prstGeom>
          <a:noFill/>
          <a:ln>
            <a:noFill/>
          </a:ln>
        </p:spPr>
      </p:pic>
      <p:sp>
        <p:nvSpPr>
          <p:cNvPr id="734" name="Shape 734"/>
          <p:cNvSpPr txBox="1"/>
          <p:nvPr/>
        </p:nvSpPr>
        <p:spPr>
          <a:xfrm>
            <a:off x="543200" y="6404600"/>
            <a:ext cx="3383700" cy="272700"/>
          </a:xfrm>
          <a:prstGeom prst="rect">
            <a:avLst/>
          </a:prstGeom>
          <a:noFill/>
          <a:ln>
            <a:noFill/>
          </a:ln>
        </p:spPr>
        <p:txBody>
          <a:bodyPr lIns="91425" tIns="91425" rIns="91425" bIns="91425" anchor="t" anchorCtr="0">
            <a:noAutofit/>
          </a:bodyPr>
          <a:lstStyle/>
          <a:p>
            <a:pPr lvl="0">
              <a:spcBef>
                <a:spcPts val="0"/>
              </a:spcBef>
              <a:buNone/>
            </a:pPr>
            <a:r>
              <a:rPr lang="en-US" sz="1200" b="1"/>
              <a:t>Access this PBA from VCEE </a:t>
            </a:r>
            <a:r>
              <a:rPr lang="en-US" sz="1200" b="1" u="sng">
                <a:solidFill>
                  <a:schemeClr val="hlink"/>
                </a:solidFill>
                <a:hlinkClick r:id="rId5"/>
              </a:rPr>
              <a:t>here</a:t>
            </a:r>
            <a:r>
              <a:rPr lang="en-US" sz="1200" b="1"/>
              <a:t>.</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57200" y="-76200"/>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Calibri"/>
              <a:buNone/>
            </a:pPr>
            <a:r>
              <a:rPr lang="en-US" sz="4000" b="1" i="0" u="none" strike="noStrike" cap="none">
                <a:solidFill>
                  <a:srgbClr val="0070C0"/>
                </a:solidFill>
                <a:latin typeface="Calibri"/>
                <a:ea typeface="Calibri"/>
                <a:cs typeface="Calibri"/>
                <a:sym typeface="Calibri"/>
              </a:rPr>
              <a:t>Here’s What...Now What?</a:t>
            </a:r>
          </a:p>
        </p:txBody>
      </p:sp>
      <p:sp>
        <p:nvSpPr>
          <p:cNvPr id="556" name="Shape 556"/>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rgbClr val="FFFFFF"/>
                </a:solidFill>
                <a:latin typeface="Calibri"/>
                <a:ea typeface="Calibri"/>
                <a:cs typeface="Calibri"/>
                <a:sym typeface="Calibri"/>
              </a:rPr>
              <a:t>2</a:t>
            </a:fld>
            <a:endParaRPr lang="en-US" sz="1200" b="1" i="0" u="none" strike="noStrike" cap="none">
              <a:solidFill>
                <a:srgbClr val="FFFFFF"/>
              </a:solidFill>
              <a:latin typeface="Calibri"/>
              <a:ea typeface="Calibri"/>
              <a:cs typeface="Calibri"/>
              <a:sym typeface="Calibri"/>
            </a:endParaRPr>
          </a:p>
        </p:txBody>
      </p:sp>
      <p:sp>
        <p:nvSpPr>
          <p:cNvPr id="557" name="Shape 557"/>
          <p:cNvSpPr txBox="1">
            <a:spLocks noGrp="1"/>
          </p:cNvSpPr>
          <p:nvPr>
            <p:ph type="body" idx="1"/>
          </p:nvPr>
        </p:nvSpPr>
        <p:spPr>
          <a:xfrm>
            <a:off x="152400" y="838200"/>
            <a:ext cx="8305800" cy="609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2400" i="1" u="none" strike="noStrike" cap="none">
                <a:solidFill>
                  <a:schemeClr val="dk1"/>
                </a:solidFill>
                <a:latin typeface="Calibri"/>
                <a:ea typeface="Calibri"/>
                <a:cs typeface="Calibri"/>
                <a:sym typeface="Calibri"/>
              </a:rPr>
              <a:t>Local Alternative Assessment Guidelines 2016-2019</a:t>
            </a:r>
          </a:p>
          <a:p>
            <a:pPr marL="742928" marR="0" lvl="1" indent="-298428" algn="l" rtl="0">
              <a:spcBef>
                <a:spcPts val="480"/>
              </a:spcBef>
              <a:spcAft>
                <a:spcPts val="0"/>
              </a:spcAft>
              <a:buClr>
                <a:srgbClr val="7F7F7F"/>
              </a:buClr>
              <a:buSzPct val="100000"/>
              <a:buFont typeface="Arial"/>
              <a:buNone/>
            </a:pPr>
            <a:endParaRPr sz="2400" b="0" i="0" u="none" strike="noStrike" cap="none">
              <a:solidFill>
                <a:srgbClr val="7F7F7F"/>
              </a:solidFill>
              <a:latin typeface="Times New Roman"/>
              <a:ea typeface="Times New Roman"/>
              <a:cs typeface="Times New Roman"/>
              <a:sym typeface="Times New Roman"/>
            </a:endParaRPr>
          </a:p>
        </p:txBody>
      </p:sp>
      <p:sp>
        <p:nvSpPr>
          <p:cNvPr id="558" name="Shape 558"/>
          <p:cNvSpPr txBox="1"/>
          <p:nvPr/>
        </p:nvSpPr>
        <p:spPr>
          <a:xfrm>
            <a:off x="214800" y="1571250"/>
            <a:ext cx="8028600" cy="2347500"/>
          </a:xfrm>
          <a:prstGeom prst="rect">
            <a:avLst/>
          </a:prstGeom>
          <a:noFill/>
          <a:ln>
            <a:noFill/>
          </a:ln>
        </p:spPr>
        <p:txBody>
          <a:bodyPr lIns="91425" tIns="91425" rIns="91425" bIns="91425" anchor="t" anchorCtr="0">
            <a:noAutofit/>
          </a:bodyPr>
          <a:lstStyle/>
          <a:p>
            <a:pPr lvl="0" algn="ctr">
              <a:spcBef>
                <a:spcPts val="0"/>
              </a:spcBef>
              <a:buNone/>
            </a:pPr>
            <a:r>
              <a:rPr lang="en-US" sz="2800">
                <a:solidFill>
                  <a:srgbClr val="434343"/>
                </a:solidFill>
                <a:latin typeface="Calibri"/>
                <a:ea typeface="Calibri"/>
                <a:cs typeface="Calibri"/>
                <a:sym typeface="Calibri"/>
              </a:rPr>
              <a:t>“This expanded use of authentic, performance assessments constitutes a direction for the Commonwealth that is </a:t>
            </a:r>
            <a:r>
              <a:rPr lang="en-US" sz="2800" b="1">
                <a:solidFill>
                  <a:srgbClr val="434343"/>
                </a:solidFill>
                <a:latin typeface="Calibri"/>
                <a:ea typeface="Calibri"/>
                <a:cs typeface="Calibri"/>
                <a:sym typeface="Calibri"/>
              </a:rPr>
              <a:t>still relatively new</a:t>
            </a:r>
            <a:r>
              <a:rPr lang="en-US" sz="2800">
                <a:solidFill>
                  <a:srgbClr val="434343"/>
                </a:solidFill>
                <a:latin typeface="Calibri"/>
                <a:ea typeface="Calibri"/>
                <a:cs typeface="Calibri"/>
                <a:sym typeface="Calibri"/>
              </a:rPr>
              <a:t>.  As such there is </a:t>
            </a:r>
            <a:r>
              <a:rPr lang="en-US" sz="2800" b="1">
                <a:solidFill>
                  <a:srgbClr val="434343"/>
                </a:solidFill>
                <a:latin typeface="Calibri"/>
                <a:ea typeface="Calibri"/>
                <a:cs typeface="Calibri"/>
                <a:sym typeface="Calibri"/>
              </a:rPr>
              <a:t>no expectation that the performance assessments will be perfectly executed immediately</a:t>
            </a:r>
            <a:r>
              <a:rPr lang="en-US" sz="2800">
                <a:solidFill>
                  <a:srgbClr val="434343"/>
                </a:solidFill>
                <a:latin typeface="Calibri"/>
                <a:ea typeface="Calibri"/>
                <a:cs typeface="Calibri"/>
                <a:sym typeface="Calibri"/>
              </a:rPr>
              <a:t>; rather this should be viewed as an opportunity to </a:t>
            </a:r>
            <a:r>
              <a:rPr lang="en-US" sz="2800" b="1">
                <a:solidFill>
                  <a:srgbClr val="434343"/>
                </a:solidFill>
                <a:latin typeface="Calibri"/>
                <a:ea typeface="Calibri"/>
                <a:cs typeface="Calibri"/>
                <a:sym typeface="Calibri"/>
              </a:rPr>
              <a:t>engage in innovation</a:t>
            </a:r>
            <a:r>
              <a:rPr lang="en-US" sz="2800">
                <a:solidFill>
                  <a:srgbClr val="434343"/>
                </a:solidFill>
                <a:latin typeface="Calibri"/>
                <a:ea typeface="Calibri"/>
                <a:cs typeface="Calibri"/>
                <a:sym typeface="Calibri"/>
              </a:rPr>
              <a:t> that will provide new opportunities for students to demonstrate their knowledge of the curriculum.”</a:t>
            </a:r>
          </a:p>
        </p:txBody>
      </p:sp>
      <p:sp>
        <p:nvSpPr>
          <p:cNvPr id="559" name="Shape 559"/>
          <p:cNvSpPr txBox="1"/>
          <p:nvPr/>
        </p:nvSpPr>
        <p:spPr>
          <a:xfrm>
            <a:off x="214800" y="6227450"/>
            <a:ext cx="5220000" cy="6096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b="1" i="0" u="none" strike="noStrike" cap="none">
                <a:solidFill>
                  <a:schemeClr val="dk1"/>
                </a:solidFill>
                <a:latin typeface="Calibri"/>
                <a:ea typeface="Calibri"/>
                <a:cs typeface="Calibri"/>
                <a:sym typeface="Calibri"/>
              </a:rPr>
              <a:t>Source: </a:t>
            </a:r>
          </a:p>
          <a:p>
            <a:pPr marL="0" marR="0" lvl="0" indent="0" algn="l" rtl="0">
              <a:spcBef>
                <a:spcPts val="0"/>
              </a:spcBef>
              <a:buNone/>
            </a:pPr>
            <a:r>
              <a:rPr lang="en-US" b="1" i="1" u="sng">
                <a:solidFill>
                  <a:schemeClr val="hlink"/>
                </a:solidFill>
                <a:latin typeface="Calibri"/>
                <a:ea typeface="Calibri"/>
                <a:cs typeface="Calibri"/>
                <a:sym typeface="Calibri"/>
                <a:hlinkClick r:id="rId3"/>
              </a:rPr>
              <a:t> Attachment A to Supt’s Memo 284-16 November 11, 2016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0" name="Shape 740" descr="Free stock photos of reflection · Pexels"/>
          <p:cNvPicPr preferRelativeResize="0"/>
          <p:nvPr/>
        </p:nvPicPr>
        <p:blipFill>
          <a:blip r:embed="rId3">
            <a:alphaModFix/>
          </a:blip>
          <a:stretch>
            <a:fillRect/>
          </a:stretch>
        </p:blipFill>
        <p:spPr>
          <a:xfrm>
            <a:off x="-407375" y="0"/>
            <a:ext cx="10303104" cy="6858000"/>
          </a:xfrm>
          <a:prstGeom prst="rect">
            <a:avLst/>
          </a:prstGeom>
          <a:noFill/>
          <a:ln>
            <a:noFill/>
          </a:ln>
        </p:spPr>
      </p:pic>
      <p:sp>
        <p:nvSpPr>
          <p:cNvPr id="741" name="Shape 741"/>
          <p:cNvSpPr txBox="1"/>
          <p:nvPr/>
        </p:nvSpPr>
        <p:spPr>
          <a:xfrm>
            <a:off x="517500" y="553825"/>
            <a:ext cx="8626500" cy="1052400"/>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6000" b="1">
                <a:solidFill>
                  <a:srgbClr val="FFFFFF"/>
                </a:solidFill>
                <a:latin typeface="Calibri"/>
                <a:ea typeface="Calibri"/>
                <a:cs typeface="Calibri"/>
                <a:sym typeface="Calibri"/>
              </a:rPr>
              <a:t>Thoughts, Considerations, Reflections</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748" name="Shape 748"/>
          <p:cNvGraphicFramePr/>
          <p:nvPr/>
        </p:nvGraphicFramePr>
        <p:xfrm>
          <a:off x="421348" y="1343575"/>
          <a:ext cx="8474075" cy="3672900"/>
        </p:xfrm>
        <a:graphic>
          <a:graphicData uri="http://schemas.openxmlformats.org/drawingml/2006/table">
            <a:tbl>
              <a:tblPr firstRow="1" bandRow="1">
                <a:noFill/>
                <a:tableStyleId>{AB4062BF-2007-41B7-8705-8611D5CB0B24}</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155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32574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(1) </a:t>
                      </a:r>
                    </a:p>
                    <a:p>
                      <a:pPr marL="0" marR="0" lvl="0" indent="0" algn="ctr" rtl="0">
                        <a:lnSpc>
                          <a:spcPct val="100000"/>
                        </a:lnSpc>
                        <a:spcBef>
                          <a:spcPts val="0"/>
                        </a:spcBef>
                        <a:spcAft>
                          <a:spcPts val="0"/>
                        </a:spcAft>
                        <a:buClr>
                          <a:srgbClr val="000000"/>
                        </a:buClr>
                        <a:buSzPct val="25000"/>
                        <a:buFont typeface="Arial"/>
                        <a:buNone/>
                      </a:pPr>
                      <a:endParaRPr sz="1800" b="1"/>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Standards</a:t>
                      </a:r>
                    </a:p>
                    <a:p>
                      <a:pPr marL="0" marR="0" lvl="0" indent="0" algn="ctr" rtl="0">
                        <a:lnSpc>
                          <a:spcPct val="100000"/>
                        </a:lnSpc>
                        <a:spcBef>
                          <a:spcPts val="0"/>
                        </a:spcBef>
                        <a:spcAft>
                          <a:spcPts val="0"/>
                        </a:spcAft>
                        <a:buClr>
                          <a:srgbClr val="000000"/>
                        </a:buClr>
                        <a:buSzPct val="25000"/>
                        <a:buFont typeface="Arial"/>
                        <a:buNone/>
                      </a:pPr>
                      <a:endParaRPr sz="1800" b="1"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Intended Learning Outcomes</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lvl="0" rtl="0">
                        <a:spcBef>
                          <a:spcPts val="0"/>
                        </a:spcBef>
                        <a:buClr>
                          <a:schemeClr val="dk1"/>
                        </a:buClr>
                        <a:buSzPct val="91666"/>
                        <a:buFont typeface="Arial"/>
                        <a:buNone/>
                      </a:pPr>
                      <a:r>
                        <a:rPr lang="en-US" sz="1200" b="1">
                          <a:latin typeface="Quattrocento Sans"/>
                          <a:ea typeface="Quattrocento Sans"/>
                          <a:cs typeface="Quattrocento Sans"/>
                          <a:sym typeface="Quattrocento Sans"/>
                        </a:rPr>
                        <a:t>Objectives </a:t>
                      </a:r>
                    </a:p>
                    <a:p>
                      <a:pPr lvl="0" rtl="0">
                        <a:spcBef>
                          <a:spcPts val="0"/>
                        </a:spcBef>
                        <a:buClr>
                          <a:schemeClr val="dk1"/>
                        </a:buClr>
                        <a:buSzPct val="91666"/>
                        <a:buFont typeface="Arial"/>
                        <a:buNone/>
                      </a:pPr>
                      <a:r>
                        <a:rPr lang="en-US" sz="1200" i="1">
                          <a:latin typeface="Quattrocento Sans"/>
                          <a:ea typeface="Quattrocento Sans"/>
                          <a:cs typeface="Quattrocento Sans"/>
                          <a:sym typeface="Quattrocento Sans"/>
                        </a:rPr>
                        <a:t>Students will be able to:</a:t>
                      </a:r>
                    </a:p>
                    <a:p>
                      <a:pPr marL="457200" lvl="0" indent="-304800" rtl="0">
                        <a:lnSpc>
                          <a:spcPct val="107916"/>
                        </a:lnSpc>
                        <a:spcBef>
                          <a:spcPts val="0"/>
                        </a:spcBef>
                        <a:buClr>
                          <a:schemeClr val="dk1"/>
                        </a:buClr>
                        <a:buSzPct val="100000"/>
                        <a:buChar char="●"/>
                      </a:pPr>
                      <a:r>
                        <a:rPr lang="en-US" sz="1200">
                          <a:latin typeface="Quattrocento Sans"/>
                          <a:ea typeface="Quattrocento Sans"/>
                          <a:cs typeface="Quattrocento Sans"/>
                          <a:sym typeface="Quattrocento Sans"/>
                        </a:rPr>
                        <a:t>Compare and contrast historical, cultural, political, and religious perspectives in United States history. (USI.1e)</a:t>
                      </a:r>
                    </a:p>
                    <a:p>
                      <a:pPr marL="457200" lvl="0" indent="-304800" rtl="0">
                        <a:lnSpc>
                          <a:spcPct val="107916"/>
                        </a:lnSpc>
                        <a:spcBef>
                          <a:spcPts val="0"/>
                        </a:spcBef>
                        <a:buClr>
                          <a:schemeClr val="dk1"/>
                        </a:buClr>
                        <a:buSzPct val="100000"/>
                        <a:buChar char="●"/>
                      </a:pPr>
                      <a:r>
                        <a:rPr lang="en-US" sz="1200">
                          <a:latin typeface="Quattrocento Sans"/>
                          <a:ea typeface="Quattrocento Sans"/>
                          <a:cs typeface="Quattrocento Sans"/>
                          <a:sym typeface="Quattrocento Sans"/>
                        </a:rPr>
                        <a:t>Use a decision-making model to identify the cost and benefits of a specific choice made. (USI.1h)</a:t>
                      </a:r>
                    </a:p>
                    <a:p>
                      <a:pPr marL="457200" lvl="0" indent="-69850" rtl="0">
                        <a:spcBef>
                          <a:spcPts val="0"/>
                        </a:spcBef>
                        <a:buClr>
                          <a:schemeClr val="dk1"/>
                        </a:buClr>
                        <a:buSzPct val="91666"/>
                        <a:buFont typeface="Arial"/>
                        <a:buNone/>
                      </a:pPr>
                      <a:endParaRPr sz="1200">
                        <a:latin typeface="Quattrocento Sans"/>
                        <a:ea typeface="Quattrocento Sans"/>
                        <a:cs typeface="Quattrocento Sans"/>
                        <a:sym typeface="Quattrocento Sans"/>
                      </a:endParaRPr>
                    </a:p>
                    <a:p>
                      <a:pPr lvl="0" rtl="0">
                        <a:lnSpc>
                          <a:spcPct val="107916"/>
                        </a:lnSpc>
                        <a:spcBef>
                          <a:spcPts val="0"/>
                        </a:spcBef>
                        <a:buClr>
                          <a:schemeClr val="dk1"/>
                        </a:buClr>
                        <a:buSzPct val="91666"/>
                        <a:buFont typeface="Arial"/>
                        <a:buNone/>
                      </a:pPr>
                      <a:r>
                        <a:rPr lang="en-US" sz="1200" i="1">
                          <a:latin typeface="Quattrocento Sans"/>
                          <a:ea typeface="Quattrocento Sans"/>
                          <a:cs typeface="Quattrocento Sans"/>
                          <a:sym typeface="Quattrocento Sans"/>
                        </a:rPr>
                        <a:t>Students will also demonstrate skills for historical and geographical analysis including:</a:t>
                      </a:r>
                    </a:p>
                    <a:p>
                      <a:pPr marL="457200" lvl="0" indent="-304800" rtl="0">
                        <a:lnSpc>
                          <a:spcPct val="107916"/>
                        </a:lnSpc>
                        <a:spcBef>
                          <a:spcPts val="0"/>
                        </a:spcBef>
                        <a:buClr>
                          <a:schemeClr val="dk1"/>
                        </a:buClr>
                        <a:buSzPct val="100000"/>
                        <a:buChar char="●"/>
                      </a:pPr>
                      <a:r>
                        <a:rPr lang="en-US" sz="1200">
                          <a:latin typeface="Quattrocento Sans"/>
                          <a:ea typeface="Quattrocento Sans"/>
                          <a:cs typeface="Quattrocento Sans"/>
                          <a:sym typeface="Quattrocento Sans"/>
                        </a:rPr>
                        <a:t>Describing the religious and economic events and conditions that led to the colonization of America (USI.5a).</a:t>
                      </a:r>
                    </a:p>
                    <a:p>
                      <a:pPr marL="457200" lvl="0" indent="-304800" rtl="0">
                        <a:lnSpc>
                          <a:spcPct val="107916"/>
                        </a:lnSpc>
                        <a:spcBef>
                          <a:spcPts val="0"/>
                        </a:spcBef>
                        <a:buClr>
                          <a:schemeClr val="dk1"/>
                        </a:buClr>
                        <a:buSzPct val="100000"/>
                        <a:buChar char="●"/>
                      </a:pPr>
                      <a:r>
                        <a:rPr lang="en-US" sz="1200">
                          <a:latin typeface="Quattrocento Sans"/>
                          <a:ea typeface="Quattrocento Sans"/>
                          <a:cs typeface="Quattrocento Sans"/>
                          <a:sym typeface="Quattrocento Sans"/>
                        </a:rPr>
                        <a:t>Describing life in the New England, Mid-Atlantic, and Southern colonies, with emphasis on how people interacted with their environment to produce goods and services. (USI.5b)</a:t>
                      </a:r>
                    </a:p>
                    <a:p>
                      <a:pPr marL="457200" lvl="0" indent="-304800" rtl="0">
                        <a:lnSpc>
                          <a:spcPct val="107916"/>
                        </a:lnSpc>
                        <a:spcBef>
                          <a:spcPts val="0"/>
                        </a:spcBef>
                        <a:buClr>
                          <a:schemeClr val="dk1"/>
                        </a:buClr>
                        <a:buSzPct val="100000"/>
                        <a:buChar char="●"/>
                      </a:pPr>
                      <a:r>
                        <a:rPr lang="en-US" sz="1200">
                          <a:latin typeface="Quattrocento Sans"/>
                          <a:ea typeface="Quattrocento Sans"/>
                          <a:cs typeface="Quattrocento Sans"/>
                          <a:sym typeface="Quattrocento Sans"/>
                        </a:rPr>
                        <a:t>Describing colonial life in America from the perspectives of large landowners, farmers, artisans, merchants, women, free African-Americans, indentured servants, and enslaved African-Americans. (USI.5d)</a:t>
                      </a:r>
                    </a:p>
                  </a:txBody>
                  <a:tcPr marL="91450" marR="91450" marT="45725" marB="45725"/>
                </a:tc>
                <a:extLst>
                  <a:ext uri="{0D108BD9-81ED-4DB2-BD59-A6C34878D82A}">
                    <a16:rowId xmlns:a16="http://schemas.microsoft.com/office/drawing/2014/main" xmlns="" val="10001"/>
                  </a:ext>
                </a:extLst>
              </a:tr>
            </a:tbl>
          </a:graphicData>
        </a:graphic>
      </p:graphicFrame>
      <p:sp>
        <p:nvSpPr>
          <p:cNvPr id="749" name="Shape 749"/>
          <p:cNvSpPr txBox="1"/>
          <p:nvPr/>
        </p:nvSpPr>
        <p:spPr>
          <a:xfrm>
            <a:off x="409200" y="5091250"/>
            <a:ext cx="8325600" cy="1133400"/>
          </a:xfrm>
          <a:prstGeom prst="rect">
            <a:avLst/>
          </a:prstGeom>
          <a:noFill/>
          <a:ln>
            <a:noFill/>
          </a:ln>
        </p:spPr>
        <p:txBody>
          <a:bodyPr lIns="91425" tIns="91425" rIns="91425" bIns="91425" anchor="t" anchorCtr="0">
            <a:noAutofit/>
          </a:bodyPr>
          <a:lstStyle/>
          <a:p>
            <a:pPr lvl="0">
              <a:spcBef>
                <a:spcPts val="0"/>
              </a:spcBef>
              <a:buNone/>
            </a:pPr>
            <a:r>
              <a:rPr lang="en-US" sz="2400" b="1">
                <a:solidFill>
                  <a:srgbClr val="980000"/>
                </a:solidFill>
              </a:rPr>
              <a:t>Considerations:</a:t>
            </a:r>
          </a:p>
          <a:p>
            <a:pPr marL="457200" lvl="0" indent="-342900" rtl="0">
              <a:spcBef>
                <a:spcPts val="0"/>
              </a:spcBef>
              <a:buSzPct val="100000"/>
              <a:buChar char="●"/>
            </a:pPr>
            <a:r>
              <a:rPr lang="en-US" sz="1800"/>
              <a:t>Do objectives and standards = Intended Learning Outcomes?</a:t>
            </a:r>
          </a:p>
          <a:p>
            <a:pPr marL="457200" lvl="0" indent="-342900" rtl="0">
              <a:spcBef>
                <a:spcPts val="0"/>
              </a:spcBef>
              <a:buSzPct val="100000"/>
              <a:buChar char="●"/>
            </a:pPr>
            <a:r>
              <a:rPr lang="en-US" sz="1800"/>
              <a:t>Do the Intended Learning Outcomes align to multiple subject areas? </a:t>
            </a:r>
          </a:p>
          <a:p>
            <a:pPr marL="457200" lvl="0" indent="-342900">
              <a:spcBef>
                <a:spcPts val="0"/>
              </a:spcBef>
              <a:buSzPct val="100000"/>
              <a:buChar char="●"/>
            </a:pPr>
            <a:r>
              <a:rPr lang="en-US" sz="1800"/>
              <a:t>Do the Intended Learning Outcomes align to the 5cs?</a:t>
            </a:r>
          </a:p>
          <a:p>
            <a:pPr lv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756" name="Shape 756"/>
          <p:cNvGraphicFramePr/>
          <p:nvPr/>
        </p:nvGraphicFramePr>
        <p:xfrm>
          <a:off x="380998" y="1905000"/>
          <a:ext cx="8474075" cy="2255530"/>
        </p:xfrm>
        <a:graphic>
          <a:graphicData uri="http://schemas.openxmlformats.org/drawingml/2006/table">
            <a:tbl>
              <a:tblPr firstRow="1" bandRow="1">
                <a:noFill/>
                <a:tableStyleId>{5A93DA5D-EAC7-4EBC-A60E-791F9861784C}</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572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lvl="0" algn="ctr" rtl="0">
                        <a:spcBef>
                          <a:spcPts val="0"/>
                        </a:spcBef>
                        <a:buClr>
                          <a:schemeClr val="dk1"/>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14478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(2) </a:t>
                      </a:r>
                    </a:p>
                    <a:p>
                      <a:pPr marL="0" marR="0" lvl="0" indent="0" algn="ctr" rtl="0">
                        <a:lnSpc>
                          <a:spcPct val="100000"/>
                        </a:lnSpc>
                        <a:spcBef>
                          <a:spcPts val="0"/>
                        </a:spcBef>
                        <a:spcAft>
                          <a:spcPts val="0"/>
                        </a:spcAft>
                        <a:buClr>
                          <a:srgbClr val="000000"/>
                        </a:buClr>
                        <a:buSzPct val="25000"/>
                        <a:buFont typeface="Arial"/>
                        <a:buNone/>
                      </a:pPr>
                      <a:endParaRPr sz="1800" b="1"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Cognitive Demand</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Noto Sans Symbols"/>
                        <a:buNone/>
                      </a:pPr>
                      <a:r>
                        <a:rPr lang="en-US">
                          <a:latin typeface="Quattrocento Sans"/>
                          <a:ea typeface="Quattrocento Sans"/>
                          <a:cs typeface="Quattrocento Sans"/>
                          <a:sym typeface="Quattrocento Sans"/>
                        </a:rPr>
                        <a:t>6. Lastly, for the performance assessment, students must create a PACED decision-making model to make a final decision of where to live. They will then write a persuasive “letter” to another student in the class’ character urging him or her to move to where the student settled. The purpose of this is to make students describe colonial life from the perspectives of various settlers, and to consider how they interacted with their environment and the social conditions of different regions of the New World</a:t>
                      </a:r>
                      <a:r>
                        <a:rPr lang="en-US" u="none" strike="noStrike" cap="none"/>
                        <a:t>       </a:t>
                      </a:r>
                    </a:p>
                    <a:p>
                      <a:pPr marL="0" marR="0" lvl="0" indent="0" algn="l" rtl="0">
                        <a:lnSpc>
                          <a:spcPct val="100000"/>
                        </a:lnSpc>
                        <a:spcBef>
                          <a:spcPts val="0"/>
                        </a:spcBef>
                        <a:spcAft>
                          <a:spcPts val="0"/>
                        </a:spcAft>
                        <a:buClr>
                          <a:srgbClr val="000000"/>
                        </a:buClr>
                        <a:buSzPct val="25000"/>
                        <a:buFont typeface="Courier New"/>
                        <a:buNone/>
                      </a:pPr>
                      <a:endParaRPr u="none" strike="noStrike" cap="none"/>
                    </a:p>
                  </a:txBody>
                  <a:tcPr marL="91450" marR="91450" marT="45725" marB="45725"/>
                </a:tc>
                <a:extLst>
                  <a:ext uri="{0D108BD9-81ED-4DB2-BD59-A6C34878D82A}">
                    <a16:rowId xmlns:a16="http://schemas.microsoft.com/office/drawing/2014/main" xmlns="" val="10001"/>
                  </a:ext>
                </a:extLst>
              </a:tr>
            </a:tbl>
          </a:graphicData>
        </a:graphic>
      </p:graphicFrame>
      <p:sp>
        <p:nvSpPr>
          <p:cNvPr id="757" name="Shape 757"/>
          <p:cNvSpPr txBox="1"/>
          <p:nvPr/>
        </p:nvSpPr>
        <p:spPr>
          <a:xfrm>
            <a:off x="455225" y="4358900"/>
            <a:ext cx="8325600" cy="1133400"/>
          </a:xfrm>
          <a:prstGeom prst="rect">
            <a:avLst/>
          </a:prstGeom>
          <a:noFill/>
          <a:ln>
            <a:noFill/>
          </a:ln>
        </p:spPr>
        <p:txBody>
          <a:bodyPr lIns="91425" tIns="91425" rIns="91425" bIns="91425" anchor="t" anchorCtr="0">
            <a:noAutofit/>
          </a:bodyPr>
          <a:lstStyle/>
          <a:p>
            <a:pPr lvl="0" rtl="0">
              <a:spcBef>
                <a:spcPts val="0"/>
              </a:spcBef>
              <a:buNone/>
            </a:pPr>
            <a:r>
              <a:rPr lang="en-US" sz="2400" b="1">
                <a:solidFill>
                  <a:srgbClr val="980000"/>
                </a:solidFill>
              </a:rPr>
              <a:t>Considerations:</a:t>
            </a:r>
          </a:p>
          <a:p>
            <a:pPr marL="457200" lvl="0" indent="-342900" rtl="0">
              <a:spcBef>
                <a:spcPts val="0"/>
              </a:spcBef>
              <a:buSzPct val="100000"/>
              <a:buChar char="●"/>
            </a:pPr>
            <a:r>
              <a:rPr lang="en-US" sz="1800"/>
              <a:t>Does the cognitive demand require more than simple recall?</a:t>
            </a:r>
          </a:p>
          <a:p>
            <a:pPr marL="457200" lvl="0" indent="-342900" rtl="0">
              <a:spcBef>
                <a:spcPts val="0"/>
              </a:spcBef>
              <a:buSzPct val="100000"/>
              <a:buChar char="●"/>
            </a:pPr>
            <a:r>
              <a:rPr lang="en-US" sz="1800"/>
              <a:t>Are higher-order thinking skills applied?</a:t>
            </a:r>
          </a:p>
          <a:p>
            <a:pPr marL="457200" lvl="0" indent="-342900" rtl="0">
              <a:spcBef>
                <a:spcPts val="0"/>
              </a:spcBef>
              <a:buSzPct val="100000"/>
              <a:buChar char="●"/>
            </a:pPr>
            <a:r>
              <a:rPr lang="en-US" sz="1800"/>
              <a:t>Are subject-specific competencies required?</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764" name="Shape 764"/>
          <p:cNvGraphicFramePr/>
          <p:nvPr/>
        </p:nvGraphicFramePr>
        <p:xfrm>
          <a:off x="380998" y="1905000"/>
          <a:ext cx="8474075" cy="2468890"/>
        </p:xfrm>
        <a:graphic>
          <a:graphicData uri="http://schemas.openxmlformats.org/drawingml/2006/table">
            <a:tbl>
              <a:tblPr firstRow="1" bandRow="1">
                <a:noFill/>
                <a:tableStyleId>{C44A53DE-D411-4A02-B48B-478865D63E66}</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572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lvl="0" algn="ctr" rtl="0">
                        <a:spcBef>
                          <a:spcPts val="0"/>
                        </a:spcBef>
                        <a:buClr>
                          <a:schemeClr val="dk1"/>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14478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(3) </a:t>
                      </a:r>
                    </a:p>
                    <a:p>
                      <a:pPr marL="0" marR="0" lvl="0" indent="0" algn="ctr" rtl="0">
                        <a:lnSpc>
                          <a:spcPct val="100000"/>
                        </a:lnSpc>
                        <a:spcBef>
                          <a:spcPts val="0"/>
                        </a:spcBef>
                        <a:spcAft>
                          <a:spcPts val="0"/>
                        </a:spcAft>
                        <a:buClr>
                          <a:srgbClr val="000000"/>
                        </a:buClr>
                        <a:buSzPct val="25000"/>
                        <a:buFont typeface="Arial"/>
                        <a:buNone/>
                      </a:pPr>
                      <a:endParaRPr sz="1800" b="1"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Authenticity</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lvl="0" rtl="0">
                        <a:spcBef>
                          <a:spcPts val="0"/>
                        </a:spcBef>
                        <a:buClr>
                          <a:schemeClr val="dk1"/>
                        </a:buClr>
                        <a:buSzPct val="78571"/>
                        <a:buFont typeface="Arial"/>
                        <a:buNone/>
                      </a:pPr>
                      <a:r>
                        <a:rPr lang="en-US" b="1">
                          <a:latin typeface="Quattrocento Sans"/>
                          <a:ea typeface="Quattrocento Sans"/>
                          <a:cs typeface="Quattrocento Sans"/>
                          <a:sym typeface="Quattrocento Sans"/>
                        </a:rPr>
                        <a:t>Brief Summary of Performance Assessment Task: </a:t>
                      </a:r>
                      <a:r>
                        <a:rPr lang="en-US">
                          <a:latin typeface="Quattrocento Sans"/>
                          <a:ea typeface="Quattrocento Sans"/>
                          <a:cs typeface="Quattrocento Sans"/>
                          <a:sym typeface="Quattrocento Sans"/>
                        </a:rPr>
                        <a:t>In this performance assessment, students role-play a character who is seeking to immigrate to the New World during colonial times. Students will each create a </a:t>
                      </a:r>
                      <a:r>
                        <a:rPr lang="en-US" b="1">
                          <a:latin typeface="Quattrocento Sans"/>
                          <a:ea typeface="Quattrocento Sans"/>
                          <a:cs typeface="Quattrocento Sans"/>
                          <a:sym typeface="Quattrocento Sans"/>
                        </a:rPr>
                        <a:t>decision-making model </a:t>
                      </a:r>
                      <a:r>
                        <a:rPr lang="en-US">
                          <a:latin typeface="Quattrocento Sans"/>
                          <a:ea typeface="Quattrocento Sans"/>
                          <a:cs typeface="Quattrocento Sans"/>
                          <a:sym typeface="Quattrocento Sans"/>
                        </a:rPr>
                        <a:t>determining where they would like to settle in the New World: New England, Mid-Atlantic, or the South. They will also write a “letter” to a classmate’s role-played character trying to convince him or her to move to the student’s chosen settlement. Students prepare for these tasks through several authentic activities.</a:t>
                      </a:r>
                    </a:p>
                    <a:p>
                      <a:pPr marL="0" marR="0" lvl="0" indent="0" algn="l" rtl="0">
                        <a:lnSpc>
                          <a:spcPct val="100000"/>
                        </a:lnSpc>
                        <a:spcBef>
                          <a:spcPts val="0"/>
                        </a:spcBef>
                        <a:spcAft>
                          <a:spcPts val="0"/>
                        </a:spcAft>
                        <a:buClr>
                          <a:srgbClr val="000000"/>
                        </a:buClr>
                        <a:buSzPct val="25000"/>
                        <a:buFont typeface="Noto Sans Symbols"/>
                        <a:buNone/>
                      </a:pPr>
                      <a:r>
                        <a:rPr lang="en-US" sz="1400" u="none" strike="noStrike" cap="none"/>
                        <a:t>       </a:t>
                      </a:r>
                    </a:p>
                  </a:txBody>
                  <a:tcPr marL="91450" marR="91450" marT="45725" marB="45725"/>
                </a:tc>
                <a:extLst>
                  <a:ext uri="{0D108BD9-81ED-4DB2-BD59-A6C34878D82A}">
                    <a16:rowId xmlns:a16="http://schemas.microsoft.com/office/drawing/2014/main" xmlns="" val="10001"/>
                  </a:ext>
                </a:extLst>
              </a:tr>
            </a:tbl>
          </a:graphicData>
        </a:graphic>
      </p:graphicFrame>
      <p:sp>
        <p:nvSpPr>
          <p:cNvPr id="765" name="Shape 765"/>
          <p:cNvSpPr txBox="1"/>
          <p:nvPr/>
        </p:nvSpPr>
        <p:spPr>
          <a:xfrm>
            <a:off x="455225" y="4548300"/>
            <a:ext cx="8325600" cy="1593600"/>
          </a:xfrm>
          <a:prstGeom prst="rect">
            <a:avLst/>
          </a:prstGeom>
          <a:noFill/>
          <a:ln>
            <a:noFill/>
          </a:ln>
        </p:spPr>
        <p:txBody>
          <a:bodyPr lIns="91425" tIns="91425" rIns="91425" bIns="91425" anchor="t" anchorCtr="0">
            <a:noAutofit/>
          </a:bodyPr>
          <a:lstStyle/>
          <a:p>
            <a:pPr lvl="0" rtl="0">
              <a:spcBef>
                <a:spcPts val="0"/>
              </a:spcBef>
              <a:buNone/>
            </a:pPr>
            <a:r>
              <a:rPr lang="en-US" sz="2400" b="1">
                <a:solidFill>
                  <a:srgbClr val="980000"/>
                </a:solidFill>
              </a:rPr>
              <a:t>Considerations:</a:t>
            </a:r>
          </a:p>
          <a:p>
            <a:pPr marL="457200" lvl="0" indent="-342900" rtl="0">
              <a:spcBef>
                <a:spcPts val="0"/>
              </a:spcBef>
              <a:buSzPct val="100000"/>
              <a:buChar char="●"/>
            </a:pPr>
            <a:r>
              <a:rPr lang="en-US" sz="1800"/>
              <a:t>Is authenticity reflected by a genuine task relatable to a similar task that would be done outside of the classroom and in a real-life setting                 (ex. a workplace or community)?:</a:t>
            </a:r>
          </a:p>
          <a:p>
            <a:pPr marL="457200" lvl="0" indent="-342900" rtl="0">
              <a:spcBef>
                <a:spcPts val="0"/>
              </a:spcBef>
              <a:buSzPct val="100000"/>
              <a:buChar char="●"/>
            </a:pPr>
            <a:r>
              <a:rPr lang="en-US" sz="1800"/>
              <a:t>Is there a target audience?</a:t>
            </a:r>
          </a:p>
          <a:p>
            <a:pPr marL="457200" lvl="0" indent="0" rt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772" name="Shape 772"/>
          <p:cNvGraphicFramePr/>
          <p:nvPr/>
        </p:nvGraphicFramePr>
        <p:xfrm>
          <a:off x="380998" y="1905000"/>
          <a:ext cx="8474075" cy="2682250"/>
        </p:xfrm>
        <a:graphic>
          <a:graphicData uri="http://schemas.openxmlformats.org/drawingml/2006/table">
            <a:tbl>
              <a:tblPr firstRow="1" bandRow="1">
                <a:noFill/>
                <a:tableStyleId>{BC841115-D993-437D-B21D-EF15EDD8640E}</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572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lvl="0" algn="ctr" rtl="0">
                        <a:spcBef>
                          <a:spcPts val="0"/>
                        </a:spcBef>
                        <a:buClr>
                          <a:schemeClr val="dk1"/>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14478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(4) </a:t>
                      </a:r>
                    </a:p>
                    <a:p>
                      <a:pPr marL="0" marR="0" lvl="0" indent="0" algn="ctr" rtl="0">
                        <a:lnSpc>
                          <a:spcPct val="100000"/>
                        </a:lnSpc>
                        <a:spcBef>
                          <a:spcPts val="0"/>
                        </a:spcBef>
                        <a:spcAft>
                          <a:spcPts val="0"/>
                        </a:spcAft>
                        <a:buClr>
                          <a:srgbClr val="000000"/>
                        </a:buClr>
                        <a:buSzPct val="25000"/>
                        <a:buFont typeface="Arial"/>
                        <a:buNone/>
                      </a:pPr>
                      <a:endParaRPr sz="1800" b="1"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Verbal Reasoning</a:t>
                      </a:r>
                    </a:p>
                    <a:p>
                      <a:pPr marL="0" marR="0" lvl="0" indent="0" algn="ctr" rtl="0">
                        <a:lnSpc>
                          <a:spcPct val="100000"/>
                        </a:lnSpc>
                        <a:spcBef>
                          <a:spcPts val="0"/>
                        </a:spcBef>
                        <a:spcAft>
                          <a:spcPts val="0"/>
                        </a:spcAft>
                        <a:buClr>
                          <a:srgbClr val="000000"/>
                        </a:buClr>
                        <a:buSzPct val="25000"/>
                        <a:buFont typeface="Arial"/>
                        <a:buNone/>
                      </a:pPr>
                      <a:endParaRPr sz="1800" b="1"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Explanation</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lvl="0" rtl="0">
                        <a:spcBef>
                          <a:spcPts val="0"/>
                        </a:spcBef>
                        <a:buNone/>
                      </a:pPr>
                      <a:r>
                        <a:rPr lang="en-US">
                          <a:latin typeface="Quattrocento Sans"/>
                          <a:ea typeface="Quattrocento Sans"/>
                          <a:cs typeface="Quattrocento Sans"/>
                          <a:sym typeface="Quattrocento Sans"/>
                        </a:rPr>
                        <a:t>5.  Students will then have a discussion in which they share why they chose the region they did, and which other area they might have considered. They can even say why they may move back to the Old World (this gives more options). This allows students to become familiar with each other’s characters. The teacher should also make all the character descriptions available to each student, for reference. </a:t>
                      </a:r>
                    </a:p>
                    <a:p>
                      <a:pPr marL="0" marR="0" lvl="0" indent="0" algn="l" rtl="0">
                        <a:lnSpc>
                          <a:spcPct val="100000"/>
                        </a:lnSpc>
                        <a:spcBef>
                          <a:spcPts val="0"/>
                        </a:spcBef>
                        <a:spcAft>
                          <a:spcPts val="0"/>
                        </a:spcAft>
                        <a:buClr>
                          <a:srgbClr val="000000"/>
                        </a:buClr>
                        <a:buSzPct val="25000"/>
                        <a:buFont typeface="Noto Sans Symbols"/>
                        <a:buNone/>
                      </a:pPr>
                      <a:endParaRPr/>
                    </a:p>
                    <a:p>
                      <a:pPr marL="0" marR="0" lvl="0" indent="0" algn="l" rtl="0">
                        <a:lnSpc>
                          <a:spcPct val="100000"/>
                        </a:lnSpc>
                        <a:spcBef>
                          <a:spcPts val="0"/>
                        </a:spcBef>
                        <a:spcAft>
                          <a:spcPts val="0"/>
                        </a:spcAft>
                        <a:buClr>
                          <a:srgbClr val="000000"/>
                        </a:buClr>
                        <a:buSzPct val="25000"/>
                        <a:buFont typeface="Noto Sans Symbols"/>
                        <a:buNone/>
                      </a:pPr>
                      <a:r>
                        <a:rPr lang="en-US"/>
                        <a:t>6.  </a:t>
                      </a:r>
                      <a:r>
                        <a:rPr lang="en-US">
                          <a:latin typeface="Quattrocento Sans"/>
                          <a:ea typeface="Quattrocento Sans"/>
                          <a:cs typeface="Quattrocento Sans"/>
                          <a:sym typeface="Quattrocento Sans"/>
                        </a:rPr>
                        <a:t>They will then write a persuasive “letter” to another student in the class’ character urging him or her to move to where the student settled.</a:t>
                      </a:r>
                    </a:p>
                    <a:p>
                      <a:pPr marL="0" marR="0" lvl="0" indent="0" algn="l" rtl="0">
                        <a:lnSpc>
                          <a:spcPct val="100000"/>
                        </a:lnSpc>
                        <a:spcBef>
                          <a:spcPts val="0"/>
                        </a:spcBef>
                        <a:spcAft>
                          <a:spcPts val="0"/>
                        </a:spcAft>
                        <a:buClr>
                          <a:srgbClr val="000000"/>
                        </a:buClr>
                        <a:buSzPct val="25000"/>
                        <a:buFont typeface="Courier New"/>
                        <a:buNone/>
                      </a:pPr>
                      <a:endParaRPr sz="1400" u="none" strike="noStrike" cap="none"/>
                    </a:p>
                  </a:txBody>
                  <a:tcPr marL="91450" marR="91450" marT="45725" marB="45725"/>
                </a:tc>
                <a:extLst>
                  <a:ext uri="{0D108BD9-81ED-4DB2-BD59-A6C34878D82A}">
                    <a16:rowId xmlns:a16="http://schemas.microsoft.com/office/drawing/2014/main" xmlns="" val="10001"/>
                  </a:ext>
                </a:extLst>
              </a:tr>
            </a:tbl>
          </a:graphicData>
        </a:graphic>
      </p:graphicFrame>
      <p:sp>
        <p:nvSpPr>
          <p:cNvPr id="773" name="Shape 773"/>
          <p:cNvSpPr txBox="1"/>
          <p:nvPr/>
        </p:nvSpPr>
        <p:spPr>
          <a:xfrm>
            <a:off x="284700" y="4722150"/>
            <a:ext cx="8859300" cy="1133400"/>
          </a:xfrm>
          <a:prstGeom prst="rect">
            <a:avLst/>
          </a:prstGeom>
          <a:noFill/>
          <a:ln>
            <a:noFill/>
          </a:ln>
        </p:spPr>
        <p:txBody>
          <a:bodyPr lIns="91425" tIns="91425" rIns="91425" bIns="91425" anchor="t" anchorCtr="0">
            <a:noAutofit/>
          </a:bodyPr>
          <a:lstStyle/>
          <a:p>
            <a:pPr lvl="0" rtl="0">
              <a:spcBef>
                <a:spcPts val="0"/>
              </a:spcBef>
              <a:buNone/>
            </a:pPr>
            <a:r>
              <a:rPr lang="en-US" sz="2400" b="1">
                <a:solidFill>
                  <a:srgbClr val="980000"/>
                </a:solidFill>
              </a:rPr>
              <a:t>Considerations:</a:t>
            </a:r>
          </a:p>
          <a:p>
            <a:pPr marL="457200" lvl="0" indent="-342900" rtl="0">
              <a:spcBef>
                <a:spcPts val="0"/>
              </a:spcBef>
              <a:buSzPct val="100000"/>
              <a:buChar char="●"/>
            </a:pPr>
            <a:r>
              <a:rPr lang="en-US" sz="1800"/>
              <a:t>Are there opportunities for students to engage in constructive conversations?</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780" name="Shape 780"/>
          <p:cNvGraphicFramePr/>
          <p:nvPr/>
        </p:nvGraphicFramePr>
        <p:xfrm>
          <a:off x="334961" y="1627812"/>
          <a:ext cx="8474075" cy="3017530"/>
        </p:xfrm>
        <a:graphic>
          <a:graphicData uri="http://schemas.openxmlformats.org/drawingml/2006/table">
            <a:tbl>
              <a:tblPr firstRow="1" bandRow="1">
                <a:noFill/>
                <a:tableStyleId>{042AC9D7-4F1B-4B3C-AF5A-433B35342D67}</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572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lvl="0" algn="ctr" rtl="0">
                        <a:spcBef>
                          <a:spcPts val="0"/>
                        </a:spcBef>
                        <a:buClr>
                          <a:schemeClr val="dk1"/>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14478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(5) </a:t>
                      </a:r>
                    </a:p>
                    <a:p>
                      <a:pPr marL="0" marR="0" lvl="0" indent="0" algn="ctr" rtl="0">
                        <a:lnSpc>
                          <a:spcPct val="100000"/>
                        </a:lnSpc>
                        <a:spcBef>
                          <a:spcPts val="0"/>
                        </a:spcBef>
                        <a:spcAft>
                          <a:spcPts val="0"/>
                        </a:spcAft>
                        <a:buClr>
                          <a:srgbClr val="000000"/>
                        </a:buClr>
                        <a:buSzPct val="25000"/>
                        <a:buFont typeface="Arial"/>
                        <a:buNone/>
                      </a:pPr>
                      <a:endParaRPr sz="1800" b="1"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Success Criteria</a:t>
                      </a:r>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Noto Sans Symbols"/>
                        <a:buNone/>
                      </a:pPr>
                      <a:endParaRPr/>
                    </a:p>
                    <a:p>
                      <a:pPr marL="0" marR="0" lvl="0" indent="0" algn="l" rtl="0">
                        <a:lnSpc>
                          <a:spcPct val="100000"/>
                        </a:lnSpc>
                        <a:spcBef>
                          <a:spcPts val="0"/>
                        </a:spcBef>
                        <a:spcAft>
                          <a:spcPts val="0"/>
                        </a:spcAft>
                        <a:buClr>
                          <a:srgbClr val="000000"/>
                        </a:buClr>
                        <a:buSzPct val="25000"/>
                        <a:buFont typeface="Noto Sans Symbols"/>
                        <a:buNone/>
                      </a:pPr>
                      <a:endParaRPr/>
                    </a:p>
                    <a:p>
                      <a:pPr marL="0" marR="0" lvl="0" indent="0" algn="l" rtl="0">
                        <a:lnSpc>
                          <a:spcPct val="100000"/>
                        </a:lnSpc>
                        <a:spcBef>
                          <a:spcPts val="0"/>
                        </a:spcBef>
                        <a:spcAft>
                          <a:spcPts val="0"/>
                        </a:spcAft>
                        <a:buClr>
                          <a:srgbClr val="000000"/>
                        </a:buClr>
                        <a:buSzPct val="25000"/>
                        <a:buFont typeface="Noto Sans Symbols"/>
                        <a:buNone/>
                      </a:pPr>
                      <a:endParaRPr/>
                    </a:p>
                    <a:p>
                      <a:pPr marL="0" marR="0" lvl="0" indent="0" algn="l" rtl="0">
                        <a:lnSpc>
                          <a:spcPct val="100000"/>
                        </a:lnSpc>
                        <a:spcBef>
                          <a:spcPts val="0"/>
                        </a:spcBef>
                        <a:spcAft>
                          <a:spcPts val="0"/>
                        </a:spcAft>
                        <a:buClr>
                          <a:srgbClr val="000000"/>
                        </a:buClr>
                        <a:buSzPct val="25000"/>
                        <a:buFont typeface="Noto Sans Symbols"/>
                        <a:buNone/>
                      </a:pPr>
                      <a:endParaRPr/>
                    </a:p>
                  </a:txBody>
                  <a:tcPr marL="91450" marR="91450" marT="45725" marB="45725"/>
                </a:tc>
                <a:extLst>
                  <a:ext uri="{0D108BD9-81ED-4DB2-BD59-A6C34878D82A}">
                    <a16:rowId xmlns:a16="http://schemas.microsoft.com/office/drawing/2014/main" xmlns="" val="10001"/>
                  </a:ext>
                </a:extLst>
              </a:tr>
            </a:tbl>
          </a:graphicData>
        </a:graphic>
      </p:graphicFrame>
      <p:pic>
        <p:nvPicPr>
          <p:cNvPr id="781" name="Shape 781"/>
          <p:cNvPicPr preferRelativeResize="0"/>
          <p:nvPr/>
        </p:nvPicPr>
        <p:blipFill>
          <a:blip r:embed="rId3">
            <a:alphaModFix/>
          </a:blip>
          <a:stretch>
            <a:fillRect/>
          </a:stretch>
        </p:blipFill>
        <p:spPr>
          <a:xfrm>
            <a:off x="2854900" y="2476500"/>
            <a:ext cx="5897949" cy="2143924"/>
          </a:xfrm>
          <a:prstGeom prst="rect">
            <a:avLst/>
          </a:prstGeom>
          <a:noFill/>
          <a:ln>
            <a:noFill/>
          </a:ln>
        </p:spPr>
      </p:pic>
      <p:sp>
        <p:nvSpPr>
          <p:cNvPr id="782" name="Shape 782"/>
          <p:cNvSpPr txBox="1"/>
          <p:nvPr/>
        </p:nvSpPr>
        <p:spPr>
          <a:xfrm>
            <a:off x="334937" y="4825100"/>
            <a:ext cx="8325600" cy="1133400"/>
          </a:xfrm>
          <a:prstGeom prst="rect">
            <a:avLst/>
          </a:prstGeom>
          <a:noFill/>
          <a:ln>
            <a:noFill/>
          </a:ln>
        </p:spPr>
        <p:txBody>
          <a:bodyPr lIns="91425" tIns="91425" rIns="91425" bIns="91425" anchor="t" anchorCtr="0">
            <a:noAutofit/>
          </a:bodyPr>
          <a:lstStyle/>
          <a:p>
            <a:pPr lvl="0" rtl="0">
              <a:spcBef>
                <a:spcPts val="0"/>
              </a:spcBef>
              <a:buNone/>
            </a:pPr>
            <a:r>
              <a:rPr lang="en-US" sz="2400" b="1">
                <a:solidFill>
                  <a:srgbClr val="980000"/>
                </a:solidFill>
              </a:rPr>
              <a:t>Considerations:</a:t>
            </a:r>
          </a:p>
          <a:p>
            <a:pPr marL="457200" lvl="0" indent="-342900" rtl="0">
              <a:spcBef>
                <a:spcPts val="0"/>
              </a:spcBef>
              <a:buSzPct val="100000"/>
              <a:buChar char="●"/>
            </a:pPr>
            <a:r>
              <a:rPr lang="en-US" sz="1800"/>
              <a:t>Does the success criteria provide for a variety of assessment opportunities?</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789" name="Shape 789"/>
          <p:cNvGraphicFramePr/>
          <p:nvPr/>
        </p:nvGraphicFramePr>
        <p:xfrm>
          <a:off x="380998" y="1643475"/>
          <a:ext cx="8474075" cy="3566170"/>
        </p:xfrm>
        <a:graphic>
          <a:graphicData uri="http://schemas.openxmlformats.org/drawingml/2006/table">
            <a:tbl>
              <a:tblPr firstRow="1" bandRow="1">
                <a:noFill/>
                <a:tableStyleId>{9972E684-4BBF-4429-BDA1-FECF5F6CB98C}</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572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lvl="0" algn="ctr" rtl="0">
                        <a:spcBef>
                          <a:spcPts val="0"/>
                        </a:spcBef>
                        <a:buClr>
                          <a:schemeClr val="dk1"/>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14478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(6) </a:t>
                      </a:r>
                    </a:p>
                    <a:p>
                      <a:pPr marL="0" marR="0" lvl="0" indent="0" algn="ctr" rtl="0">
                        <a:lnSpc>
                          <a:spcPct val="100000"/>
                        </a:lnSpc>
                        <a:spcBef>
                          <a:spcPts val="0"/>
                        </a:spcBef>
                        <a:spcAft>
                          <a:spcPts val="0"/>
                        </a:spcAft>
                        <a:buClr>
                          <a:srgbClr val="000000"/>
                        </a:buClr>
                        <a:buSzPct val="25000"/>
                        <a:buFont typeface="Arial"/>
                        <a:buNone/>
                      </a:pPr>
                      <a:endParaRPr sz="1800" b="1"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Student Directions</a:t>
                      </a:r>
                    </a:p>
                    <a:p>
                      <a:pPr marL="0" marR="0" lvl="0" indent="0" algn="ctr" rtl="0">
                        <a:lnSpc>
                          <a:spcPct val="100000"/>
                        </a:lnSpc>
                        <a:spcBef>
                          <a:spcPts val="0"/>
                        </a:spcBef>
                        <a:spcAft>
                          <a:spcPts val="0"/>
                        </a:spcAft>
                        <a:buClr>
                          <a:srgbClr val="000000"/>
                        </a:buClr>
                        <a:buSzPct val="25000"/>
                        <a:buFont typeface="Arial"/>
                        <a:buNone/>
                      </a:pPr>
                      <a:endParaRPr sz="1800" b="1"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Prompt</a:t>
                      </a:r>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a:p>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lvl="0" rtl="0">
                        <a:spcBef>
                          <a:spcPts val="0"/>
                        </a:spcBef>
                        <a:buClr>
                          <a:schemeClr val="dk1"/>
                        </a:buClr>
                        <a:buSzPct val="78571"/>
                        <a:buFont typeface="Arial"/>
                        <a:buNone/>
                      </a:pPr>
                      <a:r>
                        <a:rPr lang="en-US" b="1">
                          <a:latin typeface="Quattrocento Sans"/>
                          <a:ea typeface="Quattrocento Sans"/>
                          <a:cs typeface="Quattrocento Sans"/>
                          <a:sym typeface="Quattrocento Sans"/>
                        </a:rPr>
                        <a:t>Goal</a:t>
                      </a:r>
                    </a:p>
                    <a:p>
                      <a:pPr lvl="0" rtl="0">
                        <a:spcBef>
                          <a:spcPts val="0"/>
                        </a:spcBef>
                        <a:buClr>
                          <a:schemeClr val="dk1"/>
                        </a:buClr>
                        <a:buSzPct val="78571"/>
                        <a:buFont typeface="Arial"/>
                        <a:buNone/>
                      </a:pPr>
                      <a:r>
                        <a:rPr lang="en-US">
                          <a:latin typeface="Quattrocento Sans"/>
                          <a:ea typeface="Quattrocento Sans"/>
                          <a:cs typeface="Quattrocento Sans"/>
                          <a:sym typeface="Quattrocento Sans"/>
                        </a:rPr>
                        <a:t>Your goal is to understand the difficult choices faced by early colonists as they tried to decide where in the colonies to settle.</a:t>
                      </a:r>
                    </a:p>
                    <a:p>
                      <a:pPr lvl="0" rtl="0">
                        <a:spcBef>
                          <a:spcPts val="0"/>
                        </a:spcBef>
                        <a:buClr>
                          <a:schemeClr val="dk1"/>
                        </a:buClr>
                        <a:buSzPct val="78571"/>
                        <a:buFont typeface="Arial"/>
                        <a:buNone/>
                      </a:pPr>
                      <a:endParaRPr>
                        <a:latin typeface="Quattrocento Sans"/>
                        <a:ea typeface="Quattrocento Sans"/>
                        <a:cs typeface="Quattrocento Sans"/>
                        <a:sym typeface="Quattrocento Sans"/>
                      </a:endParaRPr>
                    </a:p>
                    <a:p>
                      <a:pPr lvl="0" rtl="0">
                        <a:spcBef>
                          <a:spcPts val="0"/>
                        </a:spcBef>
                        <a:buClr>
                          <a:schemeClr val="dk1"/>
                        </a:buClr>
                        <a:buSzPct val="78571"/>
                        <a:buFont typeface="Arial"/>
                        <a:buNone/>
                      </a:pPr>
                      <a:r>
                        <a:rPr lang="en-US" b="1">
                          <a:latin typeface="Quattrocento Sans"/>
                          <a:ea typeface="Quattrocento Sans"/>
                          <a:cs typeface="Quattrocento Sans"/>
                          <a:sym typeface="Quattrocento Sans"/>
                        </a:rPr>
                        <a:t>Role </a:t>
                      </a:r>
                    </a:p>
                    <a:p>
                      <a:pPr lvl="0" rtl="0">
                        <a:spcBef>
                          <a:spcPts val="0"/>
                        </a:spcBef>
                        <a:buClr>
                          <a:schemeClr val="dk1"/>
                        </a:buClr>
                        <a:buSzPct val="78571"/>
                        <a:buFont typeface="Arial"/>
                        <a:buNone/>
                      </a:pPr>
                      <a:r>
                        <a:rPr lang="en-US">
                          <a:latin typeface="Quattrocento Sans"/>
                          <a:ea typeface="Quattrocento Sans"/>
                          <a:cs typeface="Quattrocento Sans"/>
                          <a:sym typeface="Quattrocento Sans"/>
                        </a:rPr>
                        <a:t>You will play the role of an early colonist from Europe who is trying to get other settlers to come begin a settlement. Your teacher will give you background information on your character so you can make more realistic choices.</a:t>
                      </a:r>
                    </a:p>
                    <a:p>
                      <a:pPr lvl="0" rtl="0">
                        <a:spcBef>
                          <a:spcPts val="0"/>
                        </a:spcBef>
                        <a:buClr>
                          <a:schemeClr val="dk1"/>
                        </a:buClr>
                        <a:buSzPct val="78571"/>
                        <a:buFont typeface="Arial"/>
                        <a:buNone/>
                      </a:pPr>
                      <a:endParaRPr>
                        <a:latin typeface="Quattrocento Sans"/>
                        <a:ea typeface="Quattrocento Sans"/>
                        <a:cs typeface="Quattrocento Sans"/>
                        <a:sym typeface="Quattrocento Sans"/>
                      </a:endParaRPr>
                    </a:p>
                    <a:p>
                      <a:pPr lvl="0" rtl="0">
                        <a:spcBef>
                          <a:spcPts val="0"/>
                        </a:spcBef>
                        <a:buClr>
                          <a:schemeClr val="dk1"/>
                        </a:buClr>
                        <a:buSzPct val="78571"/>
                        <a:buFont typeface="Arial"/>
                        <a:buNone/>
                      </a:pPr>
                      <a:r>
                        <a:rPr lang="en-US" b="1">
                          <a:latin typeface="Quattrocento Sans"/>
                          <a:ea typeface="Quattrocento Sans"/>
                          <a:cs typeface="Quattrocento Sans"/>
                          <a:sym typeface="Quattrocento Sans"/>
                        </a:rPr>
                        <a:t>Audience </a:t>
                      </a:r>
                    </a:p>
                    <a:p>
                      <a:pPr lvl="0" rtl="0">
                        <a:spcBef>
                          <a:spcPts val="0"/>
                        </a:spcBef>
                        <a:buClr>
                          <a:schemeClr val="dk1"/>
                        </a:buClr>
                        <a:buSzPct val="78571"/>
                        <a:buFont typeface="Arial"/>
                        <a:buNone/>
                      </a:pPr>
                      <a:r>
                        <a:rPr lang="en-US">
                          <a:latin typeface="Quattrocento Sans"/>
                          <a:ea typeface="Quattrocento Sans"/>
                          <a:cs typeface="Quattrocento Sans"/>
                          <a:sym typeface="Quattrocento Sans"/>
                        </a:rPr>
                        <a:t>Your audience is the other “settlers” in the class. It will be your job to try to persuade them to join you in your chosen place of settlement.</a:t>
                      </a:r>
                    </a:p>
                    <a:p>
                      <a:pPr lvl="0" rtl="0">
                        <a:spcBef>
                          <a:spcPts val="0"/>
                        </a:spcBef>
                        <a:buNone/>
                      </a:pPr>
                      <a:endParaRPr/>
                    </a:p>
                  </a:txBody>
                  <a:tcPr marL="91450" marR="91450" marT="45725" marB="45725"/>
                </a:tc>
                <a:extLst>
                  <a:ext uri="{0D108BD9-81ED-4DB2-BD59-A6C34878D82A}">
                    <a16:rowId xmlns:a16="http://schemas.microsoft.com/office/drawing/2014/main" xmlns="" val="10001"/>
                  </a:ext>
                </a:extLst>
              </a:tr>
            </a:tbl>
          </a:graphicData>
        </a:graphic>
      </p:graphicFrame>
      <p:sp>
        <p:nvSpPr>
          <p:cNvPr id="790" name="Shape 790"/>
          <p:cNvSpPr txBox="1"/>
          <p:nvPr/>
        </p:nvSpPr>
        <p:spPr>
          <a:xfrm>
            <a:off x="483400" y="5311800"/>
            <a:ext cx="8558700" cy="856500"/>
          </a:xfrm>
          <a:prstGeom prst="rect">
            <a:avLst/>
          </a:prstGeom>
          <a:noFill/>
          <a:ln>
            <a:noFill/>
          </a:ln>
        </p:spPr>
        <p:txBody>
          <a:bodyPr lIns="91425" tIns="91425" rIns="91425" bIns="91425" anchor="t" anchorCtr="0">
            <a:noAutofit/>
          </a:bodyPr>
          <a:lstStyle/>
          <a:p>
            <a:pPr lvl="0">
              <a:spcBef>
                <a:spcPts val="0"/>
              </a:spcBef>
              <a:buNone/>
            </a:pPr>
            <a:r>
              <a:rPr lang="en-US" sz="2400" b="1">
                <a:solidFill>
                  <a:srgbClr val="980000"/>
                </a:solidFill>
              </a:rPr>
              <a:t>Considerations:</a:t>
            </a:r>
          </a:p>
          <a:p>
            <a:pPr marL="457200" lvl="0" indent="-342900">
              <a:spcBef>
                <a:spcPts val="0"/>
              </a:spcBef>
              <a:buSzPct val="100000"/>
              <a:buChar char="●"/>
            </a:pPr>
            <a:r>
              <a:rPr lang="en-US" sz="1800"/>
              <a:t>Are the student directions and prompt clear and developmentally appropriate, and aligned to the Quality Criteria?</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797" name="Shape 797"/>
          <p:cNvGraphicFramePr/>
          <p:nvPr/>
        </p:nvGraphicFramePr>
        <p:xfrm>
          <a:off x="380998" y="1905000"/>
          <a:ext cx="8474075" cy="2682250"/>
        </p:xfrm>
        <a:graphic>
          <a:graphicData uri="http://schemas.openxmlformats.org/drawingml/2006/table">
            <a:tbl>
              <a:tblPr firstRow="1" bandRow="1">
                <a:noFill/>
                <a:tableStyleId>{AB4062BF-2007-41B7-8705-8611D5CB0B24}</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572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lvl="0" algn="ctr" rtl="0">
                        <a:spcBef>
                          <a:spcPts val="0"/>
                        </a:spcBef>
                        <a:buClr>
                          <a:schemeClr val="dk1"/>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14478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(7)</a:t>
                      </a:r>
                      <a:r>
                        <a:rPr lang="en-US" sz="1800" u="none" strike="noStrike" cap="none"/>
                        <a:t> </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Accessibility</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lvl="0" rtl="0">
                        <a:spcBef>
                          <a:spcPts val="0"/>
                        </a:spcBef>
                        <a:buClr>
                          <a:schemeClr val="dk1"/>
                        </a:buClr>
                        <a:buSzPct val="78571"/>
                        <a:buFont typeface="Arial"/>
                        <a:buNone/>
                      </a:pPr>
                      <a:r>
                        <a:rPr lang="en-US" b="1">
                          <a:latin typeface="Quattrocento Sans"/>
                          <a:ea typeface="Quattrocento Sans"/>
                          <a:cs typeface="Quattrocento Sans"/>
                          <a:sym typeface="Quattrocento Sans"/>
                        </a:rPr>
                        <a:t>Instructional Modifications/Accommodations/Differentiated Instruction</a:t>
                      </a:r>
                    </a:p>
                    <a:p>
                      <a:pPr marL="457200" lvl="0" indent="-228600" rtl="0">
                        <a:spcBef>
                          <a:spcPts val="0"/>
                        </a:spcBef>
                        <a:buClr>
                          <a:schemeClr val="dk1"/>
                        </a:buClr>
                        <a:buChar char="●"/>
                      </a:pPr>
                      <a:r>
                        <a:rPr lang="en-US">
                          <a:latin typeface="Quattrocento Sans"/>
                          <a:ea typeface="Quattrocento Sans"/>
                          <a:cs typeface="Quattrocento Sans"/>
                          <a:sym typeface="Quattrocento Sans"/>
                        </a:rPr>
                        <a:t>Required reading for this lesson is minimal, with prompts being very brief.</a:t>
                      </a:r>
                    </a:p>
                    <a:p>
                      <a:pPr marL="457200" lvl="0" indent="-228600" rtl="0">
                        <a:spcBef>
                          <a:spcPts val="0"/>
                        </a:spcBef>
                        <a:buClr>
                          <a:schemeClr val="dk1"/>
                        </a:buClr>
                        <a:buChar char="●"/>
                      </a:pPr>
                      <a:r>
                        <a:rPr lang="en-US">
                          <a:latin typeface="Quattrocento Sans"/>
                          <a:ea typeface="Quattrocento Sans"/>
                          <a:cs typeface="Quattrocento Sans"/>
                          <a:sym typeface="Quattrocento Sans"/>
                        </a:rPr>
                        <a:t>The suitcase, map, paper characters, and decision-making model are all graphical/pictorial representations that help students to learn visually.</a:t>
                      </a:r>
                    </a:p>
                    <a:p>
                      <a:pPr marL="457200" lvl="0" indent="-228600" rtl="0">
                        <a:spcBef>
                          <a:spcPts val="0"/>
                        </a:spcBef>
                        <a:buClr>
                          <a:schemeClr val="dk1"/>
                        </a:buClr>
                        <a:buChar char="●"/>
                      </a:pPr>
                      <a:r>
                        <a:rPr lang="en-US">
                          <a:latin typeface="Quattrocento Sans"/>
                          <a:ea typeface="Quattrocento Sans"/>
                          <a:cs typeface="Quattrocento Sans"/>
                          <a:sym typeface="Quattrocento Sans"/>
                        </a:rPr>
                        <a:t>Optional reading can be used as enrichment.</a:t>
                      </a:r>
                    </a:p>
                    <a:p>
                      <a:pPr marL="457200" lvl="0" indent="-228600" rtl="0">
                        <a:spcBef>
                          <a:spcPts val="0"/>
                        </a:spcBef>
                        <a:buClr>
                          <a:schemeClr val="dk1"/>
                        </a:buClr>
                        <a:buChar char="●"/>
                      </a:pPr>
                      <a:r>
                        <a:rPr lang="en-US">
                          <a:latin typeface="Quattrocento Sans"/>
                          <a:ea typeface="Quattrocento Sans"/>
                          <a:cs typeface="Quattrocento Sans"/>
                          <a:sym typeface="Quattrocento Sans"/>
                        </a:rPr>
                        <a:t>Lesson encourages students to understand diverse perspectives.</a:t>
                      </a:r>
                    </a:p>
                    <a:p>
                      <a:pPr marL="0" marR="0" lvl="0" indent="0" algn="l" rtl="0">
                        <a:lnSpc>
                          <a:spcPct val="100000"/>
                        </a:lnSpc>
                        <a:spcBef>
                          <a:spcPts val="0"/>
                        </a:spcBef>
                        <a:spcAft>
                          <a:spcPts val="0"/>
                        </a:spcAft>
                        <a:buClr>
                          <a:srgbClr val="000000"/>
                        </a:buClr>
                        <a:buSzPct val="25000"/>
                        <a:buFont typeface="Noto Sans Symbols"/>
                        <a:buNone/>
                      </a:pPr>
                      <a:r>
                        <a:rPr lang="en-US" sz="1400" u="none" strike="noStrike" cap="none"/>
                        <a:t>    </a:t>
                      </a:r>
                    </a:p>
                  </a:txBody>
                  <a:tcPr marL="91450" marR="91450" marT="45725" marB="45725"/>
                </a:tc>
                <a:extLst>
                  <a:ext uri="{0D108BD9-81ED-4DB2-BD59-A6C34878D82A}">
                    <a16:rowId xmlns:a16="http://schemas.microsoft.com/office/drawing/2014/main" xmlns="" val="10001"/>
                  </a:ext>
                </a:extLst>
              </a:tr>
            </a:tbl>
          </a:graphicData>
        </a:graphic>
      </p:graphicFrame>
      <p:sp>
        <p:nvSpPr>
          <p:cNvPr id="798" name="Shape 798"/>
          <p:cNvSpPr txBox="1"/>
          <p:nvPr/>
        </p:nvSpPr>
        <p:spPr>
          <a:xfrm>
            <a:off x="379037" y="4468575"/>
            <a:ext cx="8325600" cy="1133400"/>
          </a:xfrm>
          <a:prstGeom prst="rect">
            <a:avLst/>
          </a:prstGeom>
          <a:noFill/>
          <a:ln>
            <a:noFill/>
          </a:ln>
        </p:spPr>
        <p:txBody>
          <a:bodyPr lIns="91425" tIns="91425" rIns="91425" bIns="91425" anchor="t" anchorCtr="0">
            <a:noAutofit/>
          </a:bodyPr>
          <a:lstStyle/>
          <a:p>
            <a:pPr lvl="0" rtl="0">
              <a:spcBef>
                <a:spcPts val="0"/>
              </a:spcBef>
              <a:buNone/>
            </a:pPr>
            <a:r>
              <a:rPr lang="en-US" sz="2400" b="1">
                <a:solidFill>
                  <a:srgbClr val="980000"/>
                </a:solidFill>
              </a:rPr>
              <a:t>Considerations:</a:t>
            </a:r>
          </a:p>
          <a:p>
            <a:pPr marL="457200" lvl="0" indent="-342900" rtl="0">
              <a:spcBef>
                <a:spcPts val="0"/>
              </a:spcBef>
              <a:buSzPct val="100000"/>
              <a:buChar char="●"/>
            </a:pPr>
            <a:r>
              <a:rPr lang="en-US" sz="1800"/>
              <a:t>Are </a:t>
            </a:r>
            <a:r>
              <a:rPr lang="en-US" sz="1800" b="1" u="sng"/>
              <a:t>all</a:t>
            </a:r>
            <a:r>
              <a:rPr lang="en-US" sz="1800" b="1"/>
              <a:t> </a:t>
            </a:r>
            <a:r>
              <a:rPr lang="en-US" sz="1800"/>
              <a:t>students able to access this assessment (students with special learning needs, limited access to technology, ELs, etc.)?</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805" name="Shape 805"/>
          <p:cNvGraphicFramePr/>
          <p:nvPr/>
        </p:nvGraphicFramePr>
        <p:xfrm>
          <a:off x="380998" y="1905000"/>
          <a:ext cx="8474075" cy="2743210"/>
        </p:xfrm>
        <a:graphic>
          <a:graphicData uri="http://schemas.openxmlformats.org/drawingml/2006/table">
            <a:tbl>
              <a:tblPr firstRow="1" bandRow="1">
                <a:noFill/>
                <a:tableStyleId>{5A93DA5D-EAC7-4EBC-A60E-791F9861784C}</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572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lvl="0" algn="ctr" rtl="0">
                        <a:spcBef>
                          <a:spcPts val="0"/>
                        </a:spcBef>
                        <a:buClr>
                          <a:schemeClr val="dk1"/>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14478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(8) </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Feasibility</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lvl="0" rtl="0">
                        <a:spcBef>
                          <a:spcPts val="0"/>
                        </a:spcBef>
                        <a:buClr>
                          <a:schemeClr val="dk1"/>
                        </a:buClr>
                        <a:buSzPct val="61111"/>
                        <a:buFont typeface="Arial"/>
                        <a:buNone/>
                      </a:pPr>
                      <a:r>
                        <a:rPr lang="en-US" sz="1800" b="1">
                          <a:latin typeface="Quattrocento Sans"/>
                          <a:ea typeface="Quattrocento Sans"/>
                          <a:cs typeface="Quattrocento Sans"/>
                          <a:sym typeface="Quattrocento Sans"/>
                        </a:rPr>
                        <a:t>Time Required: </a:t>
                      </a:r>
                      <a:r>
                        <a:rPr lang="en-US" sz="1800">
                          <a:latin typeface="Quattrocento Sans"/>
                          <a:ea typeface="Quattrocento Sans"/>
                          <a:cs typeface="Quattrocento Sans"/>
                          <a:sym typeface="Quattrocento Sans"/>
                        </a:rPr>
                        <a:t>90 minutes</a:t>
                      </a:r>
                    </a:p>
                    <a:p>
                      <a:pPr marL="0" marR="0" lvl="0" indent="0" algn="l" rtl="0">
                        <a:lnSpc>
                          <a:spcPct val="100000"/>
                        </a:lnSpc>
                        <a:spcBef>
                          <a:spcPts val="0"/>
                        </a:spcBef>
                        <a:spcAft>
                          <a:spcPts val="0"/>
                        </a:spcAft>
                        <a:buClr>
                          <a:srgbClr val="000000"/>
                        </a:buClr>
                        <a:buSzPct val="25000"/>
                        <a:buFont typeface="Noto Sans Symbols"/>
                        <a:buNone/>
                      </a:pPr>
                      <a:endParaRPr/>
                    </a:p>
                    <a:p>
                      <a:pPr marL="0" marR="0" lvl="0" indent="0" algn="l" rtl="0">
                        <a:lnSpc>
                          <a:spcPct val="100000"/>
                        </a:lnSpc>
                        <a:spcBef>
                          <a:spcPts val="0"/>
                        </a:spcBef>
                        <a:spcAft>
                          <a:spcPts val="0"/>
                        </a:spcAft>
                        <a:buClr>
                          <a:srgbClr val="000000"/>
                        </a:buClr>
                        <a:buSzPct val="25000"/>
                        <a:buFont typeface="Noto Sans Symbols"/>
                        <a:buNone/>
                      </a:pPr>
                      <a:r>
                        <a:rPr lang="en-US"/>
                        <a:t>4. </a:t>
                      </a:r>
                      <a:r>
                        <a:rPr lang="en-US">
                          <a:latin typeface="Quattrocento Sans"/>
                          <a:ea typeface="Quattrocento Sans"/>
                          <a:cs typeface="Quattrocento Sans"/>
                          <a:sym typeface="Quattrocento Sans"/>
                        </a:rPr>
                        <a:t>After completing the lesson plan in which </a:t>
                      </a:r>
                      <a:r>
                        <a:rPr lang="en-US" b="1" u="sng">
                          <a:latin typeface="Quattrocento Sans"/>
                          <a:ea typeface="Quattrocento Sans"/>
                          <a:cs typeface="Quattrocento Sans"/>
                          <a:sym typeface="Quattrocento Sans"/>
                        </a:rPr>
                        <a:t>students choose</a:t>
                      </a:r>
                      <a:r>
                        <a:rPr lang="en-US">
                          <a:latin typeface="Quattrocento Sans"/>
                          <a:ea typeface="Quattrocento Sans"/>
                          <a:cs typeface="Quattrocento Sans"/>
                          <a:sym typeface="Quattrocento Sans"/>
                        </a:rPr>
                        <a:t> where to settle, remind students that they are going to be writing a persuasive letter, so they should consider what they could say to get others to want to move to their region. </a:t>
                      </a:r>
                    </a:p>
                    <a:p>
                      <a:pPr marL="0" marR="0" lvl="0" indent="0" algn="l" rtl="0">
                        <a:lnSpc>
                          <a:spcPct val="100000"/>
                        </a:lnSpc>
                        <a:spcBef>
                          <a:spcPts val="0"/>
                        </a:spcBef>
                        <a:spcAft>
                          <a:spcPts val="0"/>
                        </a:spcAft>
                        <a:buClr>
                          <a:srgbClr val="000000"/>
                        </a:buClr>
                        <a:buSzPct val="25000"/>
                        <a:buFont typeface="Noto Sans Symbols"/>
                        <a:buNone/>
                      </a:pPr>
                      <a:endParaRPr>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ct val="25000"/>
                        <a:buFont typeface="Noto Sans Symbols"/>
                        <a:buNone/>
                      </a:pPr>
                      <a:r>
                        <a:rPr lang="en-US">
                          <a:latin typeface="Quattrocento Sans"/>
                          <a:ea typeface="Quattrocento Sans"/>
                          <a:cs typeface="Quattrocento Sans"/>
                          <a:sym typeface="Quattrocento Sans"/>
                        </a:rPr>
                        <a:t>6. ...write a persuasive “letter” to another student in the class’ character urging him or her to move to where the student settled. </a:t>
                      </a:r>
                    </a:p>
                    <a:p>
                      <a:pPr marL="0" marR="0" lvl="0" indent="0" algn="l" rtl="0">
                        <a:lnSpc>
                          <a:spcPct val="100000"/>
                        </a:lnSpc>
                        <a:spcBef>
                          <a:spcPts val="0"/>
                        </a:spcBef>
                        <a:spcAft>
                          <a:spcPts val="0"/>
                        </a:spcAft>
                        <a:buClr>
                          <a:srgbClr val="000000"/>
                        </a:buClr>
                        <a:buSzPct val="25000"/>
                        <a:buFont typeface="Noto Sans Symbols"/>
                        <a:buNone/>
                      </a:pPr>
                      <a:endParaRPr/>
                    </a:p>
                  </a:txBody>
                  <a:tcPr marL="91450" marR="91450" marT="45725" marB="45725"/>
                </a:tc>
                <a:extLst>
                  <a:ext uri="{0D108BD9-81ED-4DB2-BD59-A6C34878D82A}">
                    <a16:rowId xmlns:a16="http://schemas.microsoft.com/office/drawing/2014/main" xmlns="" val="10001"/>
                  </a:ext>
                </a:extLst>
              </a:tr>
            </a:tbl>
          </a:graphicData>
        </a:graphic>
      </p:graphicFrame>
      <p:sp>
        <p:nvSpPr>
          <p:cNvPr id="806" name="Shape 806"/>
          <p:cNvSpPr txBox="1"/>
          <p:nvPr/>
        </p:nvSpPr>
        <p:spPr>
          <a:xfrm>
            <a:off x="455237" y="4823850"/>
            <a:ext cx="8325600" cy="1133400"/>
          </a:xfrm>
          <a:prstGeom prst="rect">
            <a:avLst/>
          </a:prstGeom>
          <a:noFill/>
          <a:ln>
            <a:noFill/>
          </a:ln>
        </p:spPr>
        <p:txBody>
          <a:bodyPr lIns="91425" tIns="91425" rIns="91425" bIns="91425" anchor="t" anchorCtr="0">
            <a:noAutofit/>
          </a:bodyPr>
          <a:lstStyle/>
          <a:p>
            <a:pPr lvl="0" rtl="0">
              <a:spcBef>
                <a:spcPts val="0"/>
              </a:spcBef>
              <a:buNone/>
            </a:pPr>
            <a:r>
              <a:rPr lang="en-US" sz="2400" b="1">
                <a:solidFill>
                  <a:srgbClr val="980000"/>
                </a:solidFill>
              </a:rPr>
              <a:t>Considerations:</a:t>
            </a:r>
          </a:p>
          <a:p>
            <a:pPr marL="457200" lvl="0" indent="-342900" rtl="0">
              <a:spcBef>
                <a:spcPts val="0"/>
              </a:spcBef>
              <a:buSzPct val="100000"/>
              <a:buChar char="●"/>
            </a:pPr>
            <a:r>
              <a:rPr lang="en-US" sz="1800"/>
              <a:t>Is the duration and expectation of the task realistic and developmentally appropriate?  </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813" name="Shape 813"/>
          <p:cNvGraphicFramePr/>
          <p:nvPr/>
        </p:nvGraphicFramePr>
        <p:xfrm>
          <a:off x="455261" y="1473075"/>
          <a:ext cx="8474075" cy="3749050"/>
        </p:xfrm>
        <a:graphic>
          <a:graphicData uri="http://schemas.openxmlformats.org/drawingml/2006/table">
            <a:tbl>
              <a:tblPr firstRow="1" bandRow="1">
                <a:noFill/>
                <a:tableStyleId>{C44A53DE-D411-4A02-B48B-478865D63E66}</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572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lvl="0" algn="ctr" rtl="0">
                        <a:spcBef>
                          <a:spcPts val="0"/>
                        </a:spcBef>
                        <a:buClr>
                          <a:schemeClr val="dk1"/>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14478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(9) </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Instruction</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lvl="0" rtl="0">
                        <a:spcBef>
                          <a:spcPts val="0"/>
                        </a:spcBef>
                        <a:buClr>
                          <a:schemeClr val="dk1"/>
                        </a:buClr>
                        <a:buSzPct val="78571"/>
                        <a:buFont typeface="Arial"/>
                        <a:buNone/>
                      </a:pPr>
                      <a:r>
                        <a:rPr lang="en-US" b="1">
                          <a:latin typeface="Quattrocento Sans"/>
                          <a:ea typeface="Quattrocento Sans"/>
                          <a:cs typeface="Quattrocento Sans"/>
                          <a:sym typeface="Quattrocento Sans"/>
                        </a:rPr>
                        <a:t>Literature to Support and Reinforce Learning.</a:t>
                      </a:r>
                      <a:r>
                        <a:rPr lang="en-US">
                          <a:latin typeface="Quattrocento Sans"/>
                          <a:ea typeface="Quattrocento Sans"/>
                          <a:cs typeface="Quattrocento Sans"/>
                          <a:sym typeface="Quattrocento Sans"/>
                        </a:rPr>
                        <a:t> These books can be used to increase student depth of knowledge with his or her assigned character.</a:t>
                      </a:r>
                    </a:p>
                    <a:p>
                      <a:pPr lvl="0" rtl="0">
                        <a:spcBef>
                          <a:spcPts val="0"/>
                        </a:spcBef>
                        <a:buClr>
                          <a:schemeClr val="dk1"/>
                        </a:buClr>
                        <a:buSzPct val="78571"/>
                        <a:buFont typeface="Arial"/>
                        <a:buNone/>
                      </a:pPr>
                      <a:r>
                        <a:rPr lang="en-US" i="1">
                          <a:latin typeface="Quattrocento Sans"/>
                          <a:ea typeface="Quattrocento Sans"/>
                          <a:cs typeface="Quattrocento Sans"/>
                          <a:sym typeface="Quattrocento Sans"/>
                        </a:rPr>
                        <a:t>Outrageous Women of Colonial America</a:t>
                      </a:r>
                      <a:r>
                        <a:rPr lang="en-US">
                          <a:latin typeface="Quattrocento Sans"/>
                          <a:ea typeface="Quattrocento Sans"/>
                          <a:cs typeface="Quattrocento Sans"/>
                          <a:sym typeface="Quattrocento Sans"/>
                        </a:rPr>
                        <a:t> (Mary Rodd Furbee, 2001).</a:t>
                      </a:r>
                    </a:p>
                    <a:p>
                      <a:pPr lvl="0" rtl="0">
                        <a:spcBef>
                          <a:spcPts val="0"/>
                        </a:spcBef>
                        <a:buClr>
                          <a:schemeClr val="dk1"/>
                        </a:buClr>
                        <a:buSzPct val="78571"/>
                        <a:buFont typeface="Arial"/>
                        <a:buNone/>
                      </a:pPr>
                      <a:endParaRPr>
                        <a:latin typeface="Quattrocento Sans"/>
                        <a:ea typeface="Quattrocento Sans"/>
                        <a:cs typeface="Quattrocento Sans"/>
                        <a:sym typeface="Quattrocento Sans"/>
                      </a:endParaRPr>
                    </a:p>
                    <a:p>
                      <a:pPr lvl="0" rtl="0">
                        <a:spcBef>
                          <a:spcPts val="0"/>
                        </a:spcBef>
                        <a:buClr>
                          <a:schemeClr val="dk1"/>
                        </a:buClr>
                        <a:buSzPct val="78571"/>
                        <a:buFont typeface="Arial"/>
                        <a:buNone/>
                      </a:pPr>
                      <a:r>
                        <a:rPr lang="en-US">
                          <a:latin typeface="Quattrocento Sans"/>
                          <a:ea typeface="Quattrocento Sans"/>
                          <a:cs typeface="Quattrocento Sans"/>
                          <a:sym typeface="Quattrocento Sans"/>
                        </a:rPr>
                        <a:t>Books by James E. Knight: </a:t>
                      </a:r>
                      <a:r>
                        <a:rPr lang="en-US" i="1">
                          <a:latin typeface="Quattrocento Sans"/>
                          <a:ea typeface="Quattrocento Sans"/>
                          <a:cs typeface="Quattrocento Sans"/>
                          <a:sym typeface="Quattrocento Sans"/>
                        </a:rPr>
                        <a:t>The Village: Life in Colonial Times </a:t>
                      </a:r>
                      <a:r>
                        <a:rPr lang="en-US">
                          <a:latin typeface="Quattrocento Sans"/>
                          <a:ea typeface="Quattrocento Sans"/>
                          <a:cs typeface="Quattrocento Sans"/>
                          <a:sym typeface="Quattrocento Sans"/>
                        </a:rPr>
                        <a:t>(1982), </a:t>
                      </a:r>
                      <a:r>
                        <a:rPr lang="en-US" i="1">
                          <a:latin typeface="Quattrocento Sans"/>
                          <a:ea typeface="Quattrocento Sans"/>
                          <a:cs typeface="Quattrocento Sans"/>
                          <a:sym typeface="Quattrocento Sans"/>
                        </a:rPr>
                        <a:t>The Farm: Life in Colonial Pennsylvania </a:t>
                      </a:r>
                      <a:r>
                        <a:rPr lang="en-US">
                          <a:latin typeface="Quattrocento Sans"/>
                          <a:ea typeface="Quattrocento Sans"/>
                          <a:cs typeface="Quattrocento Sans"/>
                          <a:sym typeface="Quattrocento Sans"/>
                        </a:rPr>
                        <a:t>(1998), </a:t>
                      </a:r>
                      <a:r>
                        <a:rPr lang="en-US" i="1">
                          <a:latin typeface="Quattrocento Sans"/>
                          <a:ea typeface="Quattrocento Sans"/>
                          <a:cs typeface="Quattrocento Sans"/>
                          <a:sym typeface="Quattrocento Sans"/>
                        </a:rPr>
                        <a:t>Seventh and Walnut: Life in Colonial Pennsylvania</a:t>
                      </a:r>
                      <a:r>
                        <a:rPr lang="en-US">
                          <a:latin typeface="Quattrocento Sans"/>
                          <a:ea typeface="Quattrocento Sans"/>
                          <a:cs typeface="Quattrocento Sans"/>
                          <a:sym typeface="Quattrocento Sans"/>
                        </a:rPr>
                        <a:t> (1982), </a:t>
                      </a:r>
                      <a:r>
                        <a:rPr lang="en-US" i="1">
                          <a:latin typeface="Quattrocento Sans"/>
                          <a:ea typeface="Quattrocento Sans"/>
                          <a:cs typeface="Quattrocento Sans"/>
                          <a:sym typeface="Quattrocento Sans"/>
                        </a:rPr>
                        <a:t>Salem Days: Life in a Colonial Seaport</a:t>
                      </a:r>
                      <a:r>
                        <a:rPr lang="en-US">
                          <a:latin typeface="Quattrocento Sans"/>
                          <a:ea typeface="Quattrocento Sans"/>
                          <a:cs typeface="Quattrocento Sans"/>
                          <a:sym typeface="Quattrocento Sans"/>
                        </a:rPr>
                        <a:t> (1982), </a:t>
                      </a:r>
                      <a:r>
                        <a:rPr lang="en-US" i="1">
                          <a:latin typeface="Quattrocento Sans"/>
                          <a:ea typeface="Quattrocento Sans"/>
                          <a:cs typeface="Quattrocento Sans"/>
                          <a:sym typeface="Quattrocento Sans"/>
                        </a:rPr>
                        <a:t>Journey to Monticello: Traveling in Colonial Times (1999).</a:t>
                      </a:r>
                    </a:p>
                    <a:p>
                      <a:pPr lvl="0" rtl="0">
                        <a:spcBef>
                          <a:spcPts val="0"/>
                        </a:spcBef>
                        <a:buClr>
                          <a:schemeClr val="dk1"/>
                        </a:buClr>
                        <a:buSzPct val="78571"/>
                        <a:buFont typeface="Arial"/>
                        <a:buNone/>
                      </a:pPr>
                      <a:endParaRPr i="1">
                        <a:latin typeface="Quattrocento Sans"/>
                        <a:ea typeface="Quattrocento Sans"/>
                        <a:cs typeface="Quattrocento Sans"/>
                        <a:sym typeface="Quattrocento Sans"/>
                      </a:endParaRPr>
                    </a:p>
                    <a:p>
                      <a:pPr lvl="0" rtl="0">
                        <a:spcBef>
                          <a:spcPts val="0"/>
                        </a:spcBef>
                        <a:buClr>
                          <a:schemeClr val="dk1"/>
                        </a:buClr>
                        <a:buSzPct val="78571"/>
                        <a:buFont typeface="Arial"/>
                        <a:buNone/>
                      </a:pPr>
                      <a:r>
                        <a:rPr lang="en-US" b="1">
                          <a:latin typeface="Quattrocento Sans"/>
                          <a:ea typeface="Quattrocento Sans"/>
                          <a:cs typeface="Quattrocento Sans"/>
                          <a:sym typeface="Quattrocento Sans"/>
                        </a:rPr>
                        <a:t>Some Suggested Lessons and Resources to Build Prior Knowledge</a:t>
                      </a:r>
                    </a:p>
                    <a:p>
                      <a:pPr lvl="0" rtl="0">
                        <a:spcBef>
                          <a:spcPts val="0"/>
                        </a:spcBef>
                        <a:buClr>
                          <a:schemeClr val="dk1"/>
                        </a:buClr>
                        <a:buSzPct val="78571"/>
                        <a:buFont typeface="Arial"/>
                        <a:buNone/>
                      </a:pPr>
                      <a:r>
                        <a:rPr lang="en-US">
                          <a:latin typeface="Quattrocento Sans"/>
                          <a:ea typeface="Quattrocento Sans"/>
                          <a:cs typeface="Quattrocento Sans"/>
                          <a:sym typeface="Quattrocento Sans"/>
                        </a:rPr>
                        <a:t>The performance assessment is a companion to the lesson plan entitled “New England, the Mid-Atlantic, or the South: Where to Go?” described above. The lesson plan is necessary as background information. It can be obtained on the VCEE website (</a:t>
                      </a:r>
                      <a:r>
                        <a:rPr lang="en-US" u="sng">
                          <a:solidFill>
                            <a:srgbClr val="0000FF"/>
                          </a:solidFill>
                          <a:latin typeface="Quattrocento Sans"/>
                          <a:ea typeface="Quattrocento Sans"/>
                          <a:cs typeface="Quattrocento Sans"/>
                          <a:sym typeface="Quattrocento Sans"/>
                          <a:hlinkClick r:id="rId3"/>
                        </a:rPr>
                        <a:t>www.vcee.org</a:t>
                      </a:r>
                      <a:r>
                        <a:rPr lang="en-US">
                          <a:latin typeface="Quattrocento Sans"/>
                          <a:ea typeface="Quattrocento Sans"/>
                          <a:cs typeface="Quattrocento Sans"/>
                          <a:sym typeface="Quattrocento Sans"/>
                        </a:rPr>
                        <a:t>), and is part of a set available for purchase at </a:t>
                      </a:r>
                      <a:r>
                        <a:rPr lang="en-US" u="sng">
                          <a:solidFill>
                            <a:srgbClr val="0000FF"/>
                          </a:solidFill>
                          <a:latin typeface="Quattrocento Sans"/>
                          <a:ea typeface="Quattrocento Sans"/>
                          <a:cs typeface="Quattrocento Sans"/>
                          <a:sym typeface="Quattrocento Sans"/>
                          <a:hlinkClick r:id="rId4"/>
                        </a:rPr>
                        <a:t>econ-fun.org</a:t>
                      </a:r>
                      <a:r>
                        <a:rPr lang="en-US">
                          <a:latin typeface="Quattrocento Sans"/>
                          <a:ea typeface="Quattrocento Sans"/>
                          <a:cs typeface="Quattrocento Sans"/>
                          <a:sym typeface="Quattrocento Sans"/>
                        </a:rPr>
                        <a:t>. </a:t>
                      </a:r>
                    </a:p>
                  </a:txBody>
                  <a:tcPr marL="91450" marR="91450" marT="45725" marB="45725"/>
                </a:tc>
                <a:extLst>
                  <a:ext uri="{0D108BD9-81ED-4DB2-BD59-A6C34878D82A}">
                    <a16:rowId xmlns:a16="http://schemas.microsoft.com/office/drawing/2014/main" xmlns="" val="10001"/>
                  </a:ext>
                </a:extLst>
              </a:tr>
            </a:tbl>
          </a:graphicData>
        </a:graphic>
      </p:graphicFrame>
      <p:sp>
        <p:nvSpPr>
          <p:cNvPr id="814" name="Shape 814"/>
          <p:cNvSpPr txBox="1"/>
          <p:nvPr/>
        </p:nvSpPr>
        <p:spPr>
          <a:xfrm>
            <a:off x="409187" y="5317325"/>
            <a:ext cx="8325600" cy="1133400"/>
          </a:xfrm>
          <a:prstGeom prst="rect">
            <a:avLst/>
          </a:prstGeom>
          <a:noFill/>
          <a:ln>
            <a:noFill/>
          </a:ln>
        </p:spPr>
        <p:txBody>
          <a:bodyPr lIns="91425" tIns="91425" rIns="91425" bIns="91425" anchor="t" anchorCtr="0">
            <a:noAutofit/>
          </a:bodyPr>
          <a:lstStyle/>
          <a:p>
            <a:pPr lvl="0" rtl="0">
              <a:spcBef>
                <a:spcPts val="0"/>
              </a:spcBef>
              <a:buNone/>
            </a:pPr>
            <a:r>
              <a:rPr lang="en-US" sz="2400" b="1">
                <a:solidFill>
                  <a:srgbClr val="980000"/>
                </a:solidFill>
              </a:rPr>
              <a:t>Considerations:</a:t>
            </a:r>
          </a:p>
          <a:p>
            <a:pPr marL="457200" lvl="0" indent="-342900" rtl="0">
              <a:spcBef>
                <a:spcPts val="0"/>
              </a:spcBef>
              <a:buSzPct val="100000"/>
              <a:buChar char="●"/>
            </a:pPr>
            <a:r>
              <a:rPr lang="en-US" sz="1800"/>
              <a:t>What does instruction need to look like leading up to this PBA?  </a:t>
            </a:r>
          </a:p>
          <a:p>
            <a:pPr marL="457200" lvl="0" indent="-342900" rtl="0">
              <a:spcBef>
                <a:spcPts val="0"/>
              </a:spcBef>
              <a:buSzPct val="100000"/>
              <a:buChar char="●"/>
            </a:pPr>
            <a:r>
              <a:rPr lang="en-US" sz="1800"/>
              <a:t>Do students have the skills and knowledge to be successful?</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533400" y="152400"/>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Calibri"/>
              <a:buNone/>
            </a:pPr>
            <a:r>
              <a:rPr lang="en-US" sz="3600">
                <a:latin typeface="Calibri"/>
                <a:ea typeface="Calibri"/>
                <a:cs typeface="Calibri"/>
                <a:sym typeface="Calibri"/>
              </a:rPr>
              <a:t>Take Off-Touch Down</a:t>
            </a:r>
          </a:p>
        </p:txBody>
      </p:sp>
      <p:sp>
        <p:nvSpPr>
          <p:cNvPr id="566" name="Shape 566"/>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rgbClr val="FFFFFF"/>
                </a:solidFill>
                <a:latin typeface="Calibri"/>
                <a:ea typeface="Calibri"/>
                <a:cs typeface="Calibri"/>
                <a:sym typeface="Calibri"/>
              </a:rPr>
              <a:t>3</a:t>
            </a:fld>
            <a:endParaRPr lang="en-US" sz="1200" b="1" i="0" u="none" strike="noStrike" cap="none">
              <a:solidFill>
                <a:srgbClr val="FFFFFF"/>
              </a:solidFill>
              <a:latin typeface="Calibri"/>
              <a:ea typeface="Calibri"/>
              <a:cs typeface="Calibri"/>
              <a:sym typeface="Calibri"/>
            </a:endParaRPr>
          </a:p>
        </p:txBody>
      </p:sp>
      <p:sp>
        <p:nvSpPr>
          <p:cNvPr id="567" name="Shape 567"/>
          <p:cNvSpPr txBox="1">
            <a:spLocks noGrp="1"/>
          </p:cNvSpPr>
          <p:nvPr>
            <p:ph type="body" idx="1"/>
          </p:nvPr>
        </p:nvSpPr>
        <p:spPr>
          <a:xfrm>
            <a:off x="177100" y="1554887"/>
            <a:ext cx="8605800" cy="4526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FF0000"/>
              </a:buClr>
              <a:buSzPct val="100000"/>
              <a:buFont typeface="Arial"/>
              <a:buChar char="•"/>
            </a:pPr>
            <a:r>
              <a:rPr lang="en-US" sz="3200" b="1" i="0" u="none" strike="noStrike" cap="none">
                <a:solidFill>
                  <a:srgbClr val="FF0000"/>
                </a:solidFill>
                <a:latin typeface="Calibri"/>
                <a:ea typeface="Calibri"/>
                <a:cs typeface="Calibri"/>
                <a:sym typeface="Calibri"/>
              </a:rPr>
              <a:t>I am a classroom teacher/resource teacher</a:t>
            </a:r>
          </a:p>
          <a:p>
            <a:pPr marL="342900" marR="0" lvl="0" indent="-342900" algn="l" rtl="0">
              <a:lnSpc>
                <a:spcPct val="90000"/>
              </a:lnSpc>
              <a:spcBef>
                <a:spcPts val="640"/>
              </a:spcBef>
              <a:spcAft>
                <a:spcPts val="0"/>
              </a:spcAft>
              <a:buClr>
                <a:srgbClr val="FF9933"/>
              </a:buClr>
              <a:buSzPct val="100000"/>
              <a:buFont typeface="Arial"/>
              <a:buChar char="•"/>
            </a:pPr>
            <a:r>
              <a:rPr lang="en-US" sz="3200" b="1" i="0" u="none" strike="noStrike" cap="none">
                <a:solidFill>
                  <a:srgbClr val="FF9933"/>
                </a:solidFill>
                <a:latin typeface="Calibri"/>
                <a:ea typeface="Calibri"/>
                <a:cs typeface="Calibri"/>
                <a:sym typeface="Calibri"/>
              </a:rPr>
              <a:t>I am an administrator, educational leader, director, or superintendent </a:t>
            </a:r>
          </a:p>
          <a:p>
            <a:pPr marL="342900" marR="0" lvl="0" indent="-342900" algn="l" rtl="0">
              <a:lnSpc>
                <a:spcPct val="90000"/>
              </a:lnSpc>
              <a:spcBef>
                <a:spcPts val="640"/>
              </a:spcBef>
              <a:spcAft>
                <a:spcPts val="0"/>
              </a:spcAft>
              <a:buClr>
                <a:srgbClr val="00B050"/>
              </a:buClr>
              <a:buSzPct val="100000"/>
              <a:buFont typeface="Arial"/>
              <a:buChar char="•"/>
            </a:pPr>
            <a:r>
              <a:rPr lang="en-US" sz="3200" b="1" i="0" u="none" strike="noStrike" cap="none">
                <a:solidFill>
                  <a:srgbClr val="00B050"/>
                </a:solidFill>
                <a:latin typeface="Calibri"/>
                <a:ea typeface="Calibri"/>
                <a:cs typeface="Calibri"/>
                <a:sym typeface="Calibri"/>
              </a:rPr>
              <a:t>I am a specialist, coordinator, or supervisor       of social studies </a:t>
            </a:r>
          </a:p>
          <a:p>
            <a:pPr marL="342900" marR="0" lvl="0" indent="-342900" algn="l" rtl="0">
              <a:lnSpc>
                <a:spcPct val="90000"/>
              </a:lnSpc>
              <a:spcBef>
                <a:spcPts val="640"/>
              </a:spcBef>
              <a:spcAft>
                <a:spcPts val="0"/>
              </a:spcAft>
              <a:buClr>
                <a:srgbClr val="0000FF"/>
              </a:buClr>
              <a:buSzPct val="100000"/>
              <a:buFont typeface="Arial"/>
              <a:buChar char="•"/>
            </a:pPr>
            <a:r>
              <a:rPr lang="en-US" sz="3200" b="1" i="0" u="none" strike="noStrike" cap="none">
                <a:solidFill>
                  <a:srgbClr val="0000FF"/>
                </a:solidFill>
                <a:latin typeface="Calibri"/>
                <a:ea typeface="Calibri"/>
                <a:cs typeface="Calibri"/>
                <a:sym typeface="Calibri"/>
              </a:rPr>
              <a:t>I have experience </a:t>
            </a:r>
            <a:r>
              <a:rPr lang="en-US" sz="3200" b="1" i="0" u="sng" strike="noStrike" cap="none">
                <a:solidFill>
                  <a:srgbClr val="0000FF"/>
                </a:solidFill>
                <a:latin typeface="Calibri"/>
                <a:ea typeface="Calibri"/>
                <a:cs typeface="Calibri"/>
                <a:sym typeface="Calibri"/>
              </a:rPr>
              <a:t>using</a:t>
            </a:r>
            <a:r>
              <a:rPr lang="en-US" sz="3200" b="1" i="0" u="none" strike="noStrike" cap="none">
                <a:solidFill>
                  <a:srgbClr val="0000FF"/>
                </a:solidFill>
                <a:latin typeface="Calibri"/>
                <a:ea typeface="Calibri"/>
                <a:cs typeface="Calibri"/>
                <a:sym typeface="Calibri"/>
              </a:rPr>
              <a:t> performance-based assessments</a:t>
            </a:r>
            <a:r>
              <a:rPr lang="en-US" sz="3200">
                <a:solidFill>
                  <a:srgbClr val="0000FF"/>
                </a:solidFill>
                <a:latin typeface="Calibri"/>
                <a:ea typeface="Calibri"/>
                <a:cs typeface="Calibri"/>
                <a:sym typeface="Calibri"/>
              </a:rPr>
              <a:t> </a:t>
            </a:r>
          </a:p>
          <a:p>
            <a:pPr marL="342900" marR="0" lvl="0" indent="-342900" algn="l" rtl="0">
              <a:lnSpc>
                <a:spcPct val="90000"/>
              </a:lnSpc>
              <a:spcBef>
                <a:spcPts val="640"/>
              </a:spcBef>
              <a:spcAft>
                <a:spcPts val="0"/>
              </a:spcAft>
              <a:buClr>
                <a:srgbClr val="9900FF"/>
              </a:buClr>
              <a:buSzPct val="100000"/>
              <a:buFont typeface="Arial"/>
              <a:buChar char="•"/>
            </a:pPr>
            <a:r>
              <a:rPr lang="en-US" sz="3200" b="1" i="0" u="none" strike="noStrike" cap="none">
                <a:solidFill>
                  <a:srgbClr val="7030A0"/>
                </a:solidFill>
                <a:latin typeface="Calibri"/>
                <a:ea typeface="Calibri"/>
                <a:cs typeface="Calibri"/>
                <a:sym typeface="Calibri"/>
              </a:rPr>
              <a:t>I have </a:t>
            </a:r>
            <a:r>
              <a:rPr lang="en-US" sz="3200" b="1" i="0" u="sng" strike="noStrike" cap="none">
                <a:solidFill>
                  <a:srgbClr val="7030A0"/>
                </a:solidFill>
                <a:latin typeface="Calibri"/>
                <a:ea typeface="Calibri"/>
                <a:cs typeface="Calibri"/>
                <a:sym typeface="Calibri"/>
              </a:rPr>
              <a:t>created</a:t>
            </a:r>
            <a:r>
              <a:rPr lang="en-US" sz="3200" b="1" i="0" u="none" strike="noStrike" cap="none">
                <a:solidFill>
                  <a:srgbClr val="7030A0"/>
                </a:solidFill>
                <a:latin typeface="Calibri"/>
                <a:ea typeface="Calibri"/>
                <a:cs typeface="Calibri"/>
                <a:sym typeface="Calibri"/>
              </a:rPr>
              <a:t> performance-based   assessments </a:t>
            </a:r>
            <a:r>
              <a:rPr lang="en-US" sz="3200">
                <a:solidFill>
                  <a:srgbClr val="7030A0"/>
                </a:solidFill>
                <a:latin typeface="Calibri"/>
                <a:ea typeface="Calibri"/>
                <a:cs typeface="Calibri"/>
                <a:sym typeface="Calibri"/>
              </a:rPr>
              <a:t> </a:t>
            </a:r>
          </a:p>
        </p:txBody>
      </p:sp>
      <p:pic>
        <p:nvPicPr>
          <p:cNvPr id="568" name="Shape 568" descr="C:\Users\jlbrown1\AppData\Local\Microsoft\Windows\Temporary Internet Files\Content.IE5\P72TF5GY\football-clip-art-5[1].png"/>
          <p:cNvPicPr preferRelativeResize="0"/>
          <p:nvPr/>
        </p:nvPicPr>
        <p:blipFill rotWithShape="1">
          <a:blip r:embed="rId3">
            <a:alphaModFix/>
          </a:blip>
          <a:srcRect/>
          <a:stretch/>
        </p:blipFill>
        <p:spPr>
          <a:xfrm>
            <a:off x="7696200" y="152400"/>
            <a:ext cx="1371599" cy="1371599"/>
          </a:xfrm>
          <a:prstGeom prst="rect">
            <a:avLst/>
          </a:prstGeom>
          <a:noFill/>
          <a:ln>
            <a:noFill/>
          </a:ln>
        </p:spPr>
      </p:pic>
      <p:sp>
        <p:nvSpPr>
          <p:cNvPr id="569" name="Shape 569"/>
          <p:cNvSpPr txBox="1"/>
          <p:nvPr/>
        </p:nvSpPr>
        <p:spPr>
          <a:xfrm>
            <a:off x="3336525" y="930300"/>
            <a:ext cx="3356700" cy="365100"/>
          </a:xfrm>
          <a:prstGeom prst="rect">
            <a:avLst/>
          </a:prstGeom>
          <a:noFill/>
          <a:ln>
            <a:noFill/>
          </a:ln>
        </p:spPr>
        <p:txBody>
          <a:bodyPr lIns="91425" tIns="91425" rIns="91425" bIns="91425" anchor="t" anchorCtr="0">
            <a:noAutofit/>
          </a:bodyPr>
          <a:lstStyle/>
          <a:p>
            <a:pPr lvl="0">
              <a:spcBef>
                <a:spcPts val="0"/>
              </a:spcBef>
              <a:buNone/>
            </a:pPr>
            <a:r>
              <a:rPr lang="en-US" sz="1100"/>
              <a:t>Structure adapted from </a:t>
            </a:r>
            <a:r>
              <a:rPr lang="en-US" sz="1100" u="sng">
                <a:solidFill>
                  <a:schemeClr val="hlink"/>
                </a:solidFill>
                <a:hlinkClick r:id="rId4"/>
              </a:rPr>
              <a:t>Kagan</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7">
                                            <p:txEl>
                                              <p:pRg st="0" end="0"/>
                                            </p:txEl>
                                          </p:spTgt>
                                        </p:tgtEl>
                                        <p:attrNameLst>
                                          <p:attrName>style.visibility</p:attrName>
                                        </p:attrNameLst>
                                      </p:cBhvr>
                                      <p:to>
                                        <p:strVal val="visible"/>
                                      </p:to>
                                    </p:set>
                                    <p:animEffect transition="in" filter="fade">
                                      <p:cBhvr>
                                        <p:cTn id="7" dur="1000"/>
                                        <p:tgtEl>
                                          <p:spTgt spid="5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7">
                                            <p:txEl>
                                              <p:pRg st="1" end="1"/>
                                            </p:txEl>
                                          </p:spTgt>
                                        </p:tgtEl>
                                        <p:attrNameLst>
                                          <p:attrName>style.visibility</p:attrName>
                                        </p:attrNameLst>
                                      </p:cBhvr>
                                      <p:to>
                                        <p:strVal val="visible"/>
                                      </p:to>
                                    </p:set>
                                    <p:animEffect transition="in" filter="fade">
                                      <p:cBhvr>
                                        <p:cTn id="12" dur="1000"/>
                                        <p:tgtEl>
                                          <p:spTgt spid="5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xEl>
                                              <p:pRg st="2" end="2"/>
                                            </p:txEl>
                                          </p:spTgt>
                                        </p:tgtEl>
                                        <p:attrNameLst>
                                          <p:attrName>style.visibility</p:attrName>
                                        </p:attrNameLst>
                                      </p:cBhvr>
                                      <p:to>
                                        <p:strVal val="visible"/>
                                      </p:to>
                                    </p:set>
                                    <p:animEffect transition="in" filter="fade">
                                      <p:cBhvr>
                                        <p:cTn id="17" dur="1000"/>
                                        <p:tgtEl>
                                          <p:spTgt spid="5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7">
                                            <p:txEl>
                                              <p:pRg st="3" end="3"/>
                                            </p:txEl>
                                          </p:spTgt>
                                        </p:tgtEl>
                                        <p:attrNameLst>
                                          <p:attrName>style.visibility</p:attrName>
                                        </p:attrNameLst>
                                      </p:cBhvr>
                                      <p:to>
                                        <p:strVal val="visible"/>
                                      </p:to>
                                    </p:set>
                                    <p:animEffect transition="in" filter="fade">
                                      <p:cBhvr>
                                        <p:cTn id="22" dur="1000"/>
                                        <p:tgtEl>
                                          <p:spTgt spid="5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7">
                                            <p:txEl>
                                              <p:pRg st="4" end="4"/>
                                            </p:txEl>
                                          </p:spTgt>
                                        </p:tgtEl>
                                        <p:attrNameLst>
                                          <p:attrName>style.visibility</p:attrName>
                                        </p:attrNameLst>
                                      </p:cBhvr>
                                      <p:to>
                                        <p:strVal val="visible"/>
                                      </p:to>
                                    </p:set>
                                    <p:animEffect transition="in" filter="fade">
                                      <p:cBhvr>
                                        <p:cTn id="27" dur="1000"/>
                                        <p:tgtEl>
                                          <p:spTgt spid="5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Shape 820"/>
          <p:cNvSpPr txBox="1"/>
          <p:nvPr/>
        </p:nvSpPr>
        <p:spPr>
          <a:xfrm>
            <a:off x="228600" y="152400"/>
            <a:ext cx="8626474" cy="1052511"/>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3600" b="1">
                <a:solidFill>
                  <a:srgbClr val="000000"/>
                </a:solidFill>
                <a:latin typeface="Calibri"/>
                <a:ea typeface="Calibri"/>
                <a:cs typeface="Calibri"/>
                <a:sym typeface="Calibri"/>
              </a:rPr>
              <a:t>Virginia Quality Criterion Tool for Performance-Based Assessment</a:t>
            </a:r>
          </a:p>
        </p:txBody>
      </p:sp>
      <p:graphicFrame>
        <p:nvGraphicFramePr>
          <p:cNvPr id="821" name="Shape 821"/>
          <p:cNvGraphicFramePr/>
          <p:nvPr/>
        </p:nvGraphicFramePr>
        <p:xfrm>
          <a:off x="380998" y="1905000"/>
          <a:ext cx="8474075" cy="3063250"/>
        </p:xfrm>
        <a:graphic>
          <a:graphicData uri="http://schemas.openxmlformats.org/drawingml/2006/table">
            <a:tbl>
              <a:tblPr firstRow="1" bandRow="1">
                <a:noFill/>
                <a:tableStyleId>{BC841115-D993-437D-B21D-EF15EDD8640E}</a:tableStyleId>
              </a:tblPr>
              <a:tblGrid>
                <a:gridCol w="2362200">
                  <a:extLst>
                    <a:ext uri="{9D8B030D-6E8A-4147-A177-3AD203B41FA5}">
                      <a16:colId xmlns:a16="http://schemas.microsoft.com/office/drawing/2014/main" xmlns="" val="20000"/>
                    </a:ext>
                  </a:extLst>
                </a:gridCol>
                <a:gridCol w="6111875">
                  <a:extLst>
                    <a:ext uri="{9D8B030D-6E8A-4147-A177-3AD203B41FA5}">
                      <a16:colId xmlns:a16="http://schemas.microsoft.com/office/drawing/2014/main" xmlns="" val="20001"/>
                    </a:ext>
                  </a:extLst>
                </a:gridCol>
              </a:tblGrid>
              <a:tr h="457200">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Generic Criteria</a:t>
                      </a:r>
                    </a:p>
                  </a:txBody>
                  <a:tcPr marL="91450" marR="91450" marT="45725" marB="45725"/>
                </a:tc>
                <a:tc>
                  <a:txBody>
                    <a:bodyPr/>
                    <a:lstStyle/>
                    <a:p>
                      <a:pPr lvl="0" algn="ctr" rtl="0">
                        <a:spcBef>
                          <a:spcPts val="0"/>
                        </a:spcBef>
                        <a:buClr>
                          <a:schemeClr val="dk1"/>
                        </a:buClr>
                        <a:buSzPct val="25000"/>
                        <a:buFont typeface="Arial"/>
                        <a:buNone/>
                      </a:pPr>
                      <a:r>
                        <a:rPr lang="en-US" sz="1800"/>
                        <a:t>Evidence from sample PBA</a:t>
                      </a:r>
                    </a:p>
                  </a:txBody>
                  <a:tcPr marL="91450" marR="91450" marT="45725" marB="45725"/>
                </a:tc>
                <a:extLst>
                  <a:ext uri="{0D108BD9-81ED-4DB2-BD59-A6C34878D82A}">
                    <a16:rowId xmlns:a16="http://schemas.microsoft.com/office/drawing/2014/main" xmlns="" val="10000"/>
                  </a:ext>
                </a:extLst>
              </a:tr>
              <a:tr h="1447800">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(10) </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Teacher Materials</a:t>
                      </a:r>
                    </a:p>
                    <a:p>
                      <a:pPr marL="0" marR="0" lvl="0" indent="0" algn="ctr" rtl="0">
                        <a:lnSpc>
                          <a:spcPct val="100000"/>
                        </a:lnSpc>
                        <a:spcBef>
                          <a:spcPts val="0"/>
                        </a:spcBef>
                        <a:spcAft>
                          <a:spcPts val="0"/>
                        </a:spcAft>
                        <a:buClr>
                          <a:srgbClr val="000000"/>
                        </a:buClr>
                        <a:buSzPct val="25000"/>
                        <a:buFont typeface="Arial"/>
                        <a:buNone/>
                      </a:pPr>
                      <a:endParaRPr sz="1800" b="1" u="none" strike="noStrike" cap="none"/>
                    </a:p>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Substantiation</a:t>
                      </a:r>
                    </a:p>
                    <a:p>
                      <a:pPr marL="0" marR="0" lvl="0" indent="0" algn="l" rtl="0">
                        <a:lnSpc>
                          <a:spcPct val="100000"/>
                        </a:lnSpc>
                        <a:spcBef>
                          <a:spcPts val="0"/>
                        </a:spcBef>
                        <a:spcAft>
                          <a:spcPts val="0"/>
                        </a:spcAft>
                        <a:buClr>
                          <a:srgbClr val="000000"/>
                        </a:buClr>
                        <a:buSzPct val="25000"/>
                        <a:buFont typeface="Arial"/>
                        <a:buNone/>
                      </a:pPr>
                      <a:endParaRPr sz="1800" u="none" strike="noStrike" cap="none"/>
                    </a:p>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lvl="0" rtl="0">
                        <a:spcBef>
                          <a:spcPts val="0"/>
                        </a:spcBef>
                        <a:buClr>
                          <a:schemeClr val="dk1"/>
                        </a:buClr>
                        <a:buSzPct val="78571"/>
                        <a:buFont typeface="Arial"/>
                        <a:buNone/>
                      </a:pPr>
                      <a:r>
                        <a:rPr lang="en-US" b="1">
                          <a:latin typeface="Quattrocento Sans"/>
                          <a:ea typeface="Quattrocento Sans"/>
                          <a:cs typeface="Quattrocento Sans"/>
                          <a:sym typeface="Quattrocento Sans"/>
                        </a:rPr>
                        <a:t>Materials Needed</a:t>
                      </a:r>
                    </a:p>
                    <a:p>
                      <a:pPr marL="457200" lvl="0" indent="-228600" rtl="0">
                        <a:spcBef>
                          <a:spcPts val="0"/>
                        </a:spcBef>
                        <a:buClr>
                          <a:schemeClr val="dk1"/>
                        </a:buClr>
                        <a:buChar char="●"/>
                      </a:pPr>
                      <a:r>
                        <a:rPr lang="en-US">
                          <a:latin typeface="Quattrocento Sans"/>
                          <a:ea typeface="Quattrocento Sans"/>
                          <a:cs typeface="Quattrocento Sans"/>
                          <a:sym typeface="Quattrocento Sans"/>
                        </a:rPr>
                        <a:t>Lesson plan from </a:t>
                      </a:r>
                      <a:r>
                        <a:rPr lang="en-US" i="1">
                          <a:latin typeface="Quattrocento Sans"/>
                          <a:ea typeface="Quattrocento Sans"/>
                          <a:cs typeface="Quattrocento Sans"/>
                          <a:sym typeface="Quattrocento Sans"/>
                        </a:rPr>
                        <a:t>Adventures in Economics and U.S. History</a:t>
                      </a:r>
                      <a:r>
                        <a:rPr lang="en-US">
                          <a:latin typeface="Quattrocento Sans"/>
                          <a:ea typeface="Quattrocento Sans"/>
                          <a:cs typeface="Quattrocento Sans"/>
                          <a:sym typeface="Quattrocento Sans"/>
                        </a:rPr>
                        <a:t> (by Suzanne Gallagher and Martha Hopkins), “New England, the Mid-Atlantic, or the South: Where to Go?” Related activity sheets. Available at </a:t>
                      </a:r>
                      <a:r>
                        <a:rPr lang="en-US" u="sng">
                          <a:solidFill>
                            <a:srgbClr val="0000FF"/>
                          </a:solidFill>
                          <a:latin typeface="Quattrocento Sans"/>
                          <a:ea typeface="Quattrocento Sans"/>
                          <a:cs typeface="Quattrocento Sans"/>
                          <a:sym typeface="Quattrocento Sans"/>
                          <a:hlinkClick r:id="rId3"/>
                        </a:rPr>
                        <a:t>www.vcee.org</a:t>
                      </a:r>
                      <a:r>
                        <a:rPr lang="en-US">
                          <a:latin typeface="Quattrocento Sans"/>
                          <a:ea typeface="Quattrocento Sans"/>
                          <a:cs typeface="Quattrocento Sans"/>
                          <a:sym typeface="Quattrocento Sans"/>
                        </a:rPr>
                        <a:t> or as part of a lesson plan set at </a:t>
                      </a:r>
                      <a:r>
                        <a:rPr lang="en-US" u="sng">
                          <a:solidFill>
                            <a:srgbClr val="0000FF"/>
                          </a:solidFill>
                          <a:latin typeface="Quattrocento Sans"/>
                          <a:ea typeface="Quattrocento Sans"/>
                          <a:cs typeface="Quattrocento Sans"/>
                          <a:sym typeface="Quattrocento Sans"/>
                          <a:hlinkClick r:id="rId4"/>
                        </a:rPr>
                        <a:t>econ-fun.org</a:t>
                      </a:r>
                      <a:r>
                        <a:rPr lang="en-US">
                          <a:latin typeface="Quattrocento Sans"/>
                          <a:ea typeface="Quattrocento Sans"/>
                          <a:cs typeface="Quattrocento Sans"/>
                          <a:sym typeface="Quattrocento Sans"/>
                        </a:rPr>
                        <a:t>.</a:t>
                      </a:r>
                    </a:p>
                    <a:p>
                      <a:pPr marL="457200" lvl="0" indent="-228600" rtl="0">
                        <a:spcBef>
                          <a:spcPts val="0"/>
                        </a:spcBef>
                        <a:buClr>
                          <a:schemeClr val="dk1"/>
                        </a:buClr>
                        <a:buChar char="●"/>
                      </a:pPr>
                      <a:r>
                        <a:rPr lang="en-US">
                          <a:latin typeface="Quattrocento Sans"/>
                          <a:ea typeface="Quattrocento Sans"/>
                          <a:cs typeface="Quattrocento Sans"/>
                          <a:sym typeface="Quattrocento Sans"/>
                        </a:rPr>
                        <a:t>A large map, showing the original thirteen American Colonies.</a:t>
                      </a:r>
                    </a:p>
                    <a:p>
                      <a:pPr marL="457200" lvl="0" indent="-228600" rtl="0">
                        <a:spcBef>
                          <a:spcPts val="0"/>
                        </a:spcBef>
                        <a:buClr>
                          <a:schemeClr val="dk1"/>
                        </a:buClr>
                        <a:buChar char="●"/>
                      </a:pPr>
                      <a:r>
                        <a:rPr lang="en-US">
                          <a:latin typeface="Quattrocento Sans"/>
                          <a:ea typeface="Quattrocento Sans"/>
                          <a:cs typeface="Quattrocento Sans"/>
                          <a:sym typeface="Quattrocento Sans"/>
                        </a:rPr>
                        <a:t>(Optional:) A suitcase or box. Literature to support and reinforce learning</a:t>
                      </a:r>
                    </a:p>
                    <a:p>
                      <a:pPr marL="457200" lvl="0" indent="-69850" rtl="0">
                        <a:spcBef>
                          <a:spcPts val="0"/>
                        </a:spcBef>
                        <a:buClr>
                          <a:schemeClr val="dk1"/>
                        </a:buClr>
                        <a:buSzPct val="100000"/>
                        <a:buFont typeface="Arial"/>
                        <a:buNone/>
                      </a:pPr>
                      <a:endParaRPr sz="1100">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ct val="25000"/>
                        <a:buFont typeface="Noto Sans Symbols"/>
                        <a:buNone/>
                      </a:pPr>
                      <a:r>
                        <a:rPr lang="en-US" sz="1400" u="none" strike="noStrike" cap="none"/>
                        <a:t>  </a:t>
                      </a:r>
                    </a:p>
                    <a:p>
                      <a:pPr marL="0" marR="0" lvl="0" indent="0" algn="l" rtl="0">
                        <a:lnSpc>
                          <a:spcPct val="100000"/>
                        </a:lnSpc>
                        <a:spcBef>
                          <a:spcPts val="0"/>
                        </a:spcBef>
                        <a:spcAft>
                          <a:spcPts val="0"/>
                        </a:spcAft>
                        <a:buClr>
                          <a:srgbClr val="000000"/>
                        </a:buClr>
                        <a:buSzPct val="25000"/>
                        <a:buFont typeface="Courier New"/>
                        <a:buNone/>
                      </a:pPr>
                      <a:endParaRPr sz="1400" u="none" strike="noStrike" cap="none"/>
                    </a:p>
                  </a:txBody>
                  <a:tcPr marL="91450" marR="91450" marT="45725" marB="45725"/>
                </a:tc>
                <a:extLst>
                  <a:ext uri="{0D108BD9-81ED-4DB2-BD59-A6C34878D82A}">
                    <a16:rowId xmlns:a16="http://schemas.microsoft.com/office/drawing/2014/main" xmlns="" val="10001"/>
                  </a:ext>
                </a:extLst>
              </a:tr>
            </a:tbl>
          </a:graphicData>
        </a:graphic>
      </p:graphicFrame>
      <p:sp>
        <p:nvSpPr>
          <p:cNvPr id="822" name="Shape 822"/>
          <p:cNvSpPr txBox="1"/>
          <p:nvPr/>
        </p:nvSpPr>
        <p:spPr>
          <a:xfrm>
            <a:off x="455225" y="5056325"/>
            <a:ext cx="8325600" cy="1133400"/>
          </a:xfrm>
          <a:prstGeom prst="rect">
            <a:avLst/>
          </a:prstGeom>
          <a:noFill/>
          <a:ln>
            <a:noFill/>
          </a:ln>
        </p:spPr>
        <p:txBody>
          <a:bodyPr lIns="91425" tIns="91425" rIns="91425" bIns="91425" anchor="t" anchorCtr="0">
            <a:noAutofit/>
          </a:bodyPr>
          <a:lstStyle/>
          <a:p>
            <a:pPr lvl="0" rtl="0">
              <a:spcBef>
                <a:spcPts val="0"/>
              </a:spcBef>
              <a:buNone/>
            </a:pPr>
            <a:r>
              <a:rPr lang="en-US" sz="2400" b="1">
                <a:solidFill>
                  <a:srgbClr val="980000"/>
                </a:solidFill>
              </a:rPr>
              <a:t>Considerations:</a:t>
            </a:r>
          </a:p>
          <a:p>
            <a:pPr marL="457200" lvl="0" indent="-342900" rtl="0">
              <a:spcBef>
                <a:spcPts val="0"/>
              </a:spcBef>
              <a:buSzPct val="100000"/>
              <a:buChar char="●"/>
            </a:pPr>
            <a:r>
              <a:rPr lang="en-US" sz="1800"/>
              <a:t>Is the duration and expectation of the task realistic and developmentally appropriate?  </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Shape 828"/>
          <p:cNvSpPr txBox="1"/>
          <p:nvPr/>
        </p:nvSpPr>
        <p:spPr>
          <a:xfrm>
            <a:off x="177798" y="83941"/>
            <a:ext cx="8626500" cy="1052400"/>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4800" b="1">
                <a:latin typeface="Calibri"/>
                <a:ea typeface="Calibri"/>
                <a:cs typeface="Calibri"/>
                <a:sym typeface="Calibri"/>
              </a:rPr>
              <a:t>Food for Thought….</a:t>
            </a:r>
          </a:p>
        </p:txBody>
      </p:sp>
      <p:pic>
        <p:nvPicPr>
          <p:cNvPr id="829" name="Shape 829"/>
          <p:cNvPicPr preferRelativeResize="0"/>
          <p:nvPr/>
        </p:nvPicPr>
        <p:blipFill>
          <a:blip r:embed="rId3">
            <a:alphaModFix/>
          </a:blip>
          <a:stretch>
            <a:fillRect/>
          </a:stretch>
        </p:blipFill>
        <p:spPr>
          <a:xfrm>
            <a:off x="805001" y="857250"/>
            <a:ext cx="7372074" cy="5661250"/>
          </a:xfrm>
          <a:prstGeom prst="rect">
            <a:avLst/>
          </a:prstGeom>
          <a:noFill/>
          <a:ln>
            <a:noFill/>
          </a:ln>
        </p:spPr>
      </p:pic>
      <p:sp>
        <p:nvSpPr>
          <p:cNvPr id="830" name="Shape 830"/>
          <p:cNvSpPr txBox="1"/>
          <p:nvPr/>
        </p:nvSpPr>
        <p:spPr>
          <a:xfrm>
            <a:off x="4368250" y="6473225"/>
            <a:ext cx="4662600" cy="226200"/>
          </a:xfrm>
          <a:prstGeom prst="rect">
            <a:avLst/>
          </a:prstGeom>
          <a:noFill/>
          <a:ln>
            <a:noFill/>
          </a:ln>
        </p:spPr>
        <p:txBody>
          <a:bodyPr lIns="91425" tIns="91425" rIns="91425" bIns="91425" anchor="t" anchorCtr="0">
            <a:noAutofit/>
          </a:bodyPr>
          <a:lstStyle/>
          <a:p>
            <a:pPr lvl="0" algn="r">
              <a:spcBef>
                <a:spcPts val="0"/>
              </a:spcBef>
              <a:buNone/>
            </a:pPr>
            <a:r>
              <a:rPr lang="en-US" sz="1000"/>
              <a:t>Used with permission of Dr. Chris Gareis</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a:spLocks noGrp="1"/>
          </p:cNvSpPr>
          <p:nvPr>
            <p:ph type="title"/>
          </p:nvPr>
        </p:nvSpPr>
        <p:spPr>
          <a:xfrm>
            <a:off x="150400" y="896350"/>
            <a:ext cx="4267200" cy="4830900"/>
          </a:xfrm>
          <a:prstGeom prst="rect">
            <a:avLst/>
          </a:prstGeom>
          <a:noFill/>
          <a:ln>
            <a:noFill/>
          </a:ln>
        </p:spPr>
        <p:txBody>
          <a:bodyPr lIns="91400" tIns="45675" rIns="91400" bIns="45675" anchor="ctr" anchorCtr="0">
            <a:noAutofit/>
          </a:bodyPr>
          <a:lstStyle/>
          <a:p>
            <a:pPr marL="0" marR="0" lvl="0" indent="0" algn="ctr" rtl="0">
              <a:spcBef>
                <a:spcPts val="0"/>
              </a:spcBef>
              <a:spcAft>
                <a:spcPts val="0"/>
              </a:spcAft>
              <a:buClr>
                <a:srgbClr val="1F497D"/>
              </a:buClr>
              <a:buSzPct val="25000"/>
              <a:buFont typeface="Questrial"/>
              <a:buNone/>
            </a:pPr>
            <a:r>
              <a:rPr lang="en-US" sz="4000" b="1" i="0" u="none" strike="noStrike" cap="none">
                <a:solidFill>
                  <a:schemeClr val="dk1"/>
                </a:solidFill>
                <a:latin typeface="Calibri"/>
                <a:ea typeface="Calibri"/>
                <a:cs typeface="Calibri"/>
                <a:sym typeface="Calibri"/>
              </a:rPr>
              <a:t>If we are asked to STRETCH our thinking about </a:t>
            </a:r>
            <a:r>
              <a:rPr lang="en-US" sz="4000" b="1" i="0" u="none" strike="noStrike" cap="none">
                <a:solidFill>
                  <a:srgbClr val="FF0000"/>
                </a:solidFill>
                <a:latin typeface="Calibri"/>
                <a:ea typeface="Calibri"/>
                <a:cs typeface="Calibri"/>
                <a:sym typeface="Calibri"/>
              </a:rPr>
              <a:t>assessment</a:t>
            </a:r>
            <a:r>
              <a:rPr lang="en-US" sz="4000" b="1" i="0" u="none" strike="noStrike" cap="none">
                <a:solidFill>
                  <a:schemeClr val="dk1"/>
                </a:solidFill>
                <a:latin typeface="Calibri"/>
                <a:ea typeface="Calibri"/>
                <a:cs typeface="Calibri"/>
                <a:sym typeface="Calibri"/>
              </a:rPr>
              <a:t>, we also need to stretch our thinking about </a:t>
            </a:r>
            <a:r>
              <a:rPr lang="en-US" sz="4000" b="1" i="0" u="none" strike="noStrike" cap="none">
                <a:solidFill>
                  <a:srgbClr val="00B050"/>
                </a:solidFill>
                <a:latin typeface="Calibri"/>
                <a:ea typeface="Calibri"/>
                <a:cs typeface="Calibri"/>
                <a:sym typeface="Calibri"/>
              </a:rPr>
              <a:t>instruction…            </a:t>
            </a:r>
          </a:p>
        </p:txBody>
      </p:sp>
      <p:pic>
        <p:nvPicPr>
          <p:cNvPr id="837" name="Shape 837"/>
          <p:cNvPicPr preferRelativeResize="0">
            <a:picLocks noGrp="1"/>
          </p:cNvPicPr>
          <p:nvPr>
            <p:ph type="pic" idx="2"/>
          </p:nvPr>
        </p:nvPicPr>
        <p:blipFill rotWithShape="1">
          <a:blip r:embed="rId3">
            <a:alphaModFix/>
          </a:blip>
          <a:srcRect t="10188" b="10188"/>
          <a:stretch/>
        </p:blipFill>
        <p:spPr>
          <a:xfrm>
            <a:off x="4525962" y="1050925"/>
            <a:ext cx="4386262" cy="5133975"/>
          </a:xfrm>
          <a:prstGeom prst="rect">
            <a:avLst/>
          </a:prstGeom>
          <a:noFill/>
          <a:ln>
            <a:noFill/>
          </a:ln>
        </p:spPr>
      </p:pic>
      <p:sp>
        <p:nvSpPr>
          <p:cNvPr id="838" name="Shape 838"/>
          <p:cNvSpPr txBox="1"/>
          <p:nvPr/>
        </p:nvSpPr>
        <p:spPr>
          <a:xfrm>
            <a:off x="7450974" y="6175375"/>
            <a:ext cx="1358064" cy="18466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600">
                <a:solidFill>
                  <a:srgbClr val="000000"/>
                </a:solidFill>
                <a:latin typeface="Arial"/>
                <a:ea typeface="Arial"/>
                <a:cs typeface="Arial"/>
                <a:sym typeface="Arial"/>
              </a:rPr>
              <a:t>Image courtesy of Microsoft clipart</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Shape 844"/>
          <p:cNvSpPr txBox="1">
            <a:spLocks noGrp="1"/>
          </p:cNvSpPr>
          <p:nvPr>
            <p:ph type="title"/>
          </p:nvPr>
        </p:nvSpPr>
        <p:spPr>
          <a:xfrm>
            <a:off x="274637" y="960437"/>
            <a:ext cx="4800600" cy="4830762"/>
          </a:xfrm>
          <a:prstGeom prst="rect">
            <a:avLst/>
          </a:prstGeom>
          <a:noFill/>
          <a:ln>
            <a:noFill/>
          </a:ln>
        </p:spPr>
        <p:txBody>
          <a:bodyPr lIns="91400" tIns="45675" rIns="91400" bIns="45675" anchor="ctr" anchorCtr="0">
            <a:noAutofit/>
          </a:bodyPr>
          <a:lstStyle/>
          <a:p>
            <a:pPr marL="0" marR="0" lvl="0" indent="0" algn="ctr" rtl="0">
              <a:spcBef>
                <a:spcPts val="0"/>
              </a:spcBef>
              <a:spcAft>
                <a:spcPts val="0"/>
              </a:spcAft>
              <a:buClr>
                <a:srgbClr val="1F497D"/>
              </a:buClr>
              <a:buSzPct val="25000"/>
              <a:buFont typeface="Questrial"/>
              <a:buNone/>
            </a:pPr>
            <a:r>
              <a:rPr lang="en-US" sz="4000" b="1" i="0" u="none" strike="noStrike" cap="none">
                <a:solidFill>
                  <a:schemeClr val="dk1"/>
                </a:solidFill>
                <a:latin typeface="Calibri"/>
                <a:ea typeface="Calibri"/>
                <a:cs typeface="Calibri"/>
                <a:sym typeface="Calibri"/>
              </a:rPr>
              <a:t>What should </a:t>
            </a:r>
            <a:r>
              <a:rPr lang="en-US" sz="4000" b="1" i="0" u="none" strike="noStrike" cap="none">
                <a:solidFill>
                  <a:srgbClr val="0000FF"/>
                </a:solidFill>
                <a:latin typeface="Calibri"/>
                <a:ea typeface="Calibri"/>
                <a:cs typeface="Calibri"/>
                <a:sym typeface="Calibri"/>
              </a:rPr>
              <a:t>social studies instruction </a:t>
            </a:r>
            <a:r>
              <a:rPr lang="en-US" sz="4000" b="1" i="0" u="none" strike="noStrike" cap="none">
                <a:solidFill>
                  <a:schemeClr val="dk1"/>
                </a:solidFill>
                <a:latin typeface="Calibri"/>
                <a:ea typeface="Calibri"/>
                <a:cs typeface="Calibri"/>
                <a:sym typeface="Calibri"/>
              </a:rPr>
              <a:t>look like to prepare our students to be successful with a performance-based assessment that we might give at the end of a unit of study? </a:t>
            </a:r>
          </a:p>
        </p:txBody>
      </p:sp>
      <p:pic>
        <p:nvPicPr>
          <p:cNvPr id="845" name="Shape 845" descr="C:\Users\jlbrown1\AppData\Local\Microsoft\Windows\Temporary Internet Files\Content.IE5\P72TF5GY\04-schools-kids-full[1].jpg"/>
          <p:cNvPicPr preferRelativeResize="0"/>
          <p:nvPr/>
        </p:nvPicPr>
        <p:blipFill rotWithShape="1">
          <a:blip r:embed="rId3">
            <a:alphaModFix/>
          </a:blip>
          <a:srcRect/>
          <a:stretch/>
        </p:blipFill>
        <p:spPr>
          <a:xfrm>
            <a:off x="5303837" y="1692275"/>
            <a:ext cx="3057525" cy="2971799"/>
          </a:xfrm>
          <a:prstGeom prst="rect">
            <a:avLst/>
          </a:prstGeom>
          <a:noFill/>
          <a:ln>
            <a:noFill/>
          </a:ln>
        </p:spPr>
      </p:pic>
      <p:sp>
        <p:nvSpPr>
          <p:cNvPr id="846" name="Shape 846"/>
          <p:cNvSpPr txBox="1"/>
          <p:nvPr/>
        </p:nvSpPr>
        <p:spPr>
          <a:xfrm>
            <a:off x="7086600" y="4664075"/>
            <a:ext cx="1358064" cy="18466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600">
                <a:solidFill>
                  <a:srgbClr val="000000"/>
                </a:solidFill>
                <a:latin typeface="Arial"/>
                <a:ea typeface="Arial"/>
                <a:cs typeface="Arial"/>
                <a:sym typeface="Arial"/>
              </a:rPr>
              <a:t>Image courtesy of Microsoft clipart</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Shape 852"/>
          <p:cNvSpPr txBox="1"/>
          <p:nvPr/>
        </p:nvSpPr>
        <p:spPr>
          <a:xfrm>
            <a:off x="166473" y="129216"/>
            <a:ext cx="8626500" cy="1052400"/>
          </a:xfrm>
          <a:prstGeom prst="rect">
            <a:avLst/>
          </a:prstGeom>
          <a:noFill/>
          <a:ln>
            <a:noFill/>
          </a:ln>
        </p:spPr>
        <p:txBody>
          <a:bodyPr lIns="91425" tIns="45675" rIns="91425" bIns="45675" anchor="t" anchorCtr="0">
            <a:noAutofit/>
          </a:bodyPr>
          <a:lstStyle/>
          <a:p>
            <a:pPr marL="0" marR="0" lvl="0" indent="0" algn="ctr" rtl="0">
              <a:spcBef>
                <a:spcPts val="0"/>
              </a:spcBef>
              <a:spcAft>
                <a:spcPts val="0"/>
              </a:spcAft>
              <a:buSzPct val="25000"/>
              <a:buNone/>
            </a:pPr>
            <a:r>
              <a:rPr lang="en-US" sz="4800" b="1">
                <a:latin typeface="Calibri"/>
                <a:ea typeface="Calibri"/>
                <a:cs typeface="Calibri"/>
                <a:sym typeface="Calibri"/>
              </a:rPr>
              <a:t>Final Thoughts</a:t>
            </a:r>
          </a:p>
        </p:txBody>
      </p:sp>
      <p:sp>
        <p:nvSpPr>
          <p:cNvPr id="853" name="Shape 853"/>
          <p:cNvSpPr txBox="1"/>
          <p:nvPr/>
        </p:nvSpPr>
        <p:spPr>
          <a:xfrm>
            <a:off x="722550" y="1657425"/>
            <a:ext cx="7698900" cy="2834400"/>
          </a:xfrm>
          <a:prstGeom prst="rect">
            <a:avLst/>
          </a:prstGeom>
          <a:noFill/>
          <a:ln>
            <a:noFill/>
          </a:ln>
        </p:spPr>
        <p:txBody>
          <a:bodyPr lIns="91425" tIns="91425" rIns="91425" bIns="91425" anchor="t" anchorCtr="0">
            <a:noAutofit/>
          </a:bodyPr>
          <a:lstStyle/>
          <a:p>
            <a:pPr lvl="0">
              <a:spcBef>
                <a:spcPts val="0"/>
              </a:spcBef>
              <a:buNone/>
            </a:pPr>
            <a:endParaRPr sz="2400"/>
          </a:p>
          <a:p>
            <a:pPr lvl="0" rtl="0">
              <a:spcBef>
                <a:spcPts val="0"/>
              </a:spcBef>
              <a:buNone/>
            </a:pPr>
            <a:endParaRPr sz="2400"/>
          </a:p>
        </p:txBody>
      </p:sp>
      <p:sp>
        <p:nvSpPr>
          <p:cNvPr id="854" name="Shape 854"/>
          <p:cNvSpPr txBox="1"/>
          <p:nvPr/>
        </p:nvSpPr>
        <p:spPr>
          <a:xfrm>
            <a:off x="2559950" y="6261425"/>
            <a:ext cx="4252200" cy="388800"/>
          </a:xfrm>
          <a:prstGeom prst="rect">
            <a:avLst/>
          </a:prstGeom>
          <a:noFill/>
          <a:ln>
            <a:noFill/>
          </a:ln>
        </p:spPr>
        <p:txBody>
          <a:bodyPr lIns="91425" tIns="91425" rIns="91425" bIns="91425" anchor="t" anchorCtr="0">
            <a:noAutofit/>
          </a:bodyPr>
          <a:lstStyle/>
          <a:p>
            <a:pPr lvl="0" algn="ctr">
              <a:spcBef>
                <a:spcPts val="0"/>
              </a:spcBef>
              <a:buNone/>
            </a:pPr>
            <a:r>
              <a:rPr lang="en-US" u="sng">
                <a:solidFill>
                  <a:schemeClr val="hlink"/>
                </a:solidFill>
                <a:hlinkClick r:id="rId3"/>
              </a:rPr>
              <a:t>Submit Digital Responses via Google Form</a:t>
            </a:r>
          </a:p>
        </p:txBody>
      </p:sp>
      <p:pic>
        <p:nvPicPr>
          <p:cNvPr id="855" name="Shape 855"/>
          <p:cNvPicPr preferRelativeResize="0"/>
          <p:nvPr/>
        </p:nvPicPr>
        <p:blipFill>
          <a:blip r:embed="rId4">
            <a:alphaModFix/>
          </a:blip>
          <a:stretch>
            <a:fillRect/>
          </a:stretch>
        </p:blipFill>
        <p:spPr>
          <a:xfrm>
            <a:off x="731140" y="908778"/>
            <a:ext cx="7909822" cy="528475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43800" cy="1143001"/>
          </a:xfrm>
        </p:spPr>
        <p:txBody>
          <a:bodyPr>
            <a:normAutofit/>
          </a:bodyPr>
          <a:lstStyle/>
          <a:p>
            <a:r>
              <a:rPr lang="en-US" sz="4800" u="sng" cap="all"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Disclaimer</a:t>
            </a:r>
            <a:endParaRPr lang="en-US" sz="4800" u="sng" cap="all"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Text Placeholder 2"/>
          <p:cNvSpPr>
            <a:spLocks noGrp="1"/>
          </p:cNvSpPr>
          <p:nvPr>
            <p:ph type="body" idx="1"/>
          </p:nvPr>
        </p:nvSpPr>
        <p:spPr>
          <a:xfrm>
            <a:off x="152400" y="1219200"/>
            <a:ext cx="8801100" cy="4830763"/>
          </a:xfrm>
          <a:solidFill>
            <a:srgbClr val="95B3D7">
              <a:alpha val="87059"/>
            </a:srgbClr>
          </a:solidFill>
          <a:ln>
            <a:solidFill>
              <a:schemeClr val="tx1">
                <a:lumMod val="95000"/>
                <a:lumOff val="5000"/>
              </a:schemeClr>
            </a:solidFill>
          </a:ln>
        </p:spPr>
        <p:txBody>
          <a:bodyPr>
            <a:normAutofit/>
          </a:bodyPr>
          <a:lstStyle/>
          <a:p>
            <a:pPr marL="228600" indent="0" algn="ctr">
              <a:buNone/>
            </a:pPr>
            <a:r>
              <a:rPr lang="en-US" dirty="0" smtClean="0"/>
              <a:t>Reference within this presentation to any specific commercial or non-commercial product, process, or service by trade name, trademark, manufacturer or otherwise does not constitute or imply an endorsement, recommendation, or favoring by the </a:t>
            </a:r>
            <a:r>
              <a:rPr lang="en-US" dirty="0" smtClean="0">
                <a:effectLst>
                  <a:outerShdw blurRad="38100" dist="38100" dir="2700000" algn="tl">
                    <a:srgbClr val="000000">
                      <a:alpha val="43137"/>
                    </a:srgbClr>
                  </a:outerShdw>
                </a:effectLst>
              </a:rPr>
              <a:t>Virginia Department of Education</a:t>
            </a:r>
            <a:r>
              <a:rPr lang="en-US" dirty="0" smtClean="0"/>
              <a:t>. </a:t>
            </a:r>
            <a:endParaRPr lang="en-US" dirty="0"/>
          </a:p>
        </p:txBody>
      </p:sp>
    </p:spTree>
    <p:extLst>
      <p:ext uri="{BB962C8B-B14F-4D97-AF65-F5344CB8AC3E}">
        <p14:creationId xmlns:p14="http://schemas.microsoft.com/office/powerpoint/2010/main" val="209817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idx="4294967295"/>
          </p:nvPr>
        </p:nvSpPr>
        <p:spPr>
          <a:xfrm>
            <a:off x="773325" y="2026274"/>
            <a:ext cx="8229600" cy="16179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Batang"/>
              <a:buNone/>
            </a:pPr>
            <a:r>
              <a:rPr lang="en-US" sz="4400" b="1" i="0" u="none" strike="noStrike" cap="none">
                <a:solidFill>
                  <a:srgbClr val="0070C0"/>
                </a:solidFill>
                <a:latin typeface="Batang"/>
                <a:ea typeface="Batang"/>
                <a:cs typeface="Batang"/>
                <a:sym typeface="Batang"/>
              </a:rPr>
              <a:t/>
            </a:r>
            <a:br>
              <a:rPr lang="en-US" sz="4400" b="1" i="0" u="none" strike="noStrike" cap="none">
                <a:solidFill>
                  <a:srgbClr val="0070C0"/>
                </a:solidFill>
                <a:latin typeface="Batang"/>
                <a:ea typeface="Batang"/>
                <a:cs typeface="Batang"/>
                <a:sym typeface="Batang"/>
              </a:rPr>
            </a:br>
            <a:endParaRPr lang="en-US" sz="4400" b="1" i="0" u="none" strike="noStrike" cap="none">
              <a:solidFill>
                <a:srgbClr val="0070C0"/>
              </a:solidFill>
              <a:latin typeface="Batang"/>
              <a:ea typeface="Batang"/>
              <a:cs typeface="Batang"/>
              <a:sym typeface="Batang"/>
            </a:endParaRPr>
          </a:p>
          <a:p>
            <a:pPr marL="0" marR="0" lvl="0" indent="0" algn="ctr" rtl="0">
              <a:spcBef>
                <a:spcPts val="0"/>
              </a:spcBef>
              <a:buClr>
                <a:srgbClr val="0070C0"/>
              </a:buClr>
              <a:buSzPct val="25000"/>
              <a:buFont typeface="Batang"/>
              <a:buNone/>
            </a:pPr>
            <a:r>
              <a:rPr lang="en-US" sz="4800">
                <a:latin typeface="Calibri"/>
                <a:ea typeface="Calibri"/>
                <a:cs typeface="Calibri"/>
                <a:sym typeface="Calibri"/>
              </a:rPr>
              <a:t>Stay in Touch!</a:t>
            </a:r>
          </a:p>
          <a:p>
            <a:pPr marL="0" marR="0" lvl="0" indent="0" algn="ctr" rtl="0">
              <a:spcBef>
                <a:spcPts val="0"/>
              </a:spcBef>
              <a:buClr>
                <a:srgbClr val="0070C0"/>
              </a:buClr>
              <a:buSzPct val="25000"/>
              <a:buFont typeface="Batang"/>
              <a:buNone/>
            </a:pPr>
            <a:endParaRPr sz="3000">
              <a:latin typeface="Calibri"/>
              <a:ea typeface="Calibri"/>
              <a:cs typeface="Calibri"/>
              <a:sym typeface="Calibri"/>
            </a:endParaRPr>
          </a:p>
          <a:p>
            <a:pPr marL="0" marR="0" lvl="0" indent="0" algn="ctr" rtl="0">
              <a:spcBef>
                <a:spcPts val="0"/>
              </a:spcBef>
              <a:buClr>
                <a:srgbClr val="0070C0"/>
              </a:buClr>
              <a:buSzPct val="25000"/>
              <a:buFont typeface="Batang"/>
              <a:buNone/>
            </a:pPr>
            <a:endParaRPr sz="4400">
              <a:latin typeface="Batang"/>
              <a:ea typeface="Batang"/>
              <a:cs typeface="Batang"/>
              <a:sym typeface="Batang"/>
            </a:endParaRPr>
          </a:p>
          <a:p>
            <a:pPr marL="0" marR="0" lvl="0" indent="0" algn="ctr" rtl="0">
              <a:spcBef>
                <a:spcPts val="0"/>
              </a:spcBef>
              <a:buClr>
                <a:srgbClr val="0070C0"/>
              </a:buClr>
              <a:buSzPct val="25000"/>
              <a:buFont typeface="Batang"/>
              <a:buNone/>
            </a:pPr>
            <a:endParaRPr sz="4400">
              <a:latin typeface="Batang"/>
              <a:ea typeface="Batang"/>
              <a:cs typeface="Batang"/>
              <a:sym typeface="Batang"/>
            </a:endParaRPr>
          </a:p>
          <a:p>
            <a:pPr marL="0" marR="0" lvl="0" indent="0" algn="l" rtl="0">
              <a:spcBef>
                <a:spcPts val="0"/>
              </a:spcBef>
              <a:buClr>
                <a:srgbClr val="0070C0"/>
              </a:buClr>
              <a:buSzPct val="25000"/>
              <a:buFont typeface="Batang"/>
              <a:buNone/>
            </a:pPr>
            <a:r>
              <a:rPr lang="en-US" sz="4400" b="1" i="0" u="none" strike="noStrike" cap="none">
                <a:solidFill>
                  <a:srgbClr val="0070C0"/>
                </a:solidFill>
                <a:latin typeface="Calibri"/>
                <a:ea typeface="Calibri"/>
                <a:cs typeface="Calibri"/>
                <a:sym typeface="Calibri"/>
              </a:rPr>
              <a:t>                                              </a:t>
            </a:r>
          </a:p>
          <a:p>
            <a:pPr marL="0" marR="0" lvl="0" indent="0" algn="l" rtl="0">
              <a:spcBef>
                <a:spcPts val="0"/>
              </a:spcBef>
              <a:buClr>
                <a:srgbClr val="0070C0"/>
              </a:buClr>
              <a:buSzPct val="25000"/>
              <a:buFont typeface="Batang"/>
              <a:buNone/>
            </a:pPr>
            <a:r>
              <a:rPr lang="en-US" sz="4400">
                <a:latin typeface="Calibri"/>
                <a:ea typeface="Calibri"/>
                <a:cs typeface="Calibri"/>
                <a:sym typeface="Calibri"/>
              </a:rPr>
              <a:t>                                                </a:t>
            </a:r>
          </a:p>
        </p:txBody>
      </p:sp>
      <p:sp>
        <p:nvSpPr>
          <p:cNvPr id="862" name="Shape 862"/>
          <p:cNvSpPr txBox="1">
            <a:spLocks noGrp="1"/>
          </p:cNvSpPr>
          <p:nvPr>
            <p:ph type="sldNum" idx="12"/>
          </p:nvPr>
        </p:nvSpPr>
        <p:spPr>
          <a:xfrm>
            <a:off x="8305800" y="6356351"/>
            <a:ext cx="381000" cy="3491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rgbClr val="FFFFFF"/>
                </a:solidFill>
                <a:latin typeface="Calibri"/>
                <a:ea typeface="Calibri"/>
                <a:cs typeface="Calibri"/>
                <a:sym typeface="Calibri"/>
              </a:rPr>
              <a:t>36</a:t>
            </a:fld>
            <a:endParaRPr lang="en-US" sz="1200" b="1" i="0" u="none" strike="noStrike" cap="none">
              <a:solidFill>
                <a:srgbClr val="FFFFFF"/>
              </a:solidFill>
              <a:latin typeface="Calibri"/>
              <a:ea typeface="Calibri"/>
              <a:cs typeface="Calibri"/>
              <a:sym typeface="Calibri"/>
            </a:endParaRPr>
          </a:p>
        </p:txBody>
      </p:sp>
      <p:pic>
        <p:nvPicPr>
          <p:cNvPr id="863" name="Shape 863"/>
          <p:cNvPicPr preferRelativeResize="0"/>
          <p:nvPr/>
        </p:nvPicPr>
        <p:blipFill>
          <a:blip r:embed="rId3">
            <a:alphaModFix/>
          </a:blip>
          <a:stretch>
            <a:fillRect/>
          </a:stretch>
        </p:blipFill>
        <p:spPr>
          <a:xfrm>
            <a:off x="1330699" y="2608300"/>
            <a:ext cx="7041650" cy="3265125"/>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457200" y="-20855"/>
            <a:ext cx="7848599"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Calibri"/>
              <a:buNone/>
            </a:pPr>
            <a:r>
              <a:rPr lang="en-US">
                <a:latin typeface="Calibri"/>
                <a:ea typeface="Calibri"/>
                <a:cs typeface="Calibri"/>
                <a:sym typeface="Calibri"/>
              </a:rPr>
              <a:t>Today’s </a:t>
            </a:r>
            <a:r>
              <a:rPr lang="en-US" sz="4000" b="1" i="0" u="none" strike="noStrike" cap="none">
                <a:solidFill>
                  <a:srgbClr val="0070C0"/>
                </a:solidFill>
                <a:latin typeface="Calibri"/>
                <a:ea typeface="Calibri"/>
                <a:cs typeface="Calibri"/>
                <a:sym typeface="Calibri"/>
              </a:rPr>
              <a:t>Learning </a:t>
            </a:r>
            <a:r>
              <a:rPr lang="en-US">
                <a:latin typeface="Calibri"/>
                <a:ea typeface="Calibri"/>
                <a:cs typeface="Calibri"/>
                <a:sym typeface="Calibri"/>
              </a:rPr>
              <a:t>Targets</a:t>
            </a:r>
          </a:p>
        </p:txBody>
      </p:sp>
      <p:sp>
        <p:nvSpPr>
          <p:cNvPr id="576" name="Shape 576"/>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rgbClr val="FFFFFF"/>
                </a:solidFill>
                <a:latin typeface="Calibri"/>
                <a:ea typeface="Calibri"/>
                <a:cs typeface="Calibri"/>
                <a:sym typeface="Calibri"/>
              </a:rPr>
              <a:t>4</a:t>
            </a:fld>
            <a:endParaRPr lang="en-US" sz="1200" b="1" i="0" u="none" strike="noStrike" cap="none">
              <a:solidFill>
                <a:srgbClr val="FFFFFF"/>
              </a:solidFill>
              <a:latin typeface="Calibri"/>
              <a:ea typeface="Calibri"/>
              <a:cs typeface="Calibri"/>
              <a:sym typeface="Calibri"/>
            </a:endParaRPr>
          </a:p>
        </p:txBody>
      </p:sp>
      <p:sp>
        <p:nvSpPr>
          <p:cNvPr id="577" name="Shape 577"/>
          <p:cNvSpPr txBox="1">
            <a:spLocks noGrp="1"/>
          </p:cNvSpPr>
          <p:nvPr>
            <p:ph type="body" idx="1"/>
          </p:nvPr>
        </p:nvSpPr>
        <p:spPr>
          <a:xfrm>
            <a:off x="313950" y="1225262"/>
            <a:ext cx="8135100" cy="5012100"/>
          </a:xfrm>
          <a:prstGeom prst="rect">
            <a:avLst/>
          </a:prstGeom>
          <a:noFill/>
          <a:ln>
            <a:noFill/>
          </a:ln>
        </p:spPr>
        <p:txBody>
          <a:bodyPr lIns="91425" tIns="45700" rIns="91425" bIns="45700" anchor="t" anchorCtr="0">
            <a:noAutofit/>
          </a:bodyPr>
          <a:lstStyle/>
          <a:p>
            <a:pPr marL="457200" lvl="0" indent="-431800" rtl="0">
              <a:lnSpc>
                <a:spcPct val="90000"/>
              </a:lnSpc>
              <a:spcBef>
                <a:spcPts val="560"/>
              </a:spcBef>
              <a:buClr>
                <a:srgbClr val="FF0000"/>
              </a:buClr>
              <a:buSzPct val="100000"/>
              <a:buFont typeface="Calibri"/>
            </a:pPr>
            <a:r>
              <a:rPr lang="en-US" sz="3200">
                <a:solidFill>
                  <a:srgbClr val="FF0000"/>
                </a:solidFill>
                <a:latin typeface="Calibri"/>
                <a:ea typeface="Calibri"/>
                <a:cs typeface="Calibri"/>
                <a:sym typeface="Calibri"/>
              </a:rPr>
              <a:t>Gain an awareness of performance-based assessments (PBA) within a balanced assessment approach</a:t>
            </a:r>
          </a:p>
          <a:p>
            <a:pPr marL="342888" lvl="0" indent="-368288" rtl="0">
              <a:lnSpc>
                <a:spcPct val="90000"/>
              </a:lnSpc>
              <a:spcBef>
                <a:spcPts val="560"/>
              </a:spcBef>
              <a:buClr>
                <a:srgbClr val="0000FF"/>
              </a:buClr>
              <a:buSzPct val="100000"/>
              <a:buFont typeface="Arial"/>
              <a:buChar char="•"/>
            </a:pPr>
            <a:r>
              <a:rPr lang="en-US" sz="3200">
                <a:solidFill>
                  <a:srgbClr val="0000FF"/>
                </a:solidFill>
                <a:latin typeface="Calibri"/>
                <a:ea typeface="Calibri"/>
                <a:cs typeface="Calibri"/>
                <a:sym typeface="Calibri"/>
              </a:rPr>
              <a:t>Explore the </a:t>
            </a:r>
            <a:r>
              <a:rPr lang="en-US" sz="3200" i="1">
                <a:solidFill>
                  <a:srgbClr val="0000FF"/>
                </a:solidFill>
                <a:latin typeface="Calibri"/>
                <a:ea typeface="Calibri"/>
                <a:cs typeface="Calibri"/>
                <a:sym typeface="Calibri"/>
              </a:rPr>
              <a:t>Quality Criterion Tool </a:t>
            </a:r>
            <a:r>
              <a:rPr lang="en-US" sz="3200">
                <a:solidFill>
                  <a:srgbClr val="0000FF"/>
                </a:solidFill>
                <a:latin typeface="Calibri"/>
                <a:ea typeface="Calibri"/>
                <a:cs typeface="Calibri"/>
                <a:sym typeface="Calibri"/>
              </a:rPr>
              <a:t>to understand the elements of a high-quality PBA.  </a:t>
            </a:r>
          </a:p>
          <a:p>
            <a:pPr marL="342888" marR="0" lvl="0" indent="-368288" algn="l" rtl="0">
              <a:lnSpc>
                <a:spcPct val="90000"/>
              </a:lnSpc>
              <a:spcBef>
                <a:spcPts val="0"/>
              </a:spcBef>
              <a:spcAft>
                <a:spcPts val="0"/>
              </a:spcAft>
              <a:buClr>
                <a:srgbClr val="00B050"/>
              </a:buClr>
              <a:buSzPct val="100000"/>
              <a:buFont typeface="Arial"/>
              <a:buChar char="•"/>
            </a:pPr>
            <a:r>
              <a:rPr lang="en-US" sz="3200">
                <a:solidFill>
                  <a:srgbClr val="00B050"/>
                </a:solidFill>
                <a:latin typeface="Calibri"/>
                <a:ea typeface="Calibri"/>
                <a:cs typeface="Calibri"/>
                <a:sym typeface="Calibri"/>
              </a:rPr>
              <a:t>Recognize the role of a PBA used as a Local Alternative Assessment  (LAA)</a:t>
            </a:r>
          </a:p>
          <a:p>
            <a:pPr marL="0" marR="0" lvl="0" indent="0" algn="l" rtl="0">
              <a:lnSpc>
                <a:spcPct val="90000"/>
              </a:lnSpc>
              <a:spcBef>
                <a:spcPts val="560"/>
              </a:spcBef>
              <a:spcAft>
                <a:spcPts val="0"/>
              </a:spcAft>
              <a:buClr>
                <a:schemeClr val="dk1"/>
              </a:buClr>
              <a:buSzPct val="25000"/>
              <a:buFont typeface="Arial"/>
              <a:buNone/>
            </a:pPr>
            <a:endParaRPr b="1" i="0" u="none" strike="noStrike" cap="none">
              <a:solidFill>
                <a:srgbClr val="00B050"/>
              </a:solidFill>
              <a:latin typeface="Calibri"/>
              <a:ea typeface="Calibri"/>
              <a:cs typeface="Calibri"/>
              <a:sym typeface="Calibri"/>
            </a:endParaRPr>
          </a:p>
          <a:p>
            <a:pPr marL="0" marR="0" lvl="0" indent="0" algn="l" rtl="0">
              <a:lnSpc>
                <a:spcPct val="90000"/>
              </a:lnSpc>
              <a:spcBef>
                <a:spcPts val="560"/>
              </a:spcBef>
              <a:buNone/>
            </a:pP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xEl>
                                              <p:pRg st="0" end="0"/>
                                            </p:txEl>
                                          </p:spTgt>
                                        </p:tgtEl>
                                        <p:attrNameLst>
                                          <p:attrName>style.visibility</p:attrName>
                                        </p:attrNameLst>
                                      </p:cBhvr>
                                      <p:to>
                                        <p:strVal val="visible"/>
                                      </p:to>
                                    </p:set>
                                    <p:animEffect transition="in" filter="fade">
                                      <p:cBhvr>
                                        <p:cTn id="7" dur="1000"/>
                                        <p:tgtEl>
                                          <p:spTgt spid="5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7">
                                            <p:txEl>
                                              <p:pRg st="1" end="1"/>
                                            </p:txEl>
                                          </p:spTgt>
                                        </p:tgtEl>
                                        <p:attrNameLst>
                                          <p:attrName>style.visibility</p:attrName>
                                        </p:attrNameLst>
                                      </p:cBhvr>
                                      <p:to>
                                        <p:strVal val="visible"/>
                                      </p:to>
                                    </p:set>
                                    <p:animEffect transition="in" filter="fade">
                                      <p:cBhvr>
                                        <p:cTn id="12" dur="1000"/>
                                        <p:tgtEl>
                                          <p:spTgt spid="5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7">
                                            <p:txEl>
                                              <p:pRg st="2" end="2"/>
                                            </p:txEl>
                                          </p:spTgt>
                                        </p:tgtEl>
                                        <p:attrNameLst>
                                          <p:attrName>style.visibility</p:attrName>
                                        </p:attrNameLst>
                                      </p:cBhvr>
                                      <p:to>
                                        <p:strVal val="visible"/>
                                      </p:to>
                                    </p:set>
                                    <p:animEffect transition="in" filter="fade">
                                      <p:cBhvr>
                                        <p:cTn id="17" dur="1000"/>
                                        <p:tgtEl>
                                          <p:spTgt spid="5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7">
                                            <p:txEl>
                                              <p:pRg st="3" end="3"/>
                                            </p:txEl>
                                          </p:spTgt>
                                        </p:tgtEl>
                                        <p:attrNameLst>
                                          <p:attrName>style.visibility</p:attrName>
                                        </p:attrNameLst>
                                      </p:cBhvr>
                                      <p:to>
                                        <p:strVal val="visible"/>
                                      </p:to>
                                    </p:set>
                                    <p:animEffect transition="in" filter="fade">
                                      <p:cBhvr>
                                        <p:cTn id="22" dur="1000"/>
                                        <p:tgtEl>
                                          <p:spTgt spid="5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7">
                                            <p:txEl>
                                              <p:pRg st="4" end="4"/>
                                            </p:txEl>
                                          </p:spTgt>
                                        </p:tgtEl>
                                        <p:attrNameLst>
                                          <p:attrName>style.visibility</p:attrName>
                                        </p:attrNameLst>
                                      </p:cBhvr>
                                      <p:to>
                                        <p:strVal val="visible"/>
                                      </p:to>
                                    </p:set>
                                    <p:animEffect transition="in" filter="fade">
                                      <p:cBhvr>
                                        <p:cTn id="27" dur="1000"/>
                                        <p:tgtEl>
                                          <p:spTgt spid="5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Shape 583" descr="C:\Users\jlbrown1\AppData\Local\Microsoft\Windows\Temporary Internet Files\Content.IE5\P72TF5GY\0_nr_photo_phb_Winding_Road[1].jpg"/>
          <p:cNvPicPr preferRelativeResize="0"/>
          <p:nvPr/>
        </p:nvPicPr>
        <p:blipFill rotWithShape="1">
          <a:blip r:embed="rId3">
            <a:alphaModFix/>
          </a:blip>
          <a:srcRect/>
          <a:stretch/>
        </p:blipFill>
        <p:spPr>
          <a:xfrm>
            <a:off x="-411162" y="-92075"/>
            <a:ext cx="10423526" cy="6950074"/>
          </a:xfrm>
          <a:prstGeom prst="rect">
            <a:avLst/>
          </a:prstGeom>
          <a:noFill/>
          <a:ln>
            <a:noFill/>
          </a:ln>
        </p:spPr>
      </p:pic>
      <p:sp>
        <p:nvSpPr>
          <p:cNvPr id="584" name="Shape 584"/>
          <p:cNvSpPr txBox="1"/>
          <p:nvPr/>
        </p:nvSpPr>
        <p:spPr>
          <a:xfrm>
            <a:off x="1476616" y="1692275"/>
            <a:ext cx="6647968" cy="28007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Arial"/>
              <a:buNone/>
            </a:pPr>
            <a:r>
              <a:rPr lang="en-US" sz="8800" b="1" i="0" u="none" strike="noStrike" cap="none">
                <a:solidFill>
                  <a:schemeClr val="lt1"/>
                </a:solidFill>
                <a:latin typeface="Arial"/>
                <a:ea typeface="Arial"/>
                <a:cs typeface="Arial"/>
                <a:sym typeface="Arial"/>
              </a:rPr>
              <a:t>We are on </a:t>
            </a:r>
          </a:p>
          <a:p>
            <a:pPr marL="0" marR="0" lvl="0" indent="0" algn="ctr" rtl="0">
              <a:spcBef>
                <a:spcPts val="0"/>
              </a:spcBef>
              <a:buClr>
                <a:schemeClr val="lt1"/>
              </a:buClr>
              <a:buSzPct val="25000"/>
              <a:buFont typeface="Arial"/>
              <a:buNone/>
            </a:pPr>
            <a:r>
              <a:rPr lang="en-US" sz="8800" b="1" i="0" u="none" strike="noStrike" cap="none">
                <a:solidFill>
                  <a:schemeClr val="lt1"/>
                </a:solidFill>
                <a:latin typeface="Arial"/>
                <a:ea typeface="Arial"/>
                <a:cs typeface="Arial"/>
                <a:sym typeface="Arial"/>
              </a:rPr>
              <a:t>a journey… </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rgbClr val="FFFFFF"/>
                </a:solidFill>
                <a:latin typeface="Calibri"/>
                <a:ea typeface="Calibri"/>
                <a:cs typeface="Calibri"/>
                <a:sym typeface="Calibri"/>
              </a:rPr>
              <a:t>6</a:t>
            </a:fld>
            <a:endParaRPr lang="en-US" sz="1200" b="1" i="0" u="none" strike="noStrike" cap="none">
              <a:solidFill>
                <a:srgbClr val="FFFFFF"/>
              </a:solidFill>
              <a:latin typeface="Calibri"/>
              <a:ea typeface="Calibri"/>
              <a:cs typeface="Calibri"/>
              <a:sym typeface="Calibri"/>
            </a:endParaRPr>
          </a:p>
        </p:txBody>
      </p:sp>
      <p:pic>
        <p:nvPicPr>
          <p:cNvPr id="591" name="Shape 591"/>
          <p:cNvPicPr preferRelativeResize="0"/>
          <p:nvPr/>
        </p:nvPicPr>
        <p:blipFill rotWithShape="1">
          <a:blip r:embed="rId3">
            <a:alphaModFix/>
          </a:blip>
          <a:srcRect/>
          <a:stretch/>
        </p:blipFill>
        <p:spPr>
          <a:xfrm>
            <a:off x="838200" y="152400"/>
            <a:ext cx="7010400" cy="60329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597" name="Shape 597"/>
          <p:cNvGrpSpPr/>
          <p:nvPr/>
        </p:nvGrpSpPr>
        <p:grpSpPr>
          <a:xfrm>
            <a:off x="112713" y="1373184"/>
            <a:ext cx="8756771" cy="5118885"/>
            <a:chOff x="0" y="0"/>
            <a:chExt cx="8458197" cy="4724397"/>
          </a:xfrm>
        </p:grpSpPr>
        <p:sp>
          <p:nvSpPr>
            <p:cNvPr id="598" name="Shape 598"/>
            <p:cNvSpPr/>
            <p:nvPr/>
          </p:nvSpPr>
          <p:spPr>
            <a:xfrm>
              <a:off x="0" y="0"/>
              <a:ext cx="4724383" cy="4724397"/>
            </a:xfrm>
            <a:prstGeom prst="pie">
              <a:avLst>
                <a:gd name="adj1" fmla="val 5400000"/>
                <a:gd name="adj2" fmla="val 16200000"/>
              </a:avLst>
            </a:prstGeom>
            <a:gradFill>
              <a:gsLst>
                <a:gs pos="0">
                  <a:srgbClr val="759436"/>
                </a:gs>
                <a:gs pos="80000">
                  <a:srgbClr val="9AC447"/>
                </a:gs>
                <a:gs pos="100000">
                  <a:srgbClr val="9CC646"/>
                </a:gs>
              </a:gsLst>
              <a:lin ang="16200000" scaled="0"/>
            </a:gradFill>
            <a:ln>
              <a:noFill/>
            </a:ln>
          </p:spPr>
          <p:txBody>
            <a:bodyPr lIns="91425" tIns="91425" rIns="91425" bIns="91425" anchor="ctr" anchorCtr="0">
              <a:noAutofit/>
            </a:bodyPr>
            <a:lstStyle/>
            <a:p>
              <a:pPr marL="0" marR="0" lvl="0" indent="0" algn="l" rtl="0">
                <a:spcBef>
                  <a:spcPts val="0"/>
                </a:spcBef>
                <a:buNone/>
              </a:pPr>
              <a:endParaRPr sz="1400" b="0" i="0" u="none" strike="noStrike" cap="none">
                <a:solidFill>
                  <a:srgbClr val="000000"/>
                </a:solidFill>
                <a:latin typeface="Calibri"/>
                <a:ea typeface="Calibri"/>
                <a:cs typeface="Calibri"/>
                <a:sym typeface="Calibri"/>
              </a:endParaRPr>
            </a:p>
          </p:txBody>
        </p:sp>
        <p:sp>
          <p:nvSpPr>
            <p:cNvPr id="599" name="Shape 599"/>
            <p:cNvSpPr/>
            <p:nvPr/>
          </p:nvSpPr>
          <p:spPr>
            <a:xfrm>
              <a:off x="2362958" y="0"/>
              <a:ext cx="6095239" cy="4724397"/>
            </a:xfrm>
            <a:prstGeom prst="rect">
              <a:avLst/>
            </a:prstGeom>
            <a:solidFill>
              <a:schemeClr val="lt1">
                <a:alpha val="89411"/>
              </a:schemeClr>
            </a:solidFill>
            <a:ln w="9525" cap="flat" cmpd="sng">
              <a:solidFill>
                <a:schemeClr val="accent3"/>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400" b="0" i="0" u="none" strike="noStrike" cap="none">
                <a:solidFill>
                  <a:srgbClr val="000000"/>
                </a:solidFill>
                <a:latin typeface="Calibri"/>
                <a:ea typeface="Calibri"/>
                <a:cs typeface="Calibri"/>
                <a:sym typeface="Calibri"/>
              </a:endParaRPr>
            </a:p>
          </p:txBody>
        </p:sp>
        <p:sp>
          <p:nvSpPr>
            <p:cNvPr id="600" name="Shape 600"/>
            <p:cNvSpPr txBox="1"/>
            <p:nvPr/>
          </p:nvSpPr>
          <p:spPr>
            <a:xfrm>
              <a:off x="2362958" y="0"/>
              <a:ext cx="3046852" cy="1417635"/>
            </a:xfrm>
            <a:prstGeom prst="rect">
              <a:avLst/>
            </a:prstGeom>
            <a:noFill/>
            <a:ln>
              <a:noFill/>
            </a:ln>
          </p:spPr>
          <p:txBody>
            <a:bodyPr lIns="129525" tIns="129525" rIns="129525" bIns="129525" anchor="ctr" anchorCtr="0">
              <a:noAutofit/>
            </a:bodyPr>
            <a:lstStyle/>
            <a:p>
              <a:pPr marL="0" marR="0" lvl="0" indent="0" algn="ctr" rtl="0">
                <a:lnSpc>
                  <a:spcPct val="90000"/>
                </a:lnSpc>
                <a:spcBef>
                  <a:spcPts val="0"/>
                </a:spcBef>
                <a:spcAft>
                  <a:spcPts val="0"/>
                </a:spcAft>
                <a:buSzPct val="25000"/>
                <a:buNone/>
              </a:pPr>
              <a:r>
                <a:rPr lang="en-US" sz="3400" b="1" i="0" u="none" strike="noStrike" cap="none">
                  <a:solidFill>
                    <a:srgbClr val="000000"/>
                  </a:solidFill>
                  <a:latin typeface="Calibri"/>
                  <a:ea typeface="Calibri"/>
                  <a:cs typeface="Calibri"/>
                  <a:sym typeface="Calibri"/>
                </a:rPr>
                <a:t>Traditional Assessments</a:t>
              </a:r>
            </a:p>
          </p:txBody>
        </p:sp>
        <p:sp>
          <p:nvSpPr>
            <p:cNvPr id="601" name="Shape 601"/>
            <p:cNvSpPr/>
            <p:nvPr/>
          </p:nvSpPr>
          <p:spPr>
            <a:xfrm>
              <a:off x="826498" y="1417636"/>
              <a:ext cx="3071387" cy="3070224"/>
            </a:xfrm>
            <a:prstGeom prst="pie">
              <a:avLst>
                <a:gd name="adj1" fmla="val 5400000"/>
                <a:gd name="adj2" fmla="val 16200000"/>
              </a:avLst>
            </a:prstGeom>
            <a:gradFill>
              <a:gsLst>
                <a:gs pos="0">
                  <a:srgbClr val="3A8981"/>
                </a:gs>
                <a:gs pos="80000">
                  <a:srgbClr val="4EB4A9"/>
                </a:gs>
                <a:gs pos="100000">
                  <a:srgbClr val="4CB8AB"/>
                </a:gs>
              </a:gsLst>
              <a:lin ang="16200000" scaled="0"/>
            </a:gradFill>
            <a:ln>
              <a:noFill/>
            </a:ln>
          </p:spPr>
          <p:txBody>
            <a:bodyPr lIns="91425" tIns="91425" rIns="91425" bIns="91425" anchor="ctr" anchorCtr="0">
              <a:noAutofit/>
            </a:bodyPr>
            <a:lstStyle/>
            <a:p>
              <a:pPr marL="0" marR="0" lvl="0" indent="0" algn="l" rtl="0">
                <a:spcBef>
                  <a:spcPts val="0"/>
                </a:spcBef>
                <a:buNone/>
              </a:pPr>
              <a:endParaRPr sz="1400" b="0" i="0" u="none" strike="noStrike" cap="none">
                <a:solidFill>
                  <a:srgbClr val="000000"/>
                </a:solidFill>
                <a:latin typeface="Calibri"/>
                <a:ea typeface="Calibri"/>
                <a:cs typeface="Calibri"/>
                <a:sym typeface="Calibri"/>
              </a:endParaRPr>
            </a:p>
          </p:txBody>
        </p:sp>
        <p:sp>
          <p:nvSpPr>
            <p:cNvPr id="602" name="Shape 602"/>
            <p:cNvSpPr/>
            <p:nvPr/>
          </p:nvSpPr>
          <p:spPr>
            <a:xfrm>
              <a:off x="2362958" y="1417636"/>
              <a:ext cx="6095239" cy="3070224"/>
            </a:xfrm>
            <a:prstGeom prst="rect">
              <a:avLst/>
            </a:prstGeom>
            <a:solidFill>
              <a:schemeClr val="lt1">
                <a:alpha val="89411"/>
              </a:schemeClr>
            </a:solidFill>
            <a:ln w="9525" cap="flat" cmpd="sng">
              <a:solidFill>
                <a:srgbClr val="5DAEA5"/>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400" b="0" i="0" u="none" strike="noStrike" cap="none">
                <a:solidFill>
                  <a:srgbClr val="000000"/>
                </a:solidFill>
                <a:latin typeface="Calibri"/>
                <a:ea typeface="Calibri"/>
                <a:cs typeface="Calibri"/>
                <a:sym typeface="Calibri"/>
              </a:endParaRPr>
            </a:p>
          </p:txBody>
        </p:sp>
        <p:sp>
          <p:nvSpPr>
            <p:cNvPr id="603" name="Shape 603"/>
            <p:cNvSpPr txBox="1"/>
            <p:nvPr/>
          </p:nvSpPr>
          <p:spPr>
            <a:xfrm>
              <a:off x="2362958" y="1417636"/>
              <a:ext cx="3046852" cy="1417636"/>
            </a:xfrm>
            <a:prstGeom prst="rect">
              <a:avLst/>
            </a:prstGeom>
            <a:noFill/>
            <a:ln>
              <a:noFill/>
            </a:ln>
          </p:spPr>
          <p:txBody>
            <a:bodyPr lIns="129525" tIns="129525" rIns="129525" bIns="129525" anchor="ctr" anchorCtr="0">
              <a:noAutofit/>
            </a:bodyPr>
            <a:lstStyle/>
            <a:p>
              <a:pPr marL="0" marR="0" lvl="0" indent="0" algn="ctr" rtl="0">
                <a:lnSpc>
                  <a:spcPct val="90000"/>
                </a:lnSpc>
                <a:spcBef>
                  <a:spcPts val="0"/>
                </a:spcBef>
                <a:spcAft>
                  <a:spcPts val="0"/>
                </a:spcAft>
                <a:buSzPct val="25000"/>
                <a:buNone/>
              </a:pPr>
              <a:r>
                <a:rPr lang="en-US" sz="3400" b="1" i="0" u="none" strike="noStrike" cap="none">
                  <a:solidFill>
                    <a:srgbClr val="000000"/>
                  </a:solidFill>
                  <a:latin typeface="Calibri"/>
                  <a:ea typeface="Calibri"/>
                  <a:cs typeface="Calibri"/>
                  <a:sym typeface="Calibri"/>
                </a:rPr>
                <a:t>Performance Assessments</a:t>
              </a:r>
            </a:p>
          </p:txBody>
        </p:sp>
        <p:sp>
          <p:nvSpPr>
            <p:cNvPr id="604" name="Shape 604"/>
            <p:cNvSpPr/>
            <p:nvPr/>
          </p:nvSpPr>
          <p:spPr>
            <a:xfrm>
              <a:off x="1654531" y="2835274"/>
              <a:ext cx="1415322" cy="1416049"/>
            </a:xfrm>
            <a:prstGeom prst="pie">
              <a:avLst>
                <a:gd name="adj1" fmla="val 5400000"/>
                <a:gd name="adj2" fmla="val 16200000"/>
              </a:avLst>
            </a:prstGeom>
            <a:gradFill>
              <a:gsLst>
                <a:gs pos="0">
                  <a:srgbClr val="5D427D"/>
                </a:gs>
                <a:gs pos="80000">
                  <a:srgbClr val="7A57A5"/>
                </a:gs>
                <a:gs pos="100000">
                  <a:srgbClr val="7B55A7"/>
                </a:gs>
              </a:gsLst>
              <a:lin ang="16200000" scaled="0"/>
            </a:gradFill>
            <a:ln>
              <a:noFill/>
            </a:ln>
          </p:spPr>
          <p:txBody>
            <a:bodyPr lIns="91425" tIns="91425" rIns="91425" bIns="91425" anchor="ctr" anchorCtr="0">
              <a:noAutofit/>
            </a:bodyPr>
            <a:lstStyle/>
            <a:p>
              <a:pPr marL="0" marR="0" lvl="0" indent="0" algn="l" rtl="0">
                <a:spcBef>
                  <a:spcPts val="0"/>
                </a:spcBef>
                <a:buNone/>
              </a:pPr>
              <a:endParaRPr sz="1400" b="0" i="0" u="none" strike="noStrike" cap="none">
                <a:solidFill>
                  <a:srgbClr val="000000"/>
                </a:solidFill>
                <a:latin typeface="Calibri"/>
                <a:ea typeface="Calibri"/>
                <a:cs typeface="Calibri"/>
                <a:sym typeface="Calibri"/>
              </a:endParaRPr>
            </a:p>
          </p:txBody>
        </p:sp>
        <p:sp>
          <p:nvSpPr>
            <p:cNvPr id="605" name="Shape 605"/>
            <p:cNvSpPr/>
            <p:nvPr/>
          </p:nvSpPr>
          <p:spPr>
            <a:xfrm>
              <a:off x="2362958" y="2835274"/>
              <a:ext cx="6095239" cy="1416049"/>
            </a:xfrm>
            <a:prstGeom prst="rect">
              <a:avLst/>
            </a:prstGeom>
            <a:solidFill>
              <a:schemeClr val="lt1">
                <a:alpha val="89411"/>
              </a:schemeClr>
            </a:solidFill>
            <a:ln w="9525" cap="flat" cmpd="sng">
              <a:solidFill>
                <a:srgbClr val="7F63A1"/>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400" b="0" i="0" u="none" strike="noStrike" cap="none">
                <a:solidFill>
                  <a:srgbClr val="000000"/>
                </a:solidFill>
                <a:latin typeface="Calibri"/>
                <a:ea typeface="Calibri"/>
                <a:cs typeface="Calibri"/>
                <a:sym typeface="Calibri"/>
              </a:endParaRPr>
            </a:p>
          </p:txBody>
        </p:sp>
        <p:sp>
          <p:nvSpPr>
            <p:cNvPr id="606" name="Shape 606"/>
            <p:cNvSpPr txBox="1"/>
            <p:nvPr/>
          </p:nvSpPr>
          <p:spPr>
            <a:xfrm>
              <a:off x="2362958" y="2835274"/>
              <a:ext cx="3046852" cy="1416049"/>
            </a:xfrm>
            <a:prstGeom prst="rect">
              <a:avLst/>
            </a:prstGeom>
            <a:noFill/>
            <a:ln>
              <a:noFill/>
            </a:ln>
          </p:spPr>
          <p:txBody>
            <a:bodyPr lIns="129525" tIns="129525" rIns="129525" bIns="129525" anchor="ctr" anchorCtr="0">
              <a:noAutofit/>
            </a:bodyPr>
            <a:lstStyle/>
            <a:p>
              <a:pPr marL="0" marR="0" lvl="0" indent="0" algn="ctr" rtl="0">
                <a:lnSpc>
                  <a:spcPct val="90000"/>
                </a:lnSpc>
                <a:spcBef>
                  <a:spcPts val="0"/>
                </a:spcBef>
                <a:spcAft>
                  <a:spcPts val="0"/>
                </a:spcAft>
                <a:buSzPct val="25000"/>
                <a:buNone/>
              </a:pPr>
              <a:r>
                <a:rPr lang="en-US" sz="3400" b="1" i="0" u="none" strike="noStrike" cap="none">
                  <a:solidFill>
                    <a:srgbClr val="000000"/>
                  </a:solidFill>
                  <a:latin typeface="Calibri"/>
                  <a:ea typeface="Calibri"/>
                  <a:cs typeface="Calibri"/>
                  <a:sym typeface="Calibri"/>
                </a:rPr>
                <a:t>Authentic Assessments</a:t>
              </a:r>
            </a:p>
          </p:txBody>
        </p:sp>
        <p:sp>
          <p:nvSpPr>
            <p:cNvPr id="607" name="Shape 607"/>
            <p:cNvSpPr/>
            <p:nvPr/>
          </p:nvSpPr>
          <p:spPr>
            <a:xfrm>
              <a:off x="5409810" y="0"/>
              <a:ext cx="3048385" cy="1417635"/>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400" b="0" i="0" u="none" strike="noStrike" cap="none">
                <a:solidFill>
                  <a:srgbClr val="000000"/>
                </a:solidFill>
                <a:latin typeface="Calibri"/>
                <a:ea typeface="Calibri"/>
                <a:cs typeface="Calibri"/>
                <a:sym typeface="Calibri"/>
              </a:endParaRPr>
            </a:p>
          </p:txBody>
        </p:sp>
        <p:sp>
          <p:nvSpPr>
            <p:cNvPr id="608" name="Shape 608"/>
            <p:cNvSpPr txBox="1"/>
            <p:nvPr/>
          </p:nvSpPr>
          <p:spPr>
            <a:xfrm>
              <a:off x="5409810" y="0"/>
              <a:ext cx="3048385" cy="1417635"/>
            </a:xfrm>
            <a:prstGeom prst="rect">
              <a:avLst/>
            </a:prstGeom>
            <a:noFill/>
            <a:ln>
              <a:noFill/>
            </a:ln>
          </p:spPr>
          <p:txBody>
            <a:bodyPr lIns="49525" tIns="49525" rIns="49525" bIns="49525" anchor="ctr" anchorCtr="0">
              <a:noAutofit/>
            </a:bodyPr>
            <a:lstStyle/>
            <a:p>
              <a:pPr marL="0" marR="0" lvl="0" indent="0" algn="l" rtl="0">
                <a:lnSpc>
                  <a:spcPct val="90000"/>
                </a:lnSpc>
                <a:spcBef>
                  <a:spcPts val="0"/>
                </a:spcBef>
                <a:spcAft>
                  <a:spcPts val="0"/>
                </a:spcAft>
                <a:buNone/>
              </a:pPr>
              <a:r>
                <a:rPr lang="en-US" sz="2000">
                  <a:latin typeface="Calibri"/>
                  <a:ea typeface="Calibri"/>
                  <a:cs typeface="Calibri"/>
                  <a:sym typeface="Calibri"/>
                </a:rPr>
                <a:t>Multiple Choice </a:t>
              </a:r>
              <a:r>
                <a:rPr lang="en-US" sz="2000" b="0" i="0" u="none" strike="noStrike" cap="none">
                  <a:solidFill>
                    <a:srgbClr val="000000"/>
                  </a:solidFill>
                  <a:latin typeface="Calibri"/>
                  <a:ea typeface="Calibri"/>
                  <a:cs typeface="Calibri"/>
                  <a:sym typeface="Calibri"/>
                </a:rPr>
                <a:t>Tests, Quizzes, Observations</a:t>
              </a:r>
            </a:p>
            <a:p>
              <a:pPr marL="0" marR="0" lvl="0" indent="0" algn="l" rtl="0">
                <a:lnSpc>
                  <a:spcPct val="90000"/>
                </a:lnSpc>
                <a:spcBef>
                  <a:spcPts val="0"/>
                </a:spcBef>
                <a:spcAft>
                  <a:spcPts val="0"/>
                </a:spcAft>
                <a:buNone/>
              </a:pPr>
              <a:endParaRPr sz="2000"/>
            </a:p>
            <a:p>
              <a:pPr marL="0" marR="0" lvl="0" indent="0" algn="l" rtl="0">
                <a:lnSpc>
                  <a:spcPct val="90000"/>
                </a:lnSpc>
                <a:spcBef>
                  <a:spcPts val="195"/>
                </a:spcBef>
                <a:buNone/>
              </a:pPr>
              <a:r>
                <a:rPr lang="en-US" sz="2000" b="0" i="0" u="none" strike="noStrike" cap="none">
                  <a:solidFill>
                    <a:srgbClr val="000000"/>
                  </a:solidFill>
                  <a:latin typeface="Calibri"/>
                  <a:ea typeface="Calibri"/>
                  <a:cs typeface="Calibri"/>
                  <a:sym typeface="Calibri"/>
                </a:rPr>
                <a:t>Assess knowledge &amp; skills; not usually authentic</a:t>
              </a:r>
            </a:p>
          </p:txBody>
        </p:sp>
        <p:sp>
          <p:nvSpPr>
            <p:cNvPr id="609" name="Shape 609"/>
            <p:cNvSpPr/>
            <p:nvPr/>
          </p:nvSpPr>
          <p:spPr>
            <a:xfrm>
              <a:off x="5409810" y="1417636"/>
              <a:ext cx="3048385" cy="1417636"/>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400" b="0" i="0" u="none" strike="noStrike" cap="none">
                <a:solidFill>
                  <a:srgbClr val="000000"/>
                </a:solidFill>
                <a:latin typeface="Calibri"/>
                <a:ea typeface="Calibri"/>
                <a:cs typeface="Calibri"/>
                <a:sym typeface="Calibri"/>
              </a:endParaRPr>
            </a:p>
          </p:txBody>
        </p:sp>
        <p:sp>
          <p:nvSpPr>
            <p:cNvPr id="610" name="Shape 610"/>
            <p:cNvSpPr txBox="1"/>
            <p:nvPr/>
          </p:nvSpPr>
          <p:spPr>
            <a:xfrm>
              <a:off x="5409810" y="1417636"/>
              <a:ext cx="3048385" cy="1417636"/>
            </a:xfrm>
            <a:prstGeom prst="rect">
              <a:avLst/>
            </a:prstGeom>
            <a:noFill/>
            <a:ln>
              <a:noFill/>
            </a:ln>
          </p:spPr>
          <p:txBody>
            <a:bodyPr lIns="49525" tIns="49525" rIns="49525" bIns="49525" anchor="ctr" anchorCtr="0">
              <a:noAutofit/>
            </a:bodyPr>
            <a:lstStyle/>
            <a:p>
              <a:pPr marL="0" marR="0" lvl="0" indent="0" algn="l" rtl="0">
                <a:lnSpc>
                  <a:spcPct val="90000"/>
                </a:lnSpc>
                <a:spcBef>
                  <a:spcPts val="0"/>
                </a:spcBef>
                <a:spcAft>
                  <a:spcPts val="0"/>
                </a:spcAft>
                <a:buNone/>
              </a:pPr>
              <a:r>
                <a:rPr lang="en-US" sz="2000" b="0" i="0" u="none" strike="noStrike" cap="none">
                  <a:solidFill>
                    <a:srgbClr val="000000"/>
                  </a:solidFill>
                  <a:latin typeface="Calibri"/>
                  <a:ea typeface="Calibri"/>
                  <a:cs typeface="Calibri"/>
                  <a:sym typeface="Calibri"/>
                </a:rPr>
                <a:t>Application, </a:t>
              </a:r>
              <a:r>
                <a:rPr lang="en-US" sz="2000" b="1" i="0" u="sng" strike="noStrike" cap="none">
                  <a:solidFill>
                    <a:srgbClr val="000000"/>
                  </a:solidFill>
                  <a:latin typeface="Calibri"/>
                  <a:ea typeface="Calibri"/>
                  <a:cs typeface="Calibri"/>
                  <a:sym typeface="Calibri"/>
                </a:rPr>
                <a:t>Transfer</a:t>
              </a:r>
            </a:p>
            <a:p>
              <a:pPr marL="0" marR="0" lvl="0" indent="0" algn="l" rtl="0">
                <a:lnSpc>
                  <a:spcPct val="90000"/>
                </a:lnSpc>
                <a:spcBef>
                  <a:spcPts val="195"/>
                </a:spcBef>
                <a:buNone/>
              </a:pPr>
              <a:endParaRPr sz="2000">
                <a:latin typeface="Calibri"/>
                <a:ea typeface="Calibri"/>
                <a:cs typeface="Calibri"/>
                <a:sym typeface="Calibri"/>
              </a:endParaRPr>
            </a:p>
            <a:p>
              <a:pPr marL="0" marR="0" lvl="0" indent="0" algn="l" rtl="0">
                <a:lnSpc>
                  <a:spcPct val="90000"/>
                </a:lnSpc>
                <a:spcBef>
                  <a:spcPts val="195"/>
                </a:spcBef>
                <a:buNone/>
              </a:pPr>
              <a:r>
                <a:rPr lang="en-US" sz="2000" b="0" i="0" u="none" strike="noStrike" cap="none">
                  <a:solidFill>
                    <a:srgbClr val="000000"/>
                  </a:solidFill>
                  <a:latin typeface="Calibri"/>
                  <a:ea typeface="Calibri"/>
                  <a:cs typeface="Calibri"/>
                  <a:sym typeface="Calibri"/>
                </a:rPr>
                <a:t>Critical &amp; Creative Thinking Skills</a:t>
              </a:r>
            </a:p>
          </p:txBody>
        </p:sp>
        <p:sp>
          <p:nvSpPr>
            <p:cNvPr id="611" name="Shape 611"/>
            <p:cNvSpPr/>
            <p:nvPr/>
          </p:nvSpPr>
          <p:spPr>
            <a:xfrm>
              <a:off x="5409810" y="2835274"/>
              <a:ext cx="3048385" cy="1416049"/>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400" b="0" i="0" u="none" strike="noStrike" cap="none">
                <a:solidFill>
                  <a:srgbClr val="000000"/>
                </a:solidFill>
                <a:latin typeface="Calibri"/>
                <a:ea typeface="Calibri"/>
                <a:cs typeface="Calibri"/>
                <a:sym typeface="Calibri"/>
              </a:endParaRPr>
            </a:p>
          </p:txBody>
        </p:sp>
        <p:sp>
          <p:nvSpPr>
            <p:cNvPr id="612" name="Shape 612"/>
            <p:cNvSpPr txBox="1"/>
            <p:nvPr/>
          </p:nvSpPr>
          <p:spPr>
            <a:xfrm>
              <a:off x="5409810" y="2835274"/>
              <a:ext cx="3048385" cy="1416049"/>
            </a:xfrm>
            <a:prstGeom prst="rect">
              <a:avLst/>
            </a:prstGeom>
            <a:noFill/>
            <a:ln>
              <a:noFill/>
            </a:ln>
          </p:spPr>
          <p:txBody>
            <a:bodyPr lIns="49525" tIns="49525" rIns="49525" bIns="49525" anchor="ctr" anchorCtr="0">
              <a:noAutofit/>
            </a:bodyPr>
            <a:lstStyle/>
            <a:p>
              <a:pPr marL="0" marR="0" lvl="0" indent="0" algn="l" rtl="0">
                <a:lnSpc>
                  <a:spcPct val="90000"/>
                </a:lnSpc>
                <a:spcBef>
                  <a:spcPts val="0"/>
                </a:spcBef>
                <a:buNone/>
              </a:pPr>
              <a:r>
                <a:rPr lang="en-US" sz="2000" b="0" i="0" u="none" strike="noStrike" cap="none">
                  <a:solidFill>
                    <a:srgbClr val="000000"/>
                  </a:solidFill>
                  <a:latin typeface="Calibri"/>
                  <a:ea typeface="Calibri"/>
                  <a:cs typeface="Calibri"/>
                  <a:sym typeface="Calibri"/>
                </a:rPr>
                <a:t>Performance in an authentic context</a:t>
              </a:r>
            </a:p>
          </p:txBody>
        </p:sp>
      </p:grpSp>
      <p:sp>
        <p:nvSpPr>
          <p:cNvPr id="613" name="Shape 613"/>
          <p:cNvSpPr/>
          <p:nvPr/>
        </p:nvSpPr>
        <p:spPr>
          <a:xfrm>
            <a:off x="4114800" y="6411912"/>
            <a:ext cx="4876799" cy="369886"/>
          </a:xfrm>
          <a:prstGeom prst="rect">
            <a:avLst/>
          </a:prstGeom>
          <a:noFill/>
          <a:ln>
            <a:noFill/>
          </a:ln>
        </p:spPr>
        <p:txBody>
          <a:bodyPr lIns="91400" tIns="45675" rIns="91400" bIns="45675" anchor="t" anchorCtr="0">
            <a:noAutofit/>
          </a:bodyPr>
          <a:lstStyle/>
          <a:p>
            <a:pPr marL="0" marR="0" lvl="0" indent="0" algn="r" rtl="0">
              <a:spcBef>
                <a:spcPts val="0"/>
              </a:spcBef>
              <a:buSzPct val="25000"/>
              <a:buNone/>
            </a:pPr>
            <a:r>
              <a:rPr lang="en-US" sz="1100" b="1" i="0" u="none" strike="noStrike" cap="none">
                <a:solidFill>
                  <a:srgbClr val="000000"/>
                </a:solidFill>
                <a:latin typeface="Calibri"/>
                <a:ea typeface="Calibri"/>
                <a:cs typeface="Calibri"/>
                <a:sym typeface="Calibri"/>
              </a:rPr>
              <a:t>Adapted from McTighe, 2013 </a:t>
            </a:r>
          </a:p>
        </p:txBody>
      </p:sp>
      <p:sp>
        <p:nvSpPr>
          <p:cNvPr id="614" name="Shape 614"/>
          <p:cNvSpPr/>
          <p:nvPr/>
        </p:nvSpPr>
        <p:spPr>
          <a:xfrm>
            <a:off x="2635349" y="3014250"/>
            <a:ext cx="2977800" cy="1416000"/>
          </a:xfrm>
          <a:prstGeom prst="ellipse">
            <a:avLst/>
          </a:prstGeom>
          <a:noFill/>
          <a:ln w="476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5" name="Shape 615"/>
          <p:cNvSpPr txBox="1">
            <a:spLocks noGrp="1"/>
          </p:cNvSpPr>
          <p:nvPr>
            <p:ph type="title"/>
          </p:nvPr>
        </p:nvSpPr>
        <p:spPr>
          <a:xfrm>
            <a:off x="685800" y="228600"/>
            <a:ext cx="8091487" cy="1052513"/>
          </a:xfrm>
          <a:prstGeom prst="rect">
            <a:avLst/>
          </a:prstGeom>
          <a:noFill/>
          <a:ln>
            <a:noFill/>
          </a:ln>
        </p:spPr>
        <p:txBody>
          <a:bodyPr lIns="91425" tIns="45675" rIns="91425" bIns="45675" anchor="t" anchorCtr="0">
            <a:noAutofit/>
          </a:bodyPr>
          <a:lstStyle/>
          <a:p>
            <a:pPr marL="0" marR="0" lvl="0" indent="0" algn="ctr" rtl="0">
              <a:spcBef>
                <a:spcPts val="0"/>
              </a:spcBef>
              <a:buClr>
                <a:srgbClr val="1F497D"/>
              </a:buClr>
              <a:buSzPct val="25000"/>
              <a:buFont typeface="Questrial"/>
              <a:buNone/>
            </a:pPr>
            <a:r>
              <a:rPr lang="en-US" sz="4400" b="1" i="0" u="none" strike="noStrike" cap="none">
                <a:solidFill>
                  <a:schemeClr val="dk1"/>
                </a:solidFill>
                <a:latin typeface="Calibri"/>
                <a:ea typeface="Calibri"/>
                <a:cs typeface="Calibri"/>
                <a:sym typeface="Calibri"/>
              </a:rPr>
              <a:t>BALANCED ASSESSMENT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fade">
                                      <p:cBhvr>
                                        <p:cTn id="7" dur="1000"/>
                                        <p:tgtEl>
                                          <p:spTgt spid="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Shape 621" descr="C:\Users\jlbrown1\AppData\Local\Microsoft\Windows\Temporary Internet Files\Content.IE5\P72TF5GY\scale[1].png"/>
          <p:cNvPicPr preferRelativeResize="0"/>
          <p:nvPr/>
        </p:nvPicPr>
        <p:blipFill rotWithShape="1">
          <a:blip r:embed="rId3">
            <a:alphaModFix/>
          </a:blip>
          <a:srcRect/>
          <a:stretch/>
        </p:blipFill>
        <p:spPr>
          <a:xfrm>
            <a:off x="2487613" y="852487"/>
            <a:ext cx="4114800" cy="4887912"/>
          </a:xfrm>
          <a:prstGeom prst="rect">
            <a:avLst/>
          </a:prstGeom>
          <a:noFill/>
          <a:ln>
            <a:noFill/>
          </a:ln>
        </p:spPr>
      </p:pic>
      <p:sp>
        <p:nvSpPr>
          <p:cNvPr id="622" name="Shape 622"/>
          <p:cNvSpPr txBox="1"/>
          <p:nvPr/>
        </p:nvSpPr>
        <p:spPr>
          <a:xfrm>
            <a:off x="368049" y="2339975"/>
            <a:ext cx="4041900" cy="466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i="0" u="none" strike="noStrike" cap="none">
                <a:solidFill>
                  <a:srgbClr val="000000"/>
                </a:solidFill>
                <a:latin typeface="Arial"/>
                <a:ea typeface="Arial"/>
                <a:cs typeface="Arial"/>
                <a:sym typeface="Arial"/>
              </a:rPr>
              <a:t>What do </a:t>
            </a:r>
            <a:r>
              <a:rPr lang="en-US" sz="2400" b="1"/>
              <a:t>students </a:t>
            </a:r>
            <a:r>
              <a:rPr lang="en-US" sz="2400" b="1" i="0" u="sng" strike="noStrike" cap="none">
                <a:solidFill>
                  <a:srgbClr val="000000"/>
                </a:solidFill>
                <a:latin typeface="Arial"/>
                <a:ea typeface="Arial"/>
                <a:cs typeface="Arial"/>
                <a:sym typeface="Arial"/>
              </a:rPr>
              <a:t>know</a:t>
            </a:r>
            <a:r>
              <a:rPr lang="en-US" sz="2400" b="1" i="0" u="none" strike="noStrike" cap="none">
                <a:solidFill>
                  <a:srgbClr val="000000"/>
                </a:solidFill>
                <a:latin typeface="Arial"/>
                <a:ea typeface="Arial"/>
                <a:cs typeface="Arial"/>
                <a:sym typeface="Arial"/>
              </a:rPr>
              <a:t>?</a:t>
            </a:r>
          </a:p>
        </p:txBody>
      </p:sp>
      <p:sp>
        <p:nvSpPr>
          <p:cNvPr id="623" name="Shape 623"/>
          <p:cNvSpPr txBox="1"/>
          <p:nvPr/>
        </p:nvSpPr>
        <p:spPr>
          <a:xfrm>
            <a:off x="5286362" y="2370137"/>
            <a:ext cx="3559200" cy="839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i="0" u="none" strike="noStrike" cap="none">
                <a:solidFill>
                  <a:srgbClr val="000000"/>
                </a:solidFill>
                <a:latin typeface="Arial"/>
                <a:ea typeface="Arial"/>
                <a:cs typeface="Arial"/>
                <a:sym typeface="Arial"/>
              </a:rPr>
              <a:t>What can </a:t>
            </a:r>
            <a:r>
              <a:rPr lang="en-US" sz="2400" b="1"/>
              <a:t>students </a:t>
            </a:r>
            <a:r>
              <a:rPr lang="en-US" sz="2400" b="1" u="sng"/>
              <a:t>do</a:t>
            </a:r>
            <a:r>
              <a:rPr lang="en-US" sz="2400" b="1"/>
              <a:t>?</a:t>
            </a:r>
          </a:p>
        </p:txBody>
      </p:sp>
      <p:sp>
        <p:nvSpPr>
          <p:cNvPr id="624" name="Shape 624"/>
          <p:cNvSpPr txBox="1">
            <a:spLocks noGrp="1"/>
          </p:cNvSpPr>
          <p:nvPr>
            <p:ph type="title"/>
          </p:nvPr>
        </p:nvSpPr>
        <p:spPr>
          <a:xfrm>
            <a:off x="639762" y="6350"/>
            <a:ext cx="8091487" cy="1052513"/>
          </a:xfrm>
          <a:prstGeom prst="rect">
            <a:avLst/>
          </a:prstGeom>
          <a:noFill/>
          <a:ln>
            <a:noFill/>
          </a:ln>
        </p:spPr>
        <p:txBody>
          <a:bodyPr lIns="91400" tIns="45675" rIns="91400" bIns="45675" anchor="ctr" anchorCtr="0">
            <a:noAutofit/>
          </a:bodyPr>
          <a:lstStyle/>
          <a:p>
            <a:pPr marL="0" marR="0" lvl="0" indent="0" algn="ctr" rtl="0">
              <a:spcBef>
                <a:spcPts val="0"/>
              </a:spcBef>
              <a:spcAft>
                <a:spcPts val="0"/>
              </a:spcAft>
              <a:buClr>
                <a:srgbClr val="1F497D"/>
              </a:buClr>
              <a:buSzPct val="25000"/>
              <a:buFont typeface="Questrial"/>
              <a:buNone/>
            </a:pPr>
            <a:r>
              <a:rPr lang="en-US" sz="4400" b="1" i="0" u="none" strike="noStrike" cap="none">
                <a:solidFill>
                  <a:schemeClr val="dk1"/>
                </a:solidFill>
                <a:latin typeface="Calibri"/>
                <a:ea typeface="Calibri"/>
                <a:cs typeface="Calibri"/>
                <a:sym typeface="Calibri"/>
              </a:rPr>
              <a:t>Balanced Assessment</a:t>
            </a:r>
          </a:p>
        </p:txBody>
      </p:sp>
      <p:sp>
        <p:nvSpPr>
          <p:cNvPr id="625" name="Shape 625"/>
          <p:cNvSpPr/>
          <p:nvPr/>
        </p:nvSpPr>
        <p:spPr>
          <a:xfrm>
            <a:off x="200025" y="3616325"/>
            <a:ext cx="1692275" cy="682625"/>
          </a:xfrm>
          <a:prstGeom prst="roundRect">
            <a:avLst>
              <a:gd name="adj" fmla="val 16667"/>
            </a:avLst>
          </a:prstGeom>
          <a:solidFill>
            <a:schemeClr val="accent2"/>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1" i="0" u="none" strike="noStrike" cap="none">
                <a:solidFill>
                  <a:srgbClr val="FFFFFF"/>
                </a:solidFill>
                <a:latin typeface="Arial"/>
                <a:ea typeface="Arial"/>
                <a:cs typeface="Arial"/>
                <a:sym typeface="Arial"/>
              </a:rPr>
              <a:t>Essential Knowledge</a:t>
            </a:r>
          </a:p>
        </p:txBody>
      </p:sp>
      <p:sp>
        <p:nvSpPr>
          <p:cNvPr id="626" name="Shape 626"/>
          <p:cNvSpPr/>
          <p:nvPr/>
        </p:nvSpPr>
        <p:spPr>
          <a:xfrm>
            <a:off x="217487" y="5313362"/>
            <a:ext cx="1692275" cy="595311"/>
          </a:xfrm>
          <a:prstGeom prst="roundRect">
            <a:avLst>
              <a:gd name="adj" fmla="val 16667"/>
            </a:avLst>
          </a:prstGeom>
          <a:solidFill>
            <a:srgbClr val="00B05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1" i="0" u="none" strike="noStrike" cap="none">
                <a:solidFill>
                  <a:srgbClr val="FFFFFF"/>
                </a:solidFill>
                <a:latin typeface="Arial"/>
                <a:ea typeface="Arial"/>
                <a:cs typeface="Arial"/>
                <a:sym typeface="Arial"/>
              </a:rPr>
              <a:t>Concepts</a:t>
            </a:r>
          </a:p>
        </p:txBody>
      </p:sp>
      <p:sp>
        <p:nvSpPr>
          <p:cNvPr id="627" name="Shape 627"/>
          <p:cNvSpPr/>
          <p:nvPr/>
        </p:nvSpPr>
        <p:spPr>
          <a:xfrm>
            <a:off x="217487" y="4521200"/>
            <a:ext cx="1692275" cy="595312"/>
          </a:xfrm>
          <a:prstGeom prst="roundRect">
            <a:avLst>
              <a:gd name="adj" fmla="val 16667"/>
            </a:avLst>
          </a:prstGeom>
          <a:solidFill>
            <a:schemeClr val="accent6"/>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1" i="0" u="none" strike="noStrike" cap="none">
                <a:solidFill>
                  <a:srgbClr val="FFFFFF"/>
                </a:solidFill>
                <a:latin typeface="Arial"/>
                <a:ea typeface="Arial"/>
                <a:cs typeface="Arial"/>
                <a:sym typeface="Arial"/>
              </a:rPr>
              <a:t>Basic facts</a:t>
            </a:r>
          </a:p>
        </p:txBody>
      </p:sp>
      <p:sp>
        <p:nvSpPr>
          <p:cNvPr id="628" name="Shape 628"/>
          <p:cNvSpPr/>
          <p:nvPr/>
        </p:nvSpPr>
        <p:spPr>
          <a:xfrm>
            <a:off x="7113588" y="4521200"/>
            <a:ext cx="1692275" cy="682625"/>
          </a:xfrm>
          <a:prstGeom prst="roundRect">
            <a:avLst>
              <a:gd name="adj" fmla="val 16667"/>
            </a:avLst>
          </a:prstGeom>
          <a:solidFill>
            <a:srgbClr val="FABF8E"/>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1" i="0" u="none" strike="noStrike" cap="none">
                <a:solidFill>
                  <a:srgbClr val="000000"/>
                </a:solidFill>
                <a:latin typeface="Arial"/>
                <a:ea typeface="Arial"/>
                <a:cs typeface="Arial"/>
                <a:sym typeface="Arial"/>
              </a:rPr>
              <a:t>Essential Skills </a:t>
            </a:r>
          </a:p>
        </p:txBody>
      </p:sp>
      <p:sp>
        <p:nvSpPr>
          <p:cNvPr id="629" name="Shape 629"/>
          <p:cNvSpPr/>
          <p:nvPr/>
        </p:nvSpPr>
        <p:spPr>
          <a:xfrm>
            <a:off x="6927850" y="3540125"/>
            <a:ext cx="2063750" cy="684213"/>
          </a:xfrm>
          <a:prstGeom prst="roundRect">
            <a:avLst>
              <a:gd name="adj" fmla="val 16667"/>
            </a:avLst>
          </a:prstGeom>
          <a:solidFill>
            <a:srgbClr val="D99593"/>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a:solidFill>
                  <a:srgbClr val="000000"/>
                </a:solidFill>
                <a:latin typeface="Arial"/>
                <a:ea typeface="Arial"/>
                <a:cs typeface="Arial"/>
                <a:sym typeface="Arial"/>
              </a:rPr>
              <a:t>Essential Understandings</a:t>
            </a:r>
          </a:p>
        </p:txBody>
      </p:sp>
      <p:sp>
        <p:nvSpPr>
          <p:cNvPr id="630" name="Shape 630"/>
          <p:cNvSpPr/>
          <p:nvPr/>
        </p:nvSpPr>
        <p:spPr>
          <a:xfrm>
            <a:off x="7153275" y="5556250"/>
            <a:ext cx="1692275" cy="682625"/>
          </a:xfrm>
          <a:prstGeom prst="roundRect">
            <a:avLst>
              <a:gd name="adj" fmla="val 16667"/>
            </a:avLst>
          </a:prstGeom>
          <a:solidFill>
            <a:srgbClr val="C2D59B"/>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000" b="1" i="0" u="none" strike="noStrike" cap="none">
                <a:solidFill>
                  <a:srgbClr val="000000"/>
                </a:solidFill>
                <a:latin typeface="Arial"/>
                <a:ea typeface="Arial"/>
                <a:cs typeface="Arial"/>
                <a:sym typeface="Arial"/>
              </a:rPr>
              <a:t>Real World Situations</a:t>
            </a:r>
          </a:p>
        </p:txBody>
      </p:sp>
      <p:sp>
        <p:nvSpPr>
          <p:cNvPr id="631" name="Shape 631"/>
          <p:cNvSpPr/>
          <p:nvPr/>
        </p:nvSpPr>
        <p:spPr>
          <a:xfrm rot="5400000">
            <a:off x="5821363" y="4854574"/>
            <a:ext cx="1963736" cy="804862"/>
          </a:xfrm>
          <a:prstGeom prst="rightArrow">
            <a:avLst>
              <a:gd name="adj1" fmla="val 50000"/>
              <a:gd name="adj2" fmla="val 50000"/>
            </a:avLst>
          </a:prstGeom>
          <a:solidFill>
            <a:schemeClr val="dk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a:solidFill>
                  <a:srgbClr val="FFFFFF"/>
                </a:solidFill>
                <a:latin typeface="Arial"/>
                <a:ea typeface="Arial"/>
                <a:cs typeface="Arial"/>
                <a:sym typeface="Arial"/>
              </a:rPr>
              <a:t>transferable</a:t>
            </a:r>
          </a:p>
        </p:txBody>
      </p:sp>
      <p:sp>
        <p:nvSpPr>
          <p:cNvPr id="632" name="Shape 632"/>
          <p:cNvSpPr txBox="1"/>
          <p:nvPr/>
        </p:nvSpPr>
        <p:spPr>
          <a:xfrm>
            <a:off x="2743200" y="6503987"/>
            <a:ext cx="4041774" cy="2619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a:solidFill>
                  <a:srgbClr val="000000"/>
                </a:solidFill>
                <a:latin typeface="Arial"/>
                <a:ea typeface="Arial"/>
                <a:cs typeface="Arial"/>
                <a:sym typeface="Arial"/>
              </a:rPr>
              <a:t>Adapted from </a:t>
            </a:r>
            <a:r>
              <a:rPr lang="en-US" sz="1100" b="0" i="1" u="none" strike="noStrike" cap="none">
                <a:solidFill>
                  <a:srgbClr val="000000"/>
                </a:solidFill>
                <a:latin typeface="Arial"/>
                <a:ea typeface="Arial"/>
                <a:cs typeface="Arial"/>
                <a:sym typeface="Arial"/>
              </a:rPr>
              <a:t>Instruction for All Students, by Paula Rutherford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Shape 638" descr="C:\Users\jlbrown1\AppData\Local\Microsoft\Windows\Temporary Internet Files\Content.IE5\P72TF5GY\scale[1].png"/>
          <p:cNvPicPr preferRelativeResize="0"/>
          <p:nvPr/>
        </p:nvPicPr>
        <p:blipFill rotWithShape="1">
          <a:blip r:embed="rId3">
            <a:alphaModFix/>
          </a:blip>
          <a:srcRect/>
          <a:stretch/>
        </p:blipFill>
        <p:spPr>
          <a:xfrm>
            <a:off x="2487613" y="852487"/>
            <a:ext cx="4114800" cy="4887912"/>
          </a:xfrm>
          <a:prstGeom prst="rect">
            <a:avLst/>
          </a:prstGeom>
          <a:noFill/>
          <a:ln>
            <a:noFill/>
          </a:ln>
        </p:spPr>
      </p:pic>
      <p:sp>
        <p:nvSpPr>
          <p:cNvPr id="639" name="Shape 639"/>
          <p:cNvSpPr txBox="1">
            <a:spLocks noGrp="1"/>
          </p:cNvSpPr>
          <p:nvPr>
            <p:ph type="title"/>
          </p:nvPr>
        </p:nvSpPr>
        <p:spPr>
          <a:xfrm>
            <a:off x="639762" y="6350"/>
            <a:ext cx="8091487" cy="1052513"/>
          </a:xfrm>
          <a:prstGeom prst="rect">
            <a:avLst/>
          </a:prstGeom>
          <a:noFill/>
          <a:ln>
            <a:noFill/>
          </a:ln>
        </p:spPr>
        <p:txBody>
          <a:bodyPr lIns="91400" tIns="45675" rIns="91400" bIns="45675" anchor="ctr" anchorCtr="0">
            <a:noAutofit/>
          </a:bodyPr>
          <a:lstStyle/>
          <a:p>
            <a:pPr marL="0" marR="0" lvl="0" indent="0" algn="ctr" rtl="0">
              <a:spcBef>
                <a:spcPts val="0"/>
              </a:spcBef>
              <a:spcAft>
                <a:spcPts val="0"/>
              </a:spcAft>
              <a:buClr>
                <a:srgbClr val="1F497D"/>
              </a:buClr>
              <a:buSzPct val="25000"/>
              <a:buFont typeface="Questrial"/>
              <a:buNone/>
            </a:pPr>
            <a:r>
              <a:rPr lang="en-US" sz="4400" b="1" i="0" u="none" strike="noStrike" cap="none">
                <a:solidFill>
                  <a:schemeClr val="dk1"/>
                </a:solidFill>
                <a:latin typeface="Calibri"/>
                <a:ea typeface="Calibri"/>
                <a:cs typeface="Calibri"/>
                <a:sym typeface="Calibri"/>
              </a:rPr>
              <a:t>Balanced Assessment</a:t>
            </a:r>
          </a:p>
        </p:txBody>
      </p:sp>
      <p:sp>
        <p:nvSpPr>
          <p:cNvPr id="640" name="Shape 640"/>
          <p:cNvSpPr/>
          <p:nvPr/>
        </p:nvSpPr>
        <p:spPr>
          <a:xfrm>
            <a:off x="255587" y="4664075"/>
            <a:ext cx="2478087" cy="1736724"/>
          </a:xfrm>
          <a:prstGeom prst="roundRect">
            <a:avLst>
              <a:gd name="adj" fmla="val 16667"/>
            </a:avLst>
          </a:prstGeom>
          <a:solidFill>
            <a:schemeClr val="dk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200" b="1" i="0" u="none" strike="noStrike" cap="none">
                <a:solidFill>
                  <a:srgbClr val="FFFFFF"/>
                </a:solidFill>
                <a:latin typeface="Arial"/>
                <a:ea typeface="Arial"/>
                <a:cs typeface="Arial"/>
                <a:sym typeface="Arial"/>
              </a:rPr>
              <a:t>Multiple Choice</a:t>
            </a:r>
          </a:p>
          <a:p>
            <a:pPr marL="0" marR="0" lvl="0" indent="0" algn="ctr" rtl="0">
              <a:spcBef>
                <a:spcPts val="0"/>
              </a:spcBef>
              <a:spcAft>
                <a:spcPts val="0"/>
              </a:spcAft>
              <a:buSzPct val="25000"/>
              <a:buNone/>
            </a:pPr>
            <a:r>
              <a:rPr lang="en-US" sz="2200" b="1" i="0" u="none" strike="noStrike" cap="none">
                <a:solidFill>
                  <a:srgbClr val="FFFFFF"/>
                </a:solidFill>
                <a:latin typeface="Arial"/>
                <a:ea typeface="Arial"/>
                <a:cs typeface="Arial"/>
                <a:sym typeface="Arial"/>
              </a:rPr>
              <a:t>Matching</a:t>
            </a:r>
          </a:p>
          <a:p>
            <a:pPr marL="0" marR="0" lvl="0" indent="0" algn="ctr" rtl="0">
              <a:spcBef>
                <a:spcPts val="0"/>
              </a:spcBef>
              <a:spcAft>
                <a:spcPts val="0"/>
              </a:spcAft>
              <a:buSzPct val="25000"/>
              <a:buNone/>
            </a:pPr>
            <a:r>
              <a:rPr lang="en-US" sz="2200" b="1" i="0" u="none" strike="noStrike" cap="none">
                <a:solidFill>
                  <a:srgbClr val="FFFFFF"/>
                </a:solidFill>
                <a:latin typeface="Arial"/>
                <a:ea typeface="Arial"/>
                <a:cs typeface="Arial"/>
                <a:sym typeface="Arial"/>
              </a:rPr>
              <a:t>True/False</a:t>
            </a:r>
          </a:p>
          <a:p>
            <a:pPr marL="0" marR="0" lvl="0" indent="0" algn="ctr" rtl="0">
              <a:spcBef>
                <a:spcPts val="0"/>
              </a:spcBef>
              <a:spcAft>
                <a:spcPts val="0"/>
              </a:spcAft>
              <a:buSzPct val="25000"/>
              <a:buNone/>
            </a:pPr>
            <a:r>
              <a:rPr lang="en-US" sz="2200" b="1" i="0" u="none" strike="noStrike" cap="none">
                <a:solidFill>
                  <a:srgbClr val="FFFFFF"/>
                </a:solidFill>
                <a:latin typeface="Arial"/>
                <a:ea typeface="Arial"/>
                <a:cs typeface="Arial"/>
                <a:sym typeface="Arial"/>
              </a:rPr>
              <a:t>Fill-in-the-Blank</a:t>
            </a:r>
          </a:p>
        </p:txBody>
      </p:sp>
      <p:sp>
        <p:nvSpPr>
          <p:cNvPr id="641" name="Shape 641"/>
          <p:cNvSpPr/>
          <p:nvPr/>
        </p:nvSpPr>
        <p:spPr>
          <a:xfrm>
            <a:off x="6080125" y="4664075"/>
            <a:ext cx="2478088" cy="1736724"/>
          </a:xfrm>
          <a:prstGeom prst="roundRect">
            <a:avLst>
              <a:gd name="adj" fmla="val 16667"/>
            </a:avLst>
          </a:prstGeom>
          <a:solidFill>
            <a:schemeClr val="dk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a:solidFill>
                  <a:srgbClr val="FFFFFF"/>
                </a:solidFill>
                <a:latin typeface="Arial"/>
                <a:ea typeface="Arial"/>
                <a:cs typeface="Arial"/>
                <a:sym typeface="Arial"/>
              </a:rPr>
              <a:t>Performance-Based Assessments</a:t>
            </a:r>
          </a:p>
        </p:txBody>
      </p:sp>
      <p:sp>
        <p:nvSpPr>
          <p:cNvPr id="642" name="Shape 642"/>
          <p:cNvSpPr txBox="1"/>
          <p:nvPr/>
        </p:nvSpPr>
        <p:spPr>
          <a:xfrm>
            <a:off x="2722563" y="6526212"/>
            <a:ext cx="4041774" cy="2619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a:solidFill>
                  <a:srgbClr val="000000"/>
                </a:solidFill>
                <a:latin typeface="Arial"/>
                <a:ea typeface="Arial"/>
                <a:cs typeface="Arial"/>
                <a:sym typeface="Arial"/>
              </a:rPr>
              <a:t>Adapted from </a:t>
            </a:r>
            <a:r>
              <a:rPr lang="en-US" sz="1100" b="0" i="1" u="none" strike="noStrike" cap="none">
                <a:solidFill>
                  <a:srgbClr val="000000"/>
                </a:solidFill>
                <a:latin typeface="Arial"/>
                <a:ea typeface="Arial"/>
                <a:cs typeface="Arial"/>
                <a:sym typeface="Arial"/>
              </a:rPr>
              <a:t>Instruction for All Students, by Paula Rutherford</a:t>
            </a:r>
          </a:p>
        </p:txBody>
      </p:sp>
      <p:sp>
        <p:nvSpPr>
          <p:cNvPr id="643" name="Shape 643"/>
          <p:cNvSpPr txBox="1"/>
          <p:nvPr/>
        </p:nvSpPr>
        <p:spPr>
          <a:xfrm>
            <a:off x="255599" y="2806775"/>
            <a:ext cx="4041900" cy="466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i="0" u="none" strike="noStrike" cap="none">
                <a:solidFill>
                  <a:srgbClr val="000000"/>
                </a:solidFill>
                <a:latin typeface="Arial"/>
                <a:ea typeface="Arial"/>
                <a:cs typeface="Arial"/>
                <a:sym typeface="Arial"/>
              </a:rPr>
              <a:t>What do </a:t>
            </a:r>
            <a:r>
              <a:rPr lang="en-US" sz="2400" b="1"/>
              <a:t>students </a:t>
            </a:r>
            <a:r>
              <a:rPr lang="en-US" sz="2400" b="1" i="0" u="sng" strike="noStrike" cap="none">
                <a:solidFill>
                  <a:srgbClr val="000000"/>
                </a:solidFill>
                <a:latin typeface="Arial"/>
                <a:ea typeface="Arial"/>
                <a:cs typeface="Arial"/>
                <a:sym typeface="Arial"/>
              </a:rPr>
              <a:t>know</a:t>
            </a:r>
            <a:r>
              <a:rPr lang="en-US" sz="2400" b="1" i="0" u="none" strike="noStrike" cap="none">
                <a:solidFill>
                  <a:srgbClr val="000000"/>
                </a:solidFill>
                <a:latin typeface="Arial"/>
                <a:ea typeface="Arial"/>
                <a:cs typeface="Arial"/>
                <a:sym typeface="Arial"/>
              </a:rPr>
              <a:t>?</a:t>
            </a:r>
          </a:p>
        </p:txBody>
      </p:sp>
      <p:sp>
        <p:nvSpPr>
          <p:cNvPr id="644" name="Shape 644"/>
          <p:cNvSpPr txBox="1"/>
          <p:nvPr/>
        </p:nvSpPr>
        <p:spPr>
          <a:xfrm>
            <a:off x="5269650" y="2806771"/>
            <a:ext cx="3559200" cy="624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i="0" u="none" strike="noStrike" cap="none">
                <a:solidFill>
                  <a:srgbClr val="000000"/>
                </a:solidFill>
                <a:latin typeface="Arial"/>
                <a:ea typeface="Arial"/>
                <a:cs typeface="Arial"/>
                <a:sym typeface="Arial"/>
              </a:rPr>
              <a:t>What can </a:t>
            </a:r>
            <a:r>
              <a:rPr lang="en-US" sz="2400" b="1"/>
              <a:t>students </a:t>
            </a:r>
            <a:r>
              <a:rPr lang="en-US" sz="2400" b="1" u="sng"/>
              <a:t>do</a:t>
            </a:r>
            <a:r>
              <a:rPr lang="en-US" sz="2400" b="1"/>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CPS MM Design">
  <a:themeElements>
    <a:clrScheme name="Custom 12">
      <a:dk1>
        <a:srgbClr val="000000"/>
      </a:dk1>
      <a:lt1>
        <a:srgbClr val="FFFFFF"/>
      </a:lt1>
      <a:dk2>
        <a:srgbClr val="4E5B6F"/>
      </a:dk2>
      <a:lt2>
        <a:srgbClr val="D6ECFF"/>
      </a:lt2>
      <a:accent1>
        <a:srgbClr val="7FD13B"/>
      </a:accent1>
      <a:accent2>
        <a:srgbClr val="003E75"/>
      </a:accent2>
      <a:accent3>
        <a:srgbClr val="FEB80A"/>
      </a:accent3>
      <a:accent4>
        <a:srgbClr val="47596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leadership 2014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leadership 2014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leadership 2014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adership 2014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leadership 2014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leadership 2014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4377</Words>
  <Application>Microsoft Office PowerPoint</Application>
  <PresentationFormat>On-screen Show (4:3)</PresentationFormat>
  <Paragraphs>463</Paragraphs>
  <Slides>36</Slides>
  <Notes>35</Notes>
  <HiddenSlides>0</HiddenSlides>
  <MMClips>0</MMClips>
  <ScaleCrop>false</ScaleCrop>
  <HeadingPairs>
    <vt:vector size="4" baseType="variant">
      <vt:variant>
        <vt:lpstr>Theme</vt:lpstr>
      </vt:variant>
      <vt:variant>
        <vt:i4>8</vt:i4>
      </vt:variant>
      <vt:variant>
        <vt:lpstr>Slide Titles</vt:lpstr>
      </vt:variant>
      <vt:variant>
        <vt:i4>36</vt:i4>
      </vt:variant>
    </vt:vector>
  </HeadingPairs>
  <TitlesOfParts>
    <vt:vector size="44" baseType="lpstr">
      <vt:lpstr>1_Office Theme</vt:lpstr>
      <vt:lpstr>FCPS MM Design</vt:lpstr>
      <vt:lpstr>7_leadership 2014 master</vt:lpstr>
      <vt:lpstr>8_leadership 2014 master</vt:lpstr>
      <vt:lpstr>5_leadership 2014 master</vt:lpstr>
      <vt:lpstr>leadership 2014 master</vt:lpstr>
      <vt:lpstr>9_leadership 2014 master</vt:lpstr>
      <vt:lpstr>10_leadership 2014 master</vt:lpstr>
      <vt:lpstr>  Making Connections  Performance-Based Assessment within  a Balanced Assessment Framework                                                         Please follow along:  https://goo.gl/8Uj9qs  </vt:lpstr>
      <vt:lpstr>Here’s What...Now What?</vt:lpstr>
      <vt:lpstr>Take Off-Touch Down</vt:lpstr>
      <vt:lpstr>Today’s Learning Targets</vt:lpstr>
      <vt:lpstr>PowerPoint Presentation</vt:lpstr>
      <vt:lpstr>PowerPoint Presentation</vt:lpstr>
      <vt:lpstr>BALANCED ASSESSMENT</vt:lpstr>
      <vt:lpstr>Balanced Assessment</vt:lpstr>
      <vt:lpstr>Balanced Assessment</vt:lpstr>
      <vt:lpstr>PowerPoint Presentation</vt:lpstr>
      <vt:lpstr>Characteristics of High-Quality Performance-Based Assessments </vt:lpstr>
      <vt:lpstr>PowerPoint Presentation</vt:lpstr>
      <vt:lpstr>PowerPoint Presentation</vt:lpstr>
      <vt:lpstr>How do we determine if a performance-based assessment is    high-quality? </vt:lpstr>
      <vt:lpstr>Virginia Quality Criterion Tool for PBA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we are asked to STRETCH our thinking about assessment, we also need to stretch our thinking about instruction…            </vt:lpstr>
      <vt:lpstr>What should social studies instruction look like to prepare our students to be successful with a performance-based assessment that we might give at the end of a unit of study? </vt:lpstr>
      <vt:lpstr>PowerPoint Presentation</vt:lpstr>
      <vt:lpstr>Disclaimer</vt:lpstr>
      <vt:lpstr>  Stay in Touch!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Connections  Performance-Based Assessment within  a Balanced Assessment Framework                                                         Please follow along:  https://goo.gl/8Uj9qs</dc:title>
  <dc:creator>Brown, Christonya (DOE)</dc:creator>
  <cp:lastModifiedBy>Nogueras, Jill (DOE)</cp:lastModifiedBy>
  <cp:revision>3</cp:revision>
  <dcterms:modified xsi:type="dcterms:W3CDTF">2017-08-03T13:21:13Z</dcterms:modified>
</cp:coreProperties>
</file>