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4" d="100"/>
          <a:sy n="64" d="100"/>
        </p:scale>
        <p:origin x="-102" y="-48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80562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6sYJmy_l-gD2WZvHpW_KEJtyyhwb6gwzlS5HiqMr0sU/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ytimes.com/learning/teachers/featured_articles/20080915monda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6" name="Shape 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Source of photo: http://bbcpersian7.com/images/article-1-section-8-1.jpg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a:latin typeface="Times New Roman"/>
                <a:ea typeface="Times New Roman"/>
                <a:cs typeface="Times New Roman"/>
                <a:sym typeface="Times New Roman"/>
              </a:rPr>
              <a:t>https://www.dmv.virginia.gov/dmvnet/plate_purchase/select_plate.asp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Click on photo for link to see video of hosted gallery walk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lgn="l" rtl="0">
              <a:spcBef>
                <a:spcPts val="0"/>
              </a:spcBef>
              <a:buClr>
                <a:schemeClr val="dk1"/>
              </a:buClr>
              <a:buSzPct val="78571"/>
              <a:buFont typeface="Arial"/>
              <a:buNone/>
            </a:pPr>
            <a:r>
              <a:rPr lang="en-US" sz="1400">
                <a:latin typeface="Arial"/>
                <a:ea typeface="Arial"/>
                <a:cs typeface="Arial"/>
                <a:sym typeface="Arial"/>
              </a:rPr>
              <a:t>Click on image for link to Thinglink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Source of photo: http://www.securityorb.com/wp-content/uploads/2017/05/donald_trump_presidential_pen.jpeg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88" name="Shape 18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a:buNone/>
            </a:pPr>
            <a:r>
              <a:rPr lang="en-US">
                <a:latin typeface="Times New Roman"/>
                <a:ea typeface="Times New Roman"/>
                <a:cs typeface="Times New Roman"/>
                <a:sym typeface="Times New Roman"/>
              </a:rPr>
              <a:t>Sample gallery walk </a:t>
            </a:r>
            <a:r>
              <a:rPr lang="en-US" u="sng">
                <a:solidFill>
                  <a:schemeClr val="hlink"/>
                </a:solidFill>
                <a:latin typeface="Times New Roman"/>
                <a:ea typeface="Times New Roman"/>
                <a:cs typeface="Times New Roman"/>
                <a:sym typeface="Times New Roman"/>
                <a:hlinkClick r:id="rId3"/>
              </a:rPr>
              <a:t>recording form</a:t>
            </a:r>
            <a:r>
              <a:rPr lang="en-US">
                <a:latin typeface="Times New Roman"/>
                <a:ea typeface="Times New Roman"/>
                <a:cs typeface="Times New Roman"/>
                <a:sym typeface="Times New Roman"/>
              </a:rPr>
              <a:t> (not using all of NYT Upfront cases; uses other cases as well)</a:t>
            </a:r>
          </a:p>
          <a:p>
            <a:pPr lvl="0">
              <a:spcBef>
                <a:spcPts val="0"/>
              </a:spcBef>
              <a:buClr>
                <a:schemeClr val="dk1"/>
              </a:buClr>
              <a:buSzPct val="25000"/>
              <a:buFont typeface="Arial"/>
              <a:buNone/>
            </a:pPr>
            <a:endParaRPr>
              <a:latin typeface="Times New Roman"/>
              <a:ea typeface="Times New Roman"/>
              <a:cs typeface="Times New Roman"/>
              <a:sym typeface="Times New Roman"/>
            </a:endParaRPr>
          </a:p>
          <a:p>
            <a:pPr lvl="0">
              <a:spcBef>
                <a:spcPts val="0"/>
              </a:spcBef>
              <a:buClr>
                <a:schemeClr val="dk1"/>
              </a:buClr>
              <a:buSzPct val="25000"/>
              <a:buFont typeface="Arial"/>
              <a:buNone/>
            </a:pPr>
            <a:r>
              <a:rPr lang="en-US" u="sng">
                <a:solidFill>
                  <a:schemeClr val="hlink"/>
                </a:solidFill>
                <a:latin typeface="Times New Roman"/>
                <a:ea typeface="Times New Roman"/>
                <a:cs typeface="Times New Roman"/>
                <a:sym typeface="Times New Roman"/>
                <a:hlinkClick r:id="rId4"/>
              </a:rPr>
              <a:t>NYTUpfront</a:t>
            </a:r>
            <a:r>
              <a:rPr lang="en-US">
                <a:latin typeface="Times New Roman"/>
                <a:ea typeface="Times New Roman"/>
                <a:cs typeface="Times New Roman"/>
                <a:sym typeface="Times New Roman"/>
              </a:rPr>
              <a:t> magazine article</a:t>
            </a:r>
          </a:p>
          <a:p>
            <a:pPr lvl="0">
              <a:spcBef>
                <a:spcPts val="0"/>
              </a:spcBef>
              <a:buClr>
                <a:schemeClr val="dk1"/>
              </a:buClr>
              <a:buSzPct val="25000"/>
              <a:buFont typeface="Arial"/>
              <a:buNone/>
            </a:pPr>
            <a:endParaRPr>
              <a:latin typeface="Times New Roman"/>
              <a:ea typeface="Times New Roman"/>
              <a:cs typeface="Times New Roman"/>
              <a:sym typeface="Times New Roman"/>
            </a:endParaRPr>
          </a:p>
          <a:p>
            <a:pPr lvl="0" rtl="0">
              <a:spcBef>
                <a:spcPts val="0"/>
              </a:spcBef>
              <a:buClr>
                <a:schemeClr val="dk1"/>
              </a:buClr>
              <a:buSzPct val="25000"/>
              <a:buFont typeface="Arial"/>
              <a:buNone/>
            </a:pPr>
            <a:r>
              <a:rPr lang="en-US">
                <a:latin typeface="Times New Roman"/>
                <a:ea typeface="Times New Roman"/>
                <a:cs typeface="Times New Roman"/>
                <a:sym typeface="Times New Roman"/>
              </a:rPr>
              <a:t>Image from: http://constitution.laws.com/marbury-v.-madison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Clipart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21</a:t>
            </a:fld>
            <a:endParaRPr lang="en-US"/>
          </a:p>
        </p:txBody>
      </p:sp>
    </p:spTree>
    <p:extLst>
      <p:ext uri="{BB962C8B-B14F-4D97-AF65-F5344CB8AC3E}">
        <p14:creationId xmlns:p14="http://schemas.microsoft.com/office/powerpoint/2010/main" val="25306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3" name="Shape 1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5"/>
        <p:cNvGrpSpPr/>
        <p:nvPr/>
      </p:nvGrpSpPr>
      <p:grpSpPr>
        <a:xfrm>
          <a:off x="0" y="0"/>
          <a:ext cx="0" cy="0"/>
          <a:chOff x="0" y="0"/>
          <a:chExt cx="0" cy="0"/>
        </a:xfrm>
      </p:grpSpPr>
      <p:sp>
        <p:nvSpPr>
          <p:cNvPr id="16" name="Shape 16"/>
          <p:cNvSpPr/>
          <p:nvPr/>
        </p:nvSpPr>
        <p:spPr>
          <a:xfrm>
            <a:off x="0" y="0"/>
            <a:ext cx="8381999" cy="6858000"/>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7" name="Shape 17"/>
          <p:cNvSpPr/>
          <p:nvPr/>
        </p:nvSpPr>
        <p:spPr>
          <a:xfrm>
            <a:off x="990600" y="1371600"/>
            <a:ext cx="7391399" cy="43434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8" name="Shape 18"/>
          <p:cNvSpPr/>
          <p:nvPr/>
        </p:nvSpPr>
        <p:spPr>
          <a:xfrm>
            <a:off x="990600" y="3657600"/>
            <a:ext cx="7391399" cy="32003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Times New Roman"/>
              <a:ea typeface="Times New Roman"/>
              <a:cs typeface="Times New Roman"/>
              <a:sym typeface="Times New Roman"/>
            </a:endParaRPr>
          </a:p>
        </p:txBody>
      </p:sp>
      <p:sp>
        <p:nvSpPr>
          <p:cNvPr id="19" name="Shape 19"/>
          <p:cNvSpPr/>
          <p:nvPr/>
        </p:nvSpPr>
        <p:spPr>
          <a:xfrm>
            <a:off x="1524000" y="4419600"/>
            <a:ext cx="6248399" cy="1524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endParaRPr lang="en-US" sz="1800" b="0" i="0" u="none" strike="noStrike" cap="none">
              <a:solidFill>
                <a:schemeClr val="dk1"/>
              </a:solidFill>
              <a:latin typeface="Calibri"/>
              <a:ea typeface="Calibri"/>
              <a:cs typeface="Calibri"/>
              <a:sym typeface="Calibri"/>
            </a:endParaRPr>
          </a:p>
        </p:txBody>
      </p:sp>
      <p:sp>
        <p:nvSpPr>
          <p:cNvPr id="20" name="Shape 20"/>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pic>
        <p:nvPicPr>
          <p:cNvPr id="21" name="Shape 21" descr="VDOE-h-color sm.png"/>
          <p:cNvPicPr preferRelativeResize="0"/>
          <p:nvPr/>
        </p:nvPicPr>
        <p:blipFill rotWithShape="1">
          <a:blip r:embed="rId2">
            <a:alphaModFix/>
          </a:blip>
          <a:srcRect/>
          <a:stretch/>
        </p:blipFill>
        <p:spPr>
          <a:xfrm>
            <a:off x="6019800" y="6324600"/>
            <a:ext cx="2252476" cy="377952"/>
          </a:xfrm>
          <a:prstGeom prst="rect">
            <a:avLst/>
          </a:prstGeom>
          <a:noFill/>
          <a:ln>
            <a:noFill/>
          </a:ln>
        </p:spPr>
      </p:pic>
      <p:sp>
        <p:nvSpPr>
          <p:cNvPr id="22" name="Shape 22"/>
          <p:cNvSpPr txBox="1">
            <a:spLocks noGrp="1"/>
          </p:cNvSpPr>
          <p:nvPr>
            <p:ph type="ctrTitle"/>
          </p:nvPr>
        </p:nvSpPr>
        <p:spPr>
          <a:xfrm>
            <a:off x="1981200" y="2073275"/>
            <a:ext cx="6400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97722" y="3825875"/>
            <a:ext cx="5169877"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24" name="Shape 24"/>
          <p:cNvPicPr preferRelativeResize="0"/>
          <p:nvPr/>
        </p:nvPicPr>
        <p:blipFill rotWithShape="1">
          <a:blip r:embed="rId3">
            <a:alphaModFix/>
          </a:blip>
          <a:srcRect/>
          <a:stretch/>
        </p:blipFill>
        <p:spPr>
          <a:xfrm>
            <a:off x="-228600" y="152400"/>
            <a:ext cx="212178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5105400" y="6553201"/>
            <a:ext cx="838199" cy="1523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p:nvPr/>
        </p:nvSpPr>
        <p:spPr>
          <a:xfrm>
            <a:off x="4953000" y="6248400"/>
            <a:ext cx="3352799" cy="6095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10795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65"/>
        <p:cNvGrpSpPr/>
        <p:nvPr/>
      </p:nvGrpSpPr>
      <p:grpSpPr>
        <a:xfrm>
          <a:off x="0" y="0"/>
          <a:ext cx="0" cy="0"/>
          <a:chOff x="0" y="0"/>
          <a:chExt cx="0" cy="0"/>
        </a:xfrm>
      </p:grpSpPr>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560"/>
              </a:spcBef>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593366"/>
            <a:ext cx="8520599" cy="763599"/>
          </a:xfrm>
          <a:prstGeom prst="rect">
            <a:avLst/>
          </a:prstGeom>
          <a:noFill/>
          <a:ln>
            <a:noFill/>
          </a:ln>
        </p:spPr>
        <p:txBody>
          <a:bodyPr lIns="91425" tIns="91425" rIns="91425" bIns="91425" anchor="t"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342900" marR="0" lvl="0" indent="-114300" algn="l" rtl="0">
              <a:spcBef>
                <a:spcPts val="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2" name="Shape 72"/>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i="0" u="none" strike="noStrike" cap="none">
                <a:solidFill>
                  <a:schemeClr val="lt1"/>
                </a:solidFill>
                <a:latin typeface="Calibri"/>
                <a:ea typeface="Calibri"/>
                <a:cs typeface="Calibri"/>
                <a:sym typeface="Calibri"/>
              </a:rPr>
              <a:t>‹#›</a:t>
            </a:fld>
            <a:endParaRPr lang="en-US"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6"/>
            <a:ext cx="8520599" cy="763599"/>
          </a:xfrm>
          <a:prstGeom prst="rect">
            <a:avLst/>
          </a:prstGeom>
          <a:noFill/>
          <a:ln>
            <a:noFill/>
          </a:ln>
        </p:spPr>
        <p:txBody>
          <a:bodyPr lIns="91425" tIns="91425" rIns="91425" bIns="91425" anchor="t"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311700" y="1536633"/>
            <a:ext cx="3999899" cy="4555199"/>
          </a:xfrm>
          <a:prstGeom prst="rect">
            <a:avLst/>
          </a:prstGeom>
          <a:noFill/>
          <a:ln>
            <a:noFill/>
          </a:ln>
        </p:spPr>
        <p:txBody>
          <a:bodyPr lIns="91425" tIns="91425" rIns="91425" bIns="91425" anchor="t" anchorCtr="0"/>
          <a:lstStyle>
            <a:lvl1pPr marL="342900" marR="0" lvl="0" indent="-254000" algn="l" rtl="0">
              <a:spcBef>
                <a:spcPts val="0"/>
              </a:spcBef>
              <a:buClr>
                <a:schemeClr val="dk1"/>
              </a:buClr>
              <a:buSzPct val="100000"/>
              <a:buFont typeface="Arial"/>
              <a:buChar char="•"/>
              <a:defRPr sz="1400" b="1" i="0" u="none" strike="noStrike" cap="none">
                <a:solidFill>
                  <a:schemeClr val="dk1"/>
                </a:solidFill>
                <a:latin typeface="Arial"/>
                <a:ea typeface="Arial"/>
                <a:cs typeface="Arial"/>
                <a:sym typeface="Arial"/>
              </a:defRPr>
            </a:lvl1pPr>
            <a:lvl2pPr marL="742950" marR="0" lvl="1" indent="-20955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2pPr>
            <a:lvl3pPr marL="1143000" marR="0" lvl="2"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3pPr>
            <a:lvl4pPr marL="1600200" marR="0" lvl="3"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4pPr>
            <a:lvl5pPr marL="2057400" marR="0" lvl="4"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5pPr>
            <a:lvl6pPr marL="2514600" marR="0" lvl="5"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6pPr>
            <a:lvl7pPr marL="2971800" marR="0" lvl="6"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7pPr>
            <a:lvl8pPr marL="3429000" marR="0" lvl="7"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8pPr>
            <a:lvl9pPr marL="3886200" marR="0" lvl="8"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2"/>
          </p:nvPr>
        </p:nvSpPr>
        <p:spPr>
          <a:xfrm>
            <a:off x="4832400" y="1536633"/>
            <a:ext cx="3999899" cy="4555199"/>
          </a:xfrm>
          <a:prstGeom prst="rect">
            <a:avLst/>
          </a:prstGeom>
          <a:noFill/>
          <a:ln>
            <a:noFill/>
          </a:ln>
        </p:spPr>
        <p:txBody>
          <a:bodyPr lIns="91425" tIns="91425" rIns="91425" bIns="91425" anchor="t" anchorCtr="0"/>
          <a:lstStyle>
            <a:lvl1pPr marL="342900" marR="0" lvl="0" indent="-254000" algn="l" rtl="0">
              <a:spcBef>
                <a:spcPts val="0"/>
              </a:spcBef>
              <a:buClr>
                <a:schemeClr val="dk1"/>
              </a:buClr>
              <a:buSzPct val="100000"/>
              <a:buFont typeface="Arial"/>
              <a:buChar char="•"/>
              <a:defRPr sz="1400" b="1" i="0" u="none" strike="noStrike" cap="none">
                <a:solidFill>
                  <a:schemeClr val="dk1"/>
                </a:solidFill>
                <a:latin typeface="Arial"/>
                <a:ea typeface="Arial"/>
                <a:cs typeface="Arial"/>
                <a:sym typeface="Arial"/>
              </a:defRPr>
            </a:lvl1pPr>
            <a:lvl2pPr marL="742950" marR="0" lvl="1" indent="-20955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2pPr>
            <a:lvl3pPr marL="1143000" marR="0" lvl="2"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3pPr>
            <a:lvl4pPr marL="1600200" marR="0" lvl="3"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4pPr>
            <a:lvl5pPr marL="2057400" marR="0" lvl="4" indent="-152400" algn="l" rtl="0">
              <a:spcBef>
                <a:spcPts val="0"/>
              </a:spcBef>
              <a:buClr>
                <a:srgbClr val="7F7F7F"/>
              </a:buClr>
              <a:buSzPct val="100000"/>
              <a:buFont typeface="Arial"/>
              <a:buChar char="»"/>
              <a:defRPr sz="1200" b="0" i="0" u="none" strike="noStrike" cap="none">
                <a:solidFill>
                  <a:srgbClr val="7F7F7F"/>
                </a:solidFill>
                <a:latin typeface="Arial"/>
                <a:ea typeface="Arial"/>
                <a:cs typeface="Arial"/>
                <a:sym typeface="Arial"/>
              </a:defRPr>
            </a:lvl5pPr>
            <a:lvl6pPr marL="2514600" marR="0" lvl="5"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6pPr>
            <a:lvl7pPr marL="2971800" marR="0" lvl="6"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7pPr>
            <a:lvl8pPr marL="3429000" marR="0" lvl="7"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8pPr>
            <a:lvl9pPr marL="3886200" marR="0" lvl="8" indent="-152400" algn="l" rtl="0">
              <a:spcBef>
                <a:spcPts val="0"/>
              </a:spcBef>
              <a:buClr>
                <a:schemeClr val="dk1"/>
              </a:buClr>
              <a:buSzPct val="100000"/>
              <a:buFont typeface="Arial"/>
              <a:buChar char="•"/>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33" name="Shape 33"/>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11700" y="593366"/>
            <a:ext cx="8520599" cy="763599"/>
          </a:xfrm>
          <a:prstGeom prst="rect">
            <a:avLst/>
          </a:prstGeom>
          <a:noFill/>
          <a:ln>
            <a:noFill/>
          </a:ln>
        </p:spPr>
        <p:txBody>
          <a:bodyPr lIns="91425" tIns="91425" rIns="91425" bIns="91425" anchor="t"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ldNum" idx="12"/>
          </p:nvPr>
        </p:nvSpPr>
        <p:spPr>
          <a:xfrm>
            <a:off x="8472457" y="6217621"/>
            <a:ext cx="548699" cy="524799"/>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304800" y="2133600"/>
            <a:ext cx="7924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subTitle" idx="1"/>
          </p:nvPr>
        </p:nvSpPr>
        <p:spPr>
          <a:xfrm>
            <a:off x="914400" y="3886200"/>
            <a:ext cx="6400799"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45" name="Shape 4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a:t>
            </a:fld>
            <a:endParaRPr lang="en-US" sz="1200" b="1">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46"/>
        <p:cNvGrpSpPr/>
        <p:nvPr/>
      </p:nvGrpSpPr>
      <p:grpSpPr>
        <a:xfrm>
          <a:off x="0" y="0"/>
          <a:ext cx="0" cy="0"/>
          <a:chOff x="0" y="0"/>
          <a:chExt cx="0" cy="0"/>
        </a:xfrm>
      </p:grpSpPr>
      <p:sp>
        <p:nvSpPr>
          <p:cNvPr id="47" name="Shape 47"/>
          <p:cNvSpPr/>
          <p:nvPr/>
        </p:nvSpPr>
        <p:spPr>
          <a:xfrm>
            <a:off x="0" y="0"/>
            <a:ext cx="8381999" cy="6248399"/>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48" name="Shape 48"/>
          <p:cNvSpPr/>
          <p:nvPr/>
        </p:nvSpPr>
        <p:spPr>
          <a:xfrm>
            <a:off x="990600" y="1371600"/>
            <a:ext cx="7391399" cy="4953000"/>
          </a:xfrm>
          <a:prstGeom prst="teardrop">
            <a:avLst>
              <a:gd name="adj" fmla="val 100000"/>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49" name="Shape 49"/>
          <p:cNvSpPr txBox="1">
            <a:spLocks noGrp="1"/>
          </p:cNvSpPr>
          <p:nvPr>
            <p:ph type="title"/>
          </p:nvPr>
        </p:nvSpPr>
        <p:spPr>
          <a:xfrm>
            <a:off x="1524000" y="3124200"/>
            <a:ext cx="6248399" cy="1295400"/>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a:t>
            </a:fld>
            <a:endParaRPr lang="en-US" sz="12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Times New Roman"/>
                <a:ea typeface="Times New Roman"/>
                <a:cs typeface="Times New Roman"/>
                <a:sym typeface="Times New Roman"/>
              </a:rPr>
              <a:t>‹#›</a:t>
            </a:fld>
            <a:endParaRPr lang="en-US" sz="1200" b="0" i="0" u="none" strike="noStrike" cap="none">
              <a:solidFill>
                <a:schemeClr val="lt1"/>
              </a:solidFill>
              <a:latin typeface="Times New Roman"/>
              <a:ea typeface="Times New Roman"/>
              <a:cs typeface="Times New Roman"/>
              <a:sym typeface="Times New Roman"/>
            </a:endParaRPr>
          </a:p>
        </p:txBody>
      </p:sp>
      <p:pic>
        <p:nvPicPr>
          <p:cNvPr id="14" name="Shape 14" descr="VDOE-h-color sm.png"/>
          <p:cNvPicPr preferRelativeResize="0"/>
          <p:nvPr/>
        </p:nvPicPr>
        <p:blipFill rotWithShape="1">
          <a:blip r:embed="rId15">
            <a:alphaModFix/>
          </a:blip>
          <a:srcRect/>
          <a:stretch/>
        </p:blipFill>
        <p:spPr>
          <a:xfrm>
            <a:off x="6019800" y="6324600"/>
            <a:ext cx="2252476" cy="377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constitution.net/xconst_A1Sec8.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presentation/d/1W5kLBL4iAnychBWEJXcQzyAdP9_zzoU4hg-f062VLFg/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drive.google.com/file/d/0B5np3jmOuslYWW03MEdwaGY3THM/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UfrEDJ1f362sRSNTNXJ7uXzB616Q3Pqy17iJmomuxoM/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thinglink.com/scene/93732606297767936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istorymatters.gmu.edu/d/5154"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ochub.com/traceyzavalhorvath/pRRygD/marbury-v?dt=jbk21p0yin2r7dz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burley@nps.k12.va.us" TargetMode="External"/><Relationship Id="rId2" Type="http://schemas.openxmlformats.org/officeDocument/2006/relationships/hyperlink" Target="mailto:Tracey_Zaval@ccpsnet.net"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quinnrollins.com/p/templates.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idx="4294967295"/>
          </p:nvPr>
        </p:nvSpPr>
        <p:spPr>
          <a:xfrm>
            <a:off x="1510748" y="2345635"/>
            <a:ext cx="6689035" cy="3293164"/>
          </a:xfrm>
          <a:prstGeom prst="rect">
            <a:avLst/>
          </a:prstGeom>
          <a:noFill/>
          <a:ln>
            <a:noFill/>
          </a:ln>
        </p:spPr>
        <p:txBody>
          <a:bodyPr lIns="91425" tIns="45700" rIns="91425" bIns="45700" anchor="ctr" anchorCtr="0">
            <a:noAutofit/>
          </a:bodyPr>
          <a:lstStyle/>
          <a:p>
            <a:pPr lvl="0">
              <a:buSzPct val="25000"/>
            </a:pPr>
            <a:r>
              <a:rPr lang="en-US" sz="2800" b="1" i="0" u="none" strike="noStrike" cap="none" dirty="0">
                <a:solidFill>
                  <a:srgbClr val="0070C0"/>
                </a:solidFill>
                <a:latin typeface="Batang"/>
                <a:ea typeface="Batang"/>
                <a:cs typeface="Batang"/>
                <a:sym typeface="Batang"/>
              </a:rPr>
              <a:t>Journey from Learning Experiences and Performance Tasks to Local Alternative Assessments</a:t>
            </a:r>
            <a:br>
              <a:rPr lang="en-US" sz="2800" b="1" i="0" u="none" strike="noStrike" cap="none" dirty="0">
                <a:solidFill>
                  <a:srgbClr val="0070C0"/>
                </a:solidFill>
                <a:latin typeface="Batang"/>
                <a:ea typeface="Batang"/>
                <a:cs typeface="Batang"/>
                <a:sym typeface="Batang"/>
              </a:rPr>
            </a:br>
            <a:r>
              <a:rPr lang="en-US" sz="2800" dirty="0">
                <a:latin typeface="Batang"/>
                <a:ea typeface="Batang"/>
                <a:cs typeface="Batang"/>
                <a:sym typeface="Batang"/>
              </a:rPr>
              <a:t/>
            </a:r>
            <a:br>
              <a:rPr lang="en-US" sz="2800" dirty="0">
                <a:latin typeface="Batang"/>
                <a:ea typeface="Batang"/>
                <a:cs typeface="Batang"/>
                <a:sym typeface="Batang"/>
              </a:rPr>
            </a:br>
            <a:r>
              <a:rPr lang="en-US" sz="2800" dirty="0" smtClean="0">
                <a:latin typeface="Batang"/>
                <a:ea typeface="Batang"/>
                <a:cs typeface="Batang"/>
                <a:sym typeface="Batang"/>
              </a:rPr>
              <a:t>Middle </a:t>
            </a:r>
            <a:r>
              <a:rPr lang="en-US" sz="2800" dirty="0">
                <a:latin typeface="Batang"/>
                <a:ea typeface="Batang"/>
                <a:cs typeface="Batang"/>
                <a:sym typeface="Batang"/>
              </a:rPr>
              <a:t>School Social Studies</a:t>
            </a:r>
            <a:r>
              <a:rPr lang="en-US" sz="4000" b="1" i="0" u="none" strike="noStrike" cap="none" dirty="0">
                <a:solidFill>
                  <a:srgbClr val="0070C0"/>
                </a:solidFill>
                <a:latin typeface="Batang"/>
                <a:ea typeface="Batang"/>
                <a:cs typeface="Batang"/>
                <a:sym typeface="Batang"/>
              </a:rPr>
              <a:t/>
            </a:r>
            <a:br>
              <a:rPr lang="en-US" sz="4000" b="1" i="0" u="none" strike="noStrike" cap="none" dirty="0">
                <a:solidFill>
                  <a:srgbClr val="0070C0"/>
                </a:solidFill>
                <a:latin typeface="Batang"/>
                <a:ea typeface="Batang"/>
                <a:cs typeface="Batang"/>
                <a:sym typeface="Batang"/>
              </a:rPr>
            </a:br>
            <a:endParaRPr lang="en-US" sz="4000" b="1" i="0" u="none" strike="noStrike" cap="none" dirty="0">
              <a:solidFill>
                <a:srgbClr val="0070C0"/>
              </a:solidFill>
              <a:latin typeface="Batang"/>
              <a:ea typeface="Batang"/>
              <a:cs typeface="Batang"/>
              <a:sym typeface="Batang"/>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7543800" cy="11430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3200" b="0" u="sng" dirty="0">
                <a:solidFill>
                  <a:schemeClr val="hlink"/>
                </a:solidFill>
                <a:latin typeface="Arial"/>
                <a:ea typeface="Arial"/>
                <a:cs typeface="Arial"/>
                <a:sym typeface="Arial"/>
                <a:hlinkClick r:id="rId3"/>
              </a:rPr>
              <a:t>Constitution</a:t>
            </a:r>
            <a:r>
              <a:rPr lang="en-US" sz="3200" b="0" dirty="0">
                <a:solidFill>
                  <a:schemeClr val="dk1"/>
                </a:solidFill>
                <a:latin typeface="Arial"/>
                <a:ea typeface="Arial"/>
                <a:cs typeface="Arial"/>
                <a:sym typeface="Arial"/>
              </a:rPr>
              <a:t> Coding (Article I Section 8)</a:t>
            </a:r>
          </a:p>
        </p:txBody>
      </p:sp>
      <p:sp>
        <p:nvSpPr>
          <p:cNvPr id="138" name="Shape 138"/>
          <p:cNvSpPr txBox="1"/>
          <p:nvPr/>
        </p:nvSpPr>
        <p:spPr>
          <a:xfrm>
            <a:off x="569550" y="3752975"/>
            <a:ext cx="7646700" cy="2400900"/>
          </a:xfrm>
          <a:prstGeom prst="rect">
            <a:avLst/>
          </a:prstGeom>
          <a:noFill/>
          <a:ln>
            <a:noFill/>
          </a:ln>
        </p:spPr>
        <p:txBody>
          <a:bodyPr lIns="91425" tIns="91425" rIns="91425" bIns="91425" anchor="t" anchorCtr="0">
            <a:noAutofit/>
          </a:bodyPr>
          <a:lstStyle/>
          <a:p>
            <a:pPr marL="0" marR="0" lvl="0" indent="0" algn="l" rtl="0">
              <a:spcBef>
                <a:spcPts val="0"/>
              </a:spcBef>
              <a:buNone/>
            </a:pPr>
            <a:endParaRPr dirty="0"/>
          </a:p>
          <a:p>
            <a:pPr marL="0" marR="0" lvl="0" indent="0" algn="l" rtl="0">
              <a:spcBef>
                <a:spcPts val="0"/>
              </a:spcBef>
              <a:buSzPct val="25000"/>
              <a:buNone/>
            </a:pPr>
            <a:r>
              <a:rPr lang="en-US" sz="2800" dirty="0">
                <a:solidFill>
                  <a:schemeClr val="dk1"/>
                </a:solidFill>
                <a:latin typeface="Times New Roman"/>
                <a:ea typeface="Times New Roman"/>
                <a:cs typeface="Times New Roman"/>
                <a:sym typeface="Times New Roman"/>
              </a:rPr>
              <a:t>	</a:t>
            </a:r>
            <a:r>
              <a:rPr lang="en-US" sz="2800" dirty="0">
                <a:solidFill>
                  <a:schemeClr val="dk1"/>
                </a:solidFill>
              </a:rPr>
              <a:t>Check - confirms what they know</a:t>
            </a:r>
          </a:p>
          <a:p>
            <a:pPr marL="0" marR="0" lvl="0" indent="0" algn="l" rtl="0">
              <a:spcBef>
                <a:spcPts val="0"/>
              </a:spcBef>
              <a:buSzPct val="25000"/>
              <a:buNone/>
            </a:pPr>
            <a:r>
              <a:rPr lang="en-US" sz="2800" dirty="0">
                <a:solidFill>
                  <a:schemeClr val="dk1"/>
                </a:solidFill>
              </a:rPr>
              <a:t>	Plus - new information</a:t>
            </a:r>
          </a:p>
          <a:p>
            <a:pPr marL="0" marR="0" lvl="0" indent="0" algn="l" rtl="0">
              <a:spcBef>
                <a:spcPts val="0"/>
              </a:spcBef>
              <a:buSzPct val="25000"/>
              <a:buNone/>
            </a:pPr>
            <a:r>
              <a:rPr lang="en-US" sz="2800" dirty="0">
                <a:solidFill>
                  <a:schemeClr val="dk1"/>
                </a:solidFill>
              </a:rPr>
              <a:t>	Minus - contradicts what they thought</a:t>
            </a:r>
          </a:p>
          <a:p>
            <a:pPr marL="0" marR="0" lvl="0" indent="0" algn="l" rtl="0">
              <a:spcBef>
                <a:spcPts val="0"/>
              </a:spcBef>
              <a:buSzPct val="25000"/>
              <a:buNone/>
            </a:pPr>
            <a:r>
              <a:rPr lang="en-US" sz="2800" dirty="0">
                <a:solidFill>
                  <a:schemeClr val="dk1"/>
                </a:solidFill>
              </a:rPr>
              <a:t>	Question - question about it</a:t>
            </a:r>
          </a:p>
          <a:p>
            <a:pPr marL="0" marR="0" lvl="0" indent="0" algn="l" rtl="0">
              <a:spcBef>
                <a:spcPts val="0"/>
              </a:spcBef>
              <a:buNone/>
            </a:pPr>
            <a:endParaRPr sz="2400" dirty="0">
              <a:solidFill>
                <a:schemeClr val="dk1"/>
              </a:solidFill>
            </a:endParaRP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p:txBody>
      </p:sp>
      <p:pic>
        <p:nvPicPr>
          <p:cNvPr id="139" name="Shape 139"/>
          <p:cNvPicPr preferRelativeResize="0"/>
          <p:nvPr/>
        </p:nvPicPr>
        <p:blipFill>
          <a:blip r:embed="rId4">
            <a:alphaModFix/>
          </a:blip>
          <a:stretch>
            <a:fillRect/>
          </a:stretch>
        </p:blipFill>
        <p:spPr>
          <a:xfrm>
            <a:off x="1319275" y="1417651"/>
            <a:ext cx="5819646" cy="218292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11</a:t>
            </a:fld>
            <a:endParaRPr lang="en-US" sz="1200">
              <a:solidFill>
                <a:schemeClr val="dk2"/>
              </a:solidFill>
              <a:latin typeface="Arial"/>
              <a:ea typeface="Arial"/>
              <a:cs typeface="Arial"/>
              <a:sym typeface="Arial"/>
            </a:endParaRPr>
          </a:p>
        </p:txBody>
      </p:sp>
      <p:pic>
        <p:nvPicPr>
          <p:cNvPr id="145" name="Shape 145"/>
          <p:cNvPicPr preferRelativeResize="0"/>
          <p:nvPr/>
        </p:nvPicPr>
        <p:blipFill rotWithShape="1">
          <a:blip r:embed="rId3">
            <a:alphaModFix/>
          </a:blip>
          <a:srcRect/>
          <a:stretch/>
        </p:blipFill>
        <p:spPr>
          <a:xfrm>
            <a:off x="457200" y="2651175"/>
            <a:ext cx="3696900" cy="1892100"/>
          </a:xfrm>
          <a:prstGeom prst="rect">
            <a:avLst/>
          </a:prstGeom>
          <a:noFill/>
          <a:ln w="9525" cap="flat" cmpd="sng">
            <a:solidFill>
              <a:srgbClr val="000000"/>
            </a:solidFill>
            <a:prstDash val="solid"/>
            <a:round/>
            <a:headEnd type="none" w="med" len="med"/>
            <a:tailEnd type="none" w="med" len="med"/>
          </a:ln>
        </p:spPr>
      </p:pic>
      <p:pic>
        <p:nvPicPr>
          <p:cNvPr id="146" name="Shape 146"/>
          <p:cNvPicPr preferRelativeResize="0"/>
          <p:nvPr/>
        </p:nvPicPr>
        <p:blipFill rotWithShape="1">
          <a:blip r:embed="rId4">
            <a:alphaModFix/>
          </a:blip>
          <a:srcRect/>
          <a:stretch/>
        </p:blipFill>
        <p:spPr>
          <a:xfrm>
            <a:off x="4403696" y="2624325"/>
            <a:ext cx="3597300" cy="1945800"/>
          </a:xfrm>
          <a:prstGeom prst="rect">
            <a:avLst/>
          </a:prstGeom>
          <a:noFill/>
          <a:ln w="9525" cap="flat" cmpd="sng">
            <a:solidFill>
              <a:srgbClr val="000000"/>
            </a:solidFill>
            <a:prstDash val="solid"/>
            <a:round/>
            <a:headEnd type="none" w="med" len="med"/>
            <a:tailEnd type="none" w="med" len="med"/>
          </a:ln>
        </p:spPr>
      </p:pic>
      <p:pic>
        <p:nvPicPr>
          <p:cNvPr id="147" name="Shape 147"/>
          <p:cNvPicPr preferRelativeResize="0"/>
          <p:nvPr/>
        </p:nvPicPr>
        <p:blipFill rotWithShape="1">
          <a:blip r:embed="rId5">
            <a:alphaModFix/>
          </a:blip>
          <a:srcRect/>
          <a:stretch/>
        </p:blipFill>
        <p:spPr>
          <a:xfrm>
            <a:off x="2380650" y="4708224"/>
            <a:ext cx="3696900" cy="2018100"/>
          </a:xfrm>
          <a:prstGeom prst="rect">
            <a:avLst/>
          </a:prstGeom>
          <a:noFill/>
          <a:ln w="9525" cap="flat" cmpd="sng">
            <a:solidFill>
              <a:srgbClr val="000000"/>
            </a:solidFill>
            <a:prstDash val="solid"/>
            <a:round/>
            <a:headEnd type="none" w="med" len="med"/>
            <a:tailEnd type="none" w="med" len="med"/>
          </a:ln>
        </p:spPr>
      </p:pic>
      <p:sp>
        <p:nvSpPr>
          <p:cNvPr id="148" name="Shape 148"/>
          <p:cNvSpPr txBox="1">
            <a:spLocks noGrp="1"/>
          </p:cNvSpPr>
          <p:nvPr>
            <p:ph type="title" idx="4294967295"/>
          </p:nvPr>
        </p:nvSpPr>
        <p:spPr>
          <a:xfrm>
            <a:off x="457200" y="274650"/>
            <a:ext cx="7543800" cy="7344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3200" b="0">
                <a:solidFill>
                  <a:srgbClr val="000000"/>
                </a:solidFill>
                <a:latin typeface="Arial"/>
                <a:ea typeface="Arial"/>
                <a:cs typeface="Arial"/>
                <a:sym typeface="Arial"/>
              </a:rPr>
              <a:t>Congressional Vanity License Plates</a:t>
            </a:r>
          </a:p>
        </p:txBody>
      </p:sp>
      <p:sp>
        <p:nvSpPr>
          <p:cNvPr id="149" name="Shape 149"/>
          <p:cNvSpPr txBox="1"/>
          <p:nvPr/>
        </p:nvSpPr>
        <p:spPr>
          <a:xfrm>
            <a:off x="457200" y="1120837"/>
            <a:ext cx="7543800" cy="1391700"/>
          </a:xfrm>
          <a:prstGeom prst="rect">
            <a:avLst/>
          </a:prstGeom>
          <a:noFill/>
          <a:ln>
            <a:noFill/>
          </a:ln>
        </p:spPr>
        <p:txBody>
          <a:bodyPr lIns="91425" tIns="91425" rIns="91425" bIns="91425" anchor="t" anchorCtr="0">
            <a:noAutofit/>
          </a:bodyPr>
          <a:lstStyle/>
          <a:p>
            <a:pPr lvl="0">
              <a:spcBef>
                <a:spcPts val="0"/>
              </a:spcBef>
              <a:buNone/>
            </a:pPr>
            <a:r>
              <a:rPr lang="en-US" sz="2800" dirty="0"/>
              <a:t>Students will create a vanity plate for a senator or representative to brag about a power they have in their role in Congress.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23650" y="1889545"/>
            <a:ext cx="7543800" cy="3078900"/>
          </a:xfrm>
          <a:prstGeom prst="rect">
            <a:avLst/>
          </a:prstGeom>
          <a:solidFill>
            <a:srgbClr val="0070C0"/>
          </a:solidFill>
        </p:spPr>
        <p:txBody>
          <a:bodyPr lIns="91425" tIns="91425" rIns="91425" bIns="91425" anchor="ctr" anchorCtr="0">
            <a:noAutofit/>
          </a:bodyPr>
          <a:lstStyle/>
          <a:p>
            <a:pPr lvl="0" rtl="0">
              <a:spcBef>
                <a:spcPts val="0"/>
              </a:spcBef>
              <a:buNone/>
            </a:pPr>
            <a:r>
              <a:rPr lang="en-US">
                <a:solidFill>
                  <a:srgbClr val="FFFFFF"/>
                </a:solidFill>
                <a:latin typeface="Arial"/>
                <a:ea typeface="Arial"/>
                <a:cs typeface="Arial"/>
                <a:sym typeface="Arial"/>
              </a:rPr>
              <a:t>Executive Branch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444350" y="305375"/>
            <a:ext cx="7771800" cy="16230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3200" u="sng" dirty="0">
                <a:solidFill>
                  <a:schemeClr val="hlink"/>
                </a:solidFill>
                <a:hlinkClick r:id="rId3"/>
              </a:rPr>
              <a:t>Presidential Roles Playdoh Sculptures and Hosted Gallery Walk</a:t>
            </a:r>
            <a:r>
              <a:rPr lang="en-US" sz="3200" dirty="0">
                <a:solidFill>
                  <a:schemeClr val="dk1"/>
                </a:solidFill>
              </a:rPr>
              <a:t> </a:t>
            </a:r>
          </a:p>
          <a:p>
            <a:pPr marL="0" marR="0" lvl="0" indent="0" algn="ctr" rtl="0">
              <a:spcBef>
                <a:spcPts val="0"/>
              </a:spcBef>
              <a:buSzPct val="25000"/>
              <a:buNone/>
            </a:pPr>
            <a:r>
              <a:rPr lang="en-US" sz="3200" dirty="0">
                <a:solidFill>
                  <a:schemeClr val="dk1"/>
                </a:solidFill>
              </a:rPr>
              <a:t>(student-directed instruction)</a:t>
            </a: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p:txBody>
      </p:sp>
      <p:pic>
        <p:nvPicPr>
          <p:cNvPr id="161" name="Shape 161">
            <a:hlinkClick r:id="rId4"/>
          </p:cNvPr>
          <p:cNvPicPr preferRelativeResize="0"/>
          <p:nvPr/>
        </p:nvPicPr>
        <p:blipFill rotWithShape="1">
          <a:blip r:embed="rId5">
            <a:alphaModFix/>
          </a:blip>
          <a:srcRect t="17382" b="25698"/>
          <a:stretch/>
        </p:blipFill>
        <p:spPr>
          <a:xfrm>
            <a:off x="2267898" y="2147141"/>
            <a:ext cx="4124700" cy="417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8472457" y="5520466"/>
            <a:ext cx="548700"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14</a:t>
            </a:fld>
            <a:endParaRPr lang="en-US" sz="1200">
              <a:solidFill>
                <a:schemeClr val="dk2"/>
              </a:solidFill>
              <a:latin typeface="Arial"/>
              <a:ea typeface="Arial"/>
              <a:cs typeface="Arial"/>
              <a:sym typeface="Arial"/>
            </a:endParaRPr>
          </a:p>
        </p:txBody>
      </p:sp>
      <p:sp>
        <p:nvSpPr>
          <p:cNvPr id="167" name="Shape 167"/>
          <p:cNvSpPr txBox="1"/>
          <p:nvPr/>
        </p:nvSpPr>
        <p:spPr>
          <a:xfrm>
            <a:off x="228600" y="381000"/>
            <a:ext cx="7870200" cy="7929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3200">
                <a:solidFill>
                  <a:schemeClr val="dk1"/>
                </a:solidFill>
              </a:rPr>
              <a:t>Executive Orders Thinglink </a:t>
            </a:r>
            <a:r>
              <a:rPr lang="en-US" sz="3200" u="sng">
                <a:solidFill>
                  <a:schemeClr val="hlink"/>
                </a:solidFill>
                <a:hlinkClick r:id="rId3"/>
              </a:rPr>
              <a:t>DBQ</a:t>
            </a:r>
            <a:r>
              <a:rPr lang="en-US" sz="3200">
                <a:solidFill>
                  <a:schemeClr val="dk1"/>
                </a:solidFill>
              </a:rPr>
              <a:t> </a:t>
            </a:r>
          </a:p>
        </p:txBody>
      </p:sp>
      <p:pic>
        <p:nvPicPr>
          <p:cNvPr id="168" name="Shape 168" descr="Screenshot 2017-06-30 at 9.12.11 AM.png">
            <a:hlinkClick r:id="rId4"/>
          </p:cNvPr>
          <p:cNvPicPr preferRelativeResize="0"/>
          <p:nvPr/>
        </p:nvPicPr>
        <p:blipFill>
          <a:blip r:embed="rId5">
            <a:alphaModFix/>
          </a:blip>
          <a:stretch>
            <a:fillRect/>
          </a:stretch>
        </p:blipFill>
        <p:spPr>
          <a:xfrm>
            <a:off x="152400" y="1326299"/>
            <a:ext cx="8141686" cy="4041765"/>
          </a:xfrm>
          <a:prstGeom prst="rect">
            <a:avLst/>
          </a:prstGeom>
          <a:noFill/>
          <a:ln>
            <a:noFill/>
          </a:ln>
        </p:spPr>
      </p:pic>
      <p:sp>
        <p:nvSpPr>
          <p:cNvPr id="169" name="Shape 169"/>
          <p:cNvSpPr txBox="1"/>
          <p:nvPr/>
        </p:nvSpPr>
        <p:spPr>
          <a:xfrm>
            <a:off x="1743850" y="5516575"/>
            <a:ext cx="5315400" cy="268200"/>
          </a:xfrm>
          <a:prstGeom prst="rect">
            <a:avLst/>
          </a:prstGeom>
          <a:noFill/>
          <a:ln>
            <a:noFill/>
          </a:ln>
        </p:spPr>
        <p:txBody>
          <a:bodyPr lIns="91425" tIns="91425" rIns="91425" bIns="91425" anchor="t" anchorCtr="0">
            <a:noAutofit/>
          </a:bodyPr>
          <a:lstStyle/>
          <a:p>
            <a:pPr lvl="0" algn="ctr">
              <a:spcBef>
                <a:spcPts val="0"/>
              </a:spcBef>
              <a:buNone/>
            </a:pP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15</a:t>
            </a:fld>
            <a:endParaRPr lang="en-US" sz="1200">
              <a:solidFill>
                <a:schemeClr val="dk2"/>
              </a:solidFill>
              <a:latin typeface="Arial"/>
              <a:ea typeface="Arial"/>
              <a:cs typeface="Arial"/>
              <a:sym typeface="Arial"/>
            </a:endParaRPr>
          </a:p>
        </p:txBody>
      </p:sp>
      <p:sp>
        <p:nvSpPr>
          <p:cNvPr id="175" name="Shape 175"/>
          <p:cNvSpPr txBox="1"/>
          <p:nvPr/>
        </p:nvSpPr>
        <p:spPr>
          <a:xfrm>
            <a:off x="228600" y="771325"/>
            <a:ext cx="7870200" cy="12576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800" dirty="0">
                <a:solidFill>
                  <a:schemeClr val="dk1"/>
                </a:solidFill>
              </a:rPr>
              <a:t>Students will be given FDR’s </a:t>
            </a:r>
            <a:r>
              <a:rPr lang="en-US" sz="2800" u="sng" dirty="0">
                <a:solidFill>
                  <a:schemeClr val="hlink"/>
                </a:solidFill>
                <a:hlinkClick r:id="rId3"/>
              </a:rPr>
              <a:t>Executive Order 9066</a:t>
            </a:r>
            <a:r>
              <a:rPr lang="en-US" sz="2800" dirty="0">
                <a:solidFill>
                  <a:schemeClr val="dk1"/>
                </a:solidFill>
              </a:rPr>
              <a:t>. They will complete a cost-benefit analysis of that order using the chart below.</a:t>
            </a:r>
          </a:p>
        </p:txBody>
      </p:sp>
      <p:pic>
        <p:nvPicPr>
          <p:cNvPr id="176" name="Shape 176"/>
          <p:cNvPicPr preferRelativeResize="0"/>
          <p:nvPr/>
        </p:nvPicPr>
        <p:blipFill rotWithShape="1">
          <a:blip r:embed="rId4">
            <a:alphaModFix/>
          </a:blip>
          <a:srcRect t="1756" r="1845" b="2180"/>
          <a:stretch/>
        </p:blipFill>
        <p:spPr>
          <a:xfrm>
            <a:off x="1552350" y="2347475"/>
            <a:ext cx="5222700" cy="3902700"/>
          </a:xfrm>
          <a:prstGeom prst="rect">
            <a:avLst/>
          </a:prstGeom>
          <a:noFill/>
          <a:ln w="28575" cap="flat" cmpd="sng">
            <a:solidFill>
              <a:srgbClr val="000000"/>
            </a:solidFill>
            <a:prstDash val="solid"/>
            <a:round/>
            <a:headEnd type="none" w="med" len="med"/>
            <a:tailEnd type="none" w="med" len="med"/>
          </a:ln>
        </p:spPr>
      </p:pic>
      <p:sp>
        <p:nvSpPr>
          <p:cNvPr id="177" name="Shape 177"/>
          <p:cNvSpPr txBox="1"/>
          <p:nvPr/>
        </p:nvSpPr>
        <p:spPr>
          <a:xfrm>
            <a:off x="228600" y="112725"/>
            <a:ext cx="7870200" cy="5580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3200" dirty="0">
                <a:solidFill>
                  <a:schemeClr val="dk1"/>
                </a:solidFill>
              </a:rPr>
              <a:t>Executive Orders Cost-Benefit Analysis </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8472457" y="5520466"/>
            <a:ext cx="548700"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16</a:t>
            </a:fld>
            <a:endParaRPr lang="en-US" sz="1200">
              <a:solidFill>
                <a:schemeClr val="dk2"/>
              </a:solidFill>
              <a:latin typeface="Arial"/>
              <a:ea typeface="Arial"/>
              <a:cs typeface="Arial"/>
              <a:sym typeface="Arial"/>
            </a:endParaRPr>
          </a:p>
        </p:txBody>
      </p:sp>
      <p:sp>
        <p:nvSpPr>
          <p:cNvPr id="183" name="Shape 183"/>
          <p:cNvSpPr txBox="1"/>
          <p:nvPr/>
        </p:nvSpPr>
        <p:spPr>
          <a:xfrm>
            <a:off x="228600" y="381000"/>
            <a:ext cx="7870200" cy="43794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800" dirty="0">
                <a:solidFill>
                  <a:schemeClr val="dk1"/>
                </a:solidFill>
              </a:rPr>
              <a:t>Using their knowledge from the Executive Orders </a:t>
            </a:r>
            <a:r>
              <a:rPr lang="en-US" sz="2800" dirty="0" err="1">
                <a:solidFill>
                  <a:schemeClr val="dk1"/>
                </a:solidFill>
              </a:rPr>
              <a:t>Thinglink</a:t>
            </a:r>
            <a:r>
              <a:rPr lang="en-US" sz="2800" dirty="0">
                <a:solidFill>
                  <a:schemeClr val="dk1"/>
                </a:solidFill>
              </a:rPr>
              <a:t> DBQ and the cost-benefit analysis of Executive Order 9066, students will synthesize information to write a thesis statement to answer the guiding question: </a:t>
            </a:r>
          </a:p>
          <a:p>
            <a:pPr marL="0" marR="0" lvl="0" indent="0" algn="l" rtl="0">
              <a:spcBef>
                <a:spcPts val="0"/>
              </a:spcBef>
              <a:buNone/>
            </a:pPr>
            <a:endParaRPr sz="3000" dirty="0">
              <a:solidFill>
                <a:schemeClr val="dk1"/>
              </a:solidFill>
            </a:endParaRPr>
          </a:p>
          <a:p>
            <a:pPr marL="0" marR="0" lvl="0" indent="0" algn="l" rtl="0">
              <a:spcBef>
                <a:spcPts val="0"/>
              </a:spcBef>
              <a:buNone/>
            </a:pPr>
            <a:endParaRPr sz="1000" dirty="0">
              <a:solidFill>
                <a:schemeClr val="dk1"/>
              </a:solidFill>
            </a:endParaRPr>
          </a:p>
          <a:p>
            <a:pPr lvl="0" algn="ctr" rtl="0">
              <a:lnSpc>
                <a:spcPct val="115000"/>
              </a:lnSpc>
              <a:spcBef>
                <a:spcPts val="0"/>
              </a:spcBef>
              <a:buClr>
                <a:schemeClr val="dk1"/>
              </a:buClr>
              <a:buSzPct val="36666"/>
              <a:buFont typeface="Arial"/>
              <a:buNone/>
            </a:pPr>
            <a:r>
              <a:rPr lang="en-US" sz="3000" b="1" dirty="0">
                <a:solidFill>
                  <a:schemeClr val="dk1"/>
                </a:solidFill>
              </a:rPr>
              <a:t>Should presidents have the power to issue executive orders?</a:t>
            </a:r>
          </a:p>
          <a:p>
            <a:pPr marL="0" marR="0" lvl="0" indent="0" algn="l" rtl="0">
              <a:spcBef>
                <a:spcPts val="0"/>
              </a:spcBef>
              <a:buNone/>
            </a:pPr>
            <a:endParaRPr sz="3000" dirty="0">
              <a:solidFill>
                <a:schemeClr val="dk1"/>
              </a:solidFill>
            </a:endParaRPr>
          </a:p>
        </p:txBody>
      </p:sp>
      <p:pic>
        <p:nvPicPr>
          <p:cNvPr id="184" name="Shape 184"/>
          <p:cNvPicPr preferRelativeResize="0"/>
          <p:nvPr/>
        </p:nvPicPr>
        <p:blipFill>
          <a:blip r:embed="rId3">
            <a:alphaModFix/>
          </a:blip>
          <a:stretch>
            <a:fillRect/>
          </a:stretch>
        </p:blipFill>
        <p:spPr>
          <a:xfrm>
            <a:off x="2494998" y="4609548"/>
            <a:ext cx="3337399" cy="1913674"/>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23650" y="1889545"/>
            <a:ext cx="7543800" cy="3078900"/>
          </a:xfrm>
          <a:prstGeom prst="rect">
            <a:avLst/>
          </a:prstGeom>
          <a:solidFill>
            <a:srgbClr val="0070C0"/>
          </a:solidFill>
        </p:spPr>
        <p:txBody>
          <a:bodyPr lIns="91425" tIns="91425" rIns="91425" bIns="91425" anchor="ctr" anchorCtr="0">
            <a:noAutofit/>
          </a:bodyPr>
          <a:lstStyle/>
          <a:p>
            <a:pPr lvl="0" rtl="0">
              <a:spcBef>
                <a:spcPts val="0"/>
              </a:spcBef>
              <a:buNone/>
            </a:pPr>
            <a:r>
              <a:rPr lang="en-US">
                <a:solidFill>
                  <a:srgbClr val="FFFFFF"/>
                </a:solidFill>
                <a:latin typeface="Arial"/>
                <a:ea typeface="Arial"/>
                <a:cs typeface="Arial"/>
                <a:sym typeface="Arial"/>
              </a:rPr>
              <a:t>Judicial Branch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435950" y="1584587"/>
            <a:ext cx="4460400" cy="3688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800" dirty="0">
                <a:solidFill>
                  <a:schemeClr val="dk1"/>
                </a:solidFill>
              </a:rPr>
              <a:t>Students will research one of the Top 10 SCOTUS cases young people should know according to the New York Times Upfront magazine. They will create a poster to teach their classmates about their case. </a:t>
            </a:r>
          </a:p>
          <a:p>
            <a:pPr marL="0" marR="0" lvl="0" indent="0" algn="l" rtl="0">
              <a:spcBef>
                <a:spcPts val="0"/>
              </a:spcBef>
              <a:buNone/>
            </a:pPr>
            <a:endParaRPr sz="3000" dirty="0">
              <a:solidFill>
                <a:schemeClr val="dk1"/>
              </a:solidFill>
            </a:endParaRP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p:txBody>
      </p:sp>
      <p:sp>
        <p:nvSpPr>
          <p:cNvPr id="196" name="Shape 196"/>
          <p:cNvSpPr txBox="1">
            <a:spLocks noGrp="1"/>
          </p:cNvSpPr>
          <p:nvPr>
            <p:ph type="title"/>
          </p:nvPr>
        </p:nvSpPr>
        <p:spPr>
          <a:xfrm>
            <a:off x="152400" y="228600"/>
            <a:ext cx="8520599" cy="572699"/>
          </a:xfrm>
          <a:prstGeom prst="rect">
            <a:avLst/>
          </a:prstGeom>
          <a:noFill/>
          <a:ln>
            <a:noFill/>
          </a:ln>
        </p:spPr>
        <p:txBody>
          <a:bodyPr lIns="91425" tIns="91425" rIns="91425" bIns="91425" anchor="t" anchorCtr="0">
            <a:noAutofit/>
          </a:bodyPr>
          <a:lstStyle/>
          <a:p>
            <a:pPr marL="0" marR="0" lvl="0" indent="0" algn="ctr" rtl="0">
              <a:spcBef>
                <a:spcPts val="0"/>
              </a:spcBef>
              <a:buClr>
                <a:srgbClr val="0070C0"/>
              </a:buClr>
              <a:buSzPct val="25000"/>
              <a:buFont typeface="Times New Roman"/>
              <a:buNone/>
            </a:pPr>
            <a:r>
              <a:rPr lang="en-US" sz="3200" b="0" dirty="0">
                <a:solidFill>
                  <a:srgbClr val="000000"/>
                </a:solidFill>
                <a:latin typeface="Arial"/>
                <a:ea typeface="Arial"/>
                <a:cs typeface="Arial"/>
                <a:sym typeface="Arial"/>
              </a:rPr>
              <a:t>Judicial Review Analysis</a:t>
            </a:r>
          </a:p>
        </p:txBody>
      </p:sp>
      <p:pic>
        <p:nvPicPr>
          <p:cNvPr id="197" name="Shape 197" descr="Screenshot 2017-06-30 at 10.45.18 AM.png"/>
          <p:cNvPicPr preferRelativeResize="0"/>
          <p:nvPr/>
        </p:nvPicPr>
        <p:blipFill>
          <a:blip r:embed="rId3">
            <a:alphaModFix/>
          </a:blip>
          <a:stretch>
            <a:fillRect/>
          </a:stretch>
        </p:blipFill>
        <p:spPr>
          <a:xfrm>
            <a:off x="4896350" y="1475549"/>
            <a:ext cx="3402350" cy="443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419175" y="1450075"/>
            <a:ext cx="4460400" cy="4464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800" dirty="0">
                <a:solidFill>
                  <a:schemeClr val="dk1"/>
                </a:solidFill>
              </a:rPr>
              <a:t>Students will read a narrative about </a:t>
            </a:r>
            <a:r>
              <a:rPr lang="en-US" sz="2800" u="sng" dirty="0">
                <a:solidFill>
                  <a:schemeClr val="hlink"/>
                </a:solidFill>
                <a:hlinkClick r:id="rId3"/>
              </a:rPr>
              <a:t>Marbury v. Madison</a:t>
            </a:r>
            <a:r>
              <a:rPr lang="en-US" sz="2800" dirty="0">
                <a:solidFill>
                  <a:schemeClr val="dk1"/>
                </a:solidFill>
              </a:rPr>
              <a:t> from the </a:t>
            </a:r>
            <a:r>
              <a:rPr lang="en-US" sz="2800" dirty="0" err="1">
                <a:solidFill>
                  <a:schemeClr val="dk1"/>
                </a:solidFill>
              </a:rPr>
              <a:t>iCivics</a:t>
            </a:r>
            <a:r>
              <a:rPr lang="en-US" sz="2800" dirty="0">
                <a:solidFill>
                  <a:schemeClr val="dk1"/>
                </a:solidFill>
              </a:rPr>
              <a:t> website. They will use the information from the reading during a gallery walk of the posters to evaluate the court cases to determine if judicial review was applied in each case.</a:t>
            </a:r>
          </a:p>
          <a:p>
            <a:pPr marL="0" marR="0" lvl="0" indent="0" algn="l" rtl="0">
              <a:spcBef>
                <a:spcPts val="0"/>
              </a:spcBef>
              <a:buNone/>
            </a:pPr>
            <a:endParaRPr sz="2400" dirty="0">
              <a:solidFill>
                <a:schemeClr val="dk1"/>
              </a:solidFill>
            </a:endParaRPr>
          </a:p>
          <a:p>
            <a:pPr marL="0" marR="0" lvl="0" indent="0" algn="l" rtl="0">
              <a:spcBef>
                <a:spcPts val="0"/>
              </a:spcBef>
              <a:buNone/>
            </a:pPr>
            <a:endParaRPr sz="2400" dirty="0">
              <a:solidFill>
                <a:schemeClr val="dk1"/>
              </a:solidFill>
            </a:endParaRPr>
          </a:p>
        </p:txBody>
      </p:sp>
      <p:sp>
        <p:nvSpPr>
          <p:cNvPr id="203" name="Shape 203"/>
          <p:cNvSpPr txBox="1">
            <a:spLocks noGrp="1"/>
          </p:cNvSpPr>
          <p:nvPr>
            <p:ph type="title"/>
          </p:nvPr>
        </p:nvSpPr>
        <p:spPr>
          <a:xfrm>
            <a:off x="152400" y="228600"/>
            <a:ext cx="8520600" cy="572700"/>
          </a:xfrm>
          <a:prstGeom prst="rect">
            <a:avLst/>
          </a:prstGeom>
          <a:noFill/>
          <a:ln>
            <a:noFill/>
          </a:ln>
        </p:spPr>
        <p:txBody>
          <a:bodyPr lIns="91425" tIns="91425" rIns="91425" bIns="91425" anchor="t" anchorCtr="0">
            <a:noAutofit/>
          </a:bodyPr>
          <a:lstStyle/>
          <a:p>
            <a:pPr marL="0" marR="0" lvl="0" indent="0" algn="ctr" rtl="0">
              <a:spcBef>
                <a:spcPts val="0"/>
              </a:spcBef>
              <a:buClr>
                <a:srgbClr val="0070C0"/>
              </a:buClr>
              <a:buSzPct val="25000"/>
              <a:buFont typeface="Times New Roman"/>
              <a:buNone/>
            </a:pPr>
            <a:r>
              <a:rPr lang="en-US" sz="3200" b="0" dirty="0">
                <a:solidFill>
                  <a:srgbClr val="000000"/>
                </a:solidFill>
                <a:latin typeface="Arial"/>
                <a:ea typeface="Arial"/>
                <a:cs typeface="Arial"/>
                <a:sym typeface="Arial"/>
              </a:rPr>
              <a:t>Judicial Review Analysis</a:t>
            </a:r>
          </a:p>
        </p:txBody>
      </p:sp>
      <p:pic>
        <p:nvPicPr>
          <p:cNvPr id="204" name="Shape 204"/>
          <p:cNvPicPr preferRelativeResize="0"/>
          <p:nvPr/>
        </p:nvPicPr>
        <p:blipFill>
          <a:blip r:embed="rId4">
            <a:alphaModFix/>
          </a:blip>
          <a:stretch>
            <a:fillRect/>
          </a:stretch>
        </p:blipFill>
        <p:spPr>
          <a:xfrm>
            <a:off x="4879575" y="2401800"/>
            <a:ext cx="3959625" cy="2560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533400" y="457200"/>
            <a:ext cx="7524443" cy="56388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Times New Roman"/>
                <a:ea typeface="Times New Roman"/>
                <a:cs typeface="Times New Roman"/>
                <a:sym typeface="Times New Roman"/>
              </a:rPr>
              <a:t>20</a:t>
            </a:fld>
            <a:endParaRPr lang="en-US" sz="120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3678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Questions?</a:t>
            </a:r>
            <a:endParaRPr lang="en-US" sz="6000" dirty="0">
              <a:solidFill>
                <a:schemeClr val="tx1"/>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21</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379928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or non-commercial 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216670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Info.</a:t>
            </a:r>
            <a:endParaRPr lang="en-US" dirty="0"/>
          </a:p>
        </p:txBody>
      </p:sp>
      <p:sp>
        <p:nvSpPr>
          <p:cNvPr id="6" name="Text Placeholder 5"/>
          <p:cNvSpPr>
            <a:spLocks noGrp="1"/>
          </p:cNvSpPr>
          <p:nvPr>
            <p:ph type="body" idx="1"/>
          </p:nvPr>
        </p:nvSpPr>
        <p:spPr/>
        <p:txBody>
          <a:bodyPr/>
          <a:lstStyle/>
          <a:p>
            <a:pPr marL="177800" indent="0" algn="ctr">
              <a:buNone/>
            </a:pPr>
            <a:r>
              <a:rPr lang="en-US" dirty="0" smtClean="0"/>
              <a:t>Tracey </a:t>
            </a:r>
            <a:r>
              <a:rPr lang="en-US" dirty="0" err="1" smtClean="0"/>
              <a:t>Zaval</a:t>
            </a:r>
            <a:r>
              <a:rPr lang="en-US" dirty="0"/>
              <a:t>-</a:t>
            </a:r>
            <a:r>
              <a:rPr lang="en-US" dirty="0" smtClean="0"/>
              <a:t>Horvath</a:t>
            </a:r>
          </a:p>
          <a:p>
            <a:pPr marL="177800" indent="0" algn="ctr">
              <a:buNone/>
            </a:pPr>
            <a:r>
              <a:rPr lang="en-US" dirty="0" smtClean="0"/>
              <a:t>Chesterfield County Public Schools</a:t>
            </a:r>
          </a:p>
          <a:p>
            <a:pPr marL="177800" indent="0" algn="ctr">
              <a:buNone/>
            </a:pPr>
            <a:endParaRPr lang="en-US" dirty="0"/>
          </a:p>
          <a:p>
            <a:pPr marL="177800" indent="0" algn="ctr">
              <a:buNone/>
            </a:pPr>
            <a:r>
              <a:rPr lang="en-US" sz="1800" u="sng" dirty="0" err="1">
                <a:hlinkClick r:id="rId2"/>
              </a:rPr>
              <a:t>Tracey_Zaval@ccpsnet.net</a:t>
            </a:r>
            <a:r>
              <a:rPr lang="en-US" sz="1800" dirty="0" err="1" smtClean="0"/>
              <a:t>t</a:t>
            </a:r>
            <a:endParaRPr lang="en-US" sz="1800" dirty="0"/>
          </a:p>
          <a:p>
            <a:pPr marL="177800" indent="0" algn="ctr">
              <a:buNone/>
            </a:pPr>
            <a:endParaRPr lang="en-US" dirty="0"/>
          </a:p>
        </p:txBody>
      </p:sp>
      <p:sp>
        <p:nvSpPr>
          <p:cNvPr id="7" name="Text Placeholder 6"/>
          <p:cNvSpPr>
            <a:spLocks noGrp="1"/>
          </p:cNvSpPr>
          <p:nvPr>
            <p:ph type="body" idx="2"/>
          </p:nvPr>
        </p:nvSpPr>
        <p:spPr/>
        <p:txBody>
          <a:bodyPr/>
          <a:lstStyle/>
          <a:p>
            <a:pPr marL="177800" indent="0" algn="ctr">
              <a:buNone/>
            </a:pPr>
            <a:r>
              <a:rPr lang="en-US" dirty="0" smtClean="0"/>
              <a:t>Rebecca Burley</a:t>
            </a:r>
          </a:p>
          <a:p>
            <a:pPr marL="177800" indent="0" algn="ctr">
              <a:buNone/>
            </a:pPr>
            <a:r>
              <a:rPr lang="en-US" dirty="0" smtClean="0"/>
              <a:t>Norfolk City </a:t>
            </a:r>
          </a:p>
          <a:p>
            <a:pPr marL="177800" indent="0" algn="ctr">
              <a:buNone/>
            </a:pPr>
            <a:r>
              <a:rPr lang="en-US" dirty="0" smtClean="0"/>
              <a:t>Public </a:t>
            </a:r>
            <a:r>
              <a:rPr lang="en-US" dirty="0" smtClean="0"/>
              <a:t>Schools</a:t>
            </a:r>
          </a:p>
          <a:p>
            <a:pPr marL="177800" indent="0" algn="ctr">
              <a:buNone/>
            </a:pPr>
            <a:endParaRPr lang="en-US" dirty="0"/>
          </a:p>
          <a:p>
            <a:pPr marL="177800" indent="0" algn="ctr">
              <a:buNone/>
            </a:pPr>
            <a:r>
              <a:rPr lang="en-US" sz="1800" u="sng" dirty="0">
                <a:hlinkClick r:id="rId3"/>
              </a:rPr>
              <a:t>rburley@nps.k12.va.us</a:t>
            </a:r>
            <a:endParaRPr lang="en-US" sz="1800" dirty="0"/>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Times New Roman"/>
                <a:ea typeface="Times New Roman"/>
                <a:cs typeface="Times New Roman"/>
                <a:sym typeface="Times New Roman"/>
              </a:rPr>
              <a:t>23</a:t>
            </a:fld>
            <a:endParaRPr lang="en-US" sz="120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170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52400" y="186268"/>
            <a:ext cx="8520599" cy="572699"/>
          </a:xfrm>
          <a:prstGeom prst="rect">
            <a:avLst/>
          </a:prstGeom>
          <a:noFill/>
          <a:ln>
            <a:noFill/>
          </a:ln>
        </p:spPr>
        <p:txBody>
          <a:bodyPr lIns="91425" tIns="91425" rIns="91425" bIns="91425" anchor="t" anchorCtr="0">
            <a:noAutofit/>
          </a:bodyPr>
          <a:lstStyle/>
          <a:p>
            <a:pPr marL="0" marR="0" lvl="0" indent="0" algn="ctr" rtl="0">
              <a:spcBef>
                <a:spcPts val="0"/>
              </a:spcBef>
              <a:buClr>
                <a:srgbClr val="0070C0"/>
              </a:buClr>
              <a:buSzPct val="25000"/>
              <a:buFont typeface="Times New Roman"/>
              <a:buNone/>
            </a:pPr>
            <a:r>
              <a:rPr lang="en-US"/>
              <a:t>Performance Based Assessments</a:t>
            </a:r>
          </a:p>
        </p:txBody>
      </p:sp>
      <p:sp>
        <p:nvSpPr>
          <p:cNvPr id="90" name="Shape 90"/>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2"/>
                </a:solidFill>
                <a:latin typeface="Arial"/>
                <a:ea typeface="Arial"/>
                <a:cs typeface="Arial"/>
                <a:sym typeface="Arial"/>
              </a:rPr>
              <a:t>3</a:t>
            </a:fld>
            <a:endParaRPr lang="en-US" sz="1200" b="0" i="0" u="none" strike="noStrike" cap="none">
              <a:solidFill>
                <a:schemeClr val="dk2"/>
              </a:solidFill>
              <a:latin typeface="Arial"/>
              <a:ea typeface="Arial"/>
              <a:cs typeface="Arial"/>
              <a:sym typeface="Arial"/>
            </a:endParaRPr>
          </a:p>
        </p:txBody>
      </p:sp>
      <p:pic>
        <p:nvPicPr>
          <p:cNvPr id="91" name="Shape 91" descr="Screenshot 2017-06-29 at 1.08.15 PM.png"/>
          <p:cNvPicPr preferRelativeResize="0"/>
          <p:nvPr/>
        </p:nvPicPr>
        <p:blipFill rotWithShape="1">
          <a:blip r:embed="rId3">
            <a:alphaModFix/>
          </a:blip>
          <a:srcRect l="2705" t="4698" r="2997" b="4398"/>
          <a:stretch/>
        </p:blipFill>
        <p:spPr>
          <a:xfrm>
            <a:off x="1066800" y="1005309"/>
            <a:ext cx="5908051" cy="4908756"/>
          </a:xfrm>
          <a:prstGeom prst="rect">
            <a:avLst/>
          </a:prstGeom>
          <a:noFill/>
          <a:ln>
            <a:noFill/>
          </a:ln>
        </p:spPr>
      </p:pic>
      <p:sp>
        <p:nvSpPr>
          <p:cNvPr id="92" name="Shape 92"/>
          <p:cNvSpPr txBox="1"/>
          <p:nvPr/>
        </p:nvSpPr>
        <p:spPr>
          <a:xfrm>
            <a:off x="1740675" y="5914066"/>
            <a:ext cx="4560300" cy="3156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1800">
                <a:solidFill>
                  <a:schemeClr val="dk1"/>
                </a:solidFill>
                <a:latin typeface="Times New Roman"/>
                <a:ea typeface="Times New Roman"/>
                <a:cs typeface="Times New Roman"/>
                <a:sym typeface="Times New Roman"/>
              </a:rPr>
              <a:t>Dr. Chris Gareis, College of William and 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4</a:t>
            </a:fld>
            <a:endParaRPr lang="en-US" sz="1200">
              <a:solidFill>
                <a:schemeClr val="dk2"/>
              </a:solidFill>
              <a:latin typeface="Arial"/>
              <a:ea typeface="Arial"/>
              <a:cs typeface="Arial"/>
              <a:sym typeface="Arial"/>
            </a:endParaRPr>
          </a:p>
        </p:txBody>
      </p:sp>
      <p:pic>
        <p:nvPicPr>
          <p:cNvPr id="98" name="Shape 98" descr="Screenshot 2017-06-29 at 1.07.09 PM.png"/>
          <p:cNvPicPr preferRelativeResize="0"/>
          <p:nvPr/>
        </p:nvPicPr>
        <p:blipFill rotWithShape="1">
          <a:blip r:embed="rId3">
            <a:alphaModFix/>
          </a:blip>
          <a:srcRect/>
          <a:stretch/>
        </p:blipFill>
        <p:spPr>
          <a:xfrm>
            <a:off x="518924" y="400024"/>
            <a:ext cx="7386300" cy="5720100"/>
          </a:xfrm>
          <a:prstGeom prst="rect">
            <a:avLst/>
          </a:prstGeom>
          <a:noFill/>
          <a:ln>
            <a:noFill/>
          </a:ln>
        </p:spPr>
      </p:pic>
      <p:sp>
        <p:nvSpPr>
          <p:cNvPr id="99" name="Shape 99"/>
          <p:cNvSpPr txBox="1"/>
          <p:nvPr/>
        </p:nvSpPr>
        <p:spPr>
          <a:xfrm>
            <a:off x="1521675" y="6046850"/>
            <a:ext cx="5380800" cy="3900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1800">
                <a:solidFill>
                  <a:schemeClr val="dk1"/>
                </a:solidFill>
                <a:latin typeface="Times New Roman"/>
                <a:ea typeface="Times New Roman"/>
                <a:cs typeface="Times New Roman"/>
                <a:sym typeface="Times New Roman"/>
              </a:rPr>
              <a:t>Dr. Chris Gareis, College of William and Mary</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23650" y="1889545"/>
            <a:ext cx="7543800" cy="3078900"/>
          </a:xfrm>
          <a:prstGeom prst="rect">
            <a:avLst/>
          </a:prstGeom>
          <a:solidFill>
            <a:srgbClr val="0070C0"/>
          </a:solidFill>
        </p:spPr>
        <p:txBody>
          <a:bodyPr lIns="91425" tIns="91425" rIns="91425" bIns="91425" anchor="ctr" anchorCtr="0">
            <a:noAutofit/>
          </a:bodyPr>
          <a:lstStyle/>
          <a:p>
            <a:pPr lvl="0" rtl="0">
              <a:spcBef>
                <a:spcPts val="0"/>
              </a:spcBef>
              <a:buNone/>
            </a:pPr>
            <a:r>
              <a:rPr lang="en-US">
                <a:solidFill>
                  <a:srgbClr val="FFFFFF"/>
                </a:solidFill>
                <a:latin typeface="Arial"/>
                <a:ea typeface="Arial"/>
                <a:cs typeface="Arial"/>
                <a:sym typeface="Arial"/>
              </a:rPr>
              <a:t>Begin with the end in mind...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6</a:t>
            </a:fld>
            <a:endParaRPr lang="en-US" sz="1200">
              <a:solidFill>
                <a:schemeClr val="dk2"/>
              </a:solidFill>
              <a:latin typeface="Arial"/>
              <a:ea typeface="Arial"/>
              <a:cs typeface="Arial"/>
              <a:sym typeface="Arial"/>
            </a:endParaRPr>
          </a:p>
        </p:txBody>
      </p:sp>
      <p:sp>
        <p:nvSpPr>
          <p:cNvPr id="111" name="Shape 111"/>
          <p:cNvSpPr txBox="1"/>
          <p:nvPr/>
        </p:nvSpPr>
        <p:spPr>
          <a:xfrm>
            <a:off x="955750" y="1561500"/>
            <a:ext cx="7319099" cy="3932399"/>
          </a:xfrm>
          <a:prstGeom prst="rect">
            <a:avLst/>
          </a:prstGeom>
          <a:noFill/>
          <a:ln>
            <a:noFill/>
          </a:ln>
        </p:spPr>
        <p:txBody>
          <a:bodyPr lIns="91425" tIns="91425" rIns="91425" bIns="91425" anchor="t" anchorCtr="0">
            <a:noAutofit/>
          </a:bodyPr>
          <a:lstStyle/>
          <a:p>
            <a:pPr marL="0" marR="0" lvl="0" indent="0" algn="l" rtl="0">
              <a:spcBef>
                <a:spcPts val="0"/>
              </a:spcBef>
              <a:buNone/>
            </a:pPr>
            <a:endParaRPr sz="1800">
              <a:solidFill>
                <a:schemeClr val="dk1"/>
              </a:solidFill>
              <a:latin typeface="Times New Roman"/>
              <a:ea typeface="Times New Roman"/>
              <a:cs typeface="Times New Roman"/>
              <a:sym typeface="Times New Roman"/>
            </a:endParaRPr>
          </a:p>
          <a:p>
            <a:pPr marL="0" marR="0" lvl="0" indent="0" algn="l" rtl="0">
              <a:spcBef>
                <a:spcPts val="0"/>
              </a:spcBef>
              <a:buNone/>
            </a:pPr>
            <a:endParaRPr sz="2400">
              <a:solidFill>
                <a:schemeClr val="dk1"/>
              </a:solidFill>
              <a:latin typeface="Times New Roman"/>
              <a:ea typeface="Times New Roman"/>
              <a:cs typeface="Times New Roman"/>
              <a:sym typeface="Times New Roman"/>
            </a:endParaRPr>
          </a:p>
        </p:txBody>
      </p:sp>
      <p:sp>
        <p:nvSpPr>
          <p:cNvPr id="112" name="Shape 112"/>
          <p:cNvSpPr txBox="1"/>
          <p:nvPr/>
        </p:nvSpPr>
        <p:spPr>
          <a:xfrm>
            <a:off x="83950" y="350000"/>
            <a:ext cx="8190900" cy="830100"/>
          </a:xfrm>
          <a:prstGeom prst="rect">
            <a:avLst/>
          </a:prstGeom>
          <a:noFill/>
          <a:ln>
            <a:noFill/>
          </a:ln>
        </p:spPr>
        <p:txBody>
          <a:bodyPr lIns="91425" tIns="91425" rIns="91425" bIns="91425" anchor="t" anchorCtr="0">
            <a:noAutofit/>
          </a:bodyPr>
          <a:lstStyle/>
          <a:p>
            <a:pPr marL="0" marR="0" lvl="0" indent="0" algn="ctr" rtl="0">
              <a:spcBef>
                <a:spcPts val="0"/>
              </a:spcBef>
              <a:buSzPct val="25000"/>
              <a:buNone/>
            </a:pPr>
            <a:r>
              <a:rPr lang="en-US" sz="2400" dirty="0">
                <a:solidFill>
                  <a:srgbClr val="263248"/>
                </a:solidFill>
              </a:rPr>
              <a:t>GQ: How is power divided between the three branches?</a:t>
            </a:r>
          </a:p>
        </p:txBody>
      </p:sp>
      <p:sp>
        <p:nvSpPr>
          <p:cNvPr id="113" name="Shape 113"/>
          <p:cNvSpPr txBox="1"/>
          <p:nvPr/>
        </p:nvSpPr>
        <p:spPr>
          <a:xfrm>
            <a:off x="415000" y="1300050"/>
            <a:ext cx="7528800" cy="4455300"/>
          </a:xfrm>
          <a:prstGeom prst="rect">
            <a:avLst/>
          </a:prstGeom>
          <a:noFill/>
          <a:ln>
            <a:noFill/>
          </a:ln>
        </p:spPr>
        <p:txBody>
          <a:bodyPr lIns="91425" tIns="91425" rIns="91425" bIns="91425" anchor="t" anchorCtr="0">
            <a:noAutofit/>
          </a:bodyPr>
          <a:lstStyle/>
          <a:p>
            <a:pPr marL="457200" lvl="0" indent="0" algn="ctr" rtl="0">
              <a:spcBef>
                <a:spcPts val="0"/>
              </a:spcBef>
              <a:buNone/>
            </a:pPr>
            <a:r>
              <a:rPr lang="en-US" sz="2400" b="1" dirty="0">
                <a:solidFill>
                  <a:schemeClr val="dk1"/>
                </a:solidFill>
              </a:rPr>
              <a:t>Performance Based Assessment</a:t>
            </a:r>
          </a:p>
          <a:p>
            <a:pPr marL="457200" lvl="0" indent="0" algn="ctr" rtl="0">
              <a:spcBef>
                <a:spcPts val="0"/>
              </a:spcBef>
              <a:buNone/>
            </a:pPr>
            <a:endParaRPr sz="2400" b="1" dirty="0">
              <a:solidFill>
                <a:schemeClr val="dk1"/>
              </a:solidFill>
            </a:endParaRPr>
          </a:p>
          <a:p>
            <a:pPr marL="457200" lvl="0" indent="0" rtl="0">
              <a:spcBef>
                <a:spcPts val="0"/>
              </a:spcBef>
              <a:buClr>
                <a:schemeClr val="lt1"/>
              </a:buClr>
              <a:buSzPct val="25000"/>
              <a:buFont typeface="Arial"/>
              <a:buNone/>
            </a:pPr>
            <a:r>
              <a:rPr lang="en-US" sz="2400" b="1" dirty="0">
                <a:solidFill>
                  <a:schemeClr val="dk1"/>
                </a:solidFill>
              </a:rPr>
              <a:t>Students will assume the role of a toymaker who is tasked with making a </a:t>
            </a:r>
            <a:r>
              <a:rPr lang="en-US" sz="2400" b="1" u="sng" dirty="0">
                <a:solidFill>
                  <a:schemeClr val="dk1"/>
                </a:solidFill>
                <a:hlinkClick r:id="rId3"/>
              </a:rPr>
              <a:t>superhero action figure</a:t>
            </a:r>
            <a:r>
              <a:rPr lang="en-US" sz="2400" b="1" dirty="0">
                <a:solidFill>
                  <a:schemeClr val="dk1"/>
                </a:solidFill>
              </a:rPr>
              <a:t> that represents one of the three branches of government. The name and look of the action figure must convey the powers of that branch of government. In addition, students will create any “accessories” needed to carry out the powers AND identify the weaknesses of that superhero as they pertain to the checks and balances system/powers of other branches.</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600" b="1" i="0" u="none" strike="noStrike" cap="none" dirty="0">
                <a:solidFill>
                  <a:schemeClr val="dk1"/>
                </a:solidFill>
                <a:latin typeface="+mj-lt"/>
                <a:ea typeface="Times New Roman"/>
                <a:cs typeface="Times New Roman"/>
                <a:sym typeface="Times New Roman"/>
              </a:rPr>
              <a:t>Student Learning Objectives/Targets:</a:t>
            </a:r>
            <a:r>
              <a:rPr lang="en-US" sz="3600" b="1" i="0" u="none" strike="noStrike" cap="none" dirty="0">
                <a:solidFill>
                  <a:schemeClr val="dk1"/>
                </a:solidFill>
                <a:latin typeface="Times New Roman"/>
                <a:ea typeface="Times New Roman"/>
                <a:cs typeface="Times New Roman"/>
                <a:sym typeface="Times New Roman"/>
              </a:rPr>
              <a:t/>
            </a:r>
            <a:br>
              <a:rPr lang="en-US" sz="3600" b="1" i="0" u="none" strike="noStrike" cap="none" dirty="0">
                <a:solidFill>
                  <a:schemeClr val="dk1"/>
                </a:solidFill>
                <a:latin typeface="Times New Roman"/>
                <a:ea typeface="Times New Roman"/>
                <a:cs typeface="Times New Roman"/>
                <a:sym typeface="Times New Roman"/>
              </a:rPr>
            </a:br>
            <a:endParaRPr lang="en-US" sz="3600" b="1" i="0" u="none" strike="noStrike" cap="none" dirty="0">
              <a:solidFill>
                <a:schemeClr val="dk1"/>
              </a:solidFill>
              <a:latin typeface="Times New Roman"/>
              <a:ea typeface="Times New Roman"/>
              <a:cs typeface="Times New Roman"/>
              <a:sym typeface="Times New Roman"/>
            </a:endParaRPr>
          </a:p>
        </p:txBody>
      </p:sp>
      <p:sp>
        <p:nvSpPr>
          <p:cNvPr id="119" name="Shape 119"/>
          <p:cNvSpPr txBox="1">
            <a:spLocks noGrp="1"/>
          </p:cNvSpPr>
          <p:nvPr>
            <p:ph type="sldNum" idx="12"/>
          </p:nvPr>
        </p:nvSpPr>
        <p:spPr>
          <a:xfrm>
            <a:off x="8382000" y="6356351"/>
            <a:ext cx="381000" cy="34925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7</a:t>
            </a:fld>
            <a:endParaRPr lang="en-US" sz="1200">
              <a:solidFill>
                <a:schemeClr val="dk2"/>
              </a:solidFill>
              <a:latin typeface="Arial"/>
              <a:ea typeface="Arial"/>
              <a:cs typeface="Arial"/>
              <a:sym typeface="Arial"/>
            </a:endParaRPr>
          </a:p>
        </p:txBody>
      </p:sp>
      <p:sp>
        <p:nvSpPr>
          <p:cNvPr id="120" name="Shape 120"/>
          <p:cNvSpPr txBox="1"/>
          <p:nvPr/>
        </p:nvSpPr>
        <p:spPr>
          <a:xfrm>
            <a:off x="804650" y="1124750"/>
            <a:ext cx="7319100" cy="3932400"/>
          </a:xfrm>
          <a:prstGeom prst="rect">
            <a:avLst/>
          </a:prstGeom>
          <a:noFill/>
          <a:ln>
            <a:noFill/>
          </a:ln>
        </p:spPr>
        <p:txBody>
          <a:bodyPr lIns="91425" tIns="91425" rIns="91425" bIns="91425" anchor="t" anchorCtr="0">
            <a:noAutofit/>
          </a:bodyPr>
          <a:lstStyle/>
          <a:p>
            <a:pPr marL="457200" marR="0" lvl="0" indent="-349250" algn="l" rtl="0">
              <a:spcBef>
                <a:spcPts val="0"/>
              </a:spcBef>
              <a:buClr>
                <a:schemeClr val="dk1"/>
              </a:buClr>
              <a:buSzPct val="100000"/>
              <a:buFont typeface="Arial"/>
              <a:buChar char="●"/>
            </a:pPr>
            <a:r>
              <a:rPr lang="en-US" sz="2100" dirty="0">
                <a:solidFill>
                  <a:schemeClr val="dk1"/>
                </a:solidFill>
              </a:rPr>
              <a:t>CE.1a) analyzing and interpreting evidence from primary and secondary sources, including charts, graphs, and political cartoons;</a:t>
            </a:r>
          </a:p>
          <a:p>
            <a:pPr marL="457200" marR="0" lvl="0" indent="-349250" algn="l" rtl="0">
              <a:spcBef>
                <a:spcPts val="0"/>
              </a:spcBef>
              <a:buClr>
                <a:schemeClr val="dk1"/>
              </a:buClr>
              <a:buSzPct val="100000"/>
              <a:buFont typeface="Arial"/>
              <a:buChar char="●"/>
            </a:pPr>
            <a:r>
              <a:rPr lang="en-US" sz="2100" dirty="0">
                <a:solidFill>
                  <a:schemeClr val="dk1"/>
                </a:solidFill>
              </a:rPr>
              <a:t>CE.1f) determining multiple cause-and-effect relationships that impact political and economic events;</a:t>
            </a:r>
          </a:p>
          <a:p>
            <a:pPr marL="457200" marR="0" lvl="0" indent="-349250" algn="l" rtl="0">
              <a:spcBef>
                <a:spcPts val="0"/>
              </a:spcBef>
              <a:buClr>
                <a:schemeClr val="dk1"/>
              </a:buClr>
              <a:buSzPct val="100000"/>
              <a:buFont typeface="Arial"/>
              <a:buChar char="●"/>
            </a:pPr>
            <a:r>
              <a:rPr lang="en-US" sz="2100" dirty="0">
                <a:solidFill>
                  <a:schemeClr val="dk1"/>
                </a:solidFill>
              </a:rPr>
              <a:t>CE.1j) defending conclusions orally and in writing to a wide range of audiences, using evidence from sources.</a:t>
            </a:r>
          </a:p>
          <a:p>
            <a:pPr marL="457200" marR="0" lvl="0" indent="-349250" algn="l" rtl="0">
              <a:spcBef>
                <a:spcPts val="0"/>
              </a:spcBef>
              <a:buClr>
                <a:schemeClr val="dk1"/>
              </a:buClr>
              <a:buSzPct val="100000"/>
              <a:buFont typeface="Arial"/>
              <a:buChar char="●"/>
            </a:pPr>
            <a:r>
              <a:rPr lang="en-US" sz="2100" dirty="0">
                <a:solidFill>
                  <a:schemeClr val="dk1"/>
                </a:solidFill>
              </a:rPr>
              <a:t>CE.6a) describing the structure and powers of the national government;</a:t>
            </a:r>
          </a:p>
          <a:p>
            <a:pPr marL="457200" marR="0" lvl="0" indent="-349250" algn="l" rtl="0">
              <a:spcBef>
                <a:spcPts val="0"/>
              </a:spcBef>
              <a:buClr>
                <a:schemeClr val="dk1"/>
              </a:buClr>
              <a:buSzPct val="100000"/>
              <a:buFont typeface="Arial"/>
              <a:buChar char="●"/>
            </a:pPr>
            <a:r>
              <a:rPr lang="en-US" sz="2100" dirty="0">
                <a:solidFill>
                  <a:schemeClr val="dk1"/>
                </a:solidFill>
              </a:rPr>
              <a:t>CE.6b) explaining the principle of separation of powers and the operation of checks and balances;</a:t>
            </a:r>
          </a:p>
          <a:p>
            <a:pPr marL="457200" marR="0" lvl="0" indent="-349250" algn="l" rtl="0">
              <a:spcBef>
                <a:spcPts val="0"/>
              </a:spcBef>
              <a:buClr>
                <a:schemeClr val="dk1"/>
              </a:buClr>
              <a:buSzPct val="100000"/>
              <a:buFont typeface="Arial"/>
              <a:buChar char="●"/>
            </a:pPr>
            <a:r>
              <a:rPr lang="en-US" sz="2100" dirty="0">
                <a:solidFill>
                  <a:schemeClr val="dk1"/>
                </a:solidFill>
              </a:rPr>
              <a:t>CE.6d) describing the roles and powers of the executive branch.</a:t>
            </a:r>
          </a:p>
          <a:p>
            <a:pPr marL="457200" marR="0" lvl="0" indent="-349250" algn="l" rtl="0">
              <a:spcBef>
                <a:spcPts val="0"/>
              </a:spcBef>
              <a:buClr>
                <a:schemeClr val="dk1"/>
              </a:buClr>
              <a:buSzPct val="100000"/>
              <a:buFont typeface="Arial"/>
              <a:buChar char="●"/>
            </a:pPr>
            <a:r>
              <a:rPr lang="en-US" sz="2100" dirty="0">
                <a:solidFill>
                  <a:schemeClr val="dk1"/>
                </a:solidFill>
              </a:rPr>
              <a:t>CE.9b) describing the exercise of judicial review</a:t>
            </a:r>
          </a:p>
          <a:p>
            <a:pPr marL="0" marR="0" lvl="0" indent="0" algn="l" rtl="0">
              <a:spcBef>
                <a:spcPts val="0"/>
              </a:spcBef>
              <a:buNone/>
            </a:pPr>
            <a:endParaRPr sz="2400" dirty="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8472457" y="5520466"/>
            <a:ext cx="548699" cy="393600"/>
          </a:xfrm>
          <a:prstGeom prst="rect">
            <a:avLst/>
          </a:prstGeom>
          <a:noFill/>
          <a:ln>
            <a:noFill/>
          </a:ln>
        </p:spPr>
        <p:txBody>
          <a:bodyPr lIns="91425" tIns="91425" rIns="91425" bIns="91425" anchor="ctr" anchorCtr="0">
            <a:noAutofit/>
          </a:bodyPr>
          <a:lstStyle/>
          <a:p>
            <a:pPr marL="0" marR="0" lvl="0" indent="0" algn="r" rtl="0">
              <a:spcBef>
                <a:spcPts val="0"/>
              </a:spcBef>
              <a:buSzPct val="25000"/>
              <a:buNone/>
            </a:pPr>
            <a:fld id="{00000000-1234-1234-1234-123412341234}" type="slidenum">
              <a:rPr lang="en-US" sz="1200">
                <a:solidFill>
                  <a:schemeClr val="dk2"/>
                </a:solidFill>
                <a:latin typeface="Arial"/>
                <a:ea typeface="Arial"/>
                <a:cs typeface="Arial"/>
                <a:sym typeface="Arial"/>
              </a:rPr>
              <a:t>8</a:t>
            </a:fld>
            <a:endParaRPr lang="en-US" sz="1200">
              <a:solidFill>
                <a:schemeClr val="dk2"/>
              </a:solidFill>
              <a:latin typeface="Arial"/>
              <a:ea typeface="Arial"/>
              <a:cs typeface="Arial"/>
              <a:sym typeface="Arial"/>
            </a:endParaRPr>
          </a:p>
        </p:txBody>
      </p:sp>
      <p:pic>
        <p:nvPicPr>
          <p:cNvPr id="126" name="Shape 126"/>
          <p:cNvPicPr preferRelativeResize="0"/>
          <p:nvPr/>
        </p:nvPicPr>
        <p:blipFill rotWithShape="1">
          <a:blip r:embed="rId3">
            <a:alphaModFix/>
          </a:blip>
          <a:srcRect t="16466" b="7716"/>
          <a:stretch/>
        </p:blipFill>
        <p:spPr>
          <a:xfrm>
            <a:off x="2412000" y="397274"/>
            <a:ext cx="4320000" cy="58287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23650" y="1889545"/>
            <a:ext cx="7543800" cy="3078900"/>
          </a:xfrm>
          <a:prstGeom prst="rect">
            <a:avLst/>
          </a:prstGeom>
          <a:solidFill>
            <a:srgbClr val="0070C0"/>
          </a:solidFill>
        </p:spPr>
        <p:txBody>
          <a:bodyPr lIns="91425" tIns="91425" rIns="91425" bIns="91425" anchor="ctr" anchorCtr="0">
            <a:noAutofit/>
          </a:bodyPr>
          <a:lstStyle/>
          <a:p>
            <a:pPr lvl="0">
              <a:spcBef>
                <a:spcPts val="0"/>
              </a:spcBef>
              <a:buNone/>
            </a:pPr>
            <a:r>
              <a:rPr lang="en-US">
                <a:solidFill>
                  <a:srgbClr val="FFFFFF"/>
                </a:solidFill>
                <a:latin typeface="Arial"/>
                <a:ea typeface="Arial"/>
                <a:cs typeface="Arial"/>
                <a:sym typeface="Arial"/>
              </a:rPr>
              <a:t>Legislative Branch</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611</Words>
  <Application>Microsoft Office PowerPoint</Application>
  <PresentationFormat>On-screen Show (4:3)</PresentationFormat>
  <Paragraphs>87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Journey from Learning Experiences and Performance Tasks to Local Alternative Assessments  Middle School Social Studies </vt:lpstr>
      <vt:lpstr>PowerPoint Presentation</vt:lpstr>
      <vt:lpstr>Performance Based Assessments</vt:lpstr>
      <vt:lpstr>PowerPoint Presentation</vt:lpstr>
      <vt:lpstr>Begin with the end in mind...</vt:lpstr>
      <vt:lpstr>PowerPoint Presentation</vt:lpstr>
      <vt:lpstr>Student Learning Objectives/Targets: </vt:lpstr>
      <vt:lpstr>PowerPoint Presentation</vt:lpstr>
      <vt:lpstr>Legislative Branch</vt:lpstr>
      <vt:lpstr>Constitution Coding (Article I Section 8)</vt:lpstr>
      <vt:lpstr>Congressional Vanity License Plates</vt:lpstr>
      <vt:lpstr>Executive Branch</vt:lpstr>
      <vt:lpstr>PowerPoint Presentation</vt:lpstr>
      <vt:lpstr>PowerPoint Presentation</vt:lpstr>
      <vt:lpstr>PowerPoint Presentation</vt:lpstr>
      <vt:lpstr>PowerPoint Presentation</vt:lpstr>
      <vt:lpstr>Judicial Branch</vt:lpstr>
      <vt:lpstr>Judicial Review Analysis</vt:lpstr>
      <vt:lpstr>Judicial Review Analysis</vt:lpstr>
      <vt:lpstr>Application</vt:lpstr>
      <vt:lpstr>Questions?</vt:lpstr>
      <vt:lpstr>Disclaimer</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from Learning Experiences and Performance Tasks to Local Alternative Assessments  </dc:title>
  <dc:creator>Rebecca Burley</dc:creator>
  <cp:lastModifiedBy>Nogueras, Jill (DOE)</cp:lastModifiedBy>
  <cp:revision>7</cp:revision>
  <dcterms:modified xsi:type="dcterms:W3CDTF">2017-08-02T14:10:07Z</dcterms:modified>
</cp:coreProperties>
</file>