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7" r:id="rId13"/>
    <p:sldId id="273" r:id="rId14"/>
    <p:sldId id="275" r:id="rId15"/>
    <p:sldId id="276" r:id="rId16"/>
    <p:sldId id="270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8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55F23BEE-4CDA-437C-92E9-A6D7D85FE63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996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3C11E2F3-6A06-4EE0-99E6-A8D5BB8CB12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2846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E2F3-6A06-4EE0-99E6-A8D5BB8CB12A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959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E2F3-6A06-4EE0-99E6-A8D5BB8CB12A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369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E2F3-6A06-4EE0-99E6-A8D5BB8CB12A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8277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E2F3-6A06-4EE0-99E6-A8D5BB8CB12A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4670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E2F3-6A06-4EE0-99E6-A8D5BB8CB12A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369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en-US" altLang="en-US" dirty="0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2342970A-7A72-404D-A55A-3ACBB58BEAD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49002-3CD6-4A14-B8FA-F979F79463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49480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7E6E5-B192-4024-8B3B-38ED5C4B207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051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F23B3-1943-4BCD-85FE-60AD7D6225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54448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ACA19-72B7-4B54-A688-9FA1CDAB2A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47693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D49F2-C82D-41D7-88C9-591CDB9C072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93301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C31A4-5B05-453B-846F-35E87755A99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82886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52038-7312-4B48-9919-B93A42370FA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9887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16C0E-BCC8-47E7-8140-43E32E46488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62787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305A7-64B1-49B4-81FB-8BB79EA24A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96766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49DCE-07A1-4A7C-8DCD-09FC75F5BF5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72859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 bullet text</a:t>
            </a:r>
          </a:p>
          <a:p>
            <a:pPr lvl="2"/>
            <a:r>
              <a:rPr lang="en-US" altLang="en-US" smtClean="0"/>
              <a:t>Third level bullet text</a:t>
            </a:r>
          </a:p>
          <a:p>
            <a:pPr lvl="3"/>
            <a:r>
              <a:rPr lang="en-US" altLang="en-US" smtClean="0"/>
              <a:t> Fourth level bullet text</a:t>
            </a:r>
          </a:p>
          <a:p>
            <a:pPr lvl="4"/>
            <a:r>
              <a:rPr lang="en-US" altLang="en-US" smtClean="0"/>
              <a:t>Fifth level bullet text</a:t>
            </a:r>
          </a:p>
          <a:p>
            <a:pPr lvl="1"/>
            <a:endParaRPr lang="en-US" altLang="en-US" smtClean="0"/>
          </a:p>
          <a:p>
            <a:pPr lvl="2"/>
            <a:endParaRPr lang="en-US" altLang="en-US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en-US" alt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en-US" altLang="en-US" dirty="0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F87309C7-30B6-4006-B90B-4C5D645E202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opcyberbullying.org/" TargetMode="External"/><Relationship Id="rId3" Type="http://schemas.openxmlformats.org/officeDocument/2006/relationships/hyperlink" Target="https://www.youtube.com/watch?v=gb0m7xsq6F4" TargetMode="External"/><Relationship Id="rId7" Type="http://schemas.openxmlformats.org/officeDocument/2006/relationships/hyperlink" Target="http://safe2tell.org/" TargetMode="External"/><Relationship Id="rId2" Type="http://schemas.openxmlformats.org/officeDocument/2006/relationships/hyperlink" Target="http://www.bing.com/videos/search?q=bullying+on+the+school+bus&amp;qpvt=bullying+on+the+school+bus&amp;view=detail&amp;mid=8F853D86DEC402C6F5728F853D86DEC402C6F572&amp;FORM=VRDG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opbullyingnow.com/index.html" TargetMode="External"/><Relationship Id="rId5" Type="http://schemas.openxmlformats.org/officeDocument/2006/relationships/hyperlink" Target="http://www.stopbullyingnow.hrsa.gove/adults/default.aspx" TargetMode="External"/><Relationship Id="rId4" Type="http://schemas.openxmlformats.org/officeDocument/2006/relationships/hyperlink" Target="https://www.youtube.com/watch?v=Dz6rBa1Ejyk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Bullying</a:t>
            </a:r>
            <a:endParaRPr lang="en-US" alt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Putting an end to the silence 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038600"/>
            <a:ext cx="3048000" cy="2033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14400"/>
          </a:xfrm>
        </p:spPr>
        <p:txBody>
          <a:bodyPr/>
          <a:lstStyle/>
          <a:p>
            <a:r>
              <a:rPr lang="en-US" altLang="en-US" sz="3900" dirty="0" smtClean="0"/>
              <a:t>Safety Team (Students)</a:t>
            </a:r>
            <a:endParaRPr lang="en-US" altLang="en-US" sz="3900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924800" cy="5410200"/>
          </a:xfrm>
        </p:spPr>
        <p:txBody>
          <a:bodyPr/>
          <a:lstStyle/>
          <a:p>
            <a:r>
              <a:rPr lang="en-US" altLang="en-US" sz="2000" dirty="0" smtClean="0"/>
              <a:t>Students must practice responsible and safe bus riding behaviors. This means sitting facing forward, talking quietly and being respectful to the driver and the other students. </a:t>
            </a:r>
          </a:p>
          <a:p>
            <a:r>
              <a:rPr lang="en-US" altLang="en-US" sz="2000" dirty="0" smtClean="0"/>
              <a:t>Students must report any type of bullying activity to a responsible adult. </a:t>
            </a:r>
            <a:endParaRPr lang="en-US" altLang="en-US" sz="2000" dirty="0"/>
          </a:p>
          <a:p>
            <a:r>
              <a:rPr lang="en-US" altLang="en-US" sz="2000" dirty="0" smtClean="0"/>
              <a:t>Stand up for someone who is being bullied and report it to the bus driver, a teacher, guidance counselor, principal or parent. </a:t>
            </a:r>
          </a:p>
          <a:p>
            <a:r>
              <a:rPr lang="en-US" altLang="en-US" sz="2000" dirty="0" smtClean="0"/>
              <a:t>Remember that you are part of the Safety Team, and someone is counting on you! </a:t>
            </a:r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495800"/>
            <a:ext cx="3200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65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14400"/>
          </a:xfrm>
        </p:spPr>
        <p:txBody>
          <a:bodyPr/>
          <a:lstStyle/>
          <a:p>
            <a:r>
              <a:rPr lang="en-US" altLang="en-US" sz="3900" dirty="0" smtClean="0"/>
              <a:t>Safety Team (Parents)</a:t>
            </a:r>
            <a:endParaRPr lang="en-US" altLang="en-US" sz="3900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924800" cy="5410200"/>
          </a:xfrm>
        </p:spPr>
        <p:txBody>
          <a:bodyPr/>
          <a:lstStyle/>
          <a:p>
            <a:r>
              <a:rPr lang="en-US" altLang="en-US" sz="2000" u="sng" dirty="0"/>
              <a:t>Parents</a:t>
            </a:r>
            <a:r>
              <a:rPr lang="en-US" altLang="en-US" sz="2000" dirty="0"/>
              <a:t>: </a:t>
            </a:r>
            <a:r>
              <a:rPr lang="en-US" sz="2000" dirty="0"/>
              <a:t> If you feel that there is a sudden change in your child's personality and is avoiding school </a:t>
            </a:r>
            <a:r>
              <a:rPr lang="en-US" sz="2000" dirty="0" smtClean="0"/>
              <a:t>intentionally, creating </a:t>
            </a:r>
            <a:r>
              <a:rPr lang="en-US" sz="2000" dirty="0"/>
              <a:t>non specific complaints like trouble sleeping, headache, stomach </a:t>
            </a:r>
            <a:r>
              <a:rPr lang="en-US" sz="2000" dirty="0" smtClean="0"/>
              <a:t>problems </a:t>
            </a:r>
            <a:r>
              <a:rPr lang="en-US" sz="2000" dirty="0"/>
              <a:t>and </a:t>
            </a:r>
            <a:r>
              <a:rPr lang="en-US" sz="2000" dirty="0" smtClean="0"/>
              <a:t>anxiety, considerable </a:t>
            </a:r>
            <a:r>
              <a:rPr lang="en-US" sz="2000" dirty="0"/>
              <a:t>change in the grades of your </a:t>
            </a:r>
            <a:r>
              <a:rPr lang="en-US" sz="2000" dirty="0" smtClean="0"/>
              <a:t>child, </a:t>
            </a:r>
            <a:r>
              <a:rPr lang="en-US" sz="2000" dirty="0"/>
              <a:t>then </a:t>
            </a:r>
            <a:r>
              <a:rPr lang="en-US" sz="2000" dirty="0" smtClean="0"/>
              <a:t>it’s </a:t>
            </a:r>
            <a:r>
              <a:rPr lang="en-US" sz="2000" dirty="0"/>
              <a:t>a possibility that he/she is a victim of a bully. </a:t>
            </a:r>
            <a:br>
              <a:rPr lang="en-US" sz="2000" dirty="0"/>
            </a:br>
            <a:r>
              <a:rPr lang="en-US" sz="2000" dirty="0"/>
              <a:t>• If your child seems worried, </a:t>
            </a:r>
            <a:r>
              <a:rPr lang="en-US" sz="2000" dirty="0" smtClean="0"/>
              <a:t>afraid, </a:t>
            </a:r>
            <a:r>
              <a:rPr lang="en-US" sz="2000" dirty="0"/>
              <a:t>and anxious about going to school then there is a problem.</a:t>
            </a:r>
          </a:p>
          <a:p>
            <a:r>
              <a:rPr lang="en-US" sz="2000" dirty="0"/>
              <a:t>• If your child struggles to control </a:t>
            </a:r>
            <a:r>
              <a:rPr lang="en-US" sz="2000" dirty="0" smtClean="0"/>
              <a:t>their </a:t>
            </a:r>
            <a:r>
              <a:rPr lang="en-US" sz="2000" dirty="0"/>
              <a:t>emotions. </a:t>
            </a:r>
            <a:br>
              <a:rPr lang="en-US" sz="2000" dirty="0"/>
            </a:br>
            <a:r>
              <a:rPr lang="en-US" sz="2000" dirty="0"/>
              <a:t>• If your child appears to be tiresome, sick in the morning and intentionally </a:t>
            </a:r>
            <a:r>
              <a:rPr lang="en-US" sz="2000" dirty="0" smtClean="0"/>
              <a:t>makes </a:t>
            </a:r>
            <a:r>
              <a:rPr lang="en-US" sz="2000" dirty="0"/>
              <a:t>several attempts to miss the school bus.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94" y="5105400"/>
            <a:ext cx="213769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57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14400"/>
          </a:xfrm>
        </p:spPr>
        <p:txBody>
          <a:bodyPr/>
          <a:lstStyle/>
          <a:p>
            <a:r>
              <a:rPr lang="en-US" altLang="en-US" sz="3900" dirty="0" smtClean="0"/>
              <a:t>Safety Team (Parents)</a:t>
            </a:r>
            <a:endParaRPr lang="en-US" altLang="en-US" sz="3900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924800" cy="5410200"/>
          </a:xfrm>
        </p:spPr>
        <p:txBody>
          <a:bodyPr/>
          <a:lstStyle/>
          <a:p>
            <a:r>
              <a:rPr lang="en-US" sz="2000" dirty="0" smtClean="0"/>
              <a:t>If </a:t>
            </a:r>
            <a:r>
              <a:rPr lang="en-US" sz="2000" dirty="0"/>
              <a:t>your child starts talking to himself or cries during sleep. If your six year child old suddenly has a wet bed after having a nightmare about being bullied. </a:t>
            </a:r>
            <a:br>
              <a:rPr lang="en-US" sz="2000" dirty="0"/>
            </a:br>
            <a:r>
              <a:rPr lang="en-US" sz="2000" dirty="0" smtClean="0"/>
              <a:t>• </a:t>
            </a:r>
            <a:r>
              <a:rPr lang="en-US" sz="2000" dirty="0"/>
              <a:t>If your child suddenly changes the route to school. </a:t>
            </a:r>
            <a:br>
              <a:rPr lang="en-US" sz="2000" dirty="0"/>
            </a:br>
            <a:r>
              <a:rPr lang="en-US" sz="2000" dirty="0"/>
              <a:t>• Eats excessively, especially after coming from school and have irregular heart beat and terror in his/her eyes. </a:t>
            </a:r>
            <a:br>
              <a:rPr lang="en-US" sz="2000" dirty="0"/>
            </a:br>
            <a:r>
              <a:rPr lang="en-US" sz="2000" dirty="0"/>
              <a:t>• If your child insists that you raise his/her pocket money and starts stealing valuable items from the home then it could mean that the your is a victim of bullying. </a:t>
            </a:r>
            <a:br>
              <a:rPr lang="en-US" sz="2000" dirty="0"/>
            </a:br>
            <a:r>
              <a:rPr lang="en-US" sz="2000" dirty="0"/>
              <a:t>• If your child threatens to commit suicide.</a:t>
            </a:r>
          </a:p>
          <a:p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26709"/>
            <a:ext cx="2743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53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914400"/>
          </a:xfrm>
        </p:spPr>
        <p:txBody>
          <a:bodyPr/>
          <a:lstStyle/>
          <a:p>
            <a:r>
              <a:rPr lang="en-US" altLang="en-US" sz="3900" dirty="0" smtClean="0"/>
              <a:t>Safety Team (Bus Driver and Transportation Department)</a:t>
            </a:r>
            <a:endParaRPr lang="en-US" altLang="en-US" sz="3900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5410200"/>
          </a:xfrm>
        </p:spPr>
        <p:txBody>
          <a:bodyPr/>
          <a:lstStyle/>
          <a:p>
            <a:r>
              <a:rPr lang="en-US" altLang="en-US" sz="2000" u="sng" dirty="0"/>
              <a:t>Bus driver and Transportation Dept.</a:t>
            </a:r>
            <a:r>
              <a:rPr lang="en-US" altLang="en-US" sz="2000" dirty="0"/>
              <a:t>: Use the resource's available to you, such as cameras and radio. Stay consistent with student behavior. Do not allow unsafe behavior. Assign seats, make sure students </a:t>
            </a:r>
            <a:r>
              <a:rPr lang="en-US" altLang="en-US" sz="2000" dirty="0" smtClean="0"/>
              <a:t>know </a:t>
            </a:r>
            <a:r>
              <a:rPr lang="en-US" altLang="en-US" sz="2000" dirty="0"/>
              <a:t>the rules, keeping their hands and feet to themselves and not leaning over seats to bother or talk to another person</a:t>
            </a:r>
            <a:r>
              <a:rPr lang="en-US" altLang="en-US" sz="2000" dirty="0" smtClean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733800"/>
            <a:ext cx="381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0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14400"/>
          </a:xfrm>
        </p:spPr>
        <p:txBody>
          <a:bodyPr/>
          <a:lstStyle/>
          <a:p>
            <a:r>
              <a:rPr lang="en-US" altLang="en-US" sz="3900" dirty="0" smtClean="0"/>
              <a:t>Safety Team (School)</a:t>
            </a:r>
            <a:endParaRPr lang="en-US" altLang="en-US" sz="3900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924800" cy="5410200"/>
          </a:xfrm>
        </p:spPr>
        <p:txBody>
          <a:bodyPr/>
          <a:lstStyle/>
          <a:p>
            <a:r>
              <a:rPr lang="en-US" altLang="en-US" sz="2000" u="sng" dirty="0"/>
              <a:t>Schools:</a:t>
            </a:r>
            <a:r>
              <a:rPr lang="en-US" altLang="en-US" sz="2000" dirty="0"/>
              <a:t>  Follow school district’s bullying policies and the school district’s discipline code. </a:t>
            </a:r>
            <a:endParaRPr lang="en-US" altLang="en-US" sz="2000" dirty="0" smtClean="0"/>
          </a:p>
          <a:p>
            <a:r>
              <a:rPr lang="en-US" altLang="en-US" sz="2000" dirty="0" smtClean="0"/>
              <a:t>Be supportive to the Bus Driver and treat the school bus as an extension of the class </a:t>
            </a:r>
            <a:r>
              <a:rPr lang="en-US" altLang="en-US" sz="2000" dirty="0" smtClean="0"/>
              <a:t>room. </a:t>
            </a:r>
            <a:endParaRPr lang="en-US" altLang="en-US" sz="2000" dirty="0" smtClean="0"/>
          </a:p>
          <a:p>
            <a:r>
              <a:rPr lang="en-US" altLang="en-US" sz="2000" dirty="0" smtClean="0"/>
              <a:t>Most administrators’ know that bullying is greatly deterred when a bully knows there will be consequences for his/her behavior. </a:t>
            </a:r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52800"/>
            <a:ext cx="3810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11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 Tolerance for bullying ! </a:t>
            </a:r>
            <a:endParaRPr lang="en-US" altLang="en-US" dirty="0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Be part of the </a:t>
            </a:r>
            <a:r>
              <a:rPr lang="en-US" altLang="en-US" b="1" u="sng" dirty="0" smtClean="0"/>
              <a:t>SAFETY TEAM</a:t>
            </a:r>
            <a:r>
              <a:rPr lang="en-US" altLang="en-US" dirty="0" smtClean="0"/>
              <a:t>, we all have a responsibility! </a:t>
            </a:r>
            <a:endParaRPr lang="en-US" altLang="en-US" dirty="0"/>
          </a:p>
        </p:txBody>
      </p:sp>
      <p:grpSp>
        <p:nvGrpSpPr>
          <p:cNvPr id="7183" name="Group 15" descr="Puzzle Piece"/>
          <p:cNvGrpSpPr>
            <a:grpSpLocks/>
          </p:cNvGrpSpPr>
          <p:nvPr/>
        </p:nvGrpSpPr>
        <p:grpSpPr bwMode="auto">
          <a:xfrm>
            <a:off x="4511675" y="3311525"/>
            <a:ext cx="1119188" cy="1520825"/>
            <a:chOff x="2954" y="1560"/>
            <a:chExt cx="705" cy="958"/>
          </a:xfrm>
        </p:grpSpPr>
        <p:sp>
          <p:nvSpPr>
            <p:cNvPr id="7184" name="Puzzle3"/>
            <p:cNvSpPr>
              <a:spLocks noEditPoints="1" noChangeArrowheads="1"/>
            </p:cNvSpPr>
            <p:nvPr/>
          </p:nvSpPr>
          <p:spPr bwMode="auto">
            <a:xfrm>
              <a:off x="2954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CC99">
                <a:alpha val="75000"/>
              </a:srgb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blackWhite">
            <a:xfrm>
              <a:off x="3084" y="1823"/>
              <a:ext cx="5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050" b="1" dirty="0" smtClean="0">
                  <a:solidFill>
                    <a:srgbClr val="284C6A"/>
                  </a:solidFill>
                  <a:latin typeface="Verdana" pitchFamily="34" charset="0"/>
                </a:rPr>
                <a:t>Bus Driver</a:t>
              </a:r>
              <a:endParaRPr lang="en-US" altLang="en-US" sz="105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86" name="Group 18" descr="Puzzle Piece"/>
          <p:cNvGrpSpPr>
            <a:grpSpLocks/>
          </p:cNvGrpSpPr>
          <p:nvPr/>
        </p:nvGrpSpPr>
        <p:grpSpPr bwMode="auto">
          <a:xfrm>
            <a:off x="4184650" y="4419600"/>
            <a:ext cx="1787525" cy="1384300"/>
            <a:chOff x="2748" y="2258"/>
            <a:chExt cx="1126" cy="872"/>
          </a:xfrm>
        </p:grpSpPr>
        <p:sp>
          <p:nvSpPr>
            <p:cNvPr id="7187" name="Puzzle2"/>
            <p:cNvSpPr>
              <a:spLocks noEditPoints="1" noChangeArrowheads="1"/>
            </p:cNvSpPr>
            <p:nvPr/>
          </p:nvSpPr>
          <p:spPr bwMode="auto">
            <a:xfrm>
              <a:off x="2748" y="2258"/>
              <a:ext cx="1126" cy="872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A6D1D0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blackWhite">
            <a:xfrm>
              <a:off x="3047" y="2526"/>
              <a:ext cx="52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000" b="1" dirty="0" smtClean="0">
                  <a:solidFill>
                    <a:srgbClr val="284C6A"/>
                  </a:solidFill>
                  <a:latin typeface="Verdana" pitchFamily="34" charset="0"/>
                </a:rPr>
                <a:t>Principal</a:t>
              </a:r>
              <a:endParaRPr lang="en-US" altLang="en-US" sz="10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89" name="Group 21" descr="Puzzle Piece"/>
          <p:cNvGrpSpPr>
            <a:grpSpLocks/>
          </p:cNvGrpSpPr>
          <p:nvPr/>
        </p:nvGrpSpPr>
        <p:grpSpPr bwMode="auto">
          <a:xfrm>
            <a:off x="5175250" y="3771900"/>
            <a:ext cx="1808163" cy="1054100"/>
            <a:chOff x="3372" y="1850"/>
            <a:chExt cx="1139" cy="664"/>
          </a:xfrm>
        </p:grpSpPr>
        <p:sp>
          <p:nvSpPr>
            <p:cNvPr id="7190" name="Puzzle1"/>
            <p:cNvSpPr>
              <a:spLocks noEditPoints="1" noChangeArrowheads="1"/>
            </p:cNvSpPr>
            <p:nvPr/>
          </p:nvSpPr>
          <p:spPr bwMode="auto">
            <a:xfrm>
              <a:off x="3372" y="1850"/>
              <a:ext cx="1139" cy="66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E1E4D1"/>
            </a:solidFill>
            <a:ln w="158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en-US" sz="1600" b="1" dirty="0">
                  <a:solidFill>
                    <a:srgbClr val="284C6A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blackWhite">
            <a:xfrm>
              <a:off x="3744" y="2066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b="1" dirty="0" smtClean="0">
                  <a:solidFill>
                    <a:srgbClr val="284C6A"/>
                  </a:solidFill>
                  <a:latin typeface="Verdana" pitchFamily="34" charset="0"/>
                </a:rPr>
                <a:t>Dad</a:t>
              </a:r>
              <a:endParaRPr lang="en-US" altLang="en-US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92" name="Group 24" descr="Puzzle Piece"/>
          <p:cNvGrpSpPr>
            <a:grpSpLocks/>
          </p:cNvGrpSpPr>
          <p:nvPr/>
        </p:nvGrpSpPr>
        <p:grpSpPr bwMode="auto">
          <a:xfrm>
            <a:off x="5556250" y="4402138"/>
            <a:ext cx="1077913" cy="1770062"/>
            <a:chOff x="3612" y="2247"/>
            <a:chExt cx="679" cy="1115"/>
          </a:xfrm>
        </p:grpSpPr>
        <p:sp>
          <p:nvSpPr>
            <p:cNvPr id="7193" name="Puzzle4"/>
            <p:cNvSpPr>
              <a:spLocks noEditPoints="1" noChangeArrowheads="1"/>
            </p:cNvSpPr>
            <p:nvPr/>
          </p:nvSpPr>
          <p:spPr bwMode="auto">
            <a:xfrm>
              <a:off x="3612" y="2247"/>
              <a:ext cx="679" cy="111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7FA9C3">
                <a:alpha val="57001"/>
              </a:srgb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blackWhite">
            <a:xfrm>
              <a:off x="3744" y="2526"/>
              <a:ext cx="52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050" b="1" dirty="0" smtClean="0">
                  <a:solidFill>
                    <a:srgbClr val="284C6A"/>
                  </a:solidFill>
                  <a:latin typeface="Verdana" pitchFamily="34" charset="0"/>
                </a:rPr>
                <a:t>Friend</a:t>
              </a:r>
              <a:endParaRPr lang="en-US" altLang="en-US" sz="105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95" name="Group 27" descr="Puzzle Piece"/>
          <p:cNvGrpSpPr>
            <a:grpSpLocks/>
          </p:cNvGrpSpPr>
          <p:nvPr/>
        </p:nvGrpSpPr>
        <p:grpSpPr bwMode="auto">
          <a:xfrm>
            <a:off x="6569075" y="3311525"/>
            <a:ext cx="1119188" cy="1520825"/>
            <a:chOff x="4250" y="1560"/>
            <a:chExt cx="705" cy="958"/>
          </a:xfrm>
        </p:grpSpPr>
        <p:sp>
          <p:nvSpPr>
            <p:cNvPr id="7196" name="Puzzle3"/>
            <p:cNvSpPr>
              <a:spLocks noEditPoints="1" noChangeArrowheads="1"/>
            </p:cNvSpPr>
            <p:nvPr/>
          </p:nvSpPr>
          <p:spPr bwMode="auto">
            <a:xfrm>
              <a:off x="4250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A6D1D0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blackWhite">
            <a:xfrm>
              <a:off x="4291" y="1874"/>
              <a:ext cx="61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050" b="1" dirty="0" smtClean="0">
                  <a:solidFill>
                    <a:srgbClr val="284C6A"/>
                  </a:solidFill>
                  <a:latin typeface="Verdana" pitchFamily="34" charset="0"/>
                </a:rPr>
                <a:t>Guidance Counselor</a:t>
              </a:r>
              <a:endParaRPr lang="en-US" altLang="en-US" sz="105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98" name="Group 30" descr="Puzzle Piece"/>
          <p:cNvGrpSpPr>
            <a:grpSpLocks/>
          </p:cNvGrpSpPr>
          <p:nvPr/>
        </p:nvGrpSpPr>
        <p:grpSpPr bwMode="auto">
          <a:xfrm>
            <a:off x="6242050" y="4419600"/>
            <a:ext cx="1787525" cy="1384300"/>
            <a:chOff x="4044" y="2258"/>
            <a:chExt cx="1126" cy="872"/>
          </a:xfrm>
        </p:grpSpPr>
        <p:sp>
          <p:nvSpPr>
            <p:cNvPr id="7199" name="Puzzle2"/>
            <p:cNvSpPr>
              <a:spLocks noEditPoints="1" noChangeArrowheads="1"/>
            </p:cNvSpPr>
            <p:nvPr/>
          </p:nvSpPr>
          <p:spPr bwMode="auto">
            <a:xfrm>
              <a:off x="4044" y="2258"/>
              <a:ext cx="1126" cy="872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CC99">
                <a:alpha val="75000"/>
              </a:srgb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00" name="Text Box 32"/>
            <p:cNvSpPr txBox="1">
              <a:spLocks noChangeArrowheads="1"/>
            </p:cNvSpPr>
            <p:nvPr/>
          </p:nvSpPr>
          <p:spPr bwMode="blackWhite">
            <a:xfrm>
              <a:off x="4380" y="2526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b="1" dirty="0" smtClean="0">
                  <a:solidFill>
                    <a:srgbClr val="284C6A"/>
                  </a:solidFill>
                  <a:latin typeface="Verdana" pitchFamily="34" charset="0"/>
                </a:rPr>
                <a:t>Aide</a:t>
              </a:r>
              <a:endParaRPr lang="en-US" altLang="en-US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201" name="Group 33" descr="Puzzle Piece"/>
          <p:cNvGrpSpPr>
            <a:grpSpLocks/>
          </p:cNvGrpSpPr>
          <p:nvPr/>
        </p:nvGrpSpPr>
        <p:grpSpPr bwMode="auto">
          <a:xfrm>
            <a:off x="3124200" y="3771900"/>
            <a:ext cx="1808163" cy="1054100"/>
            <a:chOff x="2080" y="1850"/>
            <a:chExt cx="1139" cy="664"/>
          </a:xfrm>
        </p:grpSpPr>
        <p:sp>
          <p:nvSpPr>
            <p:cNvPr id="7202" name="Puzzle1"/>
            <p:cNvSpPr>
              <a:spLocks noEditPoints="1" noChangeArrowheads="1"/>
            </p:cNvSpPr>
            <p:nvPr/>
          </p:nvSpPr>
          <p:spPr bwMode="auto">
            <a:xfrm>
              <a:off x="2080" y="1850"/>
              <a:ext cx="1139" cy="66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7FA9C3">
                <a:alpha val="57001"/>
              </a:srgbClr>
            </a:solidFill>
            <a:ln w="158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en-US" sz="1600" b="1" dirty="0">
                  <a:solidFill>
                    <a:srgbClr val="284C6A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7203" name="Text Box 35"/>
            <p:cNvSpPr txBox="1">
              <a:spLocks noChangeArrowheads="1"/>
            </p:cNvSpPr>
            <p:nvPr/>
          </p:nvSpPr>
          <p:spPr bwMode="blackWhite">
            <a:xfrm>
              <a:off x="2385" y="2105"/>
              <a:ext cx="52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050" b="1" dirty="0" smtClean="0">
                  <a:solidFill>
                    <a:srgbClr val="284C6A"/>
                  </a:solidFill>
                  <a:latin typeface="Verdana" pitchFamily="34" charset="0"/>
                </a:rPr>
                <a:t>Teacher</a:t>
              </a:r>
              <a:endParaRPr lang="en-US" altLang="en-US" sz="105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204" name="Group 36" descr="Puzzle Piece"/>
          <p:cNvGrpSpPr>
            <a:grpSpLocks/>
          </p:cNvGrpSpPr>
          <p:nvPr/>
        </p:nvGrpSpPr>
        <p:grpSpPr bwMode="auto">
          <a:xfrm>
            <a:off x="3494088" y="4402138"/>
            <a:ext cx="1077912" cy="1770062"/>
            <a:chOff x="2313" y="2247"/>
            <a:chExt cx="679" cy="1115"/>
          </a:xfrm>
        </p:grpSpPr>
        <p:sp>
          <p:nvSpPr>
            <p:cNvPr id="7205" name="Puzzle4"/>
            <p:cNvSpPr>
              <a:spLocks noEditPoints="1" noChangeArrowheads="1"/>
            </p:cNvSpPr>
            <p:nvPr/>
          </p:nvSpPr>
          <p:spPr bwMode="auto">
            <a:xfrm>
              <a:off x="2313" y="2247"/>
              <a:ext cx="679" cy="111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E1E4D1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06" name="Text Box 38"/>
            <p:cNvSpPr txBox="1">
              <a:spLocks noChangeArrowheads="1"/>
            </p:cNvSpPr>
            <p:nvPr/>
          </p:nvSpPr>
          <p:spPr bwMode="blackWhite">
            <a:xfrm>
              <a:off x="2430" y="2526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b="1" dirty="0" smtClean="0">
                  <a:solidFill>
                    <a:srgbClr val="284C6A"/>
                  </a:solidFill>
                  <a:latin typeface="Verdana" pitchFamily="34" charset="0"/>
                </a:rPr>
                <a:t>Mom</a:t>
              </a:r>
              <a:endParaRPr lang="en-US" altLang="en-US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277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00" dirty="0"/>
              <a:t>More Information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altLang="en-US" sz="1600" dirty="0" smtClean="0">
                <a:solidFill>
                  <a:schemeClr val="tx1"/>
                </a:solidFill>
                <a:hlinkClick r:id="rId2"/>
              </a:rPr>
              <a:t>www.bing.com/videos/search?q=bullying+on+the+school+bus&amp;qpvt=bullying+on+the+school+bus&amp;view=detail&amp;mid=8F853D86DEC402C6F5728F853D86DEC402C6F572&amp;FORM=VRDGAR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r>
              <a:rPr lang="en-US" altLang="en-US" sz="16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altLang="en-US" sz="1600" dirty="0" smtClean="0">
                <a:solidFill>
                  <a:schemeClr val="tx1"/>
                </a:solidFill>
                <a:hlinkClick r:id="rId3"/>
              </a:rPr>
              <a:t>www.youtube.com/watch?v=gb0m7xsq6F4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r>
              <a:rPr lang="en-US" altLang="en-US" sz="16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en-US" sz="1600" dirty="0" smtClean="0">
                <a:solidFill>
                  <a:schemeClr val="tx1"/>
                </a:solidFill>
                <a:hlinkClick r:id="rId4"/>
              </a:rPr>
              <a:t>www.youtube.com/watch?v=Dz6rBa1Ejyk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r>
              <a:rPr lang="en-US" altLang="en-US" sz="1600" dirty="0"/>
              <a:t>Take a Stand, Lend a Hand, Stop Bullying Now! </a:t>
            </a:r>
            <a:r>
              <a:rPr lang="en-US" altLang="en-US" sz="1600" dirty="0">
                <a:hlinkClick r:id="rId5"/>
              </a:rPr>
              <a:t>www.stopbullyingnow.hrsa.gove/adults/default.aspx</a:t>
            </a:r>
            <a:endParaRPr lang="en-US" altLang="en-US" sz="1600" dirty="0"/>
          </a:p>
          <a:p>
            <a:r>
              <a:rPr lang="en-US" altLang="en-US" sz="1600" dirty="0"/>
              <a:t>Stop Bullying Now: </a:t>
            </a:r>
            <a:r>
              <a:rPr lang="en-US" altLang="en-US" sz="1600" dirty="0">
                <a:hlinkClick r:id="rId6"/>
              </a:rPr>
              <a:t>http://stopbullyingnow.com/index.html</a:t>
            </a:r>
            <a:endParaRPr lang="en-US" altLang="en-US" sz="1600" dirty="0"/>
          </a:p>
          <a:p>
            <a:r>
              <a:rPr lang="en-US" altLang="en-US" sz="1600" dirty="0"/>
              <a:t>Safe2Tell: </a:t>
            </a:r>
            <a:r>
              <a:rPr lang="en-US" altLang="en-US" sz="1600" dirty="0">
                <a:hlinkClick r:id="rId7"/>
              </a:rPr>
              <a:t>http://safe2tell.org/</a:t>
            </a:r>
            <a:endParaRPr lang="en-US" altLang="en-US" sz="1600" dirty="0"/>
          </a:p>
          <a:p>
            <a:r>
              <a:rPr lang="en-US" altLang="en-US" sz="1600" dirty="0"/>
              <a:t>Stop Cyberbullying: </a:t>
            </a:r>
            <a:r>
              <a:rPr lang="en-US" altLang="en-US" sz="1600" dirty="0">
                <a:hlinkClick r:id="rId8"/>
              </a:rPr>
              <a:t>http://www.stopcyberbullying.org</a:t>
            </a:r>
            <a:endParaRPr lang="en-US" altLang="en-US" sz="1600" dirty="0"/>
          </a:p>
          <a:p>
            <a:endParaRPr lang="en-US" alt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27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00" dirty="0"/>
              <a:t>More Information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Lets put an end to bullying! 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74568"/>
            <a:ext cx="4343400" cy="289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75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857250"/>
            <a:ext cx="8002587" cy="571500"/>
          </a:xfrm>
        </p:spPr>
        <p:txBody>
          <a:bodyPr/>
          <a:lstStyle/>
          <a:p>
            <a:r>
              <a:rPr lang="en-US" altLang="en-US" dirty="0" smtClean="0"/>
              <a:t>Facts about School Bullies and Bullying Behaviors</a:t>
            </a:r>
            <a:endParaRPr lang="en-US" alt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30300" y="2208213"/>
            <a:ext cx="7180263" cy="4175125"/>
          </a:xfrm>
        </p:spPr>
        <p:txBody>
          <a:bodyPr/>
          <a:lstStyle/>
          <a:p>
            <a:r>
              <a:rPr lang="en-US" altLang="en-US" dirty="0" smtClean="0"/>
              <a:t>School bullying refers to all types of bullying done on school property.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86200"/>
            <a:ext cx="3962400" cy="2514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Bullying on the School Bus</a:t>
            </a:r>
            <a:endParaRPr lang="en-US" alt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Every driver knows that students who step aboard the bus have to cope with all kinds of issues, from problems at home and school to disputes with friends.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33" y="4495800"/>
            <a:ext cx="4530560" cy="19545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NO Tolerance for bullying ! </a:t>
            </a:r>
            <a:endParaRPr lang="en-US" altLang="en-US" dirty="0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Be part of the </a:t>
            </a:r>
            <a:r>
              <a:rPr lang="en-US" altLang="en-US" b="1" u="sng" dirty="0" smtClean="0"/>
              <a:t>SAFETY TEAM</a:t>
            </a:r>
            <a:r>
              <a:rPr lang="en-US" altLang="en-US" dirty="0" smtClean="0"/>
              <a:t>, we all have a responsibility! </a:t>
            </a:r>
            <a:endParaRPr lang="en-US" altLang="en-US" dirty="0"/>
          </a:p>
        </p:txBody>
      </p:sp>
      <p:grpSp>
        <p:nvGrpSpPr>
          <p:cNvPr id="7183" name="Group 15" descr="Puzzle Piece"/>
          <p:cNvGrpSpPr>
            <a:grpSpLocks/>
          </p:cNvGrpSpPr>
          <p:nvPr/>
        </p:nvGrpSpPr>
        <p:grpSpPr bwMode="auto">
          <a:xfrm>
            <a:off x="4511675" y="3311525"/>
            <a:ext cx="1119188" cy="1520825"/>
            <a:chOff x="2954" y="1560"/>
            <a:chExt cx="705" cy="958"/>
          </a:xfrm>
        </p:grpSpPr>
        <p:sp>
          <p:nvSpPr>
            <p:cNvPr id="7184" name="Puzzle3"/>
            <p:cNvSpPr>
              <a:spLocks noEditPoints="1" noChangeArrowheads="1"/>
            </p:cNvSpPr>
            <p:nvPr/>
          </p:nvSpPr>
          <p:spPr bwMode="auto">
            <a:xfrm>
              <a:off x="2954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CC99">
                <a:alpha val="75000"/>
              </a:srgb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blackWhite">
            <a:xfrm>
              <a:off x="3084" y="1823"/>
              <a:ext cx="52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050" b="1" dirty="0" smtClean="0">
                  <a:solidFill>
                    <a:srgbClr val="284C6A"/>
                  </a:solidFill>
                  <a:latin typeface="Verdana" pitchFamily="34" charset="0"/>
                </a:rPr>
                <a:t>Bus Driver</a:t>
              </a:r>
              <a:endParaRPr lang="en-US" altLang="en-US" sz="105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86" name="Group 18" descr="Puzzle Piece"/>
          <p:cNvGrpSpPr>
            <a:grpSpLocks/>
          </p:cNvGrpSpPr>
          <p:nvPr/>
        </p:nvGrpSpPr>
        <p:grpSpPr bwMode="auto">
          <a:xfrm>
            <a:off x="4184650" y="4419600"/>
            <a:ext cx="1787525" cy="1384300"/>
            <a:chOff x="2748" y="2258"/>
            <a:chExt cx="1126" cy="872"/>
          </a:xfrm>
        </p:grpSpPr>
        <p:sp>
          <p:nvSpPr>
            <p:cNvPr id="7187" name="Puzzle2"/>
            <p:cNvSpPr>
              <a:spLocks noEditPoints="1" noChangeArrowheads="1"/>
            </p:cNvSpPr>
            <p:nvPr/>
          </p:nvSpPr>
          <p:spPr bwMode="auto">
            <a:xfrm>
              <a:off x="2748" y="2258"/>
              <a:ext cx="1126" cy="872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A6D1D0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blackWhite">
            <a:xfrm>
              <a:off x="3047" y="2526"/>
              <a:ext cx="528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000" b="1" dirty="0" smtClean="0">
                  <a:solidFill>
                    <a:srgbClr val="284C6A"/>
                  </a:solidFill>
                  <a:latin typeface="Verdana" pitchFamily="34" charset="0"/>
                </a:rPr>
                <a:t>Principal</a:t>
              </a:r>
              <a:endParaRPr lang="en-US" altLang="en-US" sz="10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89" name="Group 21" descr="Puzzle Piece"/>
          <p:cNvGrpSpPr>
            <a:grpSpLocks/>
          </p:cNvGrpSpPr>
          <p:nvPr/>
        </p:nvGrpSpPr>
        <p:grpSpPr bwMode="auto">
          <a:xfrm>
            <a:off x="5175250" y="3729038"/>
            <a:ext cx="1808163" cy="1096962"/>
            <a:chOff x="3372" y="1850"/>
            <a:chExt cx="1139" cy="664"/>
          </a:xfrm>
        </p:grpSpPr>
        <p:sp>
          <p:nvSpPr>
            <p:cNvPr id="7190" name="Puzzle1"/>
            <p:cNvSpPr>
              <a:spLocks noEditPoints="1" noChangeArrowheads="1"/>
            </p:cNvSpPr>
            <p:nvPr/>
          </p:nvSpPr>
          <p:spPr bwMode="auto">
            <a:xfrm>
              <a:off x="3372" y="1850"/>
              <a:ext cx="1139" cy="66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E1E4D1"/>
            </a:solidFill>
            <a:ln w="158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en-US" sz="1600" b="1" dirty="0">
                  <a:solidFill>
                    <a:srgbClr val="284C6A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blackWhite">
            <a:xfrm>
              <a:off x="3744" y="2066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b="1" dirty="0" smtClean="0">
                  <a:solidFill>
                    <a:srgbClr val="284C6A"/>
                  </a:solidFill>
                  <a:latin typeface="Verdana" pitchFamily="34" charset="0"/>
                </a:rPr>
                <a:t>Dad</a:t>
              </a:r>
              <a:endParaRPr lang="en-US" altLang="en-US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92" name="Group 24" descr="Puzzle Piece"/>
          <p:cNvGrpSpPr>
            <a:grpSpLocks/>
          </p:cNvGrpSpPr>
          <p:nvPr/>
        </p:nvGrpSpPr>
        <p:grpSpPr bwMode="auto">
          <a:xfrm>
            <a:off x="5556250" y="4402138"/>
            <a:ext cx="1077913" cy="1770062"/>
            <a:chOff x="3612" y="2247"/>
            <a:chExt cx="679" cy="1115"/>
          </a:xfrm>
        </p:grpSpPr>
        <p:sp>
          <p:nvSpPr>
            <p:cNvPr id="7193" name="Puzzle4"/>
            <p:cNvSpPr>
              <a:spLocks noEditPoints="1" noChangeArrowheads="1"/>
            </p:cNvSpPr>
            <p:nvPr/>
          </p:nvSpPr>
          <p:spPr bwMode="auto">
            <a:xfrm>
              <a:off x="3612" y="2247"/>
              <a:ext cx="679" cy="111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7FA9C3">
                <a:alpha val="57001"/>
              </a:srgb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blackWhite">
            <a:xfrm>
              <a:off x="3744" y="2526"/>
              <a:ext cx="52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050" b="1" dirty="0" smtClean="0">
                  <a:solidFill>
                    <a:srgbClr val="284C6A"/>
                  </a:solidFill>
                  <a:latin typeface="Verdana" pitchFamily="34" charset="0"/>
                </a:rPr>
                <a:t>Friend</a:t>
              </a:r>
              <a:endParaRPr lang="en-US" altLang="en-US" sz="105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95" name="Group 27" descr="Puzzle Piece"/>
          <p:cNvGrpSpPr>
            <a:grpSpLocks/>
          </p:cNvGrpSpPr>
          <p:nvPr/>
        </p:nvGrpSpPr>
        <p:grpSpPr bwMode="auto">
          <a:xfrm>
            <a:off x="6569075" y="3311525"/>
            <a:ext cx="1119188" cy="1520825"/>
            <a:chOff x="4250" y="1560"/>
            <a:chExt cx="705" cy="958"/>
          </a:xfrm>
        </p:grpSpPr>
        <p:sp>
          <p:nvSpPr>
            <p:cNvPr id="7196" name="Puzzle3"/>
            <p:cNvSpPr>
              <a:spLocks noEditPoints="1" noChangeArrowheads="1"/>
            </p:cNvSpPr>
            <p:nvPr/>
          </p:nvSpPr>
          <p:spPr bwMode="auto">
            <a:xfrm>
              <a:off x="4250" y="1560"/>
              <a:ext cx="705" cy="958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A6D1D0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blackWhite">
            <a:xfrm>
              <a:off x="4291" y="1874"/>
              <a:ext cx="617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050" b="1" dirty="0" smtClean="0">
                  <a:solidFill>
                    <a:srgbClr val="284C6A"/>
                  </a:solidFill>
                  <a:latin typeface="Verdana" pitchFamily="34" charset="0"/>
                </a:rPr>
                <a:t>Guidance Counselor</a:t>
              </a:r>
              <a:endParaRPr lang="en-US" altLang="en-US" sz="105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198" name="Group 30" descr="Puzzle Piece"/>
          <p:cNvGrpSpPr>
            <a:grpSpLocks/>
          </p:cNvGrpSpPr>
          <p:nvPr/>
        </p:nvGrpSpPr>
        <p:grpSpPr bwMode="auto">
          <a:xfrm>
            <a:off x="6242050" y="4419600"/>
            <a:ext cx="1787525" cy="1384300"/>
            <a:chOff x="4044" y="2258"/>
            <a:chExt cx="1126" cy="872"/>
          </a:xfrm>
        </p:grpSpPr>
        <p:sp>
          <p:nvSpPr>
            <p:cNvPr id="7199" name="Puzzle2"/>
            <p:cNvSpPr>
              <a:spLocks noEditPoints="1" noChangeArrowheads="1"/>
            </p:cNvSpPr>
            <p:nvPr/>
          </p:nvSpPr>
          <p:spPr bwMode="auto">
            <a:xfrm>
              <a:off x="4044" y="2258"/>
              <a:ext cx="1126" cy="872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CC99">
                <a:alpha val="75000"/>
              </a:srgbClr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00" name="Text Box 32"/>
            <p:cNvSpPr txBox="1">
              <a:spLocks noChangeArrowheads="1"/>
            </p:cNvSpPr>
            <p:nvPr/>
          </p:nvSpPr>
          <p:spPr bwMode="blackWhite">
            <a:xfrm>
              <a:off x="4380" y="2526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b="1" dirty="0" smtClean="0">
                  <a:solidFill>
                    <a:srgbClr val="284C6A"/>
                  </a:solidFill>
                  <a:latin typeface="Verdana" pitchFamily="34" charset="0"/>
                </a:rPr>
                <a:t>Aide</a:t>
              </a:r>
              <a:endParaRPr lang="en-US" altLang="en-US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201" name="Group 33" descr="Puzzle Piece"/>
          <p:cNvGrpSpPr>
            <a:grpSpLocks/>
          </p:cNvGrpSpPr>
          <p:nvPr/>
        </p:nvGrpSpPr>
        <p:grpSpPr bwMode="auto">
          <a:xfrm>
            <a:off x="3124200" y="3771900"/>
            <a:ext cx="1808163" cy="1054100"/>
            <a:chOff x="2080" y="1850"/>
            <a:chExt cx="1139" cy="664"/>
          </a:xfrm>
        </p:grpSpPr>
        <p:sp>
          <p:nvSpPr>
            <p:cNvPr id="7202" name="Puzzle1"/>
            <p:cNvSpPr>
              <a:spLocks noEditPoints="1" noChangeArrowheads="1"/>
            </p:cNvSpPr>
            <p:nvPr/>
          </p:nvSpPr>
          <p:spPr bwMode="auto">
            <a:xfrm>
              <a:off x="2080" y="1850"/>
              <a:ext cx="1139" cy="664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7FA9C3">
                <a:alpha val="57001"/>
              </a:srgbClr>
            </a:solidFill>
            <a:ln w="1587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altLang="en-US" sz="1600" b="1" dirty="0">
                  <a:solidFill>
                    <a:srgbClr val="284C6A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7203" name="Text Box 35"/>
            <p:cNvSpPr txBox="1">
              <a:spLocks noChangeArrowheads="1"/>
            </p:cNvSpPr>
            <p:nvPr/>
          </p:nvSpPr>
          <p:spPr bwMode="blackWhite">
            <a:xfrm>
              <a:off x="2385" y="2105"/>
              <a:ext cx="528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050" b="1" dirty="0" smtClean="0">
                  <a:solidFill>
                    <a:srgbClr val="284C6A"/>
                  </a:solidFill>
                  <a:latin typeface="Verdana" pitchFamily="34" charset="0"/>
                </a:rPr>
                <a:t>Teacher</a:t>
              </a:r>
              <a:endParaRPr lang="en-US" altLang="en-US" sz="105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  <p:grpSp>
        <p:nvGrpSpPr>
          <p:cNvPr id="7204" name="Group 36" descr="Puzzle Piece"/>
          <p:cNvGrpSpPr>
            <a:grpSpLocks/>
          </p:cNvGrpSpPr>
          <p:nvPr/>
        </p:nvGrpSpPr>
        <p:grpSpPr bwMode="auto">
          <a:xfrm>
            <a:off x="3494088" y="4402138"/>
            <a:ext cx="1077912" cy="1770062"/>
            <a:chOff x="2313" y="2247"/>
            <a:chExt cx="679" cy="1115"/>
          </a:xfrm>
        </p:grpSpPr>
        <p:sp>
          <p:nvSpPr>
            <p:cNvPr id="7205" name="Puzzle4"/>
            <p:cNvSpPr>
              <a:spLocks noEditPoints="1" noChangeArrowheads="1"/>
            </p:cNvSpPr>
            <p:nvPr/>
          </p:nvSpPr>
          <p:spPr bwMode="auto">
            <a:xfrm>
              <a:off x="2313" y="2247"/>
              <a:ext cx="679" cy="111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E1E4D1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06" name="Text Box 38"/>
            <p:cNvSpPr txBox="1">
              <a:spLocks noChangeArrowheads="1"/>
            </p:cNvSpPr>
            <p:nvPr/>
          </p:nvSpPr>
          <p:spPr bwMode="blackWhite">
            <a:xfrm>
              <a:off x="2430" y="2526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b="1" dirty="0" smtClean="0">
                  <a:solidFill>
                    <a:srgbClr val="284C6A"/>
                  </a:solidFill>
                  <a:latin typeface="Verdana" pitchFamily="34" charset="0"/>
                </a:rPr>
                <a:t>Mom</a:t>
              </a:r>
              <a:endParaRPr lang="en-US" altLang="en-US" sz="1600" b="1" dirty="0">
                <a:solidFill>
                  <a:srgbClr val="284C6A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should bus drivers deal with bullying? </a:t>
            </a:r>
            <a:endParaRPr lang="en-US" alt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School bus drivers are professionals, whose primary responsibility is to operate the bus safely. Drivers can be limited in what they can do when a behavioral incident occurs on their bus. 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Do something! </a:t>
            </a:r>
            <a:endParaRPr lang="en-US" alt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Many buses have cameras installed to monitor students. </a:t>
            </a:r>
            <a:endParaRPr lang="en-US" altLang="en-US" dirty="0"/>
          </a:p>
          <a:p>
            <a:r>
              <a:rPr lang="en-US" altLang="en-US" dirty="0" smtClean="0"/>
              <a:t>Most buses also have 2 way radios to report serious situations immediately.</a:t>
            </a:r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19600"/>
            <a:ext cx="4953000" cy="2365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Report it! </a:t>
            </a:r>
            <a:endParaRPr lang="en-US" alt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Get the details and report it back to the Principal of the child’s school and your Supervisor as well. </a:t>
            </a:r>
            <a:endParaRPr lang="en-US" altLang="en-US" dirty="0"/>
          </a:p>
          <a:p>
            <a:r>
              <a:rPr lang="en-US" altLang="en-US" u="sng" dirty="0" smtClean="0"/>
              <a:t>Document</a:t>
            </a:r>
            <a:r>
              <a:rPr lang="en-US" altLang="en-US" dirty="0" smtClean="0"/>
              <a:t>, </a:t>
            </a:r>
            <a:r>
              <a:rPr lang="en-US" altLang="en-US" u="sng" dirty="0" smtClean="0"/>
              <a:t>Document</a:t>
            </a:r>
            <a:r>
              <a:rPr lang="en-US" altLang="en-US" dirty="0" smtClean="0"/>
              <a:t>, </a:t>
            </a:r>
            <a:r>
              <a:rPr lang="en-US" altLang="en-US" u="sng" dirty="0" smtClean="0"/>
              <a:t>Document</a:t>
            </a:r>
            <a:r>
              <a:rPr lang="en-US" altLang="en-US" dirty="0" smtClean="0"/>
              <a:t>! 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to Make School Buses Bully-Proof</a:t>
            </a:r>
            <a:endParaRPr lang="en-US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/>
              <a:t>Bullies are everywhere, on the playground, on the internet, in the cafeteria, in the hallways, in the bathrooms and in the locker rooms.</a:t>
            </a:r>
            <a:endParaRPr lang="en-US" altLang="en-US" sz="2800" dirty="0"/>
          </a:p>
          <a:p>
            <a:r>
              <a:rPr lang="en-US" altLang="en-US" sz="2800" dirty="0" smtClean="0"/>
              <a:t>Bullies tend to thrive on the school </a:t>
            </a:r>
            <a:r>
              <a:rPr lang="en-US" altLang="en-US" sz="2800" dirty="0" smtClean="0"/>
              <a:t>bus </a:t>
            </a:r>
            <a:r>
              <a:rPr lang="en-US" altLang="en-US" sz="2800" dirty="0" smtClean="0"/>
              <a:t>where they have a small space, a captive audience and a bus driver whose focus is on the road. </a:t>
            </a:r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900" dirty="0" smtClean="0"/>
              <a:t>Safety Team</a:t>
            </a:r>
            <a:endParaRPr lang="en-US" altLang="en-US" sz="3900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Ensuring a safe ride to and from school is up to the SAFETY TEAM</a:t>
            </a:r>
          </a:p>
          <a:p>
            <a:r>
              <a:rPr lang="en-US" altLang="en-US" u="sng" dirty="0" smtClean="0"/>
              <a:t>Students</a:t>
            </a:r>
            <a:r>
              <a:rPr lang="en-US" altLang="en-US" dirty="0" smtClean="0"/>
              <a:t>, </a:t>
            </a:r>
            <a:r>
              <a:rPr lang="en-US" altLang="en-US" u="sng" dirty="0" smtClean="0"/>
              <a:t>Parents</a:t>
            </a:r>
            <a:r>
              <a:rPr lang="en-US" altLang="en-US" dirty="0" smtClean="0"/>
              <a:t>, </a:t>
            </a:r>
            <a:r>
              <a:rPr lang="en-US" altLang="en-US" u="sng" dirty="0" smtClean="0"/>
              <a:t>Bus driver</a:t>
            </a:r>
            <a:r>
              <a:rPr lang="en-US" altLang="en-US" dirty="0" smtClean="0"/>
              <a:t>, </a:t>
            </a:r>
            <a:r>
              <a:rPr lang="en-US" altLang="en-US" u="sng" dirty="0" smtClean="0"/>
              <a:t>Transportation Dept</a:t>
            </a:r>
            <a:r>
              <a:rPr lang="en-US" altLang="en-US" dirty="0" smtClean="0"/>
              <a:t>. and the </a:t>
            </a:r>
            <a:r>
              <a:rPr lang="en-US" altLang="en-US" u="sng" dirty="0" smtClean="0"/>
              <a:t>School</a:t>
            </a:r>
            <a:endParaRPr lang="en-US" altLang="en-US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648200"/>
            <a:ext cx="3810000" cy="2209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 seminar presentation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oud skipper desig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seminar presentation</Template>
  <TotalTime>404</TotalTime>
  <Words>686</Words>
  <Application>Microsoft Office PowerPoint</Application>
  <PresentationFormat>On-screen Show (4:3)</PresentationFormat>
  <Paragraphs>75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Training seminar presentation</vt:lpstr>
      <vt:lpstr>Bullying</vt:lpstr>
      <vt:lpstr>Facts about School Bullies and Bullying Behaviors</vt:lpstr>
      <vt:lpstr>Bullying on the School Bus</vt:lpstr>
      <vt:lpstr>NO Tolerance for bullying ! </vt:lpstr>
      <vt:lpstr>How should bus drivers deal with bullying? </vt:lpstr>
      <vt:lpstr>Do something! </vt:lpstr>
      <vt:lpstr>Report it! </vt:lpstr>
      <vt:lpstr>How to Make School Buses Bully-Proof</vt:lpstr>
      <vt:lpstr>Safety Team</vt:lpstr>
      <vt:lpstr>Safety Team (Students)</vt:lpstr>
      <vt:lpstr>Safety Team (Parents)</vt:lpstr>
      <vt:lpstr>Safety Team (Parents)</vt:lpstr>
      <vt:lpstr>Safety Team (Bus Driver and Transportation Department)</vt:lpstr>
      <vt:lpstr>Safety Team (School)</vt:lpstr>
      <vt:lpstr>NO Tolerance for bullying ! </vt:lpstr>
      <vt:lpstr>More Information</vt:lpstr>
      <vt:lpstr>More Information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Bullying</dc:title>
  <dc:creator>Jackie Herring</dc:creator>
  <cp:lastModifiedBy>Jackie Herring</cp:lastModifiedBy>
  <cp:revision>35</cp:revision>
  <cp:lastPrinted>1601-01-01T00:00:00Z</cp:lastPrinted>
  <dcterms:created xsi:type="dcterms:W3CDTF">2016-01-08T14:42:15Z</dcterms:created>
  <dcterms:modified xsi:type="dcterms:W3CDTF">2016-02-04T20:28:05Z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TC062561681033</vt:lpwstr>
  </property>
</Properties>
</file>