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305" r:id="rId2"/>
    <p:sldId id="306" r:id="rId3"/>
    <p:sldId id="263" r:id="rId4"/>
    <p:sldId id="270" r:id="rId5"/>
    <p:sldId id="372" r:id="rId6"/>
    <p:sldId id="364" r:id="rId7"/>
    <p:sldId id="380" r:id="rId8"/>
    <p:sldId id="349" r:id="rId9"/>
    <p:sldId id="371" r:id="rId10"/>
    <p:sldId id="352" r:id="rId11"/>
    <p:sldId id="357" r:id="rId12"/>
    <p:sldId id="358" r:id="rId13"/>
    <p:sldId id="359" r:id="rId14"/>
    <p:sldId id="363" r:id="rId15"/>
    <p:sldId id="362" r:id="rId16"/>
    <p:sldId id="366" r:id="rId17"/>
    <p:sldId id="376" r:id="rId18"/>
    <p:sldId id="377" r:id="rId19"/>
    <p:sldId id="378" r:id="rId20"/>
    <p:sldId id="367" r:id="rId21"/>
    <p:sldId id="279" r:id="rId22"/>
    <p:sldId id="321" r:id="rId23"/>
    <p:sldId id="379" r:id="rId24"/>
    <p:sldId id="347" r:id="rId25"/>
    <p:sldId id="288" r:id="rId26"/>
    <p:sldId id="334" r:id="rId27"/>
    <p:sldId id="317" r:id="rId28"/>
    <p:sldId id="369" r:id="rId29"/>
    <p:sldId id="381" r:id="rId30"/>
    <p:sldId id="301" r:id="rId31"/>
    <p:sldId id="382" r:id="rId32"/>
    <p:sldId id="373" r:id="rId33"/>
  </p:sldIdLst>
  <p:sldSz cx="9144000" cy="6858000" type="screen4x3"/>
  <p:notesSz cx="6973888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bins, Zachary (DOE)" initials="RZ(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6038" autoAdjust="0"/>
  </p:normalViewPr>
  <p:slideViewPr>
    <p:cSldViewPr snapToGrid="0">
      <p:cViewPr>
        <p:scale>
          <a:sx n="60" d="100"/>
          <a:sy n="60" d="100"/>
        </p:scale>
        <p:origin x="-165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ennifer.piver-renna@doe.virginia.gov\AppData\Local\Microsoft\Windows\Temporary%20Internet%20Files\Content.Outlook\3CSFB210\Inst%20and%20Support%20Rati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'[Inst and Support Ratios.xlsx]Sheet1'!$B$1:$B$2</c:f>
              <c:strCache>
                <c:ptCount val="1"/>
                <c:pt idx="0">
                  <c:v>Support Cap Ratio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'[Inst and Support Ratios.xlsx]Sheet1'!$A$3:$A$15</c:f>
              <c:strCache>
                <c:ptCount val="13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</c:strCache>
            </c:strRef>
          </c:cat>
          <c:val>
            <c:numRef>
              <c:f>'[Inst and Support Ratios.xlsx]Sheet1'!$B$3:$B$15</c:f>
              <c:numCache>
                <c:formatCode>General</c:formatCode>
                <c:ptCount val="13"/>
                <c:pt idx="5">
                  <c:v>4.03</c:v>
                </c:pt>
                <c:pt idx="6">
                  <c:v>4.05</c:v>
                </c:pt>
                <c:pt idx="7">
                  <c:v>4.05</c:v>
                </c:pt>
                <c:pt idx="8">
                  <c:v>4.07</c:v>
                </c:pt>
                <c:pt idx="9">
                  <c:v>4.07</c:v>
                </c:pt>
                <c:pt idx="10">
                  <c:v>4.09</c:v>
                </c:pt>
                <c:pt idx="11">
                  <c:v>4.09</c:v>
                </c:pt>
                <c:pt idx="12">
                  <c:v>4.1900000000000004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'[Inst and Support Ratios.xlsx]Sheet1'!$C$1:$C$2</c:f>
              <c:strCache>
                <c:ptCount val="1"/>
                <c:pt idx="0">
                  <c:v>Support/Inst Ratio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'[Inst and Support Ratios.xlsx]Sheet1'!$A$3:$A$15</c:f>
              <c:strCache>
                <c:ptCount val="13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</c:strCache>
            </c:strRef>
          </c:cat>
          <c:val>
            <c:numRef>
              <c:f>'[Inst and Support Ratios.xlsx]Sheet1'!$C$3:$C$15</c:f>
              <c:numCache>
                <c:formatCode>0.00</c:formatCode>
                <c:ptCount val="13"/>
                <c:pt idx="0">
                  <c:v>3.0302577286534675</c:v>
                </c:pt>
                <c:pt idx="1">
                  <c:v>3.0083760228361318</c:v>
                </c:pt>
                <c:pt idx="2">
                  <c:v>2.9838736797918091</c:v>
                </c:pt>
                <c:pt idx="3">
                  <c:v>3.0152755623440681</c:v>
                </c:pt>
                <c:pt idx="4">
                  <c:v>3.0176065329380157</c:v>
                </c:pt>
                <c:pt idx="5">
                  <c:v>3.0714051494068166</c:v>
                </c:pt>
                <c:pt idx="6">
                  <c:v>3.1497697022684243</c:v>
                </c:pt>
                <c:pt idx="7">
                  <c:v>3.1809779617756493</c:v>
                </c:pt>
                <c:pt idx="8">
                  <c:v>3.2094133868487242</c:v>
                </c:pt>
                <c:pt idx="9">
                  <c:v>3.3108693001862384</c:v>
                </c:pt>
                <c:pt idx="10">
                  <c:v>3.2600606688976947</c:v>
                </c:pt>
                <c:pt idx="11">
                  <c:v>3.2782159655464533</c:v>
                </c:pt>
                <c:pt idx="12">
                  <c:v>3.2572745746779677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15904"/>
        <c:axId val="93117440"/>
      </c:lineChart>
      <c:catAx>
        <c:axId val="93115904"/>
        <c:scaling>
          <c:orientation val="minMax"/>
        </c:scaling>
        <c:delete val="0"/>
        <c:axPos val="t"/>
        <c:majorTickMark val="out"/>
        <c:minorTickMark val="none"/>
        <c:tickLblPos val="nextTo"/>
        <c:crossAx val="93117440"/>
        <c:crosses val="autoZero"/>
        <c:auto val="1"/>
        <c:lblAlgn val="ctr"/>
        <c:lblOffset val="100"/>
        <c:noMultiLvlLbl val="0"/>
      </c:catAx>
      <c:valAx>
        <c:axId val="93117440"/>
        <c:scaling>
          <c:orientation val="maxMin"/>
          <c:min val="2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Support Positions Per Instructional Position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11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0.36875</cdr:x>
      <cdr:y>0.26563</cdr:y>
    </cdr:from>
    <cdr:to>
      <cdr:x>0.56875</cdr:x>
      <cdr:y>0.59896</cdr:y>
    </cdr:to>
    <cdr:sp macro="" textlink="">
      <cdr:nvSpPr>
        <cdr:cNvPr id="2" name="TextBox 1"/>
        <cdr:cNvSpPr txBox="1"/>
      </cdr:nvSpPr>
      <cdr:spPr>
        <a:xfrm xmlns:a="http://schemas.openxmlformats.org/drawingml/2006/main" rot="687016">
          <a:off x="1685925" y="7286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Actual Support Positions</a:t>
          </a:r>
        </a:p>
      </cdr:txBody>
    </cdr:sp>
  </cdr:relSizeAnchor>
  <cdr:relSizeAnchor xmlns:cdr="http://schemas.openxmlformats.org/drawingml/2006/chartDrawing">
    <cdr:from>
      <cdr:x>0.56085</cdr:x>
      <cdr:y>0.75387</cdr:y>
    </cdr:from>
    <cdr:to>
      <cdr:x>0.76085</cdr:x>
      <cdr:y>0.84675</cdr:y>
    </cdr:to>
    <cdr:sp macro="" textlink="">
      <cdr:nvSpPr>
        <cdr:cNvPr id="3" name="TextBox 1"/>
        <cdr:cNvSpPr txBox="1"/>
      </cdr:nvSpPr>
      <cdr:spPr>
        <a:xfrm xmlns:a="http://schemas.openxmlformats.org/drawingml/2006/main" rot="247241">
          <a:off x="2564197" y="2068027"/>
          <a:ext cx="914400" cy="254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Funded Support Positions</a:t>
          </a:r>
        </a:p>
      </cdr:txBody>
    </cdr:sp>
  </cdr:relSizeAnchor>
  <cdr:relSizeAnchor xmlns:cdr="http://schemas.openxmlformats.org/drawingml/2006/chartDrawing">
    <cdr:from>
      <cdr:x>0.30833</cdr:x>
      <cdr:y>0.73958</cdr:y>
    </cdr:from>
    <cdr:to>
      <cdr:x>0.50833</cdr:x>
      <cdr:y>0.90104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9700" y="2028825"/>
          <a:ext cx="914400" cy="44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Support Cap</a:t>
          </a:r>
        </a:p>
        <a:p xmlns:a="http://schemas.openxmlformats.org/drawingml/2006/main">
          <a:r>
            <a:rPr lang="en-US" sz="1600" dirty="0"/>
            <a:t>Began in FY10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2018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4" tIns="46290" rIns="92604" bIns="4629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0256" y="0"/>
            <a:ext cx="3022018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4" tIns="46290" rIns="92604" bIns="4629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4" tIns="46290" rIns="92604" bIns="4629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22018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4" tIns="46290" rIns="92604" bIns="4629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4" tIns="46290" rIns="92604" bIns="46290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907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912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223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:notes"/>
          <p:cNvSpPr txBox="1">
            <a:spLocks noGrp="1"/>
          </p:cNvSpPr>
          <p:nvPr>
            <p:ph type="body" idx="1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spcFirstLastPara="1" wrap="square" lIns="92604" tIns="46290" rIns="92604" bIns="4629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10" name="Google Shape;3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48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07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:notes"/>
          <p:cNvSpPr txBox="1">
            <a:spLocks noGrp="1"/>
          </p:cNvSpPr>
          <p:nvPr>
            <p:ph type="body" idx="1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spcFirstLastPara="1" wrap="square" lIns="92604" tIns="46290" rIns="92604" bIns="4629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88" name="Google Shape;38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664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75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4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spcFirstLastPara="1" wrap="square" lIns="92604" tIns="46290" rIns="92604" bIns="4629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spcFirstLastPara="1" wrap="square" lIns="92604" tIns="46290" rIns="92604" bIns="46290" anchor="t" anchorCtr="0">
            <a:noAutofit/>
          </a:bodyPr>
          <a:lstStyle/>
          <a:p>
            <a:pPr marL="0" indent="0"/>
            <a:endParaRPr lang="en-US" dirty="0" smtClean="0"/>
          </a:p>
          <a:p>
            <a:pPr marL="0" indent="0"/>
            <a:endParaRPr dirty="0"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spcFirstLastPara="1" wrap="square" lIns="92604" tIns="46290" rIns="92604" bIns="4629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spcFirstLastPara="1" wrap="square" lIns="92604" tIns="46290" rIns="92604" bIns="4629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B43F-EB1B-4CE5-AB66-411F43BA8A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>
            <a:spLocks noGrp="1"/>
          </p:cNvSpPr>
          <p:nvPr>
            <p:ph type="body" idx="1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spcFirstLastPara="1" wrap="square" lIns="92604" tIns="46290" rIns="92604" bIns="4629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6" name="Google Shape;2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28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736081" y="65896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"/>
            <a:ext cx="1040892" cy="6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"/>
            <a:ext cx="1040892" cy="6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4800"/>
            <a:ext cx="1040892" cy="6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746839" y="656818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30241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15240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746844" y="657151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762376" y="6578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15" name="Google Shape;15;p1"/>
          <p:cNvCxnSpPr/>
          <p:nvPr/>
        </p:nvCxnSpPr>
        <p:spPr>
          <a:xfrm flipH="1">
            <a:off x="0" y="6243638"/>
            <a:ext cx="7315200" cy="28575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lt2"/>
            </a:outerShdw>
          </a:effectLst>
        </p:spPr>
      </p:cxnSp>
      <p:pic>
        <p:nvPicPr>
          <p:cNvPr id="16" name="Google Shape;16;p1" descr="VDO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54888" y="5613400"/>
            <a:ext cx="1433512" cy="965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50184915_The_Effects_of_Small_Classes_on_Academic_Achievement_The_Results_of_the_Tennessee_Class_Size_Experime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llacefoundation.org/knowledge-center/pages/1_2-shared-leadership-learning-from-leadership.aspx" TargetMode="External"/><Relationship Id="rId5" Type="http://schemas.openxmlformats.org/officeDocument/2006/relationships/hyperlink" Target="https://www.ets.org/s/education_topics/teaching_quality/pdf/teacher_leader_model_standards.pdf" TargetMode="External"/><Relationship Id="rId4" Type="http://schemas.openxmlformats.org/officeDocument/2006/relationships/hyperlink" Target="http://citeseerx.ist.psu.edu/viewdoc/download?doi=10.1.1.212.450&amp;rep=rep1&amp;type=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Standards of Quality Review: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Policy Considerations for Equity 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+mj-lt"/>
              </a:rPr>
              <a:t>March 20, 2019</a:t>
            </a:r>
          </a:p>
          <a:p>
            <a:pPr lvl="0"/>
            <a:endParaRPr lang="en-US" sz="19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+mj-lt"/>
              </a:rPr>
              <a:t>Zachary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Robbins</a:t>
            </a:r>
            <a:r>
              <a:rPr lang="en-US" sz="2000" b="0" dirty="0">
                <a:solidFill>
                  <a:prstClr val="black"/>
                </a:solidFill>
                <a:latin typeface="+mj-lt"/>
              </a:rPr>
              <a:t> </a:t>
            </a:r>
          </a:p>
          <a:p>
            <a:pPr lvl="0"/>
            <a:r>
              <a:rPr lang="en-US" sz="2000" b="0" i="1" dirty="0">
                <a:solidFill>
                  <a:prstClr val="black"/>
                </a:solidFill>
                <a:latin typeface="+mj-lt"/>
              </a:rPr>
              <a:t>Director of Policy</a:t>
            </a:r>
          </a:p>
          <a:p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Dr.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Jennifer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Piver-Renna</a:t>
            </a:r>
            <a:r>
              <a:rPr lang="en-US" sz="2000" b="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2000" b="0" i="1" dirty="0" smtClean="0">
                <a:solidFill>
                  <a:schemeClr val="tx1"/>
                </a:solidFill>
                <a:latin typeface="+mj-lt"/>
              </a:rPr>
              <a:t>Director of Research</a:t>
            </a:r>
          </a:p>
        </p:txBody>
      </p:sp>
    </p:spTree>
    <p:extLst>
      <p:ext uri="{BB962C8B-B14F-4D97-AF65-F5344CB8AC3E}">
        <p14:creationId xmlns:p14="http://schemas.microsoft.com/office/powerpoint/2010/main" val="32130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(1) Targeted Compensation Adjustments </a:t>
            </a:r>
            <a:endParaRPr lang="en-US" sz="4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dirty="0" smtClean="0">
                <a:latin typeface="+mn-lt"/>
              </a:rPr>
              <a:t>Increase compensation to teachers in challenging school environments:</a:t>
            </a:r>
          </a:p>
          <a:p>
            <a:pPr lvl="1"/>
            <a:endParaRPr lang="en-US" sz="2400" dirty="0" smtClean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Allocate additional resources based on characteristics of local teacher workforce  </a:t>
            </a:r>
          </a:p>
          <a:p>
            <a:pPr lvl="1"/>
            <a:endParaRPr lang="en-US" sz="2400" dirty="0" smtClean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Expand resources driven by student characteristics </a:t>
            </a:r>
          </a:p>
          <a:p>
            <a:pPr lvl="1"/>
            <a:endParaRPr lang="en-US" sz="2400" dirty="0" smtClean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Develop a program to direct resources based on specific criteria for incentives     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(1) Targeted </a:t>
            </a:r>
            <a:r>
              <a:rPr lang="en-US" sz="4000" dirty="0">
                <a:latin typeface="+mn-lt"/>
              </a:rPr>
              <a:t>Compensation Adjustments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6906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b="0" dirty="0">
                <a:latin typeface="+mn-lt"/>
              </a:rPr>
              <a:t>Allocate additional resources based on characteristics of local teacher workforce </a:t>
            </a:r>
            <a:endParaRPr lang="en-US" sz="2000" b="0" dirty="0" smtClean="0">
              <a:latin typeface="+mn-lt"/>
            </a:endParaRPr>
          </a:p>
          <a:p>
            <a:pPr lvl="0"/>
            <a:endParaRPr lang="en-US" sz="1200" b="0" dirty="0" smtClean="0">
              <a:latin typeface="+mn-lt"/>
            </a:endParaRPr>
          </a:p>
          <a:p>
            <a:pPr lvl="0"/>
            <a:r>
              <a:rPr lang="en-US" sz="2000" b="0" dirty="0" smtClean="0">
                <a:latin typeface="+mn-lt"/>
              </a:rPr>
              <a:t>Developing an index based </a:t>
            </a:r>
            <a:r>
              <a:rPr lang="en-US" sz="2000" b="0" dirty="0">
                <a:latin typeface="+mn-lt"/>
              </a:rPr>
              <a:t>on a combination of school and division </a:t>
            </a:r>
            <a:r>
              <a:rPr lang="en-US" sz="2000" b="0" dirty="0" smtClean="0">
                <a:latin typeface="+mn-lt"/>
              </a:rPr>
              <a:t>variables:</a:t>
            </a:r>
            <a:endParaRPr lang="en-US" sz="2000" b="0" dirty="0">
              <a:latin typeface="+mn-lt"/>
            </a:endParaRPr>
          </a:p>
          <a:p>
            <a:pPr lvl="1"/>
            <a:r>
              <a:rPr lang="en-US" sz="2000" i="1" dirty="0" smtClean="0">
                <a:latin typeface="+mn-lt"/>
              </a:rPr>
              <a:t>Available data (quality varies): </a:t>
            </a:r>
          </a:p>
          <a:p>
            <a:pPr lvl="2"/>
            <a:r>
              <a:rPr lang="en-US" sz="2000" dirty="0" smtClean="0">
                <a:latin typeface="+mn-lt"/>
              </a:rPr>
              <a:t>Current need: turnover rate, rates of unfilled and long-term substitute positions, areas of critical shortage  </a:t>
            </a:r>
            <a:endParaRPr lang="en-US" sz="1100" dirty="0" smtClean="0">
              <a:latin typeface="+mn-lt"/>
            </a:endParaRPr>
          </a:p>
          <a:p>
            <a:pPr lvl="2"/>
            <a:r>
              <a:rPr lang="en-US" sz="2000" dirty="0" smtClean="0">
                <a:latin typeface="+mn-lt"/>
              </a:rPr>
              <a:t>Qualifications: rates of teachers not properly licensed or endorsed, provisionally licensed, or inexperienced    </a:t>
            </a:r>
          </a:p>
          <a:p>
            <a:pPr lvl="1"/>
            <a:endParaRPr lang="en-US" sz="1100" dirty="0" smtClean="0">
              <a:latin typeface="+mn-lt"/>
            </a:endParaRPr>
          </a:p>
          <a:p>
            <a:pPr lvl="1"/>
            <a:r>
              <a:rPr lang="en-US" sz="2000" i="1" dirty="0" smtClean="0">
                <a:latin typeface="+mn-lt"/>
              </a:rPr>
              <a:t>For future consideration:</a:t>
            </a:r>
            <a:endParaRPr lang="en-US" sz="2000" i="1" dirty="0">
              <a:latin typeface="+mn-lt"/>
            </a:endParaRPr>
          </a:p>
          <a:p>
            <a:pPr lvl="2"/>
            <a:r>
              <a:rPr lang="en-US" sz="2000" dirty="0" smtClean="0">
                <a:latin typeface="+mn-lt"/>
              </a:rPr>
              <a:t>Performance: meeting or exceeding high standards of teacher practice </a:t>
            </a:r>
            <a:endParaRPr lang="en-US" sz="1100" dirty="0" smtClean="0">
              <a:latin typeface="+mn-lt"/>
            </a:endParaRPr>
          </a:p>
          <a:p>
            <a:pPr lvl="2"/>
            <a:r>
              <a:rPr lang="en-US" sz="2000" dirty="0" smtClean="0">
                <a:latin typeface="+mn-lt"/>
              </a:rPr>
              <a:t>Effectiveness: effect on student achievement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 (1) Targeted </a:t>
            </a:r>
            <a:r>
              <a:rPr lang="en-US" sz="4000" dirty="0">
                <a:latin typeface="+mn-lt"/>
              </a:rPr>
              <a:t>Compensation Adjustments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>
                <a:latin typeface="+mn-lt"/>
              </a:rPr>
              <a:t>Expand resources driven by student characteristics </a:t>
            </a:r>
          </a:p>
          <a:p>
            <a:pPr marL="114300" indent="0">
              <a:buNone/>
            </a:pPr>
            <a:endParaRPr lang="en-US" b="0" dirty="0" smtClean="0">
              <a:latin typeface="+mn-lt"/>
            </a:endParaRPr>
          </a:p>
          <a:p>
            <a:r>
              <a:rPr lang="en-US" b="0" dirty="0" smtClean="0">
                <a:latin typeface="+mn-lt"/>
              </a:rPr>
              <a:t>Options include resources based upon:</a:t>
            </a:r>
          </a:p>
          <a:p>
            <a:pPr lvl="1"/>
            <a:r>
              <a:rPr lang="en-US" dirty="0" smtClean="0">
                <a:latin typeface="+mn-lt"/>
              </a:rPr>
              <a:t>School- and division-level percent of students in poverty, students with disabilities, English learners, migrant, or homeless students   </a:t>
            </a:r>
          </a:p>
          <a:p>
            <a:pPr lvl="1"/>
            <a:r>
              <a:rPr lang="en-US" dirty="0" smtClean="0">
                <a:latin typeface="+mn-lt"/>
              </a:rPr>
              <a:t>Measures of urbanity or rurality of schools </a:t>
            </a:r>
          </a:p>
          <a:p>
            <a:pPr lvl="1"/>
            <a:r>
              <a:rPr lang="en-US" dirty="0" smtClean="0">
                <a:latin typeface="+mn-lt"/>
              </a:rPr>
              <a:t>Student outcomes (e.g., 3</a:t>
            </a:r>
            <a:r>
              <a:rPr lang="en-US" baseline="30000" dirty="0" smtClean="0">
                <a:latin typeface="+mn-lt"/>
              </a:rPr>
              <a:t>rd</a:t>
            </a:r>
            <a:r>
              <a:rPr lang="en-US" dirty="0" smtClean="0">
                <a:latin typeface="+mn-lt"/>
              </a:rPr>
              <a:t> grade reading pass rates, graduation) </a:t>
            </a:r>
          </a:p>
          <a:p>
            <a:endParaRPr lang="en-US" b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(1) Targeted Compensation Adjustments </a:t>
            </a:r>
            <a:endParaRPr lang="en-US" sz="4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596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>
                <a:latin typeface="+mn-lt"/>
              </a:rPr>
              <a:t>Develop a program to direct resources based on specific criteria for incentives </a:t>
            </a:r>
            <a:endParaRPr lang="en-US" b="0" dirty="0" smtClean="0">
              <a:latin typeface="+mn-lt"/>
            </a:endParaRPr>
          </a:p>
          <a:p>
            <a:endParaRPr lang="en-US" b="0" dirty="0" smtClean="0">
              <a:latin typeface="+mn-lt"/>
            </a:endParaRPr>
          </a:p>
          <a:p>
            <a:r>
              <a:rPr lang="en-US" b="0" dirty="0" smtClean="0">
                <a:latin typeface="+mn-lt"/>
              </a:rPr>
              <a:t>Ensures implementation of targeted, evidence-based approaches</a:t>
            </a:r>
          </a:p>
          <a:p>
            <a:endParaRPr lang="en-US" b="0" dirty="0">
              <a:latin typeface="+mn-lt"/>
            </a:endParaRPr>
          </a:p>
          <a:p>
            <a:r>
              <a:rPr lang="en-US" b="0" dirty="0" smtClean="0">
                <a:latin typeface="+mn-lt"/>
              </a:rPr>
              <a:t>Examples:</a:t>
            </a:r>
          </a:p>
          <a:p>
            <a:pPr lvl="1"/>
            <a:r>
              <a:rPr lang="en-US" dirty="0" smtClean="0">
                <a:latin typeface="+mn-lt"/>
              </a:rPr>
              <a:t>Signing bonuses for new contracts in high-need schools</a:t>
            </a:r>
          </a:p>
          <a:p>
            <a:pPr lvl="1"/>
            <a:r>
              <a:rPr lang="en-US" dirty="0" smtClean="0">
                <a:latin typeface="+mn-lt"/>
              </a:rPr>
              <a:t>Salary increases based on performance </a:t>
            </a:r>
          </a:p>
          <a:p>
            <a:pPr lvl="1"/>
            <a:r>
              <a:rPr lang="en-US" dirty="0" smtClean="0">
                <a:latin typeface="+mn-lt"/>
              </a:rPr>
              <a:t>Retention bonuses   </a:t>
            </a:r>
          </a:p>
          <a:p>
            <a:endParaRPr lang="en-US" b="0" dirty="0">
              <a:latin typeface="+mn-lt"/>
            </a:endParaRPr>
          </a:p>
          <a:p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(2) Developing Teacher Leaders </a:t>
            </a:r>
            <a:endParaRPr lang="en-US" sz="4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dirty="0">
                <a:latin typeface="+mj-lt"/>
              </a:rPr>
              <a:t>Teacher leaders model effective practices, exercise their influence in formal and informal contexts, and support collaborative team structures within their </a:t>
            </a:r>
            <a:r>
              <a:rPr lang="en-US" sz="2000" b="0" dirty="0" smtClean="0">
                <a:latin typeface="+mj-lt"/>
              </a:rPr>
              <a:t>schools</a:t>
            </a:r>
            <a:r>
              <a:rPr lang="en-US" sz="2000" b="0" baseline="30000" dirty="0" smtClean="0">
                <a:latin typeface="+mj-lt"/>
              </a:rPr>
              <a:t>(11)</a:t>
            </a:r>
            <a:endParaRPr lang="en-US" sz="2000" b="0" dirty="0" smtClean="0">
              <a:latin typeface="+mj-lt"/>
            </a:endParaRPr>
          </a:p>
          <a:p>
            <a:endParaRPr lang="en-US" sz="2000" b="0" dirty="0" smtClean="0">
              <a:latin typeface="+mj-lt"/>
            </a:endParaRPr>
          </a:p>
          <a:p>
            <a:r>
              <a:rPr lang="en-US" sz="2000" b="0" dirty="0" smtClean="0">
                <a:latin typeface="+mj-lt"/>
              </a:rPr>
              <a:t>Provides a career path for teachers who do </a:t>
            </a:r>
            <a:r>
              <a:rPr lang="en-US" sz="2000" b="0" dirty="0">
                <a:latin typeface="+mj-lt"/>
              </a:rPr>
              <a:t>not </a:t>
            </a:r>
            <a:r>
              <a:rPr lang="en-US" sz="2000" b="0" dirty="0" smtClean="0">
                <a:latin typeface="+mj-lt"/>
              </a:rPr>
              <a:t>want </a:t>
            </a:r>
            <a:r>
              <a:rPr lang="en-US" sz="2000" b="0" dirty="0">
                <a:latin typeface="+mj-lt"/>
              </a:rPr>
              <a:t>to become administrators but are willing to assume new </a:t>
            </a:r>
            <a:r>
              <a:rPr lang="en-US" sz="2000" b="0" dirty="0" smtClean="0">
                <a:latin typeface="+mj-lt"/>
              </a:rPr>
              <a:t>opportunities </a:t>
            </a:r>
            <a:r>
              <a:rPr lang="en-US" sz="2000" b="0" dirty="0">
                <a:latin typeface="+mj-lt"/>
              </a:rPr>
              <a:t>in or outside the </a:t>
            </a:r>
            <a:r>
              <a:rPr lang="en-US" sz="2000" b="0" dirty="0" smtClean="0">
                <a:latin typeface="+mj-lt"/>
              </a:rPr>
              <a:t>classroom</a:t>
            </a:r>
            <a:r>
              <a:rPr lang="en-US" sz="2000" b="0" baseline="30000" dirty="0" smtClean="0">
                <a:latin typeface="+mj-lt"/>
              </a:rPr>
              <a:t>(11)</a:t>
            </a:r>
            <a:r>
              <a:rPr lang="en-US" sz="2000" b="0" dirty="0" smtClean="0">
                <a:latin typeface="+mj-lt"/>
              </a:rPr>
              <a:t> </a:t>
            </a:r>
            <a:endParaRPr lang="en-US" sz="2000" b="0" dirty="0">
              <a:latin typeface="+mj-lt"/>
            </a:endParaRPr>
          </a:p>
          <a:p>
            <a:endParaRPr lang="en-US" sz="2000" b="0" dirty="0" smtClean="0">
              <a:latin typeface="+mj-lt"/>
            </a:endParaRPr>
          </a:p>
          <a:p>
            <a:r>
              <a:rPr lang="en-US" sz="2000" b="0" dirty="0" smtClean="0">
                <a:latin typeface="+mj-lt"/>
              </a:rPr>
              <a:t>Teacher leaders create a collaborative, supportive school environment that enhances teacher retention</a:t>
            </a:r>
            <a:r>
              <a:rPr lang="en-US" sz="2000" b="0" baseline="30000" dirty="0" smtClean="0">
                <a:latin typeface="+mj-lt"/>
              </a:rPr>
              <a:t>(12)</a:t>
            </a:r>
            <a:endParaRPr lang="en-US" sz="2000" b="0" dirty="0" smtClean="0">
              <a:latin typeface="+mj-lt"/>
            </a:endParaRPr>
          </a:p>
          <a:p>
            <a:endParaRPr lang="en-US" sz="2000" b="0" dirty="0">
              <a:latin typeface="+mj-lt"/>
            </a:endParaRPr>
          </a:p>
          <a:p>
            <a:r>
              <a:rPr lang="en-US" sz="2000" b="0" dirty="0" smtClean="0">
                <a:latin typeface="+mj-lt"/>
              </a:rPr>
              <a:t>Teachers in schools with shared leadership were more likely to implement best practices and more likely to see higher levels        of student achievement</a:t>
            </a:r>
            <a:r>
              <a:rPr lang="en-US" sz="2000" b="0" baseline="30000" dirty="0" smtClean="0">
                <a:latin typeface="+mj-lt"/>
              </a:rPr>
              <a:t>(13)</a:t>
            </a:r>
            <a:r>
              <a:rPr lang="en-US" sz="2000" b="0" dirty="0" smtClean="0">
                <a:latin typeface="+mj-lt"/>
              </a:rPr>
              <a:t>  </a:t>
            </a:r>
            <a:endParaRPr lang="en-US" sz="2000" b="0" dirty="0">
              <a:latin typeface="+mj-lt"/>
            </a:endParaRPr>
          </a:p>
          <a:p>
            <a:endParaRPr lang="en-US" sz="2000" b="0" dirty="0">
              <a:latin typeface="+mj-lt"/>
            </a:endParaRPr>
          </a:p>
          <a:p>
            <a:endParaRPr lang="en-US" sz="2000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(2) Developing Teacher Leaders </a:t>
            </a:r>
            <a:endParaRPr lang="en-US" sz="4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 smtClean="0">
                <a:latin typeface="+mn-lt"/>
              </a:rPr>
              <a:t>Recommendations from Teacher Leader Model Standards</a:t>
            </a:r>
            <a:r>
              <a:rPr lang="en-US" b="0" baseline="30000" dirty="0" smtClean="0">
                <a:latin typeface="+mn-lt"/>
              </a:rPr>
              <a:t>(11)</a:t>
            </a:r>
            <a:r>
              <a:rPr lang="en-US" b="0" dirty="0" smtClean="0">
                <a:latin typeface="+mn-lt"/>
              </a:rPr>
              <a:t>:  </a:t>
            </a:r>
          </a:p>
          <a:p>
            <a:pPr lvl="1"/>
            <a:endParaRPr lang="en-US" b="0" dirty="0" smtClean="0">
              <a:latin typeface="+mn-lt"/>
            </a:endParaRPr>
          </a:p>
          <a:p>
            <a:pPr lvl="1"/>
            <a:r>
              <a:rPr lang="en-US" b="0" dirty="0" smtClean="0">
                <a:latin typeface="+mn-lt"/>
              </a:rPr>
              <a:t>Re-think </a:t>
            </a:r>
            <a:r>
              <a:rPr lang="en-US" b="0" dirty="0">
                <a:latin typeface="+mn-lt"/>
              </a:rPr>
              <a:t>time, space, scheduling, and other support structures within schools to facilitate collaboration among </a:t>
            </a:r>
            <a:r>
              <a:rPr lang="en-US" b="0" dirty="0" smtClean="0">
                <a:latin typeface="+mn-lt"/>
              </a:rPr>
              <a:t>teachers</a:t>
            </a:r>
          </a:p>
          <a:p>
            <a:pPr lvl="1"/>
            <a:endParaRPr lang="en-US" b="0" dirty="0" smtClean="0">
              <a:latin typeface="+mn-lt"/>
            </a:endParaRPr>
          </a:p>
          <a:p>
            <a:pPr lvl="1"/>
            <a:r>
              <a:rPr lang="en-US" b="0" dirty="0" smtClean="0">
                <a:latin typeface="+mn-lt"/>
              </a:rPr>
              <a:t>Provide </a:t>
            </a:r>
            <a:r>
              <a:rPr lang="en-US" b="0" dirty="0">
                <a:latin typeface="+mn-lt"/>
              </a:rPr>
              <a:t>teachers with common planning time, job-embedded professional development opportunities, and released time to collaborate with </a:t>
            </a:r>
            <a:r>
              <a:rPr lang="en-US" b="0" dirty="0" smtClean="0">
                <a:latin typeface="+mn-lt"/>
              </a:rPr>
              <a:t>peers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(2) Developing Teacher Leaders</a:t>
            </a:r>
            <a:endParaRPr lang="en-US" sz="4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dirty="0" smtClean="0">
                <a:latin typeface="+mn-lt"/>
              </a:rPr>
              <a:t>Policy considerations: Establish </a:t>
            </a:r>
            <a:r>
              <a:rPr lang="en-US" sz="2400" b="0" dirty="0">
                <a:latin typeface="+mn-lt"/>
              </a:rPr>
              <a:t>new Teacher Leader position </a:t>
            </a:r>
            <a:r>
              <a:rPr lang="en-US" sz="2400" b="0" dirty="0" smtClean="0">
                <a:latin typeface="+mn-lt"/>
              </a:rPr>
              <a:t>and staffing ratios in Standards of Quality </a:t>
            </a:r>
            <a:endParaRPr lang="en-US" sz="2400" b="0" dirty="0"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Require only in at-risk environments or in all schools?</a:t>
            </a:r>
          </a:p>
          <a:p>
            <a:pPr lvl="1"/>
            <a:endParaRPr lang="en-US" sz="2400" dirty="0" smtClean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Should </a:t>
            </a:r>
            <a:r>
              <a:rPr lang="en-US" sz="2400" dirty="0">
                <a:latin typeface="+mn-lt"/>
              </a:rPr>
              <a:t>the amount of time dedicated to leadership versus instruction be state-driven?</a:t>
            </a:r>
          </a:p>
          <a:p>
            <a:pPr lvl="1"/>
            <a:endParaRPr lang="en-US" sz="2400" dirty="0" smtClean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Should the state </a:t>
            </a:r>
            <a:r>
              <a:rPr lang="en-US" sz="2400" dirty="0">
                <a:latin typeface="+mn-lt"/>
              </a:rPr>
              <a:t>direct the qualifications or expectations of this position?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t>16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888" y="243107"/>
            <a:ext cx="7835463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(3) Coaching/Mentoring New Teachers </a:t>
            </a:r>
            <a:endParaRPr lang="en-US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1460" y="2303963"/>
            <a:ext cx="7926336" cy="4525963"/>
          </a:xfrm>
        </p:spPr>
        <p:txBody>
          <a:bodyPr/>
          <a:lstStyle/>
          <a:p>
            <a:r>
              <a:rPr lang="en-US" sz="1600" b="1" dirty="0" smtClean="0">
                <a:latin typeface="+mn-lt"/>
              </a:rPr>
              <a:t>Improve Retention </a:t>
            </a:r>
            <a:r>
              <a:rPr lang="en-US" sz="1600" dirty="0">
                <a:latin typeface="+mn-lt"/>
              </a:rPr>
              <a:t>– </a:t>
            </a:r>
            <a:r>
              <a:rPr lang="en-US" sz="1600" dirty="0" smtClean="0">
                <a:latin typeface="+mn-lt"/>
              </a:rPr>
              <a:t>Teachers assigned a mentor during their first year in the classroom were more likely to teach for at least five years (Raue &amp; Gray, 2015).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Enhance Learning and Instructional Practices </a:t>
            </a:r>
            <a:r>
              <a:rPr lang="en-US" sz="1600" dirty="0" smtClean="0">
                <a:latin typeface="+mn-lt"/>
              </a:rPr>
              <a:t>– Beginning teachers who </a:t>
            </a:r>
            <a:r>
              <a:rPr lang="en-US" sz="1600" dirty="0">
                <a:latin typeface="+mn-lt"/>
              </a:rPr>
              <a:t>participated in some </a:t>
            </a:r>
            <a:r>
              <a:rPr lang="en-US" sz="1600" dirty="0" smtClean="0">
                <a:latin typeface="+mn-lt"/>
              </a:rPr>
              <a:t>form of </a:t>
            </a:r>
            <a:r>
              <a:rPr lang="en-US" sz="1600" dirty="0">
                <a:latin typeface="+mn-lt"/>
              </a:rPr>
              <a:t>induction </a:t>
            </a:r>
            <a:r>
              <a:rPr lang="en-US" sz="1600" dirty="0" smtClean="0">
                <a:latin typeface="+mn-lt"/>
              </a:rPr>
              <a:t>experienced higher academic gains, were </a:t>
            </a:r>
            <a:r>
              <a:rPr lang="en-US" sz="1600" dirty="0">
                <a:latin typeface="+mn-lt"/>
              </a:rPr>
              <a:t>more able to keep students </a:t>
            </a:r>
            <a:r>
              <a:rPr lang="en-US" sz="1600" dirty="0" smtClean="0">
                <a:latin typeface="+mn-lt"/>
              </a:rPr>
              <a:t>on task, and demonstrated </a:t>
            </a:r>
            <a:r>
              <a:rPr lang="en-US" sz="1600" dirty="0">
                <a:latin typeface="+mn-lt"/>
              </a:rPr>
              <a:t>successful classroom </a:t>
            </a:r>
            <a:r>
              <a:rPr lang="en-US" sz="1600" dirty="0" smtClean="0">
                <a:latin typeface="+mn-lt"/>
              </a:rPr>
              <a:t>management (Ingersoll &amp; Strong, 2011).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 smtClean="0">
                <a:latin typeface="+mn-lt"/>
              </a:rPr>
              <a:t>Save Money</a:t>
            </a:r>
            <a:r>
              <a:rPr lang="en-US" sz="1600" dirty="0" smtClean="0">
                <a:latin typeface="+mn-lt"/>
              </a:rPr>
              <a:t>– </a:t>
            </a:r>
            <a:r>
              <a:rPr lang="en-US" sz="1600" dirty="0">
                <a:latin typeface="+mn-lt"/>
              </a:rPr>
              <a:t>An analysis of a medium-size California school district suggests that induction pays off at $</a:t>
            </a:r>
            <a:r>
              <a:rPr lang="en-US" sz="1600" dirty="0" smtClean="0">
                <a:latin typeface="+mn-lt"/>
              </a:rPr>
              <a:t>1.66 </a:t>
            </a:r>
            <a:r>
              <a:rPr lang="en-US" sz="1600" dirty="0">
                <a:latin typeface="+mn-lt"/>
              </a:rPr>
              <a:t>for every $1 </a:t>
            </a:r>
            <a:r>
              <a:rPr lang="en-US" sz="1600" dirty="0" smtClean="0">
                <a:latin typeface="+mn-lt"/>
              </a:rPr>
              <a:t>invested. (</a:t>
            </a:r>
            <a:r>
              <a:rPr lang="en-US" sz="1600" dirty="0">
                <a:latin typeface="+mn-lt"/>
              </a:rPr>
              <a:t>Villar &amp; Strong, 2007). </a:t>
            </a:r>
          </a:p>
        </p:txBody>
      </p:sp>
      <p:pic>
        <p:nvPicPr>
          <p:cNvPr id="12" name="Picture 11" descr="picture of school house" title="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7" y="2238101"/>
            <a:ext cx="912864" cy="912864"/>
          </a:xfrm>
          <a:prstGeom prst="rect">
            <a:avLst/>
          </a:prstGeom>
        </p:spPr>
      </p:pic>
      <p:pic>
        <p:nvPicPr>
          <p:cNvPr id="14" name="Picture 13" descr="picture of teacher in front of students " title="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482"/>
            <a:ext cx="912864" cy="9128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" y="1086027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Research suggests </a:t>
            </a:r>
            <a:r>
              <a:rPr lang="en-US" sz="1600" dirty="0">
                <a:latin typeface="+mn-lt"/>
              </a:rPr>
              <a:t>that </a:t>
            </a:r>
            <a:r>
              <a:rPr lang="en-US" sz="1600" dirty="0" smtClean="0">
                <a:latin typeface="+mn-lt"/>
              </a:rPr>
              <a:t>beginning teacher </a:t>
            </a:r>
            <a:r>
              <a:rPr lang="en-US" sz="1600" dirty="0">
                <a:latin typeface="+mn-lt"/>
              </a:rPr>
              <a:t>induction </a:t>
            </a:r>
            <a:r>
              <a:rPr lang="en-US" sz="1600" dirty="0" smtClean="0">
                <a:latin typeface="+mn-lt"/>
              </a:rPr>
              <a:t>and mentoring programs can positively </a:t>
            </a:r>
            <a:r>
              <a:rPr lang="en-US" sz="1600" dirty="0">
                <a:latin typeface="+mn-lt"/>
              </a:rPr>
              <a:t>affect </a:t>
            </a:r>
            <a:r>
              <a:rPr lang="en-US" sz="1600" b="1" dirty="0">
                <a:latin typeface="+mn-lt"/>
              </a:rPr>
              <a:t>teacher </a:t>
            </a:r>
            <a:r>
              <a:rPr lang="en-US" sz="1600" b="1" dirty="0" smtClean="0">
                <a:latin typeface="+mn-lt"/>
              </a:rPr>
              <a:t>retention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b="1" dirty="0">
                <a:latin typeface="+mn-lt"/>
              </a:rPr>
              <a:t>students’ academic outcomes</a:t>
            </a:r>
            <a:r>
              <a:rPr lang="en-US" sz="1600" dirty="0">
                <a:latin typeface="+mn-lt"/>
              </a:rPr>
              <a:t>, and </a:t>
            </a:r>
            <a:r>
              <a:rPr lang="en-US" sz="1600" b="1" dirty="0" smtClean="0">
                <a:latin typeface="+mn-lt"/>
              </a:rPr>
              <a:t>teacher quality</a:t>
            </a:r>
            <a:r>
              <a:rPr lang="en-US" sz="1600" dirty="0" smtClean="0">
                <a:latin typeface="+mn-lt"/>
              </a:rPr>
              <a:t>, while </a:t>
            </a:r>
            <a:r>
              <a:rPr lang="en-US" sz="1600" b="1" dirty="0" smtClean="0">
                <a:latin typeface="+mn-lt"/>
              </a:rPr>
              <a:t>saving costs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  <p:pic>
        <p:nvPicPr>
          <p:cNvPr id="20" name="Picture 19" descr="picture of piggy bank " title="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3" y="4729542"/>
            <a:ext cx="914400" cy="914400"/>
          </a:xfrm>
          <a:prstGeom prst="rect">
            <a:avLst/>
          </a:prstGeom>
        </p:spPr>
      </p:pic>
      <p:sp>
        <p:nvSpPr>
          <p:cNvPr id="8" name="Slide Number Placeholder 7"/>
          <p:cNvSpPr txBox="1">
            <a:spLocks/>
          </p:cNvSpPr>
          <p:nvPr/>
        </p:nvSpPr>
        <p:spPr>
          <a:xfrm>
            <a:off x="6746839" y="6568181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17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278" y="1273565"/>
            <a:ext cx="8417522" cy="4525963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Characteristics of </a:t>
            </a:r>
            <a:r>
              <a:rPr lang="en-US" sz="2800" dirty="0" smtClean="0">
                <a:latin typeface="+mj-lt"/>
              </a:rPr>
              <a:t>mentoring programs:</a:t>
            </a:r>
            <a:endParaRPr lang="en-US" sz="2800" b="1" dirty="0" smtClean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Ensure </a:t>
            </a:r>
            <a:r>
              <a:rPr lang="en-US" sz="2400" b="1" dirty="0">
                <a:latin typeface="+mj-lt"/>
              </a:rPr>
              <a:t>appropriate timing and length </a:t>
            </a:r>
            <a:r>
              <a:rPr lang="en-US" sz="2400" dirty="0">
                <a:latin typeface="+mj-lt"/>
              </a:rPr>
              <a:t>    </a:t>
            </a:r>
          </a:p>
          <a:p>
            <a:pPr lvl="2"/>
            <a:r>
              <a:rPr lang="en-US" sz="2000" b="1" dirty="0">
                <a:latin typeface="+mj-lt"/>
              </a:rPr>
              <a:t>North Carolina’s Beginning Teacher Support Program </a:t>
            </a:r>
            <a:r>
              <a:rPr lang="en-US" sz="2000" dirty="0">
                <a:latin typeface="+mj-lt"/>
              </a:rPr>
              <a:t>requires all beginning teachers to participate in a three-year induction program, and the program standards stipulate that “mentors are given protected time” to work with their </a:t>
            </a:r>
            <a:r>
              <a:rPr lang="en-US" sz="2000" dirty="0" smtClean="0">
                <a:latin typeface="+mj-lt"/>
              </a:rPr>
              <a:t>mentees</a:t>
            </a:r>
            <a:endParaRPr lang="en-US" sz="2000" dirty="0">
              <a:latin typeface="+mj-lt"/>
            </a:endParaRPr>
          </a:p>
          <a:p>
            <a:pPr lvl="2"/>
            <a:endParaRPr lang="en-US" sz="1400" dirty="0" smtClean="0">
              <a:latin typeface="+mj-lt"/>
            </a:endParaRPr>
          </a:p>
          <a:p>
            <a:pPr lvl="1"/>
            <a:r>
              <a:rPr lang="en-US" sz="2400" b="1" dirty="0">
                <a:latin typeface="+mj-lt"/>
              </a:rPr>
              <a:t>Set criteria for programs and participants </a:t>
            </a:r>
            <a:r>
              <a:rPr lang="en-US" sz="2400" dirty="0">
                <a:latin typeface="+mj-lt"/>
              </a:rPr>
              <a:t>                                                </a:t>
            </a:r>
          </a:p>
          <a:p>
            <a:pPr lvl="2"/>
            <a:r>
              <a:rPr lang="en-US" sz="2000" b="1" dirty="0">
                <a:latin typeface="+mj-lt"/>
              </a:rPr>
              <a:t>Illinois Induction Program Standards </a:t>
            </a:r>
            <a:r>
              <a:rPr lang="en-US" sz="2000" dirty="0">
                <a:latin typeface="+mj-lt"/>
              </a:rPr>
              <a:t>guide programs to match beginning teachers and mentors according to relevant factors, including certification, experience, current assignments and/or proximity of </a:t>
            </a:r>
            <a:r>
              <a:rPr lang="en-US" sz="2000" dirty="0" smtClean="0">
                <a:latin typeface="+mj-lt"/>
              </a:rPr>
              <a:t>location</a:t>
            </a:r>
            <a:endParaRPr lang="en-US" sz="2000" dirty="0">
              <a:latin typeface="+mj-lt"/>
            </a:endParaRPr>
          </a:p>
          <a:p>
            <a:pPr lvl="2"/>
            <a:endParaRPr lang="en-US" sz="20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pPr lvl="1"/>
            <a:endParaRPr lang="en-US" sz="24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b="1" dirty="0" smtClean="0">
              <a:latin typeface="+mj-lt"/>
            </a:endParaRPr>
          </a:p>
          <a:p>
            <a:endParaRPr lang="en-US" sz="2800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139" y="6028128"/>
            <a:ext cx="4296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New Teacher Center, 2016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6746839" y="6568181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18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41888" y="211576"/>
            <a:ext cx="783546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>
                <a:latin typeface="+mn-lt"/>
              </a:rPr>
              <a:t>(3) Coaching/Mentoring New Teachers 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81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278" y="1273565"/>
            <a:ext cx="8417522" cy="4525963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Characteristics of </a:t>
            </a:r>
            <a:r>
              <a:rPr lang="en-US" sz="2800" dirty="0" smtClean="0">
                <a:latin typeface="+mj-lt"/>
              </a:rPr>
              <a:t>mentoring programs</a:t>
            </a:r>
            <a:endParaRPr lang="en-US" sz="2800" b="1" dirty="0" smtClean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Provide </a:t>
            </a:r>
            <a:r>
              <a:rPr lang="en-US" sz="2400" b="1" dirty="0">
                <a:latin typeface="+mj-lt"/>
              </a:rPr>
              <a:t>ongoing resources and support for teachers and mentors </a:t>
            </a:r>
            <a:r>
              <a:rPr lang="en-US" sz="2400" dirty="0">
                <a:latin typeface="+mj-lt"/>
              </a:rPr>
              <a:t>                                                                                             </a:t>
            </a:r>
          </a:p>
          <a:p>
            <a:pPr lvl="2"/>
            <a:r>
              <a:rPr lang="en-US" sz="2000" b="1" dirty="0">
                <a:latin typeface="+mj-lt"/>
              </a:rPr>
              <a:t>Maryland </a:t>
            </a:r>
            <a:r>
              <a:rPr lang="en-US" sz="2000" dirty="0">
                <a:latin typeface="+mj-lt"/>
              </a:rPr>
              <a:t>state program regulations recommend “a reduction in the teaching schedule” for first-year teachers, to the extent possible, and requires school districts to provide initial and ongoing mentor training</a:t>
            </a:r>
          </a:p>
          <a:p>
            <a:pPr lvl="1"/>
            <a:endParaRPr lang="en-US" sz="1100" dirty="0">
              <a:latin typeface="+mj-lt"/>
            </a:endParaRPr>
          </a:p>
          <a:p>
            <a:pPr lvl="1"/>
            <a:r>
              <a:rPr lang="en-US" sz="2400" b="1" dirty="0">
                <a:latin typeface="+mj-lt"/>
              </a:rPr>
              <a:t>Support program accountability</a:t>
            </a:r>
            <a:endParaRPr lang="en-US" sz="2400" dirty="0">
              <a:latin typeface="+mj-lt"/>
            </a:endParaRPr>
          </a:p>
          <a:p>
            <a:pPr lvl="2"/>
            <a:r>
              <a:rPr lang="en-US" sz="2000" b="1" dirty="0">
                <a:latin typeface="+mj-lt"/>
              </a:rPr>
              <a:t>Connecticut </a:t>
            </a:r>
            <a:r>
              <a:rPr lang="en-US" sz="2000" dirty="0">
                <a:latin typeface="+mj-lt"/>
              </a:rPr>
              <a:t>requires an outside evaluation of the Teacher Education And Mentoring (TEAM) program every three-to-five years and monitors district implementation to ensure program fidelity</a:t>
            </a:r>
            <a:endParaRPr lang="en-US" sz="2000" b="1" dirty="0">
              <a:latin typeface="+mj-lt"/>
            </a:endParaRPr>
          </a:p>
          <a:p>
            <a:pPr lvl="2"/>
            <a:endParaRPr lang="en-US" sz="20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pPr lvl="1"/>
            <a:endParaRPr lang="en-US" sz="24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b="1" dirty="0" smtClean="0">
              <a:latin typeface="+mj-lt"/>
            </a:endParaRPr>
          </a:p>
          <a:p>
            <a:endParaRPr lang="en-US" sz="2800" b="1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7772400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j-lt"/>
              </a:rPr>
              <a:t>(3) Coaching/Mentoring New Teachers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139" y="6028128"/>
            <a:ext cx="4296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New Teacher Center, 2016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6746839" y="6568181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19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+mn-lt"/>
                <a:cs typeface="Times New Roman" panose="02020603050405020304" pitchFamily="18" charset="0"/>
              </a:rPr>
              <a:t>Overview</a:t>
            </a:r>
            <a:endParaRPr 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00" b="0" dirty="0" smtClean="0">
                <a:latin typeface="+mn-lt"/>
                <a:cs typeface="Times New Roman" panose="02020603050405020304" pitchFamily="18" charset="0"/>
              </a:rPr>
              <a:t>Discuss potential policy options to address equity in key areas: 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latin typeface="+mn-lt"/>
                <a:cs typeface="Times New Roman" panose="02020603050405020304" pitchFamily="18" charset="0"/>
              </a:rPr>
              <a:t>Recruiting and Retaining High-Quality 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latin typeface="+mn-lt"/>
                <a:cs typeface="Times New Roman" panose="02020603050405020304" pitchFamily="18" charset="0"/>
              </a:rPr>
              <a:t>eachers </a:t>
            </a:r>
          </a:p>
          <a:p>
            <a:pPr lvl="1">
              <a:spcAft>
                <a:spcPts val="1200"/>
              </a:spcAft>
            </a:pPr>
            <a:r>
              <a:rPr lang="en-US" sz="2200" b="0" dirty="0" smtClean="0">
                <a:latin typeface="+mn-lt"/>
                <a:cs typeface="Times New Roman" panose="02020603050405020304" pitchFamily="18" charset="0"/>
              </a:rPr>
              <a:t>Specialized Instructional Support Personnel 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latin typeface="+mn-lt"/>
                <a:cs typeface="Times New Roman" panose="02020603050405020304" pitchFamily="18" charset="0"/>
              </a:rPr>
              <a:t>Staffing for English Learner Students </a:t>
            </a:r>
            <a:endParaRPr lang="en-US" sz="2200" b="0" dirty="0" smtClean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6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(3) Coaching/Mentoring New Teachers </a:t>
            </a:r>
            <a:endParaRPr lang="en-US" sz="4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dirty="0" smtClean="0">
                <a:latin typeface="+mj-lt"/>
              </a:rPr>
              <a:t>Policy considerations: Establish standards for a coaching and/or mentoring program in SOQ </a:t>
            </a:r>
            <a:endParaRPr lang="en-US" sz="2800" b="0" dirty="0">
              <a:latin typeface="+mj-lt"/>
            </a:endParaRPr>
          </a:p>
          <a:p>
            <a:pPr lvl="1">
              <a:buFont typeface="Georgia" panose="02040502050405020303" pitchFamily="18" charset="0"/>
              <a:buChar char="−"/>
            </a:pPr>
            <a:endParaRPr lang="en-US" sz="1000" dirty="0" smtClean="0">
              <a:latin typeface="+mj-lt"/>
            </a:endParaRPr>
          </a:p>
          <a:p>
            <a:pPr lvl="1">
              <a:buFont typeface="Georgia" panose="02040502050405020303" pitchFamily="18" charset="0"/>
              <a:buChar char="−"/>
            </a:pPr>
            <a:r>
              <a:rPr lang="en-US" sz="2400" dirty="0" smtClean="0">
                <a:latin typeface="+mj-lt"/>
              </a:rPr>
              <a:t>Free </a:t>
            </a:r>
            <a:r>
              <a:rPr lang="en-US" sz="2400" dirty="0">
                <a:latin typeface="+mj-lt"/>
              </a:rPr>
              <a:t>up additional time for teachers to serve as </a:t>
            </a:r>
            <a:r>
              <a:rPr lang="en-US" sz="2400" dirty="0" smtClean="0">
                <a:latin typeface="+mj-lt"/>
              </a:rPr>
              <a:t>mentors/coaches </a:t>
            </a:r>
            <a:r>
              <a:rPr lang="en-US" sz="2400" dirty="0">
                <a:latin typeface="+mj-lt"/>
              </a:rPr>
              <a:t>and for new teachers to be </a:t>
            </a:r>
            <a:r>
              <a:rPr lang="en-US" sz="2400" dirty="0" smtClean="0">
                <a:latin typeface="+mj-lt"/>
              </a:rPr>
              <a:t>mentored/coached</a:t>
            </a:r>
            <a:endParaRPr lang="en-US" sz="2400" dirty="0">
              <a:latin typeface="+mj-lt"/>
            </a:endParaRPr>
          </a:p>
          <a:p>
            <a:pPr lvl="1">
              <a:buFont typeface="Georgia" panose="02040502050405020303" pitchFamily="18" charset="0"/>
              <a:buChar char="−"/>
            </a:pPr>
            <a:endParaRPr lang="en-US" sz="1000" dirty="0" smtClean="0">
              <a:latin typeface="+mj-lt"/>
            </a:endParaRPr>
          </a:p>
          <a:p>
            <a:pPr lvl="1">
              <a:buFont typeface="Georgia" panose="02040502050405020303" pitchFamily="18" charset="0"/>
              <a:buChar char="−"/>
            </a:pPr>
            <a:r>
              <a:rPr lang="en-US" sz="2400" dirty="0" smtClean="0">
                <a:latin typeface="+mj-lt"/>
              </a:rPr>
              <a:t>Incentivize role of mentor/coach</a:t>
            </a:r>
          </a:p>
          <a:p>
            <a:pPr lvl="1">
              <a:buFont typeface="Georgia" panose="02040502050405020303" pitchFamily="18" charset="0"/>
              <a:buChar char="−"/>
            </a:pPr>
            <a:endParaRPr lang="en-US" sz="1000" dirty="0" smtClean="0">
              <a:latin typeface="+mj-lt"/>
            </a:endParaRPr>
          </a:p>
          <a:p>
            <a:pPr lvl="1">
              <a:buFont typeface="Georgia" panose="02040502050405020303" pitchFamily="18" charset="0"/>
              <a:buChar char="−"/>
            </a:pPr>
            <a:r>
              <a:rPr lang="en-US" sz="2400" dirty="0" smtClean="0">
                <a:latin typeface="+mj-lt"/>
              </a:rPr>
              <a:t>Consider flexibility for virtual mentorships/coaching </a:t>
            </a:r>
            <a:endParaRPr lang="en-US" sz="2400" dirty="0">
              <a:latin typeface="+mj-lt"/>
            </a:endParaRPr>
          </a:p>
          <a:p>
            <a:endParaRPr lang="en-US" sz="2800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722313" y="30241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en-US" dirty="0" smtClean="0">
                <a:latin typeface="+mj-lt"/>
              </a:rPr>
              <a:t>SPECIALIZED INSTRUCTIONAL SUPPORT PERSONNEL </a:t>
            </a:r>
            <a:endParaRPr dirty="0">
              <a:latin typeface="+mj-lt"/>
            </a:endParaRP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722313" y="15240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Existing SOQ: Support Services Positions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01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smtClean="0">
                <a:latin typeface="+mn-lt"/>
              </a:rPr>
              <a:t>Provides funds generally based on prevailing statewide ratios</a:t>
            </a:r>
          </a:p>
          <a:p>
            <a:pPr lvl="1"/>
            <a:r>
              <a:rPr lang="en-US" dirty="0" smtClean="0">
                <a:latin typeface="+mn-lt"/>
              </a:rPr>
              <a:t>The “cap” on support services skews the funding formula, saving the Commonwealth $368.8 million.</a:t>
            </a:r>
          </a:p>
          <a:p>
            <a:endParaRPr lang="en-US" b="0" dirty="0" smtClean="0">
              <a:latin typeface="+mn-lt"/>
            </a:endParaRPr>
          </a:p>
          <a:p>
            <a:r>
              <a:rPr lang="en-US" b="0" dirty="0" smtClean="0">
                <a:latin typeface="+mn-lt"/>
              </a:rPr>
              <a:t>No minimum staffing standard, these funds can be used to provide additional instructional positions.</a:t>
            </a:r>
            <a:endParaRPr lang="en-US" b="0" dirty="0">
              <a:latin typeface="+mn-lt"/>
            </a:endParaRPr>
          </a:p>
          <a:p>
            <a:endParaRPr lang="en-US" b="0" dirty="0" smtClean="0">
              <a:latin typeface="+mn-lt"/>
            </a:endParaRPr>
          </a:p>
          <a:p>
            <a:r>
              <a:rPr lang="en-US" b="0" dirty="0" smtClean="0">
                <a:latin typeface="+mn-lt"/>
              </a:rPr>
              <a:t>Includes:</a:t>
            </a:r>
          </a:p>
          <a:p>
            <a:pPr lvl="1"/>
            <a:r>
              <a:rPr lang="en-US" dirty="0">
                <a:latin typeface="+mn-lt"/>
              </a:rPr>
              <a:t>Central office </a:t>
            </a:r>
            <a:r>
              <a:rPr lang="en-US" dirty="0" smtClean="0">
                <a:latin typeface="+mn-lt"/>
              </a:rPr>
              <a:t>positions*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Administrative and clerical support</a:t>
            </a:r>
          </a:p>
          <a:p>
            <a:pPr lvl="1"/>
            <a:r>
              <a:rPr lang="en-US" dirty="0">
                <a:latin typeface="+mn-lt"/>
              </a:rPr>
              <a:t>Instructional and tech support</a:t>
            </a:r>
          </a:p>
          <a:p>
            <a:pPr lvl="1"/>
            <a:r>
              <a:rPr lang="en-US" dirty="0">
                <a:latin typeface="+mn-lt"/>
              </a:rPr>
              <a:t>Operations and maintenance</a:t>
            </a:r>
          </a:p>
          <a:p>
            <a:pPr lvl="1"/>
            <a:r>
              <a:rPr lang="en-US" dirty="0" smtClean="0">
                <a:latin typeface="+mn-lt"/>
              </a:rPr>
              <a:t>Transportation*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Student support positions: social workers, psychologists, </a:t>
            </a:r>
            <a:r>
              <a:rPr lang="en-US" dirty="0" smtClean="0">
                <a:latin typeface="+mn-lt"/>
              </a:rPr>
              <a:t>nurses* 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98013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§ </a:t>
            </a:r>
            <a:r>
              <a:rPr lang="en-US" sz="1600" i="1" dirty="0" smtClean="0">
                <a:solidFill>
                  <a:prstClr val="black"/>
                </a:solidFill>
              </a:rPr>
              <a:t>22.1-253.13:2(O), </a:t>
            </a:r>
            <a:r>
              <a:rPr lang="en-US" sz="1600" i="1" dirty="0">
                <a:solidFill>
                  <a:prstClr val="black"/>
                </a:solidFill>
              </a:rPr>
              <a:t>Code of </a:t>
            </a:r>
            <a:r>
              <a:rPr lang="en-US" sz="1600" i="1" dirty="0" smtClean="0">
                <a:solidFill>
                  <a:prstClr val="black"/>
                </a:solidFill>
              </a:rPr>
              <a:t>Virginia</a:t>
            </a:r>
          </a:p>
          <a:p>
            <a:r>
              <a:rPr lang="en-US" sz="1600" i="1" dirty="0" smtClean="0">
                <a:solidFill>
                  <a:prstClr val="black"/>
                </a:solidFill>
              </a:rPr>
              <a:t>*Certain positions are not subject to the support cap 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j-lt"/>
              </a:rPr>
              <a:t>Ratio of Funded Support Positions is Declining </a:t>
            </a:r>
            <a:endParaRPr lang="en-US" sz="4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Chart 5" descr="Graph shows funded and actual support positions " title="Ratio of Funded Support Positions is Declining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793015"/>
              </p:ext>
            </p:extLst>
          </p:nvPr>
        </p:nvGraphicFramePr>
        <p:xfrm>
          <a:off x="157655" y="1702676"/>
          <a:ext cx="8781393" cy="379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8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j-lt"/>
              </a:rPr>
              <a:t>Specialized Instructional Support Personnel  </a:t>
            </a:r>
            <a:endParaRPr lang="en-US" sz="4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90" y="1600200"/>
            <a:ext cx="8473143" cy="4525963"/>
          </a:xfrm>
        </p:spPr>
        <p:txBody>
          <a:bodyPr>
            <a:noAutofit/>
          </a:bodyPr>
          <a:lstStyle/>
          <a:p>
            <a:r>
              <a:rPr lang="en-US" b="0" dirty="0" smtClean="0">
                <a:latin typeface="+mj-lt"/>
              </a:rPr>
              <a:t>Recommended ratios:</a:t>
            </a:r>
          </a:p>
          <a:p>
            <a:pPr marL="50800" indent="0">
              <a:buNone/>
            </a:pPr>
            <a:endParaRPr lang="en-US" b="0" dirty="0" smtClean="0">
              <a:latin typeface="+mj-lt"/>
            </a:endParaRP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SzPts val="2720"/>
            </a:pPr>
            <a:r>
              <a:rPr lang="en-US" sz="2800" dirty="0" smtClean="0">
                <a:latin typeface="+mj-lt"/>
              </a:rPr>
              <a:t>1:50 </a:t>
            </a:r>
            <a:r>
              <a:rPr lang="en-US" sz="2800" dirty="0">
                <a:latin typeface="+mj-lt"/>
              </a:rPr>
              <a:t>to 1:250 social worker-to-student ratio, depending on need </a:t>
            </a: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SzPts val="2720"/>
            </a:pPr>
            <a:endParaRPr lang="en-US" sz="2800" dirty="0" smtClean="0">
              <a:latin typeface="+mj-lt"/>
            </a:endParaRP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SzPts val="2720"/>
            </a:pPr>
            <a:r>
              <a:rPr lang="en-US" sz="2800" dirty="0" smtClean="0">
                <a:latin typeface="+mj-lt"/>
              </a:rPr>
              <a:t>1:1,000 </a:t>
            </a:r>
            <a:r>
              <a:rPr lang="en-US" sz="2800" dirty="0">
                <a:latin typeface="+mj-lt"/>
              </a:rPr>
              <a:t>psychologist-to-student ratio, or lower when more intensive services are needed </a:t>
            </a: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SzPts val="2720"/>
            </a:pPr>
            <a:endParaRPr lang="en-US" sz="2800" dirty="0" smtClean="0">
              <a:latin typeface="+mj-lt"/>
            </a:endParaRPr>
          </a:p>
          <a:p>
            <a:pPr marL="800100" lvl="1" indent="-342900">
              <a:lnSpc>
                <a:spcPct val="80000"/>
              </a:lnSpc>
              <a:spcBef>
                <a:spcPts val="0"/>
              </a:spcBef>
              <a:buSzPts val="2720"/>
            </a:pPr>
            <a:r>
              <a:rPr lang="en-US" sz="2800" dirty="0" smtClean="0">
                <a:latin typeface="+mj-lt"/>
              </a:rPr>
              <a:t>1:750 </a:t>
            </a:r>
            <a:r>
              <a:rPr lang="en-US" sz="2800" dirty="0">
                <a:latin typeface="+mj-lt"/>
              </a:rPr>
              <a:t>school nurse-to-student ratio  </a:t>
            </a:r>
          </a:p>
          <a:p>
            <a:pPr lvl="1"/>
            <a:endParaRPr lang="en-US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716976" y="6574718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</a:pPr>
            <a:r>
              <a:rPr lang="en-US" sz="3600" dirty="0">
                <a:latin typeface="+mj-lt"/>
              </a:rPr>
              <a:t>Policy Considerations: Specialized Instructional Support Personnel </a:t>
            </a:r>
            <a:endParaRPr sz="3600" dirty="0">
              <a:latin typeface="+mj-lt"/>
            </a:endParaRPr>
          </a:p>
        </p:txBody>
      </p:sp>
      <p:sp>
        <p:nvSpPr>
          <p:cNvPr id="313" name="Google Shape;313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640"/>
              </a:spcBef>
              <a:buSzPts val="3200"/>
            </a:pPr>
            <a:r>
              <a:rPr lang="en-US" sz="2800" b="0" dirty="0">
                <a:latin typeface="+mj-lt"/>
              </a:rPr>
              <a:t>Reaffirm previous Board recommendation of 1:250 ratio of school counselors-to-students, with priority staffing for high poverty schools  </a:t>
            </a:r>
          </a:p>
          <a:p>
            <a:pPr marL="342900" lvl="0">
              <a:spcBef>
                <a:spcPts val="640"/>
              </a:spcBef>
              <a:buSzPts val="3200"/>
            </a:pPr>
            <a:endParaRPr lang="en-US" sz="2800" b="0" dirty="0" smtClean="0">
              <a:latin typeface="+mj-lt"/>
            </a:endParaRPr>
          </a:p>
          <a:p>
            <a:pPr marL="342900" lvl="0">
              <a:spcBef>
                <a:spcPts val="640"/>
              </a:spcBef>
              <a:buSzPts val="3200"/>
            </a:pPr>
            <a:r>
              <a:rPr lang="en-US" sz="2800" b="0" dirty="0" smtClean="0">
                <a:latin typeface="+mj-lt"/>
              </a:rPr>
              <a:t>Remove </a:t>
            </a:r>
            <a:r>
              <a:rPr lang="en-US" sz="2800" b="0" dirty="0">
                <a:latin typeface="+mj-lt"/>
              </a:rPr>
              <a:t>social workers, psychologists and nurses from support services category and create new Specialized Instructional Support Personnel staffing category with recommended ratios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 smtClean="0">
                <a:latin typeface="+mn-lt"/>
              </a:rPr>
              <a:t>Staffing for English Learner Students</a:t>
            </a:r>
            <a:endParaRPr lang="en-US" cap="all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Existing SOQ: English Learner Staffing Ratios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+mj-lt"/>
              </a:rPr>
              <a:t>17 positions per 1000 English Learner students (about 1 position per 59 students)</a:t>
            </a:r>
            <a:endParaRPr lang="en-US" b="0" dirty="0">
              <a:latin typeface="+mj-lt"/>
            </a:endParaRPr>
          </a:p>
          <a:p>
            <a:endParaRPr lang="en-US" b="0" dirty="0" smtClean="0">
              <a:latin typeface="+mj-lt"/>
            </a:endParaRPr>
          </a:p>
          <a:p>
            <a:r>
              <a:rPr lang="en-US" b="0" dirty="0" smtClean="0">
                <a:latin typeface="+mj-lt"/>
              </a:rPr>
              <a:t>Not differentiated based upon level of student’s English proficiency or experience with formal education </a:t>
            </a:r>
          </a:p>
          <a:p>
            <a:endParaRPr lang="en-US" b="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932837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</a:rPr>
              <a:t>§ </a:t>
            </a:r>
            <a:r>
              <a:rPr lang="en-US" sz="1200" i="1" dirty="0" smtClean="0">
                <a:solidFill>
                  <a:prstClr val="black"/>
                </a:solidFill>
              </a:rPr>
              <a:t>22.1-253.13:2(F), </a:t>
            </a:r>
            <a:r>
              <a:rPr lang="en-US" sz="1200" i="1" dirty="0">
                <a:solidFill>
                  <a:prstClr val="black"/>
                </a:solidFill>
              </a:rPr>
              <a:t>Code of </a:t>
            </a:r>
            <a:r>
              <a:rPr lang="en-US" sz="1200" i="1" dirty="0" smtClean="0">
                <a:solidFill>
                  <a:prstClr val="black"/>
                </a:solidFill>
              </a:rPr>
              <a:t>Virginia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p of divisions with high rates of older, limited profiency English learner students " title="Counts of Students 14 Years of Age or Older Testing for the First Time in a Virginia School with Limited Proficiency 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4" t="11288" r="34276" b="55425"/>
          <a:stretch/>
        </p:blipFill>
        <p:spPr bwMode="auto">
          <a:xfrm>
            <a:off x="376398" y="2017436"/>
            <a:ext cx="8357700" cy="375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132748"/>
            <a:ext cx="8718331" cy="11430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 Localized Issue: Older English Learner Students with Limited Proficiency Levels 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397" y="1368090"/>
            <a:ext cx="849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Count of Students Enrolling for the First Time in a Virginia Public School at 14 Years of Age or Older with Limited Proficiency, 2017-2018 School Year 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76396" y="5834868"/>
            <a:ext cx="752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en-US" sz="1200" dirty="0" smtClean="0"/>
              <a:t>: VDOE Student Record Collection and ACCESS for ELLs testing through the 2017-2018 </a:t>
            </a:r>
            <a:r>
              <a:rPr lang="en-US" sz="1200" dirty="0"/>
              <a:t>s</a:t>
            </a:r>
            <a:r>
              <a:rPr lang="en-US" sz="1200" dirty="0" smtClean="0"/>
              <a:t>chool </a:t>
            </a:r>
            <a:r>
              <a:rPr lang="en-US" sz="1200" dirty="0"/>
              <a:t>y</a:t>
            </a:r>
            <a:r>
              <a:rPr lang="en-US" sz="1200" dirty="0" smtClean="0"/>
              <a:t>ear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62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7655" y="132748"/>
            <a:ext cx="8718331" cy="11430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 Localized Issue: Long-Term English Learner Students 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396" y="1300563"/>
            <a:ext cx="863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Percent of Long-Term English Learners among All English Learner Students,</a:t>
            </a:r>
          </a:p>
          <a:p>
            <a:pPr algn="ctr"/>
            <a:r>
              <a:rPr lang="en-US" sz="1800" dirty="0" smtClean="0"/>
              <a:t>2017-2018 School Year</a:t>
            </a:r>
            <a:endParaRPr lang="en-US" sz="1800" dirty="0"/>
          </a:p>
        </p:txBody>
      </p:sp>
      <p:pic>
        <p:nvPicPr>
          <p:cNvPr id="2051" name="Picture 3" descr="Map shows distribution on long-term English learners " title="Percent of Long-Term English Leaners among All English Learnder Students 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4" t="52048" r="26372" b="8728"/>
          <a:stretch/>
        </p:blipFill>
        <p:spPr bwMode="auto">
          <a:xfrm>
            <a:off x="376397" y="1923393"/>
            <a:ext cx="8499589" cy="381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6396" y="5834868"/>
            <a:ext cx="752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en-US" sz="1200" dirty="0" smtClean="0"/>
              <a:t>: VDOE Student Record Collection and ACCESS for ELLs testing through the 2017-2018 </a:t>
            </a:r>
            <a:r>
              <a:rPr lang="en-US" sz="1200" dirty="0"/>
              <a:t>s</a:t>
            </a:r>
            <a:r>
              <a:rPr lang="en-US" sz="1200" dirty="0" smtClean="0"/>
              <a:t>chool </a:t>
            </a:r>
            <a:r>
              <a:rPr lang="en-US" sz="1200" dirty="0"/>
              <a:t>y</a:t>
            </a:r>
            <a:r>
              <a:rPr lang="en-US" sz="1200" dirty="0" smtClean="0"/>
              <a:t>ear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32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722313" y="30241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en-US" dirty="0" smtClean="0">
                <a:latin typeface="+mn-lt"/>
              </a:rPr>
              <a:t>RECRUITING AND RETAINING HIGH-QUALITY TEACHERS</a:t>
            </a:r>
            <a:endParaRPr dirty="0">
              <a:latin typeface="+mn-lt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722313" y="15240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Georgia"/>
              <a:buNone/>
            </a:pPr>
            <a:r>
              <a:rPr lang="en-US" sz="3959" dirty="0" smtClean="0">
                <a:latin typeface="+mj-lt"/>
              </a:rPr>
              <a:t>Research on English Learner Staffing Ratios  </a:t>
            </a:r>
            <a:endParaRPr sz="3959" dirty="0">
              <a:latin typeface="+mj-lt"/>
            </a:endParaRPr>
          </a:p>
        </p:txBody>
      </p:sp>
      <p:sp>
        <p:nvSpPr>
          <p:cNvPr id="391" name="Google Shape;391;p58"/>
          <p:cNvSpPr txBox="1">
            <a:spLocks noGrp="1"/>
          </p:cNvSpPr>
          <p:nvPr>
            <p:ph type="body" idx="1"/>
          </p:nvPr>
        </p:nvSpPr>
        <p:spPr>
          <a:xfrm>
            <a:off x="232013" y="1586552"/>
            <a:ext cx="865268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 sz="1900" b="0" dirty="0">
                <a:latin typeface="+mj-lt"/>
              </a:rPr>
              <a:t>English </a:t>
            </a:r>
            <a:r>
              <a:rPr lang="en-US" sz="1900" b="0" dirty="0" smtClean="0">
                <a:latin typeface="+mj-lt"/>
              </a:rPr>
              <a:t>Learners </a:t>
            </a:r>
            <a:r>
              <a:rPr lang="en-US" sz="1900" b="0" dirty="0">
                <a:latin typeface="+mj-lt"/>
              </a:rPr>
              <a:t>are significantly less likely to have a fully credentialed teacher than other low- income </a:t>
            </a:r>
            <a:r>
              <a:rPr lang="en-US" sz="1900" b="0" dirty="0" smtClean="0">
                <a:latin typeface="+mj-lt"/>
              </a:rPr>
              <a:t>peers</a:t>
            </a:r>
            <a:r>
              <a:rPr lang="en-US" sz="1900" b="0" baseline="30000" dirty="0" smtClean="0">
                <a:latin typeface="+mj-lt"/>
              </a:rPr>
              <a:t>(23)</a:t>
            </a:r>
            <a:endParaRPr lang="en-US" sz="1900" b="0" baseline="30000" dirty="0" smtClean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 panose="020B0604020202020204" pitchFamily="34" charset="0"/>
              <a:buChar char="•"/>
            </a:pPr>
            <a:endParaRPr lang="en-US" sz="1900" b="0" dirty="0">
              <a:solidFill>
                <a:srgbClr val="FF0000"/>
              </a:solidFill>
              <a:latin typeface="+mj-lt"/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en-US" sz="1900" b="0" dirty="0" smtClean="0">
                <a:latin typeface="+mj-lt"/>
              </a:rPr>
              <a:t>Funding for English Learner staff vary widely based on local context</a:t>
            </a:r>
            <a:r>
              <a:rPr lang="en-US" sz="1900" b="0" baseline="30000" dirty="0" smtClean="0">
                <a:latin typeface="+mj-lt"/>
              </a:rPr>
              <a:t>(24) </a:t>
            </a:r>
            <a:r>
              <a:rPr lang="en-US" sz="1900" b="0" dirty="0" smtClean="0">
                <a:latin typeface="+mj-lt"/>
              </a:rPr>
              <a:t>:</a:t>
            </a:r>
          </a:p>
          <a:p>
            <a:pPr marL="342900">
              <a:lnSpc>
                <a:spcPct val="80000"/>
              </a:lnSpc>
              <a:spcBef>
                <a:spcPts val="352"/>
              </a:spcBef>
              <a:buSzPts val="1760"/>
              <a:buFont typeface="Arial" panose="020B0604020202020204" pitchFamily="34" charset="0"/>
              <a:buChar char="•"/>
            </a:pPr>
            <a:r>
              <a:rPr lang="en-US" sz="1900" b="0" dirty="0" smtClean="0">
                <a:latin typeface="+mj-lt"/>
              </a:rPr>
              <a:t>Ratio model </a:t>
            </a:r>
          </a:p>
          <a:p>
            <a:pPr marL="800100" lvl="1">
              <a:lnSpc>
                <a:spcPct val="80000"/>
              </a:lnSpc>
              <a:spcBef>
                <a:spcPts val="352"/>
              </a:spcBef>
              <a:buSzPts val="1760"/>
              <a:buFont typeface="Arial" panose="020B0604020202020204" pitchFamily="34" charset="0"/>
              <a:buChar char="−"/>
            </a:pPr>
            <a:r>
              <a:rPr lang="en-US" sz="1900" dirty="0" smtClean="0">
                <a:latin typeface="+mj-lt"/>
              </a:rPr>
              <a:t>Arkansas – 0.4 additional support positions for every 100 English Learners </a:t>
            </a:r>
          </a:p>
          <a:p>
            <a:pPr marL="800100" lvl="1">
              <a:lnSpc>
                <a:spcPct val="80000"/>
              </a:lnSpc>
              <a:spcBef>
                <a:spcPts val="352"/>
              </a:spcBef>
              <a:buSzPts val="1760"/>
              <a:buFont typeface="Arial" panose="020B0604020202020204" pitchFamily="34" charset="0"/>
              <a:buChar char="−"/>
            </a:pPr>
            <a:r>
              <a:rPr lang="en-US" sz="1900" dirty="0" smtClean="0">
                <a:latin typeface="+mj-lt"/>
              </a:rPr>
              <a:t>Washington -  1 FTE for every 100 </a:t>
            </a:r>
            <a:r>
              <a:rPr lang="en-US" sz="1900" dirty="0">
                <a:latin typeface="+mj-lt"/>
              </a:rPr>
              <a:t>English </a:t>
            </a:r>
            <a:r>
              <a:rPr lang="en-US" sz="1900" dirty="0" smtClean="0">
                <a:latin typeface="+mj-lt"/>
              </a:rPr>
              <a:t>Learners, an additional 0.4 FTE for every 100 </a:t>
            </a:r>
            <a:r>
              <a:rPr lang="en-US" sz="1900" dirty="0">
                <a:latin typeface="+mj-lt"/>
              </a:rPr>
              <a:t>English </a:t>
            </a:r>
            <a:r>
              <a:rPr lang="en-US" sz="1900" dirty="0" smtClean="0">
                <a:latin typeface="+mj-lt"/>
              </a:rPr>
              <a:t>Learners who </a:t>
            </a:r>
            <a:r>
              <a:rPr lang="en-US" sz="1900" dirty="0">
                <a:latin typeface="+mj-lt"/>
              </a:rPr>
              <a:t>are </a:t>
            </a:r>
            <a:r>
              <a:rPr lang="en-US" sz="1900" dirty="0" smtClean="0">
                <a:latin typeface="+mj-lt"/>
              </a:rPr>
              <a:t>also in poverty</a:t>
            </a:r>
          </a:p>
          <a:p>
            <a:pPr marL="342900">
              <a:lnSpc>
                <a:spcPct val="80000"/>
              </a:lnSpc>
              <a:spcBef>
                <a:spcPts val="352"/>
              </a:spcBef>
              <a:buSzPts val="1760"/>
              <a:buFont typeface="Arial" panose="020B0604020202020204" pitchFamily="34" charset="0"/>
              <a:buChar char="•"/>
            </a:pPr>
            <a:r>
              <a:rPr lang="en-US" sz="1900" b="0" dirty="0" smtClean="0">
                <a:latin typeface="+mj-lt"/>
              </a:rPr>
              <a:t>Per pupil weighting </a:t>
            </a:r>
          </a:p>
          <a:p>
            <a:pPr marL="800100" lvl="1">
              <a:lnSpc>
                <a:spcPct val="80000"/>
              </a:lnSpc>
              <a:spcBef>
                <a:spcPts val="352"/>
              </a:spcBef>
              <a:buSzPts val="1760"/>
              <a:buFont typeface="Arial" panose="020B0604020202020204" pitchFamily="34" charset="0"/>
              <a:buChar char="−"/>
            </a:pPr>
            <a:r>
              <a:rPr lang="en-US" sz="1900" dirty="0" smtClean="0">
                <a:latin typeface="+mj-lt"/>
              </a:rPr>
              <a:t>Colorado – per pupil costs multiplied by 0.50 for each </a:t>
            </a:r>
            <a:r>
              <a:rPr lang="en-US" sz="1900" dirty="0">
                <a:latin typeface="+mj-lt"/>
              </a:rPr>
              <a:t>English </a:t>
            </a:r>
            <a:r>
              <a:rPr lang="en-US" sz="1900" dirty="0" smtClean="0">
                <a:latin typeface="+mj-lt"/>
              </a:rPr>
              <a:t>Learner</a:t>
            </a:r>
          </a:p>
          <a:p>
            <a:pPr marL="800100" lvl="1">
              <a:lnSpc>
                <a:spcPct val="80000"/>
              </a:lnSpc>
              <a:spcBef>
                <a:spcPts val="352"/>
              </a:spcBef>
              <a:buSzPts val="1760"/>
              <a:buFont typeface="Arial" panose="020B0604020202020204" pitchFamily="34" charset="0"/>
              <a:buChar char="−"/>
            </a:pPr>
            <a:r>
              <a:rPr lang="en-US" sz="1900" dirty="0" smtClean="0">
                <a:latin typeface="+mj-lt"/>
              </a:rPr>
              <a:t>New York – per pupil costs multiplied by 2.0 for each </a:t>
            </a:r>
            <a:r>
              <a:rPr lang="en-US" sz="1900" dirty="0">
                <a:latin typeface="+mj-lt"/>
              </a:rPr>
              <a:t>English </a:t>
            </a:r>
            <a:r>
              <a:rPr lang="en-US" sz="1900" dirty="0" smtClean="0">
                <a:latin typeface="+mj-lt"/>
              </a:rPr>
              <a:t>Learner</a:t>
            </a:r>
          </a:p>
          <a:p>
            <a:pPr marL="342900">
              <a:lnSpc>
                <a:spcPct val="80000"/>
              </a:lnSpc>
              <a:spcBef>
                <a:spcPts val="352"/>
              </a:spcBef>
              <a:buSzPts val="1760"/>
              <a:buFont typeface="Arial" panose="020B0604020202020204" pitchFamily="34" charset="0"/>
              <a:buChar char="•"/>
            </a:pPr>
            <a:r>
              <a:rPr lang="en-US" sz="1900" b="0" dirty="0" smtClean="0">
                <a:latin typeface="+mj-lt"/>
              </a:rPr>
              <a:t>Needs Index </a:t>
            </a:r>
          </a:p>
          <a:p>
            <a:pPr marL="800100" lvl="1">
              <a:lnSpc>
                <a:spcPct val="80000"/>
              </a:lnSpc>
              <a:spcBef>
                <a:spcPts val="352"/>
              </a:spcBef>
              <a:buSzPts val="1760"/>
              <a:buFont typeface="Arial" panose="020B0604020202020204" pitchFamily="34" charset="0"/>
              <a:buChar char="−"/>
            </a:pPr>
            <a:r>
              <a:rPr lang="en-US" sz="1900" dirty="0" smtClean="0">
                <a:latin typeface="+mj-lt"/>
              </a:rPr>
              <a:t>California – scaled based on percent of student poverty, English Learners, special education students, and elementary schools per district  </a:t>
            </a:r>
            <a:endParaRPr sz="1900" dirty="0">
              <a:latin typeface="+mj-lt"/>
            </a:endParaRPr>
          </a:p>
          <a:p>
            <a:pPr marL="454660" lvl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 panose="020B0604020202020204" pitchFamily="34" charset="0"/>
              <a:buChar char="•"/>
            </a:pPr>
            <a:endParaRPr sz="1900" b="0" dirty="0">
              <a:latin typeface="+mj-lt"/>
            </a:endParaRPr>
          </a:p>
          <a:p>
            <a:pPr marL="454660" lvl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 panose="020B0604020202020204" pitchFamily="34" charset="0"/>
              <a:buChar char="•"/>
            </a:pPr>
            <a:endParaRPr sz="1900" b="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Policy Considerations: English Learner Students 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b="0" dirty="0" smtClean="0">
                <a:latin typeface="+mj-lt"/>
              </a:rPr>
              <a:t>Revise current English Learner staffing ratios in SOQ to distribute resources based on proficiency level and/or other indicators of student need   </a:t>
            </a:r>
          </a:p>
          <a:p>
            <a:pPr>
              <a:buSzPct val="75000"/>
            </a:pPr>
            <a:endParaRPr lang="en-US" b="0" dirty="0" smtClean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References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05691"/>
            <a:ext cx="9144000" cy="513449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>
                <a:latin typeface="+mj-lt"/>
              </a:rPr>
              <a:t>Rockoff, J. E. (2004). The impact of individual teachers on student achievement: Evidence from panel data. </a:t>
            </a:r>
            <a:r>
              <a:rPr lang="en-US" sz="1100" i="1" dirty="0">
                <a:latin typeface="+mj-lt"/>
              </a:rPr>
              <a:t>American Economic Review</a:t>
            </a:r>
            <a:r>
              <a:rPr lang="en-US" sz="1100" dirty="0">
                <a:latin typeface="+mj-lt"/>
              </a:rPr>
              <a:t>, 94(2), 247-252Nye</a:t>
            </a:r>
            <a:r>
              <a:rPr lang="en-US" sz="1100" dirty="0" smtClean="0">
                <a:latin typeface="+mj-lt"/>
              </a:rPr>
              <a:t>, B., Hedges, L. V., &amp; Konstantopoulos, S. (2000). </a:t>
            </a:r>
            <a:r>
              <a:rPr lang="en-US" sz="1100" dirty="0" smtClean="0">
                <a:latin typeface="+mj-lt"/>
                <a:hlinkClick r:id="rId3"/>
              </a:rPr>
              <a:t>The effects of small classes on academic achievement: The results of the Tennessee Class Size Experiment. </a:t>
            </a:r>
            <a:r>
              <a:rPr lang="en-US" sz="1100" i="1" dirty="0" smtClean="0">
                <a:latin typeface="+mj-lt"/>
              </a:rPr>
              <a:t>American Educational Research Journal, 37</a:t>
            </a:r>
            <a:r>
              <a:rPr lang="en-US" sz="1100" dirty="0" smtClean="0">
                <a:latin typeface="+mj-lt"/>
              </a:rPr>
              <a:t>(1)</a:t>
            </a:r>
            <a:r>
              <a:rPr lang="en-US" sz="1100" i="1" dirty="0" smtClean="0">
                <a:latin typeface="+mj-lt"/>
              </a:rPr>
              <a:t>, </a:t>
            </a:r>
            <a:r>
              <a:rPr lang="en-US" sz="1100" dirty="0" smtClean="0">
                <a:latin typeface="+mj-lt"/>
              </a:rPr>
              <a:t>123-151</a:t>
            </a:r>
            <a:r>
              <a:rPr lang="en-US" sz="1100" dirty="0">
                <a:latin typeface="+mj-lt"/>
              </a:rPr>
              <a:t>. </a:t>
            </a:r>
            <a:endParaRPr lang="en-US" sz="1100" dirty="0" smtClean="0">
              <a:latin typeface="+mj-lt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>
                <a:latin typeface="+mj-lt"/>
              </a:rPr>
              <a:t>Harris, D. N. (2009). </a:t>
            </a:r>
            <a:r>
              <a:rPr lang="en-US" sz="1100" dirty="0">
                <a:latin typeface="+mj-lt"/>
                <a:hlinkClick r:id="rId4"/>
              </a:rPr>
              <a:t>Toward Policy-Relevant Benchmarks for Interpreting Effect Sizes: Combining Effects With Costs</a:t>
            </a:r>
            <a:r>
              <a:rPr lang="en-US" sz="1100" dirty="0">
                <a:latin typeface="+mj-lt"/>
              </a:rPr>
              <a:t>. </a:t>
            </a:r>
            <a:r>
              <a:rPr lang="en-US" sz="1100" i="1" dirty="0">
                <a:latin typeface="+mj-lt"/>
              </a:rPr>
              <a:t>Educational Evaluation and Policy Analysis, 31</a:t>
            </a:r>
            <a:r>
              <a:rPr lang="en-US" sz="1100" dirty="0">
                <a:latin typeface="+mj-lt"/>
              </a:rPr>
              <a:t>(1), 3–29.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 smtClean="0">
                <a:latin typeface="+mj-lt"/>
              </a:rPr>
              <a:t>Aaronson, D., Barrow, L. &amp; Sander, D. (2007). Teachers and student achievement in the Chicago public high schools. </a:t>
            </a:r>
            <a:r>
              <a:rPr lang="en-US" sz="1100" i="1" dirty="0" smtClean="0">
                <a:latin typeface="+mj-lt"/>
              </a:rPr>
              <a:t>Journal of Labor Economics, 25</a:t>
            </a:r>
            <a:r>
              <a:rPr lang="en-US" sz="1100" dirty="0" smtClean="0">
                <a:latin typeface="+mj-lt"/>
              </a:rPr>
              <a:t>(1), 95-135. 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 smtClean="0">
                <a:latin typeface="+mj-lt"/>
              </a:rPr>
              <a:t>Gordon</a:t>
            </a:r>
            <a:r>
              <a:rPr lang="en-US" sz="1100" dirty="0">
                <a:latin typeface="+mj-lt"/>
              </a:rPr>
              <a:t>, R., Kane, T. J., &amp; Staiger, D. O. (2006). Identifying effective teachers using performance on the job. Hamilton project discussion paper. Washington, DC: Brookings Institution</a:t>
            </a:r>
            <a:r>
              <a:rPr lang="en-US" sz="1100" dirty="0" smtClean="0">
                <a:latin typeface="+mj-lt"/>
              </a:rPr>
              <a:t>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 smtClean="0">
                <a:latin typeface="+mj-lt"/>
              </a:rPr>
              <a:t>Rivers</a:t>
            </a:r>
            <a:r>
              <a:rPr lang="en-US" sz="1100" dirty="0">
                <a:latin typeface="+mj-lt"/>
              </a:rPr>
              <a:t>, J. C., &amp; Sanders, W. L. (2002). Teacher quality and equity in educational opportunity: Findings and policy implications. </a:t>
            </a:r>
            <a:r>
              <a:rPr lang="en-US" sz="1100" i="1" dirty="0">
                <a:latin typeface="+mj-lt"/>
              </a:rPr>
              <a:t>Teacher quality</a:t>
            </a:r>
            <a:r>
              <a:rPr lang="en-US" sz="1100" dirty="0">
                <a:latin typeface="+mj-lt"/>
              </a:rPr>
              <a:t>, 13-23.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>
                <a:latin typeface="+mj-lt"/>
              </a:rPr>
              <a:t>Sass, T. R., Hannaway, J., Xu, Z., Figlio, D., &amp; Feng, L. (2012). Value added of teachers in high-poverty schools and lower poverty schools. Journal of Urban Economics, 72(2–3), 104–122.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 smtClean="0">
                <a:latin typeface="+mj-lt"/>
              </a:rPr>
              <a:t>Sanders</a:t>
            </a:r>
            <a:r>
              <a:rPr lang="en-US" sz="1100" dirty="0">
                <a:latin typeface="+mj-lt"/>
              </a:rPr>
              <a:t>, W. L., &amp; Rivers, J. C. (1996). Cumulative and residual effects of teachers on future student academic </a:t>
            </a:r>
            <a:r>
              <a:rPr lang="en-US" sz="1100" dirty="0" smtClean="0">
                <a:latin typeface="+mj-lt"/>
              </a:rPr>
              <a:t>achievement. University of Tennessee Value-Added Research and Assessment Center.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>
                <a:latin typeface="+mj-lt"/>
              </a:rPr>
              <a:t>Clotfelter, C. T., Ladd, H. F., &amp; Vigdor, J. (2005). Who teaches whom? Race and the distribution of novice teachers. </a:t>
            </a:r>
            <a:r>
              <a:rPr lang="en-US" sz="1100" i="1" dirty="0" smtClean="0">
                <a:latin typeface="+mj-lt"/>
              </a:rPr>
              <a:t>Economics of Education Review, 24</a:t>
            </a:r>
            <a:r>
              <a:rPr lang="en-US" sz="1100" dirty="0" smtClean="0">
                <a:latin typeface="+mj-lt"/>
              </a:rPr>
              <a:t>(4</a:t>
            </a:r>
            <a:r>
              <a:rPr lang="en-US" sz="1100" dirty="0">
                <a:latin typeface="+mj-lt"/>
              </a:rPr>
              <a:t>), 377-392.</a:t>
            </a:r>
            <a:endParaRPr lang="en-US" sz="1100" dirty="0" smtClean="0">
              <a:latin typeface="+mj-lt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>
                <a:latin typeface="+mj-lt"/>
              </a:rPr>
              <a:t>Gordon, R., Kane, T. J., &amp; Staiger, D. O. (2006). Identifying effective teachers using performance on the job. Hamilton project discussion paper. Washington, DC: Brookings Institution</a:t>
            </a:r>
            <a:r>
              <a:rPr lang="en-US" sz="1100" dirty="0" smtClean="0">
                <a:latin typeface="+mj-lt"/>
              </a:rPr>
              <a:t>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>
                <a:latin typeface="+mj-lt"/>
              </a:rPr>
              <a:t>Lankford, H., Loeb, S., &amp; Wyckoff, J. (2002). Teacher sorting and the plight of urban schools: A descriptive analysis. </a:t>
            </a:r>
            <a:r>
              <a:rPr lang="en-US" sz="1100" i="1" dirty="0">
                <a:latin typeface="+mj-lt"/>
              </a:rPr>
              <a:t>Educational evaluation and policy analysis</a:t>
            </a:r>
            <a:r>
              <a:rPr lang="en-US" sz="1100" dirty="0">
                <a:latin typeface="+mj-lt"/>
              </a:rPr>
              <a:t>, 24(1), 37-62</a:t>
            </a:r>
            <a:r>
              <a:rPr lang="en-US" sz="1100" dirty="0" smtClean="0">
                <a:latin typeface="+mj-lt"/>
              </a:rPr>
              <a:t>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 smtClean="0">
                <a:latin typeface="+mj-lt"/>
              </a:rPr>
              <a:t>Teacher Leadership Exploratory Consortium. Teacher Leader Model Standards. </a:t>
            </a:r>
            <a:r>
              <a:rPr lang="en-US" sz="1100" dirty="0">
                <a:latin typeface="+mj-lt"/>
              </a:rPr>
              <a:t>Available at: </a:t>
            </a:r>
            <a:r>
              <a:rPr lang="en-US" sz="1100" dirty="0">
                <a:latin typeface="+mj-lt"/>
                <a:hlinkClick r:id="rId5"/>
              </a:rPr>
              <a:t>https://</a:t>
            </a:r>
            <a:r>
              <a:rPr lang="en-US" sz="1100" dirty="0" smtClean="0">
                <a:latin typeface="+mj-lt"/>
                <a:hlinkClick r:id="rId5"/>
              </a:rPr>
              <a:t>www.ets.org/s/education_topics/teaching_quality/pdf/teacher_leader_model_standards.pdf</a:t>
            </a:r>
            <a:r>
              <a:rPr lang="en-US" sz="1100" dirty="0" smtClean="0">
                <a:latin typeface="+mj-lt"/>
              </a:rPr>
              <a:t>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>
                <a:latin typeface="+mj-lt"/>
              </a:rPr>
              <a:t>Dauksas, L., &amp; White, J. (2010). Should I stay or should I go? How teacher leadership can improve teacher retention. </a:t>
            </a:r>
            <a:r>
              <a:rPr lang="en-US" sz="1100" i="1" dirty="0">
                <a:latin typeface="+mj-lt"/>
              </a:rPr>
              <a:t>AASA Journal of Scholarship and Practice</a:t>
            </a:r>
            <a:r>
              <a:rPr lang="en-US" sz="1100" dirty="0">
                <a:latin typeface="+mj-lt"/>
              </a:rPr>
              <a:t>, 7(2), 27-32.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1100" dirty="0" smtClean="0">
                <a:latin typeface="+mj-lt"/>
              </a:rPr>
              <a:t>Wallace Foundation. (2010). Principals and teachers leading together. </a:t>
            </a:r>
            <a:r>
              <a:rPr lang="en-US" sz="1100" dirty="0">
                <a:latin typeface="+mj-lt"/>
              </a:rPr>
              <a:t>Available at: </a:t>
            </a:r>
            <a:r>
              <a:rPr lang="en-US" sz="1100" dirty="0">
                <a:latin typeface="+mj-lt"/>
                <a:hlinkClick r:id="rId6"/>
              </a:rPr>
              <a:t>https://</a:t>
            </a:r>
            <a:r>
              <a:rPr lang="en-US" sz="1100" dirty="0" smtClean="0">
                <a:latin typeface="+mj-lt"/>
                <a:hlinkClick r:id="rId6"/>
              </a:rPr>
              <a:t>www.wallacefoundation.org/knowledge-center/pages/1_2-shared-leadership-learning-from-leadership.aspx</a:t>
            </a:r>
            <a:r>
              <a:rPr lang="en-US" sz="1100" dirty="0" smtClean="0">
                <a:latin typeface="+mj-lt"/>
              </a:rPr>
              <a:t>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1100" dirty="0" smtClean="0">
              <a:latin typeface="+mj-lt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1100" dirty="0" smtClean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746839" y="6568181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200" y="2200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Georgia"/>
              <a:buNone/>
            </a:pPr>
            <a:r>
              <a:rPr lang="en-US" sz="4000" dirty="0">
                <a:latin typeface="+mj-lt"/>
              </a:rPr>
              <a:t>Research on Teacher Quality </a:t>
            </a:r>
            <a:endParaRPr sz="4000" dirty="0">
              <a:latin typeface="+mj-lt"/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457199" y="1422779"/>
            <a:ext cx="838654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0" dirty="0" smtClean="0">
                <a:latin typeface="+mn-lt"/>
              </a:rPr>
              <a:t>Teacher effectiveness is a strong determinant of student learning:</a:t>
            </a:r>
            <a:endParaRPr lang="en-US" sz="2000" b="0" dirty="0">
              <a:latin typeface="+mn-lt"/>
            </a:endParaRP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  <a:buFont typeface="Arial" panose="020B0604020202020204" pitchFamily="34" charset="0"/>
              <a:buChar char="−"/>
            </a:pPr>
            <a:r>
              <a:rPr lang="en-US" sz="2000" b="0" dirty="0" smtClean="0">
                <a:latin typeface="+mn-lt"/>
              </a:rPr>
              <a:t>Differences </a:t>
            </a:r>
            <a:r>
              <a:rPr lang="en-US" sz="2000" b="0" dirty="0">
                <a:latin typeface="+mn-lt"/>
              </a:rPr>
              <a:t>among teacher quality explain up to </a:t>
            </a:r>
            <a:r>
              <a:rPr lang="en-US" sz="2000" b="0" dirty="0" smtClean="0">
                <a:latin typeface="+mn-lt"/>
              </a:rPr>
              <a:t>25% </a:t>
            </a:r>
            <a:r>
              <a:rPr lang="en-US" sz="2000" b="0" dirty="0">
                <a:latin typeface="+mn-lt"/>
              </a:rPr>
              <a:t>of the </a:t>
            </a:r>
            <a:r>
              <a:rPr lang="en-US" sz="2000" b="0" dirty="0" smtClean="0">
                <a:latin typeface="+mn-lt"/>
              </a:rPr>
              <a:t>variance </a:t>
            </a:r>
            <a:r>
              <a:rPr lang="en-US" sz="2000" b="0" dirty="0">
                <a:latin typeface="+mn-lt"/>
              </a:rPr>
              <a:t>in test </a:t>
            </a:r>
            <a:r>
              <a:rPr lang="en-US" sz="2000" b="0" dirty="0" smtClean="0">
                <a:latin typeface="+mn-lt"/>
              </a:rPr>
              <a:t>scores</a:t>
            </a:r>
            <a:r>
              <a:rPr lang="en-US" sz="2000" b="0" baseline="30000" dirty="0" smtClean="0">
                <a:latin typeface="+mn-lt"/>
              </a:rPr>
              <a:t>(1) </a:t>
            </a:r>
            <a:endParaRPr lang="en-US" sz="2000" baseline="30000" dirty="0">
              <a:latin typeface="+mn-lt"/>
            </a:endParaRP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  <a:buFont typeface="Arial" panose="020B0604020202020204" pitchFamily="34" charset="0"/>
              <a:buChar char="−"/>
            </a:pPr>
            <a:r>
              <a:rPr lang="en-US" sz="2000" b="0" dirty="0" smtClean="0">
                <a:latin typeface="+mn-lt"/>
              </a:rPr>
              <a:t>Effects </a:t>
            </a:r>
            <a:r>
              <a:rPr lang="en-US" sz="2000" dirty="0" smtClean="0">
                <a:latin typeface="+mn-lt"/>
              </a:rPr>
              <a:t>of differences in teacher quality are twice as large as the effects of smaller class sizes</a:t>
            </a:r>
            <a:r>
              <a:rPr lang="en-US" sz="2000" b="0" baseline="30000" dirty="0" smtClean="0">
                <a:latin typeface="+mn-lt"/>
              </a:rPr>
              <a:t>(2)</a:t>
            </a:r>
            <a:r>
              <a:rPr lang="en-US" sz="2000" b="0" dirty="0" smtClean="0">
                <a:latin typeface="+mn-lt"/>
              </a:rPr>
              <a:t> </a:t>
            </a: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  <a:buFont typeface="Arial" panose="020B0604020202020204" pitchFamily="34" charset="0"/>
              <a:buChar char="−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expected difference in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student achievement between having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 average teacher and one that is one standard deviation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above average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educationally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significant</a:t>
            </a:r>
            <a:r>
              <a:rPr lang="en-US" sz="2000" baseline="30000" dirty="0" smtClean="0">
                <a:solidFill>
                  <a:schemeClr val="tx1"/>
                </a:solidFill>
                <a:latin typeface="+mn-lt"/>
              </a:rPr>
              <a:t>(3)</a:t>
            </a: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  <a:buFont typeface="Arial" panose="020B0604020202020204" pitchFamily="34" charset="0"/>
              <a:buChar char="−"/>
            </a:pPr>
            <a:endParaRPr lang="en-US" sz="2000" b="0" dirty="0" smtClean="0">
              <a:latin typeface="+mn-l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0" dirty="0" smtClean="0">
                <a:latin typeface="+mn-lt"/>
              </a:rPr>
              <a:t>Teacher effects are additive and cumulative:</a:t>
            </a: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  <a:buFont typeface="Arial" panose="020B0604020202020204" pitchFamily="34" charset="0"/>
              <a:buChar char="−"/>
            </a:pPr>
            <a:r>
              <a:rPr lang="en-US" sz="2000" b="0" dirty="0" smtClean="0">
                <a:latin typeface="+mn-lt"/>
              </a:rPr>
              <a:t>Having </a:t>
            </a:r>
            <a:r>
              <a:rPr lang="en-US" sz="2000" b="0" dirty="0">
                <a:latin typeface="+mn-lt"/>
              </a:rPr>
              <a:t>a teacher in the top quartile of effectiveness </a:t>
            </a:r>
            <a:r>
              <a:rPr lang="en-US" sz="2000" b="0" dirty="0" smtClean="0">
                <a:latin typeface="+mn-lt"/>
              </a:rPr>
              <a:t>four </a:t>
            </a:r>
            <a:r>
              <a:rPr lang="en-US" sz="2000" b="0" dirty="0">
                <a:latin typeface="+mn-lt"/>
              </a:rPr>
              <a:t>years in a row would eliminate the achievement gap between Black and White </a:t>
            </a:r>
            <a:r>
              <a:rPr lang="en-US" sz="2000" b="0" dirty="0" smtClean="0">
                <a:latin typeface="+mn-lt"/>
              </a:rPr>
              <a:t>students</a:t>
            </a:r>
            <a:r>
              <a:rPr lang="en-US" sz="2000" b="0" baseline="30000" dirty="0" smtClean="0">
                <a:latin typeface="+mn-lt"/>
              </a:rPr>
              <a:t>(4)  </a:t>
            </a:r>
            <a:r>
              <a:rPr lang="en-US" sz="2000" b="0" dirty="0" smtClean="0">
                <a:latin typeface="+mn-lt"/>
              </a:rPr>
              <a:t> </a:t>
            </a: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  <a:buFont typeface="Arial" panose="020B0604020202020204" pitchFamily="34" charset="0"/>
              <a:buChar char="−"/>
            </a:pPr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teacher’s effect on student achievement is measurable at least four years after students have left the </a:t>
            </a:r>
            <a:r>
              <a:rPr lang="en-US" sz="2000" dirty="0" smtClean="0">
                <a:latin typeface="+mn-lt"/>
              </a:rPr>
              <a:t>classroom of </a:t>
            </a:r>
            <a:r>
              <a:rPr lang="en-US" sz="2000" dirty="0">
                <a:latin typeface="+mn-lt"/>
              </a:rPr>
              <a:t>that </a:t>
            </a:r>
            <a:r>
              <a:rPr lang="en-US" sz="2000" dirty="0" smtClean="0">
                <a:latin typeface="+mn-lt"/>
              </a:rPr>
              <a:t>teacher</a:t>
            </a:r>
            <a:r>
              <a:rPr lang="en-US" sz="2000" baseline="30000" dirty="0" smtClean="0">
                <a:latin typeface="+mn-lt"/>
              </a:rPr>
              <a:t>(5)</a:t>
            </a:r>
            <a:r>
              <a:rPr lang="en-US" sz="2000" dirty="0" smtClean="0">
                <a:latin typeface="+mn-lt"/>
              </a:rPr>
              <a:t> </a:t>
            </a:r>
            <a:endParaRPr sz="2000" b="0" dirty="0">
              <a:solidFill>
                <a:srgbClr val="FF0000"/>
              </a:solidFill>
              <a:latin typeface="+mn-lt"/>
            </a:endParaRPr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latin typeface="+mn-lt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200" y="2200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Georgia"/>
              <a:buNone/>
            </a:pPr>
            <a:r>
              <a:rPr lang="en-US" sz="4000" dirty="0">
                <a:latin typeface="+mj-lt"/>
              </a:rPr>
              <a:t>Research on Teacher Quality </a:t>
            </a:r>
            <a:endParaRPr sz="4000" dirty="0">
              <a:latin typeface="+mj-lt"/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457199" y="1422779"/>
            <a:ext cx="838654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3" indent="-341313">
              <a:lnSpc>
                <a:spcPct val="80000"/>
              </a:lnSpc>
              <a:spcBef>
                <a:spcPts val="400"/>
              </a:spcBef>
              <a:buSzPts val="2000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Quality teachers are not evenly distributed in the education system:</a:t>
            </a: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Average effectiveness of teachers in high poverty schools is less than teachers in other schools and there is significantly greater variation in teacher quality among high poverty schools</a:t>
            </a:r>
            <a:r>
              <a:rPr lang="en-US" sz="2000" baseline="30000" dirty="0" smtClean="0">
                <a:solidFill>
                  <a:schemeClr val="tx1"/>
                </a:solidFill>
                <a:latin typeface="+mn-lt"/>
              </a:rPr>
              <a:t>(6) </a:t>
            </a: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African American students are nearly twice as likely to be assigned to the most ineffective teachers and half as likely to be assigned to the most effective teachers</a:t>
            </a:r>
            <a:r>
              <a:rPr lang="en-US" sz="2000" baseline="30000" dirty="0" smtClean="0">
                <a:solidFill>
                  <a:schemeClr val="tx1"/>
                </a:solidFill>
                <a:latin typeface="+mn-lt"/>
              </a:rPr>
              <a:t>(7)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</a:pPr>
            <a:r>
              <a:rPr lang="en-US" sz="2000" dirty="0" smtClean="0">
                <a:latin typeface="+mn-lt"/>
              </a:rPr>
              <a:t>Black </a:t>
            </a:r>
            <a:r>
              <a:rPr lang="en-US" sz="2000" dirty="0">
                <a:latin typeface="+mn-lt"/>
              </a:rPr>
              <a:t>7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graders </a:t>
            </a:r>
            <a:r>
              <a:rPr lang="en-US" sz="2000" dirty="0" smtClean="0">
                <a:latin typeface="+mn-lt"/>
              </a:rPr>
              <a:t>were </a:t>
            </a:r>
            <a:r>
              <a:rPr lang="en-US" sz="2000" dirty="0">
                <a:latin typeface="+mn-lt"/>
              </a:rPr>
              <a:t>far more likely to face a novice teacher in math and English than are their white </a:t>
            </a:r>
            <a:r>
              <a:rPr lang="en-US" sz="2000" dirty="0" smtClean="0">
                <a:latin typeface="+mn-lt"/>
              </a:rPr>
              <a:t>counterparts; </a:t>
            </a:r>
            <a:r>
              <a:rPr lang="en-US" sz="2000" dirty="0">
                <a:latin typeface="+mn-lt"/>
              </a:rPr>
              <a:t>difference in exposure to  novice teachers reflects patterns within, rather than across, school </a:t>
            </a:r>
            <a:r>
              <a:rPr lang="en-US" sz="2000" dirty="0" smtClean="0">
                <a:latin typeface="+mn-lt"/>
              </a:rPr>
              <a:t>districts</a:t>
            </a:r>
            <a:r>
              <a:rPr lang="en-US" sz="2000" baseline="30000" dirty="0" smtClean="0">
                <a:latin typeface="+mn-lt"/>
              </a:rPr>
              <a:t>(8)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800100" lvl="1">
              <a:lnSpc>
                <a:spcPct val="80000"/>
              </a:lnSpc>
              <a:spcBef>
                <a:spcPts val="400"/>
              </a:spcBef>
              <a:buSzPts val="2000"/>
              <a:buChar char="•"/>
            </a:pPr>
            <a:endParaRPr sz="2000" b="0" dirty="0">
              <a:solidFill>
                <a:schemeClr val="tx1"/>
              </a:solidFill>
              <a:latin typeface="+mn-lt"/>
            </a:endParaRPr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j-lt"/>
              </a:rPr>
              <a:t>Distribution of Teacher Qualifications in Virginia </a:t>
            </a:r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Table 4" descr="Table shows distribution of teachers not properly endorsed and provisionally licensed teachers by school characteristics " title="Distribution of Teacher Qualifications and Experience in Virgini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03911"/>
              </p:ext>
            </p:extLst>
          </p:nvPr>
        </p:nvGraphicFramePr>
        <p:xfrm>
          <a:off x="250271" y="1491592"/>
          <a:ext cx="8387254" cy="40666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79553"/>
                <a:gridCol w="2789713"/>
                <a:gridCol w="2517988"/>
              </a:tblGrid>
              <a:tr h="46584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Teachers Not Properly Licensed</a:t>
                      </a:r>
                      <a:r>
                        <a:rPr lang="en-US" sz="1600" baseline="0" dirty="0" smtClean="0"/>
                        <a:t> or Endorsed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Provisionally</a:t>
                      </a:r>
                      <a:r>
                        <a:rPr lang="en-US" sz="1600" baseline="0" dirty="0" smtClean="0"/>
                        <a:t> Licensed Teachers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Schools 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7.0%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Poverty (75% free- and reduced-price</a:t>
                      </a:r>
                      <a:r>
                        <a:rPr lang="en-US" sz="1600" baseline="0" dirty="0" smtClean="0"/>
                        <a:t> lunch)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9.3%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 Poverty (25% free- and reduced-price</a:t>
                      </a:r>
                      <a:r>
                        <a:rPr lang="en-US" sz="1600" baseline="0" dirty="0" smtClean="0"/>
                        <a:t> lunch) 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2.7%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7.2%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Minority (75% non-white)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2.4%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9.2%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 Minority (25% non-white)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6.4%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5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Accredited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6.4%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Accredited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3.3%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11.2%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271" y="5775575"/>
            <a:ext cx="549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</a:t>
            </a:r>
            <a:r>
              <a:rPr lang="en-US" dirty="0" smtClean="0"/>
              <a:t>: Virginia Department of Education, 2017-2018 school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Distribution of 1</a:t>
            </a:r>
            <a:r>
              <a:rPr lang="en-US" sz="3200" baseline="30000" dirty="0" smtClean="0">
                <a:latin typeface="+mn-lt"/>
              </a:rPr>
              <a:t>st</a:t>
            </a:r>
            <a:r>
              <a:rPr lang="en-US" sz="3200" dirty="0" smtClean="0">
                <a:latin typeface="+mn-lt"/>
              </a:rPr>
              <a:t> Year Teachers </a:t>
            </a:r>
            <a:endParaRPr lang="en-US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 descr="Map shows distribution of schools with 15% or more 1st year teachers " title="Schools Reporting 15% or More 1st Year Teachers, 2017-2018 School Yea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23707" r="25238" b="32543"/>
          <a:stretch/>
        </p:blipFill>
        <p:spPr bwMode="auto">
          <a:xfrm>
            <a:off x="329098" y="1732983"/>
            <a:ext cx="8229600" cy="40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9903" y="1178002"/>
            <a:ext cx="838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Schools Reporting 15% or More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Year Teachers, 2017-2018 School Year  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50271" y="5511701"/>
            <a:ext cx="706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en-US" sz="1200" dirty="0" smtClean="0"/>
              <a:t>: Virginia Department of Education, 2017-2018 school year</a:t>
            </a:r>
          </a:p>
          <a:p>
            <a:r>
              <a:rPr lang="en-US" sz="1200" i="1" dirty="0" smtClean="0"/>
              <a:t>Note: </a:t>
            </a:r>
            <a:r>
              <a:rPr lang="en-US" sz="1200" dirty="0" smtClean="0"/>
              <a:t>First year teachers are identified by a flag in the IPAL collection and confirmed with administrative data review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148551" y="4172059"/>
            <a:ext cx="378372" cy="677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9" t="26509" r="33963" b="24654"/>
          <a:stretch/>
        </p:blipFill>
        <p:spPr bwMode="auto">
          <a:xfrm>
            <a:off x="7360517" y="1765126"/>
            <a:ext cx="1135119" cy="17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6526923" y="3551398"/>
            <a:ext cx="833594" cy="63062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7" y="274638"/>
            <a:ext cx="8830101" cy="1143000"/>
          </a:xfrm>
        </p:spPr>
        <p:txBody>
          <a:bodyPr/>
          <a:lstStyle/>
          <a:p>
            <a:r>
              <a:rPr lang="en-US" sz="4000" dirty="0" smtClean="0">
                <a:latin typeface="+mn-lt"/>
              </a:rPr>
              <a:t>Policy Options for Recruiting and Retaining High Quality Teachers</a:t>
            </a:r>
            <a:endParaRPr lang="en-US" sz="4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186" y="1600200"/>
            <a:ext cx="8686801" cy="4525963"/>
          </a:xfrm>
        </p:spPr>
        <p:txBody>
          <a:bodyPr/>
          <a:lstStyle/>
          <a:p>
            <a:endParaRPr lang="en-US" b="0" dirty="0" smtClean="0">
              <a:latin typeface="+mn-lt"/>
            </a:endParaRPr>
          </a:p>
          <a:p>
            <a:pPr marL="114300" indent="0">
              <a:buNone/>
            </a:pPr>
            <a:r>
              <a:rPr lang="en-US" b="0" dirty="0" smtClean="0">
                <a:latin typeface="+mn-lt"/>
              </a:rPr>
              <a:t>Option 1: Targeted compensation adjustments     </a:t>
            </a:r>
          </a:p>
          <a:p>
            <a:pPr marL="571500" lvl="1" indent="0">
              <a:buNone/>
            </a:pPr>
            <a:endParaRPr lang="en-US" dirty="0">
              <a:latin typeface="+mn-lt"/>
            </a:endParaRPr>
          </a:p>
          <a:p>
            <a:pPr marL="114300" indent="0">
              <a:buNone/>
            </a:pPr>
            <a:r>
              <a:rPr lang="en-US" b="0" dirty="0" smtClean="0">
                <a:latin typeface="+mn-lt"/>
              </a:rPr>
              <a:t>Option 2: Develop teacher leaders  </a:t>
            </a:r>
          </a:p>
          <a:p>
            <a:pPr marL="114300" indent="0">
              <a:buNone/>
            </a:pPr>
            <a:endParaRPr lang="en-US" b="0" dirty="0">
              <a:latin typeface="+mn-lt"/>
            </a:endParaRPr>
          </a:p>
          <a:p>
            <a:pPr marL="114300" indent="0">
              <a:buNone/>
            </a:pPr>
            <a:r>
              <a:rPr lang="en-US" b="0" dirty="0" smtClean="0">
                <a:latin typeface="+mn-lt"/>
              </a:rPr>
              <a:t>Option 3: Coaching/mentoring new teachers 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200" y="2200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Georgia"/>
              <a:buNone/>
            </a:pPr>
            <a:r>
              <a:rPr lang="en-US" sz="4000" dirty="0" smtClean="0">
                <a:latin typeface="+mj-lt"/>
              </a:rPr>
              <a:t>(1) Targeted Compensation Adjustments </a:t>
            </a:r>
            <a:endParaRPr sz="4000" dirty="0">
              <a:latin typeface="+mj-lt"/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457199" y="1422779"/>
            <a:ext cx="838654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400" b="0" dirty="0" smtClean="0">
                <a:latin typeface="+mn-lt"/>
              </a:rPr>
              <a:t> </a:t>
            </a:r>
            <a:endParaRPr sz="2400" b="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Google Shape;201;p27"/>
          <p:cNvSpPr txBox="1">
            <a:spLocks/>
          </p:cNvSpPr>
          <p:nvPr/>
        </p:nvSpPr>
        <p:spPr>
          <a:xfrm>
            <a:off x="609599" y="1575179"/>
            <a:ext cx="838654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>
              <a:lnSpc>
                <a:spcPct val="80000"/>
              </a:lnSpc>
              <a:spcBef>
                <a:spcPts val="400"/>
              </a:spcBef>
              <a:buSzPts val="2000"/>
            </a:pPr>
            <a:r>
              <a:rPr lang="en-US" sz="2400" b="0" dirty="0" smtClean="0">
                <a:latin typeface="+mn-lt"/>
              </a:rPr>
              <a:t>Teacher </a:t>
            </a:r>
            <a:r>
              <a:rPr lang="en-US" sz="2400" b="0" dirty="0">
                <a:latin typeface="+mn-lt"/>
              </a:rPr>
              <a:t>pay scales </a:t>
            </a:r>
            <a:r>
              <a:rPr lang="en-US" sz="2400" b="0" dirty="0" smtClean="0">
                <a:latin typeface="+mn-lt"/>
              </a:rPr>
              <a:t>are based </a:t>
            </a:r>
            <a:r>
              <a:rPr lang="en-US" sz="2400" b="0" dirty="0">
                <a:latin typeface="+mn-lt"/>
              </a:rPr>
              <a:t>on only two criteria—years of experience and educational qualifications—neither of which is strongly related to teacher effectiveness beyond the first few years of </a:t>
            </a:r>
            <a:r>
              <a:rPr lang="en-US" sz="2400" b="0" dirty="0" smtClean="0">
                <a:latin typeface="+mn-lt"/>
              </a:rPr>
              <a:t>teaching</a:t>
            </a:r>
            <a:r>
              <a:rPr lang="en-US" sz="2400" b="0" baseline="30000" dirty="0" smtClean="0">
                <a:latin typeface="+mn-lt"/>
              </a:rPr>
              <a:t>(9)</a:t>
            </a:r>
            <a:r>
              <a:rPr lang="en-US" sz="2400" b="0" dirty="0" smtClean="0">
                <a:latin typeface="+mn-lt"/>
              </a:rPr>
              <a:t> </a:t>
            </a:r>
          </a:p>
          <a:p>
            <a:pPr marL="342900">
              <a:lnSpc>
                <a:spcPct val="80000"/>
              </a:lnSpc>
              <a:spcBef>
                <a:spcPts val="400"/>
              </a:spcBef>
              <a:buSzPts val="2000"/>
            </a:pPr>
            <a:endParaRPr lang="en-US" sz="2400" b="0" dirty="0" smtClean="0">
              <a:latin typeface="+mn-lt"/>
            </a:endParaRPr>
          </a:p>
          <a:p>
            <a:pPr marL="342900">
              <a:lnSpc>
                <a:spcPct val="80000"/>
              </a:lnSpc>
              <a:spcBef>
                <a:spcPts val="400"/>
              </a:spcBef>
              <a:buSzPts val="2000"/>
            </a:pPr>
            <a:r>
              <a:rPr lang="en-US" sz="2400" b="0" dirty="0">
                <a:latin typeface="+mn-lt"/>
              </a:rPr>
              <a:t>Teachers are more likely to leave </a:t>
            </a:r>
            <a:r>
              <a:rPr lang="en-US" sz="2400" b="0" dirty="0" smtClean="0">
                <a:latin typeface="+mn-lt"/>
              </a:rPr>
              <a:t>poor, urban </a:t>
            </a:r>
            <a:r>
              <a:rPr lang="en-US" sz="2400" b="0" dirty="0">
                <a:latin typeface="+mn-lt"/>
              </a:rPr>
              <a:t>schools and those who leave are likely </a:t>
            </a:r>
            <a:r>
              <a:rPr lang="en-US" sz="2400" b="0" dirty="0" smtClean="0">
                <a:latin typeface="+mn-lt"/>
              </a:rPr>
              <a:t>to have </a:t>
            </a:r>
            <a:r>
              <a:rPr lang="en-US" sz="2400" b="0" dirty="0">
                <a:latin typeface="+mn-lt"/>
              </a:rPr>
              <a:t>greater skills than those who </a:t>
            </a:r>
            <a:r>
              <a:rPr lang="en-US" sz="2400" b="0" dirty="0" smtClean="0">
                <a:latin typeface="+mn-lt"/>
              </a:rPr>
              <a:t>stay</a:t>
            </a:r>
            <a:r>
              <a:rPr lang="en-US" sz="2400" b="0" baseline="30000" dirty="0" smtClean="0">
                <a:latin typeface="+mn-lt"/>
              </a:rPr>
              <a:t>(10)</a:t>
            </a:r>
            <a:r>
              <a:rPr lang="en-US" sz="2400" b="0" dirty="0" smtClean="0">
                <a:latin typeface="+mn-lt"/>
              </a:rPr>
              <a:t> </a:t>
            </a:r>
            <a:endParaRPr lang="en-US" sz="2400" b="0" dirty="0">
              <a:latin typeface="+mn-lt"/>
            </a:endParaRPr>
          </a:p>
          <a:p>
            <a:pPr marL="342900">
              <a:lnSpc>
                <a:spcPct val="80000"/>
              </a:lnSpc>
              <a:spcBef>
                <a:spcPts val="400"/>
              </a:spcBef>
              <a:buSzPts val="2000"/>
            </a:pPr>
            <a:endParaRPr lang="en-US" sz="2400" b="0" dirty="0" smtClean="0">
              <a:latin typeface="+mn-lt"/>
            </a:endParaRPr>
          </a:p>
          <a:p>
            <a:pPr marL="342900">
              <a:lnSpc>
                <a:spcPct val="80000"/>
              </a:lnSpc>
              <a:spcBef>
                <a:spcPts val="400"/>
              </a:spcBef>
              <a:buSzPts val="2000"/>
            </a:pPr>
            <a:r>
              <a:rPr lang="en-US" sz="2400" b="0" dirty="0" smtClean="0">
                <a:latin typeface="+mn-lt"/>
              </a:rPr>
              <a:t>Brookings Institution recommends most effective teachers </a:t>
            </a:r>
            <a:r>
              <a:rPr lang="en-US" sz="2400" b="0" dirty="0">
                <a:latin typeface="+mn-lt"/>
              </a:rPr>
              <a:t>willing to teach in high-poverty schools be provided at least $15,000 in bonus money above and beyond their current </a:t>
            </a:r>
            <a:r>
              <a:rPr lang="en-US" sz="2400" b="0" dirty="0" smtClean="0">
                <a:latin typeface="+mn-lt"/>
              </a:rPr>
              <a:t>salaries</a:t>
            </a:r>
            <a:r>
              <a:rPr lang="en-US" sz="2400" b="0" baseline="30000" dirty="0" smtClean="0">
                <a:latin typeface="+mn-lt"/>
              </a:rPr>
              <a:t>(9)</a:t>
            </a:r>
            <a:r>
              <a:rPr lang="en-US" sz="2400" b="0" dirty="0" smtClean="0">
                <a:latin typeface="+mn-lt"/>
              </a:rPr>
              <a:t> </a:t>
            </a:r>
            <a:endParaRPr lang="en-US" sz="2400" b="0" dirty="0">
              <a:latin typeface="+mn-lt"/>
            </a:endParaRP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SzPts val="2000"/>
              <a:buFont typeface="Arial"/>
              <a:buNone/>
            </a:pP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9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2378</Words>
  <Application>Microsoft Office PowerPoint</Application>
  <PresentationFormat>On-screen Show (4:3)</PresentationFormat>
  <Paragraphs>285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Standards of Quality Review:  Policy Considerations for Equity   </vt:lpstr>
      <vt:lpstr>Overview</vt:lpstr>
      <vt:lpstr>RECRUITING AND RETAINING HIGH-QUALITY TEACHERS</vt:lpstr>
      <vt:lpstr>Research on Teacher Quality </vt:lpstr>
      <vt:lpstr>Research on Teacher Quality </vt:lpstr>
      <vt:lpstr>Distribution of Teacher Qualifications in Virginia </vt:lpstr>
      <vt:lpstr>Distribution of 1st Year Teachers </vt:lpstr>
      <vt:lpstr>Policy Options for Recruiting and Retaining High Quality Teachers</vt:lpstr>
      <vt:lpstr>(1) Targeted Compensation Adjustments </vt:lpstr>
      <vt:lpstr>(1) Targeted Compensation Adjustments </vt:lpstr>
      <vt:lpstr>(1) Targeted Compensation Adjustments </vt:lpstr>
      <vt:lpstr> (1) Targeted Compensation Adjustments </vt:lpstr>
      <vt:lpstr>(1) Targeted Compensation Adjustments </vt:lpstr>
      <vt:lpstr>(2) Developing Teacher Leaders </vt:lpstr>
      <vt:lpstr>(2) Developing Teacher Leaders </vt:lpstr>
      <vt:lpstr>(2) Developing Teacher Leaders</vt:lpstr>
      <vt:lpstr>(3) Coaching/Mentoring New Teachers </vt:lpstr>
      <vt:lpstr>PowerPoint Presentation</vt:lpstr>
      <vt:lpstr>(3) Coaching/Mentoring New Teachers</vt:lpstr>
      <vt:lpstr>(3) Coaching/Mentoring New Teachers </vt:lpstr>
      <vt:lpstr>SPECIALIZED INSTRUCTIONAL SUPPORT PERSONNEL </vt:lpstr>
      <vt:lpstr>Existing SOQ: Support Services Positions</vt:lpstr>
      <vt:lpstr>Ratio of Funded Support Positions is Declining </vt:lpstr>
      <vt:lpstr>Specialized Instructional Support Personnel  </vt:lpstr>
      <vt:lpstr>Policy Considerations: Specialized Instructional Support Personnel </vt:lpstr>
      <vt:lpstr>Staffing for English Learner Students</vt:lpstr>
      <vt:lpstr>Existing SOQ: English Learner Staffing Ratios </vt:lpstr>
      <vt:lpstr> Localized Issue: Older English Learner Students with Limited Proficiency Levels </vt:lpstr>
      <vt:lpstr> Localized Issue: Long-Term English Learner Students </vt:lpstr>
      <vt:lpstr>Research on English Learner Staffing Ratios  </vt:lpstr>
      <vt:lpstr>Policy Considerations: English Learner Students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of Quality Review: Levers and Best Practices</dc:title>
  <dc:creator>Piver-Renna, Jennifer (DOE)</dc:creator>
  <cp:lastModifiedBy>Emily V. Webb (DOE) </cp:lastModifiedBy>
  <cp:revision>190</cp:revision>
  <cp:lastPrinted>2019-03-06T18:44:03Z</cp:lastPrinted>
  <dcterms:modified xsi:type="dcterms:W3CDTF">2019-03-11T17:56:10Z</dcterms:modified>
</cp:coreProperties>
</file>