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305" r:id="rId2"/>
    <p:sldId id="306" r:id="rId3"/>
    <p:sldId id="383" r:id="rId4"/>
    <p:sldId id="384" r:id="rId5"/>
    <p:sldId id="385" r:id="rId6"/>
    <p:sldId id="386" r:id="rId7"/>
    <p:sldId id="388" r:id="rId8"/>
    <p:sldId id="389" r:id="rId9"/>
  </p:sldIdLst>
  <p:sldSz cx="9144000" cy="6858000" type="screen4x3"/>
  <p:notesSz cx="6973888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bins, Zachary (DOE)" initials="RZ(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86038" autoAdjust="0"/>
  </p:normalViewPr>
  <p:slideViewPr>
    <p:cSldViewPr snapToGrid="0">
      <p:cViewPr>
        <p:scale>
          <a:sx n="60" d="100"/>
          <a:sy n="60" d="100"/>
        </p:scale>
        <p:origin x="-1434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22018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4" tIns="46290" rIns="92604" bIns="4629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50256" y="0"/>
            <a:ext cx="3022018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4" tIns="46290" rIns="92604" bIns="4629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77925" y="692150"/>
            <a:ext cx="4618038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7389" y="4387136"/>
            <a:ext cx="557911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4" tIns="46290" rIns="92604" bIns="4629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2668"/>
            <a:ext cx="3022018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4" tIns="46290" rIns="92604" bIns="4629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04" tIns="46290" rIns="92604" bIns="46290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89072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1912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2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64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0">
              <a:buFont typeface="Arial" panose="020B0604020202020204" pitchFamily="34" charset="0"/>
              <a:buNone/>
            </a:pPr>
            <a:endParaRPr lang="en-US" sz="1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0117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595959"/>
              </a:buClr>
              <a:buSzPts val="32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9595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9595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736081" y="658969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746839" y="656818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762376" y="65786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cxnSp>
        <p:nvCxnSpPr>
          <p:cNvPr id="15" name="Google Shape;15;p1"/>
          <p:cNvCxnSpPr/>
          <p:nvPr/>
        </p:nvCxnSpPr>
        <p:spPr>
          <a:xfrm flipH="1">
            <a:off x="0" y="6243638"/>
            <a:ext cx="7315200" cy="28575"/>
          </a:xfrm>
          <a:prstGeom prst="straightConnector1">
            <a:avLst/>
          </a:prstGeom>
          <a:noFill/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lt2"/>
            </a:outerShdw>
          </a:effectLst>
        </p:spPr>
      </p:cxnSp>
      <p:pic>
        <p:nvPicPr>
          <p:cNvPr id="16" name="Google Shape;16;p1" descr="VDOE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54888" y="5613400"/>
            <a:ext cx="1433512" cy="965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+mj-lt"/>
              </a:rPr>
              <a:t>Update on Standards of Quality Focus Group Meetings and Other Public Engagement Activities 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2286000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tx1"/>
                </a:solidFill>
                <a:latin typeface="+mj-lt"/>
              </a:rPr>
              <a:t>June 19, 2019</a:t>
            </a:r>
          </a:p>
          <a:p>
            <a:pPr lvl="0"/>
            <a:endParaRPr lang="en-US" sz="1900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sz="2000" dirty="0" smtClean="0">
                <a:solidFill>
                  <a:prstClr val="black"/>
                </a:solidFill>
                <a:latin typeface="+mj-lt"/>
              </a:rPr>
              <a:t>Emily V. Webb</a:t>
            </a:r>
            <a:endParaRPr lang="en-US" sz="2000" b="0" dirty="0">
              <a:solidFill>
                <a:prstClr val="black"/>
              </a:solidFill>
              <a:latin typeface="+mj-lt"/>
            </a:endParaRPr>
          </a:p>
          <a:p>
            <a:pPr lvl="0"/>
            <a:r>
              <a:rPr lang="en-US" sz="2000" b="0" i="1" dirty="0">
                <a:solidFill>
                  <a:prstClr val="black"/>
                </a:solidFill>
                <a:latin typeface="+mj-lt"/>
              </a:rPr>
              <a:t>Director of </a:t>
            </a:r>
            <a:r>
              <a:rPr lang="en-US" sz="2000" b="0" i="1" dirty="0" smtClean="0">
                <a:solidFill>
                  <a:prstClr val="black"/>
                </a:solidFill>
                <a:latin typeface="+mj-lt"/>
              </a:rPr>
              <a:t>Board Relations </a:t>
            </a:r>
            <a:endParaRPr lang="en-US" sz="2000" b="0" i="1" dirty="0">
              <a:solidFill>
                <a:prstClr val="black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306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Focus Group Meetings and Other Engagement Events 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075" y="1524000"/>
            <a:ext cx="8466083" cy="475067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Public Education Coalition Monthly Meeting – April 9, 2019 and June 10, 2019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VASS Conference – May 7, 2019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Smyth </a:t>
            </a:r>
            <a:r>
              <a:rPr lang="en-US" sz="2700" b="0" dirty="0">
                <a:latin typeface="Arial" panose="020B0604020202020204" pitchFamily="34" charset="0"/>
                <a:cs typeface="Arial" panose="020B0604020202020204" pitchFamily="34" charset="0"/>
              </a:rPr>
              <a:t>County (Region 7) – May 9, </a:t>
            </a: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Prince </a:t>
            </a:r>
            <a:r>
              <a:rPr lang="en-US" sz="2700" b="0" dirty="0">
                <a:latin typeface="Arial" panose="020B0604020202020204" pitchFamily="34" charset="0"/>
                <a:cs typeface="Arial" panose="020B0604020202020204" pitchFamily="34" charset="0"/>
              </a:rPr>
              <a:t>Edward County (Region 8) – May 14, </a:t>
            </a: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Prince </a:t>
            </a:r>
            <a:r>
              <a:rPr lang="en-US" sz="2700" b="0" dirty="0">
                <a:latin typeface="Arial" panose="020B0604020202020204" pitchFamily="34" charset="0"/>
                <a:cs typeface="Arial" panose="020B0604020202020204" pitchFamily="34" charset="0"/>
              </a:rPr>
              <a:t>William County (Region 4) – May 21, </a:t>
            </a: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York </a:t>
            </a:r>
            <a:r>
              <a:rPr lang="en-US" sz="2700" b="0" dirty="0">
                <a:latin typeface="Arial" panose="020B0604020202020204" pitchFamily="34" charset="0"/>
                <a:cs typeface="Arial" panose="020B0604020202020204" pitchFamily="34" charset="0"/>
              </a:rPr>
              <a:t>County (Region 2) – May 29, </a:t>
            </a: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7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Partners (Richmond) – June 6, 2019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045"/>
            <a:ext cx="8229600" cy="1143000"/>
          </a:xfrm>
        </p:spPr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Invited Stakeholders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7366"/>
            <a:ext cx="8418786" cy="4738797"/>
          </a:xfrm>
        </p:spPr>
        <p:txBody>
          <a:bodyPr numCol="2"/>
          <a:lstStyle/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School Superintendents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School Board Association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Education Association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PTA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Elementary School Principals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Secondary School Principals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Counselors Association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Professional Educators </a:t>
            </a:r>
          </a:p>
          <a:p>
            <a:pPr marL="114300" indent="0">
              <a:buNone/>
            </a:pPr>
            <a:endParaRPr lang="en-US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School Nurses Association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Virginia Academy of School Psychologists 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Virginia Association of School Social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School Curriculum Development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Counties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Municipal League </a:t>
            </a:r>
          </a:p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Colleges of Teacher Education 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1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Partners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numCol="2"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Chamber of Commerce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NAACP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Hispanic Chamber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Business Council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Asian Chamber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ACLU 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Association of Realtors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First Cities Coalition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Virginia Restaurant, Lodging and Travel Association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Just Children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Voice’s for Virginia’s Children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55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810"/>
            <a:ext cx="8229600" cy="1143000"/>
          </a:xfrm>
        </p:spPr>
        <p:txBody>
          <a:bodyPr/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Commons Themes 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434" y="1340069"/>
            <a:ext cx="8387255" cy="4729655"/>
          </a:xfrm>
        </p:spPr>
        <p:txBody>
          <a:bodyPr/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Move the At-Risk Add-On into the SOQ for local flexibility in staffing positions based on school/division needs 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Concerns about fairness of teacher compensation adjustment and the impact on collegial relationships within the school and division 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 compensation adjustment, mentoring and  professional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 principals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additional compensation to compete against neighboring states and industries – potentially set a minimum salary requirement 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6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Themes </a:t>
            </a:r>
            <a:b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 1)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435" y="1560786"/>
            <a:ext cx="8229600" cy="4587766"/>
          </a:xfrm>
        </p:spPr>
        <p:txBody>
          <a:bodyPr/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Look at other incentive programs for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 attraction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retention – such as loan forgiveness and VRS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Work environment/conditions are as important as salary to attract and retain teachers 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 from individual associations for separate ratios for specialized support staff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and specific qualifications for school health staff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Concerns about the roles of each specialized support position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and the ability for small/rural divisions to attract and retain individuals with specific qualifications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77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Themes 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(continued 2)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614"/>
            <a:ext cx="8229600" cy="4486549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One Size Does Not Fit All - Importance of local division and school flexibility </a:t>
            </a:r>
          </a:p>
          <a:p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Concerns about local match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Need for time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built into the day for mentors/mentees to meet and collaborate  </a:t>
            </a: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Remove evaluation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 from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teacher leader proposal </a:t>
            </a: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3" y="1977312"/>
            <a:ext cx="8639503" cy="11430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Questions/Discussion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359" y="5360275"/>
            <a:ext cx="7252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“Don’t let the perfect be the enemy of the good.”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043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3871</TotalTime>
  <Words>410</Words>
  <Application>Microsoft Office PowerPoint</Application>
  <PresentationFormat>On-screen Show (4:3)</PresentationFormat>
  <Paragraphs>91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Update on Standards of Quality Focus Group Meetings and Other Public Engagement Activities  </vt:lpstr>
      <vt:lpstr>Focus Group Meetings and Other Engagement Events </vt:lpstr>
      <vt:lpstr>Invited Stakeholders </vt:lpstr>
      <vt:lpstr>Education Partners </vt:lpstr>
      <vt:lpstr>Commons Themes </vt:lpstr>
      <vt:lpstr>Common Themes  (continued 1)</vt:lpstr>
      <vt:lpstr>Common Themes  (continued 2) </vt:lpstr>
      <vt:lpstr>Questions/Discussion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of Quality Review: Levers and Best Practices</dc:title>
  <dc:creator>Piver-Renna, Jennifer (DOE)</dc:creator>
  <cp:lastModifiedBy>Emily V. Webb (DOE) </cp:lastModifiedBy>
  <cp:revision>208</cp:revision>
  <cp:lastPrinted>2019-03-06T18:44:03Z</cp:lastPrinted>
  <dcterms:modified xsi:type="dcterms:W3CDTF">2019-06-18T20:49:26Z</dcterms:modified>
</cp:coreProperties>
</file>