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95" r:id="rId6"/>
    <p:sldId id="276" r:id="rId7"/>
    <p:sldId id="267" r:id="rId8"/>
    <p:sldId id="266" r:id="rId9"/>
    <p:sldId id="279" r:id="rId10"/>
    <p:sldId id="278" r:id="rId11"/>
    <p:sldId id="277" r:id="rId12"/>
    <p:sldId id="269" r:id="rId13"/>
    <p:sldId id="275" r:id="rId14"/>
    <p:sldId id="281" r:id="rId15"/>
    <p:sldId id="287" r:id="rId16"/>
    <p:sldId id="296" r:id="rId17"/>
    <p:sldId id="289" r:id="rId18"/>
    <p:sldId id="297" r:id="rId19"/>
    <p:sldId id="271" r:id="rId20"/>
    <p:sldId id="272" r:id="rId21"/>
    <p:sldId id="273" r:id="rId22"/>
    <p:sldId id="270"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gdMJhzu7Eb+FvnBDCJRHtdceLys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TA Program" initials="" lastIdx="1" clrIdx="0"/>
  <p:cmAuthor id="1" name="Leslie Sale" initials="LS" lastIdx="3" clrIdx="1"/>
  <p:cmAuthor id="2" name="VITA Program" initials="VP" lastIdx="8" clrIdx="2">
    <p:extLst>
      <p:ext uri="{19B8F6BF-5375-455C-9EA6-DF929625EA0E}">
        <p15:presenceInfo xmlns:p15="http://schemas.microsoft.com/office/powerpoint/2012/main" userId="VITA Progr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CBC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88A13FE-2EEC-49D5-8269-C62EC3D3A393}">
  <a:tblStyle styleId="{B88A13FE-2EEC-49D5-8269-C62EC3D3A39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46"/>
    <p:restoredTop sz="66230" autoAdjust="0"/>
  </p:normalViewPr>
  <p:slideViewPr>
    <p:cSldViewPr snapToGrid="0" snapToObjects="1">
      <p:cViewPr varScale="1">
        <p:scale>
          <a:sx n="60" d="100"/>
          <a:sy n="60" d="100"/>
        </p:scale>
        <p:origin x="7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sz="1400" b="0" i="0" u="none" strike="noStrike" cap="none">
              <a:solidFill>
                <a:srgbClr val="000000"/>
              </a:solidFill>
              <a:latin typeface="Arial"/>
              <a:ea typeface="Arial"/>
              <a:cs typeface="Arial"/>
              <a:sym typeface="Arial"/>
            </a:endParaRPr>
          </a:p>
        </p:txBody>
      </p:sp>
      <p:pic>
        <p:nvPicPr>
          <p:cNvPr id="9" name="Google Shape;9;n" descr="Virginia Department of Education"/>
          <p:cNvPicPr preferRelativeResize="0"/>
          <p:nvPr/>
        </p:nvPicPr>
        <p:blipFill rotWithShape="1">
          <a:blip r:embed="rId2">
            <a:alphaModFix/>
          </a:blip>
          <a:srcRect/>
          <a:stretch/>
        </p:blipFill>
        <p:spPr>
          <a:xfrm>
            <a:off x="28575" y="1054100"/>
            <a:ext cx="401637" cy="7046912"/>
          </a:xfrm>
          <a:prstGeom prst="rect">
            <a:avLst/>
          </a:prstGeom>
          <a:noFill/>
          <a:ln>
            <a:noFill/>
          </a:ln>
        </p:spPr>
      </p:pic>
      <p:pic>
        <p:nvPicPr>
          <p:cNvPr id="10" name="Google Shape;10;n" descr="VDOE Logo"/>
          <p:cNvPicPr preferRelativeResize="0"/>
          <p:nvPr/>
        </p:nvPicPr>
        <p:blipFill rotWithShape="1">
          <a:blip r:embed="rId3">
            <a:alphaModFix/>
          </a:blip>
          <a:srcRect/>
          <a:stretch/>
        </p:blipFill>
        <p:spPr>
          <a:xfrm>
            <a:off x="5392737" y="8699500"/>
            <a:ext cx="1376362" cy="458787"/>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8" name="Google Shape;10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BH</a:t>
            </a:r>
            <a:r>
              <a:rPr lang="en-US" baseline="0" dirty="0"/>
              <a:t>:  I added bullets to the WBL proposal</a:t>
            </a:r>
            <a:endParaRPr dirty="0"/>
          </a:p>
        </p:txBody>
      </p:sp>
      <p:sp>
        <p:nvSpPr>
          <p:cNvPr id="181" name="Google Shape;18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548107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81" name="Google Shape;18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117508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650026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800" dirty="0" smtClean="0"/>
              <a:t>This</a:t>
            </a:r>
            <a:r>
              <a:rPr lang="en-US" sz="1800" baseline="0" dirty="0" smtClean="0"/>
              <a:t> </a:t>
            </a:r>
            <a:r>
              <a:rPr lang="en-US" sz="1800" dirty="0" smtClean="0"/>
              <a:t>proposal establishes a minimum staffing ratio for reading specialists in K-5, which would be determined by the number of students failing third-grade Standards of Learning reading assessments. Using the third-grade reading test failure rate instead of reading diagnostic results would ensure that reading specialist supports are provided for not only those with early reading problems, but also for those needing remedial support.</a:t>
            </a:r>
          </a:p>
          <a:p>
            <a:pPr marL="0" lvl="0" indent="0" algn="l" rtl="0">
              <a:lnSpc>
                <a:spcPct val="100000"/>
              </a:lnSpc>
              <a:spcBef>
                <a:spcPts val="0"/>
              </a:spcBef>
              <a:spcAft>
                <a:spcPts val="0"/>
              </a:spcAft>
              <a:buSzPts val="1400"/>
              <a:buNone/>
            </a:pPr>
            <a:endParaRPr dirty="0"/>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174397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985777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fontAlgn="base"/>
            <a:r>
              <a:rPr lang="en-US" sz="1800" b="0" i="0" u="none" strike="noStrike" cap="none" dirty="0" smtClean="0">
                <a:solidFill>
                  <a:srgbClr val="000000"/>
                </a:solidFill>
                <a:effectLst/>
                <a:latin typeface="Arial"/>
                <a:ea typeface="Arial"/>
                <a:cs typeface="Arial"/>
                <a:sym typeface="Arial"/>
              </a:rPr>
              <a:t>Current requirements</a:t>
            </a:r>
            <a:r>
              <a:rPr lang="en-US" sz="1800" b="0" i="0" u="none" strike="noStrike" cap="none" baseline="0" dirty="0" smtClean="0">
                <a:solidFill>
                  <a:srgbClr val="000000"/>
                </a:solidFill>
                <a:effectLst/>
                <a:latin typeface="Arial"/>
                <a:ea typeface="Arial"/>
                <a:cs typeface="Arial"/>
                <a:sym typeface="Arial"/>
              </a:rPr>
              <a:t> for reading specialists:</a:t>
            </a:r>
            <a:endParaRPr lang="en-US" sz="1800" b="0" i="0" u="none" strike="noStrike" cap="none" dirty="0" smtClean="0">
              <a:solidFill>
                <a:srgbClr val="000000"/>
              </a:solidFill>
              <a:effectLst/>
              <a:latin typeface="Arial"/>
              <a:ea typeface="Arial"/>
              <a:cs typeface="Arial"/>
              <a:sym typeface="Arial"/>
            </a:endParaRPr>
          </a:p>
          <a:p>
            <a:pPr fontAlgn="base"/>
            <a:r>
              <a:rPr lang="en-US" sz="1800" b="0" i="0" u="none" strike="noStrike" cap="none" dirty="0" smtClean="0">
                <a:solidFill>
                  <a:srgbClr val="000000"/>
                </a:solidFill>
                <a:effectLst/>
                <a:latin typeface="Arial"/>
                <a:ea typeface="Arial"/>
                <a:cs typeface="Arial"/>
                <a:sym typeface="Arial"/>
              </a:rPr>
              <a:t>1. Graduated from a state-approved graduate-level reading specialist preparation program - master's degree from a regionally accredited college or university required - that includes course experiences of at least 30 semester hours of graduate coursework in the competencies for the endorsement, as well as a practicum experience in the diagnosis and remediation of reading difficulties;</a:t>
            </a:r>
          </a:p>
          <a:p>
            <a:pPr fontAlgn="base"/>
            <a:r>
              <a:rPr lang="en-US" sz="1800" b="0" i="0" u="none" strike="noStrike" cap="none" dirty="0" smtClean="0">
                <a:solidFill>
                  <a:srgbClr val="000000"/>
                </a:solidFill>
                <a:effectLst/>
                <a:latin typeface="Arial"/>
                <a:ea typeface="Arial"/>
                <a:cs typeface="Arial"/>
                <a:sym typeface="Arial"/>
              </a:rPr>
              <a:t>2. Satisfied the requirements for the reading specialist assessment specified by the Virginia Board of Education; and</a:t>
            </a:r>
          </a:p>
          <a:p>
            <a:pPr fontAlgn="base"/>
            <a:r>
              <a:rPr lang="en-US" sz="1800" b="0" i="0" u="none" strike="noStrike" cap="none" dirty="0" smtClean="0">
                <a:solidFill>
                  <a:srgbClr val="000000"/>
                </a:solidFill>
                <a:effectLst/>
                <a:latin typeface="Arial"/>
                <a:ea typeface="Arial"/>
                <a:cs typeface="Arial"/>
                <a:sym typeface="Arial"/>
              </a:rPr>
              <a:t>3. At least three years of successful classroom teaching experience in which the teaching of reading was an important responsibility.</a:t>
            </a:r>
          </a:p>
          <a:p>
            <a:pPr marL="0" lvl="0" indent="0" algn="l" rtl="0">
              <a:lnSpc>
                <a:spcPct val="100000"/>
              </a:lnSpc>
              <a:spcBef>
                <a:spcPts val="0"/>
              </a:spcBef>
              <a:spcAft>
                <a:spcPts val="0"/>
              </a:spcAft>
              <a:buSzPts val="1400"/>
              <a:buNone/>
            </a:pPr>
            <a:endParaRPr lang="en-US" dirty="0" smtClean="0"/>
          </a:p>
          <a:p>
            <a:pPr marL="0" lvl="0" indent="0" algn="l" rtl="0">
              <a:lnSpc>
                <a:spcPct val="100000"/>
              </a:lnSpc>
              <a:spcBef>
                <a:spcPts val="0"/>
              </a:spcBef>
              <a:spcAft>
                <a:spcPts val="0"/>
              </a:spcAft>
              <a:buSzPts val="1400"/>
              <a:buNone/>
            </a:pPr>
            <a:endParaRPr dirty="0"/>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71707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525835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446505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43" name="Google Shape;14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BH</a:t>
            </a:r>
            <a:r>
              <a:rPr lang="en-US" baseline="0" dirty="0"/>
              <a:t> Note: The estimate for Reading Specialists should be $37.9M. The estimate provided by Ed was $37,877,163.00</a:t>
            </a:r>
            <a:endParaRPr dirty="0"/>
          </a:p>
        </p:txBody>
      </p:sp>
      <p:sp>
        <p:nvSpPr>
          <p:cNvPr id="144" name="Google Shape;144;p6: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070695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15" name="Google Shape;11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1" name="Google Shape;15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52" name="Google Shape;152;p7: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5300947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159" name="Google Shape;15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0" name="Google Shape;160;p8:notes"/>
          <p:cNvSpPr txBox="1"/>
          <p:nvPr/>
        </p:nvSpPr>
        <p:spPr>
          <a:xfrm>
            <a:off x="3884612" y="8685212"/>
            <a:ext cx="1508125"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2339322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2" name="Google Shape;202;p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327221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2" name="Google Shape;12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158603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29" name="Google Shape;129;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4104812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8" name="Google Shape;18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81" name="Google Shape;18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81" name="Google Shape;181;p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85495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7"/>
        <p:cNvGrpSpPr/>
        <p:nvPr/>
      </p:nvGrpSpPr>
      <p:grpSpPr>
        <a:xfrm>
          <a:off x="0" y="0"/>
          <a:ext cx="0" cy="0"/>
          <a:chOff x="0" y="0"/>
          <a:chExt cx="0" cy="0"/>
        </a:xfrm>
      </p:grpSpPr>
      <p:sp>
        <p:nvSpPr>
          <p:cNvPr id="18" name="Google Shape;18;p18"/>
          <p:cNvSpPr txBox="1">
            <a:spLocks noGrp="1"/>
          </p:cNvSpPr>
          <p:nvPr>
            <p:ph type="ctrTitle"/>
          </p:nvPr>
        </p:nvSpPr>
        <p:spPr>
          <a:xfrm>
            <a:off x="1524000" y="2235199"/>
            <a:ext cx="9144000" cy="2387600"/>
          </a:xfrm>
          <a:prstGeom prst="rect">
            <a:avLst/>
          </a:prstGeom>
          <a:noFill/>
          <a:ln w="79375" cap="rnd" cmpd="sng">
            <a:solidFill>
              <a:srgbClr val="003B71">
                <a:alpha val="78431"/>
              </a:srgbClr>
            </a:solidFill>
            <a:prstDash val="solid"/>
            <a:round/>
            <a:headEnd type="none" w="sm" len="sm"/>
            <a:tailEnd type="none" w="sm" len="sm"/>
          </a:ln>
        </p:spPr>
        <p:txBody>
          <a:bodyPr spcFirstLastPara="1" wrap="square" lIns="91425" tIns="45700" rIns="91425" bIns="45700" anchor="ctr"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8"/>
          <p:cNvSpPr txBox="1">
            <a:spLocks noGrp="1"/>
          </p:cNvSpPr>
          <p:nvPr>
            <p:ph type="subTitle" idx="1"/>
          </p:nvPr>
        </p:nvSpPr>
        <p:spPr>
          <a:xfrm>
            <a:off x="1445341" y="4714875"/>
            <a:ext cx="9144000" cy="102861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2"/>
              </a:buClr>
              <a:buSzPts val="2400"/>
              <a:buNone/>
              <a:defRPr sz="2400"/>
            </a:lvl1pPr>
            <a:lvl2pPr lvl="1" algn="ctr">
              <a:lnSpc>
                <a:spcPct val="90000"/>
              </a:lnSpc>
              <a:spcBef>
                <a:spcPts val="500"/>
              </a:spcBef>
              <a:spcAft>
                <a:spcPts val="0"/>
              </a:spcAft>
              <a:buClr>
                <a:schemeClr val="accent2"/>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chemeClr val="dk2"/>
              </a:buClr>
              <a:buSzPts val="1600"/>
              <a:buNone/>
              <a:defRPr sz="1600"/>
            </a:lvl4pPr>
            <a:lvl5pPr lvl="4" algn="ctr">
              <a:lnSpc>
                <a:spcPct val="90000"/>
              </a:lnSpc>
              <a:spcBef>
                <a:spcPts val="500"/>
              </a:spcBef>
              <a:spcAft>
                <a:spcPts val="0"/>
              </a:spcAft>
              <a:buClr>
                <a:schemeClr val="accent2"/>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20" name="Google Shape;20;p18"/>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8"/>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19"/>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9"/>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26" name="Google Shape;26;p19"/>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9"/>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32" name="Google Shape;32;p20"/>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0"/>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22"/>
          <p:cNvSpPr txBox="1">
            <a:spLocks noGrp="1"/>
          </p:cNvSpPr>
          <p:nvPr>
            <p:ph type="title"/>
          </p:nvPr>
        </p:nvSpPr>
        <p:spPr>
          <a:xfrm>
            <a:off x="839788" y="1193799"/>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2"/>
              </a:buClr>
              <a:buSzPts val="3200"/>
              <a:buChar char="•"/>
              <a:defRPr sz="3200"/>
            </a:lvl1pPr>
            <a:lvl2pPr marL="914400" lvl="1" indent="-406400" algn="l">
              <a:lnSpc>
                <a:spcPct val="90000"/>
              </a:lnSpc>
              <a:spcBef>
                <a:spcPts val="500"/>
              </a:spcBef>
              <a:spcAft>
                <a:spcPts val="0"/>
              </a:spcAft>
              <a:buClr>
                <a:schemeClr val="accent2"/>
              </a:buClr>
              <a:buSzPts val="2800"/>
              <a:buChar char="•"/>
              <a:defRPr sz="2800"/>
            </a:lvl2pPr>
            <a:lvl3pPr marL="1371600" lvl="2" indent="-381000" algn="l">
              <a:lnSpc>
                <a:spcPct val="90000"/>
              </a:lnSpc>
              <a:spcBef>
                <a:spcPts val="500"/>
              </a:spcBef>
              <a:spcAft>
                <a:spcPts val="0"/>
              </a:spcAft>
              <a:buClr>
                <a:srgbClr val="3F3F3F"/>
              </a:buClr>
              <a:buSzPts val="2400"/>
              <a:buChar char="•"/>
              <a:defRPr sz="2400"/>
            </a:lvl3pPr>
            <a:lvl4pPr marL="1828800" lvl="3" indent="-355600" algn="l">
              <a:lnSpc>
                <a:spcPct val="90000"/>
              </a:lnSpc>
              <a:spcBef>
                <a:spcPts val="500"/>
              </a:spcBef>
              <a:spcAft>
                <a:spcPts val="0"/>
              </a:spcAft>
              <a:buClr>
                <a:schemeClr val="dk2"/>
              </a:buClr>
              <a:buSzPts val="2000"/>
              <a:buChar char="•"/>
              <a:defRPr sz="2000"/>
            </a:lvl4pPr>
            <a:lvl5pPr marL="2286000" lvl="4" indent="-355600" algn="l">
              <a:lnSpc>
                <a:spcPct val="90000"/>
              </a:lnSpc>
              <a:spcBef>
                <a:spcPts val="500"/>
              </a:spcBef>
              <a:spcAft>
                <a:spcPts val="0"/>
              </a:spcAft>
              <a:buClr>
                <a:schemeClr val="accent2"/>
              </a:buClr>
              <a:buSzPts val="2000"/>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45" name="Google Shape;45;p22"/>
          <p:cNvSpPr txBox="1">
            <a:spLocks noGrp="1"/>
          </p:cNvSpPr>
          <p:nvPr>
            <p:ph type="body" idx="2"/>
          </p:nvPr>
        </p:nvSpPr>
        <p:spPr>
          <a:xfrm>
            <a:off x="839788" y="2770908"/>
            <a:ext cx="3932237" cy="309807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2"/>
              </a:buClr>
              <a:buSzPts val="1600"/>
              <a:buNone/>
              <a:defRPr sz="1600"/>
            </a:lvl1pPr>
            <a:lvl2pPr marL="914400" lvl="1" indent="-228600" algn="l">
              <a:lnSpc>
                <a:spcPct val="90000"/>
              </a:lnSpc>
              <a:spcBef>
                <a:spcPts val="500"/>
              </a:spcBef>
              <a:spcAft>
                <a:spcPts val="0"/>
              </a:spcAft>
              <a:buClr>
                <a:schemeClr val="accent2"/>
              </a:buClr>
              <a:buSzPts val="1400"/>
              <a:buNone/>
              <a:defRPr sz="1400"/>
            </a:lvl2pPr>
            <a:lvl3pPr marL="1371600" lvl="2" indent="-228600" algn="l">
              <a:lnSpc>
                <a:spcPct val="90000"/>
              </a:lnSpc>
              <a:spcBef>
                <a:spcPts val="500"/>
              </a:spcBef>
              <a:spcAft>
                <a:spcPts val="0"/>
              </a:spcAft>
              <a:buClr>
                <a:srgbClr val="3F3F3F"/>
              </a:buClr>
              <a:buSzPts val="1200"/>
              <a:buNone/>
              <a:defRPr sz="1200"/>
            </a:lvl3pPr>
            <a:lvl4pPr marL="1828800" lvl="3" indent="-228600" algn="l">
              <a:lnSpc>
                <a:spcPct val="90000"/>
              </a:lnSpc>
              <a:spcBef>
                <a:spcPts val="500"/>
              </a:spcBef>
              <a:spcAft>
                <a:spcPts val="0"/>
              </a:spcAft>
              <a:buClr>
                <a:schemeClr val="dk2"/>
              </a:buClr>
              <a:buSzPts val="1000"/>
              <a:buNone/>
              <a:defRPr sz="1000"/>
            </a:lvl4pPr>
            <a:lvl5pPr marL="2286000" lvl="4" indent="-228600" algn="l">
              <a:lnSpc>
                <a:spcPct val="90000"/>
              </a:lnSpc>
              <a:spcBef>
                <a:spcPts val="500"/>
              </a:spcBef>
              <a:spcAft>
                <a:spcPts val="0"/>
              </a:spcAft>
              <a:buClr>
                <a:schemeClr val="accent2"/>
              </a:buClr>
              <a:buSzPts val="1000"/>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46" name="Google Shape;46;p22"/>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2"/>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23"/>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3"/>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24"/>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4"/>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4"/>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7"/>
        <p:cNvGrpSpPr/>
        <p:nvPr/>
      </p:nvGrpSpPr>
      <p:grpSpPr>
        <a:xfrm>
          <a:off x="0" y="0"/>
          <a:ext cx="0" cy="0"/>
          <a:chOff x="0" y="0"/>
          <a:chExt cx="0" cy="0"/>
        </a:xfrm>
      </p:grpSpPr>
      <p:sp>
        <p:nvSpPr>
          <p:cNvPr id="68" name="Google Shape;68;p26"/>
          <p:cNvSpPr txBox="1">
            <a:spLocks noGrp="1"/>
          </p:cNvSpPr>
          <p:nvPr>
            <p:ph type="title"/>
          </p:nvPr>
        </p:nvSpPr>
        <p:spPr>
          <a:xfrm>
            <a:off x="2161308" y="365125"/>
            <a:ext cx="9192491"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0" name="Google Shape;70;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2"/>
              </a:buClr>
              <a:buSzPts val="1800"/>
              <a:buChar char="•"/>
              <a:defRPr/>
            </a:lvl1pPr>
            <a:lvl2pPr marL="914400" lvl="1" indent="-342900" algn="l">
              <a:lnSpc>
                <a:spcPct val="90000"/>
              </a:lnSpc>
              <a:spcBef>
                <a:spcPts val="500"/>
              </a:spcBef>
              <a:spcAft>
                <a:spcPts val="0"/>
              </a:spcAft>
              <a:buClr>
                <a:schemeClr val="accent2"/>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accent2"/>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71" name="Google Shape;71;p26"/>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2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6"/>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11"/>
        <p:cNvGrpSpPr/>
        <p:nvPr/>
      </p:nvGrpSpPr>
      <p:grpSpPr>
        <a:xfrm>
          <a:off x="0" y="0"/>
          <a:ext cx="0" cy="0"/>
          <a:chOff x="0" y="0"/>
          <a:chExt cx="0" cy="0"/>
        </a:xfrm>
      </p:grpSpPr>
      <p:sp>
        <p:nvSpPr>
          <p:cNvPr id="12" name="Google Shape;12;p1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1pPr>
            <a:lvl2pPr marR="0" lvl="1"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2pPr>
            <a:lvl3pPr marR="0" lvl="2"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3pPr>
            <a:lvl4pPr marR="0" lvl="3"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4pPr>
            <a:lvl5pPr marR="0" lvl="4" algn="l" rtl="0">
              <a:lnSpc>
                <a:spcPct val="90000"/>
              </a:lnSpc>
              <a:spcBef>
                <a:spcPts val="0"/>
              </a:spcBef>
              <a:spcAft>
                <a:spcPts val="0"/>
              </a:spcAft>
              <a:buClr>
                <a:srgbClr val="000000"/>
              </a:buClr>
              <a:buSzPts val="1400"/>
              <a:buFont typeface="Arial"/>
              <a:buNone/>
              <a:defRPr sz="4400" b="0" i="0" u="none" strike="noStrike" cap="none">
                <a:solidFill>
                  <a:schemeClr val="dk2"/>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2"/>
                </a:solidFill>
                <a:latin typeface="Arial"/>
                <a:ea typeface="Arial"/>
                <a:cs typeface="Arial"/>
                <a:sym typeface="Arial"/>
              </a:defRPr>
            </a:lvl9pPr>
          </a:lstStyle>
          <a:p>
            <a:endParaRPr/>
          </a:p>
        </p:txBody>
      </p:sp>
      <p:sp>
        <p:nvSpPr>
          <p:cNvPr id="13" name="Google Shape;13;p17"/>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2"/>
              </a:buClr>
              <a:buSzPts val="2800"/>
              <a:buFont typeface="Arial"/>
              <a:buChar char="•"/>
              <a:defRPr sz="2800" b="0" i="0" u="none" strike="noStrike" cap="none">
                <a:solidFill>
                  <a:schemeClr val="dk2"/>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chemeClr val="accent2"/>
              </a:buClr>
              <a:buSzPts val="2400"/>
              <a:buFont typeface="Arial"/>
              <a:buChar char="•"/>
              <a:defRPr sz="2400" b="1" i="0" u="none" strike="noStrike" cap="none">
                <a:solidFill>
                  <a:schemeClr val="accent2"/>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3F3F3F"/>
              </a:buClr>
              <a:buSzPts val="2000"/>
              <a:buFont typeface="Arial"/>
              <a:buChar char="•"/>
              <a:defRPr sz="2000" b="1" i="0" u="none" strike="noStrike" cap="none">
                <a:solidFill>
                  <a:srgbClr val="3F3F3F"/>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chemeClr val="accent2"/>
              </a:buClr>
              <a:buSzPts val="1800"/>
              <a:buFont typeface="Arial"/>
              <a:buChar char="•"/>
              <a:defRPr sz="1800" b="1" i="0" u="none" strike="noStrike" cap="none">
                <a:solidFill>
                  <a:schemeClr val="accent2"/>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4" name="Google Shape;14;p17"/>
          <p:cNvSpPr txBox="1">
            <a:spLocks noGrp="1"/>
          </p:cNvSpPr>
          <p:nvPr>
            <p:ph type="dt" idx="10"/>
          </p:nvPr>
        </p:nvSpPr>
        <p:spPr>
          <a:xfrm>
            <a:off x="8939212" y="5994400"/>
            <a:ext cx="2743200"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2"/>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5" name="Google Shape;1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6" name="Google Shape;16;p17"/>
          <p:cNvSpPr txBox="1">
            <a:spLocks noGrp="1"/>
          </p:cNvSpPr>
          <p:nvPr>
            <p:ph type="sldNum" idx="12"/>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lvl1pPr marL="0" marR="0" lvl="0"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FFFFFF"/>
              </a:buClr>
              <a:buSzPts val="1200"/>
              <a:buFont typeface="Times New Roman"/>
              <a:buNone/>
              <a:defRPr sz="1200" b="0" i="0" u="none" strike="noStrike" cap="none">
                <a:solidFill>
                  <a:srgbClr val="FFFFFF"/>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7"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
          <p:cNvSpPr txBox="1">
            <a:spLocks noGrp="1"/>
          </p:cNvSpPr>
          <p:nvPr>
            <p:ph type="ctrTitle"/>
          </p:nvPr>
        </p:nvSpPr>
        <p:spPr>
          <a:xfrm>
            <a:off x="1524000" y="2235200"/>
            <a:ext cx="9144000" cy="2387600"/>
          </a:xfrm>
          <a:prstGeom prst="rect">
            <a:avLst/>
          </a:prstGeom>
          <a:noFill/>
          <a:ln w="79375" cap="rnd" cmpd="sng">
            <a:solidFill>
              <a:srgbClr val="003B71">
                <a:alpha val="78039"/>
              </a:srgbClr>
            </a:solidFill>
            <a:prstDash val="solid"/>
            <a:miter lim="524288"/>
            <a:headEnd type="none" w="sm" len="sm"/>
            <a:tailEnd type="none" w="sm" len="sm"/>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3600"/>
              <a:buFont typeface="Times New Roman"/>
              <a:buNone/>
            </a:pPr>
            <a:r>
              <a:rPr lang="en-US" sz="4000" b="1" dirty="0"/>
              <a:t>FINALIZING THE 2021 PRESCRIPTIONS TO AMEND THE STANDARDS OF </a:t>
            </a:r>
            <a:r>
              <a:rPr lang="en-US" sz="4000" b="1" dirty="0" smtClean="0"/>
              <a:t>QUALITY</a:t>
            </a:r>
            <a:endParaRPr sz="6600" dirty="0"/>
          </a:p>
        </p:txBody>
      </p:sp>
      <p:sp>
        <p:nvSpPr>
          <p:cNvPr id="111" name="Google Shape;111;p1"/>
          <p:cNvSpPr txBox="1">
            <a:spLocks noGrp="1"/>
          </p:cNvSpPr>
          <p:nvPr>
            <p:ph type="subTitle" idx="1"/>
          </p:nvPr>
        </p:nvSpPr>
        <p:spPr>
          <a:xfrm>
            <a:off x="1444625" y="4714875"/>
            <a:ext cx="9144000" cy="1028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2"/>
              </a:buClr>
              <a:buSzPts val="2400"/>
              <a:buNone/>
            </a:pPr>
            <a:r>
              <a:rPr lang="en-US" sz="2400" b="0" i="0" u="none" dirty="0">
                <a:solidFill>
                  <a:schemeClr val="dk2"/>
                </a:solidFill>
                <a:latin typeface="Times New Roman"/>
                <a:ea typeface="Times New Roman"/>
                <a:cs typeface="Times New Roman"/>
                <a:sym typeface="Times New Roman"/>
              </a:rPr>
              <a:t>PRESENTED TO THE VIRGINIA BOARD OF EDUCATION’S COMMITTEE ON THE STANDARDS OF QUALITY</a:t>
            </a:r>
            <a:endParaRPr dirty="0"/>
          </a:p>
          <a:p>
            <a:pPr marL="0" lvl="0" indent="0" algn="ctr" rtl="0">
              <a:lnSpc>
                <a:spcPct val="90000"/>
              </a:lnSpc>
              <a:spcBef>
                <a:spcPts val="1000"/>
              </a:spcBef>
              <a:spcAft>
                <a:spcPts val="0"/>
              </a:spcAft>
              <a:buClr>
                <a:schemeClr val="dk2"/>
              </a:buClr>
              <a:buSzPts val="2400"/>
              <a:buNone/>
            </a:pPr>
            <a:r>
              <a:rPr lang="en-US" sz="2400" b="0" i="0" u="none" dirty="0">
                <a:solidFill>
                  <a:schemeClr val="dk2"/>
                </a:solidFill>
                <a:latin typeface="Times New Roman"/>
                <a:ea typeface="Times New Roman"/>
                <a:cs typeface="Times New Roman"/>
                <a:sym typeface="Times New Roman"/>
              </a:rPr>
              <a:t>SEPTEMBER 22, 2021</a:t>
            </a:r>
            <a:endParaRPr dirty="0"/>
          </a:p>
        </p:txBody>
      </p:sp>
      <p:sp>
        <p:nvSpPr>
          <p:cNvPr id="112" name="Google Shape;112;p1"/>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a:spcBef>
                <a:spcPts val="0"/>
              </a:spcBef>
              <a:buSzPts val="2800"/>
            </a:pPr>
            <a:r>
              <a:rPr lang="en-US" sz="2400" dirty="0" smtClean="0"/>
              <a:t>Current prescription recognizes </a:t>
            </a:r>
            <a:r>
              <a:rPr lang="en-US" sz="2400" dirty="0"/>
              <a:t>the </a:t>
            </a:r>
            <a:r>
              <a:rPr lang="en-US" sz="2400" dirty="0" smtClean="0"/>
              <a:t>need for cross-division </a:t>
            </a:r>
            <a:r>
              <a:rPr lang="en-US" sz="2400" dirty="0"/>
              <a:t>and regional-level coordination to build work-based learning infrastructure</a:t>
            </a:r>
            <a:r>
              <a:rPr lang="en-US" sz="2400" dirty="0" smtClean="0"/>
              <a:t>.</a:t>
            </a:r>
          </a:p>
          <a:p>
            <a:pPr marL="342900">
              <a:spcBef>
                <a:spcPts val="0"/>
              </a:spcBef>
              <a:buSzPts val="2800"/>
            </a:pPr>
            <a:endParaRPr lang="en-US" sz="2400" dirty="0" smtClean="0"/>
          </a:p>
          <a:p>
            <a:pPr marL="342900">
              <a:spcBef>
                <a:spcPts val="0"/>
              </a:spcBef>
              <a:buSzPts val="2800"/>
            </a:pPr>
            <a:r>
              <a:rPr lang="en-US" sz="2400" dirty="0" smtClean="0"/>
              <a:t>Revised recommendation recognizes the need for division-level capacity in addition to regional and state coordination. </a:t>
            </a:r>
          </a:p>
          <a:p>
            <a:pPr marL="342900">
              <a:spcBef>
                <a:spcPts val="0"/>
              </a:spcBef>
              <a:buSzPts val="2800"/>
            </a:pPr>
            <a:endParaRPr lang="en-US" sz="2400" dirty="0"/>
          </a:p>
          <a:p>
            <a:pPr marL="342900">
              <a:spcBef>
                <a:spcPts val="0"/>
              </a:spcBef>
              <a:buSzPts val="2800"/>
            </a:pPr>
            <a:r>
              <a:rPr lang="en-US" sz="2400" dirty="0" smtClean="0"/>
              <a:t>Division-level model would establish </a:t>
            </a:r>
            <a:r>
              <a:rPr lang="en-US" sz="2400" dirty="0"/>
              <a:t>one </a:t>
            </a:r>
            <a:r>
              <a:rPr lang="en-US" sz="2400" dirty="0" smtClean="0"/>
              <a:t>WBL </a:t>
            </a:r>
            <a:r>
              <a:rPr lang="en-US" sz="2400" dirty="0"/>
              <a:t>coordinator </a:t>
            </a:r>
            <a:r>
              <a:rPr lang="en-US" sz="2400" dirty="0" smtClean="0"/>
              <a:t>in each division to </a:t>
            </a:r>
            <a:r>
              <a:rPr lang="en-US" sz="2400" dirty="0"/>
              <a:t>support </a:t>
            </a:r>
            <a:r>
              <a:rPr lang="en-US" sz="2400" dirty="0" smtClean="0"/>
              <a:t>student opportunities.</a:t>
            </a:r>
            <a:endParaRPr lang="en-US" sz="2400" dirty="0"/>
          </a:p>
          <a:p>
            <a:pPr marL="800100" lvl="1">
              <a:spcBef>
                <a:spcPts val="0"/>
              </a:spcBef>
              <a:buSzPts val="2800"/>
            </a:pPr>
            <a:r>
              <a:rPr lang="en-US" sz="2000" dirty="0" smtClean="0"/>
              <a:t>Can foster wide array of connections </a:t>
            </a:r>
            <a:r>
              <a:rPr lang="en-US" sz="2000" dirty="0"/>
              <a:t>between local schools and the business community to advance meaningful sustained WBL </a:t>
            </a:r>
            <a:r>
              <a:rPr lang="en-US" sz="2000" dirty="0" smtClean="0"/>
              <a:t>opportunities.</a:t>
            </a:r>
            <a:endParaRPr lang="en-US" sz="2000" dirty="0"/>
          </a:p>
          <a:p>
            <a:pPr marL="800100" lvl="1">
              <a:spcBef>
                <a:spcPts val="0"/>
              </a:spcBef>
              <a:buSzPts val="2800"/>
            </a:pPr>
            <a:r>
              <a:rPr lang="en-US" sz="2000" dirty="0"/>
              <a:t>E</a:t>
            </a:r>
            <a:r>
              <a:rPr lang="en-US" sz="2000" dirty="0" smtClean="0"/>
              <a:t>stimated </a:t>
            </a:r>
            <a:r>
              <a:rPr lang="en-US" sz="2000" dirty="0"/>
              <a:t>fiscal </a:t>
            </a:r>
            <a:r>
              <a:rPr lang="en-US" sz="2000" dirty="0" smtClean="0"/>
              <a:t>impact of </a:t>
            </a:r>
            <a:r>
              <a:rPr lang="en-US" sz="2000" dirty="0"/>
              <a:t>$7.8 </a:t>
            </a:r>
            <a:r>
              <a:rPr lang="en-US" sz="2000" dirty="0" smtClean="0"/>
              <a:t>million/year (compared with current prescription cost of $1.2M).</a:t>
            </a:r>
            <a:endParaRPr lang="en-US" sz="2000" dirty="0"/>
          </a:p>
          <a:p>
            <a:pPr marL="800100" lvl="1">
              <a:spcBef>
                <a:spcPts val="0"/>
              </a:spcBef>
              <a:buSzPts val="2800"/>
            </a:pPr>
            <a:endParaRPr lang="en-US" dirty="0"/>
          </a:p>
        </p:txBody>
      </p:sp>
      <p:sp>
        <p:nvSpPr>
          <p:cNvPr id="184" name="Google Shape;184;p3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10</a:t>
            </a:fld>
            <a:endParaRPr sz="1400" b="0" i="0" u="none" strike="noStrike" cap="none">
              <a:solidFill>
                <a:srgbClr val="000000"/>
              </a:solidFill>
              <a:latin typeface="Arial"/>
              <a:ea typeface="Arial"/>
              <a:cs typeface="Arial"/>
              <a:sym typeface="Arial"/>
            </a:endParaRPr>
          </a:p>
        </p:txBody>
      </p:sp>
      <p:sp>
        <p:nvSpPr>
          <p:cNvPr id="185" name="Google Shape;185;p35"/>
          <p:cNvSpPr txBox="1">
            <a:spLocks noGrp="1"/>
          </p:cNvSpPr>
          <p:nvPr>
            <p:ph type="title"/>
          </p:nvPr>
        </p:nvSpPr>
        <p:spPr>
          <a:xfrm>
            <a:off x="2152650" y="54345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000" dirty="0"/>
              <a:t>WORK-BASED LEARNING </a:t>
            </a:r>
            <a:r>
              <a:rPr lang="en-US" sz="4000" dirty="0" smtClean="0"/>
              <a:t>COORDINATORS</a:t>
            </a:r>
            <a:endParaRPr sz="4000" dirty="0"/>
          </a:p>
        </p:txBody>
      </p:sp>
    </p:spTree>
    <p:extLst>
      <p:ext uri="{BB962C8B-B14F-4D97-AF65-F5344CB8AC3E}">
        <p14:creationId xmlns:p14="http://schemas.microsoft.com/office/powerpoint/2010/main" val="345867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a:spcBef>
                <a:spcPts val="0"/>
              </a:spcBef>
              <a:buSzPts val="2800"/>
            </a:pPr>
            <a:r>
              <a:rPr lang="en-US" sz="2400" dirty="0"/>
              <a:t>The school counselor, specialized student support personnel, and work-based learning coordinators are each value-added positions and work in tandem to support and enhance the instructional experience.</a:t>
            </a:r>
          </a:p>
          <a:p>
            <a:pPr marL="342900">
              <a:spcBef>
                <a:spcPts val="0"/>
              </a:spcBef>
              <a:buSzPts val="2800"/>
            </a:pPr>
            <a:endParaRPr lang="en-US" sz="2400" dirty="0"/>
          </a:p>
          <a:p>
            <a:pPr marL="342900">
              <a:spcBef>
                <a:spcPts val="0"/>
              </a:spcBef>
              <a:buSzPts val="2800"/>
            </a:pPr>
            <a:r>
              <a:rPr lang="en-US" sz="2400" dirty="0"/>
              <a:t>To overprescribe the responsibilities of any of these positions types:</a:t>
            </a:r>
          </a:p>
          <a:p>
            <a:pPr marL="800100" lvl="1">
              <a:spcBef>
                <a:spcPts val="0"/>
              </a:spcBef>
              <a:buSzPts val="2800"/>
            </a:pPr>
            <a:r>
              <a:rPr lang="en-US" sz="2000" dirty="0"/>
              <a:t>May redirect critical resources from providing necessary social, emotional, and other supports to students.</a:t>
            </a:r>
          </a:p>
          <a:p>
            <a:pPr marL="800100" lvl="1">
              <a:spcBef>
                <a:spcPts val="0"/>
              </a:spcBef>
              <a:buSzPts val="2800"/>
            </a:pPr>
            <a:r>
              <a:rPr lang="en-US" sz="2000" dirty="0"/>
              <a:t>May create staffing inefficiencies if responsibilities are overprescribed.</a:t>
            </a:r>
          </a:p>
          <a:p>
            <a:pPr marL="800100" lvl="1">
              <a:spcBef>
                <a:spcPts val="0"/>
              </a:spcBef>
              <a:buSzPts val="2800"/>
            </a:pPr>
            <a:r>
              <a:rPr lang="en-US" sz="2000" dirty="0"/>
              <a:t>Counselors are already embedding WBL into their work with the implementation of the Profile of a Virginia Graduate.</a:t>
            </a:r>
          </a:p>
          <a:p>
            <a:pPr marL="0" indent="0">
              <a:spcBef>
                <a:spcPts val="0"/>
              </a:spcBef>
              <a:buSzPts val="2800"/>
              <a:buNone/>
            </a:pPr>
            <a:endParaRPr lang="en-US" sz="2400" dirty="0"/>
          </a:p>
          <a:p>
            <a:pPr marL="342900">
              <a:spcBef>
                <a:spcPts val="0"/>
              </a:spcBef>
              <a:buSzPts val="2800"/>
            </a:pPr>
            <a:r>
              <a:rPr lang="en-US" sz="2400" dirty="0"/>
              <a:t>Potential solution – and future prescription – may be to consider staffing that assists in coordinating community-based educational experiences and services.</a:t>
            </a:r>
            <a:endParaRPr lang="en-US" sz="2000" dirty="0"/>
          </a:p>
          <a:p>
            <a:pPr marL="342900">
              <a:spcBef>
                <a:spcPts val="0"/>
              </a:spcBef>
              <a:buSzPts val="2800"/>
            </a:pPr>
            <a:endParaRPr lang="en-US" dirty="0"/>
          </a:p>
        </p:txBody>
      </p:sp>
      <p:sp>
        <p:nvSpPr>
          <p:cNvPr id="184" name="Google Shape;184;p3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11</a:t>
            </a:fld>
            <a:endParaRPr sz="1400" b="0" i="0" u="none" strike="noStrike" cap="none">
              <a:solidFill>
                <a:srgbClr val="000000"/>
              </a:solidFill>
              <a:latin typeface="Arial"/>
              <a:ea typeface="Arial"/>
              <a:cs typeface="Arial"/>
              <a:sym typeface="Arial"/>
            </a:endParaRPr>
          </a:p>
        </p:txBody>
      </p:sp>
      <p:sp>
        <p:nvSpPr>
          <p:cNvPr id="185" name="Google Shape;185;p35"/>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000" dirty="0"/>
              <a:t>FACILITATING COORDINATION</a:t>
            </a:r>
            <a:endParaRPr sz="4000" dirty="0"/>
          </a:p>
        </p:txBody>
      </p:sp>
    </p:spTree>
    <p:extLst>
      <p:ext uri="{BB962C8B-B14F-4D97-AF65-F5344CB8AC3E}">
        <p14:creationId xmlns:p14="http://schemas.microsoft.com/office/powerpoint/2010/main" val="118511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smtClean="0"/>
              <a:t>PRIORITY PRESCRIPTIONS </a:t>
            </a:r>
            <a:br>
              <a:rPr lang="en-US" sz="4000" b="1" dirty="0" smtClean="0"/>
            </a:br>
            <a:r>
              <a:rPr lang="en-US" sz="4000" b="1" dirty="0" smtClean="0"/>
              <a:t>AND READING SPECIALIST AMENDMENT</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dirty="0">
                <a:solidFill>
                  <a:srgbClr val="FFFFFF"/>
                </a:solidFill>
                <a:latin typeface="Times New Roman"/>
                <a:ea typeface="Times New Roman"/>
                <a:cs typeface="Times New Roman"/>
                <a:sym typeface="Times New Roman"/>
              </a:rPr>
              <a:t>THIS IS SOME SUBTEXT</a:t>
            </a:r>
            <a:endParaRPr dirty="0"/>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12</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lvl="0" indent="-190500" algn="l" rtl="0">
              <a:lnSpc>
                <a:spcPct val="90000"/>
              </a:lnSpc>
              <a:spcBef>
                <a:spcPts val="0"/>
              </a:spcBef>
              <a:spcAft>
                <a:spcPts val="0"/>
              </a:spcAft>
              <a:buSzPts val="2400"/>
              <a:buNone/>
            </a:pPr>
            <a:endParaRPr sz="2400" b="0" i="0" u="none" dirty="0">
              <a:solidFill>
                <a:schemeClr val="dk2"/>
              </a:solidFill>
              <a:latin typeface="Times New Roman"/>
              <a:ea typeface="Times New Roman"/>
              <a:cs typeface="Times New Roman"/>
              <a:sym typeface="Times New Roman"/>
            </a:endParaRPr>
          </a:p>
          <a:p>
            <a:pPr marL="342900">
              <a:spcBef>
                <a:spcPts val="0"/>
              </a:spcBef>
              <a:buSzPts val="2400"/>
            </a:pPr>
            <a:r>
              <a:rPr lang="en-US" sz="2400" dirty="0"/>
              <a:t>Communicating the broader “why” and evidence behind SOQ prescriptions.</a:t>
            </a:r>
          </a:p>
          <a:p>
            <a:pPr marL="342900">
              <a:spcBef>
                <a:spcPts val="0"/>
              </a:spcBef>
              <a:buSzPts val="2400"/>
            </a:pPr>
            <a:endParaRPr lang="en-US" sz="2400" dirty="0" smtClean="0"/>
          </a:p>
          <a:p>
            <a:pPr marL="342900">
              <a:spcBef>
                <a:spcPts val="0"/>
              </a:spcBef>
              <a:buSzPts val="2400"/>
            </a:pPr>
            <a:r>
              <a:rPr lang="en-US" sz="2400" dirty="0" smtClean="0"/>
              <a:t>Promoting SOQ </a:t>
            </a:r>
            <a:r>
              <a:rPr lang="en-US" sz="2400" dirty="0"/>
              <a:t>prescriptions </a:t>
            </a:r>
            <a:r>
              <a:rPr lang="en-US" sz="2400" dirty="0" smtClean="0"/>
              <a:t>as </a:t>
            </a:r>
            <a:r>
              <a:rPr lang="en-US" sz="2400" dirty="0"/>
              <a:t>a </a:t>
            </a:r>
            <a:r>
              <a:rPr lang="en-US" sz="2400" dirty="0" smtClean="0"/>
              <a:t>packaged </a:t>
            </a:r>
            <a:r>
              <a:rPr lang="en-US" sz="2400" dirty="0"/>
              <a:t>and a holistic approach</a:t>
            </a:r>
            <a:r>
              <a:rPr lang="en-US" sz="2400" dirty="0" smtClean="0"/>
              <a:t>.</a:t>
            </a:r>
            <a:endParaRPr lang="en-US" sz="2400" b="0" i="0" u="none" dirty="0">
              <a:solidFill>
                <a:schemeClr val="dk2"/>
              </a:solidFill>
              <a:latin typeface="Times New Roman"/>
              <a:ea typeface="Times New Roman"/>
              <a:cs typeface="Times New Roman"/>
              <a:sym typeface="Times New Roman"/>
            </a:endParaRPr>
          </a:p>
          <a:p>
            <a:pPr marL="0" lvl="0" indent="0" algn="l" rtl="0">
              <a:lnSpc>
                <a:spcPct val="90000"/>
              </a:lnSpc>
              <a:spcBef>
                <a:spcPts val="0"/>
              </a:spcBef>
              <a:spcAft>
                <a:spcPts val="0"/>
              </a:spcAft>
              <a:buSzPts val="2400"/>
              <a:buNone/>
            </a:pPr>
            <a:endParaRPr lang="en-US" sz="2400" b="0" i="0" u="none" dirty="0">
              <a:solidFill>
                <a:schemeClr val="dk2"/>
              </a:solidFill>
              <a:latin typeface="Times New Roman"/>
              <a:ea typeface="Times New Roman"/>
              <a:cs typeface="Times New Roman"/>
              <a:sym typeface="Times New Roman"/>
            </a:endParaRPr>
          </a:p>
          <a:p>
            <a:pPr marL="342900">
              <a:spcBef>
                <a:spcPts val="0"/>
              </a:spcBef>
              <a:buSzPts val="2400"/>
            </a:pPr>
            <a:r>
              <a:rPr lang="en-US" sz="2400" dirty="0" smtClean="0"/>
              <a:t>Also focusing on key priorities to </a:t>
            </a:r>
            <a:r>
              <a:rPr lang="en-US" sz="2400" dirty="0"/>
              <a:t>promote concerted action on high-impact </a:t>
            </a:r>
            <a:r>
              <a:rPr lang="en-US" sz="2400" dirty="0" smtClean="0"/>
              <a:t>areas. Key priorities as </a:t>
            </a:r>
            <a:r>
              <a:rPr lang="en-US" sz="2400" dirty="0"/>
              <a:t>part of the 2021 review </a:t>
            </a:r>
            <a:r>
              <a:rPr lang="en-US" sz="2400" dirty="0" smtClean="0"/>
              <a:t>cycle are:</a:t>
            </a:r>
            <a:endParaRPr lang="en-US" sz="2400" dirty="0"/>
          </a:p>
          <a:p>
            <a:pPr marL="800100" lvl="1">
              <a:spcBef>
                <a:spcPts val="0"/>
              </a:spcBef>
              <a:buSzPts val="2400"/>
            </a:pPr>
            <a:r>
              <a:rPr lang="en-US" sz="2000" dirty="0"/>
              <a:t>Enhanced At-Risk </a:t>
            </a:r>
            <a:r>
              <a:rPr lang="en-US" sz="2000" dirty="0" smtClean="0"/>
              <a:t>Add-on (with proposed calculation change)</a:t>
            </a:r>
            <a:endParaRPr lang="en-US" sz="2000" dirty="0"/>
          </a:p>
          <a:p>
            <a:pPr marL="800100" lvl="1">
              <a:spcBef>
                <a:spcPts val="0"/>
              </a:spcBef>
              <a:buSzPts val="2400"/>
            </a:pPr>
            <a:r>
              <a:rPr lang="en-US" sz="2000" dirty="0"/>
              <a:t>Teacher Leader and Teacher Mentor </a:t>
            </a:r>
            <a:r>
              <a:rPr lang="en-US" sz="2000" dirty="0" smtClean="0"/>
              <a:t>Program (with proposed calculation change)</a:t>
            </a:r>
            <a:endParaRPr lang="en-US" sz="2000" dirty="0"/>
          </a:p>
          <a:p>
            <a:pPr marL="800100" lvl="1">
              <a:spcBef>
                <a:spcPts val="0"/>
              </a:spcBef>
              <a:buSzPts val="2400"/>
            </a:pPr>
            <a:r>
              <a:rPr lang="en-US" sz="2000" dirty="0"/>
              <a:t>Reading Specialist (with proposed amendment)</a:t>
            </a:r>
          </a:p>
          <a:p>
            <a:pPr marL="800100" lvl="1">
              <a:spcBef>
                <a:spcPts val="0"/>
              </a:spcBef>
              <a:buSzPts val="2400"/>
            </a:pPr>
            <a:endParaRPr lang="en-US" sz="1600" b="0" i="0" u="none" dirty="0">
              <a:solidFill>
                <a:schemeClr val="dk2"/>
              </a:solidFill>
              <a:latin typeface="Times New Roman"/>
              <a:ea typeface="Times New Roman"/>
              <a:cs typeface="Times New Roman"/>
              <a:sym typeface="Times New Roman"/>
            </a:endParaRPr>
          </a:p>
          <a:p>
            <a:pPr marL="342900" lvl="0" indent="-342900" algn="l" rtl="0">
              <a:lnSpc>
                <a:spcPct val="90000"/>
              </a:lnSpc>
              <a:spcBef>
                <a:spcPts val="0"/>
              </a:spcBef>
              <a:spcAft>
                <a:spcPts val="0"/>
              </a:spcAft>
              <a:buSzPts val="2400"/>
              <a:buChar char="•"/>
            </a:pPr>
            <a:endParaRPr sz="2000" b="0" i="0" u="none" dirty="0">
              <a:solidFill>
                <a:schemeClr val="dk2"/>
              </a:solidFill>
              <a:latin typeface="Times New Roman"/>
              <a:ea typeface="Times New Roman"/>
              <a:cs typeface="Times New Roman"/>
              <a:sym typeface="Times New Roman"/>
            </a:endParaRPr>
          </a:p>
        </p:txBody>
      </p:sp>
      <p:sp>
        <p:nvSpPr>
          <p:cNvPr id="198" name="Google Shape;198;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13</a:t>
            </a:fld>
            <a:endParaRPr sz="1400" b="0" i="0" u="none" strike="noStrike" cap="none">
              <a:solidFill>
                <a:srgbClr val="000000"/>
              </a:solidFill>
              <a:latin typeface="Arial"/>
              <a:ea typeface="Arial"/>
              <a:cs typeface="Arial"/>
              <a:sym typeface="Arial"/>
            </a:endParaRPr>
          </a:p>
        </p:txBody>
      </p:sp>
      <p:sp>
        <p:nvSpPr>
          <p:cNvPr id="199" name="Google Shape;199;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b="0" i="0" u="none" dirty="0" smtClean="0">
                <a:solidFill>
                  <a:schemeClr val="dk2"/>
                </a:solidFill>
              </a:rPr>
              <a:t>PROMOTING </a:t>
            </a:r>
            <a:r>
              <a:rPr lang="en-US" b="0" i="0" u="none" dirty="0">
                <a:solidFill>
                  <a:schemeClr val="dk2"/>
                </a:solidFill>
              </a:rPr>
              <a:t>THE SOQ </a:t>
            </a:r>
            <a:r>
              <a:rPr lang="en-US" b="0" i="0" u="none" dirty="0" smtClean="0">
                <a:solidFill>
                  <a:schemeClr val="dk2"/>
                </a:solidFill>
              </a:rPr>
              <a:t>PRESCRIPTIONS</a:t>
            </a:r>
            <a:endParaRPr dirty="0"/>
          </a:p>
        </p:txBody>
      </p:sp>
    </p:spTree>
    <p:extLst>
      <p:ext uri="{BB962C8B-B14F-4D97-AF65-F5344CB8AC3E}">
        <p14:creationId xmlns:p14="http://schemas.microsoft.com/office/powerpoint/2010/main" val="4249296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0" indent="0">
              <a:spcBef>
                <a:spcPts val="0"/>
              </a:spcBef>
              <a:buSzPts val="2400"/>
              <a:buNone/>
            </a:pPr>
            <a:endParaRPr lang="en-US" dirty="0" smtClean="0"/>
          </a:p>
          <a:p>
            <a:pPr marL="0" indent="0">
              <a:spcBef>
                <a:spcPts val="0"/>
              </a:spcBef>
              <a:buSzPts val="2400"/>
              <a:buNone/>
            </a:pPr>
            <a:r>
              <a:rPr lang="en-US" dirty="0" smtClean="0"/>
              <a:t>The </a:t>
            </a:r>
            <a:r>
              <a:rPr lang="en-US" dirty="0"/>
              <a:t>number of reading specialists required shall be based upon providing two and one half hours of instruction at a ratio of one reading specialist per five students requiring reading specialist services. </a:t>
            </a:r>
            <a:r>
              <a:rPr lang="en-US" dirty="0" smtClean="0"/>
              <a:t>The </a:t>
            </a:r>
            <a:r>
              <a:rPr lang="en-US" dirty="0"/>
              <a:t>number of students requiring reading specialist services shall be determined by multiplying (</a:t>
            </a:r>
            <a:r>
              <a:rPr lang="en-US" dirty="0" err="1"/>
              <a:t>i</a:t>
            </a:r>
            <a:r>
              <a:rPr lang="en-US" dirty="0"/>
              <a:t>) the percent of students that failed the third grade reading Standards of Learning assessment the prior year by (ii) the total number of students in fall membership in grades kindergarten through five.</a:t>
            </a:r>
            <a:endParaRPr lang="en-US" sz="2000" dirty="0"/>
          </a:p>
          <a:p>
            <a:pPr marL="0" indent="0">
              <a:spcBef>
                <a:spcPts val="0"/>
              </a:spcBef>
              <a:buSzPts val="2400"/>
              <a:buNone/>
            </a:pPr>
            <a:endParaRPr lang="en-US" dirty="0"/>
          </a:p>
          <a:p>
            <a:pPr marL="342900" lvl="0" indent="-342900" algn="l" rtl="0">
              <a:lnSpc>
                <a:spcPct val="90000"/>
              </a:lnSpc>
              <a:spcBef>
                <a:spcPts val="0"/>
              </a:spcBef>
              <a:spcAft>
                <a:spcPts val="0"/>
              </a:spcAft>
              <a:buSzPts val="2400"/>
              <a:buChar char="•"/>
            </a:pPr>
            <a:endParaRPr lang="en-US" sz="2000" dirty="0"/>
          </a:p>
          <a:p>
            <a:pPr marL="800100" lvl="1">
              <a:spcBef>
                <a:spcPts val="0"/>
              </a:spcBef>
              <a:buSzPts val="2400"/>
            </a:pPr>
            <a:endParaRPr lang="en-US" sz="1600" b="0" i="0" u="none" dirty="0">
              <a:solidFill>
                <a:schemeClr val="dk2"/>
              </a:solidFill>
              <a:latin typeface="Times New Roman"/>
              <a:ea typeface="Times New Roman"/>
              <a:cs typeface="Times New Roman"/>
              <a:sym typeface="Times New Roman"/>
            </a:endParaRPr>
          </a:p>
          <a:p>
            <a:pPr marL="342900" lvl="0" indent="-342900" algn="l" rtl="0">
              <a:lnSpc>
                <a:spcPct val="90000"/>
              </a:lnSpc>
              <a:spcBef>
                <a:spcPts val="0"/>
              </a:spcBef>
              <a:spcAft>
                <a:spcPts val="0"/>
              </a:spcAft>
              <a:buSzPts val="2400"/>
              <a:buChar char="•"/>
            </a:pPr>
            <a:endParaRPr sz="2000" b="0" i="0" u="none" dirty="0">
              <a:solidFill>
                <a:schemeClr val="dk2"/>
              </a:solidFill>
              <a:latin typeface="Times New Roman"/>
              <a:ea typeface="Times New Roman"/>
              <a:cs typeface="Times New Roman"/>
              <a:sym typeface="Times New Roman"/>
            </a:endParaRPr>
          </a:p>
        </p:txBody>
      </p:sp>
      <p:sp>
        <p:nvSpPr>
          <p:cNvPr id="198" name="Google Shape;198;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14</a:t>
            </a:fld>
            <a:endParaRPr sz="1400" b="0" i="0" u="none" strike="noStrike" cap="none">
              <a:solidFill>
                <a:srgbClr val="000000"/>
              </a:solidFill>
              <a:latin typeface="Arial"/>
              <a:ea typeface="Arial"/>
              <a:cs typeface="Arial"/>
              <a:sym typeface="Arial"/>
            </a:endParaRPr>
          </a:p>
        </p:txBody>
      </p:sp>
      <p:sp>
        <p:nvSpPr>
          <p:cNvPr id="199" name="Google Shape;199;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b="0" i="0" u="none" dirty="0">
                <a:solidFill>
                  <a:schemeClr val="dk2"/>
                </a:solidFill>
              </a:rPr>
              <a:t>READING </a:t>
            </a:r>
            <a:r>
              <a:rPr lang="en-US" b="0" i="0" u="none" dirty="0" smtClean="0">
                <a:solidFill>
                  <a:schemeClr val="dk2"/>
                </a:solidFill>
              </a:rPr>
              <a:t>SPECIALISTS: </a:t>
            </a:r>
            <a:br>
              <a:rPr lang="en-US" b="0" i="0" u="none" dirty="0" smtClean="0">
                <a:solidFill>
                  <a:schemeClr val="dk2"/>
                </a:solidFill>
              </a:rPr>
            </a:br>
            <a:r>
              <a:rPr lang="en-US" b="0" i="0" u="none" dirty="0" smtClean="0">
                <a:solidFill>
                  <a:schemeClr val="dk2"/>
                </a:solidFill>
              </a:rPr>
              <a:t>CURRENT PRESCRIPTION</a:t>
            </a:r>
            <a:endParaRPr dirty="0"/>
          </a:p>
        </p:txBody>
      </p:sp>
    </p:spTree>
    <p:extLst>
      <p:ext uri="{BB962C8B-B14F-4D97-AF65-F5344CB8AC3E}">
        <p14:creationId xmlns:p14="http://schemas.microsoft.com/office/powerpoint/2010/main" val="147201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SzPts val="2400"/>
              <a:buChar char="•"/>
            </a:pPr>
            <a:r>
              <a:rPr lang="en-US" sz="2000" dirty="0" smtClean="0"/>
              <a:t>The importance of a strong literacy program and the relationship between building early literacy skills and later student achievement is well-established. The need for literacy support has been further reinforced by the academic impacts observed during COVID.</a:t>
            </a:r>
          </a:p>
          <a:p>
            <a:pPr marL="342900" lvl="0" indent="-342900" algn="l" rtl="0">
              <a:lnSpc>
                <a:spcPct val="90000"/>
              </a:lnSpc>
              <a:spcBef>
                <a:spcPts val="0"/>
              </a:spcBef>
              <a:spcAft>
                <a:spcPts val="0"/>
              </a:spcAft>
              <a:buSzPts val="2400"/>
              <a:buChar char="•"/>
            </a:pPr>
            <a:endParaRPr lang="en-US" sz="2000" dirty="0" smtClean="0"/>
          </a:p>
          <a:p>
            <a:pPr marL="342900" lvl="0" indent="-342900" algn="l" rtl="0">
              <a:lnSpc>
                <a:spcPct val="90000"/>
              </a:lnSpc>
              <a:spcBef>
                <a:spcPts val="0"/>
              </a:spcBef>
              <a:spcAft>
                <a:spcPts val="0"/>
              </a:spcAft>
              <a:buSzPts val="2400"/>
              <a:buChar char="•"/>
            </a:pPr>
            <a:r>
              <a:rPr lang="en-US" sz="2000" dirty="0" smtClean="0"/>
              <a:t>In addition to core instruction, school divisions can hire reading specialists to support students through Tier II and Tier III instructional supports, meaning the services are delivered outside of the primary classroom experience to targeted student groups or individual students, respectively.</a:t>
            </a:r>
          </a:p>
          <a:p>
            <a:pPr marL="800100" lvl="1">
              <a:spcBef>
                <a:spcPts val="0"/>
              </a:spcBef>
              <a:buSzPts val="2400"/>
            </a:pPr>
            <a:r>
              <a:rPr lang="en-US" sz="1600" dirty="0" smtClean="0"/>
              <a:t>Early Intervention Reading Initiative does also provide some additional funding for school divisions to support at-risk students which may be used towards reading specialists but must be for direct services.</a:t>
            </a:r>
          </a:p>
          <a:p>
            <a:pPr marL="342900">
              <a:spcBef>
                <a:spcPts val="0"/>
              </a:spcBef>
              <a:buSzPts val="2400"/>
            </a:pPr>
            <a:endParaRPr lang="en-US" sz="2000" dirty="0"/>
          </a:p>
          <a:p>
            <a:pPr marL="342900" lvl="0">
              <a:spcBef>
                <a:spcPts val="0"/>
              </a:spcBef>
              <a:buSzPts val="2400"/>
            </a:pPr>
            <a:r>
              <a:rPr lang="en-US" sz="2000" dirty="0"/>
              <a:t>Tier I instructional support and literacy coaching can be a complement to a strong literacy program.</a:t>
            </a:r>
          </a:p>
          <a:p>
            <a:pPr marL="800100" lvl="1">
              <a:spcBef>
                <a:spcPts val="0"/>
              </a:spcBef>
              <a:buSzPts val="2400"/>
            </a:pPr>
            <a:r>
              <a:rPr lang="en-US" sz="1600" dirty="0"/>
              <a:t>Focus on support the teacher rather than subsets of students.</a:t>
            </a:r>
          </a:p>
          <a:p>
            <a:pPr marL="800100" lvl="1">
              <a:spcBef>
                <a:spcPts val="0"/>
              </a:spcBef>
              <a:buSzPts val="2400"/>
            </a:pPr>
            <a:r>
              <a:rPr lang="en-US" sz="1600" dirty="0"/>
              <a:t>Can have a broader impact on the classroom as all students benefit from well-supported teachers.</a:t>
            </a:r>
          </a:p>
          <a:p>
            <a:pPr marL="342900">
              <a:spcBef>
                <a:spcPts val="0"/>
              </a:spcBef>
              <a:buSzPts val="2400"/>
            </a:pPr>
            <a:endParaRPr lang="en-US" sz="2000" b="0" i="0" u="none" dirty="0">
              <a:solidFill>
                <a:schemeClr val="dk2"/>
              </a:solidFill>
              <a:latin typeface="Times New Roman"/>
              <a:ea typeface="Times New Roman"/>
              <a:cs typeface="Times New Roman"/>
              <a:sym typeface="Times New Roman"/>
            </a:endParaRPr>
          </a:p>
          <a:p>
            <a:pPr marL="342900" lvl="0" indent="-342900" algn="l" rtl="0">
              <a:lnSpc>
                <a:spcPct val="90000"/>
              </a:lnSpc>
              <a:spcBef>
                <a:spcPts val="0"/>
              </a:spcBef>
              <a:spcAft>
                <a:spcPts val="0"/>
              </a:spcAft>
              <a:buSzPts val="2400"/>
              <a:buChar char="•"/>
            </a:pPr>
            <a:endParaRPr sz="2000" b="0" i="0" u="none" dirty="0">
              <a:solidFill>
                <a:schemeClr val="dk2"/>
              </a:solidFill>
              <a:latin typeface="Times New Roman"/>
              <a:ea typeface="Times New Roman"/>
              <a:cs typeface="Times New Roman"/>
              <a:sym typeface="Times New Roman"/>
            </a:endParaRPr>
          </a:p>
        </p:txBody>
      </p:sp>
      <p:sp>
        <p:nvSpPr>
          <p:cNvPr id="198" name="Google Shape;198;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15</a:t>
            </a:fld>
            <a:endParaRPr sz="1400" b="0" i="0" u="none" strike="noStrike" cap="none">
              <a:solidFill>
                <a:srgbClr val="000000"/>
              </a:solidFill>
              <a:latin typeface="Arial"/>
              <a:ea typeface="Arial"/>
              <a:cs typeface="Arial"/>
              <a:sym typeface="Arial"/>
            </a:endParaRPr>
          </a:p>
        </p:txBody>
      </p:sp>
      <p:sp>
        <p:nvSpPr>
          <p:cNvPr id="199" name="Google Shape;199;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dirty="0" smtClean="0"/>
              <a:t>PROVIDING </a:t>
            </a:r>
            <a:r>
              <a:rPr lang="en-US" b="0" i="0" u="none" dirty="0" smtClean="0">
                <a:solidFill>
                  <a:schemeClr val="dk2"/>
                </a:solidFill>
              </a:rPr>
              <a:t>LITERACY SUPPORT</a:t>
            </a:r>
            <a:endParaRPr dirty="0"/>
          </a:p>
        </p:txBody>
      </p:sp>
    </p:spTree>
    <p:extLst>
      <p:ext uri="{BB962C8B-B14F-4D97-AF65-F5344CB8AC3E}">
        <p14:creationId xmlns:p14="http://schemas.microsoft.com/office/powerpoint/2010/main" val="248346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457200" lvl="1" indent="0">
              <a:spcBef>
                <a:spcPts val="0"/>
              </a:spcBef>
              <a:buSzPts val="2400"/>
              <a:buNone/>
            </a:pPr>
            <a:endParaRPr lang="en-US" sz="1800" dirty="0"/>
          </a:p>
          <a:p>
            <a:pPr marL="342900">
              <a:spcBef>
                <a:spcPts val="0"/>
              </a:spcBef>
              <a:buSzPts val="2400"/>
            </a:pPr>
            <a:r>
              <a:rPr lang="en-US" sz="2400" dirty="0"/>
              <a:t>Currently, there are no staffing requirements or state-level programs that </a:t>
            </a:r>
            <a:r>
              <a:rPr lang="en-US" sz="2400" dirty="0" smtClean="0"/>
              <a:t>speak specifically to Tier </a:t>
            </a:r>
            <a:r>
              <a:rPr lang="en-US" sz="2400" dirty="0"/>
              <a:t>I instructional development </a:t>
            </a:r>
            <a:r>
              <a:rPr lang="en-US" sz="2400" dirty="0" smtClean="0"/>
              <a:t>for literacy.</a:t>
            </a:r>
            <a:endParaRPr lang="en-US" sz="2400" dirty="0"/>
          </a:p>
          <a:p>
            <a:pPr marL="342900">
              <a:spcBef>
                <a:spcPts val="0"/>
              </a:spcBef>
              <a:buSzPts val="2400"/>
            </a:pPr>
            <a:endParaRPr lang="en-US" sz="2400" dirty="0" smtClean="0"/>
          </a:p>
          <a:p>
            <a:pPr marL="342900">
              <a:spcBef>
                <a:spcPts val="0"/>
              </a:spcBef>
              <a:buSzPts val="2400"/>
            </a:pPr>
            <a:r>
              <a:rPr lang="en-US" sz="2400" dirty="0" smtClean="0"/>
              <a:t>Tier I instructional support can provided by “literacy coaches.”</a:t>
            </a:r>
          </a:p>
          <a:p>
            <a:pPr marL="800100" lvl="1">
              <a:spcBef>
                <a:spcPts val="0"/>
              </a:spcBef>
              <a:buSzPts val="2400"/>
            </a:pPr>
            <a:r>
              <a:rPr lang="en-US" sz="2000" dirty="0" smtClean="0"/>
              <a:t>Can be fulfilled by reading specialists but in other states, coaches may have other qualifications/expertise.</a:t>
            </a:r>
          </a:p>
          <a:p>
            <a:pPr marL="800100" lvl="1">
              <a:spcBef>
                <a:spcPts val="0"/>
              </a:spcBef>
              <a:buSzPts val="2400"/>
            </a:pPr>
            <a:endParaRPr lang="en-US" sz="2000" dirty="0" smtClean="0"/>
          </a:p>
          <a:p>
            <a:pPr marL="342900">
              <a:spcBef>
                <a:spcPts val="0"/>
              </a:spcBef>
              <a:buSzPts val="2400"/>
            </a:pPr>
            <a:r>
              <a:rPr lang="en-US" sz="2400" dirty="0" smtClean="0"/>
              <a:t>Other states have adopted models that emphasize literacy coaching.</a:t>
            </a:r>
            <a:endParaRPr lang="en-US" sz="1800" dirty="0"/>
          </a:p>
          <a:p>
            <a:pPr marL="800100" lvl="1">
              <a:spcBef>
                <a:spcPts val="0"/>
              </a:spcBef>
              <a:buSzPts val="2400"/>
            </a:pPr>
            <a:r>
              <a:rPr lang="en-US" sz="2000" dirty="0"/>
              <a:t>Louisiana - </a:t>
            </a:r>
            <a:r>
              <a:rPr lang="en-US" sz="2000" dirty="0" smtClean="0"/>
              <a:t>reading specialist and literacy </a:t>
            </a:r>
            <a:r>
              <a:rPr lang="en-US" sz="2000" dirty="0"/>
              <a:t>coaches work together at the </a:t>
            </a:r>
            <a:r>
              <a:rPr lang="en-US" sz="2000" dirty="0" smtClean="0"/>
              <a:t>building- </a:t>
            </a:r>
            <a:r>
              <a:rPr lang="en-US" sz="2000" dirty="0"/>
              <a:t>and </a:t>
            </a:r>
            <a:r>
              <a:rPr lang="en-US" sz="2000" dirty="0" smtClean="0"/>
              <a:t>district-level.</a:t>
            </a:r>
          </a:p>
          <a:p>
            <a:pPr marL="800100" lvl="1">
              <a:spcBef>
                <a:spcPts val="0"/>
              </a:spcBef>
              <a:buSzPts val="2400"/>
            </a:pPr>
            <a:r>
              <a:rPr lang="en-US" sz="2000" dirty="0" smtClean="0"/>
              <a:t>Tennessee - adapted </a:t>
            </a:r>
            <a:r>
              <a:rPr lang="en-US" sz="2000" dirty="0"/>
              <a:t>statewide model </a:t>
            </a:r>
            <a:r>
              <a:rPr lang="en-US" sz="2000" dirty="0" smtClean="0"/>
              <a:t>using literacy coaching, regional </a:t>
            </a:r>
            <a:r>
              <a:rPr lang="en-US" sz="2000" dirty="0"/>
              <a:t>coach </a:t>
            </a:r>
            <a:r>
              <a:rPr lang="en-US" sz="2000" dirty="0" smtClean="0"/>
              <a:t>consultants, district coaches.</a:t>
            </a:r>
            <a:endParaRPr lang="en-US" sz="2000" dirty="0"/>
          </a:p>
          <a:p>
            <a:pPr marL="800100" lvl="1">
              <a:spcBef>
                <a:spcPts val="0"/>
              </a:spcBef>
              <a:buSzPts val="2400"/>
            </a:pPr>
            <a:endParaRPr lang="en-US" sz="1600" dirty="0"/>
          </a:p>
          <a:p>
            <a:pPr marL="800100" lvl="1">
              <a:spcBef>
                <a:spcPts val="0"/>
              </a:spcBef>
              <a:buSzPts val="2400"/>
            </a:pPr>
            <a:endParaRPr lang="en-US" sz="1600" dirty="0" smtClean="0"/>
          </a:p>
        </p:txBody>
      </p:sp>
      <p:sp>
        <p:nvSpPr>
          <p:cNvPr id="198" name="Google Shape;198;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16</a:t>
            </a:fld>
            <a:endParaRPr sz="1400" b="0" i="0" u="none" strike="noStrike" cap="none">
              <a:solidFill>
                <a:srgbClr val="000000"/>
              </a:solidFill>
              <a:latin typeface="Arial"/>
              <a:ea typeface="Arial"/>
              <a:cs typeface="Arial"/>
              <a:sym typeface="Arial"/>
            </a:endParaRPr>
          </a:p>
        </p:txBody>
      </p:sp>
      <p:sp>
        <p:nvSpPr>
          <p:cNvPr id="199" name="Google Shape;199;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b="0" i="0" u="none" dirty="0" smtClean="0">
                <a:solidFill>
                  <a:schemeClr val="dk2"/>
                </a:solidFill>
              </a:rPr>
              <a:t>MODELS FOR SUPPORTING LITERACY</a:t>
            </a:r>
            <a:endParaRPr dirty="0"/>
          </a:p>
        </p:txBody>
      </p:sp>
    </p:spTree>
    <p:extLst>
      <p:ext uri="{BB962C8B-B14F-4D97-AF65-F5344CB8AC3E}">
        <p14:creationId xmlns:p14="http://schemas.microsoft.com/office/powerpoint/2010/main" val="1513136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4"/>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342900">
              <a:spcBef>
                <a:spcPts val="0"/>
              </a:spcBef>
              <a:buSzPts val="2400"/>
            </a:pPr>
            <a:r>
              <a:rPr lang="en-US" sz="2400" b="0" i="0" u="none" dirty="0" smtClean="0">
                <a:solidFill>
                  <a:schemeClr val="dk2"/>
                </a:solidFill>
                <a:sym typeface="Times New Roman"/>
              </a:rPr>
              <a:t>Recognizing the important of literacy supports at Tier I, Tier II, and Tier III levels and the value of literacy coaching in a strong literacy program, the Board may consider adding a small amendment to the existing prescription:</a:t>
            </a:r>
          </a:p>
          <a:p>
            <a:pPr marL="342900">
              <a:spcBef>
                <a:spcPts val="0"/>
              </a:spcBef>
              <a:buSzPts val="2400"/>
            </a:pPr>
            <a:endParaRPr lang="en-US" sz="2400" dirty="0"/>
          </a:p>
          <a:p>
            <a:pPr marL="0" indent="0">
              <a:spcBef>
                <a:spcPts val="0"/>
              </a:spcBef>
              <a:buSzPts val="2400"/>
              <a:buNone/>
            </a:pPr>
            <a:r>
              <a:rPr lang="en-US" sz="2400" dirty="0"/>
              <a:t>The number of reading specialists required shall be based upon providing two and one half hours of instruction at a ratio of one reading specialist per five students requiring reading specialist services. The number of students requiring reading specialist services shall be determined by multiplying (</a:t>
            </a:r>
            <a:r>
              <a:rPr lang="en-US" sz="2400" dirty="0" err="1"/>
              <a:t>i</a:t>
            </a:r>
            <a:r>
              <a:rPr lang="en-US" sz="2400" dirty="0"/>
              <a:t>) the percent of students that failed the third grade reading Standards of Learning assessment the prior year by (ii) the total number of students in fall membership in grades kindergarten through </a:t>
            </a:r>
            <a:r>
              <a:rPr lang="en-US" sz="2400" dirty="0" smtClean="0"/>
              <a:t>five. </a:t>
            </a:r>
            <a:r>
              <a:rPr lang="en-US" sz="2400" dirty="0"/>
              <a:t>… </a:t>
            </a:r>
            <a:r>
              <a:rPr lang="en-US" sz="2400" i="1" dirty="0"/>
              <a:t>The reading specialist position may provide Tier I support to instructors as part of their role. </a:t>
            </a:r>
          </a:p>
          <a:p>
            <a:pPr marL="342900">
              <a:spcBef>
                <a:spcPts val="0"/>
              </a:spcBef>
              <a:buSzPts val="2400"/>
            </a:pPr>
            <a:endParaRPr lang="en-US" sz="2400" b="0" i="0" u="none" dirty="0" smtClean="0">
              <a:solidFill>
                <a:schemeClr val="dk2"/>
              </a:solidFill>
              <a:sym typeface="Times New Roman"/>
            </a:endParaRPr>
          </a:p>
        </p:txBody>
      </p:sp>
      <p:sp>
        <p:nvSpPr>
          <p:cNvPr id="198" name="Google Shape;198;p14"/>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17</a:t>
            </a:fld>
            <a:endParaRPr sz="1400" b="0" i="0" u="none" strike="noStrike" cap="none">
              <a:solidFill>
                <a:srgbClr val="000000"/>
              </a:solidFill>
              <a:latin typeface="Arial"/>
              <a:ea typeface="Arial"/>
              <a:cs typeface="Arial"/>
              <a:sym typeface="Arial"/>
            </a:endParaRPr>
          </a:p>
        </p:txBody>
      </p:sp>
      <p:sp>
        <p:nvSpPr>
          <p:cNvPr id="199" name="Google Shape;199;p14"/>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b="0" i="0" u="none" dirty="0" smtClean="0">
                <a:solidFill>
                  <a:schemeClr val="dk2"/>
                </a:solidFill>
              </a:rPr>
              <a:t>REVISING THE PRESCRIPTION</a:t>
            </a:r>
            <a:endParaRPr dirty="0"/>
          </a:p>
        </p:txBody>
      </p:sp>
    </p:spTree>
    <p:extLst>
      <p:ext uri="{BB962C8B-B14F-4D97-AF65-F5344CB8AC3E}">
        <p14:creationId xmlns:p14="http://schemas.microsoft.com/office/powerpoint/2010/main" val="2392263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smtClean="0"/>
              <a:t>PROPOSED FINAL SOQ PRESCRIPTIONS</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dirty="0">
                <a:solidFill>
                  <a:srgbClr val="FFFFFF"/>
                </a:solidFill>
                <a:latin typeface="Times New Roman"/>
                <a:ea typeface="Times New Roman"/>
                <a:cs typeface="Times New Roman"/>
                <a:sym typeface="Times New Roman"/>
              </a:rPr>
              <a:t>THIS IS SOME SUBTEXT</a:t>
            </a:r>
            <a:endParaRPr dirty="0"/>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18</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729476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6"/>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dirty="0"/>
              <a:t>PROPOSED 2021 PRESCRIPTIONS</a:t>
            </a:r>
            <a:endParaRPr dirty="0"/>
          </a:p>
        </p:txBody>
      </p:sp>
      <p:graphicFrame>
        <p:nvGraphicFramePr>
          <p:cNvPr id="147" name="Google Shape;147;p6"/>
          <p:cNvGraphicFramePr/>
          <p:nvPr>
            <p:extLst>
              <p:ext uri="{D42A27DB-BD31-4B8C-83A1-F6EECF244321}">
                <p14:modId xmlns:p14="http://schemas.microsoft.com/office/powerpoint/2010/main" val="428338125"/>
              </p:ext>
            </p:extLst>
          </p:nvPr>
        </p:nvGraphicFramePr>
        <p:xfrm>
          <a:off x="437322" y="1865381"/>
          <a:ext cx="11195878" cy="3718550"/>
        </p:xfrm>
        <a:graphic>
          <a:graphicData uri="http://schemas.openxmlformats.org/drawingml/2006/table">
            <a:tbl>
              <a:tblPr>
                <a:noFill/>
                <a:tableStyleId>{B88A13FE-2EEC-49D5-8269-C62EC3D3A393}</a:tableStyleId>
              </a:tblPr>
              <a:tblGrid>
                <a:gridCol w="7995478">
                  <a:extLst>
                    <a:ext uri="{9D8B030D-6E8A-4147-A177-3AD203B41FA5}">
                      <a16:colId xmlns:a16="http://schemas.microsoft.com/office/drawing/2014/main" val="20000"/>
                    </a:ext>
                  </a:extLst>
                </a:gridCol>
                <a:gridCol w="3200400">
                  <a:extLst>
                    <a:ext uri="{9D8B030D-6E8A-4147-A177-3AD203B41FA5}">
                      <a16:colId xmlns:a16="http://schemas.microsoft.com/office/drawing/2014/main" val="2409244963"/>
                    </a:ext>
                  </a:extLst>
                </a:gridCol>
              </a:tblGrid>
              <a:tr h="400050">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000" b="1" i="0" u="none" strike="noStrike" cap="none" dirty="0">
                          <a:solidFill>
                            <a:srgbClr val="FFFFFF"/>
                          </a:solidFill>
                          <a:latin typeface="Times New Roman"/>
                          <a:ea typeface="Times New Roman"/>
                          <a:cs typeface="Times New Roman"/>
                          <a:sym typeface="Times New Roman"/>
                        </a:rPr>
                        <a:t>PROPOSED SOQ REVISION</a:t>
                      </a:r>
                      <a:endParaRPr sz="20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2000" b="1" i="0" u="none" strike="noStrike" cap="none" dirty="0">
                          <a:solidFill>
                            <a:srgbClr val="FFFFFF"/>
                          </a:solidFill>
                          <a:latin typeface="Times New Roman"/>
                          <a:ea typeface="Times New Roman"/>
                          <a:cs typeface="Times New Roman"/>
                          <a:sym typeface="Times New Roman"/>
                        </a:rPr>
                        <a:t>UPDATED ESTIMATE FOR FY22</a:t>
                      </a:r>
                      <a:endParaRPr sz="20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4505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800" b="1" i="0" u="none" strike="noStrike" cap="none" dirty="0">
                          <a:solidFill>
                            <a:srgbClr val="000000"/>
                          </a:solidFill>
                          <a:latin typeface="Times New Roman"/>
                          <a:ea typeface="Times New Roman"/>
                          <a:cs typeface="Times New Roman"/>
                          <a:sym typeface="Times New Roman"/>
                        </a:rPr>
                        <a:t>Enhanced At-Risk Add-On</a:t>
                      </a:r>
                      <a:endParaRPr sz="18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800" b="0" i="0" u="none" strike="noStrike" cap="none" dirty="0">
                          <a:solidFill>
                            <a:srgbClr val="000000"/>
                          </a:solidFill>
                          <a:latin typeface="Times New Roman"/>
                          <a:ea typeface="Times New Roman"/>
                          <a:cs typeface="Times New Roman"/>
                          <a:sym typeface="Times New Roman"/>
                        </a:rPr>
                        <a:t>Consolidated the At-Risk </a:t>
                      </a:r>
                      <a:r>
                        <a:rPr lang="en-US" sz="1800" b="0" i="0" u="none" strike="noStrike" cap="none" dirty="0" smtClean="0">
                          <a:solidFill>
                            <a:srgbClr val="000000"/>
                          </a:solidFill>
                          <a:latin typeface="Times New Roman"/>
                          <a:ea typeface="Times New Roman"/>
                          <a:cs typeface="Times New Roman"/>
                          <a:sym typeface="Times New Roman"/>
                        </a:rPr>
                        <a:t>Add-On </a:t>
                      </a:r>
                      <a:r>
                        <a:rPr lang="en-US" sz="1800" b="0" i="0" u="none" strike="noStrike" cap="none" dirty="0">
                          <a:solidFill>
                            <a:srgbClr val="000000"/>
                          </a:solidFill>
                          <a:latin typeface="Times New Roman"/>
                          <a:ea typeface="Times New Roman"/>
                          <a:cs typeface="Times New Roman"/>
                          <a:sym typeface="Times New Roman"/>
                        </a:rPr>
                        <a:t>and Prevention, Intervention, and Remediation funds into a single, expanded At-Risk Add On fund. Language included in the Appropriation Act as well as Standards Two and Three.</a:t>
                      </a:r>
                      <a:endParaRPr sz="18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8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800" u="none" strike="noStrike" cap="none" dirty="0" smtClean="0">
                          <a:latin typeface="Times New Roman"/>
                          <a:ea typeface="Times New Roman"/>
                          <a:cs typeface="Times New Roman"/>
                          <a:sym typeface="Times New Roman"/>
                        </a:rPr>
                        <a:t>$74M (as recalculated)</a:t>
                      </a:r>
                      <a:endParaRPr sz="18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8093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800" b="1" i="0" u="none" strike="noStrike" cap="none" dirty="0">
                          <a:solidFill>
                            <a:srgbClr val="000000"/>
                          </a:solidFill>
                          <a:latin typeface="Times New Roman"/>
                          <a:ea typeface="Times New Roman"/>
                          <a:cs typeface="Times New Roman"/>
                          <a:sym typeface="Times New Roman"/>
                        </a:rPr>
                        <a:t>Teacher Leader and Teacher Mentor Programs</a:t>
                      </a:r>
                      <a:endParaRPr sz="18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800" b="0" i="0" u="none" strike="noStrike" cap="none" dirty="0">
                          <a:solidFill>
                            <a:srgbClr val="000000"/>
                          </a:solidFill>
                          <a:latin typeface="Times New Roman"/>
                          <a:ea typeface="Times New Roman"/>
                          <a:cs typeface="Times New Roman"/>
                          <a:sym typeface="Times New Roman"/>
                        </a:rPr>
                        <a:t>Established a new Teacher Leader program and expanded the existing Teacher Mentor program in Standards Two and Five, respectively.</a:t>
                      </a:r>
                      <a:endParaRPr sz="18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8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800" u="none" strike="noStrike" cap="none" dirty="0">
                          <a:latin typeface="Times New Roman"/>
                          <a:ea typeface="Times New Roman"/>
                          <a:cs typeface="Times New Roman"/>
                          <a:sym typeface="Times New Roman"/>
                        </a:rPr>
                        <a:t>$</a:t>
                      </a:r>
                      <a:r>
                        <a:rPr lang="en-US" sz="1800" u="none" strike="noStrike" cap="none" dirty="0" smtClean="0">
                          <a:latin typeface="Times New Roman"/>
                          <a:ea typeface="Times New Roman"/>
                          <a:cs typeface="Times New Roman"/>
                          <a:sym typeface="Times New Roman"/>
                        </a:rPr>
                        <a:t>113.9M (</a:t>
                      </a:r>
                      <a:r>
                        <a:rPr lang="en-US" sz="1800" u="none" strike="noStrike" cap="none" smtClean="0">
                          <a:latin typeface="Times New Roman"/>
                          <a:ea typeface="Times New Roman"/>
                          <a:cs typeface="Times New Roman"/>
                          <a:sym typeface="Times New Roman"/>
                        </a:rPr>
                        <a:t>as recalculated)</a:t>
                      </a:r>
                      <a:endParaRPr sz="18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8874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800" b="1" i="0" u="none" strike="noStrike" cap="none" dirty="0">
                          <a:solidFill>
                            <a:srgbClr val="000000"/>
                          </a:solidFill>
                          <a:latin typeface="Times New Roman"/>
                          <a:ea typeface="Times New Roman"/>
                          <a:cs typeface="Times New Roman"/>
                          <a:sym typeface="Times New Roman"/>
                        </a:rPr>
                        <a:t>Reading Specialists</a:t>
                      </a:r>
                      <a:endParaRPr sz="18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800" b="0" i="0" u="none" strike="noStrike" cap="none" dirty="0">
                          <a:solidFill>
                            <a:srgbClr val="000000"/>
                          </a:solidFill>
                          <a:latin typeface="Times New Roman"/>
                          <a:ea typeface="Times New Roman"/>
                          <a:cs typeface="Times New Roman"/>
                          <a:sym typeface="Times New Roman"/>
                        </a:rPr>
                        <a:t>Provided reading specialist positions for students in grades K-5 in Standard Two, based upon the number of students failing third-grade SOL reading assessments.</a:t>
                      </a:r>
                      <a:endParaRPr sz="1800" u="none" strike="noStrike" cap="none" dirty="0">
                        <a:latin typeface="Times New Roman"/>
                        <a:ea typeface="Times New Roman"/>
                        <a:cs typeface="Times New Roman"/>
                        <a:sym typeface="Times New Roman"/>
                      </a:endParaRPr>
                    </a:p>
                  </a:txBody>
                  <a:tcPr marL="91450" marR="91450" marT="45700" marB="45700">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8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800" u="none" strike="noStrike" cap="none" dirty="0">
                          <a:latin typeface="Times New Roman"/>
                          <a:ea typeface="Times New Roman"/>
                          <a:cs typeface="Times New Roman"/>
                          <a:sym typeface="Times New Roman"/>
                        </a:rPr>
                        <a:t>$37.8M</a:t>
                      </a:r>
                      <a:endParaRPr sz="18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944903353"/>
                  </a:ext>
                </a:extLst>
              </a:tr>
            </a:tbl>
          </a:graphicData>
        </a:graphic>
      </p:graphicFrame>
      <p:sp>
        <p:nvSpPr>
          <p:cNvPr id="148" name="Google Shape;148;p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19</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2078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TODAY’S PRESENTATION</a:t>
            </a:r>
            <a:endParaRPr/>
          </a:p>
        </p:txBody>
      </p:sp>
      <p:sp>
        <p:nvSpPr>
          <p:cNvPr id="118" name="Google Shape;118;p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2800"/>
              <a:buFont typeface="Arial"/>
              <a:buChar char="•"/>
            </a:pPr>
            <a:r>
              <a:rPr lang="en-US" sz="2400" b="0" i="0" u="none" strike="noStrike" cap="none" dirty="0" smtClean="0">
                <a:solidFill>
                  <a:schemeClr val="dk2"/>
                </a:solidFill>
                <a:latin typeface="Times New Roman"/>
                <a:ea typeface="Times New Roman"/>
                <a:cs typeface="Times New Roman"/>
                <a:sym typeface="Times New Roman"/>
              </a:rPr>
              <a:t>Proposing updates to the calculations </a:t>
            </a:r>
            <a:r>
              <a:rPr lang="en-US" sz="2400" b="0" i="0" u="none" strike="noStrike" cap="none" dirty="0">
                <a:solidFill>
                  <a:schemeClr val="dk2"/>
                </a:solidFill>
                <a:latin typeface="Times New Roman"/>
                <a:ea typeface="Times New Roman"/>
                <a:cs typeface="Times New Roman"/>
                <a:sym typeface="Times New Roman"/>
              </a:rPr>
              <a:t>of the Enhanced At-Risk Add-on Fund </a:t>
            </a:r>
            <a:r>
              <a:rPr lang="en-US" sz="2400" dirty="0" smtClean="0"/>
              <a:t>and</a:t>
            </a:r>
            <a:r>
              <a:rPr lang="en-US" sz="2400" b="0" dirty="0" smtClean="0">
                <a:solidFill>
                  <a:schemeClr val="dk2"/>
                </a:solidFill>
              </a:rPr>
              <a:t> </a:t>
            </a:r>
            <a:r>
              <a:rPr lang="en-US" sz="2400" dirty="0"/>
              <a:t>T</a:t>
            </a:r>
            <a:r>
              <a:rPr lang="en-US" sz="2400" b="0" dirty="0" smtClean="0">
                <a:solidFill>
                  <a:schemeClr val="dk2"/>
                </a:solidFill>
              </a:rPr>
              <a:t>eacher </a:t>
            </a:r>
            <a:r>
              <a:rPr lang="en-US" sz="2400" dirty="0" smtClean="0"/>
              <a:t>Leader and Mention program</a:t>
            </a:r>
            <a:r>
              <a:rPr lang="en-US" sz="2400" b="0" dirty="0" smtClean="0">
                <a:solidFill>
                  <a:schemeClr val="dk2"/>
                </a:solidFill>
              </a:rPr>
              <a:t>.</a:t>
            </a:r>
            <a:endParaRPr lang="en-US" sz="2400" b="0" dirty="0">
              <a:solidFill>
                <a:schemeClr val="dk2"/>
              </a:solidFill>
            </a:endParaRPr>
          </a:p>
          <a:p>
            <a:pPr marL="228600" marR="0" lvl="0" indent="-228600" algn="l" rtl="0">
              <a:lnSpc>
                <a:spcPct val="90000"/>
              </a:lnSpc>
              <a:spcBef>
                <a:spcPts val="0"/>
              </a:spcBef>
              <a:spcAft>
                <a:spcPts val="0"/>
              </a:spcAft>
              <a:buClr>
                <a:schemeClr val="dk2"/>
              </a:buClr>
              <a:buSzPts val="2800"/>
              <a:buFont typeface="Arial"/>
              <a:buChar char="•"/>
            </a:pPr>
            <a:endParaRPr lang="en-US" sz="2400" b="0" i="0" u="none" strike="noStrike" cap="none" dirty="0">
              <a:solidFill>
                <a:schemeClr val="dk2"/>
              </a:solidFill>
              <a:latin typeface="Times New Roman"/>
              <a:ea typeface="Times New Roman"/>
              <a:cs typeface="Times New Roman"/>
              <a:sym typeface="Times New Roman"/>
            </a:endParaRPr>
          </a:p>
          <a:p>
            <a:pPr marL="228600" marR="0" lvl="0" indent="-228600" algn="l" rtl="0">
              <a:lnSpc>
                <a:spcPct val="90000"/>
              </a:lnSpc>
              <a:spcBef>
                <a:spcPts val="0"/>
              </a:spcBef>
              <a:spcAft>
                <a:spcPts val="0"/>
              </a:spcAft>
              <a:buClr>
                <a:schemeClr val="dk2"/>
              </a:buClr>
              <a:buSzPts val="2800"/>
              <a:buFont typeface="Arial"/>
              <a:buChar char="•"/>
            </a:pPr>
            <a:r>
              <a:rPr lang="en-US" sz="2400" dirty="0"/>
              <a:t>Reflecting on </a:t>
            </a:r>
            <a:r>
              <a:rPr lang="en-US" sz="2400" dirty="0" smtClean="0"/>
              <a:t>student supports and feedback </a:t>
            </a:r>
            <a:r>
              <a:rPr lang="en-US" sz="2400" dirty="0"/>
              <a:t>from </a:t>
            </a:r>
            <a:r>
              <a:rPr lang="en-US" sz="2400" dirty="0" smtClean="0"/>
              <a:t>Committee </a:t>
            </a:r>
            <a:r>
              <a:rPr lang="en-US" sz="2400" dirty="0"/>
              <a:t>discussion in </a:t>
            </a:r>
            <a:r>
              <a:rPr lang="en-US" sz="2400" dirty="0" smtClean="0"/>
              <a:t>July.</a:t>
            </a:r>
            <a:endParaRPr lang="en-US" sz="2400" dirty="0"/>
          </a:p>
          <a:p>
            <a:pPr marL="800100" lvl="1">
              <a:spcBef>
                <a:spcPts val="0"/>
              </a:spcBef>
              <a:buClr>
                <a:schemeClr val="dk2"/>
              </a:buClr>
              <a:buSzPts val="2800"/>
            </a:pPr>
            <a:r>
              <a:rPr lang="en-US" sz="1800" dirty="0"/>
              <a:t>Evaluating whether to reinforce school counselor and specialized student support personnel </a:t>
            </a:r>
            <a:r>
              <a:rPr lang="en-US" sz="1800" dirty="0" smtClean="0"/>
              <a:t>ratios.</a:t>
            </a:r>
            <a:endParaRPr lang="en-US" sz="1800" dirty="0"/>
          </a:p>
          <a:p>
            <a:pPr marL="800100" lvl="1">
              <a:spcBef>
                <a:spcPts val="0"/>
              </a:spcBef>
              <a:buClr>
                <a:schemeClr val="dk2"/>
              </a:buClr>
              <a:buSzPts val="2800"/>
            </a:pPr>
            <a:r>
              <a:rPr lang="en-US" sz="1800" dirty="0"/>
              <a:t>Considering opportunities for </a:t>
            </a:r>
            <a:r>
              <a:rPr lang="en-US" sz="1800" dirty="0" smtClean="0"/>
              <a:t>resourcing </a:t>
            </a:r>
            <a:r>
              <a:rPr lang="en-US" sz="1800" dirty="0"/>
              <a:t>work-based </a:t>
            </a:r>
            <a:r>
              <a:rPr lang="en-US" sz="1800" dirty="0" smtClean="0"/>
              <a:t>learning.</a:t>
            </a:r>
          </a:p>
          <a:p>
            <a:pPr marL="800100" lvl="1">
              <a:spcBef>
                <a:spcPts val="0"/>
              </a:spcBef>
              <a:buClr>
                <a:schemeClr val="dk2"/>
              </a:buClr>
              <a:buSzPts val="2800"/>
            </a:pPr>
            <a:r>
              <a:rPr lang="en-US" sz="1800" dirty="0" smtClean="0"/>
              <a:t>Exploring future </a:t>
            </a:r>
            <a:r>
              <a:rPr lang="en-US" sz="1800" dirty="0"/>
              <a:t>prescriptions that advance </a:t>
            </a:r>
            <a:r>
              <a:rPr lang="en-US" sz="1800" dirty="0" smtClean="0"/>
              <a:t>a coordinated system </a:t>
            </a:r>
            <a:r>
              <a:rPr lang="en-US" sz="1800" dirty="0"/>
              <a:t>of student </a:t>
            </a:r>
            <a:r>
              <a:rPr lang="en-US" sz="1800" dirty="0" smtClean="0"/>
              <a:t>supports.</a:t>
            </a:r>
            <a:endParaRPr lang="en-US" sz="1800" dirty="0"/>
          </a:p>
          <a:p>
            <a:pPr marL="800100" lvl="1">
              <a:spcBef>
                <a:spcPts val="0"/>
              </a:spcBef>
              <a:buClr>
                <a:schemeClr val="dk2"/>
              </a:buClr>
              <a:buSzPts val="2800"/>
            </a:pPr>
            <a:endParaRPr lang="en-US" sz="2000" b="0" i="0" u="none" strike="noStrike" cap="none" dirty="0">
              <a:solidFill>
                <a:schemeClr val="dk2"/>
              </a:solidFill>
              <a:latin typeface="Times New Roman"/>
              <a:ea typeface="Times New Roman"/>
              <a:cs typeface="Times New Roman"/>
              <a:sym typeface="Times New Roman"/>
            </a:endParaRPr>
          </a:p>
          <a:p>
            <a:pPr marL="228600" marR="0" lvl="0" indent="-228600" algn="l" rtl="0">
              <a:lnSpc>
                <a:spcPct val="90000"/>
              </a:lnSpc>
              <a:spcBef>
                <a:spcPts val="0"/>
              </a:spcBef>
              <a:spcAft>
                <a:spcPts val="0"/>
              </a:spcAft>
              <a:buClr>
                <a:schemeClr val="dk2"/>
              </a:buClr>
              <a:buSzPts val="2800"/>
              <a:buFont typeface="Arial"/>
              <a:buChar char="•"/>
            </a:pPr>
            <a:r>
              <a:rPr lang="en-US" sz="2400" dirty="0" smtClean="0"/>
              <a:t>Promoting the 2021 </a:t>
            </a:r>
            <a:r>
              <a:rPr lang="en-US" sz="2400" dirty="0"/>
              <a:t>SOQ </a:t>
            </a:r>
            <a:r>
              <a:rPr lang="en-US" sz="2400" dirty="0" smtClean="0"/>
              <a:t>prescriptions.</a:t>
            </a:r>
            <a:endParaRPr lang="en-US" sz="2400" dirty="0"/>
          </a:p>
          <a:p>
            <a:pPr marL="800100" lvl="1">
              <a:spcBef>
                <a:spcPts val="0"/>
              </a:spcBef>
              <a:buClr>
                <a:schemeClr val="dk2"/>
              </a:buClr>
              <a:buSzPts val="2800"/>
            </a:pPr>
            <a:r>
              <a:rPr lang="en-US" sz="1800" dirty="0"/>
              <a:t>Providing a clear “why” in messaging the new </a:t>
            </a:r>
            <a:r>
              <a:rPr lang="en-US" sz="1800" dirty="0" smtClean="0"/>
              <a:t>prescriptions.</a:t>
            </a:r>
          </a:p>
          <a:p>
            <a:pPr marL="800100" lvl="1">
              <a:spcBef>
                <a:spcPts val="0"/>
              </a:spcBef>
              <a:buClr>
                <a:schemeClr val="dk2"/>
              </a:buClr>
              <a:buSzPts val="2800"/>
            </a:pPr>
            <a:r>
              <a:rPr lang="en-US" sz="1800" dirty="0" smtClean="0"/>
              <a:t>Elevating </a:t>
            </a:r>
            <a:r>
              <a:rPr lang="en-US" sz="1800" dirty="0"/>
              <a:t>certain proposals that are high </a:t>
            </a:r>
            <a:r>
              <a:rPr lang="en-US" sz="1800" dirty="0" smtClean="0"/>
              <a:t>impact.</a:t>
            </a:r>
          </a:p>
          <a:p>
            <a:pPr marL="1257300" lvl="2">
              <a:spcBef>
                <a:spcPts val="0"/>
              </a:spcBef>
              <a:buClr>
                <a:schemeClr val="dk2"/>
              </a:buClr>
              <a:buSzPts val="2800"/>
            </a:pPr>
            <a:r>
              <a:rPr lang="en-US" sz="1400" dirty="0"/>
              <a:t>Considering an amendment to </a:t>
            </a:r>
            <a:r>
              <a:rPr lang="en-US" sz="1400" dirty="0" smtClean="0"/>
              <a:t>the reading specialist prescription </a:t>
            </a:r>
            <a:r>
              <a:rPr lang="en-US" sz="1400" dirty="0"/>
              <a:t>as part of this </a:t>
            </a:r>
            <a:r>
              <a:rPr lang="en-US" sz="1400" dirty="0" smtClean="0"/>
              <a:t>emphasis.</a:t>
            </a:r>
            <a:endParaRPr lang="en-US" sz="1400" dirty="0"/>
          </a:p>
        </p:txBody>
      </p:sp>
      <p:sp>
        <p:nvSpPr>
          <p:cNvPr id="119" name="Google Shape;119;p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7"/>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lvl="0">
              <a:buClr>
                <a:schemeClr val="dk2"/>
              </a:buClr>
              <a:buSzPts val="4000"/>
            </a:pPr>
            <a:r>
              <a:rPr lang="en-US" sz="3600" dirty="0"/>
              <a:t>PROPOSED 2021 PRESCRIPTIONS CONT’D</a:t>
            </a:r>
            <a:endParaRPr sz="4000" dirty="0"/>
          </a:p>
        </p:txBody>
      </p:sp>
      <p:graphicFrame>
        <p:nvGraphicFramePr>
          <p:cNvPr id="155" name="Google Shape;155;p7"/>
          <p:cNvGraphicFramePr/>
          <p:nvPr>
            <p:extLst>
              <p:ext uri="{D42A27DB-BD31-4B8C-83A1-F6EECF244321}">
                <p14:modId xmlns:p14="http://schemas.microsoft.com/office/powerpoint/2010/main" val="346464905"/>
              </p:ext>
            </p:extLst>
          </p:nvPr>
        </p:nvGraphicFramePr>
        <p:xfrm>
          <a:off x="457200" y="1855815"/>
          <a:ext cx="11396133" cy="4175810"/>
        </p:xfrm>
        <a:graphic>
          <a:graphicData uri="http://schemas.openxmlformats.org/drawingml/2006/table">
            <a:tbl>
              <a:tblPr>
                <a:noFill/>
                <a:tableStyleId>{B88A13FE-2EEC-49D5-8269-C62EC3D3A393}</a:tableStyleId>
              </a:tblPr>
              <a:tblGrid>
                <a:gridCol w="8583784">
                  <a:extLst>
                    <a:ext uri="{9D8B030D-6E8A-4147-A177-3AD203B41FA5}">
                      <a16:colId xmlns:a16="http://schemas.microsoft.com/office/drawing/2014/main" val="20000"/>
                    </a:ext>
                  </a:extLst>
                </a:gridCol>
                <a:gridCol w="2812349">
                  <a:extLst>
                    <a:ext uri="{9D8B030D-6E8A-4147-A177-3AD203B41FA5}">
                      <a16:colId xmlns:a16="http://schemas.microsoft.com/office/drawing/2014/main" val="405293425"/>
                    </a:ext>
                  </a:extLst>
                </a:gridCol>
              </a:tblGrid>
              <a:tr h="3889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a:solidFill>
                            <a:srgbClr val="FFFFFF"/>
                          </a:solidFill>
                          <a:latin typeface="Times New Roman"/>
                          <a:ea typeface="Times New Roman"/>
                          <a:cs typeface="Times New Roman"/>
                          <a:sym typeface="Times New Roman"/>
                        </a:rPr>
                        <a:t>PROPOSED SOQ REVISION</a:t>
                      </a:r>
                      <a:endParaRPr sz="1800" u="none" strike="noStrike" cap="none" dirty="0"/>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a:solidFill>
                            <a:srgbClr val="FFFFFF"/>
                          </a:solidFill>
                          <a:latin typeface="Times New Roman"/>
                          <a:ea typeface="Times New Roman"/>
                          <a:cs typeface="Times New Roman"/>
                          <a:sym typeface="Times New Roman"/>
                        </a:rPr>
                        <a:t>UPDATED ESTIMATE FOR FY22</a:t>
                      </a:r>
                      <a:endParaRPr sz="18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736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Principal Mentorship Program</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Established a statewide principal mentorship program in Standard One to strengthen and foster the expanding role of quality school leaders that support teacher retention and student achievement.</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a:latin typeface="Times New Roman"/>
                          <a:ea typeface="Times New Roman"/>
                          <a:cs typeface="Times New Roman"/>
                          <a:sym typeface="Times New Roman"/>
                        </a:rPr>
                        <a:t>$1.2M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430707339"/>
                  </a:ext>
                </a:extLst>
              </a:tr>
              <a:tr h="736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Work-Based Learning Coordinators</a:t>
                      </a:r>
                      <a:endParaRPr lang="en-US"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smtClean="0">
                          <a:solidFill>
                            <a:srgbClr val="000000"/>
                          </a:solidFill>
                          <a:latin typeface="Times New Roman"/>
                          <a:ea typeface="Times New Roman"/>
                          <a:cs typeface="Times New Roman"/>
                          <a:sym typeface="Times New Roman"/>
                        </a:rPr>
                        <a:t>Established division level work-based learning coordinator in Standard One to foster connections between the</a:t>
                      </a:r>
                      <a:r>
                        <a:rPr lang="en-US" sz="1600" b="0" i="0" u="none" strike="noStrike" cap="none" baseline="0" dirty="0" smtClean="0">
                          <a:solidFill>
                            <a:srgbClr val="000000"/>
                          </a:solidFill>
                          <a:latin typeface="Times New Roman"/>
                          <a:ea typeface="Times New Roman"/>
                          <a:cs typeface="Times New Roman"/>
                          <a:sym typeface="Times New Roman"/>
                        </a:rPr>
                        <a:t> </a:t>
                      </a:r>
                      <a:r>
                        <a:rPr lang="en-US" sz="1600" b="0" i="0" u="none" strike="noStrike" cap="none" dirty="0" smtClean="0">
                          <a:solidFill>
                            <a:srgbClr val="000000"/>
                          </a:solidFill>
                          <a:latin typeface="Times New Roman"/>
                          <a:ea typeface="Times New Roman"/>
                          <a:cs typeface="Times New Roman"/>
                          <a:sym typeface="Times New Roman"/>
                        </a:rPr>
                        <a:t>school division and the business community to advance work-based learning opportunities for students.</a:t>
                      </a:r>
                      <a:endParaRPr lang="en-US"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3">
                        <a:lumMod val="20000"/>
                        <a:lumOff val="80000"/>
                      </a:schemeClr>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smtClean="0">
                          <a:latin typeface="Times New Roman"/>
                          <a:ea typeface="Times New Roman"/>
                          <a:cs typeface="Times New Roman"/>
                          <a:sym typeface="Times New Roman"/>
                        </a:rPr>
                        <a:t>$7.8M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3">
                        <a:lumMod val="20000"/>
                        <a:lumOff val="80000"/>
                      </a:schemeClr>
                    </a:solidFill>
                  </a:tcPr>
                </a:tc>
                <a:extLst>
                  <a:ext uri="{0D108BD9-81ED-4DB2-BD59-A6C34878D82A}">
                    <a16:rowId xmlns:a16="http://schemas.microsoft.com/office/drawing/2014/main" val="1086835094"/>
                  </a:ext>
                </a:extLst>
              </a:tr>
              <a:tr h="736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Assistant Principals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Reaffirmed the Board’s 2016 recommendation to provide one full-time assistant principal for each 400 students, set out in Standard Two.</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a:latin typeface="Times New Roman"/>
                          <a:ea typeface="Times New Roman"/>
                          <a:cs typeface="Times New Roman"/>
                          <a:sym typeface="Times New Roman"/>
                        </a:rPr>
                        <a:t>$76.6M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755374">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Elementary School Principals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Reaffirmed the Board’s 2016 recommendation to provide one-full time principal in every school, set out in Standard Two.</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a:latin typeface="Times New Roman"/>
                          <a:ea typeface="Times New Roman"/>
                          <a:cs typeface="Times New Roman"/>
                          <a:sym typeface="Times New Roman"/>
                        </a:rPr>
                        <a:t>$7.8M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bl>
          </a:graphicData>
        </a:graphic>
      </p:graphicFrame>
      <p:sp>
        <p:nvSpPr>
          <p:cNvPr id="156" name="Google Shape;156;p7"/>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20</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307763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lvl="0">
              <a:buClr>
                <a:schemeClr val="dk2"/>
              </a:buClr>
              <a:buSzPts val="4000"/>
            </a:pPr>
            <a:r>
              <a:rPr lang="en-US" sz="3600" dirty="0"/>
              <a:t>PROPOSED 2021 PRESCRIPTIONS CONT’D</a:t>
            </a:r>
            <a:endParaRPr sz="4000" dirty="0"/>
          </a:p>
        </p:txBody>
      </p:sp>
      <p:graphicFrame>
        <p:nvGraphicFramePr>
          <p:cNvPr id="163" name="Google Shape;163;p8"/>
          <p:cNvGraphicFramePr/>
          <p:nvPr>
            <p:extLst>
              <p:ext uri="{D42A27DB-BD31-4B8C-83A1-F6EECF244321}">
                <p14:modId xmlns:p14="http://schemas.microsoft.com/office/powerpoint/2010/main" val="1516268639"/>
              </p:ext>
            </p:extLst>
          </p:nvPr>
        </p:nvGraphicFramePr>
        <p:xfrm>
          <a:off x="437322" y="1879035"/>
          <a:ext cx="11348278" cy="4274361"/>
        </p:xfrm>
        <a:graphic>
          <a:graphicData uri="http://schemas.openxmlformats.org/drawingml/2006/table">
            <a:tbl>
              <a:tblPr>
                <a:noFill/>
                <a:tableStyleId>{B88A13FE-2EEC-49D5-8269-C62EC3D3A393}</a:tableStyleId>
              </a:tblPr>
              <a:tblGrid>
                <a:gridCol w="8541978">
                  <a:extLst>
                    <a:ext uri="{9D8B030D-6E8A-4147-A177-3AD203B41FA5}">
                      <a16:colId xmlns:a16="http://schemas.microsoft.com/office/drawing/2014/main" val="20000"/>
                    </a:ext>
                  </a:extLst>
                </a:gridCol>
                <a:gridCol w="2806300">
                  <a:extLst>
                    <a:ext uri="{9D8B030D-6E8A-4147-A177-3AD203B41FA5}">
                      <a16:colId xmlns:a16="http://schemas.microsoft.com/office/drawing/2014/main" val="2736336455"/>
                    </a:ext>
                  </a:extLst>
                </a:gridCol>
              </a:tblGrid>
              <a:tr h="365125">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a:solidFill>
                            <a:srgbClr val="FFFFFF"/>
                          </a:solidFill>
                          <a:latin typeface="Times New Roman"/>
                          <a:ea typeface="Times New Roman"/>
                          <a:cs typeface="Times New Roman"/>
                          <a:sym typeface="Times New Roman"/>
                        </a:rPr>
                        <a:t>PROPOSED SOQ REVISION</a:t>
                      </a:r>
                      <a:endParaRPr sz="1800" u="none" strike="noStrike" cap="none"/>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rgbClr val="FFFFFF"/>
                        </a:buClr>
                        <a:buSzPts val="1800"/>
                        <a:buFont typeface="Times New Roman"/>
                        <a:buNone/>
                      </a:pPr>
                      <a:r>
                        <a:rPr lang="en-US" sz="1800" b="1" i="0" u="none" strike="noStrike" cap="none" dirty="0">
                          <a:solidFill>
                            <a:srgbClr val="FFFFFF"/>
                          </a:solidFill>
                          <a:latin typeface="Times New Roman"/>
                          <a:ea typeface="Times New Roman"/>
                          <a:cs typeface="Times New Roman"/>
                          <a:sym typeface="Times New Roman"/>
                        </a:rPr>
                        <a:t>UPDATED ESTIMATE FOR FY22</a:t>
                      </a:r>
                      <a:endParaRPr sz="1800" u="none" strike="noStrike" cap="none" dirty="0"/>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lgn="ctr">
                      <a:solidFill>
                        <a:schemeClr val="lt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816114">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K-3 Class Size Reduction  </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Moved the K-3 Class Size Reduction program from the Appropriation Act into Standard Two the SOQ, and incorporated flexibility to allow larger class sizes for experienced teachers.</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600" u="none" strike="noStrike" cap="none" dirty="0">
                          <a:latin typeface="Times New Roman"/>
                          <a:ea typeface="Times New Roman"/>
                          <a:cs typeface="Times New Roman"/>
                          <a:sym typeface="Times New Roman"/>
                        </a:rPr>
                        <a:t>No state impact.</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1"/>
                  </a:ext>
                </a:extLst>
              </a:tr>
              <a:tr h="78901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English Learner Teachers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Amended staffing requirements for EL teachers in Standard Two to differentiate the distribution of positions based upon the proficiency level of students in each school division.</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lgn="ctr">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8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800"/>
                        <a:buFont typeface="Times New Roman"/>
                        <a:buNone/>
                      </a:pPr>
                      <a:r>
                        <a:rPr lang="en-US" sz="1600" u="none" strike="noStrike" cap="none" dirty="0">
                          <a:latin typeface="Times New Roman"/>
                          <a:ea typeface="Times New Roman"/>
                          <a:cs typeface="Times New Roman"/>
                          <a:sym typeface="Times New Roman"/>
                        </a:rPr>
                        <a:t>$15M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2698437165"/>
                  </a:ext>
                </a:extLst>
              </a:tr>
              <a:tr h="1066800">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Specialized Student Support Personnel </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Removed the school nurse, school social worker, and school psychologist position from the support position category in Standard Two and created a new staffing category for “specialized student support personnel” with specified ratios.</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7E8EB"/>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a:latin typeface="Times New Roman"/>
                          <a:ea typeface="Times New Roman"/>
                          <a:cs typeface="Times New Roman"/>
                          <a:sym typeface="Times New Roman"/>
                        </a:rPr>
                        <a:t>$48.8M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lgn="ctr">
                      <a:solidFill>
                        <a:schemeClr val="lt1"/>
                      </a:solidFill>
                      <a:prstDash val="solid"/>
                      <a:round/>
                      <a:headEnd type="none" w="sm" len="sm"/>
                      <a:tailEnd type="none" w="sm" len="sm"/>
                    </a:lnB>
                    <a:solidFill>
                      <a:srgbClr val="E7E8EB"/>
                    </a:solidFill>
                  </a:tcPr>
                </a:tc>
                <a:extLst>
                  <a:ext uri="{0D108BD9-81ED-4DB2-BD59-A6C34878D82A}">
                    <a16:rowId xmlns:a16="http://schemas.microsoft.com/office/drawing/2014/main" val="10002"/>
                  </a:ext>
                </a:extLst>
              </a:tr>
              <a:tr h="921521">
                <a:tc>
                  <a:txBody>
                    <a:bodyPr/>
                    <a:lstStyle/>
                    <a:p>
                      <a:pPr marL="0" marR="0" lvl="0" indent="0" algn="l" rtl="0">
                        <a:lnSpc>
                          <a:spcPct val="100000"/>
                        </a:lnSpc>
                        <a:spcBef>
                          <a:spcPts val="0"/>
                        </a:spcBef>
                        <a:spcAft>
                          <a:spcPts val="0"/>
                        </a:spcAft>
                        <a:buClr>
                          <a:srgbClr val="000000"/>
                        </a:buClr>
                        <a:buSzPts val="1600"/>
                        <a:buFont typeface="Times New Roman"/>
                        <a:buNone/>
                      </a:pPr>
                      <a:r>
                        <a:rPr lang="en-US" sz="1600" b="1" i="0" u="none" strike="noStrike" cap="none" dirty="0">
                          <a:solidFill>
                            <a:srgbClr val="000000"/>
                          </a:solidFill>
                          <a:latin typeface="Times New Roman"/>
                          <a:ea typeface="Times New Roman"/>
                          <a:cs typeface="Times New Roman"/>
                          <a:sym typeface="Times New Roman"/>
                        </a:rPr>
                        <a:t>School Counselors</a:t>
                      </a:r>
                      <a:endParaRPr sz="1600" u="none" strike="noStrike" cap="none" dirty="0">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600"/>
                        <a:buFont typeface="Times New Roman"/>
                        <a:buNone/>
                      </a:pPr>
                      <a:r>
                        <a:rPr lang="en-US" sz="1600" b="0" i="0" u="none" strike="noStrike" cap="none" dirty="0">
                          <a:solidFill>
                            <a:srgbClr val="000000"/>
                          </a:solidFill>
                          <a:latin typeface="Times New Roman"/>
                          <a:ea typeface="Times New Roman"/>
                          <a:cs typeface="Times New Roman"/>
                          <a:sym typeface="Times New Roman"/>
                        </a:rPr>
                        <a:t>Reaffirmed the Board’s 2016 recommendation to provide one-full time school counselor for every 250 students, set out in Standard Two.</a:t>
                      </a:r>
                      <a:endParaRPr sz="1600" u="none" strike="noStrike" cap="none" dirty="0">
                        <a:latin typeface="Times New Roman"/>
                        <a:ea typeface="Times New Roman"/>
                        <a:cs typeface="Times New Roman"/>
                        <a:sym typeface="Times New Roman"/>
                      </a:endParaRPr>
                    </a:p>
                  </a:txBody>
                  <a:tcPr marL="91450" marR="91450"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tc>
                  <a:txBody>
                    <a:bodyPr/>
                    <a:lstStyle/>
                    <a:p>
                      <a:pPr marL="0" marR="0" lvl="0" indent="0" algn="ctr" rtl="0">
                        <a:lnSpc>
                          <a:spcPct val="100000"/>
                        </a:lnSpc>
                        <a:spcBef>
                          <a:spcPts val="0"/>
                        </a:spcBef>
                        <a:spcAft>
                          <a:spcPts val="0"/>
                        </a:spcAft>
                        <a:buClr>
                          <a:srgbClr val="000000"/>
                        </a:buClr>
                        <a:buSzPts val="1600"/>
                        <a:buFont typeface="Times New Roman"/>
                        <a:buNone/>
                      </a:pPr>
                      <a:endParaRPr lang="en-US" sz="1600" u="none" strike="noStrike" cap="none" dirty="0">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1600"/>
                        <a:buFont typeface="Times New Roman"/>
                        <a:buNone/>
                      </a:pPr>
                      <a:r>
                        <a:rPr lang="en-US" sz="1600" u="none" strike="noStrike" cap="none" dirty="0">
                          <a:latin typeface="Times New Roman"/>
                          <a:ea typeface="Times New Roman"/>
                          <a:cs typeface="Times New Roman"/>
                          <a:sym typeface="Times New Roman"/>
                        </a:rPr>
                        <a:t>$52.4M</a:t>
                      </a:r>
                      <a:endParaRPr sz="1600" u="none" strike="noStrike" cap="none" dirty="0">
                        <a:latin typeface="Times New Roman"/>
                        <a:ea typeface="Times New Roman"/>
                        <a:cs typeface="Times New Roman"/>
                        <a:sym typeface="Times New Roman"/>
                      </a:endParaRPr>
                    </a:p>
                  </a:txBody>
                  <a:tcPr marL="91450" marR="91450" marT="45725" marB="45725">
                    <a:lnL w="12700" cap="flat" cmpd="sng" algn="ctr">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lgn="ctr">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BCED5"/>
                    </a:solidFill>
                  </a:tcPr>
                </a:tc>
                <a:extLst>
                  <a:ext uri="{0D108BD9-81ED-4DB2-BD59-A6C34878D82A}">
                    <a16:rowId xmlns:a16="http://schemas.microsoft.com/office/drawing/2014/main" val="10003"/>
                  </a:ext>
                </a:extLst>
              </a:tr>
            </a:tbl>
          </a:graphicData>
        </a:graphic>
      </p:graphicFrame>
      <p:sp>
        <p:nvSpPr>
          <p:cNvPr id="164" name="Google Shape;164;p8"/>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21</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4250887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dirty="0"/>
              <a:t>QUESTIONS AND DISCUSSION</a:t>
            </a:r>
            <a:endParaRPr dirty="0"/>
          </a:p>
        </p:txBody>
      </p:sp>
      <p:sp>
        <p:nvSpPr>
          <p:cNvPr id="205" name="Google Shape;205;p36"/>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206" name="Google Shape;206;p36"/>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22</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944590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5"/>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800"/>
              <a:buFont typeface="Times New Roman"/>
              <a:buNone/>
            </a:pPr>
            <a:r>
              <a:rPr lang="en-US" sz="4500" b="1" i="0" u="none" dirty="0">
                <a:solidFill>
                  <a:schemeClr val="dk2"/>
                </a:solidFill>
                <a:latin typeface="Times New Roman"/>
                <a:ea typeface="Times New Roman"/>
                <a:cs typeface="Times New Roman"/>
                <a:sym typeface="Times New Roman"/>
              </a:rPr>
              <a:t>AMENDING </a:t>
            </a:r>
            <a:r>
              <a:rPr lang="en-US" sz="4500" b="1" i="0" u="none" dirty="0" smtClean="0">
                <a:solidFill>
                  <a:schemeClr val="dk2"/>
                </a:solidFill>
                <a:latin typeface="Times New Roman"/>
                <a:ea typeface="Times New Roman"/>
                <a:cs typeface="Times New Roman"/>
                <a:sym typeface="Times New Roman"/>
              </a:rPr>
              <a:t>METHODOLOGY FOR SELECT PRESCRIPTION ESTIMATES</a:t>
            </a:r>
            <a:endParaRPr sz="5700" dirty="0"/>
          </a:p>
        </p:txBody>
      </p:sp>
      <p:sp>
        <p:nvSpPr>
          <p:cNvPr id="125" name="Google Shape;125;p5"/>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26" name="Google Shape;126;p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3</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3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2"/>
              </a:buClr>
              <a:buSzPts val="4400"/>
              <a:buFont typeface="Times New Roman"/>
              <a:buNone/>
            </a:pPr>
            <a:r>
              <a:rPr lang="en-US" dirty="0" smtClean="0"/>
              <a:t>ENHANCED </a:t>
            </a:r>
            <a:r>
              <a:rPr lang="en-US" dirty="0"/>
              <a:t>AT-RISK ADD-ON</a:t>
            </a:r>
            <a:endParaRPr dirty="0"/>
          </a:p>
        </p:txBody>
      </p:sp>
      <p:sp>
        <p:nvSpPr>
          <p:cNvPr id="132" name="Google Shape;132;p3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indent="-457200">
              <a:spcBef>
                <a:spcPts val="0"/>
              </a:spcBef>
              <a:buSzPts val="2800"/>
            </a:pPr>
            <a:r>
              <a:rPr lang="en-US" sz="2400" dirty="0" smtClean="0"/>
              <a:t>The Enhanced </a:t>
            </a:r>
            <a:r>
              <a:rPr lang="en-US" sz="2400" dirty="0"/>
              <a:t>At-Risk Add-on prescription is designed to maximize additional state funding to those school divisions with the most concentrated poverty by: </a:t>
            </a:r>
          </a:p>
          <a:p>
            <a:pPr lvl="1" indent="-457200">
              <a:spcBef>
                <a:spcPts val="0"/>
              </a:spcBef>
              <a:buSzPts val="2800"/>
            </a:pPr>
            <a:r>
              <a:rPr lang="en-US" sz="2000" dirty="0" smtClean="0"/>
              <a:t>Combining </a:t>
            </a:r>
            <a:r>
              <a:rPr lang="en-US" sz="2000" dirty="0"/>
              <a:t>the current at-risk add-on and prevention, remediation, and intervention funding programs</a:t>
            </a:r>
            <a:r>
              <a:rPr lang="en-US" sz="2000" dirty="0" smtClean="0"/>
              <a:t>;</a:t>
            </a:r>
          </a:p>
          <a:p>
            <a:pPr lvl="1" indent="-457200">
              <a:spcBef>
                <a:spcPts val="0"/>
              </a:spcBef>
              <a:buSzPts val="2800"/>
            </a:pPr>
            <a:r>
              <a:rPr lang="en-US" sz="2000" dirty="0"/>
              <a:t>Eliminating pass rates as a criteria for funding allocation</a:t>
            </a:r>
            <a:r>
              <a:rPr lang="en-US" sz="2000" dirty="0" smtClean="0"/>
              <a:t>;</a:t>
            </a:r>
            <a:endParaRPr lang="en-US" sz="2000" dirty="0"/>
          </a:p>
          <a:p>
            <a:pPr lvl="1" indent="-457200">
              <a:spcBef>
                <a:spcPts val="0"/>
              </a:spcBef>
              <a:buSzPts val="2800"/>
            </a:pPr>
            <a:r>
              <a:rPr lang="en-US" sz="2000" dirty="0"/>
              <a:t>Scaling funds to increase add-on amounts for </a:t>
            </a:r>
            <a:r>
              <a:rPr lang="en-US" sz="2000" dirty="0" smtClean="0"/>
              <a:t>divisions</a:t>
            </a:r>
            <a:r>
              <a:rPr lang="en-US" sz="2000" dirty="0"/>
              <a:t>; and</a:t>
            </a:r>
          </a:p>
          <a:p>
            <a:pPr lvl="1" indent="-457200">
              <a:spcBef>
                <a:spcPts val="0"/>
              </a:spcBef>
              <a:buSzPts val="2800"/>
            </a:pPr>
            <a:r>
              <a:rPr lang="en-US" sz="2000" dirty="0"/>
              <a:t>Expanding flexibility in </a:t>
            </a:r>
            <a:r>
              <a:rPr lang="en-US" sz="2000" dirty="0" smtClean="0"/>
              <a:t>usages to prioritize the recruitment and retention of high-quality teachers and equitable distribution of teachers in all schools.</a:t>
            </a:r>
          </a:p>
          <a:p>
            <a:pPr lvl="1" indent="-457200">
              <a:spcBef>
                <a:spcPts val="0"/>
              </a:spcBef>
              <a:buSzPts val="2800"/>
            </a:pPr>
            <a:endParaRPr lang="en-US" sz="2000" dirty="0"/>
          </a:p>
          <a:p>
            <a:pPr indent="-457200">
              <a:spcBef>
                <a:spcPts val="0"/>
              </a:spcBef>
              <a:buSzPts val="2800"/>
            </a:pPr>
            <a:r>
              <a:rPr lang="en-US" sz="2400" dirty="0"/>
              <a:t>The basis for calculation </a:t>
            </a:r>
            <a:r>
              <a:rPr lang="en-US" sz="2400" dirty="0" smtClean="0"/>
              <a:t>is </a:t>
            </a:r>
            <a:r>
              <a:rPr lang="en-US" sz="2400" dirty="0"/>
              <a:t>additional funded positions calculated during the biennial </a:t>
            </a:r>
            <a:r>
              <a:rPr lang="en-US" sz="2400" dirty="0" err="1"/>
              <a:t>rebenchmarking</a:t>
            </a:r>
            <a:r>
              <a:rPr lang="en-US" sz="2400" dirty="0"/>
              <a:t> process, accounting for free lunch rates, enrollment, and the add-on range</a:t>
            </a:r>
            <a:r>
              <a:rPr lang="en-US" sz="2400" dirty="0" smtClean="0"/>
              <a:t>.</a:t>
            </a:r>
          </a:p>
          <a:p>
            <a:pPr lvl="1" indent="-457200">
              <a:spcBef>
                <a:spcPts val="0"/>
              </a:spcBef>
              <a:buSzPts val="2800"/>
            </a:pPr>
            <a:r>
              <a:rPr lang="en-US" sz="2000" dirty="0" smtClean="0"/>
              <a:t>Currently estimated to cost $77.9M in FY 22.</a:t>
            </a:r>
            <a:endParaRPr lang="en-US" sz="2000" dirty="0"/>
          </a:p>
          <a:p>
            <a:pPr lvl="1" indent="-457200">
              <a:spcBef>
                <a:spcPts val="0"/>
              </a:spcBef>
              <a:buSzPts val="2800"/>
            </a:pPr>
            <a:endParaRPr lang="en-US" dirty="0"/>
          </a:p>
        </p:txBody>
      </p:sp>
      <p:sp>
        <p:nvSpPr>
          <p:cNvPr id="133" name="Google Shape;133;p3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4</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3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2"/>
              </a:buClr>
              <a:buSzPts val="4400"/>
              <a:buFont typeface="Times New Roman"/>
              <a:buNone/>
            </a:pPr>
            <a:r>
              <a:rPr lang="en-US" dirty="0" smtClean="0"/>
              <a:t>TEACHER LEADERS &amp; MENTORS</a:t>
            </a:r>
            <a:endParaRPr dirty="0"/>
          </a:p>
        </p:txBody>
      </p:sp>
      <p:sp>
        <p:nvSpPr>
          <p:cNvPr id="132" name="Google Shape;132;p3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indent="-457200">
              <a:spcBef>
                <a:spcPts val="0"/>
              </a:spcBef>
              <a:buSzPts val="2800"/>
            </a:pPr>
            <a:r>
              <a:rPr lang="en-US" sz="2400" dirty="0"/>
              <a:t>Teacher induction and mentorship programs are a strategy that can help address early teacher </a:t>
            </a:r>
            <a:r>
              <a:rPr lang="en-US" sz="2400" dirty="0" smtClean="0"/>
              <a:t>attrition by: </a:t>
            </a:r>
            <a:endParaRPr lang="en-US" sz="2400" dirty="0"/>
          </a:p>
          <a:p>
            <a:pPr lvl="1" indent="-457200">
              <a:spcBef>
                <a:spcPts val="0"/>
              </a:spcBef>
              <a:buSzPts val="2800"/>
            </a:pPr>
            <a:r>
              <a:rPr lang="en-US" sz="2000" dirty="0" smtClean="0"/>
              <a:t>Improving </a:t>
            </a:r>
            <a:r>
              <a:rPr lang="en-US" sz="2000" dirty="0"/>
              <a:t>teacher </a:t>
            </a:r>
            <a:r>
              <a:rPr lang="en-US" sz="2000" dirty="0" smtClean="0"/>
              <a:t>retention; and</a:t>
            </a:r>
          </a:p>
          <a:p>
            <a:pPr lvl="1" indent="-457200">
              <a:spcBef>
                <a:spcPts val="0"/>
              </a:spcBef>
              <a:buSzPts val="2800"/>
            </a:pPr>
            <a:r>
              <a:rPr lang="en-US" sz="2000" dirty="0" smtClean="0"/>
              <a:t>Accelerating the </a:t>
            </a:r>
            <a:r>
              <a:rPr lang="en-US" sz="2000" dirty="0"/>
              <a:t>professional growth of a teacher, </a:t>
            </a:r>
            <a:r>
              <a:rPr lang="en-US" sz="2000" dirty="0" smtClean="0"/>
              <a:t>which in turn, will provide a </a:t>
            </a:r>
            <a:r>
              <a:rPr lang="en-US" sz="2000" dirty="0"/>
              <a:t>positive return on investment and improved student outcomes. </a:t>
            </a:r>
          </a:p>
          <a:p>
            <a:pPr indent="-457200">
              <a:spcBef>
                <a:spcPts val="0"/>
              </a:spcBef>
              <a:buSzPts val="2800"/>
            </a:pPr>
            <a:endParaRPr lang="en-US" sz="2400" dirty="0" smtClean="0"/>
          </a:p>
          <a:p>
            <a:pPr indent="-457200">
              <a:spcBef>
                <a:spcPts val="0"/>
              </a:spcBef>
              <a:buSzPts val="2800"/>
            </a:pPr>
            <a:r>
              <a:rPr lang="en-US" sz="2400" dirty="0" smtClean="0"/>
              <a:t>The </a:t>
            </a:r>
            <a:r>
              <a:rPr lang="en-US" sz="2400" dirty="0"/>
              <a:t>basis for calculation is full-time positions set at a ratio of one position for every 15 first and second year teachers, and one position for every 50 teachers with three or more years’ experience with flexibility for divisions to determine whether staffing focus is needed on leadership or mentorship. </a:t>
            </a:r>
          </a:p>
          <a:p>
            <a:pPr lvl="1" indent="-457200">
              <a:spcBef>
                <a:spcPts val="0"/>
              </a:spcBef>
              <a:buSzPts val="2800"/>
            </a:pPr>
            <a:r>
              <a:rPr lang="en-US" sz="2000" dirty="0"/>
              <a:t>Currently estimated to cost $116.4M in FY22</a:t>
            </a:r>
            <a:r>
              <a:rPr lang="en-US" sz="2000" dirty="0" smtClean="0"/>
              <a:t>.</a:t>
            </a:r>
            <a:endParaRPr lang="en-US" sz="2000" dirty="0"/>
          </a:p>
          <a:p>
            <a:pPr marL="457200" lvl="1" indent="0">
              <a:spcBef>
                <a:spcPts val="0"/>
              </a:spcBef>
              <a:buSzPts val="2800"/>
              <a:buNone/>
            </a:pPr>
            <a:endParaRPr lang="en-US" dirty="0"/>
          </a:p>
        </p:txBody>
      </p:sp>
      <p:sp>
        <p:nvSpPr>
          <p:cNvPr id="133" name="Google Shape;133;p3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130051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32"/>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dk2"/>
              </a:buClr>
              <a:buSzPts val="4400"/>
              <a:buFont typeface="Times New Roman"/>
              <a:buNone/>
            </a:pPr>
            <a:r>
              <a:rPr lang="en-US" sz="4000" dirty="0" smtClean="0"/>
              <a:t>PROPOSED CALCULATIONS WITH PER PUPIL AMOUNTS (PPA)</a:t>
            </a:r>
            <a:endParaRPr sz="4000" dirty="0"/>
          </a:p>
        </p:txBody>
      </p:sp>
      <p:sp>
        <p:nvSpPr>
          <p:cNvPr id="132" name="Google Shape;132;p32"/>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indent="-457200">
              <a:spcBef>
                <a:spcPts val="0"/>
              </a:spcBef>
              <a:buSzPts val="2800"/>
            </a:pPr>
            <a:endParaRPr lang="en-US" sz="2400" dirty="0"/>
          </a:p>
          <a:p>
            <a:pPr indent="-457200">
              <a:spcBef>
                <a:spcPts val="0"/>
              </a:spcBef>
              <a:buSzPts val="2800"/>
            </a:pPr>
            <a:r>
              <a:rPr lang="en-US" sz="2400" dirty="0" smtClean="0"/>
              <a:t>The current position-based methodology for both prescriptions does </a:t>
            </a:r>
            <a:r>
              <a:rPr lang="en-US" sz="2400" dirty="0"/>
              <a:t>not account for changes in student enrollment, meaning </a:t>
            </a:r>
            <a:r>
              <a:rPr lang="en-US" sz="2400" dirty="0" smtClean="0"/>
              <a:t>the funding </a:t>
            </a:r>
            <a:r>
              <a:rPr lang="en-US" sz="2400" dirty="0"/>
              <a:t>is fixed for the biennium regardless of changes in </a:t>
            </a:r>
            <a:r>
              <a:rPr lang="en-US" sz="2400" dirty="0" smtClean="0"/>
              <a:t>the number of students </a:t>
            </a:r>
            <a:r>
              <a:rPr lang="en-US" sz="2400" dirty="0"/>
              <a:t>served</a:t>
            </a:r>
            <a:r>
              <a:rPr lang="en-US" sz="2400" dirty="0" smtClean="0"/>
              <a:t>.</a:t>
            </a:r>
          </a:p>
          <a:p>
            <a:pPr indent="-457200">
              <a:spcBef>
                <a:spcPts val="0"/>
              </a:spcBef>
              <a:buSzPts val="2800"/>
            </a:pPr>
            <a:endParaRPr lang="en-US" sz="2400" dirty="0" smtClean="0"/>
          </a:p>
          <a:p>
            <a:pPr indent="-457200">
              <a:spcBef>
                <a:spcPts val="0"/>
              </a:spcBef>
              <a:buSzPts val="2800"/>
            </a:pPr>
            <a:r>
              <a:rPr lang="en-US" sz="2400" dirty="0"/>
              <a:t>Staff suggests that the calculation be amended to reflect a per-pupil </a:t>
            </a:r>
            <a:r>
              <a:rPr lang="en-US" sz="2400" dirty="0" smtClean="0"/>
              <a:t>amount.</a:t>
            </a:r>
            <a:endParaRPr lang="en-US" sz="2400" dirty="0"/>
          </a:p>
          <a:p>
            <a:pPr lvl="1" indent="-457200">
              <a:spcBef>
                <a:spcPts val="0"/>
              </a:spcBef>
              <a:buSzPts val="2800"/>
            </a:pPr>
            <a:r>
              <a:rPr lang="en-US" sz="2000" dirty="0"/>
              <a:t>Allows for more real-time funding adjustments to divisions with enrollment </a:t>
            </a:r>
            <a:r>
              <a:rPr lang="en-US" sz="2000" dirty="0" smtClean="0"/>
              <a:t>increases.</a:t>
            </a:r>
          </a:p>
          <a:p>
            <a:pPr lvl="1" indent="-457200">
              <a:spcBef>
                <a:spcPts val="0"/>
              </a:spcBef>
              <a:buSzPts val="2800"/>
            </a:pPr>
            <a:r>
              <a:rPr lang="en-US" sz="2000" dirty="0"/>
              <a:t>A</a:t>
            </a:r>
            <a:r>
              <a:rPr lang="en-US" sz="2000" dirty="0" smtClean="0"/>
              <a:t>ligns </a:t>
            </a:r>
            <a:r>
              <a:rPr lang="en-US" sz="2000" dirty="0"/>
              <a:t>with the methodology for other Basic Aid funding</a:t>
            </a:r>
            <a:r>
              <a:rPr lang="en-US" sz="2000" dirty="0" smtClean="0"/>
              <a:t>.</a:t>
            </a:r>
          </a:p>
          <a:p>
            <a:pPr lvl="1" indent="-457200">
              <a:spcBef>
                <a:spcPts val="0"/>
              </a:spcBef>
              <a:buSzPts val="2800"/>
            </a:pPr>
            <a:endParaRPr lang="en-US" sz="2000" dirty="0" smtClean="0"/>
          </a:p>
          <a:p>
            <a:pPr marL="342900">
              <a:spcBef>
                <a:spcPts val="0"/>
              </a:spcBef>
              <a:buSzPts val="2800"/>
            </a:pPr>
            <a:r>
              <a:rPr lang="en-US" sz="2400" dirty="0" smtClean="0"/>
              <a:t>Impact of the shift in calculation:</a:t>
            </a:r>
          </a:p>
          <a:p>
            <a:pPr marL="800100" lvl="1">
              <a:spcBef>
                <a:spcPts val="0"/>
              </a:spcBef>
              <a:buSzPts val="2800"/>
            </a:pPr>
            <a:r>
              <a:rPr lang="en-US" sz="2000" dirty="0" smtClean="0"/>
              <a:t>Enhanced At-Risk Add-on: $74M </a:t>
            </a:r>
            <a:r>
              <a:rPr lang="en-US" sz="2000" dirty="0"/>
              <a:t>in </a:t>
            </a:r>
            <a:r>
              <a:rPr lang="en-US" sz="2000" dirty="0" smtClean="0"/>
              <a:t>FY22 (compared to $77.9M)</a:t>
            </a:r>
            <a:endParaRPr lang="en-US" sz="2000" dirty="0"/>
          </a:p>
          <a:p>
            <a:pPr marL="800100" lvl="1">
              <a:spcBef>
                <a:spcPts val="0"/>
              </a:spcBef>
              <a:buSzPts val="2800"/>
            </a:pPr>
            <a:r>
              <a:rPr lang="en-US" sz="2000" dirty="0" smtClean="0"/>
              <a:t>Teacher Leader and Mentor: $113.9M in FY22 (compared to $116.4M)</a:t>
            </a:r>
          </a:p>
        </p:txBody>
      </p:sp>
      <p:sp>
        <p:nvSpPr>
          <p:cNvPr id="133" name="Google Shape;133;p32"/>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6</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606844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3"/>
          <p:cNvSpPr txBox="1">
            <a:spLocks noGrp="1"/>
          </p:cNvSpPr>
          <p:nvPr>
            <p:ph type="title"/>
          </p:nvPr>
        </p:nvSpPr>
        <p:spPr>
          <a:xfrm>
            <a:off x="831850" y="1709737"/>
            <a:ext cx="10515600" cy="2852737"/>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2"/>
              </a:buClr>
              <a:buSzPts val="4000"/>
              <a:buFont typeface="Times New Roman"/>
              <a:buNone/>
            </a:pPr>
            <a:r>
              <a:rPr lang="en-US" sz="4000" b="1" i="0" u="none" dirty="0">
                <a:solidFill>
                  <a:schemeClr val="dk2"/>
                </a:solidFill>
                <a:latin typeface="Times New Roman"/>
                <a:ea typeface="Times New Roman"/>
                <a:cs typeface="Times New Roman"/>
                <a:sym typeface="Times New Roman"/>
              </a:rPr>
              <a:t>REFLECTING </a:t>
            </a:r>
            <a:r>
              <a:rPr lang="en-US" sz="4000" b="1" i="0" u="none" dirty="0" smtClean="0">
                <a:solidFill>
                  <a:schemeClr val="dk2"/>
                </a:solidFill>
                <a:latin typeface="Times New Roman"/>
                <a:ea typeface="Times New Roman"/>
                <a:cs typeface="Times New Roman"/>
                <a:sym typeface="Times New Roman"/>
              </a:rPr>
              <a:t>ON PRESCRIPTIONS RELATED TO STUDENT SUPPORTS</a:t>
            </a:r>
            <a:endParaRPr dirty="0"/>
          </a:p>
        </p:txBody>
      </p:sp>
      <p:sp>
        <p:nvSpPr>
          <p:cNvPr id="191" name="Google Shape;191;p13"/>
          <p:cNvSpPr txBox="1">
            <a:spLocks noGrp="1"/>
          </p:cNvSpPr>
          <p:nvPr>
            <p:ph type="body" idx="1"/>
          </p:nvPr>
        </p:nvSpPr>
        <p:spPr>
          <a:xfrm>
            <a:off x="831850" y="4589462"/>
            <a:ext cx="10515600" cy="150018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b="0" i="0" u="none">
                <a:solidFill>
                  <a:srgbClr val="FFFFFF"/>
                </a:solidFill>
                <a:latin typeface="Times New Roman"/>
                <a:ea typeface="Times New Roman"/>
                <a:cs typeface="Times New Roman"/>
                <a:sym typeface="Times New Roman"/>
              </a:rPr>
              <a:t>THIS IS SOME SUBTEXT</a:t>
            </a:r>
            <a:endParaRPr/>
          </a:p>
        </p:txBody>
      </p:sp>
      <p:sp>
        <p:nvSpPr>
          <p:cNvPr id="192" name="Google Shape;192;p13"/>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7</a:t>
            </a:fld>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lvl="0" indent="-228600">
              <a:spcBef>
                <a:spcPts val="0"/>
              </a:spcBef>
              <a:buSzPts val="2800"/>
            </a:pPr>
            <a:r>
              <a:rPr lang="en-US" sz="2400" dirty="0"/>
              <a:t>The 2019/2020 SOQ prescriptions recognize the role of student </a:t>
            </a:r>
            <a:r>
              <a:rPr lang="en-US" sz="2400" dirty="0" smtClean="0"/>
              <a:t>support and work-based learning (WBL) personnel </a:t>
            </a:r>
            <a:r>
              <a:rPr lang="en-US" sz="2400" dirty="0"/>
              <a:t>in improving student </a:t>
            </a:r>
            <a:r>
              <a:rPr lang="en-US" sz="2400" dirty="0" smtClean="0"/>
              <a:t>outcomes and experiences. </a:t>
            </a:r>
            <a:r>
              <a:rPr lang="en-US" sz="2400" dirty="0"/>
              <a:t>Related prescriptions include:</a:t>
            </a:r>
          </a:p>
          <a:p>
            <a:pPr marL="685800" lvl="1" indent="-228600">
              <a:spcBef>
                <a:spcPts val="0"/>
              </a:spcBef>
              <a:buSzPts val="2800"/>
            </a:pPr>
            <a:r>
              <a:rPr lang="en-US" sz="2000" dirty="0"/>
              <a:t>1 school counselors per 250 </a:t>
            </a:r>
            <a:r>
              <a:rPr lang="en-US" sz="2000" dirty="0" smtClean="0"/>
              <a:t>students;</a:t>
            </a:r>
            <a:endParaRPr lang="en-US" sz="2000" dirty="0"/>
          </a:p>
          <a:p>
            <a:pPr marL="685800" lvl="1" indent="-228600">
              <a:spcBef>
                <a:spcPts val="0"/>
              </a:spcBef>
              <a:buSzPts val="2800"/>
            </a:pPr>
            <a:r>
              <a:rPr lang="en-US" sz="2000" dirty="0"/>
              <a:t>4 specialized student support personnel positions per 1,000 </a:t>
            </a:r>
            <a:r>
              <a:rPr lang="en-US" sz="2000" dirty="0" smtClean="0"/>
              <a:t>students; and</a:t>
            </a:r>
          </a:p>
          <a:p>
            <a:pPr marL="685800" lvl="1" indent="-228600">
              <a:spcBef>
                <a:spcPts val="0"/>
              </a:spcBef>
              <a:buSzPts val="2800"/>
            </a:pPr>
            <a:r>
              <a:rPr lang="en-US" sz="2000" dirty="0"/>
              <a:t>O</a:t>
            </a:r>
            <a:r>
              <a:rPr lang="en-US" sz="2000" dirty="0" smtClean="0"/>
              <a:t>ne </a:t>
            </a:r>
            <a:r>
              <a:rPr lang="en-US" sz="2000" dirty="0"/>
              <a:t>statewide </a:t>
            </a:r>
            <a:r>
              <a:rPr lang="en-US" sz="2000" dirty="0" smtClean="0"/>
              <a:t>WBL coordinator </a:t>
            </a:r>
            <a:r>
              <a:rPr lang="en-US" sz="2000" dirty="0"/>
              <a:t>and eight regional </a:t>
            </a:r>
            <a:r>
              <a:rPr lang="en-US" sz="2000" dirty="0" smtClean="0"/>
              <a:t>specialist positions.</a:t>
            </a:r>
            <a:endParaRPr lang="en-US" sz="2000" dirty="0"/>
          </a:p>
          <a:p>
            <a:pPr marL="228600" lvl="0" indent="-228600">
              <a:spcBef>
                <a:spcPts val="0"/>
              </a:spcBef>
              <a:buSzPts val="2800"/>
            </a:pPr>
            <a:endParaRPr lang="en-US" sz="2400" dirty="0"/>
          </a:p>
          <a:p>
            <a:pPr marL="228600" lvl="0" indent="-228600">
              <a:spcBef>
                <a:spcPts val="0"/>
              </a:spcBef>
              <a:buSzPts val="2800"/>
            </a:pPr>
            <a:r>
              <a:rPr lang="en-US" sz="2400" dirty="0" smtClean="0"/>
              <a:t>Since the Board’s prescriptions in 2019:</a:t>
            </a:r>
            <a:endParaRPr lang="en-US" sz="2400" dirty="0"/>
          </a:p>
          <a:p>
            <a:pPr marL="685800" lvl="1" indent="-228600">
              <a:spcBef>
                <a:spcPts val="0"/>
              </a:spcBef>
              <a:buSzPts val="2800"/>
            </a:pPr>
            <a:r>
              <a:rPr lang="en-US" sz="2000" dirty="0"/>
              <a:t>In 2020, </a:t>
            </a:r>
            <a:r>
              <a:rPr lang="en-US" sz="2000" dirty="0" smtClean="0"/>
              <a:t>ratio </a:t>
            </a:r>
            <a:r>
              <a:rPr lang="en-US" sz="2000" dirty="0"/>
              <a:t>of school counselors </a:t>
            </a:r>
            <a:r>
              <a:rPr lang="en-US" sz="2000" dirty="0" smtClean="0"/>
              <a:t>amended from scaled </a:t>
            </a:r>
            <a:r>
              <a:rPr lang="en-US" sz="2000" dirty="0"/>
              <a:t>to 1:325 students in </a:t>
            </a:r>
            <a:r>
              <a:rPr lang="en-US" sz="2000" dirty="0" smtClean="0"/>
              <a:t>21-22SY.</a:t>
            </a:r>
            <a:endParaRPr lang="en-US" sz="2000" dirty="0"/>
          </a:p>
          <a:p>
            <a:pPr marL="685800" lvl="1" indent="-228600">
              <a:spcBef>
                <a:spcPts val="0"/>
              </a:spcBef>
              <a:buSzPts val="2800"/>
            </a:pPr>
            <a:r>
              <a:rPr lang="en-US" sz="2000" dirty="0"/>
              <a:t>In 2021, </a:t>
            </a:r>
            <a:r>
              <a:rPr lang="en-US" sz="2000" dirty="0" smtClean="0"/>
              <a:t>specialized </a:t>
            </a:r>
            <a:r>
              <a:rPr lang="en-US" sz="2000" dirty="0"/>
              <a:t>student support personnel </a:t>
            </a:r>
            <a:r>
              <a:rPr lang="en-US" sz="2000" dirty="0" smtClean="0"/>
              <a:t>position created ratio set at </a:t>
            </a:r>
            <a:r>
              <a:rPr lang="en-US" sz="2000" dirty="0"/>
              <a:t>3:1,000 students, effective July 1, </a:t>
            </a:r>
            <a:r>
              <a:rPr lang="en-US" sz="2000" dirty="0" smtClean="0"/>
              <a:t>2021.</a:t>
            </a:r>
          </a:p>
          <a:p>
            <a:pPr marL="685800" lvl="1" indent="-228600">
              <a:spcBef>
                <a:spcPts val="0"/>
              </a:spcBef>
              <a:buSzPts val="2800"/>
            </a:pPr>
            <a:r>
              <a:rPr lang="en-US" sz="2000" dirty="0" smtClean="0"/>
              <a:t>The Perkins Plan, approved by the Board last year, </a:t>
            </a:r>
            <a:r>
              <a:rPr lang="en-US" sz="2000" dirty="0"/>
              <a:t>will effectuate </a:t>
            </a:r>
            <a:r>
              <a:rPr lang="en-US" sz="2000" dirty="0" smtClean="0"/>
              <a:t>the prescribed WBL model; currently </a:t>
            </a:r>
            <a:r>
              <a:rPr lang="en-US" sz="2000" dirty="0"/>
              <a:t>have three regional </a:t>
            </a:r>
            <a:r>
              <a:rPr lang="en-US" sz="2000" dirty="0" smtClean="0"/>
              <a:t>coordinators </a:t>
            </a:r>
            <a:r>
              <a:rPr lang="en-US" sz="2000" dirty="0"/>
              <a:t>and </a:t>
            </a:r>
            <a:r>
              <a:rPr lang="en-US" sz="2000" dirty="0" smtClean="0"/>
              <a:t>one statewide coordinator; with </a:t>
            </a:r>
            <a:r>
              <a:rPr lang="en-US" sz="2000" dirty="0"/>
              <a:t>additional </a:t>
            </a:r>
            <a:r>
              <a:rPr lang="en-US" sz="2000" dirty="0" smtClean="0"/>
              <a:t>three additional coordinator hires forthcoming.</a:t>
            </a:r>
            <a:endParaRPr lang="en-US" sz="2000" dirty="0"/>
          </a:p>
          <a:p>
            <a:pPr marL="685800" lvl="1" indent="-228600">
              <a:spcBef>
                <a:spcPts val="0"/>
              </a:spcBef>
              <a:buSzPts val="2800"/>
            </a:pPr>
            <a:endParaRPr lang="en-US" dirty="0"/>
          </a:p>
          <a:p>
            <a:pPr marL="685800" lvl="1" indent="-228600">
              <a:spcBef>
                <a:spcPts val="0"/>
              </a:spcBef>
              <a:buSzPts val="2800"/>
            </a:pPr>
            <a:endParaRPr lang="en-US" dirty="0"/>
          </a:p>
        </p:txBody>
      </p:sp>
      <p:sp>
        <p:nvSpPr>
          <p:cNvPr id="184" name="Google Shape;184;p35"/>
          <p:cNvSpPr txBox="1"/>
          <p:nvPr/>
        </p:nvSpPr>
        <p:spPr>
          <a:xfrm>
            <a:off x="265112" y="6219825"/>
            <a:ext cx="2743200" cy="3651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FFFFFF"/>
              </a:buClr>
              <a:buSzPts val="1200"/>
              <a:buFont typeface="Times New Roman"/>
              <a:buNone/>
            </a:pPr>
            <a:fld id="{00000000-1234-1234-1234-123412341234}" type="slidenum">
              <a:rPr lang="en-US" sz="1200" b="0" i="0" u="none" strike="noStrike" cap="none">
                <a:solidFill>
                  <a:srgbClr val="FFFFFF"/>
                </a:solidFill>
                <a:latin typeface="Times New Roman"/>
                <a:ea typeface="Times New Roman"/>
                <a:cs typeface="Times New Roman"/>
                <a:sym typeface="Times New Roman"/>
              </a:rPr>
              <a:t>8</a:t>
            </a:fld>
            <a:endParaRPr sz="1400" b="0" i="0" u="none" strike="noStrike" cap="none">
              <a:solidFill>
                <a:srgbClr val="000000"/>
              </a:solidFill>
              <a:latin typeface="Arial"/>
              <a:ea typeface="Arial"/>
              <a:cs typeface="Arial"/>
              <a:sym typeface="Arial"/>
            </a:endParaRPr>
          </a:p>
        </p:txBody>
      </p:sp>
      <p:sp>
        <p:nvSpPr>
          <p:cNvPr id="185" name="Google Shape;185;p35"/>
          <p:cNvSpPr txBox="1">
            <a:spLocks noGrp="1"/>
          </p:cNvSpPr>
          <p:nvPr>
            <p:ph type="title"/>
          </p:nvPr>
        </p:nvSpPr>
        <p:spPr>
          <a:xfrm>
            <a:off x="2152650" y="365125"/>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000" dirty="0"/>
              <a:t>EMPHASIZING STUDENT </a:t>
            </a:r>
            <a:r>
              <a:rPr lang="en-US" sz="4000" dirty="0" smtClean="0"/>
              <a:t>SUPPORTS AND WORK-BASED LEARNING</a:t>
            </a:r>
            <a:endParaRPr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p>
            <a:pPr marL="228600" indent="-228600">
              <a:spcBef>
                <a:spcPts val="0"/>
              </a:spcBef>
              <a:buSzPts val="2800"/>
            </a:pPr>
            <a:r>
              <a:rPr lang="en-US" dirty="0"/>
              <a:t>While progress has been made towards realizing the Board’s prescriptions for school counselors and specialized student support personnel, staff recommends the Board maintain its current prescriptions given the </a:t>
            </a:r>
            <a:r>
              <a:rPr lang="en-US" dirty="0" smtClean="0"/>
              <a:t>ongoing need for student supports.</a:t>
            </a:r>
          </a:p>
          <a:p>
            <a:pPr marL="685800" lvl="1" indent="-228600">
              <a:spcBef>
                <a:spcPts val="0"/>
              </a:spcBef>
              <a:buSzPts val="2800"/>
            </a:pPr>
            <a:r>
              <a:rPr lang="en-US" dirty="0" smtClean="0"/>
              <a:t>Evidence has demonstrated the impact these positions have on academic achievement, student outcomes, as well as physical and mental health.</a:t>
            </a:r>
          </a:p>
          <a:p>
            <a:pPr marL="228600" indent="-228600">
              <a:spcBef>
                <a:spcPts val="0"/>
              </a:spcBef>
              <a:buSzPts val="2800"/>
            </a:pPr>
            <a:endParaRPr lang="en-US" dirty="0"/>
          </a:p>
          <a:p>
            <a:pPr marL="228600" indent="-228600">
              <a:spcBef>
                <a:spcPts val="0"/>
              </a:spcBef>
              <a:buSzPts val="2800"/>
            </a:pPr>
            <a:r>
              <a:rPr lang="en-US" dirty="0" smtClean="0"/>
              <a:t>These positions respond to students needs identified prior to the pandemic, but COVID-19 has exacerbated concerns of student achievement and health, further punctuating the need for these positions at the prescribed ratios.</a:t>
            </a:r>
            <a:endParaRPr lang="en-US" dirty="0"/>
          </a:p>
        </p:txBody>
      </p:sp>
      <p:sp>
        <p:nvSpPr>
          <p:cNvPr id="185" name="Google Shape;185;p35"/>
          <p:cNvSpPr txBox="1">
            <a:spLocks noGrp="1"/>
          </p:cNvSpPr>
          <p:nvPr>
            <p:ph type="title"/>
          </p:nvPr>
        </p:nvSpPr>
        <p:spPr>
          <a:xfrm>
            <a:off x="2152650" y="500063"/>
            <a:ext cx="9201150" cy="132556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2"/>
              </a:buClr>
              <a:buSzPts val="4400"/>
              <a:buFont typeface="Times New Roman"/>
              <a:buNone/>
            </a:pPr>
            <a:r>
              <a:rPr lang="en-US" sz="4000" dirty="0" smtClean="0"/>
              <a:t>THE ONGOING NEED FOR STUDENT </a:t>
            </a:r>
            <a:r>
              <a:rPr lang="en-US" sz="4000" dirty="0"/>
              <a:t>SUPPORTS</a:t>
            </a:r>
            <a:endParaRPr sz="4000" dirty="0"/>
          </a:p>
        </p:txBody>
      </p:sp>
    </p:spTree>
    <p:extLst>
      <p:ext uri="{BB962C8B-B14F-4D97-AF65-F5344CB8AC3E}">
        <p14:creationId xmlns:p14="http://schemas.microsoft.com/office/powerpoint/2010/main" val="2632552867"/>
      </p:ext>
    </p:extLst>
  </p:cSld>
  <p:clrMapOvr>
    <a:masterClrMapping/>
  </p:clrMapOvr>
</p:sld>
</file>

<file path=ppt/theme/theme1.xml><?xml version="1.0" encoding="utf-8"?>
<a:theme xmlns:a="http://schemas.openxmlformats.org/drawingml/2006/main" name="BOE">
  <a:themeElements>
    <a:clrScheme name="Custom 1">
      <a:dk1>
        <a:srgbClr val="000000"/>
      </a:dk1>
      <a:lt1>
        <a:srgbClr val="FFFFFF"/>
      </a:lt1>
      <a:dk2>
        <a:srgbClr val="003C71"/>
      </a:dk2>
      <a:lt2>
        <a:srgbClr val="FFFFFF"/>
      </a:lt2>
      <a:accent1>
        <a:srgbClr val="003C71"/>
      </a:accent1>
      <a:accent2>
        <a:srgbClr val="007DBA"/>
      </a:accent2>
      <a:accent3>
        <a:srgbClr val="7F7F7F"/>
      </a:accent3>
      <a:accent4>
        <a:srgbClr val="D8D8D8"/>
      </a:accent4>
      <a:accent5>
        <a:srgbClr val="FFFFFF"/>
      </a:accent5>
      <a:accent6>
        <a:srgbClr val="3F3F3F"/>
      </a:accent6>
      <a:hlink>
        <a:srgbClr val="003C71"/>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9876</TotalTime>
  <Words>2155</Words>
  <Application>Microsoft Office PowerPoint</Application>
  <PresentationFormat>Widescreen</PresentationFormat>
  <Paragraphs>206</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Trebuchet MS</vt:lpstr>
      <vt:lpstr>BOE</vt:lpstr>
      <vt:lpstr>FINALIZING THE 2021 PRESCRIPTIONS TO AMEND THE STANDARDS OF QUALITY</vt:lpstr>
      <vt:lpstr>TODAY’S PRESENTATION</vt:lpstr>
      <vt:lpstr>AMENDING METHODOLOGY FOR SELECT PRESCRIPTION ESTIMATES</vt:lpstr>
      <vt:lpstr>ENHANCED AT-RISK ADD-ON</vt:lpstr>
      <vt:lpstr>TEACHER LEADERS &amp; MENTORS</vt:lpstr>
      <vt:lpstr>PROPOSED CALCULATIONS WITH PER PUPIL AMOUNTS (PPA)</vt:lpstr>
      <vt:lpstr>REFLECTING ON PRESCRIPTIONS RELATED TO STUDENT SUPPORTS</vt:lpstr>
      <vt:lpstr>EMPHASIZING STUDENT SUPPORTS AND WORK-BASED LEARNING</vt:lpstr>
      <vt:lpstr>THE ONGOING NEED FOR STUDENT SUPPORTS</vt:lpstr>
      <vt:lpstr>WORK-BASED LEARNING COORDINATORS</vt:lpstr>
      <vt:lpstr>FACILITATING COORDINATION</vt:lpstr>
      <vt:lpstr>PRIORITY PRESCRIPTIONS  AND READING SPECIALIST AMENDMENT</vt:lpstr>
      <vt:lpstr>PROMOTING THE SOQ PRESCRIPTIONS</vt:lpstr>
      <vt:lpstr>READING SPECIALISTS:  CURRENT PRESCRIPTION</vt:lpstr>
      <vt:lpstr>PROVIDING LITERACY SUPPORT</vt:lpstr>
      <vt:lpstr>MODELS FOR SUPPORTING LITERACY</vt:lpstr>
      <vt:lpstr>REVISING THE PRESCRIPTION</vt:lpstr>
      <vt:lpstr>PROPOSED FINAL SOQ PRESCRIPTIONS</vt:lpstr>
      <vt:lpstr>PROPOSED 2021 PRESCRIPTIONS</vt:lpstr>
      <vt:lpstr>PROPOSED 2021 PRESCRIPTIONS CONT’D</vt:lpstr>
      <vt:lpstr>PROPOSED 2021 PRESCRIPTIONS CONT’D</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CONSIDERING PRIORITIES AND NEW PROPOSALS FOR THE 2021 REVIEW OF THE STANDARDS OF QUALITY</dc:title>
  <dc:creator>Timothy Nuthall</dc:creator>
  <cp:lastModifiedBy>Webb, Emily (DOE)</cp:lastModifiedBy>
  <cp:revision>75</cp:revision>
  <dcterms:created xsi:type="dcterms:W3CDTF">2020-12-16T13:53:34Z</dcterms:created>
  <dcterms:modified xsi:type="dcterms:W3CDTF">2021-09-21T15:54:08Z</dcterms:modified>
</cp:coreProperties>
</file>