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Cardo" panose="020B0604020202020204" charset="-79"/>
      <p:regular r:id="rId15"/>
      <p:bold r:id="rId16"/>
      <p: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doe.virginia.gov/info_management/data_collection/master_schedule_collection/index.s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f6ab8b398f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f6ab8b398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f6ab8b398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f6ab8b398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f6ab8b398f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f6ab8b398f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JITA: Regions 1, 8 and Petersburg pilot for 2020-2021 school year</a:t>
            </a:r>
            <a:endParaRPr/>
          </a:p>
          <a:p>
            <a:pPr marL="0" lvl="0" indent="0" algn="l" rtl="0">
              <a:spcBef>
                <a:spcPts val="0"/>
              </a:spcBef>
              <a:spcAft>
                <a:spcPts val="0"/>
              </a:spcAft>
              <a:buNone/>
            </a:pPr>
            <a:r>
              <a:rPr lang="en">
                <a:solidFill>
                  <a:srgbClr val="222222"/>
                </a:solidFill>
                <a:highlight>
                  <a:srgbClr val="FFFFFF"/>
                </a:highlight>
              </a:rPr>
              <a:t>We retained 10 of 11 JITA teachers this year and they are fully staffed. The plan was to follow these 10 for two more years but the SPED director wants his provisional new hires in also and it will work out so we have 15 in this year's cohort.</a:t>
            </a:r>
            <a:endParaRPr sz="800"/>
          </a:p>
          <a:p>
            <a:pPr marL="0" lvl="0" indent="0" algn="l" rtl="0">
              <a:spcBef>
                <a:spcPts val="0"/>
              </a:spcBef>
              <a:spcAft>
                <a:spcPts val="0"/>
              </a:spcAft>
              <a:buNone/>
            </a:pPr>
            <a:endParaRPr/>
          </a:p>
          <a:p>
            <a:pPr marL="0" lvl="0" indent="0" algn="l" rtl="0">
              <a:spcBef>
                <a:spcPts val="0"/>
              </a:spcBef>
              <a:spcAft>
                <a:spcPts val="0"/>
              </a:spcAft>
              <a:buNone/>
            </a:pPr>
            <a:r>
              <a:rPr lang="en"/>
              <a:t>SPED “staffing”--&gt; SOQ=access, caseload requirements=compliance, staffing models=best practice/implementation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c89167e21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c89167e21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e684694b2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e684694b2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f6ab8b398f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f6ab8b398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1200" b="1">
                <a:solidFill>
                  <a:schemeClr val="dk1"/>
                </a:solidFill>
                <a:latin typeface="Times New Roman"/>
                <a:ea typeface="Times New Roman"/>
                <a:cs typeface="Times New Roman"/>
                <a:sym typeface="Times New Roman"/>
              </a:rPr>
              <a:t>Staffing for early childhood special education, regional and local jails, educational interpreting services</a:t>
            </a:r>
            <a:endParaRPr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f9528bafe0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f9528bafe0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f9528bafe0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f9528bafe0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f6ab8b39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f6ab8b398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chemeClr val="dk1"/>
                </a:solidFill>
                <a:latin typeface="Times New Roman"/>
                <a:ea typeface="Times New Roman"/>
                <a:cs typeface="Times New Roman"/>
                <a:sym typeface="Times New Roman"/>
              </a:rPr>
              <a:t>SOQ Funding Allocations:</a:t>
            </a:r>
            <a:endParaRPr sz="1200" b="1">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200">
                <a:solidFill>
                  <a:schemeClr val="dk1"/>
                </a:solidFill>
                <a:latin typeface="Times New Roman"/>
                <a:ea typeface="Times New Roman"/>
                <a:cs typeface="Times New Roman"/>
                <a:sym typeface="Times New Roman"/>
              </a:rPr>
              <a:t>Based on JLARC methodology established in the late 1980’s. SOQ funding provides for the state share of salary, fringe benefits and support costs on instructional positions based on the staffing standards for special education. These staffing standards are applied to the December 1 special education child count data to determine the required instrictional positions for special education. Localities must pay the local schare of these costs based on their composite index. </a:t>
            </a:r>
            <a:endParaRPr sz="12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200" b="1">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200" b="1">
                <a:solidFill>
                  <a:schemeClr val="dk1"/>
                </a:solidFill>
                <a:latin typeface="Times New Roman"/>
                <a:ea typeface="Times New Roman"/>
                <a:cs typeface="Times New Roman"/>
                <a:sym typeface="Times New Roman"/>
              </a:rPr>
              <a:t>IDEA Allocations: *NEVER FULLY FUNDED (Feds committed 40% of funding and current level of funding is 14.7%)</a:t>
            </a:r>
            <a:endParaRPr sz="1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The federal funding formula used to allocate funding to school divisions is updated annually.  Information for IDEA 611 funding was updated recently with the exception of the ‘base year’ allocated amount (i.e., FFY99-December 1, 1998 child count).   The data sources for the FFY2019 (SFY2019-2020) allocation are</a:t>
            </a:r>
            <a:endParaRPr sz="120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 </a:t>
            </a:r>
            <a:endParaRPr sz="1200">
              <a:solidFill>
                <a:schemeClr val="dk1"/>
              </a:solidFill>
              <a:highlight>
                <a:srgbClr val="FFFFFF"/>
              </a:highlight>
              <a:latin typeface="Times New Roman"/>
              <a:ea typeface="Times New Roman"/>
              <a:cs typeface="Times New Roman"/>
              <a:sym typeface="Times New Roman"/>
            </a:endParaRPr>
          </a:p>
          <a:p>
            <a:pPr marL="457200" lvl="0" indent="0" algn="l" rtl="0">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         2017 School Census ages 2-21 published by Weldon Cooper Center; and</a:t>
            </a:r>
            <a:endParaRPr sz="1200">
              <a:solidFill>
                <a:schemeClr val="dk1"/>
              </a:solidFill>
              <a:highlight>
                <a:srgbClr val="FFFFFF"/>
              </a:highlight>
              <a:latin typeface="Times New Roman"/>
              <a:ea typeface="Times New Roman"/>
              <a:cs typeface="Times New Roman"/>
              <a:sym typeface="Times New Roman"/>
            </a:endParaRPr>
          </a:p>
          <a:p>
            <a:pPr marL="457200" lvl="0" indent="0" algn="l" rtl="0">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         Free/Reduced Lunch counts as of October 2018 published by VDOE Office of School Nutrition Programs.</a:t>
            </a:r>
            <a:endParaRPr sz="120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 </a:t>
            </a:r>
            <a:endParaRPr sz="1200">
              <a:solidFill>
                <a:schemeClr val="dk1"/>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1200">
                <a:solidFill>
                  <a:schemeClr val="dk1"/>
                </a:solidFill>
                <a:highlight>
                  <a:srgbClr val="FFFFFF"/>
                </a:highlight>
                <a:latin typeface="Times New Roman"/>
                <a:ea typeface="Times New Roman"/>
                <a:cs typeface="Times New Roman"/>
                <a:sym typeface="Times New Roman"/>
              </a:rPr>
              <a:t>Please note that these changes are also impacted incrementally, based on changes to total census data and poverty (i.e., % of state total).  </a:t>
            </a:r>
            <a:endParaRPr sz="1200">
              <a:solidFill>
                <a:schemeClr val="dk1"/>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f6ab8b398f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f6ab8b398f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200" b="1">
              <a:solidFill>
                <a:schemeClr val="dk1"/>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200" b="1">
                <a:latin typeface="Times New Roman"/>
                <a:ea typeface="Times New Roman"/>
                <a:cs typeface="Times New Roman"/>
                <a:sym typeface="Times New Roman"/>
              </a:rPr>
              <a:t>Dec 1 CC Table 2</a:t>
            </a:r>
            <a:r>
              <a:rPr lang="en" sz="1200">
                <a:latin typeface="Times New Roman"/>
                <a:ea typeface="Times New Roman"/>
                <a:cs typeface="Times New Roman"/>
                <a:sym typeface="Times New Roman"/>
              </a:rPr>
              <a:t> 20-21: 3-5-537.28, 6-21-10720.21, TOTAL: 11,257.49</a:t>
            </a:r>
            <a:endParaRPr sz="1200">
              <a:latin typeface="Times New Roman"/>
              <a:ea typeface="Times New Roman"/>
              <a:cs typeface="Times New Roman"/>
              <a:sym typeface="Times New Roman"/>
            </a:endParaRPr>
          </a:p>
          <a:p>
            <a:pPr marL="0" lvl="0" indent="0" algn="l" rtl="0">
              <a:spcBef>
                <a:spcPts val="0"/>
              </a:spcBef>
              <a:spcAft>
                <a:spcPts val="0"/>
              </a:spcAft>
              <a:buNone/>
            </a:pP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b="1">
                <a:latin typeface="Times New Roman"/>
                <a:ea typeface="Times New Roman"/>
                <a:cs typeface="Times New Roman"/>
                <a:sym typeface="Times New Roman"/>
              </a:rPr>
              <a:t>IPAL: </a:t>
            </a:r>
            <a:endParaRPr sz="1200" b="1">
              <a:latin typeface="Times New Roman"/>
              <a:ea typeface="Times New Roman"/>
              <a:cs typeface="Times New Roman"/>
              <a:sym typeface="Times New Roman"/>
            </a:endParaRPr>
          </a:p>
          <a:p>
            <a:pPr marL="0" lvl="0" indent="0" algn="l" rtl="0">
              <a:lnSpc>
                <a:spcPct val="115000"/>
              </a:lnSpc>
              <a:spcBef>
                <a:spcPts val="70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Web-based data collection completed by Virginia school divisions is used to collect teaching assignments at the school level and to verify that each teacher meets the licensure requirements for their teaching assignment(s) per the federal No Child Left Behind Act of 2001 (Public Law 1007-110). The data collection reflects a snapshot of the school division's instructional personnel as of October 1 of the reporting school year.</a:t>
            </a:r>
            <a:endParaRPr sz="1200">
              <a:solidFill>
                <a:schemeClr val="dk1"/>
              </a:solidFill>
              <a:latin typeface="Times New Roman"/>
              <a:ea typeface="Times New Roman"/>
              <a:cs typeface="Times New Roman"/>
              <a:sym typeface="Times New Roman"/>
            </a:endParaRPr>
          </a:p>
          <a:p>
            <a:pPr marL="0" lvl="0" indent="0" algn="l" rtl="0">
              <a:lnSpc>
                <a:spcPct val="115000"/>
              </a:lnSpc>
              <a:spcBef>
                <a:spcPts val="70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In order to comply with the reporting requirements of Indicators (b)(1), (b)(2), and (b)(3) of the State Fiscal Stabilization Fund (SFSF) Assurances, the No Child Left Behind Act of 2001 (Public Law 107-110), and Title II of the Higher Education Act (HEA), school divisions are required to submit data for the </a:t>
            </a:r>
            <a:r>
              <a:rPr lang="en" sz="1200" u="sng">
                <a:solidFill>
                  <a:srgbClr val="AB0028"/>
                </a:solidFill>
                <a:latin typeface="Times New Roman"/>
                <a:ea typeface="Times New Roman"/>
                <a:cs typeface="Times New Roman"/>
                <a:sym typeface="Times New Roman"/>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Fall Master Schedule Collection (MSC)</a:t>
            </a:r>
            <a:r>
              <a:rPr lang="en" sz="1200">
                <a:solidFill>
                  <a:schemeClr val="dk1"/>
                </a:solidFill>
                <a:latin typeface="Times New Roman"/>
                <a:ea typeface="Times New Roman"/>
                <a:cs typeface="Times New Roman"/>
                <a:sym typeface="Times New Roman"/>
              </a:rPr>
              <a:t> that includes the following:</a:t>
            </a:r>
            <a:endParaRPr sz="1200">
              <a:solidFill>
                <a:schemeClr val="dk1"/>
              </a:solidFill>
              <a:latin typeface="Times New Roman"/>
              <a:ea typeface="Times New Roman"/>
              <a:cs typeface="Times New Roman"/>
              <a:sym typeface="Times New Roman"/>
            </a:endParaRPr>
          </a:p>
          <a:p>
            <a:pPr marL="749300" lvl="0" indent="-304800" algn="l" rtl="0">
              <a:lnSpc>
                <a:spcPct val="115000"/>
              </a:lnSpc>
              <a:spcBef>
                <a:spcPts val="50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Secondary Enrollment Demographics Form (SEDF);</a:t>
            </a:r>
            <a:endParaRPr sz="1200">
              <a:solidFill>
                <a:schemeClr val="dk1"/>
              </a:solidFill>
              <a:latin typeface="Times New Roman"/>
              <a:ea typeface="Times New Roman"/>
              <a:cs typeface="Times New Roman"/>
              <a:sym typeface="Times New Roman"/>
            </a:endParaRPr>
          </a:p>
          <a:p>
            <a:pPr marL="749300" lvl="0" indent="-304800" algn="l" rtl="0">
              <a:lnSpc>
                <a:spcPct val="115000"/>
              </a:lnSpc>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Instructional Personnel and Verification of Licensure Endorsement Report;</a:t>
            </a:r>
            <a:endParaRPr sz="1200">
              <a:solidFill>
                <a:schemeClr val="dk1"/>
              </a:solidFill>
              <a:latin typeface="Times New Roman"/>
              <a:ea typeface="Times New Roman"/>
              <a:cs typeface="Times New Roman"/>
              <a:sym typeface="Times New Roman"/>
            </a:endParaRPr>
          </a:p>
          <a:p>
            <a:pPr marL="749300" lvl="0" indent="-304800" algn="l" rtl="0">
              <a:lnSpc>
                <a:spcPct val="115000"/>
              </a:lnSpc>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Instructional Personnel Survey Data Report; and</a:t>
            </a:r>
            <a:endParaRPr sz="1200">
              <a:solidFill>
                <a:schemeClr val="dk1"/>
              </a:solidFill>
              <a:latin typeface="Times New Roman"/>
              <a:ea typeface="Times New Roman"/>
              <a:cs typeface="Times New Roman"/>
              <a:sym typeface="Times New Roman"/>
            </a:endParaRPr>
          </a:p>
          <a:p>
            <a:pPr marL="749300" lvl="0" indent="-304800" algn="l" rtl="0">
              <a:lnSpc>
                <a:spcPct val="115000"/>
              </a:lnSpc>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Supply and Demand Report.</a:t>
            </a:r>
            <a:endParaRPr sz="12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b="1"/>
          </a:p>
          <a:p>
            <a:pPr marL="0" lvl="0" indent="0" algn="l" rtl="0">
              <a:spcBef>
                <a:spcPts val="0"/>
              </a:spcBef>
              <a:spcAft>
                <a:spcPts val="0"/>
              </a:spcAft>
              <a:buNone/>
            </a:pPr>
            <a:r>
              <a:rPr lang="en" sz="1200" b="1">
                <a:solidFill>
                  <a:schemeClr val="dk1"/>
                </a:solidFill>
                <a:latin typeface="Times New Roman"/>
                <a:ea typeface="Times New Roman"/>
                <a:cs typeface="Times New Roman"/>
                <a:sym typeface="Times New Roman"/>
              </a:rPr>
              <a:t>Supply and Demand Report for School Personnel (retired):</a:t>
            </a:r>
            <a:endParaRPr sz="1200" b="1">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200">
                <a:solidFill>
                  <a:schemeClr val="dk1"/>
                </a:solidFill>
                <a:latin typeface="Times New Roman"/>
                <a:ea typeface="Times New Roman"/>
                <a:cs typeface="Times New Roman"/>
                <a:sym typeface="Times New Roman"/>
              </a:rPr>
              <a:t>Web-based data collection is used to collect the number of unfilled positions by administrative and teaching areas as of October 1 of the reporting school year from each Virginia school division.</a:t>
            </a:r>
            <a:endParaRPr sz="12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200" b="1">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200" b="1">
                <a:solidFill>
                  <a:schemeClr val="dk1"/>
                </a:solidFill>
                <a:highlight>
                  <a:srgbClr val="FFFFFF"/>
                </a:highlight>
                <a:latin typeface="Times New Roman"/>
                <a:ea typeface="Times New Roman"/>
                <a:cs typeface="Times New Roman"/>
                <a:sym typeface="Times New Roman"/>
              </a:rPr>
              <a:t>The Supply and Demand Report has been replaced with the new Positions and Exits Collection. The "IPAL Survey" which was the aggregate collection of paraprofessionals has also been replaced with the new Positions and Exits Collection.</a:t>
            </a:r>
            <a:endParaRPr sz="1200" b="1">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f6ab8b398f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f6ab8b398f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solidFill>
                  <a:schemeClr val="dk1"/>
                </a:solidFill>
                <a:highlight>
                  <a:srgbClr val="FFFFFF"/>
                </a:highlight>
                <a:latin typeface="Times New Roman"/>
                <a:ea typeface="Times New Roman"/>
                <a:cs typeface="Times New Roman"/>
                <a:sym typeface="Times New Roman"/>
              </a:rPr>
              <a:t> </a:t>
            </a:r>
            <a:endParaRPr sz="1200">
              <a:solidFill>
                <a:schemeClr val="dk1"/>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Subtitle Pag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1244950"/>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3334500"/>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a:lvl1pPr>
            <a:lvl2pPr marL="914400" lvl="1" indent="-330200" algn="ctr">
              <a:spcBef>
                <a:spcPts val="1600"/>
              </a:spcBef>
              <a:spcAft>
                <a:spcPts val="0"/>
              </a:spcAft>
              <a:buSzPts val="16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8" name="Google Shape;48;p11"/>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Page"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780550" y="517025"/>
            <a:ext cx="6137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448625" y="1386425"/>
            <a:ext cx="8520600" cy="34164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Char char="●"/>
              <a:defRPr/>
            </a:lvl1pPr>
            <a:lvl2pPr marL="914400" lvl="1" indent="-330200">
              <a:spcBef>
                <a:spcPts val="1600"/>
              </a:spcBef>
              <a:spcAft>
                <a:spcPts val="0"/>
              </a:spcAft>
              <a:buSzPts val="16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1780550" y="517025"/>
            <a:ext cx="6137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1582750" y="472350"/>
            <a:ext cx="67407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561625" y="202675"/>
            <a:ext cx="50979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42549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70750" y="1680900"/>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70750" y="3250800"/>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30200">
              <a:spcBef>
                <a:spcPts val="0"/>
              </a:spcBef>
              <a:spcAft>
                <a:spcPts val="0"/>
              </a:spcAft>
              <a:buSzPts val="1600"/>
              <a:buChar char="●"/>
              <a:defRPr/>
            </a:lvl1pPr>
            <a:lvl2pPr marL="914400" lvl="1" indent="-330200">
              <a:spcBef>
                <a:spcPts val="1600"/>
              </a:spcBef>
              <a:spcAft>
                <a:spcPts val="0"/>
              </a:spcAft>
              <a:buSzPts val="16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1" name="Google Shape;41;p9"/>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69650" y="37933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600"/>
              <a:buNone/>
              <a:defRPr/>
            </a:lvl1pPr>
          </a:lstStyle>
          <a:p>
            <a:endParaRPr/>
          </a:p>
        </p:txBody>
      </p:sp>
      <p:sp>
        <p:nvSpPr>
          <p:cNvPr id="44" name="Google Shape;44;p10"/>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pic>
        <p:nvPicPr>
          <p:cNvPr id="6" name="Google Shape;6;p1"/>
          <p:cNvPicPr preferRelativeResize="0"/>
          <p:nvPr/>
        </p:nvPicPr>
        <p:blipFill rotWithShape="1">
          <a:blip r:embed="rId13">
            <a:alphaModFix/>
          </a:blip>
          <a:srcRect/>
          <a:stretch/>
        </p:blipFill>
        <p:spPr>
          <a:xfrm>
            <a:off x="0" y="0"/>
            <a:ext cx="9144000" cy="5143500"/>
          </a:xfrm>
          <a:prstGeom prst="rect">
            <a:avLst/>
          </a:prstGeom>
          <a:noFill/>
          <a:ln>
            <a:noFill/>
          </a:ln>
        </p:spPr>
      </p:pic>
      <p:sp>
        <p:nvSpPr>
          <p:cNvPr id="7" name="Google Shape;7;p1"/>
          <p:cNvSpPr txBox="1">
            <a:spLocks noGrp="1"/>
          </p:cNvSpPr>
          <p:nvPr>
            <p:ph type="title"/>
          </p:nvPr>
        </p:nvSpPr>
        <p:spPr>
          <a:xfrm>
            <a:off x="1780550" y="517025"/>
            <a:ext cx="61374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003C71"/>
              </a:buClr>
              <a:buSzPts val="2800"/>
              <a:buFont typeface="Cardo"/>
              <a:buNone/>
              <a:defRPr sz="2800" b="1">
                <a:solidFill>
                  <a:srgbClr val="003C71"/>
                </a:solidFill>
                <a:latin typeface="Cardo"/>
                <a:ea typeface="Cardo"/>
                <a:cs typeface="Cardo"/>
                <a:sym typeface="Card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8" name="Google Shape;8;p1"/>
          <p:cNvSpPr txBox="1">
            <a:spLocks noGrp="1"/>
          </p:cNvSpPr>
          <p:nvPr>
            <p:ph type="body" idx="1"/>
          </p:nvPr>
        </p:nvSpPr>
        <p:spPr>
          <a:xfrm>
            <a:off x="448625" y="1386425"/>
            <a:ext cx="8520600" cy="34164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rgbClr val="007DBA"/>
              </a:buClr>
              <a:buSzPts val="1600"/>
              <a:buFont typeface="Cardo"/>
              <a:buChar char="●"/>
              <a:defRPr sz="1600" b="1">
                <a:solidFill>
                  <a:srgbClr val="007DBA"/>
                </a:solidFill>
                <a:latin typeface="Cardo"/>
                <a:ea typeface="Cardo"/>
                <a:cs typeface="Cardo"/>
                <a:sym typeface="Cardo"/>
              </a:defRPr>
            </a:lvl1pPr>
            <a:lvl2pPr marL="914400" lvl="1" indent="-330200">
              <a:lnSpc>
                <a:spcPct val="115000"/>
              </a:lnSpc>
              <a:spcBef>
                <a:spcPts val="1600"/>
              </a:spcBef>
              <a:spcAft>
                <a:spcPts val="0"/>
              </a:spcAft>
              <a:buClr>
                <a:schemeClr val="dk2"/>
              </a:buClr>
              <a:buSzPts val="1600"/>
              <a:buFont typeface="Cardo"/>
              <a:buChar char="○"/>
              <a:defRPr sz="1600" b="1">
                <a:solidFill>
                  <a:schemeClr val="dk2"/>
                </a:solidFill>
                <a:latin typeface="Cardo"/>
                <a:ea typeface="Cardo"/>
                <a:cs typeface="Cardo"/>
                <a:sym typeface="Cardo"/>
              </a:defRPr>
            </a:lvl2pPr>
            <a:lvl3pPr marL="1371600" lvl="2" indent="-317500">
              <a:lnSpc>
                <a:spcPct val="115000"/>
              </a:lnSpc>
              <a:spcBef>
                <a:spcPts val="1600"/>
              </a:spcBef>
              <a:spcAft>
                <a:spcPts val="0"/>
              </a:spcAft>
              <a:buClr>
                <a:srgbClr val="003C71"/>
              </a:buClr>
              <a:buSzPts val="1400"/>
              <a:buFont typeface="Cardo"/>
              <a:buChar char="■"/>
              <a:defRPr b="1">
                <a:solidFill>
                  <a:srgbClr val="003C71"/>
                </a:solidFill>
                <a:latin typeface="Cardo"/>
                <a:ea typeface="Cardo"/>
                <a:cs typeface="Cardo"/>
                <a:sym typeface="Cardo"/>
              </a:defRPr>
            </a:lvl3pPr>
            <a:lvl4pPr marL="1828800" lvl="3" indent="-317500">
              <a:lnSpc>
                <a:spcPct val="115000"/>
              </a:lnSpc>
              <a:spcBef>
                <a:spcPts val="1600"/>
              </a:spcBef>
              <a:spcAft>
                <a:spcPts val="0"/>
              </a:spcAft>
              <a:buClr>
                <a:schemeClr val="dk2"/>
              </a:buClr>
              <a:buSzPts val="1400"/>
              <a:buFont typeface="Cardo"/>
              <a:buChar char="●"/>
              <a:defRPr>
                <a:solidFill>
                  <a:schemeClr val="dk2"/>
                </a:solidFill>
                <a:latin typeface="Cardo"/>
                <a:ea typeface="Cardo"/>
                <a:cs typeface="Cardo"/>
                <a:sym typeface="Cardo"/>
              </a:defRPr>
            </a:lvl4pPr>
            <a:lvl5pPr marL="2286000" lvl="4" indent="-317500">
              <a:lnSpc>
                <a:spcPct val="115000"/>
              </a:lnSpc>
              <a:spcBef>
                <a:spcPts val="1600"/>
              </a:spcBef>
              <a:spcAft>
                <a:spcPts val="0"/>
              </a:spcAft>
              <a:buClr>
                <a:srgbClr val="007DBA"/>
              </a:buClr>
              <a:buSzPts val="1400"/>
              <a:buFont typeface="Cardo"/>
              <a:buChar char="○"/>
              <a:defRPr b="1" i="1">
                <a:solidFill>
                  <a:srgbClr val="007DBA"/>
                </a:solidFill>
                <a:latin typeface="Cardo"/>
                <a:ea typeface="Cardo"/>
                <a:cs typeface="Cardo"/>
                <a:sym typeface="Cardo"/>
              </a:defRPr>
            </a:lvl5pPr>
            <a:lvl6pPr marL="2743200" lvl="5" indent="-317500">
              <a:lnSpc>
                <a:spcPct val="115000"/>
              </a:lnSpc>
              <a:spcBef>
                <a:spcPts val="1600"/>
              </a:spcBef>
              <a:spcAft>
                <a:spcPts val="0"/>
              </a:spcAft>
              <a:buClr>
                <a:schemeClr val="dk2"/>
              </a:buClr>
              <a:buSzPts val="1400"/>
              <a:buFont typeface="Cardo"/>
              <a:buChar char="■"/>
              <a:defRPr b="1">
                <a:solidFill>
                  <a:schemeClr val="dk2"/>
                </a:solidFill>
                <a:latin typeface="Cardo"/>
                <a:ea typeface="Cardo"/>
                <a:cs typeface="Cardo"/>
                <a:sym typeface="Cardo"/>
              </a:defRPr>
            </a:lvl6pPr>
            <a:lvl7pPr marL="3200400" lvl="6" indent="-317500">
              <a:lnSpc>
                <a:spcPct val="115000"/>
              </a:lnSpc>
              <a:spcBef>
                <a:spcPts val="1600"/>
              </a:spcBef>
              <a:spcAft>
                <a:spcPts val="0"/>
              </a:spcAft>
              <a:buClr>
                <a:schemeClr val="dk2"/>
              </a:buClr>
              <a:buSzPts val="1400"/>
              <a:buFont typeface="Cardo"/>
              <a:buChar char="●"/>
              <a:defRPr b="1">
                <a:solidFill>
                  <a:schemeClr val="dk2"/>
                </a:solidFill>
                <a:latin typeface="Cardo"/>
                <a:ea typeface="Cardo"/>
                <a:cs typeface="Cardo"/>
                <a:sym typeface="Cardo"/>
              </a:defRPr>
            </a:lvl7pPr>
            <a:lvl8pPr marL="3657600" lvl="7" indent="-317500">
              <a:lnSpc>
                <a:spcPct val="115000"/>
              </a:lnSpc>
              <a:spcBef>
                <a:spcPts val="1600"/>
              </a:spcBef>
              <a:spcAft>
                <a:spcPts val="0"/>
              </a:spcAft>
              <a:buClr>
                <a:schemeClr val="dk2"/>
              </a:buClr>
              <a:buSzPts val="1400"/>
              <a:buFont typeface="Cardo"/>
              <a:buChar char="○"/>
              <a:defRPr>
                <a:solidFill>
                  <a:schemeClr val="dk2"/>
                </a:solidFill>
                <a:latin typeface="Cardo"/>
                <a:ea typeface="Cardo"/>
                <a:cs typeface="Cardo"/>
                <a:sym typeface="Cardo"/>
              </a:defRPr>
            </a:lvl8pPr>
            <a:lvl9pPr marL="4114800" lvl="8" indent="-317500">
              <a:lnSpc>
                <a:spcPct val="115000"/>
              </a:lnSpc>
              <a:spcBef>
                <a:spcPts val="1600"/>
              </a:spcBef>
              <a:spcAft>
                <a:spcPts val="1600"/>
              </a:spcAft>
              <a:buClr>
                <a:schemeClr val="dk2"/>
              </a:buClr>
              <a:buSzPts val="1400"/>
              <a:buFont typeface="Cardo"/>
              <a:buChar char="■"/>
              <a:defRPr>
                <a:solidFill>
                  <a:schemeClr val="dk2"/>
                </a:solidFill>
                <a:latin typeface="Cardo"/>
                <a:ea typeface="Cardo"/>
                <a:cs typeface="Cardo"/>
                <a:sym typeface="Cardo"/>
              </a:defRPr>
            </a:lvl9pPr>
          </a:lstStyle>
          <a:p>
            <a:endParaRPr/>
          </a:p>
        </p:txBody>
      </p:sp>
      <p:sp>
        <p:nvSpPr>
          <p:cNvPr id="9" name="Google Shape;9;p1"/>
          <p:cNvSpPr txBox="1">
            <a:spLocks noGrp="1"/>
          </p:cNvSpPr>
          <p:nvPr>
            <p:ph type="sldNum" idx="12"/>
          </p:nvPr>
        </p:nvSpPr>
        <p:spPr>
          <a:xfrm>
            <a:off x="153508" y="4586467"/>
            <a:ext cx="548700" cy="393600"/>
          </a:xfrm>
          <a:prstGeom prst="rect">
            <a:avLst/>
          </a:prstGeom>
          <a:noFill/>
          <a:ln>
            <a:noFill/>
          </a:ln>
        </p:spPr>
        <p:txBody>
          <a:bodyPr spcFirstLastPara="1" wrap="square" lIns="91425" tIns="91425" rIns="91425" bIns="91425" anchor="ctr" anchorCtr="0">
            <a:noAutofit/>
          </a:bodyPr>
          <a:lstStyle>
            <a:lvl1pPr lvl="0">
              <a:buNone/>
              <a:defRPr sz="1000">
                <a:solidFill>
                  <a:schemeClr val="lt1"/>
                </a:solidFill>
              </a:defRPr>
            </a:lvl1pPr>
            <a:lvl2pPr lvl="1">
              <a:buNone/>
              <a:defRPr sz="1000">
                <a:solidFill>
                  <a:schemeClr val="lt1"/>
                </a:solidFill>
              </a:defRPr>
            </a:lvl2pPr>
            <a:lvl3pPr lvl="2">
              <a:buNone/>
              <a:defRPr sz="1000">
                <a:solidFill>
                  <a:schemeClr val="lt1"/>
                </a:solidFill>
              </a:defRPr>
            </a:lvl3pPr>
            <a:lvl4pPr lvl="3">
              <a:buNone/>
              <a:defRPr sz="1000">
                <a:solidFill>
                  <a:schemeClr val="lt1"/>
                </a:solidFill>
              </a:defRPr>
            </a:lvl4pPr>
            <a:lvl5pPr lvl="4">
              <a:buNone/>
              <a:defRPr sz="1000">
                <a:solidFill>
                  <a:schemeClr val="lt1"/>
                </a:solidFill>
              </a:defRPr>
            </a:lvl5pPr>
            <a:lvl6pPr lvl="5">
              <a:buNone/>
              <a:defRPr sz="1000">
                <a:solidFill>
                  <a:schemeClr val="lt1"/>
                </a:solidFill>
              </a:defRPr>
            </a:lvl6pPr>
            <a:lvl7pPr lvl="6">
              <a:buNone/>
              <a:defRPr sz="1000">
                <a:solidFill>
                  <a:schemeClr val="lt1"/>
                </a:solidFill>
              </a:defRPr>
            </a:lvl7pPr>
            <a:lvl8pPr lvl="7">
              <a:buNone/>
              <a:defRPr sz="1000">
                <a:solidFill>
                  <a:schemeClr val="lt1"/>
                </a:solidFill>
              </a:defRPr>
            </a:lvl8pPr>
            <a:lvl9pPr lvl="8">
              <a:buNone/>
              <a:defRPr sz="1000">
                <a:solidFill>
                  <a:schemeClr val="lt1"/>
                </a:solidFill>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law.lis.virginia.gov/vacode/title22.1/chapter13.2/section22.1-253.13:2/"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law.lis.virginia.gov/admincode/title8/agency20/chapter131/section24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ctrTitle"/>
          </p:nvPr>
        </p:nvSpPr>
        <p:spPr>
          <a:xfrm>
            <a:off x="340000" y="1400850"/>
            <a:ext cx="8520600" cy="1351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a:latin typeface="Arial"/>
                <a:ea typeface="Arial"/>
                <a:cs typeface="Arial"/>
                <a:sym typeface="Arial"/>
              </a:rPr>
              <a:t>Overview of Special Education Staffing</a:t>
            </a:r>
            <a:endParaRPr/>
          </a:p>
        </p:txBody>
      </p:sp>
      <p:sp>
        <p:nvSpPr>
          <p:cNvPr id="56" name="Google Shape;56;p13"/>
          <p:cNvSpPr txBox="1">
            <a:spLocks noGrp="1"/>
          </p:cNvSpPr>
          <p:nvPr>
            <p:ph type="subTitle" idx="1"/>
          </p:nvPr>
        </p:nvSpPr>
        <p:spPr>
          <a:xfrm>
            <a:off x="340000" y="2881700"/>
            <a:ext cx="8520600" cy="792600"/>
          </a:xfrm>
          <a:prstGeom prst="rect">
            <a:avLst/>
          </a:prstGeom>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dk1"/>
              </a:buClr>
              <a:buSzPts val="1100"/>
              <a:buFont typeface="Arial"/>
              <a:buNone/>
            </a:pPr>
            <a:r>
              <a:rPr lang="en" sz="2400" b="0">
                <a:solidFill>
                  <a:srgbClr val="003C71"/>
                </a:solidFill>
                <a:latin typeface="Arial"/>
                <a:ea typeface="Arial"/>
                <a:cs typeface="Arial"/>
                <a:sym typeface="Arial"/>
              </a:rPr>
              <a:t>PRESENTED TO THE VIRGINIA BOARD OF EDUCATION’S COMMITTEE ON THE STANDARDS OF QUALITY</a:t>
            </a:r>
            <a:endParaRPr sz="2400" b="0">
              <a:solidFill>
                <a:srgbClr val="003C71"/>
              </a:solidFill>
              <a:latin typeface="Arial"/>
              <a:ea typeface="Arial"/>
              <a:cs typeface="Arial"/>
              <a:sym typeface="Arial"/>
            </a:endParaRPr>
          </a:p>
          <a:p>
            <a:pPr marL="0" lvl="0" indent="0" algn="ctr" rtl="0">
              <a:lnSpc>
                <a:spcPct val="90000"/>
              </a:lnSpc>
              <a:spcBef>
                <a:spcPts val="1000"/>
              </a:spcBef>
              <a:spcAft>
                <a:spcPts val="0"/>
              </a:spcAft>
              <a:buClr>
                <a:schemeClr val="dk1"/>
              </a:buClr>
              <a:buSzPts val="1100"/>
              <a:buFont typeface="Arial"/>
              <a:buNone/>
            </a:pPr>
            <a:r>
              <a:rPr lang="en" sz="2400" b="0">
                <a:solidFill>
                  <a:srgbClr val="003C71"/>
                </a:solidFill>
                <a:latin typeface="Arial"/>
                <a:ea typeface="Arial"/>
                <a:cs typeface="Arial"/>
                <a:sym typeface="Arial"/>
              </a:rPr>
              <a:t>October 20, 2021</a:t>
            </a:r>
            <a:endParaRPr sz="2400" b="0">
              <a:solidFill>
                <a:srgbClr val="003C71"/>
              </a:solidFill>
              <a:latin typeface="Arial"/>
              <a:ea typeface="Arial"/>
              <a:cs typeface="Arial"/>
              <a:sym typeface="Arial"/>
            </a:endParaRPr>
          </a:p>
          <a:p>
            <a:pPr marL="0" lvl="0" indent="0" algn="ctr" rtl="0">
              <a:spcBef>
                <a:spcPts val="0"/>
              </a:spcBef>
              <a:spcAft>
                <a:spcPts val="0"/>
              </a:spcAft>
              <a:buNone/>
            </a:pPr>
            <a:endParaRPr/>
          </a:p>
        </p:txBody>
      </p:sp>
      <p:sp>
        <p:nvSpPr>
          <p:cNvPr id="57" name="Google Shape;57;p13"/>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2"/>
          <p:cNvSpPr txBox="1">
            <a:spLocks noGrp="1"/>
          </p:cNvSpPr>
          <p:nvPr>
            <p:ph type="title"/>
          </p:nvPr>
        </p:nvSpPr>
        <p:spPr>
          <a:xfrm>
            <a:off x="1780550" y="517025"/>
            <a:ext cx="71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JLARC SPED Study </a:t>
            </a:r>
            <a:endParaRPr/>
          </a:p>
        </p:txBody>
      </p:sp>
      <p:sp>
        <p:nvSpPr>
          <p:cNvPr id="117" name="Google Shape;117;p22"/>
          <p:cNvSpPr txBox="1">
            <a:spLocks noGrp="1"/>
          </p:cNvSpPr>
          <p:nvPr>
            <p:ph type="body" idx="1"/>
          </p:nvPr>
        </p:nvSpPr>
        <p:spPr>
          <a:xfrm>
            <a:off x="448625" y="1386425"/>
            <a:ext cx="8520600" cy="34164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a:t>JLARC SPED (Appendix D)</a:t>
            </a:r>
            <a:endParaRPr/>
          </a:p>
          <a:p>
            <a:pPr marL="914400" lvl="1" indent="-330200" algn="l" rtl="0">
              <a:spcBef>
                <a:spcPts val="0"/>
              </a:spcBef>
              <a:spcAft>
                <a:spcPts val="0"/>
              </a:spcAft>
              <a:buSzPts val="1600"/>
              <a:buChar char="○"/>
            </a:pPr>
            <a:r>
              <a:rPr lang="en"/>
              <a:t>Special education staffing models should consider student’s severity of need, scope of teacher responsibilities, and special education service settings</a:t>
            </a:r>
            <a:endParaRPr/>
          </a:p>
          <a:p>
            <a:pPr marL="914400" lvl="1" indent="-330200" algn="l" rtl="0">
              <a:spcBef>
                <a:spcPts val="0"/>
              </a:spcBef>
              <a:spcAft>
                <a:spcPts val="0"/>
              </a:spcAft>
              <a:buSzPts val="1600"/>
              <a:buChar char="○"/>
            </a:pPr>
            <a:r>
              <a:rPr lang="en"/>
              <a:t>Standards of quality could better reflect resources needed to adequately staff special education</a:t>
            </a:r>
            <a:endParaRPr/>
          </a:p>
          <a:p>
            <a:pPr marL="457200" lvl="0" indent="-330200" algn="l" rtl="0">
              <a:spcBef>
                <a:spcPts val="0"/>
              </a:spcBef>
              <a:spcAft>
                <a:spcPts val="0"/>
              </a:spcAft>
              <a:buSzPts val="1600"/>
              <a:buChar char="●"/>
            </a:pPr>
            <a:r>
              <a:rPr lang="en"/>
              <a:t>VDOE Response to JLARC </a:t>
            </a:r>
            <a:endParaRPr/>
          </a:p>
          <a:p>
            <a:pPr marL="914400" lvl="1" indent="-330200" algn="l" rtl="0">
              <a:spcBef>
                <a:spcPts val="0"/>
              </a:spcBef>
              <a:spcAft>
                <a:spcPts val="0"/>
              </a:spcAft>
              <a:buSzPts val="1600"/>
              <a:buChar char="○"/>
            </a:pPr>
            <a:r>
              <a:rPr lang="en"/>
              <a:t>Dr. Lane’s Response and focus on capacity building for school-level staffing and support</a:t>
            </a:r>
            <a:endParaRPr/>
          </a:p>
          <a:p>
            <a:pPr marL="914400" lvl="1" indent="-330200" algn="l" rtl="0">
              <a:spcBef>
                <a:spcPts val="0"/>
              </a:spcBef>
              <a:spcAft>
                <a:spcPts val="0"/>
              </a:spcAft>
              <a:buSzPts val="1600"/>
              <a:buChar char="○"/>
            </a:pPr>
            <a:r>
              <a:rPr lang="en"/>
              <a:t>Development of staff across educational settings to become more aware of the needs and requirements in servicing students with disabilities </a:t>
            </a:r>
            <a:endParaRPr/>
          </a:p>
        </p:txBody>
      </p:sp>
      <p:sp>
        <p:nvSpPr>
          <p:cNvPr id="118" name="Google Shape;118;p22"/>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title"/>
          </p:nvPr>
        </p:nvSpPr>
        <p:spPr>
          <a:xfrm>
            <a:off x="1780550" y="517025"/>
            <a:ext cx="71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VDOE Workplan</a:t>
            </a:r>
            <a:endParaRPr/>
          </a:p>
        </p:txBody>
      </p:sp>
      <p:sp>
        <p:nvSpPr>
          <p:cNvPr id="124" name="Google Shape;124;p23"/>
          <p:cNvSpPr txBox="1">
            <a:spLocks noGrp="1"/>
          </p:cNvSpPr>
          <p:nvPr>
            <p:ph type="body" idx="1"/>
          </p:nvPr>
        </p:nvSpPr>
        <p:spPr>
          <a:xfrm>
            <a:off x="153500" y="1274175"/>
            <a:ext cx="8815800" cy="35286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a:t>Continued support to institutes of higher education with a focus on special education and specialist preparation programs</a:t>
            </a:r>
            <a:endParaRPr/>
          </a:p>
          <a:p>
            <a:pPr marL="457200" lvl="0" indent="-330200" algn="l" rtl="0">
              <a:spcBef>
                <a:spcPts val="0"/>
              </a:spcBef>
              <a:spcAft>
                <a:spcPts val="0"/>
              </a:spcAft>
              <a:buSzPts val="1600"/>
              <a:buChar char="●"/>
            </a:pPr>
            <a:r>
              <a:rPr lang="en"/>
              <a:t>Partnership across VDOE to support robust data collection and efficient utilization of funding to support special education staffing</a:t>
            </a:r>
            <a:endParaRPr/>
          </a:p>
          <a:p>
            <a:pPr marL="457200" lvl="0" indent="-330200" algn="l" rtl="0">
              <a:spcBef>
                <a:spcPts val="0"/>
              </a:spcBef>
              <a:spcAft>
                <a:spcPts val="0"/>
              </a:spcAft>
              <a:buSzPts val="1600"/>
              <a:buChar char="●"/>
            </a:pPr>
            <a:r>
              <a:rPr lang="en"/>
              <a:t>Leveraging of support through external support</a:t>
            </a:r>
            <a:endParaRPr/>
          </a:p>
          <a:p>
            <a:pPr marL="914400" lvl="1" indent="-330200" algn="l" rtl="0">
              <a:spcBef>
                <a:spcPts val="0"/>
              </a:spcBef>
              <a:spcAft>
                <a:spcPts val="0"/>
              </a:spcAft>
              <a:buSzPts val="1600"/>
              <a:buChar char="○"/>
            </a:pPr>
            <a:r>
              <a:rPr lang="en"/>
              <a:t>Personnel Development Grant from the U. S. Department of Education</a:t>
            </a:r>
            <a:endParaRPr/>
          </a:p>
          <a:p>
            <a:pPr marL="914400" lvl="1" indent="-330200" algn="l" rtl="0">
              <a:spcBef>
                <a:spcPts val="0"/>
              </a:spcBef>
              <a:spcAft>
                <a:spcPts val="0"/>
              </a:spcAft>
              <a:buSzPts val="1600"/>
              <a:buChar char="○"/>
            </a:pPr>
            <a:r>
              <a:rPr lang="en"/>
              <a:t>Technical Assistance Grant from the Center for Effective Educator Development Accountability and Reform (CEEDAR) at the University of Florida</a:t>
            </a:r>
            <a:endParaRPr/>
          </a:p>
          <a:p>
            <a:pPr marL="457200" lvl="0" indent="-330200" algn="l" rtl="0">
              <a:spcBef>
                <a:spcPts val="0"/>
              </a:spcBef>
              <a:spcAft>
                <a:spcPts val="0"/>
              </a:spcAft>
              <a:buSzPts val="1600"/>
              <a:buChar char="●"/>
            </a:pPr>
            <a:r>
              <a:rPr lang="en"/>
              <a:t>Innovative approaches to support special education personnel and creating an ideal model for special education staffing</a:t>
            </a:r>
            <a:endParaRPr/>
          </a:p>
        </p:txBody>
      </p:sp>
      <p:sp>
        <p:nvSpPr>
          <p:cNvPr id="125" name="Google Shape;125;p23"/>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1780550" y="545325"/>
            <a:ext cx="71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Areas for Consideration</a:t>
            </a:r>
            <a:endParaRPr/>
          </a:p>
        </p:txBody>
      </p:sp>
      <p:sp>
        <p:nvSpPr>
          <p:cNvPr id="131" name="Google Shape;131;p24"/>
          <p:cNvSpPr txBox="1">
            <a:spLocks noGrp="1"/>
          </p:cNvSpPr>
          <p:nvPr>
            <p:ph type="body" idx="1"/>
          </p:nvPr>
        </p:nvSpPr>
        <p:spPr>
          <a:xfrm>
            <a:off x="448550" y="1246275"/>
            <a:ext cx="8520600" cy="35223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a:t>“Attract, Prepare, Retain: Effective Personnel For All”</a:t>
            </a:r>
            <a:endParaRPr/>
          </a:p>
          <a:p>
            <a:pPr marL="914400" lvl="1" indent="-317500" algn="l" rtl="0">
              <a:spcBef>
                <a:spcPts val="0"/>
              </a:spcBef>
              <a:spcAft>
                <a:spcPts val="0"/>
              </a:spcAft>
              <a:buSzPts val="1400"/>
              <a:buChar char="○"/>
            </a:pPr>
            <a:r>
              <a:rPr lang="en" sz="1400"/>
              <a:t>General and special education teachers, early childhood personnel, and related services providers</a:t>
            </a:r>
            <a:r>
              <a:rPr lang="en" sz="1400">
                <a:highlight>
                  <a:srgbClr val="FFFFFF"/>
                </a:highlight>
              </a:rPr>
              <a:t>—</a:t>
            </a:r>
            <a:r>
              <a:rPr lang="en" sz="1400"/>
              <a:t>who have the knowledge and skills needed to provide effective instruction, interventions, supports, and services to children with disabilities</a:t>
            </a:r>
            <a:endParaRPr sz="1400"/>
          </a:p>
          <a:p>
            <a:pPr marL="457200" lvl="0" indent="-330200" algn="l" rtl="0">
              <a:spcBef>
                <a:spcPts val="0"/>
              </a:spcBef>
              <a:spcAft>
                <a:spcPts val="0"/>
              </a:spcAft>
              <a:buSzPts val="1600"/>
              <a:buChar char="●"/>
            </a:pPr>
            <a:r>
              <a:rPr lang="en"/>
              <a:t>Training and Technical Assistance</a:t>
            </a:r>
            <a:endParaRPr/>
          </a:p>
          <a:p>
            <a:pPr marL="914400" lvl="1" indent="-317500" algn="l" rtl="0">
              <a:spcBef>
                <a:spcPts val="0"/>
              </a:spcBef>
              <a:spcAft>
                <a:spcPts val="0"/>
              </a:spcAft>
              <a:buSzPts val="1400"/>
              <a:buChar char="○"/>
            </a:pPr>
            <a:r>
              <a:rPr lang="en" sz="1400"/>
              <a:t>Journey Into Teaching (JITA); professional assessments, competency instruction, support with stipends for participants</a:t>
            </a:r>
            <a:endParaRPr sz="1400"/>
          </a:p>
          <a:p>
            <a:pPr marL="457200" lvl="0" indent="-330200" algn="l" rtl="0">
              <a:spcBef>
                <a:spcPts val="0"/>
              </a:spcBef>
              <a:spcAft>
                <a:spcPts val="0"/>
              </a:spcAft>
              <a:buSzPts val="1600"/>
              <a:buChar char="●"/>
            </a:pPr>
            <a:r>
              <a:rPr lang="en"/>
              <a:t>Innovative Staffing Models</a:t>
            </a:r>
            <a:endParaRPr/>
          </a:p>
          <a:p>
            <a:pPr marL="914400" lvl="1" indent="-317500" algn="l" rtl="0">
              <a:spcBef>
                <a:spcPts val="0"/>
              </a:spcBef>
              <a:spcAft>
                <a:spcPts val="0"/>
              </a:spcAft>
              <a:buSzPts val="1400"/>
              <a:buChar char="○"/>
            </a:pPr>
            <a:r>
              <a:rPr lang="en" sz="1400"/>
              <a:t>Other state examples; consideration of severity of need, scope of teacher responsibilities, and service setting. Consideration of “workload analysis model.”</a:t>
            </a:r>
            <a:endParaRPr sz="1400"/>
          </a:p>
          <a:p>
            <a:pPr marL="457200" lvl="0" indent="-330200" algn="l" rtl="0">
              <a:spcBef>
                <a:spcPts val="0"/>
              </a:spcBef>
              <a:spcAft>
                <a:spcPts val="0"/>
              </a:spcAft>
              <a:buSzPts val="1600"/>
              <a:buChar char="●"/>
            </a:pPr>
            <a:r>
              <a:rPr lang="en"/>
              <a:t>Shift in Special Education</a:t>
            </a:r>
            <a:endParaRPr/>
          </a:p>
          <a:p>
            <a:pPr marL="914400" lvl="1" indent="-317500" algn="l" rtl="0">
              <a:spcBef>
                <a:spcPts val="0"/>
              </a:spcBef>
              <a:spcAft>
                <a:spcPts val="0"/>
              </a:spcAft>
              <a:buSzPts val="1400"/>
              <a:buChar char="○"/>
            </a:pPr>
            <a:r>
              <a:rPr lang="en" sz="1400"/>
              <a:t>Adapting our approach to serving students with a focus on evidence-based practices and a practical approach for our public school divisions</a:t>
            </a:r>
            <a:endParaRPr sz="1400"/>
          </a:p>
        </p:txBody>
      </p:sp>
      <p:sp>
        <p:nvSpPr>
          <p:cNvPr id="132" name="Google Shape;132;p24"/>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12</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1780550" y="517025"/>
            <a:ext cx="6137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Special Education Staffing</a:t>
            </a:r>
            <a:endParaRPr/>
          </a:p>
        </p:txBody>
      </p:sp>
      <p:sp>
        <p:nvSpPr>
          <p:cNvPr id="63" name="Google Shape;63;p14"/>
          <p:cNvSpPr txBox="1">
            <a:spLocks noGrp="1"/>
          </p:cNvSpPr>
          <p:nvPr>
            <p:ph type="body" idx="1"/>
          </p:nvPr>
        </p:nvSpPr>
        <p:spPr>
          <a:xfrm>
            <a:off x="448625" y="1386425"/>
            <a:ext cx="8520600" cy="34164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a:t>Background</a:t>
            </a:r>
            <a:endParaRPr/>
          </a:p>
          <a:p>
            <a:pPr marL="914400" lvl="1" indent="-330200" algn="l" rtl="0">
              <a:spcBef>
                <a:spcPts val="0"/>
              </a:spcBef>
              <a:spcAft>
                <a:spcPts val="0"/>
              </a:spcAft>
              <a:buSzPts val="1600"/>
              <a:buChar char="○"/>
            </a:pPr>
            <a:r>
              <a:rPr lang="en"/>
              <a:t>Existing regulatory authority and regulations</a:t>
            </a:r>
            <a:endParaRPr/>
          </a:p>
          <a:p>
            <a:pPr marL="914400" lvl="1" indent="-330200" algn="l" rtl="0">
              <a:spcBef>
                <a:spcPts val="0"/>
              </a:spcBef>
              <a:spcAft>
                <a:spcPts val="0"/>
              </a:spcAft>
              <a:buSzPts val="1600"/>
              <a:buChar char="○"/>
            </a:pPr>
            <a:r>
              <a:rPr lang="en"/>
              <a:t>Previous inquiries in this area</a:t>
            </a:r>
            <a:endParaRPr/>
          </a:p>
          <a:p>
            <a:pPr marL="457200" lvl="0" indent="-330200" algn="l" rtl="0">
              <a:spcBef>
                <a:spcPts val="0"/>
              </a:spcBef>
              <a:spcAft>
                <a:spcPts val="0"/>
              </a:spcAft>
              <a:buSzPts val="1600"/>
              <a:buChar char="●"/>
            </a:pPr>
            <a:r>
              <a:rPr lang="en"/>
              <a:t>Relevant Factors</a:t>
            </a:r>
            <a:endParaRPr/>
          </a:p>
          <a:p>
            <a:pPr marL="457200" lvl="0" indent="-330200" algn="l" rtl="0">
              <a:spcBef>
                <a:spcPts val="0"/>
              </a:spcBef>
              <a:spcAft>
                <a:spcPts val="0"/>
              </a:spcAft>
              <a:buSzPts val="1600"/>
              <a:buChar char="●"/>
            </a:pPr>
            <a:r>
              <a:rPr lang="en"/>
              <a:t>Areas for Consideration</a:t>
            </a:r>
            <a:endParaRPr/>
          </a:p>
          <a:p>
            <a:pPr marL="457200" lvl="0" indent="-330200" algn="l" rtl="0">
              <a:spcBef>
                <a:spcPts val="0"/>
              </a:spcBef>
              <a:spcAft>
                <a:spcPts val="0"/>
              </a:spcAft>
              <a:buSzPts val="1600"/>
              <a:buChar char="●"/>
            </a:pPr>
            <a:r>
              <a:rPr lang="en"/>
              <a:t>Workplan</a:t>
            </a:r>
            <a:endParaRPr/>
          </a:p>
          <a:p>
            <a:pPr marL="914400" lvl="1" indent="-330200" algn="l" rtl="0">
              <a:spcBef>
                <a:spcPts val="0"/>
              </a:spcBef>
              <a:spcAft>
                <a:spcPts val="0"/>
              </a:spcAft>
              <a:buSzPts val="1600"/>
              <a:buChar char="○"/>
            </a:pPr>
            <a:r>
              <a:rPr lang="en"/>
              <a:t>SESS Resources and Initiatives</a:t>
            </a:r>
            <a:endParaRPr/>
          </a:p>
          <a:p>
            <a:pPr marL="457200" lvl="0" indent="-330200" algn="l" rtl="0">
              <a:spcBef>
                <a:spcPts val="0"/>
              </a:spcBef>
              <a:spcAft>
                <a:spcPts val="0"/>
              </a:spcAft>
              <a:buSzPts val="1600"/>
              <a:buChar char="●"/>
            </a:pPr>
            <a:r>
              <a:rPr lang="en"/>
              <a:t>Timeline</a:t>
            </a:r>
            <a:endParaRPr/>
          </a:p>
          <a:p>
            <a:pPr marL="914400" lvl="1" indent="-330200" algn="l" rtl="0">
              <a:spcBef>
                <a:spcPts val="0"/>
              </a:spcBef>
              <a:spcAft>
                <a:spcPts val="0"/>
              </a:spcAft>
              <a:buSzPts val="1600"/>
              <a:buChar char="○"/>
            </a:pPr>
            <a:r>
              <a:rPr lang="en"/>
              <a:t>Initiatives already in action</a:t>
            </a:r>
            <a:endParaRPr/>
          </a:p>
        </p:txBody>
      </p:sp>
      <p:sp>
        <p:nvSpPr>
          <p:cNvPr id="64" name="Google Shape;64;p14"/>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1780550" y="517025"/>
            <a:ext cx="71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a:t>Special Education Staffing Background (1 of 2)</a:t>
            </a:r>
            <a:endParaRPr sz="2500"/>
          </a:p>
        </p:txBody>
      </p:sp>
      <p:sp>
        <p:nvSpPr>
          <p:cNvPr id="70" name="Google Shape;70;p15"/>
          <p:cNvSpPr txBox="1">
            <a:spLocks noGrp="1"/>
          </p:cNvSpPr>
          <p:nvPr>
            <p:ph type="body" idx="1"/>
          </p:nvPr>
        </p:nvSpPr>
        <p:spPr>
          <a:xfrm>
            <a:off x="448625" y="1386425"/>
            <a:ext cx="8520600" cy="33597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a:t>Regulatory Background, Standards of Quality (Standard 2, </a:t>
            </a:r>
            <a:r>
              <a:rPr lang="en" b="0">
                <a:solidFill>
                  <a:srgbClr val="222222"/>
                </a:solidFill>
                <a:highlight>
                  <a:srgbClr val="FFFFFF"/>
                </a:highlight>
              </a:rPr>
              <a:t>§ </a:t>
            </a:r>
            <a:r>
              <a:rPr lang="en" b="0" u="sng">
                <a:solidFill>
                  <a:srgbClr val="1155CC"/>
                </a:solidFill>
                <a:highlight>
                  <a:srgbClr val="FFFFFF"/>
                </a:highlight>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22.1-253.13:2</a:t>
            </a:r>
            <a:r>
              <a:rPr lang="en"/>
              <a:t>)</a:t>
            </a:r>
            <a:endParaRPr/>
          </a:p>
          <a:p>
            <a:pPr marL="914400" lvl="1" indent="-342900" algn="l" rtl="0">
              <a:spcBef>
                <a:spcPts val="0"/>
              </a:spcBef>
              <a:spcAft>
                <a:spcPts val="0"/>
              </a:spcAft>
              <a:buSzPts val="1800"/>
              <a:buChar char="○"/>
            </a:pPr>
            <a:r>
              <a:rPr lang="en" sz="1300">
                <a:solidFill>
                  <a:srgbClr val="222222"/>
                </a:solidFill>
              </a:rPr>
              <a:t>Sets out instructional and staffing ratios for school divisions. These ratios are specific to grade and/or discipline as well as staffing for programs of prevention, intervention, remediation, English language learners, and reading specialists. </a:t>
            </a:r>
            <a:endParaRPr sz="1300">
              <a:solidFill>
                <a:srgbClr val="222222"/>
              </a:solidFill>
            </a:endParaRPr>
          </a:p>
          <a:p>
            <a:pPr marL="914400" lvl="1" indent="-342900" algn="l" rtl="0">
              <a:spcBef>
                <a:spcPts val="0"/>
              </a:spcBef>
              <a:spcAft>
                <a:spcPts val="0"/>
              </a:spcAft>
              <a:buSzPts val="1800"/>
              <a:buChar char="○"/>
            </a:pPr>
            <a:r>
              <a:rPr lang="en" sz="1300">
                <a:solidFill>
                  <a:srgbClr val="222222"/>
                </a:solidFill>
              </a:rPr>
              <a:t>Provides authority to the Board to set specific ratios for students with disabilities in its regulations.</a:t>
            </a:r>
            <a:endParaRPr sz="1300">
              <a:solidFill>
                <a:srgbClr val="222222"/>
              </a:solidFill>
            </a:endParaRPr>
          </a:p>
          <a:p>
            <a:pPr marL="914400" lvl="1" indent="-342900" algn="l" rtl="0">
              <a:spcBef>
                <a:spcPts val="0"/>
              </a:spcBef>
              <a:spcAft>
                <a:spcPts val="0"/>
              </a:spcAft>
              <a:buSzPts val="1800"/>
              <a:buChar char="○"/>
            </a:pPr>
            <a:r>
              <a:rPr lang="en" sz="1300">
                <a:solidFill>
                  <a:srgbClr val="222222"/>
                </a:solidFill>
              </a:rPr>
              <a:t>"Within its regulations governing special education programs, the Board shall seek to set pupil/teacher ratios for pupils with intellectual disability that do not exceed the pupil/teacher ratios for self-contained classes for pupils with specific learning disabilities."</a:t>
            </a:r>
            <a:endParaRPr sz="1800"/>
          </a:p>
          <a:p>
            <a:pPr marL="457200" lvl="0" indent="-330200" algn="l" rtl="0">
              <a:spcBef>
                <a:spcPts val="0"/>
              </a:spcBef>
              <a:spcAft>
                <a:spcPts val="0"/>
              </a:spcAft>
              <a:buSzPts val="1600"/>
              <a:buChar char="●"/>
            </a:pPr>
            <a:r>
              <a:rPr lang="en"/>
              <a:t>Standards of Accreditation</a:t>
            </a:r>
            <a:endParaRPr/>
          </a:p>
          <a:p>
            <a:pPr marL="914400" lvl="1" indent="-349250" algn="l" rtl="0">
              <a:spcBef>
                <a:spcPts val="0"/>
              </a:spcBef>
              <a:spcAft>
                <a:spcPts val="0"/>
              </a:spcAft>
              <a:buSzPts val="1900"/>
              <a:buChar char="○"/>
            </a:pPr>
            <a:r>
              <a:rPr lang="en" sz="1400">
                <a:solidFill>
                  <a:srgbClr val="222222"/>
                </a:solidFill>
              </a:rPr>
              <a:t> </a:t>
            </a:r>
            <a:r>
              <a:rPr lang="en" sz="1300" u="sng">
                <a:solidFill>
                  <a:srgbClr val="1155CC"/>
                </a:solid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8VAC20-131-240</a:t>
            </a:r>
            <a:r>
              <a:rPr lang="en" sz="1300">
                <a:solidFill>
                  <a:srgbClr val="222222"/>
                </a:solidFill>
              </a:rPr>
              <a:t> discuss standard loads for teachers which would apply to integrated classrooms. This section also points to the special education regulations for additional staffing requirements.</a:t>
            </a:r>
            <a:endParaRPr sz="1800"/>
          </a:p>
        </p:txBody>
      </p:sp>
      <p:sp>
        <p:nvSpPr>
          <p:cNvPr id="71" name="Google Shape;71;p15"/>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1780550" y="517025"/>
            <a:ext cx="71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500"/>
              <a:t>Special Education Staffing Background (2 of 2)</a:t>
            </a:r>
            <a:endParaRPr/>
          </a:p>
        </p:txBody>
      </p:sp>
      <p:sp>
        <p:nvSpPr>
          <p:cNvPr id="77" name="Google Shape;77;p16"/>
          <p:cNvSpPr txBox="1">
            <a:spLocks noGrp="1"/>
          </p:cNvSpPr>
          <p:nvPr>
            <p:ph type="body" idx="1"/>
          </p:nvPr>
        </p:nvSpPr>
        <p:spPr>
          <a:xfrm>
            <a:off x="448625" y="1386425"/>
            <a:ext cx="8520600" cy="34164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i="1"/>
              <a:t>Regulations Governing Special Education Programs for Children with Disabilities in Virginia</a:t>
            </a:r>
            <a:endParaRPr i="1"/>
          </a:p>
          <a:p>
            <a:pPr marL="914400" lvl="1" indent="-330200" algn="l" rtl="0">
              <a:spcBef>
                <a:spcPts val="0"/>
              </a:spcBef>
              <a:spcAft>
                <a:spcPts val="0"/>
              </a:spcAft>
              <a:buSzPts val="1600"/>
              <a:buChar char="○"/>
            </a:pPr>
            <a:r>
              <a:rPr lang="en"/>
              <a:t>8VAC20-81-40 Special education staffing requirements</a:t>
            </a:r>
            <a:endParaRPr/>
          </a:p>
          <a:p>
            <a:pPr marL="1371600" lvl="2" indent="-336550" algn="l" rtl="0">
              <a:spcBef>
                <a:spcPts val="0"/>
              </a:spcBef>
              <a:spcAft>
                <a:spcPts val="0"/>
              </a:spcAft>
              <a:buSzPts val="1700"/>
              <a:buChar char="■"/>
            </a:pPr>
            <a:r>
              <a:rPr lang="en" sz="1700"/>
              <a:t>Refers to 8VAC20-81-340, IEP services, service levels and removal from general education to provide special education and related services</a:t>
            </a:r>
            <a:endParaRPr sz="1700"/>
          </a:p>
          <a:p>
            <a:pPr marL="1371600" lvl="2" indent="-336550" algn="l" rtl="0">
              <a:spcBef>
                <a:spcPts val="0"/>
              </a:spcBef>
              <a:spcAft>
                <a:spcPts val="0"/>
              </a:spcAft>
              <a:buSzPts val="1700"/>
              <a:buChar char="■"/>
            </a:pPr>
            <a:r>
              <a:rPr lang="en" sz="1700"/>
              <a:t>Personnel assignment, caseload standards, and staffing for other special education programs </a:t>
            </a:r>
            <a:endParaRPr sz="1700"/>
          </a:p>
          <a:p>
            <a:pPr marL="914400" lvl="1" indent="-330200" algn="l" rtl="0">
              <a:spcBef>
                <a:spcPts val="0"/>
              </a:spcBef>
              <a:spcAft>
                <a:spcPts val="0"/>
              </a:spcAft>
              <a:buSzPts val="1600"/>
              <a:buChar char="○"/>
            </a:pPr>
            <a:r>
              <a:rPr lang="en"/>
              <a:t>8VAC20-81-340 Special education caseload staffing requirements</a:t>
            </a:r>
            <a:endParaRPr/>
          </a:p>
          <a:p>
            <a:pPr marL="1371600" lvl="2" indent="-336550" algn="l" rtl="0">
              <a:spcBef>
                <a:spcPts val="0"/>
              </a:spcBef>
              <a:spcAft>
                <a:spcPts val="0"/>
              </a:spcAft>
              <a:buSzPts val="1700"/>
              <a:buChar char="■"/>
            </a:pPr>
            <a:r>
              <a:rPr lang="en" sz="1700"/>
              <a:t>Include the disability category, level of service, and number of students for maximum caseloads</a:t>
            </a:r>
            <a:endParaRPr sz="1700"/>
          </a:p>
        </p:txBody>
      </p:sp>
      <p:sp>
        <p:nvSpPr>
          <p:cNvPr id="78" name="Google Shape;78;p16"/>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5</a:t>
            </a:fld>
            <a:endParaRPr/>
          </a:p>
        </p:txBody>
      </p:sp>
      <p:pic>
        <p:nvPicPr>
          <p:cNvPr id="84" name="Google Shape;84;p17"/>
          <p:cNvPicPr preferRelativeResize="0"/>
          <p:nvPr/>
        </p:nvPicPr>
        <p:blipFill>
          <a:blip r:embed="rId3">
            <a:alphaModFix/>
          </a:blip>
          <a:stretch>
            <a:fillRect/>
          </a:stretch>
        </p:blipFill>
        <p:spPr>
          <a:xfrm>
            <a:off x="1903077" y="816075"/>
            <a:ext cx="5693850" cy="38782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6</a:t>
            </a:fld>
            <a:endParaRPr/>
          </a:p>
        </p:txBody>
      </p:sp>
      <p:pic>
        <p:nvPicPr>
          <p:cNvPr id="90" name="Google Shape;90;p18"/>
          <p:cNvPicPr preferRelativeResize="0"/>
          <p:nvPr/>
        </p:nvPicPr>
        <p:blipFill>
          <a:blip r:embed="rId3">
            <a:alphaModFix/>
          </a:blip>
          <a:stretch>
            <a:fillRect/>
          </a:stretch>
        </p:blipFill>
        <p:spPr>
          <a:xfrm>
            <a:off x="1641950" y="895651"/>
            <a:ext cx="6607800" cy="35417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1780550" y="517025"/>
            <a:ext cx="71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Relevant Factors: Funding</a:t>
            </a:r>
            <a:endParaRPr/>
          </a:p>
        </p:txBody>
      </p:sp>
      <p:sp>
        <p:nvSpPr>
          <p:cNvPr id="96" name="Google Shape;96;p19"/>
          <p:cNvSpPr txBox="1">
            <a:spLocks noGrp="1"/>
          </p:cNvSpPr>
          <p:nvPr>
            <p:ph type="body" idx="1"/>
          </p:nvPr>
        </p:nvSpPr>
        <p:spPr>
          <a:xfrm>
            <a:off x="448625" y="1386425"/>
            <a:ext cx="8520600" cy="34164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a:t>The Board of Education regulations govern minimum staffing requirements for special education</a:t>
            </a:r>
            <a:endParaRPr/>
          </a:p>
          <a:p>
            <a:pPr marL="457200" lvl="0" indent="-330200" algn="l" rtl="0">
              <a:spcBef>
                <a:spcPts val="0"/>
              </a:spcBef>
              <a:spcAft>
                <a:spcPts val="0"/>
              </a:spcAft>
              <a:buSzPts val="1600"/>
              <a:buChar char="●"/>
            </a:pPr>
            <a:r>
              <a:rPr lang="en"/>
              <a:t>Funding to support special education (including staffing and support positions) comes from </a:t>
            </a:r>
            <a:endParaRPr/>
          </a:p>
          <a:p>
            <a:pPr marL="914400" lvl="1" indent="-330200" algn="l" rtl="0">
              <a:spcBef>
                <a:spcPts val="0"/>
              </a:spcBef>
              <a:spcAft>
                <a:spcPts val="0"/>
              </a:spcAft>
              <a:buSzPts val="1600"/>
              <a:buChar char="○"/>
            </a:pPr>
            <a:r>
              <a:rPr lang="en"/>
              <a:t>State funding: Virginia’s state Standards of Quality (SOQ) funding </a:t>
            </a:r>
            <a:endParaRPr/>
          </a:p>
          <a:p>
            <a:pPr marL="914400" lvl="1" indent="-330200" algn="l" rtl="0">
              <a:spcBef>
                <a:spcPts val="0"/>
              </a:spcBef>
              <a:spcAft>
                <a:spcPts val="0"/>
              </a:spcAft>
              <a:buSzPts val="1600"/>
              <a:buChar char="○"/>
            </a:pPr>
            <a:r>
              <a:rPr lang="en"/>
              <a:t>Federal funding: Allocations to local school divisions from the </a:t>
            </a:r>
            <a:r>
              <a:rPr lang="en" i="1"/>
              <a:t>Individuals with Disabilities Education Act </a:t>
            </a:r>
            <a:r>
              <a:rPr lang="en"/>
              <a:t>(IDEA) </a:t>
            </a:r>
            <a:endParaRPr/>
          </a:p>
          <a:p>
            <a:pPr marL="457200" lvl="0" indent="-330200" algn="l" rtl="0">
              <a:spcBef>
                <a:spcPts val="0"/>
              </a:spcBef>
              <a:spcAft>
                <a:spcPts val="0"/>
              </a:spcAft>
              <a:buSzPts val="1600"/>
              <a:buChar char="●"/>
            </a:pPr>
            <a:r>
              <a:rPr lang="en"/>
              <a:t>Disparate impact on localities on special education funding</a:t>
            </a:r>
            <a:endParaRPr/>
          </a:p>
        </p:txBody>
      </p:sp>
      <p:sp>
        <p:nvSpPr>
          <p:cNvPr id="97" name="Google Shape;97;p19"/>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1780550" y="517025"/>
            <a:ext cx="718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Relevant Factors: Data Collection</a:t>
            </a:r>
            <a:endParaRPr/>
          </a:p>
        </p:txBody>
      </p:sp>
      <p:sp>
        <p:nvSpPr>
          <p:cNvPr id="103" name="Google Shape;103;p20"/>
          <p:cNvSpPr txBox="1">
            <a:spLocks noGrp="1"/>
          </p:cNvSpPr>
          <p:nvPr>
            <p:ph type="body" idx="1"/>
          </p:nvPr>
        </p:nvSpPr>
        <p:spPr>
          <a:xfrm>
            <a:off x="448625" y="1386425"/>
            <a:ext cx="8520600" cy="34164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
              <a:t>Data related to special education instructional personnel</a:t>
            </a:r>
            <a:endParaRPr/>
          </a:p>
          <a:p>
            <a:pPr marL="914400" lvl="1" indent="-330200" algn="l" rtl="0">
              <a:spcBef>
                <a:spcPts val="0"/>
              </a:spcBef>
              <a:spcAft>
                <a:spcPts val="0"/>
              </a:spcAft>
              <a:buSzPts val="1600"/>
              <a:buChar char="○"/>
            </a:pPr>
            <a:r>
              <a:rPr lang="en"/>
              <a:t>December 1 Child Count Table 2 Report of Special Education Teacher Serving Children with Disabilities</a:t>
            </a:r>
            <a:endParaRPr/>
          </a:p>
          <a:p>
            <a:pPr marL="457200" lvl="0" indent="-330200" algn="l" rtl="0">
              <a:spcBef>
                <a:spcPts val="0"/>
              </a:spcBef>
              <a:spcAft>
                <a:spcPts val="0"/>
              </a:spcAft>
              <a:buSzPts val="1600"/>
              <a:buChar char="●"/>
            </a:pPr>
            <a:r>
              <a:rPr lang="en"/>
              <a:t>Instructional Personnel (IPAL) data collection</a:t>
            </a:r>
            <a:endParaRPr/>
          </a:p>
          <a:p>
            <a:pPr marL="457200" lvl="0" indent="-330200" algn="l" rtl="0">
              <a:spcBef>
                <a:spcPts val="0"/>
              </a:spcBef>
              <a:spcAft>
                <a:spcPts val="0"/>
              </a:spcAft>
              <a:buSzPts val="1600"/>
              <a:buChar char="●"/>
            </a:pPr>
            <a:r>
              <a:rPr lang="en"/>
              <a:t>Supply and Demand Report for School Personnel (</a:t>
            </a:r>
            <a:r>
              <a:rPr lang="en" i="1"/>
              <a:t>retired</a:t>
            </a:r>
            <a:r>
              <a:rPr lang="en"/>
              <a:t>)</a:t>
            </a:r>
            <a:endParaRPr/>
          </a:p>
          <a:p>
            <a:pPr marL="457200" lvl="0" indent="-330200" algn="l" rtl="0">
              <a:spcBef>
                <a:spcPts val="0"/>
              </a:spcBef>
              <a:spcAft>
                <a:spcPts val="0"/>
              </a:spcAft>
              <a:buSzPts val="1600"/>
              <a:buChar char="●"/>
            </a:pPr>
            <a:r>
              <a:rPr lang="en"/>
              <a:t>Positions and Exits Collection (</a:t>
            </a:r>
            <a:r>
              <a:rPr lang="en" i="1"/>
              <a:t>new</a:t>
            </a:r>
            <a:r>
              <a:rPr lang="en"/>
              <a:t>)</a:t>
            </a:r>
            <a:endParaRPr/>
          </a:p>
          <a:p>
            <a:pPr marL="914400" lvl="1" indent="-330200" algn="l" rtl="0">
              <a:spcBef>
                <a:spcPts val="0"/>
              </a:spcBef>
              <a:spcAft>
                <a:spcPts val="0"/>
              </a:spcAft>
              <a:buSzPts val="1600"/>
              <a:buChar char="○"/>
            </a:pPr>
            <a:r>
              <a:rPr lang="en"/>
              <a:t>More detailed data</a:t>
            </a:r>
            <a:endParaRPr/>
          </a:p>
          <a:p>
            <a:pPr marL="914400" lvl="1" indent="-330200" algn="l" rtl="0">
              <a:spcBef>
                <a:spcPts val="0"/>
              </a:spcBef>
              <a:spcAft>
                <a:spcPts val="0"/>
              </a:spcAft>
              <a:buSzPts val="1600"/>
              <a:buChar char="○"/>
            </a:pPr>
            <a:r>
              <a:rPr lang="en"/>
              <a:t>Timeline for collection October-December 2021</a:t>
            </a:r>
            <a:endParaRPr/>
          </a:p>
        </p:txBody>
      </p:sp>
      <p:sp>
        <p:nvSpPr>
          <p:cNvPr id="104" name="Google Shape;104;p20"/>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1566425" y="517025"/>
            <a:ext cx="757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Relevant Factors: Recruitment and Retention</a:t>
            </a:r>
            <a:endParaRPr/>
          </a:p>
        </p:txBody>
      </p:sp>
      <p:sp>
        <p:nvSpPr>
          <p:cNvPr id="110" name="Google Shape;110;p21"/>
          <p:cNvSpPr txBox="1">
            <a:spLocks noGrp="1"/>
          </p:cNvSpPr>
          <p:nvPr>
            <p:ph type="body" idx="1"/>
          </p:nvPr>
        </p:nvSpPr>
        <p:spPr>
          <a:xfrm>
            <a:off x="448625" y="1386425"/>
            <a:ext cx="8520600" cy="32001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Special Education is the number one area of critical shortage for instructional personnel in the Commonwealth</a:t>
            </a:r>
            <a:endParaRPr sz="1800"/>
          </a:p>
          <a:p>
            <a:pPr marL="457200" lvl="0" indent="-342900" algn="l" rtl="0">
              <a:spcBef>
                <a:spcPts val="0"/>
              </a:spcBef>
              <a:spcAft>
                <a:spcPts val="0"/>
              </a:spcAft>
              <a:buSzPts val="1800"/>
              <a:buChar char="●"/>
            </a:pPr>
            <a:r>
              <a:rPr lang="en" sz="1800"/>
              <a:t>Significant support from VDOE to speciality and teacher preparation programs using federal state set-aside funds</a:t>
            </a:r>
            <a:endParaRPr sz="1800"/>
          </a:p>
          <a:p>
            <a:pPr marL="457200" lvl="0" indent="-342900" algn="l" rtl="0">
              <a:spcBef>
                <a:spcPts val="0"/>
              </a:spcBef>
              <a:spcAft>
                <a:spcPts val="0"/>
              </a:spcAft>
              <a:buSzPts val="1800"/>
              <a:buChar char="●"/>
            </a:pPr>
            <a:r>
              <a:rPr lang="en" sz="1800"/>
              <a:t>Network of support across higher education institutions across Virginia</a:t>
            </a:r>
            <a:endParaRPr sz="1800"/>
          </a:p>
          <a:p>
            <a:pPr marL="457200" lvl="0" indent="-342900" algn="l" rtl="0">
              <a:spcBef>
                <a:spcPts val="0"/>
              </a:spcBef>
              <a:spcAft>
                <a:spcPts val="0"/>
              </a:spcAft>
              <a:buSzPts val="1800"/>
              <a:buChar char="●"/>
            </a:pPr>
            <a:r>
              <a:rPr lang="en" sz="1800"/>
              <a:t>Continuing area of focus for the State Special Education Advisory Committee</a:t>
            </a:r>
            <a:endParaRPr sz="1800"/>
          </a:p>
          <a:p>
            <a:pPr marL="457200" lvl="0" indent="-342900" algn="l" rtl="0">
              <a:spcBef>
                <a:spcPts val="0"/>
              </a:spcBef>
              <a:spcAft>
                <a:spcPts val="0"/>
              </a:spcAft>
              <a:buSzPts val="1800"/>
              <a:buChar char="●"/>
            </a:pPr>
            <a:r>
              <a:rPr lang="en" sz="1800"/>
              <a:t>Inquiries and requests for technical assistance from local school divisions to VDOE</a:t>
            </a:r>
            <a:endParaRPr sz="1800"/>
          </a:p>
        </p:txBody>
      </p:sp>
      <p:sp>
        <p:nvSpPr>
          <p:cNvPr id="111" name="Google Shape;111;p21"/>
          <p:cNvSpPr txBox="1">
            <a:spLocks noGrp="1"/>
          </p:cNvSpPr>
          <p:nvPr>
            <p:ph type="sldNum" idx="12"/>
          </p:nvPr>
        </p:nvSpPr>
        <p:spPr>
          <a:xfrm>
            <a:off x="153508" y="4586467"/>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1372</Words>
  <Application>Microsoft Office PowerPoint</Application>
  <PresentationFormat>On-screen Show (16:9)</PresentationFormat>
  <Paragraphs>113</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Times New Roman</vt:lpstr>
      <vt:lpstr>Arial</vt:lpstr>
      <vt:lpstr>Cardo</vt:lpstr>
      <vt:lpstr>Simple Light</vt:lpstr>
      <vt:lpstr>Overview of Special Education Staffing</vt:lpstr>
      <vt:lpstr>Special Education Staffing</vt:lpstr>
      <vt:lpstr>Special Education Staffing Background (1 of 2)</vt:lpstr>
      <vt:lpstr>Special Education Staffing Background (2 of 2)</vt:lpstr>
      <vt:lpstr>PowerPoint Presentation</vt:lpstr>
      <vt:lpstr>PowerPoint Presentation</vt:lpstr>
      <vt:lpstr>Relevant Factors: Funding</vt:lpstr>
      <vt:lpstr>Relevant Factors: Data Collection</vt:lpstr>
      <vt:lpstr>Relevant Factors: Recruitment and Retention</vt:lpstr>
      <vt:lpstr>JLARC SPED Study </vt:lpstr>
      <vt:lpstr>VDOE Workplan</vt:lpstr>
      <vt:lpstr>Areas for Consideration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Special Education Staffing</dc:title>
  <dc:creator>Webb, Emily (DOE)</dc:creator>
  <cp:lastModifiedBy>VITA Program</cp:lastModifiedBy>
  <cp:revision>1</cp:revision>
  <dcterms:modified xsi:type="dcterms:W3CDTF">2021-10-18T14:45:14Z</dcterms:modified>
</cp:coreProperties>
</file>