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57" r:id="rId3"/>
    <p:sldId id="300" r:id="rId4"/>
    <p:sldId id="298" r:id="rId5"/>
    <p:sldId id="269" r:id="rId6"/>
    <p:sldId id="304" r:id="rId7"/>
    <p:sldId id="309" r:id="rId8"/>
    <p:sldId id="302" r:id="rId9"/>
    <p:sldId id="299" r:id="rId10"/>
    <p:sldId id="301" r:id="rId11"/>
    <p:sldId id="310" r:id="rId12"/>
    <p:sldId id="313" r:id="rId13"/>
    <p:sldId id="312" r:id="rId14"/>
    <p:sldId id="307" r:id="rId15"/>
    <p:sldId id="297" r:id="rId16"/>
    <p:sldId id="271" r:id="rId17"/>
    <p:sldId id="272" r:id="rId18"/>
    <p:sldId id="273" r:id="rId19"/>
    <p:sldId id="270" r:id="rId20"/>
    <p:sldId id="308" r:id="rId2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6" roundtripDataSignature="AMtx7mgdMJhzu7Eb+FvnBDCJRHtdceLys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TA Program" initials="" lastIdx="1" clrIdx="0"/>
  <p:cmAuthor id="1" name="Leslie Sale" initials="LS" lastIdx="3" clrIdx="1"/>
  <p:cmAuthor id="2" name="VITA Program" initials="VP" lastIdx="9" clrIdx="2">
    <p:extLst>
      <p:ext uri="{19B8F6BF-5375-455C-9EA6-DF929625EA0E}">
        <p15:presenceInfo xmlns:p15="http://schemas.microsoft.com/office/powerpoint/2012/main" userId="VITA Progr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CED5"/>
    <a:srgbClr val="E7E8EB"/>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88A13FE-2EEC-49D5-8269-C62EC3D3A393}">
  <a:tblStyle styleId="{B88A13FE-2EEC-49D5-8269-C62EC3D3A393}"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546"/>
    <p:restoredTop sz="66230" autoAdjust="0"/>
  </p:normalViewPr>
  <p:slideViewPr>
    <p:cSldViewPr snapToGrid="0" snapToObjects="1">
      <p:cViewPr varScale="1">
        <p:scale>
          <a:sx n="45" d="100"/>
          <a:sy n="45" d="100"/>
        </p:scale>
        <p:origin x="116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customschemas.google.com/relationships/presentationmetadata" Target="meta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WCS02021\groupdir\Research\Board%20of%20Education\Research%20request\202109\Analysis\Graphs\2498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WCS02021\groupdir\Research\Board%20of%20Education\Research%20request\202109\Analysis\Graphs\graphs_Data%20for%20EL%20request.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WCS02021\groupdir\Research\Board%20of%20Education\Research%20request\202109\Analysis\Graphs\graphs_Data%20for%20EL%20request.xls"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Sheet1!$A$3</c:f>
              <c:strCache>
                <c:ptCount val="1"/>
                <c:pt idx="0">
                  <c:v>Level 1</c:v>
                </c:pt>
              </c:strCache>
            </c:strRef>
          </c:tx>
          <c:spPr>
            <a:solidFill>
              <a:schemeClr val="accent1"/>
            </a:solidFill>
            <a:ln>
              <a:noFill/>
            </a:ln>
            <a:effectLst/>
          </c:spPr>
          <c:invertIfNegative val="0"/>
          <c:dLbls>
            <c:dLbl>
              <c:idx val="0"/>
              <c:tx>
                <c:rich>
                  <a:bodyPr/>
                  <a:lstStyle/>
                  <a:p>
                    <a:fld id="{5F60E4C7-F9D1-4FE3-960B-C07222751A6A}" type="SERIESNAME">
                      <a:rPr lang="en-US"/>
                      <a:pPr/>
                      <a:t>[SERIES NAME]</a:t>
                    </a:fld>
                    <a:r>
                      <a:rPr lang="en-US" baseline="0"/>
                      <a:t>, </a:t>
                    </a:r>
                  </a:p>
                  <a:p>
                    <a:fld id="{98C73DD3-E592-4BCE-AC4E-E9486E0B9194}" type="VALUE">
                      <a:rPr lang="en-US" baseline="0"/>
                      <a:pPr/>
                      <a:t>[VALUE]</a:t>
                    </a:fld>
                    <a:endParaRPr lang="en-US"/>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4D98-4264-9EC5-55CCE412AAFF}"/>
                </c:ext>
              </c:extLst>
            </c:dLbl>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2018-2019</c:v>
                </c:pt>
              </c:strCache>
            </c:strRef>
          </c:cat>
          <c:val>
            <c:numRef>
              <c:f>Sheet1!$C$3</c:f>
              <c:numCache>
                <c:formatCode>0.0%</c:formatCode>
                <c:ptCount val="1"/>
                <c:pt idx="0">
                  <c:v>0.11738230990463697</c:v>
                </c:pt>
              </c:numCache>
            </c:numRef>
          </c:val>
          <c:extLst>
            <c:ext xmlns:c16="http://schemas.microsoft.com/office/drawing/2014/chart" uri="{C3380CC4-5D6E-409C-BE32-E72D297353CC}">
              <c16:uniqueId val="{00000001-4D98-4264-9EC5-55CCE412AAFF}"/>
            </c:ext>
          </c:extLst>
        </c:ser>
        <c:ser>
          <c:idx val="1"/>
          <c:order val="1"/>
          <c:tx>
            <c:strRef>
              <c:f>Sheet1!$A$4</c:f>
              <c:strCache>
                <c:ptCount val="1"/>
                <c:pt idx="0">
                  <c:v>Level 2</c:v>
                </c:pt>
              </c:strCache>
            </c:strRef>
          </c:tx>
          <c:spPr>
            <a:solidFill>
              <a:schemeClr val="accent2"/>
            </a:solidFill>
            <a:ln>
              <a:noFill/>
            </a:ln>
            <a:effectLst/>
          </c:spPr>
          <c:invertIfNegative val="0"/>
          <c:dLbls>
            <c:dLbl>
              <c:idx val="0"/>
              <c:tx>
                <c:rich>
                  <a:bodyPr/>
                  <a:lstStyle/>
                  <a:p>
                    <a:fld id="{8B8A8471-89AB-4D02-A21A-146958308C6B}" type="SERIESNAME">
                      <a:rPr lang="en-US"/>
                      <a:pPr/>
                      <a:t>[SERIES NAME]</a:t>
                    </a:fld>
                    <a:r>
                      <a:rPr lang="en-US" baseline="0"/>
                      <a:t>, </a:t>
                    </a:r>
                  </a:p>
                  <a:p>
                    <a:fld id="{64E54FEB-BAD6-475E-AB6F-096CAABC76E0}" type="VALUE">
                      <a:rPr lang="en-US" baseline="0"/>
                      <a:pPr/>
                      <a:t>[VALUE]</a:t>
                    </a:fld>
                    <a:endParaRPr lang="en-US"/>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4D98-4264-9EC5-55CCE412AAFF}"/>
                </c:ext>
              </c:extLst>
            </c:dLbl>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2018-2019</c:v>
                </c:pt>
              </c:strCache>
            </c:strRef>
          </c:cat>
          <c:val>
            <c:numRef>
              <c:f>Sheet1!$C$4</c:f>
              <c:numCache>
                <c:formatCode>0.0%</c:formatCode>
                <c:ptCount val="1"/>
                <c:pt idx="0">
                  <c:v>0.18787022554114738</c:v>
                </c:pt>
              </c:numCache>
            </c:numRef>
          </c:val>
          <c:extLst>
            <c:ext xmlns:c16="http://schemas.microsoft.com/office/drawing/2014/chart" uri="{C3380CC4-5D6E-409C-BE32-E72D297353CC}">
              <c16:uniqueId val="{00000003-4D98-4264-9EC5-55CCE412AAFF}"/>
            </c:ext>
          </c:extLst>
        </c:ser>
        <c:ser>
          <c:idx val="2"/>
          <c:order val="2"/>
          <c:tx>
            <c:strRef>
              <c:f>Sheet1!$A$5</c:f>
              <c:strCache>
                <c:ptCount val="1"/>
                <c:pt idx="0">
                  <c:v>Level 3</c:v>
                </c:pt>
              </c:strCache>
            </c:strRef>
          </c:tx>
          <c:spPr>
            <a:solidFill>
              <a:schemeClr val="accent3"/>
            </a:solidFill>
            <a:ln>
              <a:noFill/>
            </a:ln>
            <a:effectLst/>
          </c:spPr>
          <c:invertIfNegative val="0"/>
          <c:dLbls>
            <c:dLbl>
              <c:idx val="0"/>
              <c:tx>
                <c:rich>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fld id="{DCD3F87E-F3A9-40FA-A224-21D7BAF84922}" type="SERIESNAME">
                      <a:rPr lang="en-US" sz="1400"/>
                      <a:pPr>
                        <a:defRPr sz="1400" b="1"/>
                      </a:pPr>
                      <a:t>[SERIES NAME]</a:t>
                    </a:fld>
                    <a:r>
                      <a:rPr lang="en-US" sz="1400" baseline="0"/>
                      <a:t>, </a:t>
                    </a:r>
                  </a:p>
                  <a:p>
                    <a:pPr>
                      <a:defRPr sz="1400" b="1"/>
                    </a:pPr>
                    <a:fld id="{A44A5F76-C5D0-4273-A7AF-41A81BE189D5}" type="VALUE">
                      <a:rPr lang="en-US" sz="1400" baseline="0"/>
                      <a:pPr>
                        <a:defRPr sz="1400" b="1"/>
                      </a:pPr>
                      <a:t>[VALUE]</a:t>
                    </a:fld>
                    <a:endParaRPr lang="en-US"/>
                  </a:p>
                </c:rich>
              </c:tx>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4D98-4264-9EC5-55CCE412AAFF}"/>
                </c:ext>
              </c:extLst>
            </c:dLbl>
            <c:spPr>
              <a:noFill/>
              <a:ln>
                <a:noFill/>
              </a:ln>
              <a:effectLst/>
            </c:spPr>
            <c:txPr>
              <a:bodyPr rot="0" spcFirstLastPara="1" vertOverflow="ellipsis" vert="horz" wrap="square" anchor="ctr" anchorCtr="1"/>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2018-2019</c:v>
                </c:pt>
              </c:strCache>
            </c:strRef>
          </c:cat>
          <c:val>
            <c:numRef>
              <c:f>Sheet1!$C$5</c:f>
              <c:numCache>
                <c:formatCode>0.0%</c:formatCode>
                <c:ptCount val="1"/>
                <c:pt idx="0">
                  <c:v>0.42076794994702055</c:v>
                </c:pt>
              </c:numCache>
            </c:numRef>
          </c:val>
          <c:extLst>
            <c:ext xmlns:c16="http://schemas.microsoft.com/office/drawing/2014/chart" uri="{C3380CC4-5D6E-409C-BE32-E72D297353CC}">
              <c16:uniqueId val="{00000005-4D98-4264-9EC5-55CCE412AAFF}"/>
            </c:ext>
          </c:extLst>
        </c:ser>
        <c:ser>
          <c:idx val="3"/>
          <c:order val="3"/>
          <c:tx>
            <c:strRef>
              <c:f>Sheet1!$A$6</c:f>
              <c:strCache>
                <c:ptCount val="1"/>
                <c:pt idx="0">
                  <c:v>Level 4</c:v>
                </c:pt>
              </c:strCache>
            </c:strRef>
          </c:tx>
          <c:spPr>
            <a:solidFill>
              <a:schemeClr val="accent4"/>
            </a:solidFill>
            <a:ln>
              <a:noFill/>
            </a:ln>
            <a:effectLst/>
          </c:spPr>
          <c:invertIfNegative val="0"/>
          <c:dLbls>
            <c:dLbl>
              <c:idx val="0"/>
              <c:tx>
                <c:rich>
                  <a:bodyPr/>
                  <a:lstStyle/>
                  <a:p>
                    <a:fld id="{BF7058C7-02FA-4E6C-ADDC-BB94875D97E0}" type="SERIESNAME">
                      <a:rPr lang="en-US" sz="1400"/>
                      <a:pPr/>
                      <a:t>[SERIES NAME]</a:t>
                    </a:fld>
                    <a:r>
                      <a:rPr lang="en-US" sz="1400" baseline="0" dirty="0" smtClean="0"/>
                      <a:t>,</a:t>
                    </a:r>
                  </a:p>
                  <a:p>
                    <a:r>
                      <a:rPr lang="en-US" sz="1400" baseline="0" dirty="0" smtClean="0"/>
                      <a:t>(4.0-4.3) </a:t>
                    </a:r>
                    <a:endParaRPr lang="en-US" sz="1400" baseline="0" dirty="0"/>
                  </a:p>
                  <a:p>
                    <a:fld id="{17E073B8-0BCC-4DF0-930F-0F8E0AEC1191}" type="VALUE">
                      <a:rPr lang="en-US" sz="1400" baseline="0"/>
                      <a:pPr/>
                      <a:t>[VALUE]</a:t>
                    </a:fld>
                    <a:endParaRPr lang="en-US"/>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4D98-4264-9EC5-55CCE412AAFF}"/>
                </c:ext>
              </c:extLst>
            </c:dLbl>
            <c:spPr>
              <a:noFill/>
              <a:ln>
                <a:noFill/>
              </a:ln>
              <a:effectLst/>
            </c:spPr>
            <c:txPr>
              <a:bodyPr rot="0" spcFirstLastPara="1" vertOverflow="ellipsis" vert="horz" wrap="square" anchor="ctr" anchorCtr="1"/>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2018-2019</c:v>
                </c:pt>
              </c:strCache>
            </c:strRef>
          </c:cat>
          <c:val>
            <c:numRef>
              <c:f>Sheet1!$C$6</c:f>
              <c:numCache>
                <c:formatCode>0.0%</c:formatCode>
                <c:ptCount val="1"/>
                <c:pt idx="0">
                  <c:v>0.13358898027145669</c:v>
                </c:pt>
              </c:numCache>
            </c:numRef>
          </c:val>
          <c:extLst>
            <c:ext xmlns:c16="http://schemas.microsoft.com/office/drawing/2014/chart" uri="{C3380CC4-5D6E-409C-BE32-E72D297353CC}">
              <c16:uniqueId val="{00000007-4D98-4264-9EC5-55CCE412AAFF}"/>
            </c:ext>
          </c:extLst>
        </c:ser>
        <c:ser>
          <c:idx val="4"/>
          <c:order val="4"/>
          <c:tx>
            <c:strRef>
              <c:f>Sheet1!$A$7</c:f>
              <c:strCache>
                <c:ptCount val="1"/>
                <c:pt idx="0">
                  <c:v>Proficient</c:v>
                </c:pt>
              </c:strCache>
            </c:strRef>
          </c:tx>
          <c:spPr>
            <a:solidFill>
              <a:schemeClr val="accent5"/>
            </a:solidFill>
            <a:ln>
              <a:noFill/>
            </a:ln>
            <a:effectLst/>
          </c:spPr>
          <c:invertIfNegative val="0"/>
          <c:dLbls>
            <c:dLbl>
              <c:idx val="0"/>
              <c:tx>
                <c:rich>
                  <a:bodyPr/>
                  <a:lstStyle/>
                  <a:p>
                    <a:fld id="{E1FD5D4D-0AED-4656-98D1-3FB564F53F00}" type="SERIESNAME">
                      <a:rPr lang="en-US" sz="1400"/>
                      <a:pPr/>
                      <a:t>[SERIES NAME]</a:t>
                    </a:fld>
                    <a:r>
                      <a:rPr lang="en-US" sz="1400" baseline="0" dirty="0" smtClean="0"/>
                      <a:t>,</a:t>
                    </a:r>
                  </a:p>
                  <a:p>
                    <a:r>
                      <a:rPr lang="en-US" sz="1400" baseline="0" dirty="0" smtClean="0"/>
                      <a:t>(4.4 &amp; above) </a:t>
                    </a:r>
                    <a:endParaRPr lang="en-US" sz="1400" baseline="0" dirty="0"/>
                  </a:p>
                  <a:p>
                    <a:fld id="{218F1B96-398A-4044-AEE0-E209FCE4DDEB}" type="VALUE">
                      <a:rPr lang="en-US" sz="1400" baseline="0"/>
                      <a:pPr/>
                      <a:t>[VALUE]</a:t>
                    </a:fld>
                    <a:endParaRPr lang="en-US"/>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4D98-4264-9EC5-55CCE412AAFF}"/>
                </c:ext>
              </c:extLst>
            </c:dLbl>
            <c:spPr>
              <a:noFill/>
              <a:ln>
                <a:noFill/>
              </a:ln>
              <a:effectLst/>
            </c:spPr>
            <c:txPr>
              <a:bodyPr rot="0" spcFirstLastPara="1" vertOverflow="ellipsis" vert="horz" wrap="square" anchor="ctr" anchorCtr="1"/>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2018-2019</c:v>
                </c:pt>
              </c:strCache>
            </c:strRef>
          </c:cat>
          <c:val>
            <c:numRef>
              <c:f>Sheet1!$C$7</c:f>
              <c:numCache>
                <c:formatCode>0.0%</c:formatCode>
                <c:ptCount val="1"/>
                <c:pt idx="0">
                  <c:v>0.14039053433573842</c:v>
                </c:pt>
              </c:numCache>
            </c:numRef>
          </c:val>
          <c:extLst>
            <c:ext xmlns:c16="http://schemas.microsoft.com/office/drawing/2014/chart" uri="{C3380CC4-5D6E-409C-BE32-E72D297353CC}">
              <c16:uniqueId val="{00000009-4D98-4264-9EC5-55CCE412AAFF}"/>
            </c:ext>
          </c:extLst>
        </c:ser>
        <c:dLbls>
          <c:showLegendKey val="0"/>
          <c:showVal val="0"/>
          <c:showCatName val="0"/>
          <c:showSerName val="0"/>
          <c:showPercent val="0"/>
          <c:showBubbleSize val="0"/>
        </c:dLbls>
        <c:gapWidth val="150"/>
        <c:overlap val="100"/>
        <c:axId val="517967792"/>
        <c:axId val="517964840"/>
      </c:barChart>
      <c:catAx>
        <c:axId val="5179677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7964840"/>
        <c:crosses val="autoZero"/>
        <c:auto val="1"/>
        <c:lblAlgn val="ctr"/>
        <c:lblOffset val="100"/>
        <c:noMultiLvlLbl val="0"/>
      </c:catAx>
      <c:valAx>
        <c:axId val="51796484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Percent of Students by Proficiency Level</a:t>
                </a:r>
              </a:p>
              <a:p>
                <a:pPr>
                  <a:defRPr/>
                </a:pPr>
                <a:r>
                  <a:rPr lang="en-US"/>
                  <a:t>n  = 99,095 tested students</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7967792"/>
        <c:crosses val="autoZero"/>
        <c:crossBetween val="between"/>
      </c:valAx>
      <c:spPr>
        <a:noFill/>
        <a:ln>
          <a:noFill/>
        </a:ln>
        <a:effectLst/>
      </c:spPr>
    </c:plotArea>
    <c:plotVisOnly val="1"/>
    <c:dispBlanksAs val="gap"/>
    <c:showDLblsOverMax val="0"/>
  </c:chart>
  <c:spPr>
    <a:solidFill>
      <a:schemeClr val="bg1"/>
    </a:solidFill>
    <a:ln>
      <a:noFill/>
    </a:ln>
    <a:effectLst/>
  </c:spPr>
  <c:txPr>
    <a:bodyPr/>
    <a:lstStyle/>
    <a:p>
      <a:pPr>
        <a:defRPr sz="16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b="0" i="0" baseline="0" dirty="0" smtClean="0">
                <a:effectLst/>
              </a:rPr>
              <a:t>Percent of English Learner Students† Passing SOL Reading Assessments by Proficiency Level, 2018-2019</a:t>
            </a:r>
            <a:endParaRPr lang="en-US" sz="2000" dirty="0">
              <a:effectLst/>
            </a:endParaRP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'annual pass rates_revised 1119'!$I$16</c:f>
              <c:strCache>
                <c:ptCount val="1"/>
                <c:pt idx="0">
                  <c:v>Grade 3 Reading
(n = 10,177)</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'annual pass rates_revised 1119'!$J$15:$M$15</c:f>
              <c:strCache>
                <c:ptCount val="4"/>
                <c:pt idx="0">
                  <c:v>Level 1*</c:v>
                </c:pt>
                <c:pt idx="1">
                  <c:v>Level 2* </c:v>
                </c:pt>
                <c:pt idx="2">
                  <c:v>Level 3</c:v>
                </c:pt>
                <c:pt idx="3">
                  <c:v>Level 4
(4.0-4.3)</c:v>
                </c:pt>
              </c:strCache>
            </c:strRef>
          </c:cat>
          <c:val>
            <c:numRef>
              <c:f>'annual pass rates_revised 1119'!$J$16:$M$16</c:f>
              <c:numCache>
                <c:formatCode>0%</c:formatCode>
                <c:ptCount val="4"/>
                <c:pt idx="1">
                  <c:v>5.0700000000000002E-2</c:v>
                </c:pt>
                <c:pt idx="2">
                  <c:v>0.3034</c:v>
                </c:pt>
                <c:pt idx="3">
                  <c:v>0.67090000000000005</c:v>
                </c:pt>
              </c:numCache>
            </c:numRef>
          </c:val>
          <c:extLst>
            <c:ext xmlns:c16="http://schemas.microsoft.com/office/drawing/2014/chart" uri="{C3380CC4-5D6E-409C-BE32-E72D297353CC}">
              <c16:uniqueId val="{00000000-7C13-4CD4-AD0D-9854A786AA83}"/>
            </c:ext>
          </c:extLst>
        </c:ser>
        <c:ser>
          <c:idx val="1"/>
          <c:order val="1"/>
          <c:tx>
            <c:strRef>
              <c:f>'annual pass rates_revised 1119'!$I$17</c:f>
              <c:strCache>
                <c:ptCount val="1"/>
                <c:pt idx="0">
                  <c:v>Grade 8 Reading
(n = 3,589)</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'annual pass rates_revised 1119'!$J$15:$M$15</c:f>
              <c:strCache>
                <c:ptCount val="4"/>
                <c:pt idx="0">
                  <c:v>Level 1*</c:v>
                </c:pt>
                <c:pt idx="1">
                  <c:v>Level 2* </c:v>
                </c:pt>
                <c:pt idx="2">
                  <c:v>Level 3</c:v>
                </c:pt>
                <c:pt idx="3">
                  <c:v>Level 4
(4.0-4.3)</c:v>
                </c:pt>
              </c:strCache>
            </c:strRef>
          </c:cat>
          <c:val>
            <c:numRef>
              <c:f>'annual pass rates_revised 1119'!$J$17:$M$17</c:f>
              <c:numCache>
                <c:formatCode>General</c:formatCode>
                <c:ptCount val="4"/>
                <c:pt idx="2" formatCode="0%">
                  <c:v>9.4700000000000006E-2</c:v>
                </c:pt>
                <c:pt idx="3" formatCode="0%">
                  <c:v>0.28549999999999998</c:v>
                </c:pt>
              </c:numCache>
            </c:numRef>
          </c:val>
          <c:extLst>
            <c:ext xmlns:c16="http://schemas.microsoft.com/office/drawing/2014/chart" uri="{C3380CC4-5D6E-409C-BE32-E72D297353CC}">
              <c16:uniqueId val="{00000001-7C13-4CD4-AD0D-9854A786AA83}"/>
            </c:ext>
          </c:extLst>
        </c:ser>
        <c:ser>
          <c:idx val="2"/>
          <c:order val="2"/>
          <c:tx>
            <c:strRef>
              <c:f>'annual pass rates_revised 1119'!$I$18</c:f>
              <c:strCache>
                <c:ptCount val="1"/>
                <c:pt idx="0">
                  <c:v>EOC Reading
(n = 3,346)</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'annual pass rates_revised 1119'!$J$15:$M$15</c:f>
              <c:strCache>
                <c:ptCount val="4"/>
                <c:pt idx="0">
                  <c:v>Level 1*</c:v>
                </c:pt>
                <c:pt idx="1">
                  <c:v>Level 2* </c:v>
                </c:pt>
                <c:pt idx="2">
                  <c:v>Level 3</c:v>
                </c:pt>
                <c:pt idx="3">
                  <c:v>Level 4
(4.0-4.3)</c:v>
                </c:pt>
              </c:strCache>
            </c:strRef>
          </c:cat>
          <c:val>
            <c:numRef>
              <c:f>'annual pass rates_revised 1119'!$J$18:$M$18</c:f>
              <c:numCache>
                <c:formatCode>0%</c:formatCode>
                <c:ptCount val="4"/>
                <c:pt idx="0">
                  <c:v>8.1100000000000005E-2</c:v>
                </c:pt>
                <c:pt idx="1">
                  <c:v>7.7700000000000005E-2</c:v>
                </c:pt>
                <c:pt idx="2">
                  <c:v>0.14949999999999999</c:v>
                </c:pt>
                <c:pt idx="3">
                  <c:v>0.35370000000000001</c:v>
                </c:pt>
              </c:numCache>
            </c:numRef>
          </c:val>
          <c:extLst>
            <c:ext xmlns:c16="http://schemas.microsoft.com/office/drawing/2014/chart" uri="{C3380CC4-5D6E-409C-BE32-E72D297353CC}">
              <c16:uniqueId val="{00000002-7C13-4CD4-AD0D-9854A786AA83}"/>
            </c:ext>
          </c:extLst>
        </c:ser>
        <c:dLbls>
          <c:showLegendKey val="0"/>
          <c:showVal val="0"/>
          <c:showCatName val="0"/>
          <c:showSerName val="0"/>
          <c:showPercent val="0"/>
          <c:showBubbleSize val="0"/>
        </c:dLbls>
        <c:gapWidth val="150"/>
        <c:axId val="513805656"/>
        <c:axId val="513801064"/>
      </c:barChart>
      <c:catAx>
        <c:axId val="513805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3801064"/>
        <c:crosses val="autoZero"/>
        <c:auto val="1"/>
        <c:lblAlgn val="ctr"/>
        <c:lblOffset val="100"/>
        <c:noMultiLvlLbl val="0"/>
      </c:catAx>
      <c:valAx>
        <c:axId val="513801064"/>
        <c:scaling>
          <c:orientation val="minMax"/>
          <c:max val="1"/>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3805656"/>
        <c:crosses val="autoZero"/>
        <c:crossBetween val="between"/>
        <c:majorUnit val="0.2"/>
      </c:valAx>
      <c:spPr>
        <a:noFill/>
        <a:ln>
          <a:noFill/>
        </a:ln>
        <a:effectLst/>
      </c:spPr>
    </c:plotArea>
    <c:legend>
      <c:legendPos val="r"/>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n-US" b="0" dirty="0" smtClean="0">
                <a:latin typeface="Times New Roman" panose="02020603050405020304" pitchFamily="18" charset="0"/>
                <a:cs typeface="Times New Roman" panose="02020603050405020304" pitchFamily="18" charset="0"/>
              </a:rPr>
              <a:t>2018-2019 Graduation</a:t>
            </a:r>
            <a:r>
              <a:rPr lang="en-US" b="0" baseline="0" dirty="0" smtClean="0">
                <a:latin typeface="Times New Roman" panose="02020603050405020304" pitchFamily="18" charset="0"/>
                <a:cs typeface="Times New Roman" panose="02020603050405020304" pitchFamily="18" charset="0"/>
              </a:rPr>
              <a:t> Cohort Outcomes for English Learner Students† by Highest Proficiency Level Achieved in High School  </a:t>
            </a:r>
            <a:endParaRPr lang="en-US" b="0" dirty="0">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92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6.7356447108759154E-2"/>
          <c:y val="0.18877717588986456"/>
          <c:w val="0.69981938689041689"/>
          <c:h val="0.61256846647515872"/>
        </c:manualLayout>
      </c:layout>
      <c:barChart>
        <c:barDir val="col"/>
        <c:grouping val="clustered"/>
        <c:varyColors val="0"/>
        <c:ser>
          <c:idx val="0"/>
          <c:order val="0"/>
          <c:tx>
            <c:strRef>
              <c:f>'Outcomes by Max EL Level In HS'!$H$15</c:f>
              <c:strCache>
                <c:ptCount val="1"/>
                <c:pt idx="0">
                  <c:v>Completer</c:v>
                </c:pt>
              </c:strCache>
            </c:strRef>
          </c:tx>
          <c:spPr>
            <a:solidFill>
              <a:schemeClr val="accent1"/>
            </a:solidFill>
            <a:ln>
              <a:noFill/>
            </a:ln>
            <a:effectLst/>
          </c:spPr>
          <c:invertIfNegative val="0"/>
          <c:dLbls>
            <c:dLbl>
              <c:idx val="1"/>
              <c:layout>
                <c:manualLayout>
                  <c:x val="-1.1725725854745831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438-4FD8-ADDB-A5C06734ADCA}"/>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shade val="95000"/>
                          <a:satMod val="105000"/>
                        </a:schemeClr>
                      </a:solidFill>
                      <a:prstDash val="solid"/>
                      <a:round/>
                    </a:ln>
                    <a:effectLst/>
                  </c:spPr>
                </c15:leaderLines>
              </c:ext>
            </c:extLst>
          </c:dLbls>
          <c:cat>
            <c:strRef>
              <c:f>'Outcomes by Max EL Level In HS'!$G$16:$G$20</c:f>
              <c:strCache>
                <c:ptCount val="5"/>
                <c:pt idx="0">
                  <c:v>Level 1* 
(n = 648)</c:v>
                </c:pt>
                <c:pt idx="1">
                  <c:v>Level 2
(n = 890)</c:v>
                </c:pt>
                <c:pt idx="2">
                  <c:v>Level 3
(n = 1,579)</c:v>
                </c:pt>
                <c:pt idx="3">
                  <c:v>Level 4* 
(4.0-4.3)
(n = 2,056)</c:v>
                </c:pt>
                <c:pt idx="4">
                  <c:v>Proficient* 
(4.4 and above)
(n = 1,616)</c:v>
                </c:pt>
              </c:strCache>
            </c:strRef>
          </c:cat>
          <c:val>
            <c:numRef>
              <c:f>'Outcomes by Max EL Level In HS'!$H$16:$H$20</c:f>
              <c:numCache>
                <c:formatCode>0%</c:formatCode>
                <c:ptCount val="5"/>
                <c:pt idx="1">
                  <c:v>3.2584269662921349E-2</c:v>
                </c:pt>
                <c:pt idx="2">
                  <c:v>4.2431918936035463E-2</c:v>
                </c:pt>
              </c:numCache>
            </c:numRef>
          </c:val>
          <c:extLst>
            <c:ext xmlns:c16="http://schemas.microsoft.com/office/drawing/2014/chart" uri="{C3380CC4-5D6E-409C-BE32-E72D297353CC}">
              <c16:uniqueId val="{00000001-8438-4FD8-ADDB-A5C06734ADCA}"/>
            </c:ext>
          </c:extLst>
        </c:ser>
        <c:ser>
          <c:idx val="1"/>
          <c:order val="1"/>
          <c:tx>
            <c:strRef>
              <c:f>'Outcomes by Max EL Level In HS'!$I$15</c:f>
              <c:strCache>
                <c:ptCount val="1"/>
                <c:pt idx="0">
                  <c:v>Diploma</c:v>
                </c:pt>
              </c:strCache>
            </c:strRef>
          </c:tx>
          <c:spPr>
            <a:solidFill>
              <a:schemeClr val="accent2"/>
            </a:solidFill>
            <a:ln>
              <a:noFill/>
            </a:ln>
            <a:effectLst/>
          </c:spPr>
          <c:invertIfNegative val="0"/>
          <c:dLbls>
            <c:dLbl>
              <c:idx val="1"/>
              <c:layout>
                <c:manualLayout>
                  <c:x val="-1.055315326927086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438-4FD8-ADDB-A5C06734ADCA}"/>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shade val="95000"/>
                          <a:satMod val="105000"/>
                        </a:schemeClr>
                      </a:solidFill>
                      <a:prstDash val="solid"/>
                      <a:round/>
                    </a:ln>
                    <a:effectLst/>
                  </c:spPr>
                </c15:leaderLines>
              </c:ext>
            </c:extLst>
          </c:dLbls>
          <c:cat>
            <c:strRef>
              <c:f>'Outcomes by Max EL Level In HS'!$G$16:$G$20</c:f>
              <c:strCache>
                <c:ptCount val="5"/>
                <c:pt idx="0">
                  <c:v>Level 1* 
(n = 648)</c:v>
                </c:pt>
                <c:pt idx="1">
                  <c:v>Level 2
(n = 890)</c:v>
                </c:pt>
                <c:pt idx="2">
                  <c:v>Level 3
(n = 1,579)</c:v>
                </c:pt>
                <c:pt idx="3">
                  <c:v>Level 4* 
(4.0-4.3)
(n = 2,056)</c:v>
                </c:pt>
                <c:pt idx="4">
                  <c:v>Proficient* 
(4.4 and above)
(n = 1,616)</c:v>
                </c:pt>
              </c:strCache>
            </c:strRef>
          </c:cat>
          <c:val>
            <c:numRef>
              <c:f>'Outcomes by Max EL Level In HS'!$I$16:$I$20</c:f>
              <c:numCache>
                <c:formatCode>0%</c:formatCode>
                <c:ptCount val="5"/>
                <c:pt idx="0">
                  <c:v>5.2469135802469133E-2</c:v>
                </c:pt>
                <c:pt idx="1">
                  <c:v>0.20112359550561798</c:v>
                </c:pt>
                <c:pt idx="2">
                  <c:v>0.66244458518049398</c:v>
                </c:pt>
                <c:pt idx="3">
                  <c:v>0.8414814814814815</c:v>
                </c:pt>
                <c:pt idx="4">
                  <c:v>0.90803689064558635</c:v>
                </c:pt>
              </c:numCache>
            </c:numRef>
          </c:val>
          <c:extLst>
            <c:ext xmlns:c16="http://schemas.microsoft.com/office/drawing/2014/chart" uri="{C3380CC4-5D6E-409C-BE32-E72D297353CC}">
              <c16:uniqueId val="{00000003-8438-4FD8-ADDB-A5C06734ADCA}"/>
            </c:ext>
          </c:extLst>
        </c:ser>
        <c:ser>
          <c:idx val="2"/>
          <c:order val="2"/>
          <c:tx>
            <c:strRef>
              <c:f>'Outcomes by Max EL Level In HS'!$J$15</c:f>
              <c:strCache>
                <c:ptCount val="1"/>
                <c:pt idx="0">
                  <c:v>Dropout or Unconfirmed</c:v>
                </c:pt>
              </c:strCache>
            </c:strRef>
          </c:tx>
          <c:spPr>
            <a:solidFill>
              <a:schemeClr val="accent3"/>
            </a:solidFill>
            <a:ln>
              <a:noFill/>
            </a:ln>
            <a:effectLst/>
          </c:spPr>
          <c:invertIfNegative val="0"/>
          <c:dLbls>
            <c:dLbl>
              <c:idx val="2"/>
              <c:layout>
                <c:manualLayout>
                  <c:x val="8.208008098321780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438-4FD8-ADDB-A5C06734ADCA}"/>
                </c:ext>
              </c:extLst>
            </c:dLbl>
            <c:dLbl>
              <c:idx val="3"/>
              <c:layout>
                <c:manualLayout>
                  <c:x val="8.208008098321780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438-4FD8-ADDB-A5C06734ADCA}"/>
                </c:ext>
              </c:extLst>
            </c:dLbl>
            <c:dLbl>
              <c:idx val="4"/>
              <c:layout>
                <c:manualLayout>
                  <c:x val="3.5177177564236204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438-4FD8-ADDB-A5C06734ADCA}"/>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shade val="95000"/>
                          <a:satMod val="105000"/>
                        </a:schemeClr>
                      </a:solidFill>
                      <a:prstDash val="solid"/>
                      <a:round/>
                    </a:ln>
                    <a:effectLst/>
                  </c:spPr>
                </c15:leaderLines>
              </c:ext>
            </c:extLst>
          </c:dLbls>
          <c:cat>
            <c:strRef>
              <c:f>'Outcomes by Max EL Level In HS'!$G$16:$G$20</c:f>
              <c:strCache>
                <c:ptCount val="5"/>
                <c:pt idx="0">
                  <c:v>Level 1* 
(n = 648)</c:v>
                </c:pt>
                <c:pt idx="1">
                  <c:v>Level 2
(n = 890)</c:v>
                </c:pt>
                <c:pt idx="2">
                  <c:v>Level 3
(n = 1,579)</c:v>
                </c:pt>
                <c:pt idx="3">
                  <c:v>Level 4* 
(4.0-4.3)
(n = 2,056)</c:v>
                </c:pt>
                <c:pt idx="4">
                  <c:v>Proficient* 
(4.4 and above)
(n = 1,616)</c:v>
                </c:pt>
              </c:strCache>
            </c:strRef>
          </c:cat>
          <c:val>
            <c:numRef>
              <c:f>'Outcomes by Max EL Level In HS'!$J$16:$J$20</c:f>
              <c:numCache>
                <c:formatCode>0%</c:formatCode>
                <c:ptCount val="5"/>
                <c:pt idx="0">
                  <c:v>0.90432098765432101</c:v>
                </c:pt>
                <c:pt idx="1">
                  <c:v>0.72584269662921352</c:v>
                </c:pt>
                <c:pt idx="2">
                  <c:v>0.27485750474984166</c:v>
                </c:pt>
                <c:pt idx="3">
                  <c:v>0.13777777777777778</c:v>
                </c:pt>
                <c:pt idx="4">
                  <c:v>7.5889328063241113E-2</c:v>
                </c:pt>
              </c:numCache>
            </c:numRef>
          </c:val>
          <c:extLst>
            <c:ext xmlns:c16="http://schemas.microsoft.com/office/drawing/2014/chart" uri="{C3380CC4-5D6E-409C-BE32-E72D297353CC}">
              <c16:uniqueId val="{00000007-8438-4FD8-ADDB-A5C06734ADCA}"/>
            </c:ext>
          </c:extLst>
        </c:ser>
        <c:ser>
          <c:idx val="3"/>
          <c:order val="3"/>
          <c:tx>
            <c:strRef>
              <c:f>'Outcomes by Max EL Level In HS'!$K$15</c:f>
              <c:strCache>
                <c:ptCount val="1"/>
                <c:pt idx="0">
                  <c:v>Long-term Absence or Still Enrolled</c:v>
                </c:pt>
              </c:strCache>
            </c:strRef>
          </c:tx>
          <c:spPr>
            <a:solidFill>
              <a:schemeClr val="accent4"/>
            </a:solidFill>
            <a:ln>
              <a:noFill/>
            </a:ln>
            <a:effectLst/>
          </c:spPr>
          <c:invertIfNegative val="0"/>
          <c:dLbls>
            <c:dLbl>
              <c:idx val="1"/>
              <c:layout>
                <c:manualLayout>
                  <c:x val="3.517717756423577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438-4FD8-ADDB-A5C06734ADCA}"/>
                </c:ext>
              </c:extLst>
            </c:dLbl>
            <c:dLbl>
              <c:idx val="2"/>
              <c:layout>
                <c:manualLayout>
                  <c:x val="3.5177177564236204E-3"/>
                  <c:y val="-1.0327886932234808E-1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438-4FD8-ADDB-A5C06734ADCA}"/>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shade val="95000"/>
                          <a:satMod val="105000"/>
                        </a:schemeClr>
                      </a:solidFill>
                      <a:prstDash val="solid"/>
                      <a:round/>
                    </a:ln>
                    <a:effectLst/>
                  </c:spPr>
                </c15:leaderLines>
              </c:ext>
            </c:extLst>
          </c:dLbls>
          <c:cat>
            <c:strRef>
              <c:f>'Outcomes by Max EL Level In HS'!$G$16:$G$20</c:f>
              <c:strCache>
                <c:ptCount val="5"/>
                <c:pt idx="0">
                  <c:v>Level 1* 
(n = 648)</c:v>
                </c:pt>
                <c:pt idx="1">
                  <c:v>Level 2
(n = 890)</c:v>
                </c:pt>
                <c:pt idx="2">
                  <c:v>Level 3
(n = 1,579)</c:v>
                </c:pt>
                <c:pt idx="3">
                  <c:v>Level 4* 
(4.0-4.3)
(n = 2,056)</c:v>
                </c:pt>
                <c:pt idx="4">
                  <c:v>Proficient* 
(4.4 and above)
(n = 1,616)</c:v>
                </c:pt>
              </c:strCache>
            </c:strRef>
          </c:cat>
          <c:val>
            <c:numRef>
              <c:f>'Outcomes by Max EL Level In HS'!$K$16:$K$20</c:f>
              <c:numCache>
                <c:formatCode>0%</c:formatCode>
                <c:ptCount val="5"/>
                <c:pt idx="1">
                  <c:v>4.0449438202247189E-2</c:v>
                </c:pt>
                <c:pt idx="2">
                  <c:v>2.0265991133628879E-2</c:v>
                </c:pt>
              </c:numCache>
            </c:numRef>
          </c:val>
          <c:extLst>
            <c:ext xmlns:c16="http://schemas.microsoft.com/office/drawing/2014/chart" uri="{C3380CC4-5D6E-409C-BE32-E72D297353CC}">
              <c16:uniqueId val="{0000000A-8438-4FD8-ADDB-A5C06734ADCA}"/>
            </c:ext>
          </c:extLst>
        </c:ser>
        <c:dLbls>
          <c:showLegendKey val="0"/>
          <c:showVal val="0"/>
          <c:showCatName val="0"/>
          <c:showSerName val="0"/>
          <c:showPercent val="0"/>
          <c:showBubbleSize val="0"/>
        </c:dLbls>
        <c:gapWidth val="150"/>
        <c:axId val="390663400"/>
        <c:axId val="1"/>
      </c:barChart>
      <c:catAx>
        <c:axId val="390663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sz="16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
        <c:crosses val="autoZero"/>
        <c:auto val="1"/>
        <c:lblAlgn val="ctr"/>
        <c:lblOffset val="100"/>
        <c:noMultiLvlLbl val="0"/>
      </c:catAx>
      <c:valAx>
        <c:axId val="1"/>
        <c:scaling>
          <c:orientation val="minMax"/>
          <c:max val="1"/>
        </c:scaling>
        <c:delete val="0"/>
        <c:axPos val="l"/>
        <c:numFmt formatCode="0%" sourceLinked="1"/>
        <c:majorTickMark val="none"/>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390663400"/>
        <c:crosses val="autoZero"/>
        <c:crossBetween val="between"/>
      </c:valAx>
      <c:spPr>
        <a:noFill/>
        <a:ln w="25400">
          <a:noFill/>
        </a:ln>
        <a:effectLst/>
      </c:spPr>
    </c:plotArea>
    <c:legend>
      <c:legendPos val="r"/>
      <c:layout>
        <c:manualLayout>
          <c:xMode val="edge"/>
          <c:yMode val="edge"/>
          <c:x val="0.76365811624275248"/>
          <c:y val="0.30985571250379262"/>
          <c:w val="0.22930644824440036"/>
          <c:h val="0.3976396254770696"/>
        </c:manualLayout>
      </c:layout>
      <c:overlay val="0"/>
      <c:spPr>
        <a:noFill/>
        <a:ln w="25400">
          <a:noFill/>
        </a:ln>
        <a:effectLst/>
      </c:spPr>
      <c:txPr>
        <a:bodyPr rot="0" spcFirstLastPara="1" vertOverflow="ellipsis" vert="horz" wrap="square" anchor="ctr" anchorCtr="1"/>
        <a:lstStyle/>
        <a:p>
          <a:pPr>
            <a:defRPr sz="16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w="9525" cap="flat" cmpd="sng" algn="ctr">
      <a:noFill/>
      <a:prstDash val="solid"/>
      <a:round/>
    </a:ln>
    <a:effectLst/>
  </c:spPr>
  <c:txPr>
    <a:bodyPr/>
    <a:lstStyle/>
    <a:p>
      <a:pPr>
        <a:defRPr sz="16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7"/>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3884612" y="0"/>
            <a:ext cx="2971800" cy="458787"/>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2"/>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sz="1400" b="0" i="0" u="none" strike="noStrike" cap="none">
              <a:solidFill>
                <a:srgbClr val="000000"/>
              </a:solidFill>
              <a:latin typeface="Arial"/>
              <a:ea typeface="Arial"/>
              <a:cs typeface="Arial"/>
              <a:sym typeface="Arial"/>
            </a:endParaRPr>
          </a:p>
        </p:txBody>
      </p:sp>
      <p:pic>
        <p:nvPicPr>
          <p:cNvPr id="9" name="Google Shape;9;n" descr="Virginia Department of Education"/>
          <p:cNvPicPr preferRelativeResize="0"/>
          <p:nvPr/>
        </p:nvPicPr>
        <p:blipFill rotWithShape="1">
          <a:blip r:embed="rId2">
            <a:alphaModFix/>
          </a:blip>
          <a:srcRect/>
          <a:stretch/>
        </p:blipFill>
        <p:spPr>
          <a:xfrm>
            <a:off x="28575" y="1054100"/>
            <a:ext cx="401637" cy="7046912"/>
          </a:xfrm>
          <a:prstGeom prst="rect">
            <a:avLst/>
          </a:prstGeom>
          <a:noFill/>
          <a:ln>
            <a:noFill/>
          </a:ln>
        </p:spPr>
      </p:pic>
      <p:pic>
        <p:nvPicPr>
          <p:cNvPr id="10" name="Google Shape;10;n" descr="VDOE Logo"/>
          <p:cNvPicPr preferRelativeResize="0"/>
          <p:nvPr/>
        </p:nvPicPr>
        <p:blipFill rotWithShape="1">
          <a:blip r:embed="rId3">
            <a:alphaModFix/>
          </a:blip>
          <a:srcRect/>
          <a:stretch/>
        </p:blipFill>
        <p:spPr>
          <a:xfrm>
            <a:off x="5392737" y="8699500"/>
            <a:ext cx="1376362" cy="458787"/>
          </a:xfrm>
          <a:prstGeom prst="rect">
            <a:avLst/>
          </a:prstGeom>
          <a:noFill/>
          <a:ln>
            <a:noFill/>
          </a:ln>
        </p:spPr>
      </p:pic>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08" name="Google Shape;108;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5" name="Google Shape;195;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41274543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smtClean="0">
                <a:solidFill>
                  <a:srgbClr val="000000"/>
                </a:solidFill>
                <a:latin typeface="Calibri"/>
                <a:ea typeface="Calibri"/>
                <a:cs typeface="Calibri"/>
                <a:sym typeface="Calibri"/>
              </a:rPr>
              <a:t>11</a:t>
            </a:fld>
            <a:endParaRPr lang="en-US"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5657238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71A650-665F-B049-BFDF-C141BB58E043}" type="slidenum">
              <a:rPr lang="en-US" smtClean="0"/>
              <a:pPr/>
              <a:t>12</a:t>
            </a:fld>
            <a:endParaRPr lang="en-US"/>
          </a:p>
        </p:txBody>
      </p:sp>
    </p:spTree>
    <p:extLst>
      <p:ext uri="{BB962C8B-B14F-4D97-AF65-F5344CB8AC3E}">
        <p14:creationId xmlns:p14="http://schemas.microsoft.com/office/powerpoint/2010/main" val="41061991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smtClean="0">
                <a:solidFill>
                  <a:srgbClr val="000000"/>
                </a:solidFill>
                <a:latin typeface="Calibri"/>
                <a:ea typeface="Calibri"/>
                <a:cs typeface="Calibri"/>
                <a:sym typeface="Calibri"/>
              </a:rPr>
              <a:t>13</a:t>
            </a:fld>
            <a:endParaRPr lang="en-US"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1082226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800" u="none" strike="noStrike" cap="none" baseline="0" dirty="0" smtClean="0">
                <a:latin typeface="Times New Roman"/>
                <a:ea typeface="Times New Roman"/>
                <a:cs typeface="Times New Roman"/>
                <a:sym typeface="Times New Roman"/>
              </a:rPr>
              <a:t>Estimated cost for revised: [Pending]</a:t>
            </a:r>
            <a:endParaRPr lang="en-US" sz="1800" u="none" strike="noStrike" cap="none" dirty="0" smtClean="0">
              <a:latin typeface="Times New Roman"/>
              <a:ea typeface="Times New Roman"/>
              <a:cs typeface="Times New Roman"/>
              <a:sym typeface="Times New Roman"/>
            </a:endParaRPr>
          </a:p>
          <a:p>
            <a:pPr marL="0" lvl="0" indent="0" algn="l" rtl="0">
              <a:lnSpc>
                <a:spcPct val="100000"/>
              </a:lnSpc>
              <a:spcBef>
                <a:spcPts val="0"/>
              </a:spcBef>
              <a:spcAft>
                <a:spcPts val="0"/>
              </a:spcAft>
              <a:buSzPts val="1400"/>
              <a:buNone/>
            </a:pPr>
            <a:endParaRPr dirty="0"/>
          </a:p>
        </p:txBody>
      </p:sp>
      <p:sp>
        <p:nvSpPr>
          <p:cNvPr id="115" name="Google Shape;11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39580523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3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2" name="Google Shape;202;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14465055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43" name="Google Shape;143;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44" name="Google Shape;144;p6:notes"/>
          <p:cNvSpPr txBox="1"/>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16</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0706959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51" name="Google Shape;151;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52" name="Google Shape;152;p7:notes"/>
          <p:cNvSpPr txBox="1"/>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17</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5300947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59" name="Google Shape;159;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0" name="Google Shape;160;p8:notes"/>
          <p:cNvSpPr txBox="1"/>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18</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2339322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3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2" name="Google Shape;202;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1327221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15" name="Google Shape;11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smtClean="0">
                <a:solidFill>
                  <a:srgbClr val="000000"/>
                </a:solidFill>
                <a:latin typeface="Calibri"/>
                <a:ea typeface="Calibri"/>
                <a:cs typeface="Calibri"/>
                <a:sym typeface="Calibri"/>
              </a:rPr>
              <a:t>20</a:t>
            </a:fld>
            <a:endParaRPr lang="en-US"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52089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3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2" name="Google Shape;202;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486953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3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dirty="0"/>
              <a:t>BH</a:t>
            </a:r>
            <a:r>
              <a:rPr lang="en-US" baseline="0" dirty="0"/>
              <a:t>:  I added bullets to the WBL proposal</a:t>
            </a:r>
            <a:endParaRPr dirty="0"/>
          </a:p>
        </p:txBody>
      </p:sp>
      <p:sp>
        <p:nvSpPr>
          <p:cNvPr id="181" name="Google Shape;181;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945213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3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2" name="Google Shape;202;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smtClean="0">
                <a:solidFill>
                  <a:srgbClr val="000000"/>
                </a:solidFill>
                <a:latin typeface="Calibri"/>
                <a:ea typeface="Calibri"/>
                <a:cs typeface="Calibri"/>
                <a:sym typeface="Calibri"/>
              </a:rPr>
              <a:t>6</a:t>
            </a:fld>
            <a:endParaRPr lang="en-US"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970465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smtClean="0">
                <a:solidFill>
                  <a:srgbClr val="000000"/>
                </a:solidFill>
                <a:latin typeface="Calibri"/>
                <a:ea typeface="Calibri"/>
                <a:cs typeface="Calibri"/>
                <a:sym typeface="Calibri"/>
              </a:rPr>
              <a:t>7</a:t>
            </a:fld>
            <a:endParaRPr lang="en-US"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9107188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3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2" name="Google Shape;202;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6987080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15" name="Google Shape;11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3128195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17"/>
        <p:cNvGrpSpPr/>
        <p:nvPr/>
      </p:nvGrpSpPr>
      <p:grpSpPr>
        <a:xfrm>
          <a:off x="0" y="0"/>
          <a:ext cx="0" cy="0"/>
          <a:chOff x="0" y="0"/>
          <a:chExt cx="0" cy="0"/>
        </a:xfrm>
      </p:grpSpPr>
      <p:sp>
        <p:nvSpPr>
          <p:cNvPr id="18" name="Google Shape;18;p18"/>
          <p:cNvSpPr txBox="1">
            <a:spLocks noGrp="1"/>
          </p:cNvSpPr>
          <p:nvPr>
            <p:ph type="ctrTitle"/>
          </p:nvPr>
        </p:nvSpPr>
        <p:spPr>
          <a:xfrm>
            <a:off x="1524000" y="2235199"/>
            <a:ext cx="9144000" cy="2387600"/>
          </a:xfrm>
          <a:prstGeom prst="rect">
            <a:avLst/>
          </a:prstGeom>
          <a:noFill/>
          <a:ln w="79375" cap="rnd" cmpd="sng">
            <a:solidFill>
              <a:srgbClr val="003B71">
                <a:alpha val="78431"/>
              </a:srgbClr>
            </a:solidFill>
            <a:prstDash val="solid"/>
            <a:round/>
            <a:headEnd type="none" w="sm" len="sm"/>
            <a:tailEnd type="none" w="sm" len="sm"/>
          </a:ln>
        </p:spPr>
        <p:txBody>
          <a:bodyPr spcFirstLastPara="1" wrap="square" lIns="91425" tIns="45700" rIns="91425" bIns="45700" anchor="ctr" anchorCtr="0">
            <a:noAutofit/>
          </a:bodyPr>
          <a:lstStyle>
            <a:lvl1pPr lvl="0" algn="ctr">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8"/>
          <p:cNvSpPr txBox="1">
            <a:spLocks noGrp="1"/>
          </p:cNvSpPr>
          <p:nvPr>
            <p:ph type="subTitle" idx="1"/>
          </p:nvPr>
        </p:nvSpPr>
        <p:spPr>
          <a:xfrm>
            <a:off x="1445341" y="4714875"/>
            <a:ext cx="9144000" cy="1028615"/>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2"/>
              </a:buClr>
              <a:buSzPts val="2400"/>
              <a:buNone/>
              <a:defRPr sz="2400"/>
            </a:lvl1pPr>
            <a:lvl2pPr lvl="1" algn="ctr">
              <a:lnSpc>
                <a:spcPct val="90000"/>
              </a:lnSpc>
              <a:spcBef>
                <a:spcPts val="500"/>
              </a:spcBef>
              <a:spcAft>
                <a:spcPts val="0"/>
              </a:spcAft>
              <a:buClr>
                <a:schemeClr val="accent2"/>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chemeClr val="dk2"/>
              </a:buClr>
              <a:buSzPts val="1600"/>
              <a:buNone/>
              <a:defRPr sz="1600"/>
            </a:lvl4pPr>
            <a:lvl5pPr lvl="4" algn="ctr">
              <a:lnSpc>
                <a:spcPct val="90000"/>
              </a:lnSpc>
              <a:spcBef>
                <a:spcPts val="500"/>
              </a:spcBef>
              <a:spcAft>
                <a:spcPts val="0"/>
              </a:spcAft>
              <a:buClr>
                <a:schemeClr val="accent2"/>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20" name="Google Shape;20;p18"/>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8"/>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19"/>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9"/>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26" name="Google Shape;26;p19"/>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9"/>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lt1"/>
              </a:buClr>
              <a:buSzPts val="2400"/>
              <a:buNone/>
              <a:defRPr sz="2400">
                <a:solidFill>
                  <a:schemeClr val="lt1"/>
                </a:solidFill>
              </a:defRPr>
            </a:lvl1pPr>
            <a:lvl2pPr marL="914400" lvl="1" indent="-228600" algn="l">
              <a:lnSpc>
                <a:spcPct val="90000"/>
              </a:lnSpc>
              <a:spcBef>
                <a:spcPts val="500"/>
              </a:spcBef>
              <a:spcAft>
                <a:spcPts val="0"/>
              </a:spcAft>
              <a:buClr>
                <a:schemeClr val="lt1"/>
              </a:buClr>
              <a:buSzPts val="2000"/>
              <a:buNone/>
              <a:defRPr sz="2000">
                <a:solidFill>
                  <a:schemeClr val="lt1"/>
                </a:solidFill>
              </a:defRPr>
            </a:lvl2pPr>
            <a:lvl3pPr marL="1371600" lvl="2" indent="-228600" algn="l">
              <a:lnSpc>
                <a:spcPct val="90000"/>
              </a:lnSpc>
              <a:spcBef>
                <a:spcPts val="500"/>
              </a:spcBef>
              <a:spcAft>
                <a:spcPts val="0"/>
              </a:spcAft>
              <a:buClr>
                <a:schemeClr val="lt1"/>
              </a:buClr>
              <a:buSzPts val="1800"/>
              <a:buNone/>
              <a:defRPr sz="1800">
                <a:solidFill>
                  <a:schemeClr val="lt1"/>
                </a:solidFill>
              </a:defRPr>
            </a:lvl3pPr>
            <a:lvl4pPr marL="1828800" lvl="3" indent="-228600" algn="l">
              <a:lnSpc>
                <a:spcPct val="90000"/>
              </a:lnSpc>
              <a:spcBef>
                <a:spcPts val="500"/>
              </a:spcBef>
              <a:spcAft>
                <a:spcPts val="0"/>
              </a:spcAft>
              <a:buClr>
                <a:schemeClr val="lt1"/>
              </a:buClr>
              <a:buSzPts val="1600"/>
              <a:buNone/>
              <a:defRPr sz="1600">
                <a:solidFill>
                  <a:schemeClr val="lt1"/>
                </a:solidFill>
              </a:defRPr>
            </a:lvl4pPr>
            <a:lvl5pPr marL="2286000" lvl="4" indent="-228600" algn="l">
              <a:lnSpc>
                <a:spcPct val="90000"/>
              </a:lnSpc>
              <a:spcBef>
                <a:spcPts val="500"/>
              </a:spcBef>
              <a:spcAft>
                <a:spcPts val="0"/>
              </a:spcAft>
              <a:buClr>
                <a:schemeClr val="lt1"/>
              </a:buClr>
              <a:buSzPts val="1600"/>
              <a:buNone/>
              <a:defRPr sz="1600">
                <a:solidFill>
                  <a:schemeClr val="lt1"/>
                </a:solidFill>
              </a:defRPr>
            </a:lvl5pPr>
            <a:lvl6pPr marL="2743200" lvl="5" indent="-228600" algn="l">
              <a:lnSpc>
                <a:spcPct val="90000"/>
              </a:lnSpc>
              <a:spcBef>
                <a:spcPts val="500"/>
              </a:spcBef>
              <a:spcAft>
                <a:spcPts val="0"/>
              </a:spcAft>
              <a:buClr>
                <a:schemeClr val="lt1"/>
              </a:buClr>
              <a:buSzPts val="1600"/>
              <a:buNone/>
              <a:defRPr sz="1600">
                <a:solidFill>
                  <a:schemeClr val="lt1"/>
                </a:solidFill>
              </a:defRPr>
            </a:lvl6pPr>
            <a:lvl7pPr marL="3200400" lvl="6" indent="-228600" algn="l">
              <a:lnSpc>
                <a:spcPct val="90000"/>
              </a:lnSpc>
              <a:spcBef>
                <a:spcPts val="500"/>
              </a:spcBef>
              <a:spcAft>
                <a:spcPts val="0"/>
              </a:spcAft>
              <a:buClr>
                <a:schemeClr val="lt1"/>
              </a:buClr>
              <a:buSzPts val="1600"/>
              <a:buNone/>
              <a:defRPr sz="1600">
                <a:solidFill>
                  <a:schemeClr val="lt1"/>
                </a:solidFill>
              </a:defRPr>
            </a:lvl7pPr>
            <a:lvl8pPr marL="3657600" lvl="7" indent="-228600" algn="l">
              <a:lnSpc>
                <a:spcPct val="90000"/>
              </a:lnSpc>
              <a:spcBef>
                <a:spcPts val="500"/>
              </a:spcBef>
              <a:spcAft>
                <a:spcPts val="0"/>
              </a:spcAft>
              <a:buClr>
                <a:schemeClr val="lt1"/>
              </a:buClr>
              <a:buSzPts val="1600"/>
              <a:buNone/>
              <a:defRPr sz="1600">
                <a:solidFill>
                  <a:schemeClr val="lt1"/>
                </a:solidFill>
              </a:defRPr>
            </a:lvl8pPr>
            <a:lvl9pPr marL="4114800" lvl="8" indent="-228600" algn="l">
              <a:lnSpc>
                <a:spcPct val="90000"/>
              </a:lnSpc>
              <a:spcBef>
                <a:spcPts val="500"/>
              </a:spcBef>
              <a:spcAft>
                <a:spcPts val="0"/>
              </a:spcAft>
              <a:buClr>
                <a:schemeClr val="lt1"/>
              </a:buClr>
              <a:buSzPts val="1600"/>
              <a:buNone/>
              <a:defRPr sz="1600">
                <a:solidFill>
                  <a:schemeClr val="lt1"/>
                </a:solidFill>
              </a:defRPr>
            </a:lvl9pPr>
          </a:lstStyle>
          <a:p>
            <a:endParaRPr/>
          </a:p>
        </p:txBody>
      </p:sp>
      <p:sp>
        <p:nvSpPr>
          <p:cNvPr id="32" name="Google Shape;32;p20"/>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20"/>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2"/>
        <p:cNvGrpSpPr/>
        <p:nvPr/>
      </p:nvGrpSpPr>
      <p:grpSpPr>
        <a:xfrm>
          <a:off x="0" y="0"/>
          <a:ext cx="0" cy="0"/>
          <a:chOff x="0" y="0"/>
          <a:chExt cx="0" cy="0"/>
        </a:xfrm>
      </p:grpSpPr>
      <p:sp>
        <p:nvSpPr>
          <p:cNvPr id="43" name="Google Shape;43;p22"/>
          <p:cNvSpPr txBox="1">
            <a:spLocks noGrp="1"/>
          </p:cNvSpPr>
          <p:nvPr>
            <p:ph type="title"/>
          </p:nvPr>
        </p:nvSpPr>
        <p:spPr>
          <a:xfrm>
            <a:off x="839788" y="1193799"/>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2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2"/>
              </a:buClr>
              <a:buSzPts val="3200"/>
              <a:buChar char="•"/>
              <a:defRPr sz="3200"/>
            </a:lvl1pPr>
            <a:lvl2pPr marL="914400" lvl="1" indent="-406400" algn="l">
              <a:lnSpc>
                <a:spcPct val="90000"/>
              </a:lnSpc>
              <a:spcBef>
                <a:spcPts val="500"/>
              </a:spcBef>
              <a:spcAft>
                <a:spcPts val="0"/>
              </a:spcAft>
              <a:buClr>
                <a:schemeClr val="accent2"/>
              </a:buClr>
              <a:buSzPts val="2800"/>
              <a:buChar char="•"/>
              <a:defRPr sz="2800"/>
            </a:lvl2pPr>
            <a:lvl3pPr marL="1371600" lvl="2" indent="-381000" algn="l">
              <a:lnSpc>
                <a:spcPct val="90000"/>
              </a:lnSpc>
              <a:spcBef>
                <a:spcPts val="500"/>
              </a:spcBef>
              <a:spcAft>
                <a:spcPts val="0"/>
              </a:spcAft>
              <a:buClr>
                <a:srgbClr val="3F3F3F"/>
              </a:buClr>
              <a:buSzPts val="2400"/>
              <a:buChar char="•"/>
              <a:defRPr sz="2400"/>
            </a:lvl3pPr>
            <a:lvl4pPr marL="1828800" lvl="3" indent="-355600" algn="l">
              <a:lnSpc>
                <a:spcPct val="90000"/>
              </a:lnSpc>
              <a:spcBef>
                <a:spcPts val="500"/>
              </a:spcBef>
              <a:spcAft>
                <a:spcPts val="0"/>
              </a:spcAft>
              <a:buClr>
                <a:schemeClr val="dk2"/>
              </a:buClr>
              <a:buSzPts val="2000"/>
              <a:buChar char="•"/>
              <a:defRPr sz="2000"/>
            </a:lvl4pPr>
            <a:lvl5pPr marL="2286000" lvl="4" indent="-355600" algn="l">
              <a:lnSpc>
                <a:spcPct val="90000"/>
              </a:lnSpc>
              <a:spcBef>
                <a:spcPts val="500"/>
              </a:spcBef>
              <a:spcAft>
                <a:spcPts val="0"/>
              </a:spcAft>
              <a:buClr>
                <a:schemeClr val="accent2"/>
              </a:buClr>
              <a:buSzPts val="2000"/>
              <a:buChar char="•"/>
              <a:defRPr sz="2000"/>
            </a:lvl5pPr>
            <a:lvl6pPr marL="2743200" lvl="5" indent="-355600" algn="l">
              <a:lnSpc>
                <a:spcPct val="90000"/>
              </a:lnSpc>
              <a:spcBef>
                <a:spcPts val="500"/>
              </a:spcBef>
              <a:spcAft>
                <a:spcPts val="0"/>
              </a:spcAft>
              <a:buClr>
                <a:schemeClr val="lt1"/>
              </a:buClr>
              <a:buSzPts val="2000"/>
              <a:buChar char="•"/>
              <a:defRPr sz="2000"/>
            </a:lvl6pPr>
            <a:lvl7pPr marL="3200400" lvl="6" indent="-355600" algn="l">
              <a:lnSpc>
                <a:spcPct val="90000"/>
              </a:lnSpc>
              <a:spcBef>
                <a:spcPts val="500"/>
              </a:spcBef>
              <a:spcAft>
                <a:spcPts val="0"/>
              </a:spcAft>
              <a:buClr>
                <a:schemeClr val="lt1"/>
              </a:buClr>
              <a:buSzPts val="2000"/>
              <a:buChar char="•"/>
              <a:defRPr sz="2000"/>
            </a:lvl7pPr>
            <a:lvl8pPr marL="3657600" lvl="7" indent="-355600" algn="l">
              <a:lnSpc>
                <a:spcPct val="90000"/>
              </a:lnSpc>
              <a:spcBef>
                <a:spcPts val="500"/>
              </a:spcBef>
              <a:spcAft>
                <a:spcPts val="0"/>
              </a:spcAft>
              <a:buClr>
                <a:schemeClr val="lt1"/>
              </a:buClr>
              <a:buSzPts val="2000"/>
              <a:buChar char="•"/>
              <a:defRPr sz="2000"/>
            </a:lvl8pPr>
            <a:lvl9pPr marL="4114800" lvl="8" indent="-355600" algn="l">
              <a:lnSpc>
                <a:spcPct val="90000"/>
              </a:lnSpc>
              <a:spcBef>
                <a:spcPts val="500"/>
              </a:spcBef>
              <a:spcAft>
                <a:spcPts val="0"/>
              </a:spcAft>
              <a:buClr>
                <a:schemeClr val="lt1"/>
              </a:buClr>
              <a:buSzPts val="2000"/>
              <a:buChar char="•"/>
              <a:defRPr sz="2000"/>
            </a:lvl9pPr>
          </a:lstStyle>
          <a:p>
            <a:endParaRPr/>
          </a:p>
        </p:txBody>
      </p:sp>
      <p:sp>
        <p:nvSpPr>
          <p:cNvPr id="45" name="Google Shape;45;p22"/>
          <p:cNvSpPr txBox="1">
            <a:spLocks noGrp="1"/>
          </p:cNvSpPr>
          <p:nvPr>
            <p:ph type="body" idx="2"/>
          </p:nvPr>
        </p:nvSpPr>
        <p:spPr>
          <a:xfrm>
            <a:off x="839788" y="2770908"/>
            <a:ext cx="3932237" cy="3098079"/>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600"/>
              <a:buNone/>
              <a:defRPr sz="1600"/>
            </a:lvl1pPr>
            <a:lvl2pPr marL="914400" lvl="1" indent="-228600" algn="l">
              <a:lnSpc>
                <a:spcPct val="90000"/>
              </a:lnSpc>
              <a:spcBef>
                <a:spcPts val="500"/>
              </a:spcBef>
              <a:spcAft>
                <a:spcPts val="0"/>
              </a:spcAft>
              <a:buClr>
                <a:schemeClr val="accent2"/>
              </a:buClr>
              <a:buSzPts val="1400"/>
              <a:buNone/>
              <a:defRPr sz="1400"/>
            </a:lvl2pPr>
            <a:lvl3pPr marL="1371600" lvl="2" indent="-228600" algn="l">
              <a:lnSpc>
                <a:spcPct val="90000"/>
              </a:lnSpc>
              <a:spcBef>
                <a:spcPts val="500"/>
              </a:spcBef>
              <a:spcAft>
                <a:spcPts val="0"/>
              </a:spcAft>
              <a:buClr>
                <a:srgbClr val="3F3F3F"/>
              </a:buClr>
              <a:buSzPts val="1200"/>
              <a:buNone/>
              <a:defRPr sz="1200"/>
            </a:lvl3pPr>
            <a:lvl4pPr marL="1828800" lvl="3" indent="-228600" algn="l">
              <a:lnSpc>
                <a:spcPct val="90000"/>
              </a:lnSpc>
              <a:spcBef>
                <a:spcPts val="500"/>
              </a:spcBef>
              <a:spcAft>
                <a:spcPts val="0"/>
              </a:spcAft>
              <a:buClr>
                <a:schemeClr val="dk2"/>
              </a:buClr>
              <a:buSzPts val="1000"/>
              <a:buNone/>
              <a:defRPr sz="1000"/>
            </a:lvl4pPr>
            <a:lvl5pPr marL="2286000" lvl="4" indent="-228600" algn="l">
              <a:lnSpc>
                <a:spcPct val="90000"/>
              </a:lnSpc>
              <a:spcBef>
                <a:spcPts val="500"/>
              </a:spcBef>
              <a:spcAft>
                <a:spcPts val="0"/>
              </a:spcAft>
              <a:buClr>
                <a:schemeClr val="accent2"/>
              </a:buClr>
              <a:buSzPts val="1000"/>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46" name="Google Shape;46;p22"/>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22"/>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23"/>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3"/>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24"/>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4"/>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4"/>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7"/>
        <p:cNvGrpSpPr/>
        <p:nvPr/>
      </p:nvGrpSpPr>
      <p:grpSpPr>
        <a:xfrm>
          <a:off x="0" y="0"/>
          <a:ext cx="0" cy="0"/>
          <a:chOff x="0" y="0"/>
          <a:chExt cx="0" cy="0"/>
        </a:xfrm>
      </p:grpSpPr>
      <p:sp>
        <p:nvSpPr>
          <p:cNvPr id="68" name="Google Shape;68;p26"/>
          <p:cNvSpPr txBox="1">
            <a:spLocks noGrp="1"/>
          </p:cNvSpPr>
          <p:nvPr>
            <p:ph type="title"/>
          </p:nvPr>
        </p:nvSpPr>
        <p:spPr>
          <a:xfrm>
            <a:off x="2161308" y="365125"/>
            <a:ext cx="9192491"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2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70" name="Google Shape;70;p2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71" name="Google Shape;71;p26"/>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6"/>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9">
            <a:alphaModFix/>
          </a:blip>
          <a:stretch>
            <a:fillRect/>
          </a:stretch>
        </a:blipFill>
        <a:effectLst/>
      </p:bgPr>
    </p:bg>
    <p:spTree>
      <p:nvGrpSpPr>
        <p:cNvPr id="1" name="Shape 11"/>
        <p:cNvGrpSpPr/>
        <p:nvPr/>
      </p:nvGrpSpPr>
      <p:grpSpPr>
        <a:xfrm>
          <a:off x="0" y="0"/>
          <a:ext cx="0" cy="0"/>
          <a:chOff x="0" y="0"/>
          <a:chExt cx="0" cy="0"/>
        </a:xfrm>
      </p:grpSpPr>
      <p:sp>
        <p:nvSpPr>
          <p:cNvPr id="12" name="Google Shape;12;p17"/>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1pPr>
            <a:lvl2pPr marR="0" lvl="1"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2pPr>
            <a:lvl3pPr marR="0" lvl="2"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3pPr>
            <a:lvl4pPr marR="0" lvl="3"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4pPr>
            <a:lvl5pPr marR="0" lvl="4"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9pPr>
          </a:lstStyle>
          <a:p>
            <a:endParaRPr/>
          </a:p>
        </p:txBody>
      </p:sp>
      <p:sp>
        <p:nvSpPr>
          <p:cNvPr id="13" name="Google Shape;13;p17"/>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2"/>
              </a:buClr>
              <a:buSzPts val="2800"/>
              <a:buFont typeface="Arial"/>
              <a:buChar char="•"/>
              <a:defRPr sz="2800" b="0" i="0" u="none" strike="noStrike" cap="none">
                <a:solidFill>
                  <a:schemeClr val="dk2"/>
                </a:solidFill>
                <a:latin typeface="Times New Roman"/>
                <a:ea typeface="Times New Roman"/>
                <a:cs typeface="Times New Roman"/>
                <a:sym typeface="Times New Roman"/>
              </a:defRPr>
            </a:lvl1pPr>
            <a:lvl2pPr marL="914400" marR="0" lvl="1" indent="-381000" algn="l" rtl="0">
              <a:lnSpc>
                <a:spcPct val="90000"/>
              </a:lnSpc>
              <a:spcBef>
                <a:spcPts val="500"/>
              </a:spcBef>
              <a:spcAft>
                <a:spcPts val="0"/>
              </a:spcAft>
              <a:buClr>
                <a:schemeClr val="accent2"/>
              </a:buClr>
              <a:buSzPts val="2400"/>
              <a:buFont typeface="Arial"/>
              <a:buChar char="•"/>
              <a:defRPr sz="2400" b="1" i="0" u="none" strike="noStrike" cap="none">
                <a:solidFill>
                  <a:schemeClr val="accent2"/>
                </a:solidFill>
                <a:latin typeface="Times New Roman"/>
                <a:ea typeface="Times New Roman"/>
                <a:cs typeface="Times New Roman"/>
                <a:sym typeface="Times New Roman"/>
              </a:defRPr>
            </a:lvl2pPr>
            <a:lvl3pPr marL="1371600" marR="0" lvl="2" indent="-355600" algn="l" rtl="0">
              <a:lnSpc>
                <a:spcPct val="90000"/>
              </a:lnSpc>
              <a:spcBef>
                <a:spcPts val="500"/>
              </a:spcBef>
              <a:spcAft>
                <a:spcPts val="0"/>
              </a:spcAft>
              <a:buClr>
                <a:srgbClr val="3F3F3F"/>
              </a:buClr>
              <a:buSzPts val="2000"/>
              <a:buFont typeface="Arial"/>
              <a:buChar char="•"/>
              <a:defRPr sz="2000" b="1" i="0" u="none" strike="noStrike" cap="none">
                <a:solidFill>
                  <a:srgbClr val="3F3F3F"/>
                </a:solidFill>
                <a:latin typeface="Times New Roman"/>
                <a:ea typeface="Times New Roman"/>
                <a:cs typeface="Times New Roman"/>
                <a:sym typeface="Times New Roman"/>
              </a:defRPr>
            </a:lvl3pPr>
            <a:lvl4pPr marL="1828800" marR="0" lvl="3" indent="-342900"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Times New Roman"/>
                <a:ea typeface="Times New Roman"/>
                <a:cs typeface="Times New Roman"/>
                <a:sym typeface="Times New Roman"/>
              </a:defRPr>
            </a:lvl4pPr>
            <a:lvl5pPr marL="2286000" marR="0" lvl="4" indent="-342900" algn="l" rtl="0">
              <a:lnSpc>
                <a:spcPct val="90000"/>
              </a:lnSpc>
              <a:spcBef>
                <a:spcPts val="500"/>
              </a:spcBef>
              <a:spcAft>
                <a:spcPts val="0"/>
              </a:spcAft>
              <a:buClr>
                <a:schemeClr val="accent2"/>
              </a:buClr>
              <a:buSzPts val="1800"/>
              <a:buFont typeface="Arial"/>
              <a:buChar char="•"/>
              <a:defRPr sz="1800" b="1" i="0" u="none" strike="noStrike" cap="none">
                <a:solidFill>
                  <a:schemeClr val="accent2"/>
                </a:solidFill>
                <a:latin typeface="Times New Roman"/>
                <a:ea typeface="Times New Roman"/>
                <a:cs typeface="Times New Roman"/>
                <a:sym typeface="Times New Roman"/>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4" name="Google Shape;14;p17"/>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2"/>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5" name="Google Shape;15;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6" name="Google Shape;16;p17"/>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7"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
          <p:cNvSpPr txBox="1">
            <a:spLocks noGrp="1"/>
          </p:cNvSpPr>
          <p:nvPr>
            <p:ph type="ctrTitle"/>
          </p:nvPr>
        </p:nvSpPr>
        <p:spPr>
          <a:xfrm>
            <a:off x="1524000" y="2235200"/>
            <a:ext cx="9144000" cy="2387600"/>
          </a:xfrm>
          <a:prstGeom prst="rect">
            <a:avLst/>
          </a:prstGeom>
          <a:noFill/>
          <a:ln w="79375" cap="rnd" cmpd="sng">
            <a:solidFill>
              <a:srgbClr val="003B71">
                <a:alpha val="78039"/>
              </a:srgbClr>
            </a:solidFill>
            <a:prstDash val="solid"/>
            <a:miter lim="524288"/>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2"/>
              </a:buClr>
              <a:buSzPts val="3600"/>
              <a:buFont typeface="Times New Roman"/>
              <a:buNone/>
            </a:pPr>
            <a:r>
              <a:rPr lang="en-US" sz="4000" b="1" dirty="0"/>
              <a:t>FINALIZING THE 2021 PRESCRIPTIONS TO AMEND THE STANDARDS OF </a:t>
            </a:r>
            <a:r>
              <a:rPr lang="en-US" sz="4000" b="1" dirty="0" smtClean="0"/>
              <a:t>QUALITY</a:t>
            </a:r>
            <a:endParaRPr sz="6600" dirty="0"/>
          </a:p>
        </p:txBody>
      </p:sp>
      <p:sp>
        <p:nvSpPr>
          <p:cNvPr id="111" name="Google Shape;111;p1"/>
          <p:cNvSpPr txBox="1">
            <a:spLocks noGrp="1"/>
          </p:cNvSpPr>
          <p:nvPr>
            <p:ph type="subTitle" idx="1"/>
          </p:nvPr>
        </p:nvSpPr>
        <p:spPr>
          <a:xfrm>
            <a:off x="1444625" y="4714875"/>
            <a:ext cx="9144000" cy="10287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2"/>
              </a:buClr>
              <a:buSzPts val="2400"/>
              <a:buNone/>
            </a:pPr>
            <a:r>
              <a:rPr lang="en-US" sz="2400" b="0" i="0" u="none" dirty="0">
                <a:solidFill>
                  <a:schemeClr val="dk2"/>
                </a:solidFill>
                <a:latin typeface="Times New Roman"/>
                <a:ea typeface="Times New Roman"/>
                <a:cs typeface="Times New Roman"/>
                <a:sym typeface="Times New Roman"/>
              </a:rPr>
              <a:t>PRESENTED TO THE VIRGINIA BOARD OF EDUCATION’S COMMITTEE ON THE STANDARDS OF QUALITY</a:t>
            </a:r>
            <a:endParaRPr dirty="0"/>
          </a:p>
          <a:p>
            <a:pPr marL="0" lvl="0" indent="0" algn="ctr" rtl="0">
              <a:lnSpc>
                <a:spcPct val="90000"/>
              </a:lnSpc>
              <a:spcBef>
                <a:spcPts val="1000"/>
              </a:spcBef>
              <a:spcAft>
                <a:spcPts val="0"/>
              </a:spcAft>
              <a:buClr>
                <a:schemeClr val="dk2"/>
              </a:buClr>
              <a:buSzPts val="2400"/>
              <a:buNone/>
            </a:pPr>
            <a:r>
              <a:rPr lang="en-US" sz="2400" b="0" i="0" u="none" dirty="0" smtClean="0">
                <a:solidFill>
                  <a:schemeClr val="dk2"/>
                </a:solidFill>
                <a:latin typeface="Times New Roman"/>
                <a:ea typeface="Times New Roman"/>
                <a:cs typeface="Times New Roman"/>
                <a:sym typeface="Times New Roman"/>
              </a:rPr>
              <a:t>OCTOBER 20, </a:t>
            </a:r>
            <a:r>
              <a:rPr lang="en-US" sz="2400" b="0" i="0" u="none" dirty="0">
                <a:solidFill>
                  <a:schemeClr val="dk2"/>
                </a:solidFill>
                <a:latin typeface="Times New Roman"/>
                <a:ea typeface="Times New Roman"/>
                <a:cs typeface="Times New Roman"/>
                <a:sym typeface="Times New Roman"/>
              </a:rPr>
              <a:t>2021</a:t>
            </a:r>
            <a:endParaRPr dirty="0"/>
          </a:p>
        </p:txBody>
      </p:sp>
      <p:sp>
        <p:nvSpPr>
          <p:cNvPr id="112" name="Google Shape;112;p1"/>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a:t>
            </a:fld>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4"/>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342900">
              <a:spcBef>
                <a:spcPts val="0"/>
              </a:spcBef>
              <a:buSzPts val="2400"/>
            </a:pPr>
            <a:endParaRPr lang="en-US" sz="2400" b="0" i="0" u="none" dirty="0" smtClean="0">
              <a:solidFill>
                <a:schemeClr val="dk2"/>
              </a:solidFill>
              <a:sym typeface="Times New Roman"/>
            </a:endParaRPr>
          </a:p>
          <a:p>
            <a:pPr marL="342900">
              <a:spcBef>
                <a:spcPts val="0"/>
              </a:spcBef>
              <a:buSzPts val="2400"/>
            </a:pPr>
            <a:r>
              <a:rPr lang="en-US" sz="2400" b="0" i="0" u="none" dirty="0" smtClean="0">
                <a:solidFill>
                  <a:schemeClr val="dk2"/>
                </a:solidFill>
                <a:sym typeface="Times New Roman"/>
              </a:rPr>
              <a:t>Data demonstrate the stark achievement gaps for English Learner students, which is compounded by proficiency level and reinforce the need for differentiated instructional support.</a:t>
            </a:r>
          </a:p>
          <a:p>
            <a:pPr marL="342900">
              <a:spcBef>
                <a:spcPts val="0"/>
              </a:spcBef>
              <a:buSzPts val="2400"/>
            </a:pPr>
            <a:endParaRPr lang="en-US" sz="2400" dirty="0" smtClean="0"/>
          </a:p>
          <a:p>
            <a:pPr marL="342900">
              <a:spcBef>
                <a:spcPts val="0"/>
              </a:spcBef>
              <a:buSzPts val="2400"/>
            </a:pPr>
            <a:r>
              <a:rPr lang="en-US" sz="2400" dirty="0" smtClean="0"/>
              <a:t>Additionally, there is data to show issues with stalled progress at higher proficiency levels and consideration should be given to staffing ratios at the higher proficiency levels to ensure maintenance of progress.</a:t>
            </a:r>
          </a:p>
          <a:p>
            <a:pPr marL="342900">
              <a:spcBef>
                <a:spcPts val="0"/>
              </a:spcBef>
              <a:buSzPts val="2400"/>
            </a:pPr>
            <a:endParaRPr lang="en-US" sz="2400" dirty="0"/>
          </a:p>
          <a:p>
            <a:pPr marL="342900">
              <a:spcBef>
                <a:spcPts val="0"/>
              </a:spcBef>
              <a:buSzPts val="2400"/>
            </a:pPr>
            <a:r>
              <a:rPr lang="en-US" sz="2400" dirty="0" smtClean="0"/>
              <a:t>The number of EL students in the Commonwealth have steadily increased for more than a decade, with similar trends in enrollment.</a:t>
            </a:r>
            <a:endParaRPr lang="en-US" sz="2400" dirty="0"/>
          </a:p>
        </p:txBody>
      </p:sp>
      <p:sp>
        <p:nvSpPr>
          <p:cNvPr id="198" name="Google Shape;198;p14"/>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10</a:t>
            </a:fld>
            <a:endParaRPr sz="1400" b="0" i="0" u="none" strike="noStrike" cap="none">
              <a:solidFill>
                <a:srgbClr val="000000"/>
              </a:solidFill>
              <a:latin typeface="Arial"/>
              <a:ea typeface="Arial"/>
              <a:cs typeface="Arial"/>
              <a:sym typeface="Arial"/>
            </a:endParaRPr>
          </a:p>
        </p:txBody>
      </p:sp>
      <p:sp>
        <p:nvSpPr>
          <p:cNvPr id="199" name="Google Shape;199;p14"/>
          <p:cNvSpPr txBox="1">
            <a:spLocks noGrp="1"/>
          </p:cNvSpPr>
          <p:nvPr>
            <p:ph type="title"/>
          </p:nvPr>
        </p:nvSpPr>
        <p:spPr>
          <a:xfrm>
            <a:off x="2152650" y="500063"/>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b="0" i="0" u="none" dirty="0" smtClean="0">
                <a:solidFill>
                  <a:schemeClr val="dk2"/>
                </a:solidFill>
              </a:rPr>
              <a:t>ELEVATING EL PRESCRIPTION</a:t>
            </a:r>
            <a:endParaRPr dirty="0"/>
          </a:p>
        </p:txBody>
      </p:sp>
    </p:spTree>
    <p:extLst>
      <p:ext uri="{BB962C8B-B14F-4D97-AF65-F5344CB8AC3E}">
        <p14:creationId xmlns:p14="http://schemas.microsoft.com/office/powerpoint/2010/main" val="1333624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 STUDENTS BY PROFICIENCY LEVEL</a:t>
            </a:r>
            <a:endParaRPr lang="en-US" dirty="0"/>
          </a:p>
        </p:txBody>
      </p:sp>
      <p:sp>
        <p:nvSpPr>
          <p:cNvPr id="4" name="Slide Number Placeholder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11</a:t>
            </a:fld>
            <a:endParaRPr lang="en-US"/>
          </a:p>
        </p:txBody>
      </p:sp>
      <p:graphicFrame>
        <p:nvGraphicFramePr>
          <p:cNvPr id="5" name="Chart 4"/>
          <p:cNvGraphicFramePr>
            <a:graphicFrameLocks/>
          </p:cNvGraphicFramePr>
          <p:nvPr>
            <p:extLst>
              <p:ext uri="{D42A27DB-BD31-4B8C-83A1-F6EECF244321}">
                <p14:modId xmlns:p14="http://schemas.microsoft.com/office/powerpoint/2010/main" val="1885527611"/>
              </p:ext>
            </p:extLst>
          </p:nvPr>
        </p:nvGraphicFramePr>
        <p:xfrm>
          <a:off x="760603" y="2270676"/>
          <a:ext cx="10670795" cy="29424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86629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SOL READING </a:t>
            </a:r>
            <a:r>
              <a:rPr lang="en-US" sz="4000" dirty="0"/>
              <a:t>PASS RATE BY PROFICIENCY LEVEL</a:t>
            </a:r>
          </a:p>
        </p:txBody>
      </p:sp>
      <p:sp>
        <p:nvSpPr>
          <p:cNvPr id="4" name="Slide Number Placeholder 3"/>
          <p:cNvSpPr>
            <a:spLocks noGrp="1"/>
          </p:cNvSpPr>
          <p:nvPr>
            <p:ph type="sldNum" sz="quarter" idx="12"/>
          </p:nvPr>
        </p:nvSpPr>
        <p:spPr/>
        <p:txBody>
          <a:bodyPr/>
          <a:lstStyle/>
          <a:p>
            <a:fld id="{25E842EE-07A5-BF42-B259-F0753968FB43}" type="slidenum">
              <a:rPr lang="en-US" smtClean="0"/>
              <a:t>12</a:t>
            </a:fld>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4473278"/>
              </p:ext>
            </p:extLst>
          </p:nvPr>
        </p:nvGraphicFramePr>
        <p:xfrm>
          <a:off x="990600" y="1780151"/>
          <a:ext cx="10210800" cy="420245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255961" y="5784605"/>
            <a:ext cx="5263236" cy="646331"/>
          </a:xfrm>
          <a:prstGeom prst="rect">
            <a:avLst/>
          </a:prstGeom>
          <a:noFill/>
        </p:spPr>
        <p:txBody>
          <a:bodyPr wrap="none" rtlCol="0">
            <a:spAutoFit/>
          </a:bodyPr>
          <a:lstStyle/>
          <a:p>
            <a:r>
              <a:rPr lang="en-US" sz="1200" i="1" dirty="0" smtClean="0">
                <a:latin typeface="Times New Roman" panose="02020603050405020304" pitchFamily="18" charset="0"/>
                <a:cs typeface="Times New Roman" panose="02020603050405020304" pitchFamily="18" charset="0"/>
              </a:rPr>
              <a:t>† </a:t>
            </a:r>
            <a:r>
              <a:rPr lang="en-US" sz="1200" i="1" dirty="0" smtClean="0"/>
              <a:t>Data reflect students with an ACCESS for ELLs composite score in Spring 2019.</a:t>
            </a:r>
          </a:p>
          <a:p>
            <a:r>
              <a:rPr lang="en-US" sz="1200" i="1" dirty="0"/>
              <a:t>*Data are suppressed for some outcomes due to small student counts</a:t>
            </a:r>
            <a:endParaRPr lang="en-US" sz="1200" i="1" dirty="0" smtClean="0"/>
          </a:p>
          <a:p>
            <a:endParaRPr lang="en-US" sz="1200" i="1" dirty="0"/>
          </a:p>
        </p:txBody>
      </p:sp>
    </p:spTree>
    <p:extLst>
      <p:ext uri="{BB962C8B-B14F-4D97-AF65-F5344CB8AC3E}">
        <p14:creationId xmlns:p14="http://schemas.microsoft.com/office/powerpoint/2010/main" val="313410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GRADUATION OUTCOMES BY HIGHEST PROFICIENCY LEVEL</a:t>
            </a:r>
            <a:endParaRPr lang="en-US" dirty="0"/>
          </a:p>
        </p:txBody>
      </p:sp>
      <p:sp>
        <p:nvSpPr>
          <p:cNvPr id="4" name="Slide Number Placeholder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13</a:t>
            </a:fld>
            <a:endParaRPr lang="en-US"/>
          </a:p>
        </p:txBody>
      </p:sp>
      <p:graphicFrame>
        <p:nvGraphicFramePr>
          <p:cNvPr id="9" name="Chart 8"/>
          <p:cNvGraphicFramePr>
            <a:graphicFrameLocks/>
          </p:cNvGraphicFramePr>
          <p:nvPr>
            <p:extLst>
              <p:ext uri="{D42A27DB-BD31-4B8C-83A1-F6EECF244321}">
                <p14:modId xmlns:p14="http://schemas.microsoft.com/office/powerpoint/2010/main" val="2944244646"/>
              </p:ext>
            </p:extLst>
          </p:nvPr>
        </p:nvGraphicFramePr>
        <p:xfrm>
          <a:off x="650077" y="1749138"/>
          <a:ext cx="10825643" cy="4191585"/>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5"/>
          <p:cNvSpPr txBox="1"/>
          <p:nvPr/>
        </p:nvSpPr>
        <p:spPr>
          <a:xfrm>
            <a:off x="848197" y="5849442"/>
            <a:ext cx="4475008" cy="4616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i="1" dirty="0" smtClean="0">
                <a:latin typeface="Times New Roman" panose="02020603050405020304" pitchFamily="18" charset="0"/>
                <a:cs typeface="Times New Roman" panose="02020603050405020304" pitchFamily="18" charset="0"/>
              </a:rPr>
              <a:t>† English Learner students are identified at any point in high school. </a:t>
            </a:r>
          </a:p>
          <a:p>
            <a:r>
              <a:rPr lang="en-US" sz="1200" i="1" dirty="0" smtClean="0">
                <a:latin typeface="Times New Roman" panose="02020603050405020304" pitchFamily="18" charset="0"/>
                <a:cs typeface="Times New Roman" panose="02020603050405020304" pitchFamily="18" charset="0"/>
              </a:rPr>
              <a:t>*Data are suppressed for some outcomes due to small student counts.</a:t>
            </a:r>
          </a:p>
        </p:txBody>
      </p:sp>
    </p:spTree>
    <p:extLst>
      <p:ext uri="{BB962C8B-B14F-4D97-AF65-F5344CB8AC3E}">
        <p14:creationId xmlns:p14="http://schemas.microsoft.com/office/powerpoint/2010/main" val="3099856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2"/>
              </a:buClr>
              <a:buSzPts val="4400"/>
              <a:buFont typeface="Times New Roman"/>
              <a:buNone/>
            </a:pPr>
            <a:r>
              <a:rPr lang="en-US" dirty="0" smtClean="0"/>
              <a:t>PRESCRIBED</a:t>
            </a:r>
            <a:r>
              <a:rPr lang="en-US" sz="4400" b="0" i="0" u="none" dirty="0" smtClean="0">
                <a:solidFill>
                  <a:schemeClr val="dk2"/>
                </a:solidFill>
                <a:latin typeface="Times New Roman"/>
                <a:ea typeface="Times New Roman"/>
                <a:cs typeface="Times New Roman"/>
                <a:sym typeface="Times New Roman"/>
              </a:rPr>
              <a:t> VS. REVISED</a:t>
            </a:r>
            <a:endParaRPr dirty="0"/>
          </a:p>
        </p:txBody>
      </p:sp>
      <p:sp>
        <p:nvSpPr>
          <p:cNvPr id="119" name="Google Shape;119;p2"/>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14</a:t>
            </a:fld>
            <a:endParaRPr sz="1400" b="0" i="0" u="none" strike="noStrike" cap="none">
              <a:solidFill>
                <a:srgbClr val="000000"/>
              </a:solidFill>
              <a:latin typeface="Arial"/>
              <a:ea typeface="Arial"/>
              <a:cs typeface="Arial"/>
              <a:sym typeface="Arial"/>
            </a:endParaRPr>
          </a:p>
        </p:txBody>
      </p:sp>
      <p:graphicFrame>
        <p:nvGraphicFramePr>
          <p:cNvPr id="5" name="Google Shape;155;p7"/>
          <p:cNvGraphicFramePr/>
          <p:nvPr>
            <p:extLst>
              <p:ext uri="{D42A27DB-BD31-4B8C-83A1-F6EECF244321}">
                <p14:modId xmlns:p14="http://schemas.microsoft.com/office/powerpoint/2010/main" val="4089157829"/>
              </p:ext>
            </p:extLst>
          </p:nvPr>
        </p:nvGraphicFramePr>
        <p:xfrm>
          <a:off x="701040" y="2046791"/>
          <a:ext cx="10896600" cy="3816929"/>
        </p:xfrm>
        <a:graphic>
          <a:graphicData uri="http://schemas.openxmlformats.org/drawingml/2006/table">
            <a:tbl>
              <a:tblPr>
                <a:noFill/>
                <a:tableStyleId>{B88A13FE-2EEC-49D5-8269-C62EC3D3A393}</a:tableStyleId>
              </a:tblPr>
              <a:tblGrid>
                <a:gridCol w="5425440">
                  <a:extLst>
                    <a:ext uri="{9D8B030D-6E8A-4147-A177-3AD203B41FA5}">
                      <a16:colId xmlns:a16="http://schemas.microsoft.com/office/drawing/2014/main" val="20000"/>
                    </a:ext>
                  </a:extLst>
                </a:gridCol>
                <a:gridCol w="5471160">
                  <a:extLst>
                    <a:ext uri="{9D8B030D-6E8A-4147-A177-3AD203B41FA5}">
                      <a16:colId xmlns:a16="http://schemas.microsoft.com/office/drawing/2014/main" val="405293425"/>
                    </a:ext>
                  </a:extLst>
                </a:gridCol>
              </a:tblGrid>
              <a:tr h="496285">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2400" b="1" i="0" u="none" strike="noStrike" cap="none" dirty="0" smtClean="0">
                          <a:solidFill>
                            <a:srgbClr val="FFFFFF"/>
                          </a:solidFill>
                          <a:latin typeface="Times New Roman"/>
                          <a:cs typeface="Times New Roman"/>
                          <a:sym typeface="Times New Roman"/>
                        </a:rPr>
                        <a:t>2019/2020</a:t>
                      </a:r>
                      <a:r>
                        <a:rPr lang="en-US" sz="2400" b="1" i="0" u="none" strike="noStrike" cap="none" baseline="0" dirty="0" smtClean="0">
                          <a:solidFill>
                            <a:srgbClr val="FFFFFF"/>
                          </a:solidFill>
                          <a:latin typeface="Times New Roman"/>
                          <a:cs typeface="Times New Roman"/>
                          <a:sym typeface="Times New Roman"/>
                        </a:rPr>
                        <a:t> PRESCRIPTION</a:t>
                      </a:r>
                      <a:endParaRPr sz="2400" u="none" strike="noStrike" cap="none" dirty="0"/>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2400" b="1" i="0" u="none" strike="noStrike" cap="none" dirty="0" smtClean="0">
                          <a:solidFill>
                            <a:srgbClr val="FFFFFF"/>
                          </a:solidFill>
                          <a:latin typeface="Times New Roman"/>
                          <a:ea typeface="Times New Roman"/>
                          <a:cs typeface="Times New Roman"/>
                          <a:sym typeface="Times New Roman"/>
                        </a:rPr>
                        <a:t>2021 PROPOSED PRESCRIPTION</a:t>
                      </a:r>
                      <a:endParaRPr sz="2400" u="none" strike="noStrike" cap="none" dirty="0"/>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3320644">
                <a:tc>
                  <a:txBody>
                    <a:bodyPr/>
                    <a:lstStyle/>
                    <a:p>
                      <a:pPr marL="0" marR="0" lvl="0" indent="0" algn="l" rtl="0">
                        <a:lnSpc>
                          <a:spcPct val="100000"/>
                        </a:lnSpc>
                        <a:spcBef>
                          <a:spcPts val="0"/>
                        </a:spcBef>
                        <a:spcAft>
                          <a:spcPts val="0"/>
                        </a:spcAft>
                        <a:buClr>
                          <a:srgbClr val="000000"/>
                        </a:buClr>
                        <a:buSzPts val="1600"/>
                        <a:buFont typeface="Times New Roman"/>
                        <a:buNone/>
                      </a:pPr>
                      <a:r>
                        <a:rPr lang="en-US" sz="2000" u="none" strike="noStrike" cap="none" dirty="0" smtClean="0">
                          <a:latin typeface="Times New Roman"/>
                          <a:ea typeface="Times New Roman"/>
                          <a:cs typeface="Times New Roman"/>
                          <a:sym typeface="Times New Roman"/>
                        </a:rPr>
                        <a:t>1. for each English language learner identified as proficiency level one, one position per 25 students;</a:t>
                      </a:r>
                    </a:p>
                    <a:p>
                      <a:pPr marL="0" marR="0" lvl="0" indent="0" algn="l" rtl="0">
                        <a:lnSpc>
                          <a:spcPct val="100000"/>
                        </a:lnSpc>
                        <a:spcBef>
                          <a:spcPts val="0"/>
                        </a:spcBef>
                        <a:spcAft>
                          <a:spcPts val="0"/>
                        </a:spcAft>
                        <a:buClr>
                          <a:srgbClr val="000000"/>
                        </a:buClr>
                        <a:buSzPts val="1600"/>
                        <a:buFont typeface="Times New Roman"/>
                        <a:buNone/>
                      </a:pPr>
                      <a:r>
                        <a:rPr lang="en-US" sz="2000" u="none" strike="noStrike" cap="none" dirty="0" smtClean="0">
                          <a:latin typeface="Times New Roman"/>
                          <a:ea typeface="Times New Roman"/>
                          <a:cs typeface="Times New Roman"/>
                          <a:sym typeface="Times New Roman"/>
                        </a:rPr>
                        <a:t>2. for each English language learner identified as proficiency level two, one position per 30 students;</a:t>
                      </a:r>
                    </a:p>
                    <a:p>
                      <a:pPr marL="0" marR="0" lvl="0" indent="0" algn="l" rtl="0">
                        <a:lnSpc>
                          <a:spcPct val="100000"/>
                        </a:lnSpc>
                        <a:spcBef>
                          <a:spcPts val="0"/>
                        </a:spcBef>
                        <a:spcAft>
                          <a:spcPts val="0"/>
                        </a:spcAft>
                        <a:buClr>
                          <a:srgbClr val="000000"/>
                        </a:buClr>
                        <a:buSzPts val="1600"/>
                        <a:buFont typeface="Times New Roman"/>
                        <a:buNone/>
                      </a:pPr>
                      <a:r>
                        <a:rPr lang="en-US" sz="2000" u="none" strike="noStrike" cap="none" dirty="0" smtClean="0">
                          <a:latin typeface="Times New Roman"/>
                          <a:ea typeface="Times New Roman"/>
                          <a:cs typeface="Times New Roman"/>
                          <a:sym typeface="Times New Roman"/>
                        </a:rPr>
                        <a:t>3. for each English language learner identified as proficiency level three, one position per 40 students; and</a:t>
                      </a:r>
                    </a:p>
                    <a:p>
                      <a:pPr marL="0" marR="0" lvl="0" indent="0" algn="l" rtl="0">
                        <a:lnSpc>
                          <a:spcPct val="100000"/>
                        </a:lnSpc>
                        <a:spcBef>
                          <a:spcPts val="0"/>
                        </a:spcBef>
                        <a:spcAft>
                          <a:spcPts val="0"/>
                        </a:spcAft>
                        <a:buClr>
                          <a:srgbClr val="000000"/>
                        </a:buClr>
                        <a:buSzPts val="1600"/>
                        <a:buFont typeface="Times New Roman"/>
                        <a:buNone/>
                      </a:pPr>
                      <a:r>
                        <a:rPr lang="en-US" sz="2000" u="none" strike="noStrike" cap="none" dirty="0" smtClean="0">
                          <a:latin typeface="Times New Roman"/>
                          <a:ea typeface="Times New Roman"/>
                          <a:cs typeface="Times New Roman"/>
                          <a:sym typeface="Times New Roman"/>
                        </a:rPr>
                        <a:t>4. for all other English language learner students, one position per 58 students.</a:t>
                      </a:r>
                    </a:p>
                  </a:txBody>
                  <a:tcPr marL="91450" marR="91450" marT="45725" marB="45725">
                    <a:lnL w="12700" cap="flat" cmpd="sng" algn="ctr">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rgbClr val="CBCED5"/>
                    </a:solidFill>
                  </a:tcPr>
                </a:tc>
                <a:tc>
                  <a:txBody>
                    <a:bodyPr/>
                    <a:lstStyle/>
                    <a:p>
                      <a:pPr marL="0" marR="0" lvl="0" indent="0" algn="l" rtl="0">
                        <a:lnSpc>
                          <a:spcPct val="100000"/>
                        </a:lnSpc>
                        <a:spcBef>
                          <a:spcPts val="0"/>
                        </a:spcBef>
                        <a:spcAft>
                          <a:spcPts val="0"/>
                        </a:spcAft>
                        <a:buClr>
                          <a:srgbClr val="000000"/>
                        </a:buClr>
                        <a:buSzPts val="1600"/>
                        <a:buFont typeface="Times New Roman"/>
                        <a:buNone/>
                      </a:pPr>
                      <a:r>
                        <a:rPr lang="en-US" sz="2000" u="none" strike="noStrike" cap="none" dirty="0" smtClean="0">
                          <a:latin typeface="Times New Roman"/>
                          <a:ea typeface="Times New Roman"/>
                          <a:cs typeface="Times New Roman"/>
                          <a:sym typeface="Times New Roman"/>
                        </a:rPr>
                        <a:t>1. for each English language learner identified as proficiency level one, one position per 25 students;</a:t>
                      </a:r>
                    </a:p>
                    <a:p>
                      <a:pPr marL="0" marR="0" lvl="0" indent="0" algn="l" rtl="0">
                        <a:lnSpc>
                          <a:spcPct val="100000"/>
                        </a:lnSpc>
                        <a:spcBef>
                          <a:spcPts val="0"/>
                        </a:spcBef>
                        <a:spcAft>
                          <a:spcPts val="0"/>
                        </a:spcAft>
                        <a:buClr>
                          <a:srgbClr val="000000"/>
                        </a:buClr>
                        <a:buSzPts val="1600"/>
                        <a:buFont typeface="Times New Roman"/>
                        <a:buNone/>
                      </a:pPr>
                      <a:r>
                        <a:rPr lang="en-US" sz="2000" u="none" strike="noStrike" cap="none" dirty="0" smtClean="0">
                          <a:latin typeface="Times New Roman"/>
                          <a:ea typeface="Times New Roman"/>
                          <a:cs typeface="Times New Roman"/>
                          <a:sym typeface="Times New Roman"/>
                        </a:rPr>
                        <a:t>2. for each English language learner identified as proficiency level two, one position per 30 students;</a:t>
                      </a:r>
                    </a:p>
                    <a:p>
                      <a:pPr marL="0" marR="0" lvl="0" indent="0" algn="l" rtl="0">
                        <a:lnSpc>
                          <a:spcPct val="100000"/>
                        </a:lnSpc>
                        <a:spcBef>
                          <a:spcPts val="0"/>
                        </a:spcBef>
                        <a:spcAft>
                          <a:spcPts val="0"/>
                        </a:spcAft>
                        <a:buClr>
                          <a:srgbClr val="000000"/>
                        </a:buClr>
                        <a:buSzPts val="1600"/>
                        <a:buFont typeface="Times New Roman"/>
                        <a:buNone/>
                      </a:pPr>
                      <a:r>
                        <a:rPr lang="en-US" sz="2000" u="none" strike="noStrike" cap="none" dirty="0" smtClean="0">
                          <a:latin typeface="Times New Roman"/>
                          <a:ea typeface="Times New Roman"/>
                          <a:cs typeface="Times New Roman"/>
                          <a:sym typeface="Times New Roman"/>
                        </a:rPr>
                        <a:t>3. for each English language learner identified as proficiency level three, one position per 40 students; and</a:t>
                      </a:r>
                    </a:p>
                    <a:p>
                      <a:pPr marL="0" marR="0" lvl="0" indent="0" algn="l" rtl="0">
                        <a:lnSpc>
                          <a:spcPct val="100000"/>
                        </a:lnSpc>
                        <a:spcBef>
                          <a:spcPts val="0"/>
                        </a:spcBef>
                        <a:spcAft>
                          <a:spcPts val="0"/>
                        </a:spcAft>
                        <a:buClr>
                          <a:srgbClr val="000000"/>
                        </a:buClr>
                        <a:buSzPts val="1600"/>
                        <a:buFont typeface="Times New Roman"/>
                        <a:buNone/>
                      </a:pPr>
                      <a:r>
                        <a:rPr lang="en-US" sz="2000" u="none" strike="noStrike" cap="none" dirty="0" smtClean="0">
                          <a:latin typeface="Times New Roman"/>
                          <a:ea typeface="Times New Roman"/>
                          <a:cs typeface="Times New Roman"/>
                          <a:sym typeface="Times New Roman"/>
                        </a:rPr>
                        <a:t>4. for all other English language learner students, one position per </a:t>
                      </a:r>
                      <a:r>
                        <a:rPr lang="en-US" sz="2000" b="1" u="sng" strike="noStrike" cap="none" dirty="0" smtClean="0">
                          <a:latin typeface="Times New Roman"/>
                          <a:ea typeface="Times New Roman"/>
                          <a:cs typeface="Times New Roman"/>
                          <a:sym typeface="Times New Roman"/>
                        </a:rPr>
                        <a:t>50</a:t>
                      </a:r>
                      <a:r>
                        <a:rPr lang="en-US" sz="2000" b="1" u="none" strike="noStrike" cap="none" dirty="0" smtClean="0">
                          <a:latin typeface="Times New Roman"/>
                          <a:ea typeface="Times New Roman"/>
                          <a:cs typeface="Times New Roman"/>
                          <a:sym typeface="Times New Roman"/>
                        </a:rPr>
                        <a:t> </a:t>
                      </a:r>
                      <a:r>
                        <a:rPr lang="en-US" sz="2000" u="none" strike="noStrike" cap="none" dirty="0" smtClean="0">
                          <a:latin typeface="Times New Roman"/>
                          <a:ea typeface="Times New Roman"/>
                          <a:cs typeface="Times New Roman"/>
                          <a:sym typeface="Times New Roman"/>
                        </a:rPr>
                        <a:t>students.</a:t>
                      </a: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2063517992"/>
                  </a:ext>
                </a:extLst>
              </a:tr>
            </a:tbl>
          </a:graphicData>
        </a:graphic>
      </p:graphicFrame>
    </p:spTree>
    <p:extLst>
      <p:ext uri="{BB962C8B-B14F-4D97-AF65-F5344CB8AC3E}">
        <p14:creationId xmlns:p14="http://schemas.microsoft.com/office/powerpoint/2010/main" val="3795818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6"/>
          <p:cNvSpPr txBox="1">
            <a:spLocks noGrp="1"/>
          </p:cNvSpPr>
          <p:nvPr>
            <p:ph type="title"/>
          </p:nvPr>
        </p:nvSpPr>
        <p:spPr>
          <a:xfrm>
            <a:off x="831850" y="1709737"/>
            <a:ext cx="10515600" cy="285273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1" dirty="0" smtClean="0"/>
              <a:t>PROPOSED FINAL SOQ PRESCRIPTIONS</a:t>
            </a:r>
            <a:endParaRPr dirty="0"/>
          </a:p>
        </p:txBody>
      </p:sp>
      <p:sp>
        <p:nvSpPr>
          <p:cNvPr id="205" name="Google Shape;205;p36"/>
          <p:cNvSpPr txBox="1">
            <a:spLocks noGrp="1"/>
          </p:cNvSpPr>
          <p:nvPr>
            <p:ph type="body" idx="1"/>
          </p:nvPr>
        </p:nvSpPr>
        <p:spPr>
          <a:xfrm>
            <a:off x="831850" y="4589462"/>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en-US" sz="2400" b="0" i="0" u="none" dirty="0">
                <a:solidFill>
                  <a:srgbClr val="FFFFFF"/>
                </a:solidFill>
                <a:latin typeface="Times New Roman"/>
                <a:ea typeface="Times New Roman"/>
                <a:cs typeface="Times New Roman"/>
                <a:sym typeface="Times New Roman"/>
              </a:rPr>
              <a:t>THIS IS SOME SUBTEXT</a:t>
            </a:r>
            <a:endParaRPr dirty="0"/>
          </a:p>
        </p:txBody>
      </p:sp>
      <p:sp>
        <p:nvSpPr>
          <p:cNvPr id="206" name="Google Shape;206;p36"/>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15</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729476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6"/>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dirty="0"/>
              <a:t>PROPOSED 2021 PRESCRIPTIONS</a:t>
            </a:r>
            <a:endParaRPr dirty="0"/>
          </a:p>
        </p:txBody>
      </p:sp>
      <p:graphicFrame>
        <p:nvGraphicFramePr>
          <p:cNvPr id="147" name="Google Shape;147;p6"/>
          <p:cNvGraphicFramePr/>
          <p:nvPr>
            <p:extLst>
              <p:ext uri="{D42A27DB-BD31-4B8C-83A1-F6EECF244321}">
                <p14:modId xmlns:p14="http://schemas.microsoft.com/office/powerpoint/2010/main" val="629635840"/>
              </p:ext>
            </p:extLst>
          </p:nvPr>
        </p:nvGraphicFramePr>
        <p:xfrm>
          <a:off x="437322" y="2007586"/>
          <a:ext cx="11195878" cy="3895339"/>
        </p:xfrm>
        <a:graphic>
          <a:graphicData uri="http://schemas.openxmlformats.org/drawingml/2006/table">
            <a:tbl>
              <a:tblPr>
                <a:noFill/>
                <a:tableStyleId>{B88A13FE-2EEC-49D5-8269-C62EC3D3A393}</a:tableStyleId>
              </a:tblPr>
              <a:tblGrid>
                <a:gridCol w="7995478">
                  <a:extLst>
                    <a:ext uri="{9D8B030D-6E8A-4147-A177-3AD203B41FA5}">
                      <a16:colId xmlns:a16="http://schemas.microsoft.com/office/drawing/2014/main" val="20000"/>
                    </a:ext>
                  </a:extLst>
                </a:gridCol>
                <a:gridCol w="3200400">
                  <a:extLst>
                    <a:ext uri="{9D8B030D-6E8A-4147-A177-3AD203B41FA5}">
                      <a16:colId xmlns:a16="http://schemas.microsoft.com/office/drawing/2014/main" val="2409244963"/>
                    </a:ext>
                  </a:extLst>
                </a:gridCol>
              </a:tblGrid>
              <a:tr h="400050">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2000" b="1" i="0" u="none" strike="noStrike" cap="none" dirty="0">
                          <a:solidFill>
                            <a:srgbClr val="FFFFFF"/>
                          </a:solidFill>
                          <a:latin typeface="Times New Roman"/>
                          <a:ea typeface="Times New Roman"/>
                          <a:cs typeface="Times New Roman"/>
                          <a:sym typeface="Times New Roman"/>
                        </a:rPr>
                        <a:t>PROPOSED SOQ REVISION</a:t>
                      </a:r>
                      <a:endParaRPr sz="2000" u="none" strike="noStrike" cap="none" dirty="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2000" b="1" i="0" u="none" strike="noStrike" cap="none" dirty="0" smtClean="0">
                          <a:solidFill>
                            <a:srgbClr val="FFFFFF"/>
                          </a:solidFill>
                          <a:latin typeface="Times New Roman"/>
                          <a:ea typeface="Times New Roman"/>
                          <a:cs typeface="Times New Roman"/>
                          <a:sym typeface="Times New Roman"/>
                        </a:rPr>
                        <a:t>ESTIMATED</a:t>
                      </a:r>
                      <a:r>
                        <a:rPr lang="en-US" sz="2000" b="1" i="0" u="none" strike="noStrike" cap="none" baseline="0" dirty="0" smtClean="0">
                          <a:solidFill>
                            <a:srgbClr val="FFFFFF"/>
                          </a:solidFill>
                          <a:latin typeface="Times New Roman"/>
                          <a:ea typeface="Times New Roman"/>
                          <a:cs typeface="Times New Roman"/>
                          <a:sym typeface="Times New Roman"/>
                        </a:rPr>
                        <a:t> COST FOR FY23/</a:t>
                      </a:r>
                      <a:r>
                        <a:rPr lang="en-US" sz="2000" b="1" i="0" u="none" strike="noStrike" cap="none" dirty="0" smtClean="0">
                          <a:solidFill>
                            <a:srgbClr val="FFFFFF"/>
                          </a:solidFill>
                          <a:latin typeface="Times New Roman"/>
                          <a:ea typeface="Times New Roman"/>
                          <a:cs typeface="Times New Roman"/>
                          <a:sym typeface="Times New Roman"/>
                        </a:rPr>
                        <a:t>FY24</a:t>
                      </a:r>
                      <a:endParaRPr sz="2000" u="none" strike="noStrike" cap="none" dirty="0"/>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84505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dirty="0">
                          <a:solidFill>
                            <a:srgbClr val="000000"/>
                          </a:solidFill>
                          <a:latin typeface="Times New Roman"/>
                          <a:ea typeface="Times New Roman"/>
                          <a:cs typeface="Times New Roman"/>
                          <a:sym typeface="Times New Roman"/>
                        </a:rPr>
                        <a:t>Enhanced At-Risk Add-On</a:t>
                      </a:r>
                      <a:endParaRPr sz="14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dirty="0">
                          <a:solidFill>
                            <a:srgbClr val="000000"/>
                          </a:solidFill>
                          <a:latin typeface="Times New Roman"/>
                          <a:ea typeface="Times New Roman"/>
                          <a:cs typeface="Times New Roman"/>
                          <a:sym typeface="Times New Roman"/>
                        </a:rPr>
                        <a:t>Consolidated the At-Risk </a:t>
                      </a:r>
                      <a:r>
                        <a:rPr lang="en-US" sz="1400" b="0" i="0" u="none" strike="noStrike" cap="none" dirty="0" smtClean="0">
                          <a:solidFill>
                            <a:srgbClr val="000000"/>
                          </a:solidFill>
                          <a:latin typeface="Times New Roman"/>
                          <a:ea typeface="Times New Roman"/>
                          <a:cs typeface="Times New Roman"/>
                          <a:sym typeface="Times New Roman"/>
                        </a:rPr>
                        <a:t>Add-On </a:t>
                      </a:r>
                      <a:r>
                        <a:rPr lang="en-US" sz="1400" b="0" i="0" u="none" strike="noStrike" cap="none" dirty="0">
                          <a:solidFill>
                            <a:srgbClr val="000000"/>
                          </a:solidFill>
                          <a:latin typeface="Times New Roman"/>
                          <a:ea typeface="Times New Roman"/>
                          <a:cs typeface="Times New Roman"/>
                          <a:sym typeface="Times New Roman"/>
                        </a:rPr>
                        <a:t>and Prevention, Intervention, and Remediation funds into a single, expanded At-Risk Add On fund. Language included in the Appropriation Act as well as Standards Two and Three.</a:t>
                      </a:r>
                      <a:endParaRPr sz="14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rgbClr val="000000"/>
                        </a:buClr>
                        <a:buSzPts val="1800"/>
                        <a:buFont typeface="Times New Roman"/>
                        <a:buNone/>
                      </a:pPr>
                      <a:endParaRPr lang="en-US" sz="1400" u="none" strike="noStrike" cap="none" dirty="0" smtClean="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400" u="none" strike="noStrike" cap="none" dirty="0" smtClean="0">
                          <a:latin typeface="Times New Roman"/>
                          <a:ea typeface="Times New Roman"/>
                          <a:cs typeface="Times New Roman"/>
                          <a:sym typeface="Times New Roman"/>
                        </a:rPr>
                        <a:t>$43.8M/$43.7</a:t>
                      </a:r>
                      <a:endParaRPr sz="14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1"/>
                  </a:ext>
                </a:extLst>
              </a:tr>
              <a:tr h="725399">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dirty="0">
                          <a:solidFill>
                            <a:srgbClr val="000000"/>
                          </a:solidFill>
                          <a:latin typeface="Times New Roman"/>
                          <a:ea typeface="Times New Roman"/>
                          <a:cs typeface="Times New Roman"/>
                          <a:sym typeface="Times New Roman"/>
                        </a:rPr>
                        <a:t>Teacher Leader and Teacher Mentor Programs</a:t>
                      </a:r>
                      <a:endParaRPr sz="14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dirty="0">
                          <a:solidFill>
                            <a:srgbClr val="000000"/>
                          </a:solidFill>
                          <a:latin typeface="Times New Roman"/>
                          <a:ea typeface="Times New Roman"/>
                          <a:cs typeface="Times New Roman"/>
                          <a:sym typeface="Times New Roman"/>
                        </a:rPr>
                        <a:t>Established a new Teacher Leader program and expanded the existing Teacher Mentor program in Standards Two and Five, respectively.</a:t>
                      </a:r>
                      <a:endParaRPr sz="14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rgbClr val="000000"/>
                        </a:buClr>
                        <a:buSzPts val="1800"/>
                        <a:buFont typeface="Times New Roman"/>
                        <a:buNone/>
                      </a:pPr>
                      <a:endParaRPr lang="en-US" sz="14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400" u="none" strike="noStrike" cap="none" dirty="0" smtClean="0">
                          <a:latin typeface="Times New Roman"/>
                          <a:ea typeface="Times New Roman"/>
                          <a:cs typeface="Times New Roman"/>
                          <a:sym typeface="Times New Roman"/>
                        </a:rPr>
                        <a:t>$114.8M/$115.1M</a:t>
                      </a:r>
                      <a:endParaRPr sz="14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2"/>
                  </a:ext>
                </a:extLst>
              </a:tr>
              <a:tr h="769539">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dirty="0">
                          <a:solidFill>
                            <a:srgbClr val="000000"/>
                          </a:solidFill>
                          <a:latin typeface="Times New Roman"/>
                          <a:ea typeface="Times New Roman"/>
                          <a:cs typeface="Times New Roman"/>
                          <a:sym typeface="Times New Roman"/>
                        </a:rPr>
                        <a:t>Reading Specialists</a:t>
                      </a:r>
                      <a:endParaRPr sz="14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dirty="0">
                          <a:solidFill>
                            <a:srgbClr val="000000"/>
                          </a:solidFill>
                          <a:latin typeface="Times New Roman"/>
                          <a:ea typeface="Times New Roman"/>
                          <a:cs typeface="Times New Roman"/>
                          <a:sym typeface="Times New Roman"/>
                        </a:rPr>
                        <a:t>Provided reading specialist positions for students in grades K-5 in Standard Two, based upon the number of students failing third-grade SOL reading assessments.</a:t>
                      </a:r>
                      <a:endParaRPr sz="1400" u="none" strike="noStrike" cap="none" dirty="0">
                        <a:latin typeface="Times New Roman"/>
                        <a:ea typeface="Times New Roman"/>
                        <a:cs typeface="Times New Roman"/>
                        <a:sym typeface="Times New Roman"/>
                      </a:endParaRPr>
                    </a:p>
                  </a:txBody>
                  <a:tcPr marL="91450" marR="91450" marT="45700" marB="45700">
                    <a:lnL w="12700" cap="flat" cmpd="sng">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lang="en-US" sz="14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400" u="none" strike="noStrike" cap="none" dirty="0" smtClean="0">
                          <a:latin typeface="Times New Roman"/>
                          <a:ea typeface="Times New Roman"/>
                          <a:cs typeface="Times New Roman"/>
                          <a:sym typeface="Times New Roman"/>
                        </a:rPr>
                        <a:t>$37.9M/$40M</a:t>
                      </a:r>
                      <a:endParaRPr sz="14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944903353"/>
                  </a:ext>
                </a:extLst>
              </a:tr>
              <a:tr h="74833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dirty="0">
                          <a:solidFill>
                            <a:srgbClr val="000000"/>
                          </a:solidFill>
                          <a:latin typeface="Times New Roman"/>
                          <a:ea typeface="Times New Roman"/>
                          <a:cs typeface="Times New Roman"/>
                          <a:sym typeface="Times New Roman"/>
                        </a:rPr>
                        <a:t>English Learner Teachers</a:t>
                      </a:r>
                      <a:endParaRPr sz="14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dirty="0">
                          <a:solidFill>
                            <a:srgbClr val="000000"/>
                          </a:solidFill>
                          <a:latin typeface="Times New Roman"/>
                          <a:ea typeface="Times New Roman"/>
                          <a:cs typeface="Times New Roman"/>
                          <a:sym typeface="Times New Roman"/>
                        </a:rPr>
                        <a:t>Amended staffing requirements for EL teachers in Standard Two to differentiate the distribution of positions based upon the proficiency level of students in each school division.</a:t>
                      </a:r>
                      <a:endParaRPr sz="14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rgbClr val="000000"/>
                        </a:buClr>
                        <a:buSzPts val="1800"/>
                        <a:buFont typeface="Times New Roman"/>
                        <a:buNone/>
                      </a:pPr>
                      <a:endParaRPr lang="en-US" sz="14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400" u="none" strike="noStrike" cap="none" dirty="0">
                          <a:latin typeface="Times New Roman"/>
                          <a:ea typeface="Times New Roman"/>
                          <a:cs typeface="Times New Roman"/>
                          <a:sym typeface="Times New Roman"/>
                        </a:rPr>
                        <a:t>$</a:t>
                      </a:r>
                      <a:r>
                        <a:rPr lang="en-US" sz="1400" u="none" strike="noStrike" cap="none" dirty="0" smtClean="0">
                          <a:latin typeface="Times New Roman"/>
                          <a:ea typeface="Times New Roman"/>
                          <a:cs typeface="Times New Roman"/>
                          <a:sym typeface="Times New Roman"/>
                        </a:rPr>
                        <a:t>15M/$15M</a:t>
                      </a:r>
                      <a:endParaRPr sz="14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2269876582"/>
                  </a:ext>
                </a:extLst>
              </a:tr>
            </a:tbl>
          </a:graphicData>
        </a:graphic>
      </p:graphicFrame>
      <p:sp>
        <p:nvSpPr>
          <p:cNvPr id="148" name="Google Shape;148;p6"/>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16</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320786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7"/>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lvl="0">
              <a:buClr>
                <a:schemeClr val="dk2"/>
              </a:buClr>
              <a:buSzPts val="4000"/>
            </a:pPr>
            <a:r>
              <a:rPr lang="en-US" sz="3600" dirty="0"/>
              <a:t>PROPOSED 2021 PRESCRIPTIONS CONT’D</a:t>
            </a:r>
            <a:endParaRPr sz="4000" dirty="0"/>
          </a:p>
        </p:txBody>
      </p:sp>
      <p:graphicFrame>
        <p:nvGraphicFramePr>
          <p:cNvPr id="155" name="Google Shape;155;p7"/>
          <p:cNvGraphicFramePr/>
          <p:nvPr>
            <p:extLst>
              <p:ext uri="{D42A27DB-BD31-4B8C-83A1-F6EECF244321}">
                <p14:modId xmlns:p14="http://schemas.microsoft.com/office/powerpoint/2010/main" val="381426544"/>
              </p:ext>
            </p:extLst>
          </p:nvPr>
        </p:nvGraphicFramePr>
        <p:xfrm>
          <a:off x="457200" y="1855815"/>
          <a:ext cx="11396133" cy="4175810"/>
        </p:xfrm>
        <a:graphic>
          <a:graphicData uri="http://schemas.openxmlformats.org/drawingml/2006/table">
            <a:tbl>
              <a:tblPr>
                <a:noFill/>
                <a:tableStyleId>{B88A13FE-2EEC-49D5-8269-C62EC3D3A393}</a:tableStyleId>
              </a:tblPr>
              <a:tblGrid>
                <a:gridCol w="8583784">
                  <a:extLst>
                    <a:ext uri="{9D8B030D-6E8A-4147-A177-3AD203B41FA5}">
                      <a16:colId xmlns:a16="http://schemas.microsoft.com/office/drawing/2014/main" val="20000"/>
                    </a:ext>
                  </a:extLst>
                </a:gridCol>
                <a:gridCol w="2812349">
                  <a:extLst>
                    <a:ext uri="{9D8B030D-6E8A-4147-A177-3AD203B41FA5}">
                      <a16:colId xmlns:a16="http://schemas.microsoft.com/office/drawing/2014/main" val="405293425"/>
                    </a:ext>
                  </a:extLst>
                </a:gridCol>
              </a:tblGrid>
              <a:tr h="388925">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800" b="1" i="0" u="none" strike="noStrike" cap="none" dirty="0">
                          <a:solidFill>
                            <a:srgbClr val="FFFFFF"/>
                          </a:solidFill>
                          <a:latin typeface="Times New Roman"/>
                          <a:ea typeface="Times New Roman"/>
                          <a:cs typeface="Times New Roman"/>
                          <a:sym typeface="Times New Roman"/>
                        </a:rPr>
                        <a:t>PROPOSED SOQ REVISION</a:t>
                      </a:r>
                      <a:endParaRPr sz="1800" u="none" strike="noStrike" cap="none" dirty="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800" b="1" i="0" u="none" strike="noStrike" cap="none" dirty="0" smtClean="0">
                          <a:solidFill>
                            <a:srgbClr val="FFFFFF"/>
                          </a:solidFill>
                          <a:latin typeface="Times New Roman"/>
                          <a:ea typeface="Times New Roman"/>
                          <a:cs typeface="Times New Roman"/>
                          <a:sym typeface="Times New Roman"/>
                        </a:rPr>
                        <a:t>ESTIMATED</a:t>
                      </a:r>
                      <a:r>
                        <a:rPr lang="en-US" sz="1800" b="1" i="0" u="none" strike="noStrike" cap="none" baseline="0" dirty="0" smtClean="0">
                          <a:solidFill>
                            <a:srgbClr val="FFFFFF"/>
                          </a:solidFill>
                          <a:latin typeface="Times New Roman"/>
                          <a:ea typeface="Times New Roman"/>
                          <a:cs typeface="Times New Roman"/>
                          <a:sym typeface="Times New Roman"/>
                        </a:rPr>
                        <a:t> COST FOR FY23/</a:t>
                      </a:r>
                      <a:r>
                        <a:rPr lang="en-US" sz="1800" b="1" i="0" u="none" strike="noStrike" cap="none" dirty="0" smtClean="0">
                          <a:solidFill>
                            <a:srgbClr val="FFFFFF"/>
                          </a:solidFill>
                          <a:latin typeface="Times New Roman"/>
                          <a:ea typeface="Times New Roman"/>
                          <a:cs typeface="Times New Roman"/>
                          <a:sym typeface="Times New Roman"/>
                        </a:rPr>
                        <a:t>FY24</a:t>
                      </a:r>
                      <a:endParaRPr lang="en-US" sz="1800" u="none" strike="noStrike" cap="none" dirty="0"/>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736011">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dirty="0">
                          <a:solidFill>
                            <a:srgbClr val="000000"/>
                          </a:solidFill>
                          <a:latin typeface="Times New Roman"/>
                          <a:ea typeface="Times New Roman"/>
                          <a:cs typeface="Times New Roman"/>
                          <a:sym typeface="Times New Roman"/>
                        </a:rPr>
                        <a:t>Principal Mentorship Program</a:t>
                      </a:r>
                      <a:endParaRPr sz="16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dirty="0">
                          <a:solidFill>
                            <a:srgbClr val="000000"/>
                          </a:solidFill>
                          <a:latin typeface="Times New Roman"/>
                          <a:ea typeface="Times New Roman"/>
                          <a:cs typeface="Times New Roman"/>
                          <a:sym typeface="Times New Roman"/>
                        </a:rPr>
                        <a:t>Established a statewide principal mentorship program in Standard One to strengthen and foster the expanding role of quality school leaders that support teacher retention and student achievement.</a:t>
                      </a:r>
                      <a:endParaRPr sz="16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lang="en-US" sz="16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u="none" strike="noStrike" cap="none" dirty="0" smtClean="0">
                          <a:latin typeface="Times New Roman"/>
                          <a:ea typeface="Times New Roman"/>
                          <a:cs typeface="Times New Roman"/>
                          <a:sym typeface="Times New Roman"/>
                        </a:rPr>
                        <a:t>$1.2M/$1.2M</a:t>
                      </a:r>
                      <a:endParaRPr sz="16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430707339"/>
                  </a:ext>
                </a:extLst>
              </a:tr>
              <a:tr h="736011">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dirty="0">
                          <a:solidFill>
                            <a:srgbClr val="000000"/>
                          </a:solidFill>
                          <a:latin typeface="Times New Roman"/>
                          <a:ea typeface="Times New Roman"/>
                          <a:cs typeface="Times New Roman"/>
                          <a:sym typeface="Times New Roman"/>
                        </a:rPr>
                        <a:t>Work-Based Learning Coordinators</a:t>
                      </a:r>
                      <a:endParaRPr lang="en-US" sz="16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dirty="0" smtClean="0">
                          <a:solidFill>
                            <a:srgbClr val="000000"/>
                          </a:solidFill>
                          <a:latin typeface="Times New Roman"/>
                          <a:ea typeface="Times New Roman"/>
                          <a:cs typeface="Times New Roman"/>
                          <a:sym typeface="Times New Roman"/>
                        </a:rPr>
                        <a:t>Established division level work-based learning coordinator in Standard One to foster connections between the</a:t>
                      </a:r>
                      <a:r>
                        <a:rPr lang="en-US" sz="1600" b="0" i="0" u="none" strike="noStrike" cap="none" baseline="0" dirty="0" smtClean="0">
                          <a:solidFill>
                            <a:srgbClr val="000000"/>
                          </a:solidFill>
                          <a:latin typeface="Times New Roman"/>
                          <a:ea typeface="Times New Roman"/>
                          <a:cs typeface="Times New Roman"/>
                          <a:sym typeface="Times New Roman"/>
                        </a:rPr>
                        <a:t> </a:t>
                      </a:r>
                      <a:r>
                        <a:rPr lang="en-US" sz="1600" b="0" i="0" u="none" strike="noStrike" cap="none" dirty="0" smtClean="0">
                          <a:solidFill>
                            <a:srgbClr val="000000"/>
                          </a:solidFill>
                          <a:latin typeface="Times New Roman"/>
                          <a:ea typeface="Times New Roman"/>
                          <a:cs typeface="Times New Roman"/>
                          <a:sym typeface="Times New Roman"/>
                        </a:rPr>
                        <a:t>school division and the business community to advance work-based learning opportunities for students.</a:t>
                      </a:r>
                      <a:endParaRPr lang="en-US" sz="16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chemeClr val="accent3">
                        <a:lumMod val="20000"/>
                        <a:lumOff val="80000"/>
                      </a:schemeClr>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lang="en-US" sz="16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u="none" strike="noStrike" cap="none" dirty="0" smtClean="0">
                          <a:latin typeface="Times New Roman"/>
                          <a:ea typeface="Times New Roman"/>
                          <a:cs typeface="Times New Roman"/>
                          <a:sym typeface="Times New Roman"/>
                        </a:rPr>
                        <a:t>$1.2M/$1.2M</a:t>
                      </a:r>
                      <a:endParaRPr sz="16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chemeClr val="accent3">
                        <a:lumMod val="20000"/>
                        <a:lumOff val="80000"/>
                      </a:schemeClr>
                    </a:solidFill>
                  </a:tcPr>
                </a:tc>
                <a:extLst>
                  <a:ext uri="{0D108BD9-81ED-4DB2-BD59-A6C34878D82A}">
                    <a16:rowId xmlns:a16="http://schemas.microsoft.com/office/drawing/2014/main" val="1086835094"/>
                  </a:ext>
                </a:extLst>
              </a:tr>
              <a:tr h="736011">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dirty="0">
                          <a:solidFill>
                            <a:srgbClr val="000000"/>
                          </a:solidFill>
                          <a:latin typeface="Times New Roman"/>
                          <a:ea typeface="Times New Roman"/>
                          <a:cs typeface="Times New Roman"/>
                          <a:sym typeface="Times New Roman"/>
                        </a:rPr>
                        <a:t>Assistant Principals</a:t>
                      </a:r>
                      <a:endParaRPr sz="16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dirty="0">
                          <a:solidFill>
                            <a:srgbClr val="000000"/>
                          </a:solidFill>
                          <a:latin typeface="Times New Roman"/>
                          <a:ea typeface="Times New Roman"/>
                          <a:cs typeface="Times New Roman"/>
                          <a:sym typeface="Times New Roman"/>
                        </a:rPr>
                        <a:t>Reaffirmed the Board’s 2016 recommendation to provide one full-time assistant principal for each 400 students, set out in Standard Two.</a:t>
                      </a:r>
                      <a:endParaRPr sz="16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lang="en-US" sz="16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u="none" strike="noStrike" cap="none" dirty="0" smtClean="0">
                          <a:latin typeface="Times New Roman"/>
                          <a:ea typeface="Times New Roman"/>
                          <a:cs typeface="Times New Roman"/>
                          <a:sym typeface="Times New Roman"/>
                        </a:rPr>
                        <a:t>$77M/$77.3M</a:t>
                      </a:r>
                      <a:endParaRPr sz="16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1"/>
                  </a:ext>
                </a:extLst>
              </a:tr>
              <a:tr h="755374">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dirty="0">
                          <a:solidFill>
                            <a:srgbClr val="000000"/>
                          </a:solidFill>
                          <a:latin typeface="Times New Roman"/>
                          <a:ea typeface="Times New Roman"/>
                          <a:cs typeface="Times New Roman"/>
                          <a:sym typeface="Times New Roman"/>
                        </a:rPr>
                        <a:t>Elementary School Principals</a:t>
                      </a:r>
                      <a:endParaRPr sz="16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dirty="0">
                          <a:solidFill>
                            <a:srgbClr val="000000"/>
                          </a:solidFill>
                          <a:latin typeface="Times New Roman"/>
                          <a:ea typeface="Times New Roman"/>
                          <a:cs typeface="Times New Roman"/>
                          <a:sym typeface="Times New Roman"/>
                        </a:rPr>
                        <a:t>Reaffirmed the Board’s 2016 recommendation to provide one-full time principal in every school, set out in Standard Two.</a:t>
                      </a:r>
                      <a:endParaRPr sz="16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lang="en-US" sz="16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u="none" strike="noStrike" cap="none" dirty="0" smtClean="0">
                          <a:latin typeface="Times New Roman"/>
                          <a:ea typeface="Times New Roman"/>
                          <a:cs typeface="Times New Roman"/>
                          <a:sym typeface="Times New Roman"/>
                        </a:rPr>
                        <a:t>$9.6M/$9.5M</a:t>
                      </a:r>
                      <a:endParaRPr sz="16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2"/>
                  </a:ext>
                </a:extLst>
              </a:tr>
            </a:tbl>
          </a:graphicData>
        </a:graphic>
      </p:graphicFrame>
      <p:sp>
        <p:nvSpPr>
          <p:cNvPr id="156" name="Google Shape;156;p7"/>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17</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3077631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8"/>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lvl="0">
              <a:buClr>
                <a:schemeClr val="dk2"/>
              </a:buClr>
              <a:buSzPts val="4000"/>
            </a:pPr>
            <a:r>
              <a:rPr lang="en-US" sz="3600" dirty="0"/>
              <a:t>PROPOSED 2021 PRESCRIPTIONS CONT’D</a:t>
            </a:r>
            <a:endParaRPr sz="4000" dirty="0"/>
          </a:p>
        </p:txBody>
      </p:sp>
      <p:graphicFrame>
        <p:nvGraphicFramePr>
          <p:cNvPr id="163" name="Google Shape;163;p8"/>
          <p:cNvGraphicFramePr/>
          <p:nvPr>
            <p:extLst>
              <p:ext uri="{D42A27DB-BD31-4B8C-83A1-F6EECF244321}">
                <p14:modId xmlns:p14="http://schemas.microsoft.com/office/powerpoint/2010/main" val="3917122766"/>
              </p:ext>
            </p:extLst>
          </p:nvPr>
        </p:nvGraphicFramePr>
        <p:xfrm>
          <a:off x="437322" y="2092395"/>
          <a:ext cx="11348278" cy="3451391"/>
        </p:xfrm>
        <a:graphic>
          <a:graphicData uri="http://schemas.openxmlformats.org/drawingml/2006/table">
            <a:tbl>
              <a:tblPr>
                <a:noFill/>
                <a:tableStyleId>{B88A13FE-2EEC-49D5-8269-C62EC3D3A393}</a:tableStyleId>
              </a:tblPr>
              <a:tblGrid>
                <a:gridCol w="8541978">
                  <a:extLst>
                    <a:ext uri="{9D8B030D-6E8A-4147-A177-3AD203B41FA5}">
                      <a16:colId xmlns:a16="http://schemas.microsoft.com/office/drawing/2014/main" val="20000"/>
                    </a:ext>
                  </a:extLst>
                </a:gridCol>
                <a:gridCol w="2806300">
                  <a:extLst>
                    <a:ext uri="{9D8B030D-6E8A-4147-A177-3AD203B41FA5}">
                      <a16:colId xmlns:a16="http://schemas.microsoft.com/office/drawing/2014/main" val="2736336455"/>
                    </a:ext>
                  </a:extLst>
                </a:gridCol>
              </a:tblGrid>
              <a:tr h="365125">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800" b="1" i="0" u="none" strike="noStrike" cap="none" dirty="0">
                          <a:solidFill>
                            <a:srgbClr val="FFFFFF"/>
                          </a:solidFill>
                          <a:latin typeface="Times New Roman"/>
                          <a:ea typeface="Times New Roman"/>
                          <a:cs typeface="Times New Roman"/>
                          <a:sym typeface="Times New Roman"/>
                        </a:rPr>
                        <a:t>PROPOSED SOQ REVISION</a:t>
                      </a:r>
                      <a:endParaRPr sz="1800" u="none" strike="noStrike" cap="none" dirty="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800" b="1" i="0" u="none" strike="noStrike" cap="none" dirty="0" smtClean="0">
                          <a:solidFill>
                            <a:srgbClr val="FFFFFF"/>
                          </a:solidFill>
                          <a:latin typeface="Times New Roman"/>
                          <a:ea typeface="Times New Roman"/>
                          <a:cs typeface="Times New Roman"/>
                          <a:sym typeface="Times New Roman"/>
                        </a:rPr>
                        <a:t>ESTIMATED</a:t>
                      </a:r>
                      <a:r>
                        <a:rPr lang="en-US" sz="1800" b="1" i="0" u="none" strike="noStrike" cap="none" baseline="0" dirty="0" smtClean="0">
                          <a:solidFill>
                            <a:srgbClr val="FFFFFF"/>
                          </a:solidFill>
                          <a:latin typeface="Times New Roman"/>
                          <a:ea typeface="Times New Roman"/>
                          <a:cs typeface="Times New Roman"/>
                          <a:sym typeface="Times New Roman"/>
                        </a:rPr>
                        <a:t> COST FOR FY23/</a:t>
                      </a:r>
                      <a:r>
                        <a:rPr lang="en-US" sz="1800" b="1" i="0" u="none" strike="noStrike" cap="none" dirty="0" smtClean="0">
                          <a:solidFill>
                            <a:srgbClr val="FFFFFF"/>
                          </a:solidFill>
                          <a:latin typeface="Times New Roman"/>
                          <a:ea typeface="Times New Roman"/>
                          <a:cs typeface="Times New Roman"/>
                          <a:sym typeface="Times New Roman"/>
                        </a:rPr>
                        <a:t>FY24</a:t>
                      </a:r>
                      <a:endParaRPr lang="en-US" sz="1800" u="none" strike="noStrike" cap="none" dirty="0"/>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816114">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dirty="0">
                          <a:solidFill>
                            <a:srgbClr val="000000"/>
                          </a:solidFill>
                          <a:latin typeface="Times New Roman"/>
                          <a:ea typeface="Times New Roman"/>
                          <a:cs typeface="Times New Roman"/>
                          <a:sym typeface="Times New Roman"/>
                        </a:rPr>
                        <a:t>K-3 Class Size Reduction  </a:t>
                      </a:r>
                      <a:endParaRPr sz="16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dirty="0">
                          <a:solidFill>
                            <a:srgbClr val="000000"/>
                          </a:solidFill>
                          <a:latin typeface="Times New Roman"/>
                          <a:ea typeface="Times New Roman"/>
                          <a:cs typeface="Times New Roman"/>
                          <a:sym typeface="Times New Roman"/>
                        </a:rPr>
                        <a:t>Moved the K-3 Class Size Reduction program from the Appropriation Act into Standard Two the SOQ, and incorporated flexibility to allow larger class sizes for experienced teachers.</a:t>
                      </a:r>
                      <a:endParaRPr sz="16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rgbClr val="000000"/>
                        </a:buClr>
                        <a:buSzPts val="1800"/>
                        <a:buFont typeface="Times New Roman"/>
                        <a:buNone/>
                      </a:pPr>
                      <a:endParaRPr lang="en-US" sz="16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600" u="none" strike="noStrike" cap="none" dirty="0">
                          <a:latin typeface="Times New Roman"/>
                          <a:ea typeface="Times New Roman"/>
                          <a:cs typeface="Times New Roman"/>
                          <a:sym typeface="Times New Roman"/>
                        </a:rPr>
                        <a:t>No state impact.</a:t>
                      </a:r>
                      <a:endParaRPr sz="16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1"/>
                  </a:ext>
                </a:extLst>
              </a:tr>
              <a:tr h="10668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dirty="0">
                          <a:solidFill>
                            <a:srgbClr val="000000"/>
                          </a:solidFill>
                          <a:latin typeface="Times New Roman"/>
                          <a:ea typeface="Times New Roman"/>
                          <a:cs typeface="Times New Roman"/>
                          <a:sym typeface="Times New Roman"/>
                        </a:rPr>
                        <a:t>Specialized Student Support Personnel </a:t>
                      </a:r>
                      <a:endParaRPr sz="16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dirty="0">
                          <a:solidFill>
                            <a:srgbClr val="000000"/>
                          </a:solidFill>
                          <a:latin typeface="Times New Roman"/>
                          <a:ea typeface="Times New Roman"/>
                          <a:cs typeface="Times New Roman"/>
                          <a:sym typeface="Times New Roman"/>
                        </a:rPr>
                        <a:t>Removed the school nurse, school social worker, and school psychologist position from the support position category in Standard Two and created a new staffing category for “specialized student support personnel” with specified ratios.</a:t>
                      </a:r>
                      <a:endParaRPr sz="16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lang="en-US" sz="16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u="none" strike="noStrike" cap="none" dirty="0" smtClean="0">
                          <a:latin typeface="Times New Roman"/>
                          <a:ea typeface="Times New Roman"/>
                          <a:cs typeface="Times New Roman"/>
                          <a:sym typeface="Times New Roman"/>
                        </a:rPr>
                        <a:t>$51M/$51.5M</a:t>
                      </a:r>
                      <a:endParaRPr sz="16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2"/>
                  </a:ext>
                </a:extLst>
              </a:tr>
              <a:tr h="921521">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dirty="0">
                          <a:solidFill>
                            <a:srgbClr val="000000"/>
                          </a:solidFill>
                          <a:latin typeface="Times New Roman"/>
                          <a:ea typeface="Times New Roman"/>
                          <a:cs typeface="Times New Roman"/>
                          <a:sym typeface="Times New Roman"/>
                        </a:rPr>
                        <a:t>School Counselors</a:t>
                      </a:r>
                      <a:endParaRPr sz="16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dirty="0">
                          <a:solidFill>
                            <a:srgbClr val="000000"/>
                          </a:solidFill>
                          <a:latin typeface="Times New Roman"/>
                          <a:ea typeface="Times New Roman"/>
                          <a:cs typeface="Times New Roman"/>
                          <a:sym typeface="Times New Roman"/>
                        </a:rPr>
                        <a:t>Reaffirmed the Board’s 2016 recommendation to provide one-full time school counselor for every 250 students, set out in Standard Two.</a:t>
                      </a:r>
                      <a:endParaRPr sz="16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lang="en-US" sz="16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u="none" strike="noStrike" cap="none" dirty="0" smtClean="0">
                          <a:latin typeface="Times New Roman"/>
                          <a:ea typeface="Times New Roman"/>
                          <a:cs typeface="Times New Roman"/>
                          <a:sym typeface="Times New Roman"/>
                        </a:rPr>
                        <a:t>$53.2M/$53.5M</a:t>
                      </a:r>
                      <a:endParaRPr sz="16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3"/>
                  </a:ext>
                </a:extLst>
              </a:tr>
            </a:tbl>
          </a:graphicData>
        </a:graphic>
      </p:graphicFrame>
      <p:sp>
        <p:nvSpPr>
          <p:cNvPr id="164" name="Google Shape;164;p8"/>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18</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4250887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6"/>
          <p:cNvSpPr txBox="1">
            <a:spLocks noGrp="1"/>
          </p:cNvSpPr>
          <p:nvPr>
            <p:ph type="title"/>
          </p:nvPr>
        </p:nvSpPr>
        <p:spPr>
          <a:xfrm>
            <a:off x="831850" y="1709737"/>
            <a:ext cx="10515600" cy="285273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1" dirty="0"/>
              <a:t>QUESTIONS AND DISCUSSION</a:t>
            </a:r>
            <a:endParaRPr dirty="0"/>
          </a:p>
        </p:txBody>
      </p:sp>
      <p:sp>
        <p:nvSpPr>
          <p:cNvPr id="205" name="Google Shape;205;p36"/>
          <p:cNvSpPr txBox="1">
            <a:spLocks noGrp="1"/>
          </p:cNvSpPr>
          <p:nvPr>
            <p:ph type="body" idx="1"/>
          </p:nvPr>
        </p:nvSpPr>
        <p:spPr>
          <a:xfrm>
            <a:off x="831850" y="4589462"/>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en-US" sz="2400" b="0" i="0" u="none">
                <a:solidFill>
                  <a:srgbClr val="FFFFFF"/>
                </a:solidFill>
                <a:latin typeface="Times New Roman"/>
                <a:ea typeface="Times New Roman"/>
                <a:cs typeface="Times New Roman"/>
                <a:sym typeface="Times New Roman"/>
              </a:rPr>
              <a:t>THIS IS SOME SUBTEXT</a:t>
            </a:r>
            <a:endParaRPr/>
          </a:p>
        </p:txBody>
      </p:sp>
      <p:sp>
        <p:nvSpPr>
          <p:cNvPr id="206" name="Google Shape;206;p36"/>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19</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944590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TODAY’S PRESENTATION</a:t>
            </a:r>
            <a:endParaRPr/>
          </a:p>
        </p:txBody>
      </p:sp>
      <p:sp>
        <p:nvSpPr>
          <p:cNvPr id="118" name="Google Shape;118;p2"/>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228600" marR="0" lvl="0" indent="-228600" algn="l" rtl="0">
              <a:lnSpc>
                <a:spcPct val="90000"/>
              </a:lnSpc>
              <a:spcBef>
                <a:spcPts val="0"/>
              </a:spcBef>
              <a:spcAft>
                <a:spcPts val="0"/>
              </a:spcAft>
              <a:buClr>
                <a:schemeClr val="dk2"/>
              </a:buClr>
              <a:buSzPts val="2800"/>
              <a:buFont typeface="Arial"/>
              <a:buChar char="•"/>
            </a:pPr>
            <a:endParaRPr lang="en-US" sz="2400" b="0" i="0" u="none" strike="noStrike" cap="none" dirty="0">
              <a:solidFill>
                <a:schemeClr val="dk2"/>
              </a:solidFill>
              <a:latin typeface="Times New Roman"/>
              <a:ea typeface="Times New Roman"/>
              <a:cs typeface="Times New Roman"/>
              <a:sym typeface="Times New Roman"/>
            </a:endParaRPr>
          </a:p>
          <a:p>
            <a:pPr marL="228600" marR="0" lvl="0" indent="-228600" algn="l" rtl="0">
              <a:lnSpc>
                <a:spcPct val="90000"/>
              </a:lnSpc>
              <a:spcBef>
                <a:spcPts val="0"/>
              </a:spcBef>
              <a:spcAft>
                <a:spcPts val="0"/>
              </a:spcAft>
              <a:buClr>
                <a:schemeClr val="dk2"/>
              </a:buClr>
              <a:buSzPts val="2800"/>
              <a:buFont typeface="Arial"/>
              <a:buChar char="•"/>
            </a:pPr>
            <a:r>
              <a:rPr lang="en-US" sz="2400" dirty="0" smtClean="0"/>
              <a:t>Comparing the current regional model for work-based learning staffing and proposed division-level alternative</a:t>
            </a:r>
          </a:p>
          <a:p>
            <a:pPr marL="228600" marR="0" lvl="0" indent="-228600" algn="l" rtl="0">
              <a:lnSpc>
                <a:spcPct val="90000"/>
              </a:lnSpc>
              <a:spcBef>
                <a:spcPts val="0"/>
              </a:spcBef>
              <a:spcAft>
                <a:spcPts val="0"/>
              </a:spcAft>
              <a:buClr>
                <a:schemeClr val="dk2"/>
              </a:buClr>
              <a:buSzPts val="2800"/>
              <a:buFont typeface="Arial"/>
              <a:buChar char="•"/>
            </a:pPr>
            <a:endParaRPr lang="en-US" sz="2400" dirty="0" smtClean="0"/>
          </a:p>
          <a:p>
            <a:pPr marL="228600" marR="0" lvl="0" indent="-228600" algn="l" rtl="0">
              <a:lnSpc>
                <a:spcPct val="90000"/>
              </a:lnSpc>
              <a:spcBef>
                <a:spcPts val="0"/>
              </a:spcBef>
              <a:spcAft>
                <a:spcPts val="0"/>
              </a:spcAft>
              <a:buClr>
                <a:schemeClr val="dk2"/>
              </a:buClr>
              <a:buSzPts val="2800"/>
              <a:buFont typeface="Arial"/>
              <a:buChar char="•"/>
            </a:pPr>
            <a:r>
              <a:rPr lang="en-US" sz="2400" dirty="0" smtClean="0"/>
              <a:t>Reviewing the proposed Enhanced At-Risk Add-on funding model and supporting research</a:t>
            </a:r>
          </a:p>
          <a:p>
            <a:pPr marL="228600" marR="0" lvl="0" indent="-228600" algn="l" rtl="0">
              <a:lnSpc>
                <a:spcPct val="90000"/>
              </a:lnSpc>
              <a:spcBef>
                <a:spcPts val="0"/>
              </a:spcBef>
              <a:spcAft>
                <a:spcPts val="0"/>
              </a:spcAft>
              <a:buClr>
                <a:schemeClr val="dk2"/>
              </a:buClr>
              <a:buSzPts val="2800"/>
              <a:buFont typeface="Arial"/>
              <a:buChar char="•"/>
            </a:pPr>
            <a:endParaRPr lang="en-US" sz="2400" dirty="0" smtClean="0"/>
          </a:p>
          <a:p>
            <a:pPr marL="228600" marR="0" lvl="0" indent="-228600" algn="l" rtl="0">
              <a:lnSpc>
                <a:spcPct val="90000"/>
              </a:lnSpc>
              <a:spcBef>
                <a:spcPts val="0"/>
              </a:spcBef>
              <a:spcAft>
                <a:spcPts val="0"/>
              </a:spcAft>
              <a:buClr>
                <a:schemeClr val="dk2"/>
              </a:buClr>
              <a:buSzPts val="2800"/>
              <a:buFont typeface="Arial"/>
              <a:buChar char="•"/>
            </a:pPr>
            <a:r>
              <a:rPr lang="en-US" sz="2400" dirty="0" smtClean="0"/>
              <a:t>Revisiting the English Learning prescription and need for continued action</a:t>
            </a:r>
          </a:p>
          <a:p>
            <a:pPr marL="228600" marR="0" lvl="0" indent="-228600" algn="l" rtl="0">
              <a:lnSpc>
                <a:spcPct val="90000"/>
              </a:lnSpc>
              <a:spcBef>
                <a:spcPts val="0"/>
              </a:spcBef>
              <a:spcAft>
                <a:spcPts val="0"/>
              </a:spcAft>
              <a:buClr>
                <a:schemeClr val="dk2"/>
              </a:buClr>
              <a:buSzPts val="2800"/>
              <a:buFont typeface="Arial"/>
              <a:buChar char="•"/>
            </a:pPr>
            <a:endParaRPr lang="en-US" sz="2400" dirty="0" smtClean="0"/>
          </a:p>
          <a:p>
            <a:pPr marL="228600" marR="0" lvl="0" indent="-228600" algn="l" rtl="0">
              <a:lnSpc>
                <a:spcPct val="90000"/>
              </a:lnSpc>
              <a:spcBef>
                <a:spcPts val="0"/>
              </a:spcBef>
              <a:spcAft>
                <a:spcPts val="0"/>
              </a:spcAft>
              <a:buClr>
                <a:schemeClr val="dk2"/>
              </a:buClr>
              <a:buSzPts val="2800"/>
              <a:buFont typeface="Arial"/>
              <a:buChar char="•"/>
            </a:pPr>
            <a:r>
              <a:rPr lang="en-US" sz="2400" dirty="0" smtClean="0"/>
              <a:t>Finalizing 2021 prescriptions for amendments to the Standards of Quality</a:t>
            </a:r>
          </a:p>
        </p:txBody>
      </p:sp>
      <p:sp>
        <p:nvSpPr>
          <p:cNvPr id="119" name="Google Shape;119;p2"/>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2</a:t>
            </a:fld>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THE ADD-ON</a:t>
            </a:r>
            <a:endParaRPr lang="en-US" dirty="0"/>
          </a:p>
        </p:txBody>
      </p:sp>
      <p:sp>
        <p:nvSpPr>
          <p:cNvPr id="3" name="Text Placeholder 2"/>
          <p:cNvSpPr>
            <a:spLocks noGrp="1"/>
          </p:cNvSpPr>
          <p:nvPr>
            <p:ph type="body" idx="1"/>
          </p:nvPr>
        </p:nvSpPr>
        <p:spPr/>
        <p:txBody>
          <a:bodyPr/>
          <a:lstStyle/>
          <a:p>
            <a:r>
              <a:rPr lang="en-US" sz="2000" dirty="0"/>
              <a:t>M</a:t>
            </a:r>
            <a:r>
              <a:rPr lang="en-US" sz="2000" dirty="0" smtClean="0"/>
              <a:t>ultiplying </a:t>
            </a:r>
            <a:r>
              <a:rPr lang="en-US" sz="2000" dirty="0"/>
              <a:t>(</a:t>
            </a:r>
            <a:r>
              <a:rPr lang="en-US" sz="2000" dirty="0" err="1"/>
              <a:t>i</a:t>
            </a:r>
            <a:r>
              <a:rPr lang="en-US" sz="2000" dirty="0"/>
              <a:t>) the number of instructional positions required to be provided by a school division with basic aid funds, by (ii) the percent of students identified as eligible for federal free lunch in such school division, as provided in the Appropriation Act, by (iii) the add-on multiplier determined for such school division. </a:t>
            </a:r>
            <a:endParaRPr lang="en-US" sz="2000" dirty="0" smtClean="0"/>
          </a:p>
          <a:p>
            <a:r>
              <a:rPr lang="en-US" sz="2000" dirty="0" smtClean="0"/>
              <a:t>Such </a:t>
            </a:r>
            <a:r>
              <a:rPr lang="en-US" sz="2000" dirty="0"/>
              <a:t>add-on multiplier shall be determined for each school division by ranking each school division by the percent of students identified as eligible for federal free lunch, as provided in the Appropriation Act. </a:t>
            </a:r>
            <a:endParaRPr lang="en-US" sz="2000" dirty="0" smtClean="0"/>
          </a:p>
          <a:p>
            <a:r>
              <a:rPr lang="en-US" sz="2000" dirty="0" smtClean="0"/>
              <a:t>The </a:t>
            </a:r>
            <a:r>
              <a:rPr lang="en-US" sz="2000" dirty="0"/>
              <a:t>school division ranking with the lowest percent of free lunch eligible students shall be assigned an add-on multiplier of ten percent, and the school division with the highest percent of free lunch eligible students shall be assigned an add-on multiplier of sixty-five percent.  </a:t>
            </a:r>
            <a:endParaRPr lang="en-US" sz="2000" dirty="0" smtClean="0"/>
          </a:p>
          <a:p>
            <a:r>
              <a:rPr lang="en-US" sz="2000" dirty="0" smtClean="0"/>
              <a:t>The </a:t>
            </a:r>
            <a:r>
              <a:rPr lang="en-US" sz="2000" dirty="0"/>
              <a:t>add-on multiplier for school divisions ranking in between shall be incrementally between ten and sixty-five percent, based upon the ranking. </a:t>
            </a:r>
          </a:p>
        </p:txBody>
      </p:sp>
      <p:sp>
        <p:nvSpPr>
          <p:cNvPr id="4" name="Slide Number Placeholder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20</a:t>
            </a:fld>
            <a:endParaRPr lang="en-US"/>
          </a:p>
        </p:txBody>
      </p:sp>
    </p:spTree>
    <p:extLst>
      <p:ext uri="{BB962C8B-B14F-4D97-AF65-F5344CB8AC3E}">
        <p14:creationId xmlns:p14="http://schemas.microsoft.com/office/powerpoint/2010/main" val="773315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6"/>
          <p:cNvSpPr txBox="1">
            <a:spLocks noGrp="1"/>
          </p:cNvSpPr>
          <p:nvPr>
            <p:ph type="title"/>
          </p:nvPr>
        </p:nvSpPr>
        <p:spPr>
          <a:xfrm>
            <a:off x="831850" y="1709737"/>
            <a:ext cx="10515600" cy="285273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1" dirty="0" smtClean="0"/>
              <a:t>WORK-BASED LEARNING</a:t>
            </a:r>
            <a:endParaRPr dirty="0"/>
          </a:p>
        </p:txBody>
      </p:sp>
      <p:sp>
        <p:nvSpPr>
          <p:cNvPr id="205" name="Google Shape;205;p36"/>
          <p:cNvSpPr txBox="1">
            <a:spLocks noGrp="1"/>
          </p:cNvSpPr>
          <p:nvPr>
            <p:ph type="body" idx="1"/>
          </p:nvPr>
        </p:nvSpPr>
        <p:spPr>
          <a:xfrm>
            <a:off x="831850" y="4589462"/>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en-US" sz="2400" b="0" i="0" u="none" dirty="0">
                <a:solidFill>
                  <a:srgbClr val="FFFFFF"/>
                </a:solidFill>
                <a:latin typeface="Times New Roman"/>
                <a:ea typeface="Times New Roman"/>
                <a:cs typeface="Times New Roman"/>
                <a:sym typeface="Times New Roman"/>
              </a:rPr>
              <a:t>THIS IS SOME SUBTEXT</a:t>
            </a:r>
            <a:endParaRPr dirty="0"/>
          </a:p>
        </p:txBody>
      </p:sp>
      <p:sp>
        <p:nvSpPr>
          <p:cNvPr id="206" name="Google Shape;206;p36"/>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3</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522567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4" name="Google Shape;184;p35"/>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4</a:t>
            </a:fld>
            <a:endParaRPr sz="1400" b="0" i="0" u="none" strike="noStrike" cap="none">
              <a:solidFill>
                <a:srgbClr val="000000"/>
              </a:solidFill>
              <a:latin typeface="Arial"/>
              <a:ea typeface="Arial"/>
              <a:cs typeface="Arial"/>
              <a:sym typeface="Arial"/>
            </a:endParaRPr>
          </a:p>
        </p:txBody>
      </p:sp>
      <p:sp>
        <p:nvSpPr>
          <p:cNvPr id="185" name="Google Shape;185;p35"/>
          <p:cNvSpPr txBox="1">
            <a:spLocks noGrp="1"/>
          </p:cNvSpPr>
          <p:nvPr>
            <p:ph type="title"/>
          </p:nvPr>
        </p:nvSpPr>
        <p:spPr>
          <a:xfrm>
            <a:off x="2152650" y="54345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sz="4000" dirty="0"/>
              <a:t>WORK-BASED LEARNING </a:t>
            </a:r>
            <a:r>
              <a:rPr lang="en-US" sz="4000" dirty="0" smtClean="0"/>
              <a:t>COORDINATORS</a:t>
            </a:r>
            <a:endParaRPr sz="4000" dirty="0"/>
          </a:p>
        </p:txBody>
      </p:sp>
      <p:graphicFrame>
        <p:nvGraphicFramePr>
          <p:cNvPr id="7" name="Google Shape;155;p7"/>
          <p:cNvGraphicFramePr/>
          <p:nvPr>
            <p:extLst>
              <p:ext uri="{D42A27DB-BD31-4B8C-83A1-F6EECF244321}">
                <p14:modId xmlns:p14="http://schemas.microsoft.com/office/powerpoint/2010/main" val="1569481321"/>
              </p:ext>
            </p:extLst>
          </p:nvPr>
        </p:nvGraphicFramePr>
        <p:xfrm>
          <a:off x="685799" y="1977735"/>
          <a:ext cx="10668001" cy="4011585"/>
        </p:xfrm>
        <a:graphic>
          <a:graphicData uri="http://schemas.openxmlformats.org/drawingml/2006/table">
            <a:tbl>
              <a:tblPr>
                <a:noFill/>
                <a:tableStyleId>{B88A13FE-2EEC-49D5-8269-C62EC3D3A393}</a:tableStyleId>
              </a:tblPr>
              <a:tblGrid>
                <a:gridCol w="2211272">
                  <a:extLst>
                    <a:ext uri="{9D8B030D-6E8A-4147-A177-3AD203B41FA5}">
                      <a16:colId xmlns:a16="http://schemas.microsoft.com/office/drawing/2014/main" val="538277190"/>
                    </a:ext>
                  </a:extLst>
                </a:gridCol>
                <a:gridCol w="4326689">
                  <a:extLst>
                    <a:ext uri="{9D8B030D-6E8A-4147-A177-3AD203B41FA5}">
                      <a16:colId xmlns:a16="http://schemas.microsoft.com/office/drawing/2014/main" val="20000"/>
                    </a:ext>
                  </a:extLst>
                </a:gridCol>
                <a:gridCol w="4130040">
                  <a:extLst>
                    <a:ext uri="{9D8B030D-6E8A-4147-A177-3AD203B41FA5}">
                      <a16:colId xmlns:a16="http://schemas.microsoft.com/office/drawing/2014/main" val="405293425"/>
                    </a:ext>
                  </a:extLst>
                </a:gridCol>
              </a:tblGrid>
              <a:tr h="388925">
                <a:tc>
                  <a:txBody>
                    <a:bodyPr/>
                    <a:lstStyle/>
                    <a:p>
                      <a:pPr marL="0" marR="0" lvl="0" indent="0" algn="ctr" rtl="0">
                        <a:lnSpc>
                          <a:spcPct val="100000"/>
                        </a:lnSpc>
                        <a:spcBef>
                          <a:spcPts val="0"/>
                        </a:spcBef>
                        <a:spcAft>
                          <a:spcPts val="0"/>
                        </a:spcAft>
                        <a:buClr>
                          <a:srgbClr val="FFFFFF"/>
                        </a:buClr>
                        <a:buSzPts val="1800"/>
                        <a:buFont typeface="Times New Roman"/>
                        <a:buNone/>
                      </a:pPr>
                      <a:endParaRPr sz="1800" u="none" strike="noStrike" cap="none" dirty="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2400" b="1" i="0" u="none" strike="noStrike" cap="none" dirty="0" smtClean="0">
                          <a:solidFill>
                            <a:srgbClr val="FFFFFF"/>
                          </a:solidFill>
                          <a:latin typeface="Times New Roman"/>
                          <a:ea typeface="Times New Roman"/>
                          <a:cs typeface="Times New Roman"/>
                          <a:sym typeface="Times New Roman"/>
                        </a:rPr>
                        <a:t>REGIONAL-LEVEL MODEL</a:t>
                      </a:r>
                      <a:endParaRPr sz="2400" u="none" strike="noStrike" cap="none" dirty="0"/>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2400" b="1" i="0" u="none" strike="noStrike" cap="none" dirty="0" smtClean="0">
                          <a:solidFill>
                            <a:srgbClr val="FFFFFF"/>
                          </a:solidFill>
                          <a:latin typeface="Times New Roman"/>
                          <a:ea typeface="Times New Roman"/>
                          <a:cs typeface="Times New Roman"/>
                          <a:sym typeface="Times New Roman"/>
                        </a:rPr>
                        <a:t>DIVISION-LEVEL</a:t>
                      </a:r>
                      <a:r>
                        <a:rPr lang="en-US" sz="2400" b="1" i="0" u="none" strike="noStrike" cap="none" baseline="0" dirty="0" smtClean="0">
                          <a:solidFill>
                            <a:srgbClr val="FFFFFF"/>
                          </a:solidFill>
                          <a:latin typeface="Times New Roman"/>
                          <a:ea typeface="Times New Roman"/>
                          <a:cs typeface="Times New Roman"/>
                          <a:sym typeface="Times New Roman"/>
                        </a:rPr>
                        <a:t> MODEL</a:t>
                      </a:r>
                      <a:endParaRPr sz="2400" u="none" strike="noStrike" cap="none" dirty="0"/>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755374">
                <a:tc>
                  <a:txBody>
                    <a:bodyPr/>
                    <a:lstStyle/>
                    <a:p>
                      <a:pPr marL="0" marR="0" lvl="0" indent="0" algn="r" rtl="0">
                        <a:lnSpc>
                          <a:spcPct val="100000"/>
                        </a:lnSpc>
                        <a:spcBef>
                          <a:spcPts val="0"/>
                        </a:spcBef>
                        <a:spcAft>
                          <a:spcPts val="0"/>
                        </a:spcAft>
                        <a:buClr>
                          <a:srgbClr val="000000"/>
                        </a:buClr>
                        <a:buSzPts val="1600"/>
                        <a:buFont typeface="Times New Roman"/>
                        <a:buNone/>
                      </a:pPr>
                      <a:r>
                        <a:rPr lang="en-US" sz="1800" b="1" u="none" strike="noStrike" cap="none" dirty="0" smtClean="0">
                          <a:latin typeface="Times New Roman"/>
                          <a:ea typeface="Times New Roman"/>
                          <a:cs typeface="Times New Roman"/>
                          <a:sym typeface="Times New Roman"/>
                        </a:rPr>
                        <a:t>DESIGN</a:t>
                      </a:r>
                    </a:p>
                    <a:p>
                      <a:pPr marL="0" marR="0" lvl="0" indent="0" algn="r" rtl="0">
                        <a:lnSpc>
                          <a:spcPct val="100000"/>
                        </a:lnSpc>
                        <a:spcBef>
                          <a:spcPts val="0"/>
                        </a:spcBef>
                        <a:spcAft>
                          <a:spcPts val="0"/>
                        </a:spcAft>
                        <a:buClr>
                          <a:srgbClr val="000000"/>
                        </a:buClr>
                        <a:buSzPts val="1600"/>
                        <a:buFont typeface="Times New Roman"/>
                        <a:buNone/>
                      </a:pPr>
                      <a:endParaRPr sz="1800" b="1"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rgbClr val="CBCED5"/>
                    </a:solidFill>
                  </a:tcPr>
                </a:tc>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0" u="none" strike="noStrike" cap="none" dirty="0" smtClean="0">
                          <a:latin typeface="Times New Roman"/>
                          <a:ea typeface="Times New Roman"/>
                          <a:cs typeface="Times New Roman"/>
                          <a:sym typeface="Times New Roman"/>
                        </a:rPr>
                        <a:t>1 state</a:t>
                      </a:r>
                      <a:r>
                        <a:rPr lang="en-US" sz="1600" b="0" u="none" strike="noStrike" cap="none" baseline="0" dirty="0" smtClean="0">
                          <a:latin typeface="Times New Roman"/>
                          <a:ea typeface="Times New Roman"/>
                          <a:cs typeface="Times New Roman"/>
                          <a:sym typeface="Times New Roman"/>
                        </a:rPr>
                        <a:t> coordinator position and 8 regional coordinators based at the Virginia Department of Education.</a:t>
                      </a:r>
                      <a:endParaRPr sz="1600" b="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rgbClr val="CBCED5"/>
                    </a:solidFill>
                  </a:tcPr>
                </a:tc>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0" u="none" strike="noStrike" cap="none" dirty="0" smtClean="0">
                          <a:latin typeface="Times New Roman"/>
                          <a:ea typeface="Times New Roman"/>
                          <a:cs typeface="Times New Roman"/>
                          <a:sym typeface="Times New Roman"/>
                        </a:rPr>
                        <a:t>1</a:t>
                      </a:r>
                      <a:r>
                        <a:rPr lang="en-US" sz="1600" b="0" u="none" strike="noStrike" cap="none" baseline="0" dirty="0" smtClean="0">
                          <a:latin typeface="Times New Roman"/>
                          <a:ea typeface="Times New Roman"/>
                          <a:cs typeface="Times New Roman"/>
                          <a:sym typeface="Times New Roman"/>
                        </a:rPr>
                        <a:t> position in each division.</a:t>
                      </a:r>
                      <a:endParaRPr sz="1600" b="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2063517992"/>
                  </a:ext>
                </a:extLst>
              </a:tr>
              <a:tr h="755374">
                <a:tc>
                  <a:txBody>
                    <a:bodyPr/>
                    <a:lstStyle/>
                    <a:p>
                      <a:pPr marL="0" marR="0" lvl="0" indent="0" algn="r" rtl="0">
                        <a:lnSpc>
                          <a:spcPct val="100000"/>
                        </a:lnSpc>
                        <a:spcBef>
                          <a:spcPts val="0"/>
                        </a:spcBef>
                        <a:spcAft>
                          <a:spcPts val="0"/>
                        </a:spcAft>
                        <a:buClr>
                          <a:srgbClr val="000000"/>
                        </a:buClr>
                        <a:buSzPts val="1600"/>
                        <a:buFont typeface="Times New Roman"/>
                        <a:buNone/>
                      </a:pPr>
                      <a:r>
                        <a:rPr lang="en-US" sz="1800" b="1" u="none" strike="noStrike" cap="none" dirty="0" smtClean="0">
                          <a:latin typeface="Times New Roman"/>
                          <a:ea typeface="Times New Roman"/>
                          <a:cs typeface="Times New Roman"/>
                          <a:sym typeface="Times New Roman"/>
                        </a:rPr>
                        <a:t>STATUS</a:t>
                      </a:r>
                      <a:endParaRPr sz="1800" b="1"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rgbClr val="E7E8EB"/>
                    </a:solidFill>
                  </a:tcPr>
                </a:tc>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0" u="none" strike="noStrike" cap="none" dirty="0" smtClean="0">
                          <a:latin typeface="Times New Roman"/>
                          <a:ea typeface="Times New Roman"/>
                          <a:cs typeface="Times New Roman"/>
                          <a:sym typeface="Times New Roman"/>
                        </a:rPr>
                        <a:t>The</a:t>
                      </a:r>
                      <a:r>
                        <a:rPr lang="en-US" sz="1600" b="0" u="none" strike="noStrike" cap="none" baseline="0" dirty="0" smtClean="0">
                          <a:latin typeface="Times New Roman"/>
                          <a:ea typeface="Times New Roman"/>
                          <a:cs typeface="Times New Roman"/>
                          <a:sym typeface="Times New Roman"/>
                        </a:rPr>
                        <a:t> current Perkins Plan will realize this model; hiring is underway.</a:t>
                      </a:r>
                      <a:endParaRPr sz="1600" b="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rgbClr val="E7E8EB"/>
                    </a:solidFill>
                  </a:tcPr>
                </a:tc>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0" u="none" strike="noStrike" cap="none" dirty="0" smtClean="0">
                          <a:latin typeface="Times New Roman"/>
                          <a:ea typeface="Times New Roman"/>
                          <a:cs typeface="Times New Roman"/>
                          <a:sym typeface="Times New Roman"/>
                        </a:rPr>
                        <a:t>Proposal</a:t>
                      </a:r>
                      <a:r>
                        <a:rPr lang="en-US" sz="1600" b="0" u="none" strike="noStrike" cap="none" baseline="0" dirty="0" smtClean="0">
                          <a:latin typeface="Times New Roman"/>
                          <a:ea typeface="Times New Roman"/>
                          <a:cs typeface="Times New Roman"/>
                          <a:sym typeface="Times New Roman"/>
                        </a:rPr>
                        <a:t> only.</a:t>
                      </a:r>
                      <a:endParaRPr sz="1600" b="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2745661909"/>
                  </a:ext>
                </a:extLst>
              </a:tr>
              <a:tr h="1214031">
                <a:tc>
                  <a:txBody>
                    <a:bodyPr/>
                    <a:lstStyle/>
                    <a:p>
                      <a:pPr marL="0" marR="0" lvl="0" indent="0" algn="r" rtl="0">
                        <a:lnSpc>
                          <a:spcPct val="100000"/>
                        </a:lnSpc>
                        <a:spcBef>
                          <a:spcPts val="0"/>
                        </a:spcBef>
                        <a:spcAft>
                          <a:spcPts val="0"/>
                        </a:spcAft>
                        <a:buClr>
                          <a:srgbClr val="000000"/>
                        </a:buClr>
                        <a:buSzPts val="1600"/>
                        <a:buFont typeface="Times New Roman"/>
                        <a:buNone/>
                      </a:pPr>
                      <a:r>
                        <a:rPr lang="en-US" sz="1800" b="1" u="none" strike="noStrike" cap="none" dirty="0" smtClean="0">
                          <a:latin typeface="Times New Roman"/>
                          <a:ea typeface="Times New Roman"/>
                          <a:cs typeface="Times New Roman"/>
                          <a:sym typeface="Times New Roman"/>
                        </a:rPr>
                        <a:t>BENEFITS</a:t>
                      </a:r>
                      <a:endParaRPr sz="1800" b="1"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rgbClr val="CBCED5"/>
                    </a:solidFill>
                  </a:tcPr>
                </a:tc>
                <a:tc>
                  <a:txBody>
                    <a:bodyPr/>
                    <a:lstStyle/>
                    <a:p>
                      <a:pPr marL="285750" marR="0" lvl="0" indent="-285750" algn="l" rtl="0">
                        <a:lnSpc>
                          <a:spcPct val="100000"/>
                        </a:lnSpc>
                        <a:spcBef>
                          <a:spcPts val="0"/>
                        </a:spcBef>
                        <a:spcAft>
                          <a:spcPts val="0"/>
                        </a:spcAft>
                        <a:buClr>
                          <a:srgbClr val="000000"/>
                        </a:buClr>
                        <a:buSzPts val="1600"/>
                        <a:buFont typeface="Arial" panose="020B0604020202020204" pitchFamily="34" charset="0"/>
                        <a:buChar char="•"/>
                      </a:pPr>
                      <a:r>
                        <a:rPr lang="en-US" sz="1600" b="0" u="none" strike="noStrike" cap="none" dirty="0" smtClean="0">
                          <a:latin typeface="Times New Roman"/>
                          <a:ea typeface="Times New Roman"/>
                          <a:cs typeface="Times New Roman"/>
                          <a:sym typeface="Times New Roman"/>
                        </a:rPr>
                        <a:t>Recognizes the need for cross-division and regional-level coordination to build work-based learning infrastructure.</a:t>
                      </a:r>
                    </a:p>
                    <a:p>
                      <a:pPr marL="285750" marR="0" lvl="0" indent="-285750" algn="l" rtl="0">
                        <a:lnSpc>
                          <a:spcPct val="100000"/>
                        </a:lnSpc>
                        <a:spcBef>
                          <a:spcPts val="0"/>
                        </a:spcBef>
                        <a:spcAft>
                          <a:spcPts val="0"/>
                        </a:spcAft>
                        <a:buClr>
                          <a:srgbClr val="000000"/>
                        </a:buClr>
                        <a:buSzPts val="1600"/>
                        <a:buFont typeface="Arial" panose="020B0604020202020204" pitchFamily="34" charset="0"/>
                        <a:buChar char="•"/>
                      </a:pPr>
                      <a:r>
                        <a:rPr lang="en-US" sz="1600" b="0" u="none" strike="noStrike" cap="none" dirty="0" smtClean="0">
                          <a:latin typeface="Times New Roman"/>
                          <a:ea typeface="Times New Roman"/>
                          <a:cs typeface="Times New Roman"/>
                          <a:sym typeface="Times New Roman"/>
                        </a:rPr>
                        <a:t>Designed</a:t>
                      </a:r>
                      <a:r>
                        <a:rPr lang="en-US" sz="1600" b="0" u="none" strike="noStrike" cap="none" baseline="0" dirty="0" smtClean="0">
                          <a:latin typeface="Times New Roman"/>
                          <a:ea typeface="Times New Roman"/>
                          <a:cs typeface="Times New Roman"/>
                          <a:sym typeface="Times New Roman"/>
                        </a:rPr>
                        <a:t> to support implementation of the Profile of a Virginia Graduate.</a:t>
                      </a:r>
                      <a:endParaRPr lang="en-US" sz="1600" b="0" u="none" strike="noStrike" cap="none" dirty="0" smtClean="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rgbClr val="CBCED5"/>
                    </a:solidFill>
                  </a:tcPr>
                </a:tc>
                <a:tc>
                  <a:txBody>
                    <a:bodyPr/>
                    <a:lstStyle/>
                    <a:p>
                      <a:pPr marL="285750" marR="0" lvl="0" indent="-285750" algn="l" rtl="0">
                        <a:lnSpc>
                          <a:spcPct val="100000"/>
                        </a:lnSpc>
                        <a:spcBef>
                          <a:spcPts val="0"/>
                        </a:spcBef>
                        <a:spcAft>
                          <a:spcPts val="0"/>
                        </a:spcAft>
                        <a:buClr>
                          <a:srgbClr val="000000"/>
                        </a:buClr>
                        <a:buSzPts val="1600"/>
                        <a:buFont typeface="Arial" panose="020B0604020202020204" pitchFamily="34" charset="0"/>
                        <a:buChar char="•"/>
                      </a:pPr>
                      <a:r>
                        <a:rPr lang="en-US" sz="1600" b="0" u="none" strike="noStrike" cap="none" dirty="0" smtClean="0">
                          <a:latin typeface="Times New Roman"/>
                          <a:ea typeface="Times New Roman"/>
                          <a:cs typeface="Times New Roman"/>
                          <a:sym typeface="Times New Roman"/>
                        </a:rPr>
                        <a:t>Responds to an interest in further building division-level capacity in addition to regional and state coordination. </a:t>
                      </a:r>
                    </a:p>
                    <a:p>
                      <a:pPr marL="285750" marR="0" lvl="0" indent="-285750" algn="l" rtl="0">
                        <a:lnSpc>
                          <a:spcPct val="100000"/>
                        </a:lnSpc>
                        <a:spcBef>
                          <a:spcPts val="0"/>
                        </a:spcBef>
                        <a:spcAft>
                          <a:spcPts val="0"/>
                        </a:spcAft>
                        <a:buClr>
                          <a:srgbClr val="000000"/>
                        </a:buClr>
                        <a:buSzPts val="1600"/>
                        <a:buFont typeface="Arial" panose="020B0604020202020204" pitchFamily="34" charset="0"/>
                        <a:buChar char="•"/>
                      </a:pPr>
                      <a:r>
                        <a:rPr lang="en-US" sz="1600" b="0" u="none" strike="noStrike" cap="none" dirty="0" smtClean="0">
                          <a:latin typeface="Times New Roman"/>
                          <a:ea typeface="Times New Roman"/>
                          <a:cs typeface="Times New Roman"/>
                          <a:sym typeface="Times New Roman"/>
                        </a:rPr>
                        <a:t>Invests additional resources</a:t>
                      </a:r>
                      <a:r>
                        <a:rPr lang="en-US" sz="1600" b="0" u="none" strike="noStrike" cap="none" baseline="0" dirty="0" smtClean="0">
                          <a:latin typeface="Times New Roman"/>
                          <a:ea typeface="Times New Roman"/>
                          <a:cs typeface="Times New Roman"/>
                          <a:sym typeface="Times New Roman"/>
                        </a:rPr>
                        <a:t> for the implementation of the Profile of a Virginia Graduate.</a:t>
                      </a:r>
                      <a:endParaRPr sz="1600" b="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246364922"/>
                  </a:ext>
                </a:extLst>
              </a:tr>
              <a:tr h="421541">
                <a:tc>
                  <a:txBody>
                    <a:bodyPr/>
                    <a:lstStyle/>
                    <a:p>
                      <a:pPr marL="0" marR="0" lvl="0" indent="0" algn="r" rtl="0">
                        <a:lnSpc>
                          <a:spcPct val="100000"/>
                        </a:lnSpc>
                        <a:spcBef>
                          <a:spcPts val="0"/>
                        </a:spcBef>
                        <a:spcAft>
                          <a:spcPts val="0"/>
                        </a:spcAft>
                        <a:buClr>
                          <a:srgbClr val="000000"/>
                        </a:buClr>
                        <a:buSzPts val="1600"/>
                        <a:buFont typeface="Times New Roman"/>
                        <a:buNone/>
                      </a:pPr>
                      <a:r>
                        <a:rPr lang="en-US" sz="1800" b="1" u="none" strike="noStrike" cap="none" dirty="0" smtClean="0">
                          <a:latin typeface="Times New Roman"/>
                          <a:ea typeface="Times New Roman"/>
                          <a:cs typeface="Times New Roman"/>
                          <a:sym typeface="Times New Roman"/>
                        </a:rPr>
                        <a:t>COST</a:t>
                      </a:r>
                      <a:endParaRPr sz="1800" b="1"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dirty="0" smtClean="0">
                          <a:solidFill>
                            <a:srgbClr val="000000"/>
                          </a:solidFill>
                          <a:latin typeface="Times New Roman"/>
                          <a:ea typeface="Times New Roman"/>
                          <a:cs typeface="Times New Roman"/>
                          <a:sym typeface="Times New Roman"/>
                        </a:rPr>
                        <a:t>$1.2M</a:t>
                      </a:r>
                      <a:endParaRPr sz="1600" b="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0" u="none" strike="noStrike" cap="none" dirty="0" smtClean="0">
                          <a:latin typeface="Times New Roman"/>
                          <a:ea typeface="Times New Roman"/>
                          <a:cs typeface="Times New Roman"/>
                          <a:sym typeface="Times New Roman"/>
                        </a:rPr>
                        <a:t>$</a:t>
                      </a:r>
                      <a:r>
                        <a:rPr lang="en-US" sz="1600" b="0" u="none" strike="noStrike" cap="none" dirty="0">
                          <a:latin typeface="Times New Roman"/>
                          <a:ea typeface="Times New Roman"/>
                          <a:cs typeface="Times New Roman"/>
                          <a:sym typeface="Times New Roman"/>
                        </a:rPr>
                        <a:t>7.8M</a:t>
                      </a:r>
                      <a:endParaRPr sz="1600" b="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73649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6"/>
          <p:cNvSpPr txBox="1">
            <a:spLocks noGrp="1"/>
          </p:cNvSpPr>
          <p:nvPr>
            <p:ph type="title"/>
          </p:nvPr>
        </p:nvSpPr>
        <p:spPr>
          <a:xfrm>
            <a:off x="831850" y="1709737"/>
            <a:ext cx="10515600" cy="285273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1" dirty="0" smtClean="0"/>
              <a:t>ENHANCED AT-RISK ADD-ON</a:t>
            </a:r>
            <a:endParaRPr dirty="0"/>
          </a:p>
        </p:txBody>
      </p:sp>
      <p:sp>
        <p:nvSpPr>
          <p:cNvPr id="205" name="Google Shape;205;p36"/>
          <p:cNvSpPr txBox="1">
            <a:spLocks noGrp="1"/>
          </p:cNvSpPr>
          <p:nvPr>
            <p:ph type="body" idx="1"/>
          </p:nvPr>
        </p:nvSpPr>
        <p:spPr>
          <a:xfrm>
            <a:off x="831850" y="4589462"/>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en-US" sz="2400" b="0" i="0" u="none" dirty="0">
                <a:solidFill>
                  <a:srgbClr val="FFFFFF"/>
                </a:solidFill>
                <a:latin typeface="Times New Roman"/>
                <a:ea typeface="Times New Roman"/>
                <a:cs typeface="Times New Roman"/>
                <a:sym typeface="Times New Roman"/>
              </a:rPr>
              <a:t>THIS IS SOME SUBTEXT</a:t>
            </a:r>
            <a:endParaRPr dirty="0"/>
          </a:p>
        </p:txBody>
      </p:sp>
      <p:sp>
        <p:nvSpPr>
          <p:cNvPr id="206" name="Google Shape;206;p36"/>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5</a:t>
            </a:fld>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DESIGNING THE ENHANCED AT RISK ADD-ON PROGRAM</a:t>
            </a:r>
            <a:endParaRPr lang="en-US" dirty="0"/>
          </a:p>
        </p:txBody>
      </p:sp>
      <p:sp>
        <p:nvSpPr>
          <p:cNvPr id="3" name="Text Placeholder 2"/>
          <p:cNvSpPr>
            <a:spLocks noGrp="1"/>
          </p:cNvSpPr>
          <p:nvPr>
            <p:ph type="body" idx="1"/>
          </p:nvPr>
        </p:nvSpPr>
        <p:spPr/>
        <p:txBody>
          <a:bodyPr/>
          <a:lstStyle/>
          <a:p>
            <a:pPr fontAlgn="base"/>
            <a:r>
              <a:rPr lang="en-US" dirty="0" smtClean="0"/>
              <a:t>Built on the existing model and framework for the current at-risk add-on program.</a:t>
            </a:r>
          </a:p>
          <a:p>
            <a:pPr lvl="1" fontAlgn="base"/>
            <a:r>
              <a:rPr lang="en-US" dirty="0" smtClean="0"/>
              <a:t>Operates based on a scaled add-on amount with additional dollars directed to areas of concentrated poverty.</a:t>
            </a:r>
          </a:p>
          <a:p>
            <a:pPr lvl="1" fontAlgn="base"/>
            <a:r>
              <a:rPr lang="en-US" dirty="0" smtClean="0"/>
              <a:t>Removes other qualifiers for funding, such as test scores which minimized variation in the amount of finding low and high poverty divisions received.</a:t>
            </a:r>
          </a:p>
          <a:p>
            <a:pPr fontAlgn="base"/>
            <a:r>
              <a:rPr lang="en-US" dirty="0" smtClean="0"/>
              <a:t>Consolidates </a:t>
            </a:r>
            <a:r>
              <a:rPr lang="en-US" dirty="0"/>
              <a:t>“buckets” of at-risk </a:t>
            </a:r>
            <a:r>
              <a:rPr lang="en-US" dirty="0" smtClean="0"/>
              <a:t>dollars to simplify the funding model, that also allows for flexible and intentional funding use.</a:t>
            </a:r>
          </a:p>
          <a:p>
            <a:pPr fontAlgn="base"/>
            <a:endParaRPr lang="en-US" dirty="0"/>
          </a:p>
        </p:txBody>
      </p:sp>
      <p:sp>
        <p:nvSpPr>
          <p:cNvPr id="4" name="Slide Number Placeholder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3262971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ADD-ON RANGES</a:t>
            </a:r>
            <a:endParaRPr lang="en-US" dirty="0"/>
          </a:p>
        </p:txBody>
      </p:sp>
      <p:sp>
        <p:nvSpPr>
          <p:cNvPr id="3" name="Text Placeholder 2"/>
          <p:cNvSpPr>
            <a:spLocks noGrp="1"/>
          </p:cNvSpPr>
          <p:nvPr>
            <p:ph type="body" idx="1"/>
          </p:nvPr>
        </p:nvSpPr>
        <p:spPr/>
        <p:txBody>
          <a:bodyPr/>
          <a:lstStyle/>
          <a:p>
            <a:pPr fontAlgn="base"/>
            <a:r>
              <a:rPr lang="en-US" sz="2400" dirty="0" smtClean="0"/>
              <a:t>Research confirms disparities nationally and in Virginia in terms of spending per student compared to need in low and high poverty divisions.</a:t>
            </a:r>
          </a:p>
          <a:p>
            <a:pPr fontAlgn="base"/>
            <a:r>
              <a:rPr lang="en-US" sz="2400" dirty="0" smtClean="0"/>
              <a:t>Research also provides a range of policy prescriptions on how to address disparities and inequities in school funding models, recognizing the variation in models.</a:t>
            </a:r>
          </a:p>
          <a:p>
            <a:pPr lvl="1" fontAlgn="base"/>
            <a:r>
              <a:rPr lang="en-US" sz="2000" dirty="0" smtClean="0"/>
              <a:t>With regard to increased per pupil funding, there is a wide range for what is considered best practice depending on a variety of variables.</a:t>
            </a:r>
          </a:p>
          <a:p>
            <a:pPr lvl="2" fontAlgn="base"/>
            <a:r>
              <a:rPr lang="en-US" sz="1800" dirty="0" smtClean="0"/>
              <a:t>For example, recommended add-on of 35% in Maryland; 50 – 100% in Massachusetts, but these figures also depend on the baseline per pupil amount in the state.</a:t>
            </a:r>
          </a:p>
          <a:p>
            <a:pPr lvl="2" fontAlgn="base"/>
            <a:r>
              <a:rPr lang="en-US" sz="1800" dirty="0" smtClean="0"/>
              <a:t>Others provide amount estimates with $1,000 additional per student as impacting outcomes.</a:t>
            </a:r>
          </a:p>
          <a:p>
            <a:pPr fontAlgn="base"/>
            <a:r>
              <a:rPr lang="en-US" sz="2400" dirty="0" smtClean="0"/>
              <a:t>Current Enhanced At-Risk Add-on responds to the identified need for additional funding, minimizing those divisions that may lose funding.</a:t>
            </a:r>
          </a:p>
        </p:txBody>
      </p:sp>
      <p:sp>
        <p:nvSpPr>
          <p:cNvPr id="4" name="Slide Number Placeholder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2382307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6"/>
          <p:cNvSpPr txBox="1">
            <a:spLocks noGrp="1"/>
          </p:cNvSpPr>
          <p:nvPr>
            <p:ph type="title"/>
          </p:nvPr>
        </p:nvSpPr>
        <p:spPr>
          <a:xfrm>
            <a:off x="831850" y="1709737"/>
            <a:ext cx="10515600" cy="285273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1" dirty="0" smtClean="0"/>
              <a:t>SUPPORTING ENGLISH LEARNERS</a:t>
            </a:r>
            <a:endParaRPr dirty="0"/>
          </a:p>
        </p:txBody>
      </p:sp>
      <p:sp>
        <p:nvSpPr>
          <p:cNvPr id="205" name="Google Shape;205;p36"/>
          <p:cNvSpPr txBox="1">
            <a:spLocks noGrp="1"/>
          </p:cNvSpPr>
          <p:nvPr>
            <p:ph type="body" idx="1"/>
          </p:nvPr>
        </p:nvSpPr>
        <p:spPr>
          <a:xfrm>
            <a:off x="831850" y="4589462"/>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en-US" sz="2400" b="0" i="0" u="none" dirty="0">
                <a:solidFill>
                  <a:srgbClr val="FFFFFF"/>
                </a:solidFill>
                <a:latin typeface="Times New Roman"/>
                <a:ea typeface="Times New Roman"/>
                <a:cs typeface="Times New Roman"/>
                <a:sym typeface="Times New Roman"/>
              </a:rPr>
              <a:t>THIS IS SOME SUBTEXT</a:t>
            </a:r>
            <a:endParaRPr dirty="0"/>
          </a:p>
        </p:txBody>
      </p:sp>
      <p:sp>
        <p:nvSpPr>
          <p:cNvPr id="206" name="Google Shape;206;p36"/>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8</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069087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2"/>
              </a:buClr>
              <a:buSzPts val="4400"/>
              <a:buFont typeface="Times New Roman"/>
              <a:buNone/>
            </a:pPr>
            <a:r>
              <a:rPr lang="en-US" sz="4400" b="0" i="0" u="none" dirty="0" smtClean="0">
                <a:solidFill>
                  <a:schemeClr val="dk2"/>
                </a:solidFill>
                <a:latin typeface="Times New Roman"/>
                <a:ea typeface="Times New Roman"/>
                <a:cs typeface="Times New Roman"/>
                <a:sym typeface="Times New Roman"/>
              </a:rPr>
              <a:t>CURRENT VS. PRESCRIBED</a:t>
            </a:r>
            <a:endParaRPr dirty="0"/>
          </a:p>
        </p:txBody>
      </p:sp>
      <p:sp>
        <p:nvSpPr>
          <p:cNvPr id="119" name="Google Shape;119;p2"/>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9</a:t>
            </a:fld>
            <a:endParaRPr sz="1400" b="0" i="0" u="none" strike="noStrike" cap="none">
              <a:solidFill>
                <a:srgbClr val="000000"/>
              </a:solidFill>
              <a:latin typeface="Arial"/>
              <a:ea typeface="Arial"/>
              <a:cs typeface="Arial"/>
              <a:sym typeface="Arial"/>
            </a:endParaRPr>
          </a:p>
        </p:txBody>
      </p:sp>
      <p:graphicFrame>
        <p:nvGraphicFramePr>
          <p:cNvPr id="5" name="Google Shape;155;p7"/>
          <p:cNvGraphicFramePr/>
          <p:nvPr>
            <p:extLst>
              <p:ext uri="{D42A27DB-BD31-4B8C-83A1-F6EECF244321}">
                <p14:modId xmlns:p14="http://schemas.microsoft.com/office/powerpoint/2010/main" val="3820815115"/>
              </p:ext>
            </p:extLst>
          </p:nvPr>
        </p:nvGraphicFramePr>
        <p:xfrm>
          <a:off x="457200" y="1837110"/>
          <a:ext cx="11125200" cy="4030300"/>
        </p:xfrm>
        <a:graphic>
          <a:graphicData uri="http://schemas.openxmlformats.org/drawingml/2006/table">
            <a:tbl>
              <a:tblPr>
                <a:noFill/>
                <a:tableStyleId>{B88A13FE-2EEC-49D5-8269-C62EC3D3A393}</a:tableStyleId>
              </a:tblPr>
              <a:tblGrid>
                <a:gridCol w="5638800">
                  <a:extLst>
                    <a:ext uri="{9D8B030D-6E8A-4147-A177-3AD203B41FA5}">
                      <a16:colId xmlns:a16="http://schemas.microsoft.com/office/drawing/2014/main" val="20000"/>
                    </a:ext>
                  </a:extLst>
                </a:gridCol>
                <a:gridCol w="5486400">
                  <a:extLst>
                    <a:ext uri="{9D8B030D-6E8A-4147-A177-3AD203B41FA5}">
                      <a16:colId xmlns:a16="http://schemas.microsoft.com/office/drawing/2014/main" val="405293425"/>
                    </a:ext>
                  </a:extLst>
                </a:gridCol>
              </a:tblGrid>
              <a:tr h="586050">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2400" b="1" i="0" u="none" strike="noStrike" cap="none" dirty="0" smtClean="0">
                          <a:solidFill>
                            <a:srgbClr val="FFFFFF"/>
                          </a:solidFill>
                          <a:latin typeface="Times New Roman"/>
                          <a:ea typeface="Times New Roman"/>
                          <a:cs typeface="Times New Roman"/>
                          <a:sym typeface="Times New Roman"/>
                        </a:rPr>
                        <a:t>CURRENT SOQ</a:t>
                      </a:r>
                      <a:endParaRPr sz="2400" u="none" strike="noStrike" cap="none" dirty="0"/>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2400" b="1" i="0" u="none" strike="noStrike" cap="none" dirty="0" smtClean="0">
                          <a:solidFill>
                            <a:srgbClr val="FFFFFF"/>
                          </a:solidFill>
                          <a:latin typeface="Times New Roman"/>
                          <a:ea typeface="Times New Roman"/>
                          <a:cs typeface="Times New Roman"/>
                          <a:sym typeface="Times New Roman"/>
                        </a:rPr>
                        <a:t>2019/2020 BOARD PRESCRIPTION</a:t>
                      </a:r>
                      <a:endParaRPr sz="2400" u="none" strike="noStrike" cap="none" dirty="0"/>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2165235">
                <a:tc>
                  <a:txBody>
                    <a:bodyPr/>
                    <a:lstStyle/>
                    <a:p>
                      <a:pPr marL="0" marR="0" lvl="0" indent="0" algn="l" rtl="0">
                        <a:lnSpc>
                          <a:spcPct val="100000"/>
                        </a:lnSpc>
                        <a:spcBef>
                          <a:spcPts val="0"/>
                        </a:spcBef>
                        <a:spcAft>
                          <a:spcPts val="0"/>
                        </a:spcAft>
                        <a:buClr>
                          <a:srgbClr val="000000"/>
                        </a:buClr>
                        <a:buSzPts val="1600"/>
                        <a:buFont typeface="Times New Roman"/>
                        <a:buNone/>
                      </a:pPr>
                      <a:endParaRPr lang="en-US" sz="2000" u="none" strike="noStrike" cap="none" dirty="0" smtClean="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2000" u="none" strike="noStrike" cap="none" dirty="0" smtClean="0">
                          <a:latin typeface="Times New Roman"/>
                          <a:ea typeface="Times New Roman"/>
                          <a:cs typeface="Times New Roman"/>
                          <a:sym typeface="Times New Roman"/>
                        </a:rPr>
                        <a:t>… (</a:t>
                      </a:r>
                      <a:r>
                        <a:rPr lang="en-US" sz="2000" u="none" strike="noStrike" cap="none" dirty="0" err="1" smtClean="0">
                          <a:latin typeface="Times New Roman"/>
                          <a:ea typeface="Times New Roman"/>
                          <a:cs typeface="Times New Roman"/>
                          <a:sym typeface="Times New Roman"/>
                        </a:rPr>
                        <a:t>i</a:t>
                      </a:r>
                      <a:r>
                        <a:rPr lang="en-US" sz="2000" u="none" strike="noStrike" cap="none" dirty="0" smtClean="0">
                          <a:latin typeface="Times New Roman"/>
                          <a:ea typeface="Times New Roman"/>
                          <a:cs typeface="Times New Roman"/>
                          <a:sym typeface="Times New Roman"/>
                        </a:rPr>
                        <a:t>) 18.5 full-time equivalent instructional positions in the 2020-2021 school year for each 1,000 students identified as having limited English proficiency and (ii) 20 full-time equivalent instructional positions in the 2021-2022 school year and thereafter for each 1,000 students identified as having limited English proficiency, which positions may include dual language teachers who provide instruction in English and in a second language.</a:t>
                      </a:r>
                      <a:endParaRPr sz="20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rgbClr val="CBCED5"/>
                    </a:solidFill>
                  </a:tcPr>
                </a:tc>
                <a:tc>
                  <a:txBody>
                    <a:bodyPr/>
                    <a:lstStyle/>
                    <a:p>
                      <a:pPr marL="0" marR="0" lvl="0" indent="0" algn="l" rtl="0">
                        <a:lnSpc>
                          <a:spcPct val="100000"/>
                        </a:lnSpc>
                        <a:spcBef>
                          <a:spcPts val="0"/>
                        </a:spcBef>
                        <a:spcAft>
                          <a:spcPts val="0"/>
                        </a:spcAft>
                        <a:buClr>
                          <a:srgbClr val="000000"/>
                        </a:buClr>
                        <a:buSzPts val="1600"/>
                        <a:buFont typeface="Times New Roman"/>
                        <a:buNone/>
                      </a:pPr>
                      <a:endParaRPr lang="en-US" sz="2000" u="none" strike="noStrike" cap="none" dirty="0" smtClean="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2000" u="none" strike="noStrike" cap="none" dirty="0" smtClean="0">
                          <a:latin typeface="Times New Roman"/>
                          <a:ea typeface="Times New Roman"/>
                          <a:cs typeface="Times New Roman"/>
                          <a:sym typeface="Times New Roman"/>
                        </a:rPr>
                        <a:t>1. for each English language learner identified as proficiency level one, one position per 25 students;</a:t>
                      </a:r>
                    </a:p>
                    <a:p>
                      <a:pPr marL="0" marR="0" lvl="0" indent="0" algn="l" rtl="0">
                        <a:lnSpc>
                          <a:spcPct val="100000"/>
                        </a:lnSpc>
                        <a:spcBef>
                          <a:spcPts val="0"/>
                        </a:spcBef>
                        <a:spcAft>
                          <a:spcPts val="0"/>
                        </a:spcAft>
                        <a:buClr>
                          <a:srgbClr val="000000"/>
                        </a:buClr>
                        <a:buSzPts val="1600"/>
                        <a:buFont typeface="Times New Roman"/>
                        <a:buNone/>
                      </a:pPr>
                      <a:r>
                        <a:rPr lang="en-US" sz="2000" u="none" strike="noStrike" cap="none" dirty="0" smtClean="0">
                          <a:latin typeface="Times New Roman"/>
                          <a:ea typeface="Times New Roman"/>
                          <a:cs typeface="Times New Roman"/>
                          <a:sym typeface="Times New Roman"/>
                        </a:rPr>
                        <a:t>2. for each English language learner identified as proficiency level two, one position per 30 students;</a:t>
                      </a:r>
                    </a:p>
                    <a:p>
                      <a:pPr marL="0" marR="0" lvl="0" indent="0" algn="l" rtl="0">
                        <a:lnSpc>
                          <a:spcPct val="100000"/>
                        </a:lnSpc>
                        <a:spcBef>
                          <a:spcPts val="0"/>
                        </a:spcBef>
                        <a:spcAft>
                          <a:spcPts val="0"/>
                        </a:spcAft>
                        <a:buClr>
                          <a:srgbClr val="000000"/>
                        </a:buClr>
                        <a:buSzPts val="1600"/>
                        <a:buFont typeface="Times New Roman"/>
                        <a:buNone/>
                      </a:pPr>
                      <a:r>
                        <a:rPr lang="en-US" sz="2000" u="none" strike="noStrike" cap="none" dirty="0" smtClean="0">
                          <a:latin typeface="Times New Roman"/>
                          <a:ea typeface="Times New Roman"/>
                          <a:cs typeface="Times New Roman"/>
                          <a:sym typeface="Times New Roman"/>
                        </a:rPr>
                        <a:t>3. for each English language learner identified as proficiency level three, one position per 40 students; and</a:t>
                      </a:r>
                    </a:p>
                    <a:p>
                      <a:pPr marL="0" marR="0" lvl="0" indent="0" algn="l" rtl="0">
                        <a:lnSpc>
                          <a:spcPct val="100000"/>
                        </a:lnSpc>
                        <a:spcBef>
                          <a:spcPts val="0"/>
                        </a:spcBef>
                        <a:spcAft>
                          <a:spcPts val="0"/>
                        </a:spcAft>
                        <a:buClr>
                          <a:srgbClr val="000000"/>
                        </a:buClr>
                        <a:buSzPts val="1600"/>
                        <a:buFont typeface="Times New Roman"/>
                        <a:buNone/>
                      </a:pPr>
                      <a:r>
                        <a:rPr lang="en-US" sz="2000" u="none" strike="noStrike" cap="none" dirty="0" smtClean="0">
                          <a:latin typeface="Times New Roman"/>
                          <a:ea typeface="Times New Roman"/>
                          <a:cs typeface="Times New Roman"/>
                          <a:sym typeface="Times New Roman"/>
                        </a:rPr>
                        <a:t>4. for all other English language learner students, one position per 58 students.</a:t>
                      </a:r>
                    </a:p>
                    <a:p>
                      <a:pPr marL="0" marR="0" lvl="0" indent="0" algn="l" rtl="0">
                        <a:lnSpc>
                          <a:spcPct val="100000"/>
                        </a:lnSpc>
                        <a:spcBef>
                          <a:spcPts val="0"/>
                        </a:spcBef>
                        <a:spcAft>
                          <a:spcPts val="0"/>
                        </a:spcAft>
                        <a:buClr>
                          <a:srgbClr val="000000"/>
                        </a:buClr>
                        <a:buSzPts val="1600"/>
                        <a:buFont typeface="Times New Roman"/>
                        <a:buNone/>
                      </a:pPr>
                      <a:endParaRPr sz="20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2063517992"/>
                  </a:ext>
                </a:extLst>
              </a:tr>
            </a:tbl>
          </a:graphicData>
        </a:graphic>
      </p:graphicFrame>
    </p:spTree>
    <p:extLst>
      <p:ext uri="{BB962C8B-B14F-4D97-AF65-F5344CB8AC3E}">
        <p14:creationId xmlns:p14="http://schemas.microsoft.com/office/powerpoint/2010/main" val="2461945718"/>
      </p:ext>
    </p:extLst>
  </p:cSld>
  <p:clrMapOvr>
    <a:masterClrMapping/>
  </p:clrMapOvr>
</p:sld>
</file>

<file path=ppt/theme/theme1.xml><?xml version="1.0" encoding="utf-8"?>
<a:theme xmlns:a="http://schemas.openxmlformats.org/drawingml/2006/main" name="BOE">
  <a:themeElements>
    <a:clrScheme name="Custom 1">
      <a:dk1>
        <a:srgbClr val="000000"/>
      </a:dk1>
      <a:lt1>
        <a:srgbClr val="FFFFFF"/>
      </a:lt1>
      <a:dk2>
        <a:srgbClr val="003C71"/>
      </a:dk2>
      <a:lt2>
        <a:srgbClr val="FFFFFF"/>
      </a:lt2>
      <a:accent1>
        <a:srgbClr val="003C71"/>
      </a:accent1>
      <a:accent2>
        <a:srgbClr val="007DBA"/>
      </a:accent2>
      <a:accent3>
        <a:srgbClr val="7F7F7F"/>
      </a:accent3>
      <a:accent4>
        <a:srgbClr val="D8D8D8"/>
      </a:accent4>
      <a:accent5>
        <a:srgbClr val="FFFFFF"/>
      </a:accent5>
      <a:accent6>
        <a:srgbClr val="3F3F3F"/>
      </a:accent6>
      <a:hlink>
        <a:srgbClr val="003C71"/>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38552</TotalTime>
  <Words>1604</Words>
  <Application>Microsoft Office PowerPoint</Application>
  <PresentationFormat>Widescreen</PresentationFormat>
  <Paragraphs>191</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Times New Roman</vt:lpstr>
      <vt:lpstr>Trebuchet MS</vt:lpstr>
      <vt:lpstr>BOE</vt:lpstr>
      <vt:lpstr>FINALIZING THE 2021 PRESCRIPTIONS TO AMEND THE STANDARDS OF QUALITY</vt:lpstr>
      <vt:lpstr>TODAY’S PRESENTATION</vt:lpstr>
      <vt:lpstr>WORK-BASED LEARNING</vt:lpstr>
      <vt:lpstr>WORK-BASED LEARNING COORDINATORS</vt:lpstr>
      <vt:lpstr>ENHANCED AT-RISK ADD-ON</vt:lpstr>
      <vt:lpstr>DESIGNING THE ENHANCED AT RISK ADD-ON PROGRAM</vt:lpstr>
      <vt:lpstr>DETERMINING ADD-ON RANGES</vt:lpstr>
      <vt:lpstr>SUPPORTING ENGLISH LEARNERS</vt:lpstr>
      <vt:lpstr>CURRENT VS. PRESCRIBED</vt:lpstr>
      <vt:lpstr>ELEVATING EL PRESCRIPTION</vt:lpstr>
      <vt:lpstr>EL STUDENTS BY PROFICIENCY LEVEL</vt:lpstr>
      <vt:lpstr>SOL READING PASS RATE BY PROFICIENCY LEVEL</vt:lpstr>
      <vt:lpstr>GRADUATION OUTCOMES BY HIGHEST PROFICIENCY LEVEL</vt:lpstr>
      <vt:lpstr>PRESCRIBED VS. REVISED</vt:lpstr>
      <vt:lpstr>PROPOSED FINAL SOQ PRESCRIPTIONS</vt:lpstr>
      <vt:lpstr>PROPOSED 2021 PRESCRIPTIONS</vt:lpstr>
      <vt:lpstr>PROPOSED 2021 PRESCRIPTIONS CONT’D</vt:lpstr>
      <vt:lpstr>PROPOSED 2021 PRESCRIPTIONS CONT’D</vt:lpstr>
      <vt:lpstr>QUESTIONS AND DISCUSSION</vt:lpstr>
      <vt:lpstr>CALCULATING THE ADD-ON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CONSIDERING PRIORITIES AND NEW PROPOSALS FOR THE 2021 REVIEW OF THE STANDARDS OF QUALITY</dc:title>
  <dc:creator>Timothy Nuthall</dc:creator>
  <cp:lastModifiedBy>VITA Program</cp:lastModifiedBy>
  <cp:revision>105</cp:revision>
  <dcterms:created xsi:type="dcterms:W3CDTF">2020-12-16T13:53:34Z</dcterms:created>
  <dcterms:modified xsi:type="dcterms:W3CDTF">2021-10-19T20:03:06Z</dcterms:modified>
</cp:coreProperties>
</file>