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7" r:id="rId2"/>
    <p:sldId id="299" r:id="rId3"/>
    <p:sldId id="309" r:id="rId4"/>
    <p:sldId id="310" r:id="rId5"/>
    <p:sldId id="298" r:id="rId6"/>
    <p:sldId id="311" r:id="rId7"/>
    <p:sldId id="312" r:id="rId8"/>
    <p:sldId id="387" r:id="rId9"/>
    <p:sldId id="313" r:id="rId10"/>
    <p:sldId id="314" r:id="rId11"/>
    <p:sldId id="383" r:id="rId12"/>
    <p:sldId id="324" r:id="rId13"/>
    <p:sldId id="315" r:id="rId14"/>
    <p:sldId id="388" r:id="rId15"/>
    <p:sldId id="325" r:id="rId16"/>
    <p:sldId id="348" r:id="rId17"/>
    <p:sldId id="349" r:id="rId18"/>
    <p:sldId id="385" r:id="rId19"/>
    <p:sldId id="390" r:id="rId20"/>
    <p:sldId id="389" r:id="rId21"/>
    <p:sldId id="386" r:id="rId22"/>
    <p:sldId id="350" r:id="rId23"/>
    <p:sldId id="353" r:id="rId24"/>
    <p:sldId id="354" r:id="rId25"/>
    <p:sldId id="356" r:id="rId26"/>
    <p:sldId id="357" r:id="rId27"/>
    <p:sldId id="358" r:id="rId28"/>
    <p:sldId id="359" r:id="rId29"/>
    <p:sldId id="384" r:id="rId30"/>
    <p:sldId id="360" r:id="rId31"/>
    <p:sldId id="362" r:id="rId32"/>
    <p:sldId id="363" r:id="rId33"/>
    <p:sldId id="364" r:id="rId34"/>
    <p:sldId id="365" r:id="rId35"/>
    <p:sldId id="366" r:id="rId36"/>
    <p:sldId id="368" r:id="rId37"/>
    <p:sldId id="369" r:id="rId38"/>
    <p:sldId id="370" r:id="rId39"/>
    <p:sldId id="380" r:id="rId40"/>
    <p:sldId id="382" r:id="rId41"/>
    <p:sldId id="371" r:id="rId42"/>
    <p:sldId id="381" r:id="rId43"/>
    <p:sldId id="391" r:id="rId44"/>
    <p:sldId id="367" r:id="rId45"/>
    <p:sldId id="378" r:id="rId46"/>
    <p:sldId id="379" r:id="rId47"/>
    <p:sldId id="392" r:id="rId48"/>
    <p:sldId id="372" r:id="rId49"/>
    <p:sldId id="373" r:id="rId50"/>
    <p:sldId id="374" r:id="rId51"/>
    <p:sldId id="375" r:id="rId52"/>
    <p:sldId id="296" r:id="rId53"/>
    <p:sldId id="295"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76" d="100"/>
          <a:sy n="76" d="100"/>
        </p:scale>
        <p:origin x="1080" y="36"/>
      </p:cViewPr>
      <p:guideLst>
        <p:guide orient="horz" pos="1620"/>
        <p:guide pos="2880"/>
      </p:guideLst>
    </p:cSldViewPr>
  </p:slideViewPr>
  <p:notesTextViewPr>
    <p:cViewPr>
      <p:scale>
        <a:sx n="3" d="2"/>
        <a:sy n="3" d="2"/>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9/13/2022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dirty="0"/>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submitting the request please be patient</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15</a:t>
            </a:fld>
            <a:endParaRPr lang="en-US" dirty="0"/>
          </a:p>
        </p:txBody>
      </p:sp>
    </p:spTree>
    <p:extLst>
      <p:ext uri="{BB962C8B-B14F-4D97-AF65-F5344CB8AC3E}">
        <p14:creationId xmlns:p14="http://schemas.microsoft.com/office/powerpoint/2010/main" val="42031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submitting the request please be patient</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26</a:t>
            </a:fld>
            <a:endParaRPr lang="en-US" dirty="0"/>
          </a:p>
        </p:txBody>
      </p:sp>
    </p:spTree>
    <p:extLst>
      <p:ext uri="{BB962C8B-B14F-4D97-AF65-F5344CB8AC3E}">
        <p14:creationId xmlns:p14="http://schemas.microsoft.com/office/powerpoint/2010/main" val="205986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sum total is still Zero.</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32</a:t>
            </a:fld>
            <a:endParaRPr lang="en-US" dirty="0"/>
          </a:p>
        </p:txBody>
      </p:sp>
    </p:spTree>
    <p:extLst>
      <p:ext uri="{BB962C8B-B14F-4D97-AF65-F5344CB8AC3E}">
        <p14:creationId xmlns:p14="http://schemas.microsoft.com/office/powerpoint/2010/main" val="31135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44</a:t>
            </a:fld>
            <a:endParaRPr lang="en-US" dirty="0"/>
          </a:p>
        </p:txBody>
      </p:sp>
    </p:spTree>
    <p:extLst>
      <p:ext uri="{BB962C8B-B14F-4D97-AF65-F5344CB8AC3E}">
        <p14:creationId xmlns:p14="http://schemas.microsoft.com/office/powerpoint/2010/main" val="386103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45</a:t>
            </a:fld>
            <a:endParaRPr lang="en-US" dirty="0"/>
          </a:p>
        </p:txBody>
      </p:sp>
    </p:spTree>
    <p:extLst>
      <p:ext uri="{BB962C8B-B14F-4D97-AF65-F5344CB8AC3E}">
        <p14:creationId xmlns:p14="http://schemas.microsoft.com/office/powerpoint/2010/main" val="161211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46</a:t>
            </a:fld>
            <a:endParaRPr lang="en-US" dirty="0"/>
          </a:p>
        </p:txBody>
      </p:sp>
    </p:spTree>
    <p:extLst>
      <p:ext uri="{BB962C8B-B14F-4D97-AF65-F5344CB8AC3E}">
        <p14:creationId xmlns:p14="http://schemas.microsoft.com/office/powerpoint/2010/main" val="96512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47</a:t>
            </a:fld>
            <a:endParaRPr lang="en-US" dirty="0"/>
          </a:p>
        </p:txBody>
      </p:sp>
    </p:spTree>
    <p:extLst>
      <p:ext uri="{BB962C8B-B14F-4D97-AF65-F5344CB8AC3E}">
        <p14:creationId xmlns:p14="http://schemas.microsoft.com/office/powerpoint/2010/main" val="3826756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EA5C9-3D0B-4BAB-8EDA-91E79A12722D}" type="datetimeFigureOut">
              <a:rPr lang="en-US" smtClean="0"/>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C4B2D0-9550-4008-9A69-64ED8DF78BB3}" type="slidenum">
              <a:rPr lang="en-US" smtClean="0"/>
              <a:t>‹#›</a:t>
            </a:fld>
            <a:endParaRPr lang="en-US" dirty="0"/>
          </a:p>
        </p:txBody>
      </p:sp>
    </p:spTree>
    <p:extLst>
      <p:ext uri="{BB962C8B-B14F-4D97-AF65-F5344CB8AC3E}">
        <p14:creationId xmlns:p14="http://schemas.microsoft.com/office/powerpoint/2010/main" val="212029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5"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s://p1pe.doe.virginia.gov/ssws/login.page.do"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7.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1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oe.virginia.gov/school_finance/budget/grants_acct_reporting/omega/index.shtml"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mailto:Allison.May@doe.virginia.gov" TargetMode="External"/><Relationship Id="rId2" Type="http://schemas.openxmlformats.org/officeDocument/2006/relationships/hyperlink" Target="mailto:Omega.Support@doe.virginia.gov"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omega.support@doe.virginia.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mn-lt"/>
              </a:rPr>
              <a:t>VDOE OMEGA </a:t>
            </a:r>
            <a:r>
              <a:rPr lang="en-US" dirty="0" smtClean="0">
                <a:solidFill>
                  <a:srgbClr val="C00000"/>
                </a:solidFill>
                <a:latin typeface="+mn-lt"/>
              </a:rPr>
              <a:t>Training: </a:t>
            </a:r>
            <a:r>
              <a:rPr lang="en-US" dirty="0" smtClean="0">
                <a:solidFill>
                  <a:srgbClr val="C00000"/>
                </a:solidFill>
                <a:latin typeface="+mn-lt"/>
              </a:rPr>
              <a:t>Fall </a:t>
            </a:r>
            <a:r>
              <a:rPr lang="en-US" dirty="0" smtClean="0">
                <a:solidFill>
                  <a:srgbClr val="C00000"/>
                </a:solidFill>
                <a:latin typeface="+mn-lt"/>
              </a:rPr>
              <a:t>2022</a:t>
            </a:r>
            <a:endParaRPr lang="en-US" dirty="0">
              <a:solidFill>
                <a:srgbClr val="C00000"/>
              </a:solidFill>
              <a:latin typeface="+mn-lt"/>
            </a:endParaRPr>
          </a:p>
        </p:txBody>
      </p:sp>
      <p:sp>
        <p:nvSpPr>
          <p:cNvPr id="3" name="Subtitle 2"/>
          <p:cNvSpPr>
            <a:spLocks noGrp="1"/>
          </p:cNvSpPr>
          <p:nvPr>
            <p:ph type="subTitle" idx="1"/>
          </p:nvPr>
        </p:nvSpPr>
        <p:spPr>
          <a:xfrm>
            <a:off x="381000" y="4552950"/>
            <a:ext cx="7086600" cy="494179"/>
          </a:xfrm>
        </p:spPr>
        <p:txBody>
          <a:bodyPr>
            <a:normAutofit/>
          </a:bodyPr>
          <a:lstStyle/>
          <a:p>
            <a:r>
              <a:rPr lang="en-US" sz="2400" dirty="0" smtClean="0"/>
              <a:t>804-371-0993 – OMEGA.Support@DOE.Virginia.gov</a:t>
            </a:r>
            <a:endParaRPr lang="en-US" sz="2400" dirty="0"/>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lstStyle/>
          <a:p>
            <a:pPr lvl="0">
              <a:spcBef>
                <a:spcPts val="0"/>
              </a:spcBef>
            </a:pPr>
            <a:r>
              <a:rPr lang="en-US" dirty="0" smtClean="0">
                <a:ea typeface="+mn-ea"/>
                <a:cs typeface="+mn-cs"/>
                <a:sym typeface="Wingdings" panose="05000000000000000000" pitchFamily="2" charset="2"/>
              </a:rPr>
              <a:t>Important Reminders</a:t>
            </a:r>
            <a:r>
              <a:rPr lang="en-US" sz="2800" dirty="0">
                <a:solidFill>
                  <a:srgbClr val="FF0000"/>
                </a:solidFill>
                <a:latin typeface="Imprint MT Shadow" panose="04020605060303030202" pitchFamily="82" charset="0"/>
                <a:ea typeface="+mn-ea"/>
                <a:cs typeface="+mn-cs"/>
              </a:rPr>
              <a:t/>
            </a:r>
            <a:br>
              <a:rPr lang="en-US" sz="2800" dirty="0">
                <a:solidFill>
                  <a:srgbClr val="FF0000"/>
                </a:solidFill>
                <a:latin typeface="Imprint MT Shadow" panose="04020605060303030202" pitchFamily="82" charset="0"/>
                <a:ea typeface="+mn-ea"/>
                <a:cs typeface="+mn-cs"/>
              </a:rPr>
            </a:br>
            <a:endParaRPr lang="en-US" dirty="0"/>
          </a:p>
        </p:txBody>
      </p:sp>
      <p:sp>
        <p:nvSpPr>
          <p:cNvPr id="3" name="Content Placeholder 2"/>
          <p:cNvSpPr>
            <a:spLocks noGrp="1"/>
          </p:cNvSpPr>
          <p:nvPr>
            <p:ph idx="1"/>
          </p:nvPr>
        </p:nvSpPr>
        <p:spPr>
          <a:xfrm>
            <a:off x="457200" y="819150"/>
            <a:ext cx="8229600" cy="3505200"/>
          </a:xfrm>
        </p:spPr>
        <p:txBody>
          <a:bodyPr>
            <a:normAutofit fontScale="62500" lnSpcReduction="20000"/>
          </a:bodyPr>
          <a:lstStyle/>
          <a:p>
            <a:r>
              <a:rPr lang="en-US" dirty="0" smtClean="0"/>
              <a:t>Make sure to </a:t>
            </a:r>
            <a:r>
              <a:rPr lang="en-US" i="1" dirty="0" smtClean="0"/>
              <a:t>choose the correct year </a:t>
            </a:r>
            <a:r>
              <a:rPr lang="en-US" dirty="0" smtClean="0"/>
              <a:t>for your application (even though a new year is showing, it doesn’t mean that is the correct year for submission</a:t>
            </a:r>
            <a:r>
              <a:rPr lang="en-US" dirty="0" smtClean="0"/>
              <a:t>!)</a:t>
            </a:r>
            <a:endParaRPr lang="en-US" dirty="0" smtClean="0"/>
          </a:p>
          <a:p>
            <a:r>
              <a:rPr lang="en-US" dirty="0" smtClean="0"/>
              <a:t>At </a:t>
            </a:r>
            <a:r>
              <a:rPr lang="en-US" dirty="0"/>
              <a:t>least two people at the school division level are required to be involved in the automated process of submitting and approving an </a:t>
            </a:r>
            <a:r>
              <a:rPr lang="en-US" dirty="0" smtClean="0"/>
              <a:t>application</a:t>
            </a:r>
            <a:endParaRPr lang="en-US" dirty="0"/>
          </a:p>
          <a:p>
            <a:r>
              <a:rPr lang="en-US" dirty="0"/>
              <a:t>One of those individuals, the </a:t>
            </a:r>
            <a:r>
              <a:rPr lang="en-US" i="1" dirty="0"/>
              <a:t>Application </a:t>
            </a:r>
            <a:r>
              <a:rPr lang="en-US" i="1" dirty="0" smtClean="0"/>
              <a:t>Originator/Creator</a:t>
            </a:r>
            <a:r>
              <a:rPr lang="en-US" dirty="0" smtClean="0"/>
              <a:t>, </a:t>
            </a:r>
            <a:r>
              <a:rPr lang="en-US" dirty="0"/>
              <a:t>performs the download of the completed application(s) Excel spreadsheet and submits the application for </a:t>
            </a:r>
            <a:r>
              <a:rPr lang="en-US" dirty="0" smtClean="0"/>
              <a:t>approval</a:t>
            </a:r>
          </a:p>
          <a:p>
            <a:r>
              <a:rPr lang="en-US" dirty="0" smtClean="0"/>
              <a:t>After </a:t>
            </a:r>
            <a:r>
              <a:rPr lang="en-US" dirty="0"/>
              <a:t>the application has been downloaded, saved and submitted by the </a:t>
            </a:r>
            <a:r>
              <a:rPr lang="en-US" dirty="0" smtClean="0"/>
              <a:t>originator/creator, </a:t>
            </a:r>
            <a:r>
              <a:rPr lang="en-US" dirty="0"/>
              <a:t>the division </a:t>
            </a:r>
            <a:r>
              <a:rPr lang="en-US" i="1" dirty="0"/>
              <a:t>superintendent </a:t>
            </a:r>
            <a:r>
              <a:rPr lang="en-US" dirty="0" smtClean="0"/>
              <a:t>or </a:t>
            </a:r>
            <a:r>
              <a:rPr lang="en-US" i="1" dirty="0"/>
              <a:t>superintendent’s </a:t>
            </a:r>
            <a:r>
              <a:rPr lang="en-US" i="1" dirty="0" smtClean="0"/>
              <a:t>designee </a:t>
            </a:r>
            <a:r>
              <a:rPr lang="en-US" dirty="0" smtClean="0"/>
              <a:t>must </a:t>
            </a:r>
            <a:r>
              <a:rPr lang="en-US" dirty="0"/>
              <a:t>approve the application in </a:t>
            </a:r>
            <a:r>
              <a:rPr lang="en-US" dirty="0" smtClean="0"/>
              <a:t>OMEGA at Level 4</a:t>
            </a:r>
            <a:endParaRPr lang="en-US" dirty="0"/>
          </a:p>
          <a:p>
            <a:endParaRPr lang="en-US" dirty="0"/>
          </a:p>
        </p:txBody>
      </p:sp>
    </p:spTree>
    <p:extLst>
      <p:ext uri="{BB962C8B-B14F-4D97-AF65-F5344CB8AC3E}">
        <p14:creationId xmlns:p14="http://schemas.microsoft.com/office/powerpoint/2010/main" val="2530810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 y="0"/>
            <a:ext cx="9144000" cy="714499"/>
          </a:xfrm>
        </p:spPr>
        <p:txBody>
          <a:bodyPr/>
          <a:lstStyle/>
          <a:p>
            <a:r>
              <a:rPr lang="en-US" dirty="0" smtClean="0"/>
              <a:t>Submitting an Application</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480163" y="938616"/>
            <a:ext cx="4079447" cy="2152650"/>
          </a:xfrm>
          <a:prstGeom prst="rect">
            <a:avLst/>
          </a:prstGeom>
        </p:spPr>
      </p:pic>
      <p:pic>
        <p:nvPicPr>
          <p:cNvPr id="5" name="Picture 4"/>
          <p:cNvPicPr>
            <a:picLocks noChangeAspect="1"/>
          </p:cNvPicPr>
          <p:nvPr/>
        </p:nvPicPr>
        <p:blipFill>
          <a:blip r:embed="rId3"/>
          <a:stretch>
            <a:fillRect/>
          </a:stretch>
        </p:blipFill>
        <p:spPr>
          <a:xfrm>
            <a:off x="5136995" y="780552"/>
            <a:ext cx="2286000" cy="3630708"/>
          </a:xfrm>
          <a:prstGeom prst="rect">
            <a:avLst/>
          </a:prstGeom>
        </p:spPr>
      </p:pic>
      <p:sp>
        <p:nvSpPr>
          <p:cNvPr id="6" name="Rectangle 5"/>
          <p:cNvSpPr/>
          <p:nvPr/>
        </p:nvSpPr>
        <p:spPr>
          <a:xfrm>
            <a:off x="381000" y="3315384"/>
            <a:ext cx="4572000" cy="923330"/>
          </a:xfrm>
          <a:prstGeom prst="rect">
            <a:avLst/>
          </a:prstGeom>
        </p:spPr>
        <p:txBody>
          <a:bodyPr>
            <a:spAutoFit/>
          </a:bodyPr>
          <a:lstStyle/>
          <a:p>
            <a:r>
              <a:rPr lang="en-US" b="1" i="1" dirty="0">
                <a:latin typeface="+mj-lt"/>
              </a:rPr>
              <a:t>On the OMEGA home page, the application </a:t>
            </a:r>
            <a:r>
              <a:rPr lang="en-US" b="1" i="1" dirty="0" smtClean="0">
                <a:latin typeface="+mj-lt"/>
              </a:rPr>
              <a:t>Originator/Creator </a:t>
            </a:r>
            <a:r>
              <a:rPr lang="en-US" b="1" i="1" dirty="0">
                <a:latin typeface="+mj-lt"/>
              </a:rPr>
              <a:t>selects Submit an Application. </a:t>
            </a:r>
            <a:endParaRPr lang="en-US" dirty="0">
              <a:latin typeface="+mj-lt"/>
            </a:endParaRPr>
          </a:p>
        </p:txBody>
      </p:sp>
      <p:pic>
        <p:nvPicPr>
          <p:cNvPr id="7" name="Picture 6"/>
          <p:cNvPicPr>
            <a:picLocks noChangeAspect="1"/>
          </p:cNvPicPr>
          <p:nvPr/>
        </p:nvPicPr>
        <p:blipFill>
          <a:blip r:embed="rId4"/>
          <a:stretch>
            <a:fillRect/>
          </a:stretch>
        </p:blipFill>
        <p:spPr>
          <a:xfrm>
            <a:off x="7239000" y="3028950"/>
            <a:ext cx="1249788" cy="448101"/>
          </a:xfrm>
          <a:prstGeom prst="rect">
            <a:avLst/>
          </a:prstGeom>
        </p:spPr>
      </p:pic>
    </p:spTree>
    <p:extLst>
      <p:ext uri="{BB962C8B-B14F-4D97-AF65-F5344CB8AC3E}">
        <p14:creationId xmlns:p14="http://schemas.microsoft.com/office/powerpoint/2010/main" val="3639570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2"/>
          <a:srcRect l="219" t="11344" r="59021"/>
          <a:stretch/>
        </p:blipFill>
        <p:spPr>
          <a:xfrm>
            <a:off x="183945" y="133350"/>
            <a:ext cx="4598323" cy="4232693"/>
          </a:xfrm>
          <a:prstGeom prst="rect">
            <a:avLst/>
          </a:prstGeom>
        </p:spPr>
      </p:pic>
      <p:sp>
        <p:nvSpPr>
          <p:cNvPr id="12" name="TextBox 11"/>
          <p:cNvSpPr txBox="1"/>
          <p:nvPr/>
        </p:nvSpPr>
        <p:spPr>
          <a:xfrm>
            <a:off x="4940877" y="484900"/>
            <a:ext cx="3821776" cy="1477328"/>
          </a:xfrm>
          <a:prstGeom prst="rect">
            <a:avLst/>
          </a:prstGeom>
          <a:noFill/>
        </p:spPr>
        <p:txBody>
          <a:bodyPr wrap="square" rtlCol="0">
            <a:spAutoFit/>
          </a:bodyPr>
          <a:lstStyle/>
          <a:p>
            <a:r>
              <a:rPr lang="en-US" b="1" dirty="0">
                <a:latin typeface="+mj-lt"/>
              </a:rPr>
              <a:t>Select:</a:t>
            </a:r>
          </a:p>
          <a:p>
            <a:pPr marL="214313" indent="-214313">
              <a:buFont typeface="Arial" panose="020B0604020202020204" pitchFamily="34" charset="0"/>
              <a:buChar char="•"/>
            </a:pPr>
            <a:r>
              <a:rPr lang="en-US" dirty="0">
                <a:latin typeface="+mj-lt"/>
              </a:rPr>
              <a:t>Year</a:t>
            </a:r>
          </a:p>
          <a:p>
            <a:pPr marL="214313" indent="-214313">
              <a:buFont typeface="Arial" panose="020B0604020202020204" pitchFamily="34" charset="0"/>
              <a:buChar char="•"/>
            </a:pPr>
            <a:r>
              <a:rPr lang="en-US" dirty="0">
                <a:latin typeface="+mj-lt"/>
              </a:rPr>
              <a:t>Type of Application: Consolidated or Non-Consolidated (Yes or No)</a:t>
            </a:r>
          </a:p>
          <a:p>
            <a:pPr marL="214313" indent="-214313">
              <a:buFont typeface="Arial" panose="020B0604020202020204" pitchFamily="34" charset="0"/>
              <a:buChar char="•"/>
            </a:pPr>
            <a:r>
              <a:rPr lang="en-US" dirty="0">
                <a:latin typeface="+mj-lt"/>
              </a:rPr>
              <a:t>Project Group</a:t>
            </a:r>
          </a:p>
        </p:txBody>
      </p:sp>
      <p:sp>
        <p:nvSpPr>
          <p:cNvPr id="13" name="Right Arrow 12"/>
          <p:cNvSpPr/>
          <p:nvPr/>
        </p:nvSpPr>
        <p:spPr>
          <a:xfrm rot="1430882">
            <a:off x="2497631" y="461072"/>
            <a:ext cx="968513" cy="276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ight Arrow 13"/>
          <p:cNvSpPr/>
          <p:nvPr/>
        </p:nvSpPr>
        <p:spPr>
          <a:xfrm rot="11962025">
            <a:off x="3894296" y="1110312"/>
            <a:ext cx="956790" cy="2265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ight Arrow 14"/>
          <p:cNvSpPr/>
          <p:nvPr/>
        </p:nvSpPr>
        <p:spPr>
          <a:xfrm rot="10800000">
            <a:off x="1295400" y="1362818"/>
            <a:ext cx="990600" cy="25246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940877" y="2236838"/>
            <a:ext cx="4127269" cy="1708160"/>
          </a:xfrm>
          <a:prstGeom prst="rect">
            <a:avLst/>
          </a:prstGeom>
          <a:noFill/>
        </p:spPr>
        <p:txBody>
          <a:bodyPr wrap="square" rtlCol="0">
            <a:spAutoFit/>
          </a:bodyPr>
          <a:lstStyle/>
          <a:p>
            <a:pPr marL="257175" indent="-257175">
              <a:buFont typeface="+mj-lt"/>
              <a:buAutoNum type="arabicPeriod"/>
            </a:pPr>
            <a:r>
              <a:rPr lang="en-US" sz="1500" dirty="0">
                <a:latin typeface="+mj-lt"/>
              </a:rPr>
              <a:t>Indicate the award(s) for which funding is being requested by checking the appropriate box(es). </a:t>
            </a:r>
          </a:p>
          <a:p>
            <a:pPr marL="257175" indent="-257175">
              <a:buFont typeface="+mj-lt"/>
              <a:buAutoNum type="arabicPeriod"/>
            </a:pPr>
            <a:r>
              <a:rPr lang="en-US" sz="1500" dirty="0">
                <a:latin typeface="+mj-lt"/>
              </a:rPr>
              <a:t>Then click on Browse. </a:t>
            </a:r>
          </a:p>
          <a:p>
            <a:pPr marL="257175" indent="-257175">
              <a:buFont typeface="+mj-lt"/>
              <a:buAutoNum type="arabicPeriod"/>
            </a:pPr>
            <a:r>
              <a:rPr lang="en-US" sz="1500" dirty="0">
                <a:latin typeface="+mj-lt"/>
              </a:rPr>
              <a:t>Find and select (double click the file name or click the file name once and “Open” once) the Excel spreadsheet that contains the application information. </a:t>
            </a:r>
          </a:p>
        </p:txBody>
      </p:sp>
      <p:sp>
        <p:nvSpPr>
          <p:cNvPr id="8" name="Right Arrow 7"/>
          <p:cNvSpPr/>
          <p:nvPr/>
        </p:nvSpPr>
        <p:spPr>
          <a:xfrm rot="1430882">
            <a:off x="2497632" y="424437"/>
            <a:ext cx="968513" cy="276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8"/>
          <p:cNvSpPr/>
          <p:nvPr/>
        </p:nvSpPr>
        <p:spPr>
          <a:xfrm rot="11962025">
            <a:off x="3894297" y="1073677"/>
            <a:ext cx="956790" cy="2265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78339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8600" y="971550"/>
            <a:ext cx="5487828" cy="3124200"/>
          </a:xfrm>
          <a:prstGeom prst="rect">
            <a:avLst/>
          </a:prstGeom>
        </p:spPr>
      </p:pic>
      <p:sp>
        <p:nvSpPr>
          <p:cNvPr id="2" name="Title 1"/>
          <p:cNvSpPr>
            <a:spLocks noGrp="1"/>
          </p:cNvSpPr>
          <p:nvPr>
            <p:ph type="title"/>
          </p:nvPr>
        </p:nvSpPr>
        <p:spPr>
          <a:xfrm>
            <a:off x="13010" y="0"/>
            <a:ext cx="9144000" cy="714499"/>
          </a:xfrm>
        </p:spPr>
        <p:txBody>
          <a:bodyPr/>
          <a:lstStyle/>
          <a:p>
            <a:r>
              <a:rPr lang="en-US" dirty="0" smtClean="0"/>
              <a:t>What Does This Mean?</a:t>
            </a:r>
            <a:br>
              <a:rPr lang="en-US" dirty="0" smtClean="0"/>
            </a:br>
            <a:endParaRPr lang="en-US" dirty="0"/>
          </a:p>
        </p:txBody>
      </p:sp>
      <p:sp>
        <p:nvSpPr>
          <p:cNvPr id="6" name="Rectangle 5"/>
          <p:cNvSpPr/>
          <p:nvPr/>
        </p:nvSpPr>
        <p:spPr>
          <a:xfrm>
            <a:off x="5562600" y="971550"/>
            <a:ext cx="3200400" cy="2031325"/>
          </a:xfrm>
          <a:prstGeom prst="rect">
            <a:avLst/>
          </a:prstGeom>
        </p:spPr>
        <p:txBody>
          <a:bodyPr wrap="square">
            <a:spAutoFit/>
          </a:bodyPr>
          <a:lstStyle/>
          <a:p>
            <a:pPr marL="285750" indent="-285750">
              <a:buFont typeface="Arial" panose="020B0604020202020204" pitchFamily="34" charset="0"/>
              <a:buChar char="•"/>
            </a:pPr>
            <a:r>
              <a:rPr lang="en-US" dirty="0" smtClean="0">
                <a:latin typeface="+mj-lt"/>
              </a:rPr>
              <a:t>This </a:t>
            </a:r>
            <a:r>
              <a:rPr lang="en-US" dirty="0" smtClean="0">
                <a:latin typeface="+mj-lt"/>
              </a:rPr>
              <a:t>tells you if your approval queue is missing approvers. </a:t>
            </a:r>
            <a:r>
              <a:rPr lang="en-US" i="1" dirty="0" smtClean="0">
                <a:latin typeface="+mj-lt"/>
              </a:rPr>
              <a:t>It will not let you submit if you are missing approvers</a:t>
            </a:r>
            <a:r>
              <a:rPr lang="en-US" i="1" dirty="0" smtClean="0">
                <a:latin typeface="+mj-lt"/>
              </a:rPr>
              <a:t>.</a:t>
            </a:r>
            <a:endParaRPr lang="en-US" i="1" dirty="0" smtClean="0">
              <a:latin typeface="+mj-lt"/>
            </a:endParaRPr>
          </a:p>
          <a:p>
            <a:pPr marL="285750" indent="-285750">
              <a:buFont typeface="Arial" panose="020B0604020202020204" pitchFamily="34" charset="0"/>
              <a:buChar char="•"/>
            </a:pPr>
            <a:r>
              <a:rPr lang="en-US" dirty="0" smtClean="0">
                <a:latin typeface="+mj-lt"/>
              </a:rPr>
              <a:t>If you see this, email Omega Support and we can get your queue updated!</a:t>
            </a:r>
          </a:p>
        </p:txBody>
      </p:sp>
      <p:pic>
        <p:nvPicPr>
          <p:cNvPr id="7" name="Picture 6"/>
          <p:cNvPicPr>
            <a:picLocks noChangeAspect="1"/>
          </p:cNvPicPr>
          <p:nvPr/>
        </p:nvPicPr>
        <p:blipFill>
          <a:blip r:embed="rId3"/>
          <a:stretch>
            <a:fillRect/>
          </a:stretch>
        </p:blipFill>
        <p:spPr>
          <a:xfrm>
            <a:off x="3810000" y="3257550"/>
            <a:ext cx="1249788" cy="448101"/>
          </a:xfrm>
          <a:prstGeom prst="rect">
            <a:avLst/>
          </a:prstGeom>
        </p:spPr>
      </p:pic>
    </p:spTree>
    <p:extLst>
      <p:ext uri="{BB962C8B-B14F-4D97-AF65-F5344CB8AC3E}">
        <p14:creationId xmlns:p14="http://schemas.microsoft.com/office/powerpoint/2010/main" val="70959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 y="0"/>
            <a:ext cx="9144000" cy="714499"/>
          </a:xfrm>
        </p:spPr>
        <p:txBody>
          <a:bodyPr/>
          <a:lstStyle/>
          <a:p>
            <a:r>
              <a:rPr lang="en-US" dirty="0" smtClean="0"/>
              <a:t>What Does This Mean?</a:t>
            </a:r>
            <a:br>
              <a:rPr lang="en-US" dirty="0" smtClean="0"/>
            </a:br>
            <a:endParaRPr lang="en-US" dirty="0"/>
          </a:p>
        </p:txBody>
      </p:sp>
      <p:sp>
        <p:nvSpPr>
          <p:cNvPr id="6" name="Rectangle 5"/>
          <p:cNvSpPr/>
          <p:nvPr/>
        </p:nvSpPr>
        <p:spPr>
          <a:xfrm>
            <a:off x="5562600" y="971550"/>
            <a:ext cx="3200400" cy="2308324"/>
          </a:xfrm>
          <a:prstGeom prst="rect">
            <a:avLst/>
          </a:prstGeom>
        </p:spPr>
        <p:txBody>
          <a:bodyPr wrap="square">
            <a:spAutoFit/>
          </a:bodyPr>
          <a:lstStyle/>
          <a:p>
            <a:pPr marL="285750" indent="-285750">
              <a:buFont typeface="Arial" panose="020B0604020202020204" pitchFamily="34" charset="0"/>
              <a:buChar char="•"/>
            </a:pPr>
            <a:r>
              <a:rPr lang="en-US" dirty="0" smtClean="0">
                <a:latin typeface="+mj-lt"/>
              </a:rPr>
              <a:t>This </a:t>
            </a:r>
            <a:r>
              <a:rPr lang="en-US" dirty="0" smtClean="0">
                <a:latin typeface="+mj-lt"/>
              </a:rPr>
              <a:t>tells you </a:t>
            </a:r>
            <a:r>
              <a:rPr lang="en-US" dirty="0" smtClean="0">
                <a:latin typeface="+mj-lt"/>
              </a:rPr>
              <a:t>if you already have an application in process for the year you are trying to work with.</a:t>
            </a:r>
          </a:p>
          <a:p>
            <a:pPr marL="285750" indent="-285750">
              <a:buFont typeface="Arial" panose="020B0604020202020204" pitchFamily="34" charset="0"/>
              <a:buChar char="•"/>
            </a:pPr>
            <a:r>
              <a:rPr lang="en-US" dirty="0" smtClean="0">
                <a:latin typeface="+mj-lt"/>
              </a:rPr>
              <a:t>If </a:t>
            </a:r>
            <a:r>
              <a:rPr lang="en-US" dirty="0" smtClean="0">
                <a:latin typeface="+mj-lt"/>
              </a:rPr>
              <a:t>you see this, </a:t>
            </a:r>
            <a:r>
              <a:rPr lang="en-US" dirty="0" smtClean="0">
                <a:latin typeface="+mj-lt"/>
              </a:rPr>
              <a:t>check your to-do list to see if the application is there to revise. If not, email Omega Support.</a:t>
            </a:r>
            <a:endParaRPr lang="en-US" dirty="0" smtClean="0">
              <a:latin typeface="+mj-lt"/>
            </a:endParaRPr>
          </a:p>
        </p:txBody>
      </p:sp>
      <p:pic>
        <p:nvPicPr>
          <p:cNvPr id="3" name="Picture 2"/>
          <p:cNvPicPr>
            <a:picLocks noChangeAspect="1"/>
          </p:cNvPicPr>
          <p:nvPr/>
        </p:nvPicPr>
        <p:blipFill>
          <a:blip r:embed="rId2"/>
          <a:stretch>
            <a:fillRect/>
          </a:stretch>
        </p:blipFill>
        <p:spPr>
          <a:xfrm>
            <a:off x="168854" y="895350"/>
            <a:ext cx="5380463" cy="3356077"/>
          </a:xfrm>
          <a:prstGeom prst="rect">
            <a:avLst/>
          </a:prstGeom>
        </p:spPr>
      </p:pic>
      <p:pic>
        <p:nvPicPr>
          <p:cNvPr id="7" name="Picture 6"/>
          <p:cNvPicPr>
            <a:picLocks noChangeAspect="1"/>
          </p:cNvPicPr>
          <p:nvPr/>
        </p:nvPicPr>
        <p:blipFill>
          <a:blip r:embed="rId3"/>
          <a:stretch>
            <a:fillRect/>
          </a:stretch>
        </p:blipFill>
        <p:spPr>
          <a:xfrm>
            <a:off x="3960116" y="3409950"/>
            <a:ext cx="1249788" cy="448101"/>
          </a:xfrm>
          <a:prstGeom prst="rect">
            <a:avLst/>
          </a:prstGeom>
        </p:spPr>
      </p:pic>
    </p:spTree>
    <p:extLst>
      <p:ext uri="{BB962C8B-B14F-4D97-AF65-F5344CB8AC3E}">
        <p14:creationId xmlns:p14="http://schemas.microsoft.com/office/powerpoint/2010/main" val="209566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587" r="72323" b="3589"/>
          <a:stretch/>
        </p:blipFill>
        <p:spPr>
          <a:xfrm>
            <a:off x="0" y="1"/>
            <a:ext cx="4406560" cy="4400550"/>
          </a:xfrm>
          <a:prstGeom prst="rect">
            <a:avLst/>
          </a:prstGeom>
        </p:spPr>
      </p:pic>
      <p:sp>
        <p:nvSpPr>
          <p:cNvPr id="3" name="TextBox 2"/>
          <p:cNvSpPr txBox="1"/>
          <p:nvPr/>
        </p:nvSpPr>
        <p:spPr>
          <a:xfrm>
            <a:off x="4834218" y="209550"/>
            <a:ext cx="4004982" cy="2269852"/>
          </a:xfrm>
          <a:prstGeom prst="rect">
            <a:avLst/>
          </a:prstGeom>
          <a:noFill/>
        </p:spPr>
        <p:txBody>
          <a:bodyPr wrap="square" rtlCol="0">
            <a:spAutoFit/>
          </a:bodyPr>
          <a:lstStyle/>
          <a:p>
            <a:r>
              <a:rPr lang="en-US" sz="1600" b="1" i="1" u="sng" dirty="0" smtClean="0">
                <a:latin typeface="+mj-lt"/>
              </a:rPr>
              <a:t>Once the Application is saved, it </a:t>
            </a:r>
            <a:r>
              <a:rPr lang="en-US" sz="1600" b="1" i="1" u="sng" dirty="0">
                <a:latin typeface="+mj-lt"/>
              </a:rPr>
              <a:t>is staged and ready for an action</a:t>
            </a:r>
          </a:p>
          <a:p>
            <a:endParaRPr lang="en-US" sz="1600" b="1" i="1" u="sng" dirty="0">
              <a:latin typeface="+mj-lt"/>
            </a:endParaRPr>
          </a:p>
          <a:p>
            <a:pPr marL="214313" indent="-214313">
              <a:buFont typeface="Arial" panose="020B0604020202020204" pitchFamily="34" charset="0"/>
              <a:buChar char="•"/>
            </a:pPr>
            <a:r>
              <a:rPr lang="en-US" sz="1600" dirty="0">
                <a:latin typeface="+mj-lt"/>
              </a:rPr>
              <a:t>Back</a:t>
            </a:r>
          </a:p>
          <a:p>
            <a:pPr marL="214313" indent="-214313">
              <a:buFont typeface="Arial" panose="020B0604020202020204" pitchFamily="34" charset="0"/>
              <a:buChar char="•"/>
            </a:pPr>
            <a:r>
              <a:rPr lang="en-US" sz="1600" dirty="0">
                <a:latin typeface="+mj-lt"/>
              </a:rPr>
              <a:t>Edit Request</a:t>
            </a:r>
          </a:p>
          <a:p>
            <a:pPr marL="214313" indent="-214313">
              <a:buFont typeface="Arial" panose="020B0604020202020204" pitchFamily="34" charset="0"/>
              <a:buChar char="•"/>
            </a:pPr>
            <a:r>
              <a:rPr lang="en-US" sz="1600" dirty="0">
                <a:latin typeface="+mj-lt"/>
              </a:rPr>
              <a:t>Submit the request (Moves to the next Level)</a:t>
            </a:r>
          </a:p>
          <a:p>
            <a:pPr marL="214313" indent="-214313">
              <a:buFont typeface="Arial" panose="020B0604020202020204" pitchFamily="34" charset="0"/>
              <a:buChar char="•"/>
            </a:pPr>
            <a:r>
              <a:rPr lang="en-US" sz="1600" dirty="0">
                <a:latin typeface="+mj-lt"/>
              </a:rPr>
              <a:t>Cancel the request</a:t>
            </a:r>
          </a:p>
          <a:p>
            <a:endParaRPr lang="en-US" sz="1350" dirty="0"/>
          </a:p>
        </p:txBody>
      </p:sp>
      <p:sp>
        <p:nvSpPr>
          <p:cNvPr id="6" name="TextBox 5"/>
          <p:cNvSpPr txBox="1"/>
          <p:nvPr/>
        </p:nvSpPr>
        <p:spPr>
          <a:xfrm>
            <a:off x="4834218" y="3562350"/>
            <a:ext cx="3892923" cy="730969"/>
          </a:xfrm>
          <a:prstGeom prst="rect">
            <a:avLst/>
          </a:prstGeom>
          <a:noFill/>
        </p:spPr>
        <p:txBody>
          <a:bodyPr wrap="square" rtlCol="0">
            <a:spAutoFit/>
          </a:bodyPr>
          <a:lstStyle/>
          <a:p>
            <a:pPr algn="ctr"/>
            <a:r>
              <a:rPr lang="en-US" sz="1400" dirty="0">
                <a:latin typeface="+mj-lt"/>
              </a:rPr>
              <a:t>When contacting OMEGA Support – We always ask for the </a:t>
            </a:r>
            <a:r>
              <a:rPr lang="en-US" sz="1400" b="1" dirty="0">
                <a:latin typeface="+mj-lt"/>
              </a:rPr>
              <a:t>Application ID Number</a:t>
            </a:r>
          </a:p>
          <a:p>
            <a:endParaRPr lang="en-US" sz="1350" dirty="0"/>
          </a:p>
        </p:txBody>
      </p:sp>
      <p:sp>
        <p:nvSpPr>
          <p:cNvPr id="7" name="Right Arrow 6"/>
          <p:cNvSpPr/>
          <p:nvPr/>
        </p:nvSpPr>
        <p:spPr>
          <a:xfrm rot="10800000">
            <a:off x="1219200" y="514350"/>
            <a:ext cx="733806" cy="221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5656934" y="2343150"/>
            <a:ext cx="2359549" cy="1169551"/>
          </a:xfrm>
          <a:prstGeom prst="rect">
            <a:avLst/>
          </a:prstGeom>
          <a:noFill/>
        </p:spPr>
        <p:txBody>
          <a:bodyPr wrap="square" rtlCol="0">
            <a:spAutoFit/>
          </a:bodyPr>
          <a:lstStyle/>
          <a:p>
            <a:pPr algn="ctr"/>
            <a:r>
              <a:rPr lang="en-US" sz="1400" dirty="0">
                <a:latin typeface="+mj-lt"/>
              </a:rPr>
              <a:t>OMEGA </a:t>
            </a:r>
            <a:r>
              <a:rPr lang="en-US" sz="1400" dirty="0" smtClean="0">
                <a:latin typeface="+mj-lt"/>
              </a:rPr>
              <a:t>can be finicky – </a:t>
            </a:r>
            <a:r>
              <a:rPr lang="en-US" sz="1400" dirty="0">
                <a:latin typeface="+mj-lt"/>
              </a:rPr>
              <a:t>Please be patient after clicking the submit button to avoid “Duplicate Submissions”</a:t>
            </a:r>
          </a:p>
        </p:txBody>
      </p:sp>
    </p:spTree>
    <p:extLst>
      <p:ext uri="{BB962C8B-B14F-4D97-AF65-F5344CB8AC3E}">
        <p14:creationId xmlns:p14="http://schemas.microsoft.com/office/powerpoint/2010/main" val="373538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781751"/>
          </a:xfrm>
        </p:spPr>
        <p:txBody>
          <a:bodyPr>
            <a:normAutofit fontScale="90000"/>
          </a:bodyPr>
          <a:lstStyle/>
          <a:p>
            <a:r>
              <a:rPr lang="en-US" sz="2400" dirty="0" smtClean="0"/>
              <a:t>Once Submitted, the Application </a:t>
            </a:r>
            <a:r>
              <a:rPr lang="en-US" sz="2400" dirty="0"/>
              <a:t>is </a:t>
            </a:r>
            <a:r>
              <a:rPr lang="en-US" sz="2400" dirty="0" smtClean="0"/>
              <a:t>routed to </a:t>
            </a:r>
            <a:r>
              <a:rPr lang="en-US" sz="2400" dirty="0"/>
              <a:t>the “To Do List” of the next </a:t>
            </a:r>
            <a:r>
              <a:rPr lang="en-US" sz="2400" dirty="0" smtClean="0"/>
              <a:t>approver in </a:t>
            </a:r>
            <a:r>
              <a:rPr lang="en-US" sz="2400" dirty="0"/>
              <a:t>the </a:t>
            </a:r>
            <a:r>
              <a:rPr lang="en-US" sz="2400" dirty="0" smtClean="0"/>
              <a:t>queue </a:t>
            </a:r>
            <a:r>
              <a:rPr lang="en-US" sz="2400" dirty="0"/>
              <a:t>for that award</a:t>
            </a:r>
          </a:p>
        </p:txBody>
      </p:sp>
      <p:pic>
        <p:nvPicPr>
          <p:cNvPr id="7" name="Content Placeholder 6"/>
          <p:cNvPicPr>
            <a:picLocks noGrp="1" noChangeAspect="1"/>
          </p:cNvPicPr>
          <p:nvPr>
            <p:ph sz="half" idx="2"/>
          </p:nvPr>
        </p:nvPicPr>
        <p:blipFill rotWithShape="1">
          <a:blip r:embed="rId2"/>
          <a:srcRect t="11000" r="71787" b="65384"/>
          <a:stretch/>
        </p:blipFill>
        <p:spPr>
          <a:xfrm>
            <a:off x="223454" y="1055595"/>
            <a:ext cx="4388111" cy="3191598"/>
          </a:xfrm>
          <a:prstGeom prst="rect">
            <a:avLst/>
          </a:prstGeom>
          <a:solidFill>
            <a:srgbClr val="FFFFFF"/>
          </a:solidFill>
        </p:spPr>
      </p:pic>
      <p:sp>
        <p:nvSpPr>
          <p:cNvPr id="5" name="Text Placeholder 4"/>
          <p:cNvSpPr>
            <a:spLocks noGrp="1"/>
          </p:cNvSpPr>
          <p:nvPr>
            <p:ph type="body" sz="quarter" idx="3"/>
          </p:nvPr>
        </p:nvSpPr>
        <p:spPr>
          <a:xfrm>
            <a:off x="4800600" y="1033797"/>
            <a:ext cx="3887391" cy="575561"/>
          </a:xfrm>
        </p:spPr>
        <p:txBody>
          <a:bodyPr/>
          <a:lstStyle/>
          <a:p>
            <a:r>
              <a:rPr lang="en-US" dirty="0" smtClean="0"/>
              <a:t>Take Action:</a:t>
            </a:r>
            <a:endParaRPr lang="en-US" dirty="0"/>
          </a:p>
        </p:txBody>
      </p:sp>
      <p:sp>
        <p:nvSpPr>
          <p:cNvPr id="6" name="Content Placeholder 5"/>
          <p:cNvSpPr>
            <a:spLocks noGrp="1"/>
          </p:cNvSpPr>
          <p:nvPr>
            <p:ph sz="quarter" idx="4"/>
          </p:nvPr>
        </p:nvSpPr>
        <p:spPr>
          <a:xfrm>
            <a:off x="4876800" y="1609358"/>
            <a:ext cx="4041775" cy="2616994"/>
          </a:xfrm>
        </p:spPr>
        <p:txBody>
          <a:bodyPr>
            <a:normAutofit fontScale="85000" lnSpcReduction="10000"/>
          </a:bodyPr>
          <a:lstStyle/>
          <a:p>
            <a:r>
              <a:rPr lang="en-US" dirty="0" smtClean="0">
                <a:latin typeface="+mj-lt"/>
              </a:rPr>
              <a:t>Select “GO”</a:t>
            </a:r>
          </a:p>
          <a:p>
            <a:pPr marL="0" indent="0">
              <a:buNone/>
            </a:pPr>
            <a:endParaRPr lang="en-US" dirty="0" smtClean="0">
              <a:latin typeface="+mj-lt"/>
            </a:endParaRPr>
          </a:p>
          <a:p>
            <a:pPr marL="0" indent="0">
              <a:buNone/>
            </a:pPr>
            <a:r>
              <a:rPr lang="en-US" dirty="0" smtClean="0">
                <a:latin typeface="+mj-lt"/>
              </a:rPr>
              <a:t>Application will open up to 3 Action buttons (review the attached application – Excel Format)</a:t>
            </a:r>
          </a:p>
          <a:p>
            <a:r>
              <a:rPr lang="en-US" dirty="0" smtClean="0">
                <a:latin typeface="+mj-lt"/>
              </a:rPr>
              <a:t>Back</a:t>
            </a:r>
          </a:p>
          <a:p>
            <a:r>
              <a:rPr lang="en-US" dirty="0" smtClean="0">
                <a:latin typeface="+mj-lt"/>
              </a:rPr>
              <a:t>Approve</a:t>
            </a:r>
          </a:p>
          <a:p>
            <a:r>
              <a:rPr lang="en-US" dirty="0" smtClean="0">
                <a:latin typeface="+mj-lt"/>
              </a:rPr>
              <a:t>Deny</a:t>
            </a:r>
            <a:endParaRPr lang="en-US" dirty="0">
              <a:latin typeface="+mj-lt"/>
            </a:endParaRPr>
          </a:p>
        </p:txBody>
      </p:sp>
      <p:sp>
        <p:nvSpPr>
          <p:cNvPr id="8" name="Right Arrow 7"/>
          <p:cNvSpPr/>
          <p:nvPr/>
        </p:nvSpPr>
        <p:spPr>
          <a:xfrm rot="16200000">
            <a:off x="4086079" y="4114975"/>
            <a:ext cx="474278" cy="2644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5556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a:solidFill>
            <a:schemeClr val="tx1"/>
          </a:solidFill>
        </p:spPr>
        <p:txBody>
          <a:bodyPr/>
          <a:lstStyle/>
          <a:p>
            <a:r>
              <a:rPr lang="en-US" dirty="0" smtClean="0">
                <a:solidFill>
                  <a:schemeClr val="bg1"/>
                </a:solidFill>
              </a:rPr>
              <a:t>Where Does the Application Go?</a:t>
            </a:r>
            <a:endParaRPr lang="en-US" dirty="0">
              <a:solidFill>
                <a:schemeClr val="bg1"/>
              </a:solidFill>
            </a:endParaRPr>
          </a:p>
        </p:txBody>
      </p:sp>
      <p:sp>
        <p:nvSpPr>
          <p:cNvPr id="6" name="Content Placeholder 5"/>
          <p:cNvSpPr>
            <a:spLocks noGrp="1"/>
          </p:cNvSpPr>
          <p:nvPr>
            <p:ph sz="quarter" idx="4"/>
          </p:nvPr>
        </p:nvSpPr>
        <p:spPr>
          <a:xfrm>
            <a:off x="486508" y="971550"/>
            <a:ext cx="7935935" cy="3048000"/>
          </a:xfrm>
        </p:spPr>
        <p:txBody>
          <a:bodyPr>
            <a:normAutofit fontScale="92500"/>
          </a:bodyPr>
          <a:lstStyle/>
          <a:p>
            <a:r>
              <a:rPr lang="en-US" dirty="0" smtClean="0">
                <a:latin typeface="+mj-lt"/>
              </a:rPr>
              <a:t>Normally, the application moves on to the next approver’s “To Do List” Up-Line</a:t>
            </a:r>
          </a:p>
          <a:p>
            <a:pPr lvl="2"/>
            <a:r>
              <a:rPr lang="en-US" dirty="0" smtClean="0">
                <a:latin typeface="+mj-lt"/>
              </a:rPr>
              <a:t>This could be at the LEA or SEA levels</a:t>
            </a:r>
          </a:p>
          <a:p>
            <a:r>
              <a:rPr lang="en-US" dirty="0" smtClean="0">
                <a:latin typeface="+mj-lt"/>
              </a:rPr>
              <a:t>Is it stuck?</a:t>
            </a:r>
          </a:p>
          <a:p>
            <a:pPr lvl="2"/>
            <a:r>
              <a:rPr lang="en-US" dirty="0" smtClean="0">
                <a:latin typeface="+mj-lt"/>
              </a:rPr>
              <a:t>Where is the application in the queue? (click on the arrow under Project Group Status)</a:t>
            </a:r>
          </a:p>
          <a:p>
            <a:pPr lvl="2"/>
            <a:r>
              <a:rPr lang="en-US" dirty="0" smtClean="0">
                <a:latin typeface="+mj-lt"/>
              </a:rPr>
              <a:t>Check that all levels of approval have an approver (click on the info button)</a:t>
            </a:r>
          </a:p>
          <a:p>
            <a:pPr lvl="2"/>
            <a:r>
              <a:rPr lang="en-US" dirty="0" smtClean="0">
                <a:latin typeface="+mj-lt"/>
              </a:rPr>
              <a:t>If you aren’t sure, email Omega Support and we can find out where the application is!</a:t>
            </a:r>
          </a:p>
          <a:p>
            <a:pPr lvl="2"/>
            <a:endParaRPr lang="en-US" dirty="0" smtClean="0">
              <a:latin typeface="+mj-lt"/>
            </a:endParaRPr>
          </a:p>
          <a:p>
            <a:pPr lvl="1"/>
            <a:endParaRPr lang="en-US" dirty="0" smtClean="0">
              <a:latin typeface="+mj-lt"/>
            </a:endParaRPr>
          </a:p>
          <a:p>
            <a:pPr lvl="1"/>
            <a:endParaRPr lang="en-US" dirty="0"/>
          </a:p>
        </p:txBody>
      </p:sp>
    </p:spTree>
    <p:extLst>
      <p:ext uri="{BB962C8B-B14F-4D97-AF65-F5344CB8AC3E}">
        <p14:creationId xmlns:p14="http://schemas.microsoft.com/office/powerpoint/2010/main" val="3365984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17966" y="1164852"/>
            <a:ext cx="7308068" cy="1523778"/>
          </a:xfrm>
          <a:prstGeom prst="rect">
            <a:avLst/>
          </a:prstGeom>
        </p:spPr>
      </p:pic>
      <p:sp>
        <p:nvSpPr>
          <p:cNvPr id="2" name="Title 1"/>
          <p:cNvSpPr>
            <a:spLocks noGrp="1"/>
          </p:cNvSpPr>
          <p:nvPr>
            <p:ph type="title"/>
          </p:nvPr>
        </p:nvSpPr>
        <p:spPr>
          <a:xfrm>
            <a:off x="0" y="0"/>
            <a:ext cx="9144000" cy="819150"/>
          </a:xfrm>
          <a:solidFill>
            <a:schemeClr val="tx1"/>
          </a:solidFill>
        </p:spPr>
        <p:txBody>
          <a:bodyPr/>
          <a:lstStyle/>
          <a:p>
            <a:r>
              <a:rPr lang="en-US" dirty="0" smtClean="0">
                <a:solidFill>
                  <a:schemeClr val="bg1"/>
                </a:solidFill>
              </a:rPr>
              <a:t>How Can I Tell Who is in the Queue?</a:t>
            </a:r>
            <a:endParaRPr lang="en-US" dirty="0">
              <a:solidFill>
                <a:schemeClr val="bg1"/>
              </a:solidFill>
            </a:endParaRPr>
          </a:p>
        </p:txBody>
      </p:sp>
      <p:sp>
        <p:nvSpPr>
          <p:cNvPr id="6" name="Content Placeholder 5"/>
          <p:cNvSpPr>
            <a:spLocks noGrp="1"/>
          </p:cNvSpPr>
          <p:nvPr>
            <p:ph sz="quarter" idx="4"/>
          </p:nvPr>
        </p:nvSpPr>
        <p:spPr>
          <a:xfrm>
            <a:off x="2971800" y="3069740"/>
            <a:ext cx="3926643" cy="1253521"/>
          </a:xfrm>
        </p:spPr>
        <p:txBody>
          <a:bodyPr>
            <a:normAutofit fontScale="92500" lnSpcReduction="20000"/>
          </a:bodyPr>
          <a:lstStyle/>
          <a:p>
            <a:pPr marL="0" indent="0">
              <a:buNone/>
            </a:pPr>
            <a:r>
              <a:rPr lang="en-US" dirty="0" smtClean="0"/>
              <a:t>You have an Info button on every request that will bring up this queue </a:t>
            </a:r>
            <a:r>
              <a:rPr lang="en-US" dirty="0" smtClean="0"/>
              <a:t>window (</a:t>
            </a:r>
            <a:r>
              <a:rPr lang="en-US" dirty="0" smtClean="0"/>
              <a:t>it will appear with the award information)</a:t>
            </a:r>
            <a:r>
              <a:rPr lang="en-US" dirty="0" smtClean="0"/>
              <a:t>. </a:t>
            </a:r>
            <a:endParaRPr lang="en-US" dirty="0" smtClean="0"/>
          </a:p>
        </p:txBody>
      </p:sp>
      <p:pic>
        <p:nvPicPr>
          <p:cNvPr id="3" name="Picture 2"/>
          <p:cNvPicPr>
            <a:picLocks noChangeAspect="1"/>
          </p:cNvPicPr>
          <p:nvPr/>
        </p:nvPicPr>
        <p:blipFill>
          <a:blip r:embed="rId3"/>
          <a:stretch>
            <a:fillRect/>
          </a:stretch>
        </p:blipFill>
        <p:spPr>
          <a:xfrm>
            <a:off x="357053" y="3222879"/>
            <a:ext cx="663073" cy="947245"/>
          </a:xfrm>
          <a:prstGeom prst="rect">
            <a:avLst/>
          </a:prstGeom>
        </p:spPr>
      </p:pic>
      <p:sp>
        <p:nvSpPr>
          <p:cNvPr id="7" name="Right Arrow 6"/>
          <p:cNvSpPr/>
          <p:nvPr/>
        </p:nvSpPr>
        <p:spPr>
          <a:xfrm rot="10800000">
            <a:off x="1179866" y="3495041"/>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1984081">
            <a:off x="2850158" y="1534337"/>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62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a:solidFill>
            <a:schemeClr val="tx1"/>
          </a:solidFill>
        </p:spPr>
        <p:txBody>
          <a:bodyPr/>
          <a:lstStyle/>
          <a:p>
            <a:r>
              <a:rPr lang="en-US" dirty="0" smtClean="0">
                <a:solidFill>
                  <a:schemeClr val="bg1"/>
                </a:solidFill>
              </a:rPr>
              <a:t>How Can I Tell Who is in the Queue?</a:t>
            </a:r>
            <a:endParaRPr lang="en-US" dirty="0">
              <a:solidFill>
                <a:schemeClr val="bg1"/>
              </a:solidFill>
            </a:endParaRPr>
          </a:p>
        </p:txBody>
      </p:sp>
      <p:sp>
        <p:nvSpPr>
          <p:cNvPr id="6" name="Content Placeholder 5"/>
          <p:cNvSpPr>
            <a:spLocks noGrp="1"/>
          </p:cNvSpPr>
          <p:nvPr>
            <p:ph sz="quarter" idx="4"/>
          </p:nvPr>
        </p:nvSpPr>
        <p:spPr>
          <a:xfrm>
            <a:off x="282681" y="2343150"/>
            <a:ext cx="2936043" cy="1710721"/>
          </a:xfrm>
        </p:spPr>
        <p:txBody>
          <a:bodyPr>
            <a:normAutofit fontScale="92500" lnSpcReduction="20000"/>
          </a:bodyPr>
          <a:lstStyle/>
          <a:p>
            <a:pPr marL="0" indent="0">
              <a:buNone/>
            </a:pPr>
            <a:r>
              <a:rPr lang="en-US" dirty="0" smtClean="0"/>
              <a:t>Clicking on the info button will open a new window with your queue listed! This </a:t>
            </a:r>
            <a:r>
              <a:rPr lang="en-US" dirty="0" smtClean="0"/>
              <a:t>can give you insight as to where your request is.</a:t>
            </a:r>
            <a:endParaRPr lang="en-US" dirty="0" smtClean="0"/>
          </a:p>
        </p:txBody>
      </p:sp>
      <p:pic>
        <p:nvPicPr>
          <p:cNvPr id="3" name="Picture 2"/>
          <p:cNvPicPr>
            <a:picLocks noChangeAspect="1"/>
          </p:cNvPicPr>
          <p:nvPr/>
        </p:nvPicPr>
        <p:blipFill>
          <a:blip r:embed="rId2"/>
          <a:stretch>
            <a:fillRect/>
          </a:stretch>
        </p:blipFill>
        <p:spPr>
          <a:xfrm>
            <a:off x="685800" y="1009650"/>
            <a:ext cx="663073" cy="947245"/>
          </a:xfrm>
          <a:prstGeom prst="rect">
            <a:avLst/>
          </a:prstGeom>
        </p:spPr>
      </p:pic>
      <p:sp>
        <p:nvSpPr>
          <p:cNvPr id="7" name="Right Arrow 6"/>
          <p:cNvSpPr/>
          <p:nvPr/>
        </p:nvSpPr>
        <p:spPr>
          <a:xfrm rot="10800000">
            <a:off x="1559150" y="1292772"/>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429001" y="895351"/>
            <a:ext cx="4800600" cy="3245706"/>
          </a:xfrm>
          <a:prstGeom prst="rect">
            <a:avLst/>
          </a:prstGeom>
        </p:spPr>
      </p:pic>
    </p:spTree>
    <p:extLst>
      <p:ext uri="{BB962C8B-B14F-4D97-AF65-F5344CB8AC3E}">
        <p14:creationId xmlns:p14="http://schemas.microsoft.com/office/powerpoint/2010/main" val="14451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VDOE OMEGA Training </a:t>
            </a:r>
            <a:r>
              <a:rPr lang="en-US" dirty="0" smtClean="0"/>
              <a:t>2022</a:t>
            </a:r>
            <a:endParaRPr lang="en-US" dirty="0"/>
          </a:p>
        </p:txBody>
      </p:sp>
      <p:sp>
        <p:nvSpPr>
          <p:cNvPr id="3" name="Content Placeholder 2"/>
          <p:cNvSpPr>
            <a:spLocks noGrp="1"/>
          </p:cNvSpPr>
          <p:nvPr>
            <p:ph idx="1"/>
          </p:nvPr>
        </p:nvSpPr>
        <p:spPr>
          <a:xfrm>
            <a:off x="457200" y="1047750"/>
            <a:ext cx="8229600" cy="3352799"/>
          </a:xfrm>
        </p:spPr>
        <p:txBody>
          <a:bodyPr>
            <a:normAutofit/>
          </a:bodyPr>
          <a:lstStyle/>
          <a:p>
            <a:pPr marL="457200" lvl="0" indent="-457200">
              <a:lnSpc>
                <a:spcPct val="90000"/>
              </a:lnSpc>
              <a:spcBef>
                <a:spcPts val="1000"/>
              </a:spcBef>
              <a:buFont typeface="+mj-lt"/>
              <a:buAutoNum type="arabicPeriod"/>
            </a:pPr>
            <a:r>
              <a:rPr lang="en-US" sz="1600" dirty="0" smtClean="0">
                <a:solidFill>
                  <a:prstClr val="black"/>
                </a:solidFill>
                <a:latin typeface="+mj-lt"/>
              </a:rPr>
              <a:t>OMEGA </a:t>
            </a:r>
            <a:r>
              <a:rPr lang="en-US" sz="1600" dirty="0">
                <a:solidFill>
                  <a:prstClr val="black"/>
                </a:solidFill>
                <a:latin typeface="+mj-lt"/>
              </a:rPr>
              <a:t>Introduction</a:t>
            </a:r>
          </a:p>
          <a:p>
            <a:pPr marL="457200" lvl="0" indent="-457200">
              <a:lnSpc>
                <a:spcPct val="90000"/>
              </a:lnSpc>
              <a:spcBef>
                <a:spcPts val="1000"/>
              </a:spcBef>
              <a:buFont typeface="+mj-lt"/>
              <a:buAutoNum type="arabicPeriod"/>
            </a:pPr>
            <a:r>
              <a:rPr lang="en-US" sz="1600" dirty="0">
                <a:solidFill>
                  <a:prstClr val="black"/>
                </a:solidFill>
                <a:latin typeface="+mj-lt"/>
              </a:rPr>
              <a:t>Access to OMEGA</a:t>
            </a:r>
          </a:p>
          <a:p>
            <a:pPr lvl="1">
              <a:lnSpc>
                <a:spcPct val="90000"/>
              </a:lnSpc>
              <a:spcBef>
                <a:spcPts val="500"/>
              </a:spcBef>
              <a:buFont typeface="Wingdings" panose="05000000000000000000" pitchFamily="2" charset="2"/>
              <a:buChar char="§"/>
            </a:pPr>
            <a:r>
              <a:rPr lang="en-US" sz="1600" dirty="0">
                <a:solidFill>
                  <a:prstClr val="black"/>
                </a:solidFill>
                <a:latin typeface="+mj-lt"/>
              </a:rPr>
              <a:t>OP-1 Form (</a:t>
            </a:r>
            <a:r>
              <a:rPr lang="en-US" sz="1600" dirty="0" smtClean="0">
                <a:solidFill>
                  <a:prstClr val="black"/>
                </a:solidFill>
                <a:latin typeface="+mj-lt"/>
              </a:rPr>
              <a:t>Updated with CARES Act information)</a:t>
            </a:r>
            <a:endParaRPr lang="en-US" sz="1600" dirty="0">
              <a:solidFill>
                <a:prstClr val="black"/>
              </a:solidFill>
              <a:latin typeface="+mj-lt"/>
            </a:endParaRPr>
          </a:p>
          <a:p>
            <a:pPr marL="457200" lvl="0" indent="-457200">
              <a:lnSpc>
                <a:spcPct val="90000"/>
              </a:lnSpc>
              <a:spcBef>
                <a:spcPts val="1000"/>
              </a:spcBef>
              <a:buFont typeface="+mj-lt"/>
              <a:buAutoNum type="arabicPeriod"/>
            </a:pPr>
            <a:r>
              <a:rPr lang="en-US" sz="1600" dirty="0" smtClean="0">
                <a:solidFill>
                  <a:prstClr val="black"/>
                </a:solidFill>
                <a:latin typeface="+mj-lt"/>
              </a:rPr>
              <a:t>Applications</a:t>
            </a:r>
            <a:endParaRPr lang="en-US" sz="1600" dirty="0">
              <a:solidFill>
                <a:prstClr val="black"/>
              </a:solidFill>
              <a:latin typeface="+mj-lt"/>
            </a:endParaRPr>
          </a:p>
          <a:p>
            <a:pPr lvl="1">
              <a:lnSpc>
                <a:spcPct val="90000"/>
              </a:lnSpc>
              <a:spcBef>
                <a:spcPts val="500"/>
              </a:spcBef>
              <a:buFont typeface="Wingdings" panose="05000000000000000000" pitchFamily="2" charset="2"/>
              <a:buChar char="§"/>
            </a:pPr>
            <a:r>
              <a:rPr lang="en-US" sz="1600" dirty="0">
                <a:solidFill>
                  <a:prstClr val="black"/>
                </a:solidFill>
                <a:latin typeface="+mj-lt"/>
              </a:rPr>
              <a:t>Original </a:t>
            </a:r>
            <a:r>
              <a:rPr lang="en-US" sz="1600" dirty="0" smtClean="0">
                <a:solidFill>
                  <a:prstClr val="black"/>
                </a:solidFill>
                <a:latin typeface="+mj-lt"/>
              </a:rPr>
              <a:t>Application</a:t>
            </a:r>
          </a:p>
          <a:p>
            <a:pPr lvl="1">
              <a:lnSpc>
                <a:spcPct val="90000"/>
              </a:lnSpc>
              <a:spcBef>
                <a:spcPts val="500"/>
              </a:spcBef>
              <a:buFont typeface="Wingdings" panose="05000000000000000000" pitchFamily="2" charset="2"/>
              <a:buChar char="§"/>
            </a:pPr>
            <a:r>
              <a:rPr lang="en-US" sz="1600" dirty="0" smtClean="0">
                <a:solidFill>
                  <a:prstClr val="black"/>
                </a:solidFill>
                <a:latin typeface="+mj-lt"/>
              </a:rPr>
              <a:t>Revisions</a:t>
            </a:r>
            <a:endParaRPr lang="en-US" sz="1600" dirty="0">
              <a:solidFill>
                <a:prstClr val="black"/>
              </a:solidFill>
              <a:latin typeface="+mj-lt"/>
            </a:endParaRPr>
          </a:p>
          <a:p>
            <a:pPr lvl="1">
              <a:lnSpc>
                <a:spcPct val="90000"/>
              </a:lnSpc>
              <a:spcBef>
                <a:spcPts val="500"/>
              </a:spcBef>
              <a:buFont typeface="Wingdings" panose="05000000000000000000" pitchFamily="2" charset="2"/>
              <a:buChar char="§"/>
            </a:pPr>
            <a:r>
              <a:rPr lang="en-US" sz="1600" dirty="0" smtClean="0">
                <a:solidFill>
                  <a:prstClr val="black"/>
                </a:solidFill>
                <a:latin typeface="+mj-lt"/>
              </a:rPr>
              <a:t>Amendments</a:t>
            </a:r>
            <a:endParaRPr lang="en-US" sz="1600" dirty="0">
              <a:solidFill>
                <a:prstClr val="black"/>
              </a:solidFill>
              <a:latin typeface="+mj-lt"/>
            </a:endParaRPr>
          </a:p>
          <a:p>
            <a:pPr marL="457200" lvl="0" indent="-457200">
              <a:lnSpc>
                <a:spcPct val="90000"/>
              </a:lnSpc>
              <a:spcBef>
                <a:spcPts val="1000"/>
              </a:spcBef>
              <a:buFont typeface="+mj-lt"/>
              <a:buAutoNum type="arabicPeriod"/>
            </a:pPr>
            <a:r>
              <a:rPr lang="en-US" sz="1600" dirty="0">
                <a:solidFill>
                  <a:prstClr val="black"/>
                </a:solidFill>
                <a:latin typeface="+mj-lt"/>
              </a:rPr>
              <a:t>Budget (Object Code) Transfers</a:t>
            </a:r>
          </a:p>
          <a:p>
            <a:pPr marL="457200" lvl="0" indent="-457200">
              <a:lnSpc>
                <a:spcPct val="90000"/>
              </a:lnSpc>
              <a:spcBef>
                <a:spcPts val="1000"/>
              </a:spcBef>
              <a:buFont typeface="+mj-lt"/>
              <a:buAutoNum type="arabicPeriod"/>
            </a:pPr>
            <a:r>
              <a:rPr lang="en-US" sz="1600" dirty="0">
                <a:solidFill>
                  <a:prstClr val="black"/>
                </a:solidFill>
                <a:latin typeface="+mj-lt"/>
              </a:rPr>
              <a:t>Reimbursement </a:t>
            </a:r>
            <a:r>
              <a:rPr lang="en-US" sz="1600" dirty="0" smtClean="0">
                <a:solidFill>
                  <a:prstClr val="black"/>
                </a:solidFill>
                <a:latin typeface="+mj-lt"/>
              </a:rPr>
              <a:t>Requests</a:t>
            </a:r>
          </a:p>
          <a:p>
            <a:pPr marL="457200" lvl="0" indent="-457200">
              <a:lnSpc>
                <a:spcPct val="90000"/>
              </a:lnSpc>
              <a:spcBef>
                <a:spcPts val="1000"/>
              </a:spcBef>
              <a:buFont typeface="+mj-lt"/>
              <a:buAutoNum type="arabicPeriod"/>
            </a:pPr>
            <a:r>
              <a:rPr lang="en-US" sz="1600" dirty="0" smtClean="0">
                <a:solidFill>
                  <a:prstClr val="black"/>
                </a:solidFill>
                <a:latin typeface="+mj-lt"/>
              </a:rPr>
              <a:t>Questions?</a:t>
            </a:r>
            <a:endParaRPr lang="en-US" sz="1600" dirty="0">
              <a:solidFill>
                <a:prstClr val="black"/>
              </a:solidFill>
              <a:latin typeface="+mj-lt"/>
            </a:endParaRPr>
          </a:p>
        </p:txBody>
      </p:sp>
    </p:spTree>
    <p:extLst>
      <p:ext uri="{BB962C8B-B14F-4D97-AF65-F5344CB8AC3E}">
        <p14:creationId xmlns:p14="http://schemas.microsoft.com/office/powerpoint/2010/main" val="1345686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a:solidFill>
            <a:schemeClr val="tx1"/>
          </a:solidFill>
        </p:spPr>
        <p:txBody>
          <a:bodyPr/>
          <a:lstStyle/>
          <a:p>
            <a:r>
              <a:rPr lang="en-US" dirty="0" smtClean="0">
                <a:solidFill>
                  <a:schemeClr val="bg1"/>
                </a:solidFill>
              </a:rPr>
              <a:t>Where Does the Request Go?</a:t>
            </a:r>
            <a:endParaRPr lang="en-US" dirty="0">
              <a:solidFill>
                <a:schemeClr val="bg1"/>
              </a:solidFill>
            </a:endParaRPr>
          </a:p>
        </p:txBody>
      </p:sp>
      <p:sp>
        <p:nvSpPr>
          <p:cNvPr id="6" name="Content Placeholder 5"/>
          <p:cNvSpPr>
            <a:spLocks noGrp="1"/>
          </p:cNvSpPr>
          <p:nvPr>
            <p:ph sz="quarter" idx="4"/>
          </p:nvPr>
        </p:nvSpPr>
        <p:spPr>
          <a:xfrm>
            <a:off x="4495800" y="971550"/>
            <a:ext cx="3926643" cy="3429000"/>
          </a:xfrm>
        </p:spPr>
        <p:txBody>
          <a:bodyPr>
            <a:normAutofit/>
          </a:bodyPr>
          <a:lstStyle/>
          <a:p>
            <a:r>
              <a:rPr lang="en-US" dirty="0" smtClean="0"/>
              <a:t>In </a:t>
            </a:r>
            <a:r>
              <a:rPr lang="en-US" dirty="0" smtClean="0"/>
              <a:t>this picture, there is an approver for Level 1, but no required level. </a:t>
            </a:r>
            <a:r>
              <a:rPr lang="en-US" b="1" dirty="0" smtClean="0"/>
              <a:t>This means it will skip your Level 1 approver. </a:t>
            </a:r>
            <a:r>
              <a:rPr lang="en-US" dirty="0" smtClean="0"/>
              <a:t>We can update your queue using “Edit Grant Approval Levels.”</a:t>
            </a:r>
            <a:endParaRPr lang="en-US" b="1" dirty="0"/>
          </a:p>
        </p:txBody>
      </p:sp>
      <p:pic>
        <p:nvPicPr>
          <p:cNvPr id="4" name="Picture 3"/>
          <p:cNvPicPr>
            <a:picLocks noChangeAspect="1"/>
          </p:cNvPicPr>
          <p:nvPr/>
        </p:nvPicPr>
        <p:blipFill>
          <a:blip r:embed="rId2"/>
          <a:stretch>
            <a:fillRect/>
          </a:stretch>
        </p:blipFill>
        <p:spPr>
          <a:xfrm>
            <a:off x="457200" y="971550"/>
            <a:ext cx="3697809" cy="3491299"/>
          </a:xfrm>
          <a:prstGeom prst="rect">
            <a:avLst/>
          </a:prstGeom>
        </p:spPr>
      </p:pic>
      <p:sp>
        <p:nvSpPr>
          <p:cNvPr id="5" name="Right Arrow 4"/>
          <p:cNvSpPr/>
          <p:nvPr/>
        </p:nvSpPr>
        <p:spPr>
          <a:xfrm rot="4141900">
            <a:off x="725297" y="1535275"/>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938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513" y="849976"/>
            <a:ext cx="4419600" cy="3564193"/>
          </a:xfrm>
          <a:prstGeom prst="rect">
            <a:avLst/>
          </a:prstGeom>
        </p:spPr>
      </p:pic>
      <p:sp>
        <p:nvSpPr>
          <p:cNvPr id="2" name="Title 1"/>
          <p:cNvSpPr>
            <a:spLocks noGrp="1"/>
          </p:cNvSpPr>
          <p:nvPr>
            <p:ph type="title"/>
          </p:nvPr>
        </p:nvSpPr>
        <p:spPr>
          <a:xfrm>
            <a:off x="0" y="0"/>
            <a:ext cx="9144000" cy="819150"/>
          </a:xfrm>
          <a:solidFill>
            <a:schemeClr val="tx1"/>
          </a:solidFill>
        </p:spPr>
        <p:txBody>
          <a:bodyPr/>
          <a:lstStyle/>
          <a:p>
            <a:r>
              <a:rPr lang="en-US" dirty="0" smtClean="0">
                <a:solidFill>
                  <a:schemeClr val="bg1"/>
                </a:solidFill>
              </a:rPr>
              <a:t>Where Does the Request Go?</a:t>
            </a:r>
            <a:endParaRPr lang="en-US" dirty="0">
              <a:solidFill>
                <a:schemeClr val="bg1"/>
              </a:solidFill>
            </a:endParaRPr>
          </a:p>
        </p:txBody>
      </p:sp>
      <p:sp>
        <p:nvSpPr>
          <p:cNvPr id="6" name="Content Placeholder 5"/>
          <p:cNvSpPr>
            <a:spLocks noGrp="1"/>
          </p:cNvSpPr>
          <p:nvPr>
            <p:ph sz="quarter" idx="4"/>
          </p:nvPr>
        </p:nvSpPr>
        <p:spPr>
          <a:xfrm>
            <a:off x="4495800" y="971550"/>
            <a:ext cx="3926643" cy="3429000"/>
          </a:xfrm>
        </p:spPr>
        <p:txBody>
          <a:bodyPr>
            <a:normAutofit fontScale="85000" lnSpcReduction="10000"/>
          </a:bodyPr>
          <a:lstStyle/>
          <a:p>
            <a:r>
              <a:rPr lang="en-US" dirty="0" smtClean="0"/>
              <a:t>In this picture, there is a queue requirement for a Level 3 approver, but no approver. </a:t>
            </a:r>
            <a:r>
              <a:rPr lang="en-US" b="1" dirty="0" smtClean="0"/>
              <a:t>This means it will stop at your Level 3 approver. </a:t>
            </a:r>
            <a:r>
              <a:rPr lang="en-US" dirty="0" smtClean="0"/>
              <a:t>We will need to add an approver here so the request can continue on.</a:t>
            </a:r>
          </a:p>
          <a:p>
            <a:r>
              <a:rPr lang="en-US" b="1" dirty="0" smtClean="0"/>
              <a:t>The queue can not be changed while there are requests in it. We have to wait until it is clear to alter the queue.</a:t>
            </a:r>
            <a:endParaRPr lang="en-US" b="1" dirty="0"/>
          </a:p>
        </p:txBody>
      </p:sp>
      <p:sp>
        <p:nvSpPr>
          <p:cNvPr id="5" name="Right Arrow 4"/>
          <p:cNvSpPr/>
          <p:nvPr/>
        </p:nvSpPr>
        <p:spPr>
          <a:xfrm rot="6766906">
            <a:off x="3254435" y="1871716"/>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8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57250"/>
          </a:xfrm>
        </p:spPr>
        <p:txBody>
          <a:bodyPr/>
          <a:lstStyle/>
          <a:p>
            <a:r>
              <a:rPr lang="en-US" dirty="0"/>
              <a:t>Revising a Denied Application </a:t>
            </a:r>
            <a:br>
              <a:rPr lang="en-US" dirty="0"/>
            </a:br>
            <a:endParaRPr lang="en-US" dirty="0"/>
          </a:p>
        </p:txBody>
      </p:sp>
      <p:sp>
        <p:nvSpPr>
          <p:cNvPr id="8" name="Content Placeholder 7"/>
          <p:cNvSpPr>
            <a:spLocks noGrp="1"/>
          </p:cNvSpPr>
          <p:nvPr>
            <p:ph idx="1"/>
          </p:nvPr>
        </p:nvSpPr>
        <p:spPr>
          <a:xfrm>
            <a:off x="628650" y="1048871"/>
            <a:ext cx="7886700" cy="3583852"/>
          </a:xfrm>
        </p:spPr>
        <p:txBody>
          <a:bodyPr>
            <a:normAutofit fontScale="70000" lnSpcReduction="20000"/>
          </a:bodyPr>
          <a:lstStyle/>
          <a:p>
            <a:r>
              <a:rPr lang="en-US" dirty="0" smtClean="0">
                <a:latin typeface="+mj-lt"/>
              </a:rPr>
              <a:t>A </a:t>
            </a:r>
            <a:r>
              <a:rPr lang="en-US" dirty="0">
                <a:latin typeface="+mj-lt"/>
              </a:rPr>
              <a:t>submitted application can be denied at any LEA or SEA Review Level as it moves through the Approval </a:t>
            </a:r>
            <a:r>
              <a:rPr lang="en-US" dirty="0" smtClean="0">
                <a:latin typeface="+mj-lt"/>
              </a:rPr>
              <a:t>Queue</a:t>
            </a:r>
          </a:p>
          <a:p>
            <a:r>
              <a:rPr lang="en-US" dirty="0" smtClean="0">
                <a:latin typeface="+mj-lt"/>
              </a:rPr>
              <a:t>Correction </a:t>
            </a:r>
            <a:r>
              <a:rPr lang="en-US" dirty="0">
                <a:latin typeface="+mj-lt"/>
              </a:rPr>
              <a:t>of a denial can be done only by an </a:t>
            </a:r>
            <a:r>
              <a:rPr lang="en-US" dirty="0" smtClean="0">
                <a:latin typeface="+mj-lt"/>
              </a:rPr>
              <a:t>originator/creator </a:t>
            </a:r>
            <a:r>
              <a:rPr lang="en-US" dirty="0">
                <a:latin typeface="+mj-lt"/>
              </a:rPr>
              <a:t>and only when the application is available in an originator’s To-Do </a:t>
            </a:r>
            <a:r>
              <a:rPr lang="en-US" dirty="0" smtClean="0">
                <a:latin typeface="+mj-lt"/>
              </a:rPr>
              <a:t>list</a:t>
            </a:r>
          </a:p>
          <a:p>
            <a:r>
              <a:rPr lang="en-US" dirty="0" smtClean="0">
                <a:latin typeface="+mj-lt"/>
              </a:rPr>
              <a:t>If </a:t>
            </a:r>
            <a:r>
              <a:rPr lang="en-US" dirty="0">
                <a:latin typeface="+mj-lt"/>
              </a:rPr>
              <a:t>a non-consolidated (only one award) application is denied, the application immediately returns to the Originator’s To-Do </a:t>
            </a:r>
            <a:r>
              <a:rPr lang="en-US" dirty="0" smtClean="0">
                <a:latin typeface="+mj-lt"/>
              </a:rPr>
              <a:t>List </a:t>
            </a:r>
          </a:p>
          <a:p>
            <a:r>
              <a:rPr lang="en-US" dirty="0" smtClean="0">
                <a:latin typeface="+mj-lt"/>
              </a:rPr>
              <a:t>If </a:t>
            </a:r>
            <a:r>
              <a:rPr lang="en-US" dirty="0">
                <a:latin typeface="+mj-lt"/>
              </a:rPr>
              <a:t>an award in a consolidated (multiple awards) application is denied, the application won’t return to the originator until </a:t>
            </a:r>
            <a:r>
              <a:rPr lang="en-US" b="1" u="sng" dirty="0">
                <a:latin typeface="+mj-lt"/>
              </a:rPr>
              <a:t>all awards</a:t>
            </a:r>
            <a:r>
              <a:rPr lang="en-US" dirty="0">
                <a:latin typeface="+mj-lt"/>
              </a:rPr>
              <a:t> within the application have a status of either “Denied” or “Approval Completed</a:t>
            </a:r>
            <a:r>
              <a:rPr lang="en-US" dirty="0" smtClean="0">
                <a:latin typeface="+mj-lt"/>
              </a:rPr>
              <a:t>”</a:t>
            </a:r>
            <a:endParaRPr lang="en-US" dirty="0">
              <a:latin typeface="+mj-lt"/>
            </a:endParaRPr>
          </a:p>
        </p:txBody>
      </p:sp>
    </p:spTree>
    <p:extLst>
      <p:ext uri="{BB962C8B-B14F-4D97-AF65-F5344CB8AC3E}">
        <p14:creationId xmlns:p14="http://schemas.microsoft.com/office/powerpoint/2010/main" val="688257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a Denied Application</a:t>
            </a:r>
            <a:endParaRPr lang="en-US" dirty="0"/>
          </a:p>
        </p:txBody>
      </p:sp>
      <p:sp>
        <p:nvSpPr>
          <p:cNvPr id="3" name="Content Placeholder 2"/>
          <p:cNvSpPr>
            <a:spLocks noGrp="1"/>
          </p:cNvSpPr>
          <p:nvPr>
            <p:ph idx="1"/>
          </p:nvPr>
        </p:nvSpPr>
        <p:spPr>
          <a:xfrm>
            <a:off x="689162" y="895350"/>
            <a:ext cx="7886700" cy="3737373"/>
          </a:xfrm>
        </p:spPr>
        <p:txBody>
          <a:bodyPr>
            <a:normAutofit/>
          </a:bodyPr>
          <a:lstStyle/>
          <a:p>
            <a:r>
              <a:rPr lang="en-US" sz="2000" dirty="0">
                <a:latin typeface="+mj-lt"/>
              </a:rPr>
              <a:t>Revisions </a:t>
            </a:r>
            <a:r>
              <a:rPr lang="en-US" sz="2000" dirty="0" smtClean="0">
                <a:latin typeface="+mj-lt"/>
              </a:rPr>
              <a:t>to the application are </a:t>
            </a:r>
            <a:r>
              <a:rPr lang="en-US" sz="2000" dirty="0">
                <a:latin typeface="+mj-lt"/>
              </a:rPr>
              <a:t>made </a:t>
            </a:r>
            <a:r>
              <a:rPr lang="en-US" sz="2000" dirty="0" smtClean="0">
                <a:latin typeface="+mj-lt"/>
              </a:rPr>
              <a:t>in </a:t>
            </a:r>
            <a:r>
              <a:rPr lang="en-US" sz="2000" b="1" dirty="0" smtClean="0">
                <a:latin typeface="+mj-lt"/>
              </a:rPr>
              <a:t>EXCEL</a:t>
            </a:r>
            <a:r>
              <a:rPr lang="en-US" sz="2000" dirty="0" smtClean="0">
                <a:latin typeface="+mj-lt"/>
              </a:rPr>
              <a:t>. Access </a:t>
            </a:r>
            <a:r>
              <a:rPr lang="en-US" sz="2000" dirty="0">
                <a:latin typeface="+mj-lt"/>
              </a:rPr>
              <a:t>the spreadsheet that contains the award information, </a:t>
            </a:r>
            <a:r>
              <a:rPr lang="en-US" sz="2000" dirty="0" smtClean="0">
                <a:latin typeface="+mj-lt"/>
              </a:rPr>
              <a:t>make the </a:t>
            </a:r>
            <a:r>
              <a:rPr lang="en-US" sz="2000" dirty="0">
                <a:latin typeface="+mj-lt"/>
              </a:rPr>
              <a:t>required changes, and </a:t>
            </a:r>
            <a:r>
              <a:rPr lang="en-US" sz="2000" dirty="0" smtClean="0">
                <a:latin typeface="+mj-lt"/>
              </a:rPr>
              <a:t>save </a:t>
            </a:r>
            <a:r>
              <a:rPr lang="en-US" sz="2000" dirty="0">
                <a:latin typeface="+mj-lt"/>
              </a:rPr>
              <a:t>the revised spreadsheet </a:t>
            </a:r>
            <a:endParaRPr lang="en-US" sz="2000" dirty="0" smtClean="0">
              <a:latin typeface="+mj-lt"/>
            </a:endParaRPr>
          </a:p>
          <a:p>
            <a:r>
              <a:rPr lang="en-US" sz="2000" dirty="0" smtClean="0">
                <a:latin typeface="+mj-lt"/>
              </a:rPr>
              <a:t>In </a:t>
            </a:r>
            <a:r>
              <a:rPr lang="en-US" sz="2000" dirty="0">
                <a:latin typeface="+mj-lt"/>
              </a:rPr>
              <a:t>Omega, access the application from the To-Do list by clicking </a:t>
            </a:r>
            <a:r>
              <a:rPr lang="en-US" sz="2000" dirty="0" smtClean="0">
                <a:latin typeface="+mj-lt"/>
              </a:rPr>
              <a:t>the </a:t>
            </a:r>
            <a:r>
              <a:rPr lang="en-US" sz="2000" dirty="0">
                <a:latin typeface="+mj-lt"/>
              </a:rPr>
              <a:t>Go </a:t>
            </a:r>
            <a:r>
              <a:rPr lang="en-US" sz="2000" dirty="0" smtClean="0">
                <a:latin typeface="+mj-lt"/>
              </a:rPr>
              <a:t>button: </a:t>
            </a:r>
          </a:p>
          <a:p>
            <a:endParaRPr lang="en-US" dirty="0"/>
          </a:p>
        </p:txBody>
      </p:sp>
      <p:pic>
        <p:nvPicPr>
          <p:cNvPr id="4" name="Picture 3"/>
          <p:cNvPicPr>
            <a:picLocks noChangeAspect="1"/>
          </p:cNvPicPr>
          <p:nvPr/>
        </p:nvPicPr>
        <p:blipFill>
          <a:blip r:embed="rId2"/>
          <a:stretch>
            <a:fillRect/>
          </a:stretch>
        </p:blipFill>
        <p:spPr>
          <a:xfrm>
            <a:off x="2209800" y="2419350"/>
            <a:ext cx="5876365" cy="1828799"/>
          </a:xfrm>
          <a:prstGeom prst="rect">
            <a:avLst/>
          </a:prstGeom>
        </p:spPr>
      </p:pic>
    </p:spTree>
    <p:extLst>
      <p:ext uri="{BB962C8B-B14F-4D97-AF65-F5344CB8AC3E}">
        <p14:creationId xmlns:p14="http://schemas.microsoft.com/office/powerpoint/2010/main" val="1021308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a Denied Application</a:t>
            </a:r>
            <a:endParaRPr lang="en-US" dirty="0"/>
          </a:p>
        </p:txBody>
      </p:sp>
      <p:sp>
        <p:nvSpPr>
          <p:cNvPr id="3" name="Content Placeholder 2"/>
          <p:cNvSpPr>
            <a:spLocks noGrp="1"/>
          </p:cNvSpPr>
          <p:nvPr>
            <p:ph idx="1"/>
          </p:nvPr>
        </p:nvSpPr>
        <p:spPr>
          <a:xfrm>
            <a:off x="457200" y="971551"/>
            <a:ext cx="8229600" cy="3352800"/>
          </a:xfrm>
        </p:spPr>
        <p:txBody>
          <a:bodyPr/>
          <a:lstStyle/>
          <a:p>
            <a:r>
              <a:rPr lang="en-US" dirty="0" smtClean="0">
                <a:latin typeface="+mj-lt"/>
              </a:rPr>
              <a:t>Select Edit Request:</a:t>
            </a:r>
          </a:p>
          <a:p>
            <a:endParaRPr lang="en-US" dirty="0"/>
          </a:p>
        </p:txBody>
      </p:sp>
      <p:pic>
        <p:nvPicPr>
          <p:cNvPr id="4" name="Picture 3"/>
          <p:cNvPicPr>
            <a:picLocks noChangeAspect="1"/>
          </p:cNvPicPr>
          <p:nvPr/>
        </p:nvPicPr>
        <p:blipFill>
          <a:blip r:embed="rId2"/>
          <a:stretch>
            <a:fillRect/>
          </a:stretch>
        </p:blipFill>
        <p:spPr>
          <a:xfrm>
            <a:off x="2286000" y="1581150"/>
            <a:ext cx="4572000" cy="2627016"/>
          </a:xfrm>
          <a:prstGeom prst="rect">
            <a:avLst/>
          </a:prstGeom>
        </p:spPr>
      </p:pic>
    </p:spTree>
    <p:extLst>
      <p:ext uri="{BB962C8B-B14F-4D97-AF65-F5344CB8AC3E}">
        <p14:creationId xmlns:p14="http://schemas.microsoft.com/office/powerpoint/2010/main" val="3173138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a Denied Application</a:t>
            </a:r>
            <a:endParaRPr lang="en-US" dirty="0"/>
          </a:p>
        </p:txBody>
      </p:sp>
      <p:pic>
        <p:nvPicPr>
          <p:cNvPr id="4" name="Content Placeholder 3"/>
          <p:cNvPicPr>
            <a:picLocks noGrp="1" noChangeAspect="1"/>
          </p:cNvPicPr>
          <p:nvPr>
            <p:ph idx="1"/>
          </p:nvPr>
        </p:nvPicPr>
        <p:blipFill>
          <a:blip r:embed="rId2"/>
          <a:stretch>
            <a:fillRect/>
          </a:stretch>
        </p:blipFill>
        <p:spPr>
          <a:xfrm>
            <a:off x="1752600" y="971550"/>
            <a:ext cx="5868521" cy="3373159"/>
          </a:xfrm>
          <a:prstGeom prst="rect">
            <a:avLst/>
          </a:prstGeom>
        </p:spPr>
      </p:pic>
      <p:sp>
        <p:nvSpPr>
          <p:cNvPr id="9" name="Down Arrow 8"/>
          <p:cNvSpPr/>
          <p:nvPr/>
        </p:nvSpPr>
        <p:spPr>
          <a:xfrm rot="2051191">
            <a:off x="3548996" y="3260762"/>
            <a:ext cx="115321"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own Arrow 9"/>
          <p:cNvSpPr/>
          <p:nvPr/>
        </p:nvSpPr>
        <p:spPr>
          <a:xfrm rot="2051191">
            <a:off x="2100718" y="2923304"/>
            <a:ext cx="120845"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own Arrow 11"/>
          <p:cNvSpPr/>
          <p:nvPr/>
        </p:nvSpPr>
        <p:spPr>
          <a:xfrm rot="19487454">
            <a:off x="5841121" y="1847889"/>
            <a:ext cx="100811"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8660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4092" y="209550"/>
            <a:ext cx="8182708" cy="4044203"/>
          </a:xfrm>
          <a:prstGeom prst="rect">
            <a:avLst/>
          </a:prstGeom>
        </p:spPr>
      </p:pic>
      <p:sp>
        <p:nvSpPr>
          <p:cNvPr id="3" name="TextBox 2"/>
          <p:cNvSpPr txBox="1"/>
          <p:nvPr/>
        </p:nvSpPr>
        <p:spPr>
          <a:xfrm>
            <a:off x="5740633" y="2952750"/>
            <a:ext cx="2724762" cy="792525"/>
          </a:xfrm>
          <a:prstGeom prst="rect">
            <a:avLst/>
          </a:prstGeom>
          <a:noFill/>
        </p:spPr>
        <p:txBody>
          <a:bodyPr wrap="square" rtlCol="0">
            <a:spAutoFit/>
          </a:bodyPr>
          <a:lstStyle/>
          <a:p>
            <a:pPr algn="ctr"/>
            <a:r>
              <a:rPr lang="en-US" sz="1600" b="1" i="1" u="sng" dirty="0">
                <a:latin typeface="+mj-lt"/>
              </a:rPr>
              <a:t>Application Revision is staged and ready for an action</a:t>
            </a:r>
          </a:p>
          <a:p>
            <a:endParaRPr lang="en-US" sz="1350" dirty="0"/>
          </a:p>
        </p:txBody>
      </p:sp>
    </p:spTree>
    <p:extLst>
      <p:ext uri="{BB962C8B-B14F-4D97-AF65-F5344CB8AC3E}">
        <p14:creationId xmlns:p14="http://schemas.microsoft.com/office/powerpoint/2010/main" val="324220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217" y="217890"/>
            <a:ext cx="8689041" cy="369332"/>
          </a:xfrm>
          <a:prstGeom prst="rect">
            <a:avLst/>
          </a:prstGeom>
        </p:spPr>
        <p:txBody>
          <a:bodyPr wrap="square">
            <a:spAutoFit/>
          </a:bodyPr>
          <a:lstStyle/>
          <a:p>
            <a:r>
              <a:rPr lang="en-US" b="1" dirty="0">
                <a:latin typeface="+mj-lt"/>
              </a:rPr>
              <a:t>The following screen allows comments. A brief description of revisions should be entered. </a:t>
            </a:r>
          </a:p>
        </p:txBody>
      </p:sp>
      <p:pic>
        <p:nvPicPr>
          <p:cNvPr id="3" name="Picture 2"/>
          <p:cNvPicPr>
            <a:picLocks noChangeAspect="1"/>
          </p:cNvPicPr>
          <p:nvPr/>
        </p:nvPicPr>
        <p:blipFill>
          <a:blip r:embed="rId2"/>
          <a:stretch>
            <a:fillRect/>
          </a:stretch>
        </p:blipFill>
        <p:spPr>
          <a:xfrm>
            <a:off x="1973601" y="676582"/>
            <a:ext cx="5009795" cy="2126060"/>
          </a:xfrm>
          <a:prstGeom prst="rect">
            <a:avLst/>
          </a:prstGeom>
        </p:spPr>
      </p:pic>
      <p:sp>
        <p:nvSpPr>
          <p:cNvPr id="4" name="TextBox 3"/>
          <p:cNvSpPr txBox="1"/>
          <p:nvPr/>
        </p:nvSpPr>
        <p:spPr>
          <a:xfrm>
            <a:off x="3620300" y="2981363"/>
            <a:ext cx="887506" cy="507831"/>
          </a:xfrm>
          <a:prstGeom prst="rect">
            <a:avLst/>
          </a:prstGeom>
          <a:noFill/>
        </p:spPr>
        <p:txBody>
          <a:bodyPr wrap="square" rtlCol="0">
            <a:spAutoFit/>
          </a:bodyPr>
          <a:lstStyle/>
          <a:p>
            <a:r>
              <a:rPr lang="en-US" sz="1350" b="1" dirty="0">
                <a:latin typeface="+mj-lt"/>
              </a:rPr>
              <a:t>Select</a:t>
            </a:r>
          </a:p>
          <a:p>
            <a:endParaRPr lang="en-US" sz="1350" dirty="0"/>
          </a:p>
        </p:txBody>
      </p:sp>
      <p:pic>
        <p:nvPicPr>
          <p:cNvPr id="5" name="Picture 4"/>
          <p:cNvPicPr>
            <a:picLocks noChangeAspect="1"/>
          </p:cNvPicPr>
          <p:nvPr/>
        </p:nvPicPr>
        <p:blipFill>
          <a:blip r:embed="rId3"/>
          <a:stretch>
            <a:fillRect/>
          </a:stretch>
        </p:blipFill>
        <p:spPr>
          <a:xfrm>
            <a:off x="4267200" y="3057078"/>
            <a:ext cx="1067175" cy="178200"/>
          </a:xfrm>
          <a:prstGeom prst="rect">
            <a:avLst/>
          </a:prstGeom>
        </p:spPr>
      </p:pic>
      <p:sp>
        <p:nvSpPr>
          <p:cNvPr id="6" name="TextBox 5"/>
          <p:cNvSpPr txBox="1"/>
          <p:nvPr/>
        </p:nvSpPr>
        <p:spPr>
          <a:xfrm>
            <a:off x="381000" y="3489194"/>
            <a:ext cx="8451476" cy="830997"/>
          </a:xfrm>
          <a:prstGeom prst="rect">
            <a:avLst/>
          </a:prstGeom>
          <a:noFill/>
        </p:spPr>
        <p:txBody>
          <a:bodyPr wrap="square" rtlCol="0">
            <a:spAutoFit/>
          </a:bodyPr>
          <a:lstStyle/>
          <a:p>
            <a:pPr algn="ctr"/>
            <a:r>
              <a:rPr lang="en-US" sz="1600" dirty="0" smtClean="0">
                <a:latin typeface="+mj-lt"/>
              </a:rPr>
              <a:t>After the application is transmitted, the </a:t>
            </a:r>
            <a:r>
              <a:rPr lang="en-US" sz="1600" dirty="0">
                <a:latin typeface="+mj-lt"/>
              </a:rPr>
              <a:t>originator is returned to the Omega Home screen. That indicates the revised application is successfully submitted and has simultaneously moved off of the originator’s To-Do list and onto the To-Do list of the first </a:t>
            </a:r>
            <a:r>
              <a:rPr lang="en-US" sz="1600" dirty="0" smtClean="0">
                <a:latin typeface="+mj-lt"/>
              </a:rPr>
              <a:t>approver </a:t>
            </a:r>
            <a:r>
              <a:rPr lang="en-US" sz="1600" dirty="0">
                <a:latin typeface="+mj-lt"/>
              </a:rPr>
              <a:t>in the queue. </a:t>
            </a:r>
          </a:p>
        </p:txBody>
      </p:sp>
    </p:spTree>
    <p:extLst>
      <p:ext uri="{BB962C8B-B14F-4D97-AF65-F5344CB8AC3E}">
        <p14:creationId xmlns:p14="http://schemas.microsoft.com/office/powerpoint/2010/main" val="879518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5351"/>
          </a:xfrm>
        </p:spPr>
        <p:txBody>
          <a:bodyPr/>
          <a:lstStyle/>
          <a:p>
            <a:r>
              <a:rPr lang="en-US" dirty="0" smtClean="0"/>
              <a:t>Submitting an Amended Application</a:t>
            </a:r>
            <a:endParaRPr lang="en-US" dirty="0"/>
          </a:p>
        </p:txBody>
      </p:sp>
      <p:sp>
        <p:nvSpPr>
          <p:cNvPr id="3" name="Content Placeholder 2"/>
          <p:cNvSpPr>
            <a:spLocks noGrp="1"/>
          </p:cNvSpPr>
          <p:nvPr>
            <p:ph idx="1"/>
          </p:nvPr>
        </p:nvSpPr>
        <p:spPr>
          <a:xfrm>
            <a:off x="457200" y="971551"/>
            <a:ext cx="8229600" cy="3352800"/>
          </a:xfrm>
        </p:spPr>
        <p:txBody>
          <a:bodyPr>
            <a:noAutofit/>
          </a:bodyPr>
          <a:lstStyle/>
          <a:p>
            <a:r>
              <a:rPr lang="en-US" sz="2000" b="1" dirty="0">
                <a:solidFill>
                  <a:srgbClr val="FF0000"/>
                </a:solidFill>
                <a:latin typeface="+mj-lt"/>
              </a:rPr>
              <a:t>An application amendment may only be processed after an Application Request has the status of Approval Completed  </a:t>
            </a:r>
            <a:r>
              <a:rPr lang="en-US" sz="2000" b="1" dirty="0" smtClean="0">
                <a:solidFill>
                  <a:srgbClr val="FF0000"/>
                </a:solidFill>
                <a:latin typeface="+mj-lt"/>
              </a:rPr>
              <a:t>(through Level </a:t>
            </a:r>
            <a:r>
              <a:rPr lang="en-US" sz="2000" b="1" dirty="0">
                <a:solidFill>
                  <a:srgbClr val="FF0000"/>
                </a:solidFill>
                <a:latin typeface="+mj-lt"/>
              </a:rPr>
              <a:t>6). </a:t>
            </a:r>
            <a:endParaRPr lang="en-US" sz="2000" dirty="0" smtClean="0">
              <a:solidFill>
                <a:srgbClr val="FF0000"/>
              </a:solidFill>
              <a:latin typeface="+mj-lt"/>
            </a:endParaRPr>
          </a:p>
          <a:p>
            <a:r>
              <a:rPr lang="en-US" sz="2000" dirty="0" smtClean="0">
                <a:latin typeface="+mj-lt"/>
              </a:rPr>
              <a:t>The steps for processing an amended application are similar to processing a revised application</a:t>
            </a:r>
          </a:p>
          <a:p>
            <a:pPr lvl="1">
              <a:buFont typeface="Arial" panose="020B0604020202020204" pitchFamily="34" charset="0"/>
              <a:buChar char="•"/>
            </a:pPr>
            <a:r>
              <a:rPr lang="en-US" sz="1600" dirty="0" smtClean="0">
                <a:latin typeface="+mj-lt"/>
              </a:rPr>
              <a:t>From the Dropdown – Select “Submit an Application Amendment” instead of going to the to-do list</a:t>
            </a:r>
            <a:endParaRPr lang="en-US" sz="1600" dirty="0">
              <a:latin typeface="+mj-lt"/>
            </a:endParaRPr>
          </a:p>
          <a:p>
            <a:r>
              <a:rPr lang="en-US" sz="2000" dirty="0" smtClean="0">
                <a:latin typeface="+mj-lt"/>
              </a:rPr>
              <a:t>In </a:t>
            </a:r>
            <a:r>
              <a:rPr lang="en-US" sz="2000" dirty="0">
                <a:latin typeface="+mj-lt"/>
              </a:rPr>
              <a:t>a consolidated (multiple awards) application, all individual awards must have the status of Approval Completed. </a:t>
            </a:r>
            <a:endParaRPr lang="en-US" sz="2000" dirty="0" smtClean="0">
              <a:latin typeface="+mj-lt"/>
            </a:endParaRPr>
          </a:p>
          <a:p>
            <a:r>
              <a:rPr lang="en-US" sz="2000" dirty="0" smtClean="0">
                <a:latin typeface="+mj-lt"/>
              </a:rPr>
              <a:t>In </a:t>
            </a:r>
            <a:r>
              <a:rPr lang="en-US" sz="2000" dirty="0">
                <a:latin typeface="+mj-lt"/>
              </a:rPr>
              <a:t>a non-consolidated application (one award) the one award must have the status of Approval Completed. </a:t>
            </a:r>
          </a:p>
        </p:txBody>
      </p:sp>
    </p:spTree>
    <p:extLst>
      <p:ext uri="{BB962C8B-B14F-4D97-AF65-F5344CB8AC3E}">
        <p14:creationId xmlns:p14="http://schemas.microsoft.com/office/powerpoint/2010/main" val="408694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5351"/>
          </a:xfrm>
        </p:spPr>
        <p:txBody>
          <a:bodyPr/>
          <a:lstStyle/>
          <a:p>
            <a:r>
              <a:rPr lang="en-US" dirty="0" smtClean="0"/>
              <a:t>Submitting an Amended Application</a:t>
            </a:r>
            <a:endParaRPr lang="en-US" dirty="0"/>
          </a:p>
        </p:txBody>
      </p:sp>
      <p:sp>
        <p:nvSpPr>
          <p:cNvPr id="3" name="Content Placeholder 2"/>
          <p:cNvSpPr>
            <a:spLocks noGrp="1"/>
          </p:cNvSpPr>
          <p:nvPr>
            <p:ph idx="1"/>
          </p:nvPr>
        </p:nvSpPr>
        <p:spPr>
          <a:xfrm>
            <a:off x="457200" y="971551"/>
            <a:ext cx="8229600" cy="3352800"/>
          </a:xfrm>
        </p:spPr>
        <p:txBody>
          <a:bodyPr>
            <a:noAutofit/>
          </a:bodyPr>
          <a:lstStyle/>
          <a:p>
            <a:pPr marL="0" indent="0">
              <a:buNone/>
            </a:pPr>
            <a:r>
              <a:rPr lang="en-US" sz="2400" b="1" dirty="0" smtClean="0">
                <a:latin typeface="+mj-lt"/>
              </a:rPr>
              <a:t>What if my application isn’t appearing in the “Submit an Amendment” list?</a:t>
            </a:r>
            <a:endParaRPr lang="en-US" sz="2000" dirty="0">
              <a:latin typeface="+mj-lt"/>
            </a:endParaRPr>
          </a:p>
          <a:p>
            <a:pPr lvl="1">
              <a:buFont typeface="Arial" panose="020B0604020202020204" pitchFamily="34" charset="0"/>
              <a:buChar char="•"/>
            </a:pPr>
            <a:r>
              <a:rPr lang="en-US" sz="2000" b="1" dirty="0" smtClean="0">
                <a:latin typeface="+mj-lt"/>
              </a:rPr>
              <a:t>This likely means one of two things:</a:t>
            </a:r>
          </a:p>
          <a:p>
            <a:pPr marL="1257300" lvl="2" indent="-342900">
              <a:buAutoNum type="arabicPeriod"/>
            </a:pPr>
            <a:r>
              <a:rPr lang="en-US" sz="1800" b="1" dirty="0" smtClean="0">
                <a:latin typeface="+mj-lt"/>
              </a:rPr>
              <a:t>Your application is not complete. It is still “in process” in the list of applications. If this is the case, you can find the application in your to-do list and revise it from there.</a:t>
            </a:r>
          </a:p>
          <a:p>
            <a:pPr marL="1257300" lvl="2" indent="-342900">
              <a:buAutoNum type="arabicPeriod"/>
            </a:pPr>
            <a:r>
              <a:rPr lang="en-US" sz="1800" b="1" dirty="0" smtClean="0">
                <a:latin typeface="+mj-lt"/>
              </a:rPr>
              <a:t>The funds are currently not in Omega yet. No amendments can take place until the award funds are in Omega for the year. </a:t>
            </a:r>
            <a:r>
              <a:rPr lang="en-US" sz="1800" b="1" i="1" dirty="0" smtClean="0">
                <a:latin typeface="+mj-lt"/>
              </a:rPr>
              <a:t>Not all 2022 awards are in yet!</a:t>
            </a:r>
            <a:endParaRPr lang="en-US" sz="1800" b="1" i="1" dirty="0" smtClean="0">
              <a:latin typeface="+mj-lt"/>
            </a:endParaRPr>
          </a:p>
        </p:txBody>
      </p:sp>
    </p:spTree>
    <p:extLst>
      <p:ext uri="{BB962C8B-B14F-4D97-AF65-F5344CB8AC3E}">
        <p14:creationId xmlns:p14="http://schemas.microsoft.com/office/powerpoint/2010/main" val="157514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OMEGA?</a:t>
            </a:r>
            <a:r>
              <a:rPr lang="en-US" b="1" u="sng" dirty="0">
                <a:solidFill>
                  <a:srgbClr val="7030A0"/>
                </a:solidFill>
                <a:latin typeface="+mn-lt"/>
              </a:rPr>
              <a:t/>
            </a:r>
            <a:br>
              <a:rPr lang="en-US" b="1" u="sng" dirty="0">
                <a:solidFill>
                  <a:srgbClr val="7030A0"/>
                </a:solidFill>
                <a:latin typeface="+mn-lt"/>
              </a:rPr>
            </a:br>
            <a:endParaRPr lang="en-US" dirty="0">
              <a:latin typeface="+mn-lt"/>
            </a:endParaRPr>
          </a:p>
        </p:txBody>
      </p:sp>
      <p:sp>
        <p:nvSpPr>
          <p:cNvPr id="3" name="Content Placeholder 2"/>
          <p:cNvSpPr>
            <a:spLocks noGrp="1"/>
          </p:cNvSpPr>
          <p:nvPr>
            <p:ph idx="1"/>
          </p:nvPr>
        </p:nvSpPr>
        <p:spPr/>
        <p:txBody>
          <a:bodyPr>
            <a:normAutofit/>
          </a:bodyPr>
          <a:lstStyle/>
          <a:p>
            <a:pPr>
              <a:lnSpc>
                <a:spcPct val="90000"/>
              </a:lnSpc>
              <a:spcBef>
                <a:spcPts val="1000"/>
              </a:spcBef>
            </a:pPr>
            <a:r>
              <a:rPr lang="en-US" sz="2000" b="1" dirty="0" smtClean="0"/>
              <a:t>OMEGA</a:t>
            </a:r>
            <a:r>
              <a:rPr lang="en-US" sz="2000" dirty="0" smtClean="0"/>
              <a:t> stands for </a:t>
            </a:r>
            <a:r>
              <a:rPr lang="en-US" sz="2000" b="1" dirty="0" smtClean="0"/>
              <a:t>O</a:t>
            </a:r>
            <a:r>
              <a:rPr lang="en-US" sz="2000" dirty="0" smtClean="0"/>
              <a:t>nline </a:t>
            </a:r>
            <a:r>
              <a:rPr lang="en-US" sz="2000" b="1" dirty="0"/>
              <a:t>M</a:t>
            </a:r>
            <a:r>
              <a:rPr lang="en-US" sz="2000" dirty="0"/>
              <a:t>anagement of </a:t>
            </a:r>
            <a:r>
              <a:rPr lang="en-US" sz="2000" b="1" dirty="0"/>
              <a:t>E</a:t>
            </a:r>
            <a:r>
              <a:rPr lang="en-US" sz="2000" dirty="0"/>
              <a:t>ducation </a:t>
            </a:r>
            <a:r>
              <a:rPr lang="en-US" sz="2000" b="1" dirty="0"/>
              <a:t>G</a:t>
            </a:r>
            <a:r>
              <a:rPr lang="en-US" sz="2000" dirty="0"/>
              <a:t>rant </a:t>
            </a:r>
            <a:r>
              <a:rPr lang="en-US" sz="2000" b="1" dirty="0" smtClean="0"/>
              <a:t>A</a:t>
            </a:r>
            <a:r>
              <a:rPr lang="en-US" sz="2000" dirty="0" smtClean="0"/>
              <a:t>wards</a:t>
            </a:r>
          </a:p>
          <a:p>
            <a:pPr>
              <a:lnSpc>
                <a:spcPct val="90000"/>
              </a:lnSpc>
              <a:spcBef>
                <a:spcPts val="1000"/>
              </a:spcBef>
            </a:pPr>
            <a:r>
              <a:rPr lang="en-US" sz="2000" dirty="0" smtClean="0"/>
              <a:t>OMEGA is </a:t>
            </a:r>
            <a:r>
              <a:rPr lang="en-US" sz="2000" dirty="0"/>
              <a:t>an automated grant reimbursement and application system designed and administered by the Virginia Department of Education. It is used to process grant </a:t>
            </a:r>
            <a:r>
              <a:rPr lang="en-US" sz="2000" b="1" i="1" dirty="0" smtClean="0"/>
              <a:t>reimbursements</a:t>
            </a:r>
            <a:r>
              <a:rPr lang="en-US" sz="2000" dirty="0"/>
              <a:t>, </a:t>
            </a:r>
            <a:r>
              <a:rPr lang="en-US" sz="2000" b="1" i="1" dirty="0"/>
              <a:t>budget transfers</a:t>
            </a:r>
            <a:r>
              <a:rPr lang="en-US" sz="2000" dirty="0"/>
              <a:t> and </a:t>
            </a:r>
            <a:r>
              <a:rPr lang="en-US" sz="2000" b="1" i="1" dirty="0"/>
              <a:t>application requests</a:t>
            </a:r>
            <a:r>
              <a:rPr lang="en-US" sz="2000" dirty="0"/>
              <a:t>. OMEGA is accessed </a:t>
            </a:r>
            <a:r>
              <a:rPr lang="en-US" sz="2000" dirty="0" smtClean="0"/>
              <a:t>through </a:t>
            </a:r>
            <a:r>
              <a:rPr lang="en-US" sz="2000" dirty="0"/>
              <a:t>the </a:t>
            </a:r>
            <a:r>
              <a:rPr lang="en-US" sz="2000" dirty="0" smtClean="0"/>
              <a:t>VDOE’s </a:t>
            </a:r>
            <a:r>
              <a:rPr lang="en-US" sz="2000" dirty="0"/>
              <a:t>secure internet portal, the Single Sign-on for Web Systems (SSWS</a:t>
            </a:r>
            <a:r>
              <a:rPr lang="en-US" sz="2000" dirty="0" smtClean="0"/>
              <a:t>).</a:t>
            </a:r>
          </a:p>
          <a:p>
            <a:pPr>
              <a:lnSpc>
                <a:spcPct val="90000"/>
              </a:lnSpc>
              <a:spcBef>
                <a:spcPts val="1000"/>
              </a:spcBef>
            </a:pPr>
            <a:r>
              <a:rPr lang="en-US" sz="2000" u="sng" dirty="0" smtClean="0">
                <a:hlinkClick r:id="rId2"/>
              </a:rPr>
              <a:t>https</a:t>
            </a:r>
            <a:r>
              <a:rPr lang="en-US" sz="2000" u="sng" dirty="0">
                <a:hlinkClick r:id="rId2"/>
              </a:rPr>
              <a:t>://</a:t>
            </a:r>
            <a:r>
              <a:rPr lang="en-US" sz="2000" u="sng" dirty="0" smtClean="0">
                <a:hlinkClick r:id="rId2"/>
              </a:rPr>
              <a:t>p1pe.doe.virginia.gov/ssws/login.page.do</a:t>
            </a:r>
            <a:r>
              <a:rPr lang="en-US" sz="2000" u="sng" dirty="0" smtClean="0"/>
              <a:t> </a:t>
            </a:r>
            <a:endParaRPr lang="en-US" sz="2000" u="sng" dirty="0"/>
          </a:p>
        </p:txBody>
      </p:sp>
    </p:spTree>
    <p:extLst>
      <p:ext uri="{BB962C8B-B14F-4D97-AF65-F5344CB8AC3E}">
        <p14:creationId xmlns:p14="http://schemas.microsoft.com/office/powerpoint/2010/main" val="272633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(Object Code) Transfers</a:t>
            </a:r>
            <a:endParaRPr lang="en-US" dirty="0"/>
          </a:p>
        </p:txBody>
      </p:sp>
      <p:sp>
        <p:nvSpPr>
          <p:cNvPr id="3" name="Content Placeholder 2"/>
          <p:cNvSpPr>
            <a:spLocks noGrp="1"/>
          </p:cNvSpPr>
          <p:nvPr>
            <p:ph idx="1"/>
          </p:nvPr>
        </p:nvSpPr>
        <p:spPr>
          <a:xfrm>
            <a:off x="457200" y="895351"/>
            <a:ext cx="8229600" cy="2514599"/>
          </a:xfrm>
        </p:spPr>
        <p:txBody>
          <a:bodyPr>
            <a:normAutofit/>
          </a:bodyPr>
          <a:lstStyle/>
          <a:p>
            <a:r>
              <a:rPr lang="en-US" sz="2000" dirty="0" smtClean="0">
                <a:latin typeface="+mj-lt"/>
              </a:rPr>
              <a:t>Also </a:t>
            </a:r>
            <a:r>
              <a:rPr lang="en-US" sz="2000" dirty="0">
                <a:latin typeface="+mj-lt"/>
              </a:rPr>
              <a:t>known as “Budget </a:t>
            </a:r>
            <a:r>
              <a:rPr lang="en-US" sz="2000" dirty="0" smtClean="0">
                <a:latin typeface="+mj-lt"/>
              </a:rPr>
              <a:t>Transfer,” “Change </a:t>
            </a:r>
            <a:r>
              <a:rPr lang="en-US" sz="2000" dirty="0">
                <a:latin typeface="+mj-lt"/>
              </a:rPr>
              <a:t>My Object Code </a:t>
            </a:r>
            <a:r>
              <a:rPr lang="en-US" sz="2000" dirty="0" smtClean="0">
                <a:latin typeface="+mj-lt"/>
              </a:rPr>
              <a:t>Budget” is </a:t>
            </a:r>
            <a:r>
              <a:rPr lang="en-US" sz="2000" dirty="0">
                <a:latin typeface="+mj-lt"/>
              </a:rPr>
              <a:t>the mechanism used to move funds within an award from object line to object line. Transfers do not increase nor decrease the funds available or affect the award’s remaining balance. </a:t>
            </a:r>
          </a:p>
          <a:p>
            <a:r>
              <a:rPr lang="en-US" sz="2000" dirty="0" smtClean="0">
                <a:latin typeface="+mj-lt"/>
              </a:rPr>
              <a:t>From </a:t>
            </a:r>
            <a:r>
              <a:rPr lang="en-US" sz="2000" dirty="0">
                <a:latin typeface="+mj-lt"/>
              </a:rPr>
              <a:t>the OMEGA </a:t>
            </a:r>
            <a:r>
              <a:rPr lang="en-US" sz="2000" dirty="0" smtClean="0">
                <a:latin typeface="+mj-lt"/>
              </a:rPr>
              <a:t>drop down, select “</a:t>
            </a:r>
            <a:r>
              <a:rPr lang="en-US" sz="2000" b="1" dirty="0" smtClean="0">
                <a:latin typeface="+mj-lt"/>
              </a:rPr>
              <a:t>Change </a:t>
            </a:r>
            <a:r>
              <a:rPr lang="en-US" sz="2000" b="1" dirty="0">
                <a:latin typeface="+mj-lt"/>
              </a:rPr>
              <a:t>my object code </a:t>
            </a:r>
            <a:r>
              <a:rPr lang="en-US" sz="2000" b="1" dirty="0" smtClean="0">
                <a:latin typeface="+mj-lt"/>
              </a:rPr>
              <a:t>budget</a:t>
            </a:r>
            <a:r>
              <a:rPr lang="en-US" sz="2000" dirty="0" smtClean="0">
                <a:latin typeface="+mj-lt"/>
              </a:rPr>
              <a:t>”</a:t>
            </a:r>
            <a:endParaRPr lang="en-US" sz="2000" dirty="0">
              <a:latin typeface="+mj-lt"/>
            </a:endParaRPr>
          </a:p>
        </p:txBody>
      </p:sp>
      <p:pic>
        <p:nvPicPr>
          <p:cNvPr id="4" name="Picture 3"/>
          <p:cNvPicPr>
            <a:picLocks noChangeAspect="1"/>
          </p:cNvPicPr>
          <p:nvPr/>
        </p:nvPicPr>
        <p:blipFill>
          <a:blip r:embed="rId2"/>
          <a:stretch>
            <a:fillRect/>
          </a:stretch>
        </p:blipFill>
        <p:spPr>
          <a:xfrm>
            <a:off x="990600" y="2646829"/>
            <a:ext cx="6931958" cy="1600201"/>
          </a:xfrm>
          <a:prstGeom prst="rect">
            <a:avLst/>
          </a:prstGeom>
        </p:spPr>
      </p:pic>
    </p:spTree>
    <p:extLst>
      <p:ext uri="{BB962C8B-B14F-4D97-AF65-F5344CB8AC3E}">
        <p14:creationId xmlns:p14="http://schemas.microsoft.com/office/powerpoint/2010/main" val="38796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42950"/>
          </a:xfrm>
        </p:spPr>
        <p:txBody>
          <a:bodyPr>
            <a:noAutofit/>
          </a:bodyPr>
          <a:lstStyle/>
          <a:p>
            <a:r>
              <a:rPr lang="en-US" dirty="0"/>
              <a:t>Budget (Object Code) Transfers</a:t>
            </a:r>
          </a:p>
        </p:txBody>
      </p:sp>
      <p:pic>
        <p:nvPicPr>
          <p:cNvPr id="5" name="Picture 4"/>
          <p:cNvPicPr>
            <a:picLocks noChangeAspect="1"/>
          </p:cNvPicPr>
          <p:nvPr/>
        </p:nvPicPr>
        <p:blipFill>
          <a:blip r:embed="rId2"/>
          <a:stretch>
            <a:fillRect/>
          </a:stretch>
        </p:blipFill>
        <p:spPr>
          <a:xfrm>
            <a:off x="152400" y="819150"/>
            <a:ext cx="4232462" cy="3581400"/>
          </a:xfrm>
          <a:prstGeom prst="rect">
            <a:avLst/>
          </a:prstGeom>
        </p:spPr>
      </p:pic>
      <p:sp>
        <p:nvSpPr>
          <p:cNvPr id="6" name="Content Placeholder 5"/>
          <p:cNvSpPr>
            <a:spLocks noGrp="1"/>
          </p:cNvSpPr>
          <p:nvPr>
            <p:ph idx="1"/>
          </p:nvPr>
        </p:nvSpPr>
        <p:spPr>
          <a:xfrm>
            <a:off x="4384862" y="1123950"/>
            <a:ext cx="4682938" cy="3200400"/>
          </a:xfrm>
        </p:spPr>
        <p:txBody>
          <a:bodyPr>
            <a:normAutofit fontScale="55000" lnSpcReduction="20000"/>
          </a:bodyPr>
          <a:lstStyle/>
          <a:p>
            <a:r>
              <a:rPr lang="en-US" dirty="0"/>
              <a:t>The Request for Budget Transfer appears</a:t>
            </a:r>
          </a:p>
          <a:p>
            <a:r>
              <a:rPr lang="en-US" dirty="0"/>
              <a:t>The object code, its description, and the amount available by object code are shown</a:t>
            </a:r>
          </a:p>
          <a:p>
            <a:r>
              <a:rPr lang="en-US" dirty="0"/>
              <a:t>The increases and decreases change object code budgets are enter in the “Amount of Change” column. A minus sign (-) is entered where funds are subtracted</a:t>
            </a:r>
          </a:p>
          <a:p>
            <a:r>
              <a:rPr lang="en-US" b="1" dirty="0"/>
              <a:t>The total in the </a:t>
            </a:r>
            <a:r>
              <a:rPr lang="en-US" b="1" dirty="0" smtClean="0"/>
              <a:t>“Amount </a:t>
            </a:r>
            <a:r>
              <a:rPr lang="en-US" b="1" dirty="0"/>
              <a:t>of </a:t>
            </a:r>
            <a:r>
              <a:rPr lang="en-US" b="1" dirty="0" smtClean="0"/>
              <a:t>Change” (middle) </a:t>
            </a:r>
            <a:r>
              <a:rPr lang="en-US" b="1" dirty="0"/>
              <a:t>column MUST equal $0.00</a:t>
            </a:r>
          </a:p>
          <a:p>
            <a:r>
              <a:rPr lang="en-US" dirty="0"/>
              <a:t>An explanation of the object code changes is </a:t>
            </a:r>
            <a:r>
              <a:rPr lang="en-US" dirty="0" smtClean="0"/>
              <a:t>required before you submit</a:t>
            </a:r>
            <a:endParaRPr lang="en-US" dirty="0"/>
          </a:p>
          <a:p>
            <a:endParaRPr lang="en-US" dirty="0"/>
          </a:p>
        </p:txBody>
      </p:sp>
      <p:sp>
        <p:nvSpPr>
          <p:cNvPr id="3" name="Oval 2"/>
          <p:cNvSpPr/>
          <p:nvPr/>
        </p:nvSpPr>
        <p:spPr>
          <a:xfrm>
            <a:off x="2971800" y="4095750"/>
            <a:ext cx="381000" cy="2286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469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483"/>
          </a:xfrm>
        </p:spPr>
        <p:txBody>
          <a:bodyPr>
            <a:normAutofit/>
          </a:bodyPr>
          <a:lstStyle/>
          <a:p>
            <a:r>
              <a:rPr lang="en-US" dirty="0"/>
              <a:t>Budget (Object Code) Transfers</a:t>
            </a:r>
          </a:p>
        </p:txBody>
      </p:sp>
      <p:pic>
        <p:nvPicPr>
          <p:cNvPr id="4" name="Content Placeholder 3"/>
          <p:cNvPicPr>
            <a:picLocks noGrp="1" noChangeAspect="1"/>
          </p:cNvPicPr>
          <p:nvPr>
            <p:ph idx="1"/>
          </p:nvPr>
        </p:nvPicPr>
        <p:blipFill>
          <a:blip r:embed="rId3"/>
          <a:stretch>
            <a:fillRect/>
          </a:stretch>
        </p:blipFill>
        <p:spPr>
          <a:xfrm>
            <a:off x="228600" y="862979"/>
            <a:ext cx="4343400" cy="3461372"/>
          </a:xfrm>
          <a:prstGeom prst="rect">
            <a:avLst/>
          </a:prstGeom>
        </p:spPr>
      </p:pic>
      <p:sp>
        <p:nvSpPr>
          <p:cNvPr id="5" name="Rectangle 4"/>
          <p:cNvSpPr/>
          <p:nvPr/>
        </p:nvSpPr>
        <p:spPr>
          <a:xfrm>
            <a:off x="4578096" y="856679"/>
            <a:ext cx="3714750" cy="1631216"/>
          </a:xfrm>
          <a:prstGeom prst="rect">
            <a:avLst/>
          </a:prstGeom>
        </p:spPr>
        <p:txBody>
          <a:bodyPr wrap="square">
            <a:spAutoFit/>
          </a:bodyPr>
          <a:lstStyle/>
          <a:p>
            <a:r>
              <a:rPr lang="en-US" sz="1600" dirty="0" smtClean="0">
                <a:latin typeface="+mj-lt"/>
              </a:rPr>
              <a:t>Example: </a:t>
            </a:r>
            <a:endParaRPr lang="en-US" sz="1600" dirty="0">
              <a:latin typeface="+mj-lt"/>
            </a:endParaRPr>
          </a:p>
          <a:p>
            <a:pPr marL="285750" indent="-285750">
              <a:buFont typeface="Arial" panose="020B0604020202020204" pitchFamily="34" charset="0"/>
              <a:buChar char="•"/>
            </a:pPr>
            <a:r>
              <a:rPr lang="en-US" sz="1400" b="1" dirty="0">
                <a:latin typeface="+mj-lt"/>
              </a:rPr>
              <a:t>Note that the “Amt of Change” column total is zero </a:t>
            </a:r>
            <a:r>
              <a:rPr lang="en-US" sz="1400" dirty="0">
                <a:latin typeface="+mj-lt"/>
              </a:rPr>
              <a:t>and the required justification has been entered. </a:t>
            </a:r>
            <a:endParaRPr lang="en-US" sz="1400" dirty="0" smtClean="0">
              <a:latin typeface="+mj-lt"/>
            </a:endParaRPr>
          </a:p>
          <a:p>
            <a:pPr marL="285750" indent="-285750">
              <a:buFont typeface="Arial" panose="020B0604020202020204" pitchFamily="34" charset="0"/>
              <a:buChar char="•"/>
            </a:pPr>
            <a:r>
              <a:rPr lang="en-US" sz="1400" dirty="0" smtClean="0">
                <a:latin typeface="+mj-lt"/>
              </a:rPr>
              <a:t>Other </a:t>
            </a:r>
            <a:r>
              <a:rPr lang="en-US" sz="1400" dirty="0">
                <a:latin typeface="+mj-lt"/>
              </a:rPr>
              <a:t>than the decimal point and minus sign, no special characters are entered i.e., ($ + ,). </a:t>
            </a:r>
          </a:p>
        </p:txBody>
      </p:sp>
      <p:sp>
        <p:nvSpPr>
          <p:cNvPr id="6" name="Rectangle 5"/>
          <p:cNvSpPr/>
          <p:nvPr/>
        </p:nvSpPr>
        <p:spPr>
          <a:xfrm>
            <a:off x="4572000" y="2547314"/>
            <a:ext cx="4572000" cy="1600438"/>
          </a:xfrm>
          <a:prstGeom prst="rect">
            <a:avLst/>
          </a:prstGeom>
        </p:spPr>
        <p:txBody>
          <a:bodyPr>
            <a:spAutoFit/>
          </a:bodyPr>
          <a:lstStyle/>
          <a:p>
            <a:r>
              <a:rPr lang="en-US" sz="1400" dirty="0" smtClean="0">
                <a:latin typeface="+mj-lt"/>
              </a:rPr>
              <a:t>Once completed, there </a:t>
            </a:r>
            <a:r>
              <a:rPr lang="en-US" sz="1400" dirty="0">
                <a:latin typeface="+mj-lt"/>
              </a:rPr>
              <a:t>are three options: </a:t>
            </a:r>
          </a:p>
          <a:p>
            <a:pPr marL="214313" indent="-214313">
              <a:buFont typeface="Arial" panose="020B0604020202020204" pitchFamily="34" charset="0"/>
              <a:buChar char="•"/>
            </a:pPr>
            <a:r>
              <a:rPr lang="en-US" sz="1400" dirty="0" smtClean="0">
                <a:latin typeface="+mj-lt"/>
              </a:rPr>
              <a:t>the </a:t>
            </a:r>
            <a:r>
              <a:rPr lang="en-US" sz="1400" b="1" dirty="0">
                <a:latin typeface="+mj-lt"/>
              </a:rPr>
              <a:t>Back</a:t>
            </a:r>
            <a:r>
              <a:rPr lang="en-US" sz="1400" dirty="0">
                <a:latin typeface="+mj-lt"/>
              </a:rPr>
              <a:t> button returns the user to the home screen without saving the </a:t>
            </a:r>
            <a:r>
              <a:rPr lang="en-US" sz="1400" dirty="0" smtClean="0">
                <a:latin typeface="+mj-lt"/>
              </a:rPr>
              <a:t>request</a:t>
            </a:r>
            <a:endParaRPr lang="en-US" sz="1400" dirty="0">
              <a:latin typeface="+mj-lt"/>
            </a:endParaRPr>
          </a:p>
          <a:p>
            <a:pPr marL="214313" indent="-214313">
              <a:buFont typeface="Arial" panose="020B0604020202020204" pitchFamily="34" charset="0"/>
              <a:buChar char="•"/>
            </a:pPr>
            <a:r>
              <a:rPr lang="en-US" sz="1400" b="1" dirty="0">
                <a:latin typeface="+mj-lt"/>
              </a:rPr>
              <a:t>Save</a:t>
            </a:r>
            <a:r>
              <a:rPr lang="en-US" sz="1400" dirty="0">
                <a:latin typeface="+mj-lt"/>
              </a:rPr>
              <a:t> saves the request, adds it to the user’s To-Do list and Omega assigns a unique request ID number. </a:t>
            </a:r>
          </a:p>
          <a:p>
            <a:pPr marL="214313" indent="-214313">
              <a:buFont typeface="Arial" panose="020B0604020202020204" pitchFamily="34" charset="0"/>
              <a:buChar char="•"/>
            </a:pPr>
            <a:r>
              <a:rPr lang="en-US" sz="1400" b="1" dirty="0">
                <a:latin typeface="+mj-lt"/>
              </a:rPr>
              <a:t>Reset</a:t>
            </a:r>
            <a:r>
              <a:rPr lang="en-US" sz="1400" dirty="0">
                <a:latin typeface="+mj-lt"/>
              </a:rPr>
              <a:t> changes all amounts entered into the Amt of Change column back to </a:t>
            </a:r>
            <a:r>
              <a:rPr lang="en-US" sz="1400" dirty="0" smtClean="0">
                <a:latin typeface="+mj-lt"/>
              </a:rPr>
              <a:t>zero</a:t>
            </a:r>
            <a:r>
              <a:rPr lang="en-US" sz="1400" dirty="0">
                <a:latin typeface="+mj-lt"/>
              </a:rPr>
              <a:t> </a:t>
            </a:r>
          </a:p>
        </p:txBody>
      </p:sp>
    </p:spTree>
    <p:extLst>
      <p:ext uri="{BB962C8B-B14F-4D97-AF65-F5344CB8AC3E}">
        <p14:creationId xmlns:p14="http://schemas.microsoft.com/office/powerpoint/2010/main" val="4185151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dirty="0"/>
              <a:t>Budget (Object Code) Transfers</a:t>
            </a:r>
          </a:p>
        </p:txBody>
      </p:sp>
      <p:sp>
        <p:nvSpPr>
          <p:cNvPr id="3" name="Content Placeholder 2"/>
          <p:cNvSpPr>
            <a:spLocks noGrp="1"/>
          </p:cNvSpPr>
          <p:nvPr>
            <p:ph idx="1"/>
          </p:nvPr>
        </p:nvSpPr>
        <p:spPr>
          <a:xfrm>
            <a:off x="457200" y="1001806"/>
            <a:ext cx="8229600" cy="3630917"/>
          </a:xfrm>
        </p:spPr>
        <p:txBody>
          <a:bodyPr>
            <a:normAutofit/>
          </a:bodyPr>
          <a:lstStyle/>
          <a:p>
            <a:pPr marL="0" indent="0" algn="ctr">
              <a:buNone/>
            </a:pPr>
            <a:r>
              <a:rPr lang="en-US" sz="1600" dirty="0">
                <a:latin typeface="+mj-lt"/>
              </a:rPr>
              <a:t>After saving the data, confirmation appears at the top of the page and a request ID is assigned.</a:t>
            </a: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28800" y="1432217"/>
            <a:ext cx="5133415" cy="1385047"/>
          </a:xfrm>
          <a:prstGeom prst="rect">
            <a:avLst/>
          </a:prstGeom>
        </p:spPr>
      </p:pic>
      <p:pic>
        <p:nvPicPr>
          <p:cNvPr id="5" name="Picture 4"/>
          <p:cNvPicPr>
            <a:picLocks noChangeAspect="1"/>
          </p:cNvPicPr>
          <p:nvPr/>
        </p:nvPicPr>
        <p:blipFill>
          <a:blip r:embed="rId3"/>
          <a:stretch>
            <a:fillRect/>
          </a:stretch>
        </p:blipFill>
        <p:spPr>
          <a:xfrm>
            <a:off x="1828800" y="3000303"/>
            <a:ext cx="5133415" cy="1262250"/>
          </a:xfrm>
          <a:prstGeom prst="rect">
            <a:avLst/>
          </a:prstGeom>
        </p:spPr>
      </p:pic>
    </p:spTree>
    <p:extLst>
      <p:ext uri="{BB962C8B-B14F-4D97-AF65-F5344CB8AC3E}">
        <p14:creationId xmlns:p14="http://schemas.microsoft.com/office/powerpoint/2010/main" val="688279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(Object Code) Transfers</a:t>
            </a:r>
          </a:p>
        </p:txBody>
      </p:sp>
      <p:sp>
        <p:nvSpPr>
          <p:cNvPr id="3" name="Content Placeholder 2"/>
          <p:cNvSpPr>
            <a:spLocks noGrp="1"/>
          </p:cNvSpPr>
          <p:nvPr>
            <p:ph idx="1"/>
          </p:nvPr>
        </p:nvSpPr>
        <p:spPr>
          <a:xfrm>
            <a:off x="457200" y="895351"/>
            <a:ext cx="8229600" cy="762000"/>
          </a:xfrm>
        </p:spPr>
        <p:txBody>
          <a:bodyPr>
            <a:normAutofit fontScale="92500" lnSpcReduction="20000"/>
          </a:bodyPr>
          <a:lstStyle/>
          <a:p>
            <a:r>
              <a:rPr lang="en-US" sz="2800" dirty="0"/>
              <a:t>Clicking </a:t>
            </a:r>
            <a:r>
              <a:rPr lang="en-US" sz="2800" dirty="0" smtClean="0"/>
              <a:t>on                     </a:t>
            </a:r>
            <a:r>
              <a:rPr lang="en-US" sz="2800" dirty="0"/>
              <a:t>allows another review of the data and another chance to </a:t>
            </a:r>
            <a:r>
              <a:rPr lang="en-US" sz="2800" dirty="0" smtClean="0"/>
              <a:t>edit</a:t>
            </a:r>
          </a:p>
          <a:p>
            <a:endParaRPr lang="en-US" dirty="0"/>
          </a:p>
        </p:txBody>
      </p:sp>
      <p:pic>
        <p:nvPicPr>
          <p:cNvPr id="4" name="Picture 3"/>
          <p:cNvPicPr>
            <a:picLocks noChangeAspect="1"/>
          </p:cNvPicPr>
          <p:nvPr/>
        </p:nvPicPr>
        <p:blipFill>
          <a:blip r:embed="rId2"/>
          <a:stretch>
            <a:fillRect/>
          </a:stretch>
        </p:blipFill>
        <p:spPr>
          <a:xfrm>
            <a:off x="2438400" y="976467"/>
            <a:ext cx="1395838" cy="261783"/>
          </a:xfrm>
          <a:prstGeom prst="rect">
            <a:avLst/>
          </a:prstGeom>
        </p:spPr>
      </p:pic>
      <p:pic>
        <p:nvPicPr>
          <p:cNvPr id="5" name="Picture 4"/>
          <p:cNvPicPr>
            <a:picLocks noChangeAspect="1"/>
          </p:cNvPicPr>
          <p:nvPr/>
        </p:nvPicPr>
        <p:blipFill>
          <a:blip r:embed="rId3"/>
          <a:stretch>
            <a:fillRect/>
          </a:stretch>
        </p:blipFill>
        <p:spPr>
          <a:xfrm>
            <a:off x="2819400" y="1626578"/>
            <a:ext cx="3735113" cy="2819399"/>
          </a:xfrm>
          <a:prstGeom prst="rect">
            <a:avLst/>
          </a:prstGeom>
        </p:spPr>
      </p:pic>
    </p:spTree>
    <p:extLst>
      <p:ext uri="{BB962C8B-B14F-4D97-AF65-F5344CB8AC3E}">
        <p14:creationId xmlns:p14="http://schemas.microsoft.com/office/powerpoint/2010/main" val="3564605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(Object Code) Transfers</a:t>
            </a:r>
          </a:p>
        </p:txBody>
      </p:sp>
      <p:sp>
        <p:nvSpPr>
          <p:cNvPr id="3" name="Content Placeholder 2"/>
          <p:cNvSpPr>
            <a:spLocks noGrp="1"/>
          </p:cNvSpPr>
          <p:nvPr>
            <p:ph idx="1"/>
          </p:nvPr>
        </p:nvSpPr>
        <p:spPr>
          <a:xfrm>
            <a:off x="457200" y="971551"/>
            <a:ext cx="8229600" cy="3352800"/>
          </a:xfrm>
        </p:spPr>
        <p:txBody>
          <a:bodyPr>
            <a:noAutofit/>
          </a:bodyPr>
          <a:lstStyle/>
          <a:p>
            <a:r>
              <a:rPr lang="en-US" sz="1800" dirty="0">
                <a:latin typeface="+mj-lt"/>
              </a:rPr>
              <a:t>After successfully </a:t>
            </a:r>
            <a:r>
              <a:rPr lang="en-US" sz="1800" dirty="0" smtClean="0">
                <a:latin typeface="+mj-lt"/>
              </a:rPr>
              <a:t>saving, the Status Queue indicates </a:t>
            </a:r>
            <a:r>
              <a:rPr lang="en-US" sz="1800" dirty="0">
                <a:latin typeface="+mj-lt"/>
              </a:rPr>
              <a:t>the request is </a:t>
            </a:r>
            <a:r>
              <a:rPr lang="en-US" sz="1800" dirty="0" smtClean="0">
                <a:latin typeface="+mj-lt"/>
              </a:rPr>
              <a:t>created, shows </a:t>
            </a:r>
            <a:r>
              <a:rPr lang="en-US" sz="1800" dirty="0">
                <a:latin typeface="+mj-lt"/>
              </a:rPr>
              <a:t>a tracking </a:t>
            </a:r>
            <a:r>
              <a:rPr lang="en-US" sz="1800" dirty="0" smtClean="0">
                <a:latin typeface="+mj-lt"/>
              </a:rPr>
              <a:t>number, the status </a:t>
            </a:r>
            <a:r>
              <a:rPr lang="en-US" sz="1800" dirty="0">
                <a:latin typeface="+mj-lt"/>
              </a:rPr>
              <a:t>change </a:t>
            </a:r>
            <a:r>
              <a:rPr lang="en-US" sz="1800" dirty="0" smtClean="0">
                <a:latin typeface="+mj-lt"/>
              </a:rPr>
              <a:t>date, the </a:t>
            </a:r>
            <a:r>
              <a:rPr lang="en-US" sz="1800" dirty="0">
                <a:latin typeface="+mj-lt"/>
              </a:rPr>
              <a:t>i</a:t>
            </a:r>
            <a:r>
              <a:rPr lang="en-US" sz="1800" dirty="0" smtClean="0">
                <a:latin typeface="+mj-lt"/>
              </a:rPr>
              <a:t>ndividual who </a:t>
            </a:r>
            <a:r>
              <a:rPr lang="en-US" sz="1800" dirty="0">
                <a:latin typeface="+mj-lt"/>
              </a:rPr>
              <a:t>changed the </a:t>
            </a:r>
            <a:r>
              <a:rPr lang="en-US" sz="1800" dirty="0" smtClean="0">
                <a:latin typeface="+mj-lt"/>
              </a:rPr>
              <a:t>status, and the level </a:t>
            </a:r>
            <a:r>
              <a:rPr lang="en-US" sz="1800" dirty="0">
                <a:latin typeface="+mj-lt"/>
              </a:rPr>
              <a:t>at which the change was </a:t>
            </a:r>
            <a:r>
              <a:rPr lang="en-US" sz="1800" dirty="0" smtClean="0">
                <a:latin typeface="+mj-lt"/>
              </a:rPr>
              <a:t>made</a:t>
            </a:r>
            <a:endParaRPr lang="en-US" sz="1800" dirty="0">
              <a:latin typeface="+mj-lt"/>
            </a:endParaRPr>
          </a:p>
          <a:p>
            <a:r>
              <a:rPr lang="en-US" sz="1800" dirty="0">
                <a:latin typeface="+mj-lt"/>
              </a:rPr>
              <a:t>There are four options: </a:t>
            </a:r>
          </a:p>
          <a:p>
            <a:pPr marL="800100" lvl="1" indent="-342900">
              <a:buAutoNum type="arabicPeriod"/>
            </a:pPr>
            <a:r>
              <a:rPr lang="en-US" sz="1400" dirty="0" smtClean="0">
                <a:latin typeface="+mj-lt"/>
              </a:rPr>
              <a:t>“</a:t>
            </a:r>
            <a:r>
              <a:rPr lang="en-US" sz="1400" b="1" dirty="0" smtClean="0">
                <a:latin typeface="+mj-lt"/>
              </a:rPr>
              <a:t>Back</a:t>
            </a:r>
            <a:r>
              <a:rPr lang="en-US" sz="1400" dirty="0" smtClean="0">
                <a:latin typeface="+mj-lt"/>
              </a:rPr>
              <a:t>” </a:t>
            </a:r>
            <a:r>
              <a:rPr lang="en-US" sz="1400" dirty="0">
                <a:latin typeface="+mj-lt"/>
              </a:rPr>
              <a:t>returns the user to the Omega Home </a:t>
            </a:r>
            <a:r>
              <a:rPr lang="en-US" sz="1400" dirty="0" smtClean="0">
                <a:latin typeface="+mj-lt"/>
              </a:rPr>
              <a:t>page</a:t>
            </a:r>
          </a:p>
          <a:p>
            <a:pPr marL="800100" lvl="1" indent="-342900">
              <a:buAutoNum type="arabicPeriod"/>
            </a:pPr>
            <a:r>
              <a:rPr lang="en-US" sz="1400" dirty="0" smtClean="0">
                <a:latin typeface="+mj-lt"/>
              </a:rPr>
              <a:t>“</a:t>
            </a:r>
            <a:r>
              <a:rPr lang="en-US" sz="1400" b="1" dirty="0" smtClean="0">
                <a:latin typeface="+mj-lt"/>
              </a:rPr>
              <a:t>Edit Request</a:t>
            </a:r>
            <a:r>
              <a:rPr lang="en-US" sz="1400" dirty="0" smtClean="0">
                <a:latin typeface="+mj-lt"/>
              </a:rPr>
              <a:t>” </a:t>
            </a:r>
            <a:r>
              <a:rPr lang="en-US" sz="1400" dirty="0">
                <a:latin typeface="+mj-lt"/>
              </a:rPr>
              <a:t>allow further changes to be </a:t>
            </a:r>
            <a:r>
              <a:rPr lang="en-US" sz="1400" dirty="0" smtClean="0">
                <a:latin typeface="+mj-lt"/>
              </a:rPr>
              <a:t>made</a:t>
            </a:r>
            <a:endParaRPr lang="en-US" sz="1400" dirty="0">
              <a:latin typeface="+mj-lt"/>
            </a:endParaRPr>
          </a:p>
          <a:p>
            <a:pPr marL="800100" lvl="1" indent="-342900">
              <a:buAutoNum type="arabicPeriod"/>
            </a:pPr>
            <a:r>
              <a:rPr lang="en-US" sz="1400" dirty="0" smtClean="0">
                <a:latin typeface="+mj-lt"/>
              </a:rPr>
              <a:t>“</a:t>
            </a:r>
            <a:r>
              <a:rPr lang="en-US" sz="1400" b="1" dirty="0" smtClean="0">
                <a:latin typeface="+mj-lt"/>
              </a:rPr>
              <a:t>Submit Request</a:t>
            </a:r>
            <a:r>
              <a:rPr lang="en-US" sz="1400" dirty="0" smtClean="0">
                <a:latin typeface="+mj-lt"/>
              </a:rPr>
              <a:t>” </a:t>
            </a:r>
            <a:r>
              <a:rPr lang="en-US" sz="1400" dirty="0">
                <a:latin typeface="+mj-lt"/>
              </a:rPr>
              <a:t>begins the processing and puts the request into the approval </a:t>
            </a:r>
            <a:r>
              <a:rPr lang="en-US" sz="1400" dirty="0" smtClean="0">
                <a:latin typeface="+mj-lt"/>
              </a:rPr>
              <a:t>queue</a:t>
            </a:r>
            <a:endParaRPr lang="en-US" sz="1400" dirty="0">
              <a:latin typeface="+mj-lt"/>
            </a:endParaRPr>
          </a:p>
          <a:p>
            <a:pPr marL="800100" lvl="1" indent="-342900">
              <a:buAutoNum type="arabicPeriod"/>
            </a:pPr>
            <a:r>
              <a:rPr lang="en-US" sz="1400" dirty="0" smtClean="0">
                <a:latin typeface="+mj-lt"/>
              </a:rPr>
              <a:t>“</a:t>
            </a:r>
            <a:r>
              <a:rPr lang="en-US" sz="1400" b="1" dirty="0" smtClean="0">
                <a:latin typeface="+mj-lt"/>
              </a:rPr>
              <a:t>Cancel Request</a:t>
            </a:r>
            <a:r>
              <a:rPr lang="en-US" sz="1400" dirty="0" smtClean="0">
                <a:latin typeface="+mj-lt"/>
              </a:rPr>
              <a:t>” </a:t>
            </a:r>
            <a:r>
              <a:rPr lang="en-US" sz="1400" dirty="0">
                <a:latin typeface="+mj-lt"/>
              </a:rPr>
              <a:t>will remove the request from the To-Do </a:t>
            </a:r>
            <a:r>
              <a:rPr lang="en-US" sz="1400" dirty="0" smtClean="0">
                <a:latin typeface="+mj-lt"/>
              </a:rPr>
              <a:t>list</a:t>
            </a:r>
          </a:p>
          <a:p>
            <a:pPr marL="457200" lvl="1" indent="0">
              <a:buNone/>
            </a:pPr>
            <a:endParaRPr lang="en-US" sz="1400" dirty="0">
              <a:latin typeface="+mj-lt"/>
            </a:endParaRPr>
          </a:p>
          <a:p>
            <a:pPr marL="0" indent="-57150" algn="ctr">
              <a:buNone/>
            </a:pPr>
            <a:r>
              <a:rPr lang="en-US" sz="2200" dirty="0" smtClean="0">
                <a:latin typeface="+mj-lt"/>
              </a:rPr>
              <a:t>*If you cancel, </a:t>
            </a:r>
            <a:r>
              <a:rPr lang="en-US" sz="2200" dirty="0">
                <a:latin typeface="+mj-lt"/>
              </a:rPr>
              <a:t>the request cannot be </a:t>
            </a:r>
            <a:r>
              <a:rPr lang="en-US" sz="2200" dirty="0" smtClean="0">
                <a:latin typeface="+mj-lt"/>
              </a:rPr>
              <a:t>processed further. </a:t>
            </a:r>
            <a:r>
              <a:rPr lang="en-US" sz="2200" dirty="0">
                <a:latin typeface="+mj-lt"/>
              </a:rPr>
              <a:t>Cancellation requires a justification.*</a:t>
            </a:r>
          </a:p>
        </p:txBody>
      </p:sp>
    </p:spTree>
    <p:extLst>
      <p:ext uri="{BB962C8B-B14F-4D97-AF65-F5344CB8AC3E}">
        <p14:creationId xmlns:p14="http://schemas.microsoft.com/office/powerpoint/2010/main" val="4163534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noAutofit/>
          </a:bodyPr>
          <a:lstStyle/>
          <a:p>
            <a:r>
              <a:rPr lang="en-US" b="1" dirty="0" smtClean="0"/>
              <a:t>Creating a Reimbursement Request </a:t>
            </a:r>
            <a:endParaRPr lang="en-US" dirty="0"/>
          </a:p>
        </p:txBody>
      </p:sp>
      <p:sp>
        <p:nvSpPr>
          <p:cNvPr id="3" name="Content Placeholder 2"/>
          <p:cNvSpPr>
            <a:spLocks noGrp="1"/>
          </p:cNvSpPr>
          <p:nvPr>
            <p:ph idx="1"/>
          </p:nvPr>
        </p:nvSpPr>
        <p:spPr/>
        <p:txBody>
          <a:bodyPr>
            <a:normAutofit/>
          </a:bodyPr>
          <a:lstStyle/>
          <a:p>
            <a:r>
              <a:rPr lang="en-US" sz="1600" dirty="0" smtClean="0">
                <a:solidFill>
                  <a:srgbClr val="000000"/>
                </a:solidFill>
                <a:latin typeface="+mj-lt"/>
              </a:rPr>
              <a:t>From the Omega drop down , select </a:t>
            </a:r>
            <a:r>
              <a:rPr lang="en-US" sz="1600" b="1" dirty="0">
                <a:solidFill>
                  <a:srgbClr val="000000"/>
                </a:solidFill>
                <a:latin typeface="+mj-lt"/>
              </a:rPr>
              <a:t>“Create/Submit a reimbursement</a:t>
            </a:r>
            <a:r>
              <a:rPr lang="en-US" sz="1600" b="1" dirty="0" smtClean="0">
                <a:solidFill>
                  <a:srgbClr val="000000"/>
                </a:solidFill>
                <a:latin typeface="+mj-lt"/>
              </a:rPr>
              <a:t>”</a:t>
            </a:r>
            <a:endParaRPr lang="en-US" sz="1350" dirty="0"/>
          </a:p>
        </p:txBody>
      </p:sp>
      <p:pic>
        <p:nvPicPr>
          <p:cNvPr id="4" name="Picture 3"/>
          <p:cNvPicPr>
            <a:picLocks noChangeAspect="1"/>
          </p:cNvPicPr>
          <p:nvPr/>
        </p:nvPicPr>
        <p:blipFill>
          <a:blip r:embed="rId2"/>
          <a:stretch>
            <a:fillRect/>
          </a:stretch>
        </p:blipFill>
        <p:spPr>
          <a:xfrm>
            <a:off x="189959" y="1733550"/>
            <a:ext cx="8764082" cy="562279"/>
          </a:xfrm>
          <a:prstGeom prst="rect">
            <a:avLst/>
          </a:prstGeom>
        </p:spPr>
      </p:pic>
    </p:spTree>
    <p:extLst>
      <p:ext uri="{BB962C8B-B14F-4D97-AF65-F5344CB8AC3E}">
        <p14:creationId xmlns:p14="http://schemas.microsoft.com/office/powerpoint/2010/main" val="3096116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4616"/>
          </a:xfrm>
        </p:spPr>
        <p:txBody>
          <a:bodyPr>
            <a:noAutofit/>
          </a:bodyPr>
          <a:lstStyle/>
          <a:p>
            <a:r>
              <a:rPr lang="en-US" b="1" dirty="0"/>
              <a:t>Creating a Reimbursement Request </a:t>
            </a:r>
            <a:endParaRPr lang="en-US" dirty="0"/>
          </a:p>
        </p:txBody>
      </p:sp>
      <p:pic>
        <p:nvPicPr>
          <p:cNvPr id="4" name="Content Placeholder 3"/>
          <p:cNvPicPr>
            <a:picLocks noGrp="1" noChangeAspect="1"/>
          </p:cNvPicPr>
          <p:nvPr>
            <p:ph idx="1"/>
          </p:nvPr>
        </p:nvPicPr>
        <p:blipFill rotWithShape="1">
          <a:blip r:embed="rId2"/>
          <a:srcRect t="14655" r="65086"/>
          <a:stretch/>
        </p:blipFill>
        <p:spPr>
          <a:xfrm>
            <a:off x="424337" y="883728"/>
            <a:ext cx="3333750" cy="3465717"/>
          </a:xfrm>
          <a:prstGeom prst="rect">
            <a:avLst/>
          </a:prstGeom>
        </p:spPr>
      </p:pic>
      <p:sp>
        <p:nvSpPr>
          <p:cNvPr id="5" name="TextBox 4"/>
          <p:cNvSpPr txBox="1"/>
          <p:nvPr/>
        </p:nvSpPr>
        <p:spPr>
          <a:xfrm>
            <a:off x="4267200" y="925560"/>
            <a:ext cx="4648200" cy="1077218"/>
          </a:xfrm>
          <a:prstGeom prst="rect">
            <a:avLst/>
          </a:prstGeom>
          <a:noFill/>
        </p:spPr>
        <p:txBody>
          <a:bodyPr wrap="square" rtlCol="0">
            <a:spAutoFit/>
          </a:bodyPr>
          <a:lstStyle/>
          <a:p>
            <a:r>
              <a:rPr lang="en-US" sz="1600" dirty="0">
                <a:solidFill>
                  <a:srgbClr val="000000"/>
                </a:solidFill>
                <a:latin typeface="+mj-lt"/>
              </a:rPr>
              <a:t>Choosing the </a:t>
            </a:r>
            <a:r>
              <a:rPr lang="en-US" sz="1600" b="1" dirty="0">
                <a:solidFill>
                  <a:srgbClr val="000000"/>
                </a:solidFill>
                <a:latin typeface="+mj-lt"/>
              </a:rPr>
              <a:t>Create/Submit a reimbursement </a:t>
            </a:r>
            <a:r>
              <a:rPr lang="en-US" sz="1600" dirty="0">
                <a:solidFill>
                  <a:srgbClr val="000000"/>
                </a:solidFill>
                <a:latin typeface="+mj-lt"/>
              </a:rPr>
              <a:t>function will access the Select Award page so that the user can select a funding source. This will become the default award. </a:t>
            </a:r>
            <a:endParaRPr lang="en-US" sz="1600" dirty="0">
              <a:latin typeface="+mj-lt"/>
            </a:endParaRPr>
          </a:p>
        </p:txBody>
      </p:sp>
      <p:sp>
        <p:nvSpPr>
          <p:cNvPr id="6" name="TextBox 5"/>
          <p:cNvSpPr txBox="1"/>
          <p:nvPr/>
        </p:nvSpPr>
        <p:spPr>
          <a:xfrm>
            <a:off x="4965700" y="2109168"/>
            <a:ext cx="4191000" cy="307777"/>
          </a:xfrm>
          <a:prstGeom prst="rect">
            <a:avLst/>
          </a:prstGeom>
          <a:noFill/>
        </p:spPr>
        <p:txBody>
          <a:bodyPr wrap="square" rtlCol="0">
            <a:spAutoFit/>
          </a:bodyPr>
          <a:lstStyle/>
          <a:p>
            <a:r>
              <a:rPr lang="en-US" sz="1400" dirty="0"/>
              <a:t>Select an Award using </a:t>
            </a:r>
            <a:r>
              <a:rPr lang="en-US" sz="1400" dirty="0" smtClean="0"/>
              <a:t>the             button  </a:t>
            </a:r>
            <a:endParaRPr lang="en-US" sz="1400" dirty="0"/>
          </a:p>
        </p:txBody>
      </p:sp>
      <p:sp>
        <p:nvSpPr>
          <p:cNvPr id="7" name="Down Arrow 6"/>
          <p:cNvSpPr/>
          <p:nvPr/>
        </p:nvSpPr>
        <p:spPr>
          <a:xfrm rot="5400000">
            <a:off x="4257677" y="1896153"/>
            <a:ext cx="208432"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a:blip r:embed="rId3"/>
          <a:stretch>
            <a:fillRect/>
          </a:stretch>
        </p:blipFill>
        <p:spPr>
          <a:xfrm>
            <a:off x="6996280" y="2068939"/>
            <a:ext cx="387498" cy="388234"/>
          </a:xfrm>
          <a:prstGeom prst="rect">
            <a:avLst/>
          </a:prstGeom>
        </p:spPr>
      </p:pic>
      <p:sp>
        <p:nvSpPr>
          <p:cNvPr id="9" name="TextBox 8"/>
          <p:cNvSpPr txBox="1"/>
          <p:nvPr/>
        </p:nvSpPr>
        <p:spPr>
          <a:xfrm>
            <a:off x="4267200" y="2629873"/>
            <a:ext cx="4648200" cy="1384995"/>
          </a:xfrm>
          <a:prstGeom prst="rect">
            <a:avLst/>
          </a:prstGeom>
          <a:noFill/>
        </p:spPr>
        <p:txBody>
          <a:bodyPr wrap="square" rtlCol="0">
            <a:spAutoFit/>
          </a:bodyPr>
          <a:lstStyle/>
          <a:p>
            <a:r>
              <a:rPr lang="en-US" sz="1400" b="1" dirty="0">
                <a:latin typeface="+mj-lt"/>
              </a:rPr>
              <a:t>Note: </a:t>
            </a:r>
            <a:r>
              <a:rPr lang="en-US" sz="1400" dirty="0">
                <a:latin typeface="+mj-lt"/>
              </a:rPr>
              <a:t>If, upon selection of the award, the user then tries to Create/Submit a Reimbursement but is denied access, review the user’s OP1 form to ensure that the appropriate permissions have been established. If the OP1 form shows permission is granted for this award, the user should contact OMEGA Support at the Department. </a:t>
            </a:r>
          </a:p>
        </p:txBody>
      </p:sp>
    </p:spTree>
    <p:extLst>
      <p:ext uri="{BB962C8B-B14F-4D97-AF65-F5344CB8AC3E}">
        <p14:creationId xmlns:p14="http://schemas.microsoft.com/office/powerpoint/2010/main" val="799363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9248"/>
          </a:xfrm>
        </p:spPr>
        <p:txBody>
          <a:bodyPr>
            <a:noAutofit/>
          </a:bodyPr>
          <a:lstStyle/>
          <a:p>
            <a:r>
              <a:rPr lang="en-US" b="1" dirty="0"/>
              <a:t>Creating a Reimbursement Request </a:t>
            </a:r>
            <a:endParaRPr lang="en-US" dirty="0"/>
          </a:p>
        </p:txBody>
      </p:sp>
      <p:pic>
        <p:nvPicPr>
          <p:cNvPr id="4" name="Content Placeholder 3"/>
          <p:cNvPicPr>
            <a:picLocks noGrp="1" noChangeAspect="1"/>
          </p:cNvPicPr>
          <p:nvPr>
            <p:ph idx="1"/>
          </p:nvPr>
        </p:nvPicPr>
        <p:blipFill rotWithShape="1">
          <a:blip r:embed="rId2"/>
          <a:srcRect t="17997" r="65512"/>
          <a:stretch/>
        </p:blipFill>
        <p:spPr>
          <a:xfrm>
            <a:off x="304800" y="788334"/>
            <a:ext cx="3733800" cy="3566832"/>
          </a:xfrm>
          <a:prstGeom prst="rect">
            <a:avLst/>
          </a:prstGeom>
        </p:spPr>
      </p:pic>
      <p:sp>
        <p:nvSpPr>
          <p:cNvPr id="7" name="TextBox 6"/>
          <p:cNvSpPr txBox="1"/>
          <p:nvPr/>
        </p:nvSpPr>
        <p:spPr>
          <a:xfrm>
            <a:off x="4267200" y="865468"/>
            <a:ext cx="4343400" cy="3631763"/>
          </a:xfrm>
          <a:prstGeom prst="rect">
            <a:avLst/>
          </a:prstGeom>
          <a:noFill/>
        </p:spPr>
        <p:txBody>
          <a:bodyPr wrap="square" rtlCol="0">
            <a:spAutoFit/>
          </a:bodyPr>
          <a:lstStyle/>
          <a:p>
            <a:r>
              <a:rPr lang="en-US" dirty="0">
                <a:solidFill>
                  <a:srgbClr val="000000"/>
                </a:solidFill>
                <a:latin typeface="+mj-lt"/>
              </a:rPr>
              <a:t>Enter </a:t>
            </a:r>
            <a:r>
              <a:rPr lang="en-US" dirty="0" smtClean="0">
                <a:solidFill>
                  <a:srgbClr val="000000"/>
                </a:solidFill>
                <a:latin typeface="+mj-lt"/>
              </a:rPr>
              <a:t>the expenditure</a:t>
            </a:r>
            <a:r>
              <a:rPr lang="en-US" dirty="0">
                <a:solidFill>
                  <a:srgbClr val="000000"/>
                </a:solidFill>
              </a:rPr>
              <a:t> start and end</a:t>
            </a:r>
            <a:r>
              <a:rPr lang="en-US" dirty="0" smtClean="0">
                <a:solidFill>
                  <a:srgbClr val="000000"/>
                </a:solidFill>
                <a:latin typeface="+mj-lt"/>
              </a:rPr>
              <a:t> dates first (red arrow). </a:t>
            </a:r>
            <a:r>
              <a:rPr lang="en-US" i="1" dirty="0" smtClean="0">
                <a:solidFill>
                  <a:srgbClr val="000000"/>
                </a:solidFill>
                <a:latin typeface="+mj-lt"/>
              </a:rPr>
              <a:t>These must be entered to move forward with the request. </a:t>
            </a:r>
            <a:r>
              <a:rPr lang="en-US" dirty="0" smtClean="0">
                <a:solidFill>
                  <a:srgbClr val="000000"/>
                </a:solidFill>
                <a:latin typeface="+mj-lt"/>
              </a:rPr>
              <a:t>Expenditure </a:t>
            </a:r>
            <a:r>
              <a:rPr lang="en-US" dirty="0">
                <a:solidFill>
                  <a:srgbClr val="000000"/>
                </a:solidFill>
                <a:latin typeface="+mj-lt"/>
              </a:rPr>
              <a:t>data can be entered manually or uploaded from Excel into OMEGA</a:t>
            </a:r>
            <a:r>
              <a:rPr lang="en-US" dirty="0" smtClean="0">
                <a:solidFill>
                  <a:srgbClr val="000000"/>
                </a:solidFill>
                <a:latin typeface="+mj-lt"/>
              </a:rPr>
              <a:t>.</a:t>
            </a:r>
          </a:p>
          <a:p>
            <a:endParaRPr lang="en-US" sz="1400" dirty="0">
              <a:solidFill>
                <a:srgbClr val="000000"/>
              </a:solidFill>
              <a:latin typeface="+mj-lt"/>
            </a:endParaRPr>
          </a:p>
          <a:p>
            <a:pPr marL="214313" indent="-214313">
              <a:buFont typeface="Arial" panose="020B0604020202020204" pitchFamily="34" charset="0"/>
              <a:buChar char="•"/>
            </a:pPr>
            <a:r>
              <a:rPr lang="en-US" sz="1400" b="1" dirty="0">
                <a:solidFill>
                  <a:srgbClr val="000000"/>
                </a:solidFill>
                <a:latin typeface="+mj-lt"/>
              </a:rPr>
              <a:t>For Manual </a:t>
            </a:r>
            <a:r>
              <a:rPr lang="en-US" sz="1400" b="1" dirty="0" smtClean="0">
                <a:solidFill>
                  <a:srgbClr val="000000"/>
                </a:solidFill>
                <a:latin typeface="+mj-lt"/>
              </a:rPr>
              <a:t>Entry (yellow arrow): </a:t>
            </a:r>
            <a:endParaRPr lang="en-US" sz="1400" dirty="0">
              <a:solidFill>
                <a:srgbClr val="000000"/>
              </a:solidFill>
              <a:latin typeface="+mj-lt"/>
            </a:endParaRPr>
          </a:p>
          <a:p>
            <a:pPr marL="557213" lvl="1" indent="-214313">
              <a:buFont typeface="Arial" panose="020B0604020202020204" pitchFamily="34" charset="0"/>
              <a:buChar char="•"/>
            </a:pPr>
            <a:r>
              <a:rPr lang="en-US" sz="1400" dirty="0">
                <a:solidFill>
                  <a:srgbClr val="000000"/>
                </a:solidFill>
                <a:latin typeface="+mj-lt"/>
              </a:rPr>
              <a:t>Select the </a:t>
            </a:r>
            <a:r>
              <a:rPr lang="en-US" sz="1400" b="1" dirty="0">
                <a:latin typeface="+mj-lt"/>
              </a:rPr>
              <a:t>New Entry</a:t>
            </a:r>
            <a:r>
              <a:rPr lang="en-US" sz="1400" b="1" dirty="0">
                <a:solidFill>
                  <a:srgbClr val="0000FF"/>
                </a:solidFill>
                <a:latin typeface="+mj-lt"/>
              </a:rPr>
              <a:t> </a:t>
            </a:r>
            <a:r>
              <a:rPr lang="en-US" sz="1400" dirty="0">
                <a:solidFill>
                  <a:srgbClr val="000000"/>
                </a:solidFill>
                <a:latin typeface="+mj-lt"/>
              </a:rPr>
              <a:t>link near the bottom of the request for reimbursement form. </a:t>
            </a:r>
            <a:endParaRPr lang="en-US" sz="1400" dirty="0" smtClean="0">
              <a:solidFill>
                <a:srgbClr val="000000"/>
              </a:solidFill>
              <a:latin typeface="+mj-lt"/>
            </a:endParaRPr>
          </a:p>
          <a:p>
            <a:pPr marL="342900" lvl="1"/>
            <a:endParaRPr lang="en-US" sz="1400" dirty="0">
              <a:solidFill>
                <a:srgbClr val="000000"/>
              </a:solidFill>
              <a:latin typeface="+mj-lt"/>
            </a:endParaRPr>
          </a:p>
          <a:p>
            <a:pPr marL="214313" indent="-214313">
              <a:buFont typeface="Arial" panose="020B0604020202020204" pitchFamily="34" charset="0"/>
              <a:buChar char="•"/>
            </a:pPr>
            <a:r>
              <a:rPr lang="en-US" sz="1400" b="1" dirty="0">
                <a:solidFill>
                  <a:srgbClr val="000000"/>
                </a:solidFill>
                <a:latin typeface="+mj-lt"/>
              </a:rPr>
              <a:t>For Electronic Data </a:t>
            </a:r>
            <a:r>
              <a:rPr lang="en-US" sz="1400" b="1" dirty="0" smtClean="0">
                <a:solidFill>
                  <a:srgbClr val="000000"/>
                </a:solidFill>
                <a:latin typeface="+mj-lt"/>
              </a:rPr>
              <a:t>Entry (green arrow): </a:t>
            </a:r>
            <a:endParaRPr lang="en-US" sz="1400" dirty="0">
              <a:solidFill>
                <a:srgbClr val="000000"/>
              </a:solidFill>
              <a:latin typeface="+mj-lt"/>
            </a:endParaRPr>
          </a:p>
          <a:p>
            <a:pPr marL="557213" lvl="1" indent="-214313">
              <a:buFont typeface="Arial" panose="020B0604020202020204" pitchFamily="34" charset="0"/>
              <a:buChar char="•"/>
            </a:pPr>
            <a:r>
              <a:rPr lang="en-US" sz="1400" dirty="0">
                <a:solidFill>
                  <a:srgbClr val="000000"/>
                </a:solidFill>
                <a:latin typeface="+mj-lt"/>
              </a:rPr>
              <a:t>Use the Browse button to locate the file and upload into OMEGA. For details about this </a:t>
            </a:r>
            <a:r>
              <a:rPr lang="en-US" sz="1400" dirty="0" smtClean="0">
                <a:solidFill>
                  <a:srgbClr val="000000"/>
                </a:solidFill>
                <a:latin typeface="+mj-lt"/>
              </a:rPr>
              <a:t>feature, </a:t>
            </a:r>
            <a:r>
              <a:rPr lang="en-US" sz="1400" dirty="0">
                <a:solidFill>
                  <a:srgbClr val="000000"/>
                </a:solidFill>
                <a:latin typeface="+mj-lt"/>
              </a:rPr>
              <a:t>see Appendix </a:t>
            </a:r>
            <a:r>
              <a:rPr lang="en-US" sz="1400" dirty="0" smtClean="0">
                <a:solidFill>
                  <a:srgbClr val="000000"/>
                </a:solidFill>
                <a:latin typeface="+mj-lt"/>
              </a:rPr>
              <a:t>B:</a:t>
            </a:r>
            <a:r>
              <a:rPr lang="en-US" sz="1400" dirty="0">
                <a:solidFill>
                  <a:srgbClr val="000000"/>
                </a:solidFill>
                <a:latin typeface="+mj-lt"/>
              </a:rPr>
              <a:t> </a:t>
            </a:r>
            <a:r>
              <a:rPr lang="en-US" sz="1400" b="1" dirty="0" smtClean="0">
                <a:latin typeface="+mj-lt"/>
              </a:rPr>
              <a:t>Uploading </a:t>
            </a:r>
            <a:r>
              <a:rPr lang="en-US" sz="1400" b="1" dirty="0">
                <a:latin typeface="+mj-lt"/>
              </a:rPr>
              <a:t>Data for </a:t>
            </a:r>
            <a:r>
              <a:rPr lang="en-US" sz="1400" b="1" dirty="0" smtClean="0">
                <a:latin typeface="+mj-lt"/>
              </a:rPr>
              <a:t>Reimbursements</a:t>
            </a:r>
            <a:endParaRPr lang="en-US" sz="1400" dirty="0">
              <a:latin typeface="+mj-lt"/>
            </a:endParaRPr>
          </a:p>
        </p:txBody>
      </p:sp>
      <p:sp>
        <p:nvSpPr>
          <p:cNvPr id="5" name="Right Arrow 4"/>
          <p:cNvSpPr/>
          <p:nvPr/>
        </p:nvSpPr>
        <p:spPr>
          <a:xfrm rot="10800000" flipV="1">
            <a:off x="914400" y="3867150"/>
            <a:ext cx="990600" cy="2967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Arrow 5"/>
          <p:cNvSpPr/>
          <p:nvPr/>
        </p:nvSpPr>
        <p:spPr>
          <a:xfrm rot="1430882">
            <a:off x="1097381" y="2120364"/>
            <a:ext cx="968513" cy="276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8"/>
          <p:cNvSpPr/>
          <p:nvPr/>
        </p:nvSpPr>
        <p:spPr>
          <a:xfrm rot="10800000" flipV="1">
            <a:off x="2091504" y="3257550"/>
            <a:ext cx="990600" cy="2967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04618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54"/>
          </a:xfrm>
        </p:spPr>
        <p:txBody>
          <a:bodyPr>
            <a:noAutofit/>
          </a:bodyPr>
          <a:lstStyle/>
          <a:p>
            <a:r>
              <a:rPr lang="en-US" b="1" dirty="0"/>
              <a:t>Creating a Reimbursement Request </a:t>
            </a:r>
            <a:endParaRPr lang="en-US" dirty="0"/>
          </a:p>
        </p:txBody>
      </p:sp>
      <p:sp>
        <p:nvSpPr>
          <p:cNvPr id="5" name="Rectangle 4"/>
          <p:cNvSpPr/>
          <p:nvPr/>
        </p:nvSpPr>
        <p:spPr>
          <a:xfrm>
            <a:off x="4211498" y="753035"/>
            <a:ext cx="4856301" cy="2769989"/>
          </a:xfrm>
          <a:prstGeom prst="rect">
            <a:avLst/>
          </a:prstGeom>
        </p:spPr>
        <p:txBody>
          <a:bodyPr wrap="square">
            <a:spAutoFit/>
          </a:bodyPr>
          <a:lstStyle/>
          <a:p>
            <a:r>
              <a:rPr lang="en-US" b="1" dirty="0">
                <a:solidFill>
                  <a:srgbClr val="000000"/>
                </a:solidFill>
                <a:latin typeface="+mj-lt"/>
              </a:rPr>
              <a:t>Entering Expenditure Data Manually: </a:t>
            </a:r>
            <a:endParaRPr lang="en-US" b="1" dirty="0" smtClean="0">
              <a:solidFill>
                <a:srgbClr val="000000"/>
              </a:solidFill>
              <a:latin typeface="+mj-lt"/>
            </a:endParaRPr>
          </a:p>
          <a:p>
            <a:endParaRPr lang="en-US" b="1" dirty="0" smtClean="0">
              <a:solidFill>
                <a:srgbClr val="000000"/>
              </a:solidFill>
              <a:latin typeface="+mj-lt"/>
            </a:endParaRPr>
          </a:p>
          <a:p>
            <a:r>
              <a:rPr lang="en-US" i="1" dirty="0" smtClean="0">
                <a:solidFill>
                  <a:srgbClr val="000000"/>
                </a:solidFill>
                <a:latin typeface="+mj-lt"/>
              </a:rPr>
              <a:t>Upon </a:t>
            </a:r>
            <a:r>
              <a:rPr lang="en-US" i="1" dirty="0">
                <a:solidFill>
                  <a:srgbClr val="000000"/>
                </a:solidFill>
                <a:latin typeface="+mj-lt"/>
              </a:rPr>
              <a:t>selection of </a:t>
            </a:r>
            <a:r>
              <a:rPr lang="en-US" b="1" i="1" dirty="0">
                <a:solidFill>
                  <a:srgbClr val="0000FF"/>
                </a:solidFill>
                <a:latin typeface="+mj-lt"/>
              </a:rPr>
              <a:t>New Entry</a:t>
            </a:r>
            <a:r>
              <a:rPr lang="en-US" i="1" dirty="0">
                <a:solidFill>
                  <a:srgbClr val="000000"/>
                </a:solidFill>
                <a:latin typeface="+mj-lt"/>
              </a:rPr>
              <a:t>, a Reimbursement Request appears, containing 4 </a:t>
            </a:r>
            <a:r>
              <a:rPr lang="en-US" i="1" dirty="0" smtClean="0">
                <a:solidFill>
                  <a:srgbClr val="000000"/>
                </a:solidFill>
                <a:latin typeface="+mj-lt"/>
              </a:rPr>
              <a:t>sections:</a:t>
            </a:r>
          </a:p>
          <a:p>
            <a:pPr marL="285750" indent="-285750">
              <a:buFont typeface="Arial" panose="020B0604020202020204" pitchFamily="34" charset="0"/>
              <a:buChar char="•"/>
            </a:pPr>
            <a:endParaRPr lang="en-US" sz="2000" dirty="0">
              <a:solidFill>
                <a:srgbClr val="000000"/>
              </a:solidFill>
              <a:latin typeface="+mj-lt"/>
            </a:endParaRPr>
          </a:p>
          <a:p>
            <a:pPr marL="342900" indent="-342900">
              <a:buAutoNum type="arabicPeriod"/>
            </a:pPr>
            <a:r>
              <a:rPr lang="en-US" sz="2000" dirty="0" smtClean="0">
                <a:solidFill>
                  <a:srgbClr val="000000"/>
                </a:solidFill>
                <a:latin typeface="+mj-lt"/>
              </a:rPr>
              <a:t>Selected </a:t>
            </a:r>
            <a:r>
              <a:rPr lang="en-US" sz="2000" dirty="0">
                <a:solidFill>
                  <a:srgbClr val="000000"/>
                </a:solidFill>
                <a:latin typeface="+mj-lt"/>
              </a:rPr>
              <a:t>Project Group, Project, Award </a:t>
            </a:r>
            <a:r>
              <a:rPr lang="en-US" sz="2000" dirty="0" smtClean="0">
                <a:solidFill>
                  <a:srgbClr val="000000"/>
                </a:solidFill>
                <a:latin typeface="+mj-lt"/>
              </a:rPr>
              <a:t>Information </a:t>
            </a:r>
            <a:endParaRPr lang="en-US" sz="2000" dirty="0">
              <a:solidFill>
                <a:srgbClr val="000000"/>
              </a:solidFill>
              <a:latin typeface="+mj-lt"/>
            </a:endParaRPr>
          </a:p>
          <a:p>
            <a:pPr marL="400050" lvl="1" indent="-171450">
              <a:buFont typeface="Arial" panose="020B0604020202020204" pitchFamily="34" charset="0"/>
              <a:buChar char="•"/>
            </a:pPr>
            <a:r>
              <a:rPr lang="en-US" sz="1400" dirty="0">
                <a:solidFill>
                  <a:srgbClr val="000000"/>
                </a:solidFill>
                <a:latin typeface="+mj-lt"/>
              </a:rPr>
              <a:t>This section displays the selected award and related information. </a:t>
            </a:r>
            <a:r>
              <a:rPr lang="en-US" sz="1400" b="1" dirty="0">
                <a:solidFill>
                  <a:srgbClr val="0000FF"/>
                </a:solidFill>
                <a:latin typeface="+mj-lt"/>
              </a:rPr>
              <a:t>Change Funding Source </a:t>
            </a:r>
            <a:r>
              <a:rPr lang="en-US" sz="1400" dirty="0">
                <a:solidFill>
                  <a:srgbClr val="000000"/>
                </a:solidFill>
                <a:latin typeface="+mj-lt"/>
              </a:rPr>
              <a:t>is located here so that you can change the award from this page if necessary</a:t>
            </a:r>
            <a:r>
              <a:rPr lang="en-US" sz="1400" dirty="0" smtClean="0">
                <a:solidFill>
                  <a:srgbClr val="000000"/>
                </a:solidFill>
                <a:latin typeface="+mj-lt"/>
              </a:rPr>
              <a:t>.</a:t>
            </a:r>
            <a:endParaRPr lang="en-US" sz="1400" dirty="0">
              <a:solidFill>
                <a:srgbClr val="000000"/>
              </a:solidFill>
              <a:latin typeface="+mj-lt"/>
            </a:endParaRPr>
          </a:p>
        </p:txBody>
      </p:sp>
      <p:pic>
        <p:nvPicPr>
          <p:cNvPr id="6" name="Picture 5"/>
          <p:cNvPicPr>
            <a:picLocks noChangeAspect="1"/>
          </p:cNvPicPr>
          <p:nvPr/>
        </p:nvPicPr>
        <p:blipFill>
          <a:blip r:embed="rId2"/>
          <a:stretch>
            <a:fillRect/>
          </a:stretch>
        </p:blipFill>
        <p:spPr>
          <a:xfrm>
            <a:off x="215498" y="1657350"/>
            <a:ext cx="3996000" cy="1524000"/>
          </a:xfrm>
          <a:prstGeom prst="rect">
            <a:avLst/>
          </a:prstGeom>
        </p:spPr>
      </p:pic>
    </p:spTree>
    <p:extLst>
      <p:ext uri="{BB962C8B-B14F-4D97-AF65-F5344CB8AC3E}">
        <p14:creationId xmlns:p14="http://schemas.microsoft.com/office/powerpoint/2010/main" val="81773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lstStyle/>
          <a:p>
            <a:r>
              <a:rPr lang="en-US" dirty="0"/>
              <a:t>OMEGA Login Page</a:t>
            </a:r>
          </a:p>
        </p:txBody>
      </p:sp>
      <p:pic>
        <p:nvPicPr>
          <p:cNvPr id="4" name="Content Placeholder 3"/>
          <p:cNvPicPr>
            <a:picLocks noGrp="1" noChangeAspect="1"/>
          </p:cNvPicPr>
          <p:nvPr>
            <p:ph idx="1"/>
          </p:nvPr>
        </p:nvPicPr>
        <p:blipFill rotWithShape="1">
          <a:blip r:embed="rId2"/>
          <a:srcRect t="10389" r="41756" b="29242"/>
          <a:stretch/>
        </p:blipFill>
        <p:spPr>
          <a:xfrm>
            <a:off x="1676400" y="1200150"/>
            <a:ext cx="5564728" cy="3124200"/>
          </a:xfrm>
          <a:prstGeom prst="rect">
            <a:avLst/>
          </a:prstGeom>
        </p:spPr>
      </p:pic>
    </p:spTree>
    <p:extLst>
      <p:ext uri="{BB962C8B-B14F-4D97-AF65-F5344CB8AC3E}">
        <p14:creationId xmlns:p14="http://schemas.microsoft.com/office/powerpoint/2010/main" val="2385365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54"/>
          </a:xfrm>
        </p:spPr>
        <p:txBody>
          <a:bodyPr>
            <a:noAutofit/>
          </a:bodyPr>
          <a:lstStyle/>
          <a:p>
            <a:r>
              <a:rPr lang="en-US" b="1" dirty="0"/>
              <a:t>Creating a Reimbursement Request </a:t>
            </a:r>
            <a:endParaRPr lang="en-US" dirty="0"/>
          </a:p>
        </p:txBody>
      </p:sp>
      <p:sp>
        <p:nvSpPr>
          <p:cNvPr id="5" name="Rectangle 4"/>
          <p:cNvSpPr/>
          <p:nvPr/>
        </p:nvSpPr>
        <p:spPr>
          <a:xfrm>
            <a:off x="4211499" y="753035"/>
            <a:ext cx="4313144" cy="3724096"/>
          </a:xfrm>
          <a:prstGeom prst="rect">
            <a:avLst/>
          </a:prstGeom>
        </p:spPr>
        <p:txBody>
          <a:bodyPr wrap="square">
            <a:spAutoFit/>
          </a:bodyPr>
          <a:lstStyle/>
          <a:p>
            <a:r>
              <a:rPr lang="en-US" sz="2000" b="1" dirty="0">
                <a:solidFill>
                  <a:srgbClr val="000000"/>
                </a:solidFill>
                <a:latin typeface="+mj-lt"/>
              </a:rPr>
              <a:t>Entering Expenditure Data Manually: </a:t>
            </a:r>
            <a:endParaRPr lang="en-US" sz="2000" dirty="0">
              <a:solidFill>
                <a:srgbClr val="000000"/>
              </a:solidFill>
              <a:latin typeface="+mj-lt"/>
            </a:endParaRPr>
          </a:p>
          <a:p>
            <a:pPr indent="-114300"/>
            <a:r>
              <a:rPr lang="en-US" sz="2000" dirty="0" smtClean="0">
                <a:solidFill>
                  <a:srgbClr val="000000"/>
                </a:solidFill>
                <a:latin typeface="+mj-lt"/>
              </a:rPr>
              <a:t>2. Reimbursement </a:t>
            </a:r>
            <a:r>
              <a:rPr lang="en-US" sz="2000" dirty="0">
                <a:solidFill>
                  <a:srgbClr val="000000"/>
                </a:solidFill>
                <a:latin typeface="+mj-lt"/>
              </a:rPr>
              <a:t>Request Summary</a:t>
            </a:r>
          </a:p>
          <a:p>
            <a:pPr marL="400050" lvl="1" indent="-171450">
              <a:buFont typeface="Arial" panose="020B0604020202020204" pitchFamily="34" charset="0"/>
              <a:buChar char="•"/>
            </a:pPr>
            <a:r>
              <a:rPr lang="en-US" sz="1400" dirty="0">
                <a:solidFill>
                  <a:srgbClr val="000000"/>
                </a:solidFill>
                <a:latin typeface="+mj-lt"/>
              </a:rPr>
              <a:t>This section includes columns for: </a:t>
            </a:r>
          </a:p>
          <a:p>
            <a:pPr marL="742950" lvl="2" indent="-171450">
              <a:buFont typeface="Arial" panose="020B0604020202020204" pitchFamily="34" charset="0"/>
              <a:buChar char="•"/>
            </a:pPr>
            <a:r>
              <a:rPr lang="en-US" sz="1400" dirty="0">
                <a:solidFill>
                  <a:srgbClr val="000000"/>
                </a:solidFill>
                <a:latin typeface="+mj-lt"/>
              </a:rPr>
              <a:t>Object Code (code used to identify type of expenditure)</a:t>
            </a:r>
          </a:p>
          <a:p>
            <a:pPr marL="742950" lvl="2" indent="-171450">
              <a:buFont typeface="Arial" panose="020B0604020202020204" pitchFamily="34" charset="0"/>
              <a:buChar char="•"/>
            </a:pPr>
            <a:r>
              <a:rPr lang="en-US" sz="1400" dirty="0">
                <a:solidFill>
                  <a:srgbClr val="000000"/>
                </a:solidFill>
                <a:latin typeface="+mj-lt"/>
              </a:rPr>
              <a:t>No. of Lines – the value changes as detail lines are added</a:t>
            </a:r>
          </a:p>
          <a:p>
            <a:pPr marL="742950" lvl="2" indent="-171450">
              <a:buFont typeface="Arial" panose="020B0604020202020204" pitchFamily="34" charset="0"/>
              <a:buChar char="•"/>
            </a:pPr>
            <a:r>
              <a:rPr lang="en-US" sz="1400" dirty="0">
                <a:solidFill>
                  <a:srgbClr val="000000"/>
                </a:solidFill>
                <a:latin typeface="+mj-lt"/>
              </a:rPr>
              <a:t>Funds Available Prior to this Request (the current balance by object code). (Note that a budget transfer in process will temporarily decrease this amount. Funds are subtracted from donating object lines upon submission of the transfer request. Recipient object lines won’t change until all levels in the queue have been approved and the status is “Transfer Completed”) </a:t>
            </a:r>
          </a:p>
        </p:txBody>
      </p:sp>
      <p:pic>
        <p:nvPicPr>
          <p:cNvPr id="6" name="Picture 5"/>
          <p:cNvPicPr>
            <a:picLocks noChangeAspect="1"/>
          </p:cNvPicPr>
          <p:nvPr/>
        </p:nvPicPr>
        <p:blipFill>
          <a:blip r:embed="rId2"/>
          <a:stretch>
            <a:fillRect/>
          </a:stretch>
        </p:blipFill>
        <p:spPr>
          <a:xfrm>
            <a:off x="76200" y="1276350"/>
            <a:ext cx="4135299" cy="2286000"/>
          </a:xfrm>
          <a:prstGeom prst="rect">
            <a:avLst/>
          </a:prstGeom>
        </p:spPr>
      </p:pic>
    </p:spTree>
    <p:extLst>
      <p:ext uri="{BB962C8B-B14F-4D97-AF65-F5344CB8AC3E}">
        <p14:creationId xmlns:p14="http://schemas.microsoft.com/office/powerpoint/2010/main" val="315357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54"/>
          </a:xfrm>
        </p:spPr>
        <p:txBody>
          <a:bodyPr>
            <a:noAutofit/>
          </a:bodyPr>
          <a:lstStyle/>
          <a:p>
            <a:r>
              <a:rPr lang="en-US" b="1" dirty="0"/>
              <a:t>Creating a Reimbursement Request </a:t>
            </a:r>
            <a:endParaRPr lang="en-US" dirty="0"/>
          </a:p>
        </p:txBody>
      </p:sp>
      <p:sp>
        <p:nvSpPr>
          <p:cNvPr id="5" name="Rectangle 4"/>
          <p:cNvSpPr/>
          <p:nvPr/>
        </p:nvSpPr>
        <p:spPr>
          <a:xfrm>
            <a:off x="4211499" y="753035"/>
            <a:ext cx="4313144" cy="2739211"/>
          </a:xfrm>
          <a:prstGeom prst="rect">
            <a:avLst/>
          </a:prstGeom>
        </p:spPr>
        <p:txBody>
          <a:bodyPr wrap="square">
            <a:spAutoFit/>
          </a:bodyPr>
          <a:lstStyle/>
          <a:p>
            <a:r>
              <a:rPr lang="en-US" sz="2000" b="1" dirty="0">
                <a:solidFill>
                  <a:srgbClr val="000000"/>
                </a:solidFill>
                <a:latin typeface="+mj-lt"/>
              </a:rPr>
              <a:t>Entering Expenditure Data Manually: </a:t>
            </a:r>
            <a:endParaRPr lang="en-US" sz="2000" dirty="0">
              <a:solidFill>
                <a:srgbClr val="000000"/>
              </a:solidFill>
              <a:latin typeface="+mj-lt"/>
            </a:endParaRPr>
          </a:p>
          <a:p>
            <a:pPr indent="-114300"/>
            <a:r>
              <a:rPr lang="en-US" sz="2000" dirty="0" smtClean="0">
                <a:solidFill>
                  <a:srgbClr val="000000"/>
                </a:solidFill>
                <a:latin typeface="+mj-lt"/>
              </a:rPr>
              <a:t>2. Reimbursement </a:t>
            </a:r>
            <a:r>
              <a:rPr lang="en-US" sz="2000" dirty="0">
                <a:solidFill>
                  <a:srgbClr val="000000"/>
                </a:solidFill>
                <a:latin typeface="+mj-lt"/>
              </a:rPr>
              <a:t>Request </a:t>
            </a:r>
            <a:r>
              <a:rPr lang="en-US" sz="2000" dirty="0" smtClean="0">
                <a:solidFill>
                  <a:srgbClr val="000000"/>
                </a:solidFill>
                <a:latin typeface="+mj-lt"/>
              </a:rPr>
              <a:t>Summary (continued)</a:t>
            </a:r>
            <a:endParaRPr lang="en-US" sz="2000" dirty="0">
              <a:solidFill>
                <a:srgbClr val="000000"/>
              </a:solidFill>
              <a:latin typeface="+mj-lt"/>
            </a:endParaRPr>
          </a:p>
          <a:p>
            <a:pPr marL="400050" lvl="1" indent="-171450">
              <a:buFont typeface="Arial" panose="020B0604020202020204" pitchFamily="34" charset="0"/>
              <a:buChar char="•"/>
            </a:pPr>
            <a:r>
              <a:rPr lang="en-US" sz="1400" dirty="0">
                <a:solidFill>
                  <a:srgbClr val="000000"/>
                </a:solidFill>
                <a:latin typeface="+mj-lt"/>
              </a:rPr>
              <a:t>This section includes columns for: </a:t>
            </a:r>
          </a:p>
          <a:p>
            <a:pPr marL="742950" lvl="2" indent="-171450">
              <a:buFont typeface="Arial" panose="020B0604020202020204" pitchFamily="34" charset="0"/>
              <a:buChar char="•"/>
            </a:pPr>
            <a:r>
              <a:rPr lang="en-US" sz="1400" dirty="0" smtClean="0">
                <a:solidFill>
                  <a:srgbClr val="000000"/>
                </a:solidFill>
                <a:latin typeface="+mj-lt"/>
              </a:rPr>
              <a:t>Funds </a:t>
            </a:r>
            <a:r>
              <a:rPr lang="en-US" sz="1400" dirty="0">
                <a:solidFill>
                  <a:srgbClr val="000000"/>
                </a:solidFill>
                <a:latin typeface="+mj-lt"/>
              </a:rPr>
              <a:t>Requested (amounts will appear as detail lines are added)</a:t>
            </a:r>
          </a:p>
          <a:p>
            <a:pPr marL="742950" lvl="2" indent="-171450">
              <a:buFont typeface="Arial" panose="020B0604020202020204" pitchFamily="34" charset="0"/>
              <a:buChar char="•"/>
            </a:pPr>
            <a:r>
              <a:rPr lang="en-US" sz="1400" dirty="0">
                <a:solidFill>
                  <a:srgbClr val="000000"/>
                </a:solidFill>
                <a:latin typeface="+mj-lt"/>
              </a:rPr>
              <a:t>Funds Available After this Request</a:t>
            </a:r>
          </a:p>
          <a:p>
            <a:pPr marL="742950" lvl="2" indent="-171450">
              <a:buFont typeface="Arial" panose="020B0604020202020204" pitchFamily="34" charset="0"/>
              <a:buChar char="•"/>
            </a:pPr>
            <a:r>
              <a:rPr lang="en-US" sz="1400" dirty="0">
                <a:solidFill>
                  <a:srgbClr val="000000"/>
                </a:solidFill>
                <a:latin typeface="+mj-lt"/>
              </a:rPr>
              <a:t>Funds Available After all requests have been taken into consideration (balances after all pending expenditures and budget transfer requests are included</a:t>
            </a:r>
            <a:r>
              <a:rPr lang="en-US" sz="1400" dirty="0" smtClean="0">
                <a:solidFill>
                  <a:srgbClr val="000000"/>
                </a:solidFill>
                <a:latin typeface="+mj-lt"/>
              </a:rPr>
              <a:t>).</a:t>
            </a:r>
            <a:endParaRPr lang="en-US" sz="1400" dirty="0">
              <a:solidFill>
                <a:srgbClr val="000000"/>
              </a:solidFill>
              <a:latin typeface="+mj-lt"/>
            </a:endParaRPr>
          </a:p>
        </p:txBody>
      </p:sp>
      <p:pic>
        <p:nvPicPr>
          <p:cNvPr id="3" name="Picture 2"/>
          <p:cNvPicPr>
            <a:picLocks noChangeAspect="1"/>
          </p:cNvPicPr>
          <p:nvPr/>
        </p:nvPicPr>
        <p:blipFill>
          <a:blip r:embed="rId2"/>
          <a:stretch>
            <a:fillRect/>
          </a:stretch>
        </p:blipFill>
        <p:spPr>
          <a:xfrm>
            <a:off x="68289" y="1312238"/>
            <a:ext cx="4143210" cy="2260689"/>
          </a:xfrm>
          <a:prstGeom prst="rect">
            <a:avLst/>
          </a:prstGeom>
        </p:spPr>
      </p:pic>
    </p:spTree>
    <p:extLst>
      <p:ext uri="{BB962C8B-B14F-4D97-AF65-F5344CB8AC3E}">
        <p14:creationId xmlns:p14="http://schemas.microsoft.com/office/powerpoint/2010/main" val="3895359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54"/>
          </a:xfrm>
        </p:spPr>
        <p:txBody>
          <a:bodyPr>
            <a:noAutofit/>
          </a:bodyPr>
          <a:lstStyle/>
          <a:p>
            <a:r>
              <a:rPr lang="en-US" b="1" dirty="0"/>
              <a:t>Creating a Reimbursement Request </a:t>
            </a:r>
            <a:endParaRPr lang="en-US" dirty="0"/>
          </a:p>
        </p:txBody>
      </p:sp>
      <p:sp>
        <p:nvSpPr>
          <p:cNvPr id="5" name="Rectangle 4"/>
          <p:cNvSpPr/>
          <p:nvPr/>
        </p:nvSpPr>
        <p:spPr>
          <a:xfrm>
            <a:off x="4909852" y="1276350"/>
            <a:ext cx="4269102" cy="2000548"/>
          </a:xfrm>
          <a:prstGeom prst="rect">
            <a:avLst/>
          </a:prstGeom>
        </p:spPr>
        <p:txBody>
          <a:bodyPr wrap="square">
            <a:spAutoFit/>
          </a:bodyPr>
          <a:lstStyle/>
          <a:p>
            <a:r>
              <a:rPr lang="en-US" sz="2000" b="1" dirty="0">
                <a:solidFill>
                  <a:srgbClr val="000000"/>
                </a:solidFill>
                <a:latin typeface="+mj-lt"/>
              </a:rPr>
              <a:t>Entering Expenditure Data </a:t>
            </a:r>
            <a:r>
              <a:rPr lang="en-US" sz="2000" b="1" dirty="0" smtClean="0">
                <a:solidFill>
                  <a:srgbClr val="000000"/>
                </a:solidFill>
                <a:latin typeface="+mj-lt"/>
              </a:rPr>
              <a:t>Manually:</a:t>
            </a:r>
          </a:p>
          <a:p>
            <a:r>
              <a:rPr lang="en-US" sz="2000" dirty="0" smtClean="0">
                <a:solidFill>
                  <a:srgbClr val="000000"/>
                </a:solidFill>
                <a:latin typeface="+mj-lt"/>
              </a:rPr>
              <a:t>3. Reimbursement </a:t>
            </a:r>
            <a:r>
              <a:rPr lang="en-US" sz="2000" dirty="0">
                <a:solidFill>
                  <a:srgbClr val="000000"/>
                </a:solidFill>
                <a:latin typeface="+mj-lt"/>
              </a:rPr>
              <a:t>Request Details</a:t>
            </a:r>
          </a:p>
          <a:p>
            <a:pPr lvl="1" indent="-228600">
              <a:buFont typeface="Arial" panose="020B0604020202020204" pitchFamily="34" charset="0"/>
              <a:buChar char="•"/>
            </a:pPr>
            <a:r>
              <a:rPr lang="en-US" sz="1400" dirty="0">
                <a:solidFill>
                  <a:srgbClr val="000000"/>
                </a:solidFill>
                <a:latin typeface="+mj-lt"/>
              </a:rPr>
              <a:t>This section includes: </a:t>
            </a:r>
          </a:p>
          <a:p>
            <a:pPr marL="742950" lvl="2" indent="-171450">
              <a:buFont typeface="Arial" panose="020B0604020202020204" pitchFamily="34" charset="0"/>
              <a:buChar char="•"/>
            </a:pPr>
            <a:r>
              <a:rPr lang="en-US" sz="1400" dirty="0">
                <a:solidFill>
                  <a:srgbClr val="000000"/>
                </a:solidFill>
                <a:latin typeface="+mj-lt"/>
              </a:rPr>
              <a:t>Request ID – a tracking number automatically assigned by OMEGA</a:t>
            </a:r>
          </a:p>
          <a:p>
            <a:pPr marL="742950" lvl="2" indent="-171450">
              <a:buFont typeface="Arial" panose="020B0604020202020204" pitchFamily="34" charset="0"/>
              <a:buChar char="•"/>
            </a:pPr>
            <a:r>
              <a:rPr lang="en-US" sz="1400" dirty="0">
                <a:solidFill>
                  <a:srgbClr val="000000"/>
                </a:solidFill>
                <a:latin typeface="+mj-lt"/>
              </a:rPr>
              <a:t>Expenditure Start and End Dates</a:t>
            </a:r>
          </a:p>
          <a:p>
            <a:pPr marL="742950" lvl="2" indent="-171450">
              <a:buFont typeface="Arial" panose="020B0604020202020204" pitchFamily="34" charset="0"/>
              <a:buChar char="•"/>
            </a:pPr>
            <a:r>
              <a:rPr lang="en-US" sz="1400" dirty="0">
                <a:solidFill>
                  <a:srgbClr val="000000"/>
                </a:solidFill>
                <a:latin typeface="+mj-lt"/>
              </a:rPr>
              <a:t>Details of each line in the request appear as lines are </a:t>
            </a:r>
            <a:r>
              <a:rPr lang="en-US" sz="1400" dirty="0" smtClean="0">
                <a:solidFill>
                  <a:srgbClr val="000000"/>
                </a:solidFill>
                <a:latin typeface="+mj-lt"/>
              </a:rPr>
              <a:t>added</a:t>
            </a:r>
            <a:endParaRPr lang="en-US" sz="1400" dirty="0" smtClean="0">
              <a:solidFill>
                <a:srgbClr val="000000"/>
              </a:solidFill>
              <a:latin typeface="+mj-lt"/>
            </a:endParaRPr>
          </a:p>
        </p:txBody>
      </p:sp>
      <p:pic>
        <p:nvPicPr>
          <p:cNvPr id="7" name="Picture 6"/>
          <p:cNvPicPr>
            <a:picLocks noChangeAspect="1"/>
          </p:cNvPicPr>
          <p:nvPr/>
        </p:nvPicPr>
        <p:blipFill>
          <a:blip r:embed="rId2"/>
          <a:stretch>
            <a:fillRect/>
          </a:stretch>
        </p:blipFill>
        <p:spPr>
          <a:xfrm>
            <a:off x="152400" y="1352550"/>
            <a:ext cx="4618139" cy="2286000"/>
          </a:xfrm>
          <a:prstGeom prst="rect">
            <a:avLst/>
          </a:prstGeom>
        </p:spPr>
      </p:pic>
    </p:spTree>
    <p:extLst>
      <p:ext uri="{BB962C8B-B14F-4D97-AF65-F5344CB8AC3E}">
        <p14:creationId xmlns:p14="http://schemas.microsoft.com/office/powerpoint/2010/main" val="839055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2354"/>
          </a:xfrm>
        </p:spPr>
        <p:txBody>
          <a:bodyPr>
            <a:noAutofit/>
          </a:bodyPr>
          <a:lstStyle/>
          <a:p>
            <a:r>
              <a:rPr lang="en-US" b="1" dirty="0"/>
              <a:t>Creating a Reimbursement Request </a:t>
            </a:r>
            <a:endParaRPr lang="en-US" dirty="0"/>
          </a:p>
        </p:txBody>
      </p:sp>
      <p:sp>
        <p:nvSpPr>
          <p:cNvPr id="5" name="Rectangle 4"/>
          <p:cNvSpPr/>
          <p:nvPr/>
        </p:nvSpPr>
        <p:spPr>
          <a:xfrm>
            <a:off x="4495800" y="1138531"/>
            <a:ext cx="4313144" cy="1785104"/>
          </a:xfrm>
          <a:prstGeom prst="rect">
            <a:avLst/>
          </a:prstGeom>
        </p:spPr>
        <p:txBody>
          <a:bodyPr wrap="square">
            <a:spAutoFit/>
          </a:bodyPr>
          <a:lstStyle/>
          <a:p>
            <a:r>
              <a:rPr lang="en-US" sz="2000" b="1" dirty="0">
                <a:solidFill>
                  <a:srgbClr val="000000"/>
                </a:solidFill>
                <a:latin typeface="+mj-lt"/>
              </a:rPr>
              <a:t>Entering Expenditure Data </a:t>
            </a:r>
            <a:r>
              <a:rPr lang="en-US" sz="2000" b="1" dirty="0" smtClean="0">
                <a:solidFill>
                  <a:srgbClr val="000000"/>
                </a:solidFill>
                <a:latin typeface="+mj-lt"/>
              </a:rPr>
              <a:t>Manually:</a:t>
            </a:r>
          </a:p>
          <a:p>
            <a:r>
              <a:rPr lang="en-US" sz="2000" dirty="0" smtClean="0">
                <a:solidFill>
                  <a:srgbClr val="000000"/>
                </a:solidFill>
                <a:latin typeface="+mj-lt"/>
              </a:rPr>
              <a:t>4</a:t>
            </a:r>
            <a:r>
              <a:rPr lang="en-US" sz="2000" dirty="0" smtClean="0">
                <a:solidFill>
                  <a:srgbClr val="000000"/>
                </a:solidFill>
                <a:latin typeface="+mj-lt"/>
              </a:rPr>
              <a:t>. Edit </a:t>
            </a:r>
            <a:r>
              <a:rPr lang="en-US" sz="2000" dirty="0">
                <a:solidFill>
                  <a:srgbClr val="000000"/>
                </a:solidFill>
                <a:latin typeface="+mj-lt"/>
              </a:rPr>
              <a:t>Expenditure Line </a:t>
            </a:r>
            <a:r>
              <a:rPr lang="en-US" sz="2000" dirty="0" smtClean="0">
                <a:solidFill>
                  <a:srgbClr val="000000"/>
                </a:solidFill>
                <a:latin typeface="+mj-lt"/>
              </a:rPr>
              <a:t>Item</a:t>
            </a:r>
          </a:p>
          <a:p>
            <a:pPr marL="742950" lvl="1" indent="-285750">
              <a:buFont typeface="Arial" panose="020B0604020202020204" pitchFamily="34" charset="0"/>
              <a:buChar char="•"/>
            </a:pPr>
            <a:r>
              <a:rPr lang="en-US" sz="1400" dirty="0" smtClean="0">
                <a:latin typeface="+mj-lt"/>
              </a:rPr>
              <a:t>This is where you enter your lin</a:t>
            </a:r>
            <a:r>
              <a:rPr lang="en-US" sz="1400" dirty="0" smtClean="0">
                <a:latin typeface="+mj-lt"/>
              </a:rPr>
              <a:t>e item information!</a:t>
            </a:r>
            <a:endParaRPr lang="en-US" sz="1400" dirty="0" smtClean="0">
              <a:latin typeface="+mj-lt"/>
            </a:endParaRPr>
          </a:p>
          <a:p>
            <a:pPr marL="742950" lvl="1" indent="-285750">
              <a:buFont typeface="Arial" panose="020B0604020202020204" pitchFamily="34" charset="0"/>
              <a:buChar char="•"/>
            </a:pPr>
            <a:r>
              <a:rPr lang="en-US" sz="1400" dirty="0" smtClean="0">
                <a:latin typeface="+mj-lt"/>
              </a:rPr>
              <a:t>This </a:t>
            </a:r>
            <a:r>
              <a:rPr lang="en-US" sz="1400" dirty="0">
                <a:latin typeface="+mj-lt"/>
              </a:rPr>
              <a:t>section includes the fields that are required for reimbursement. Required fields are denoted by an asterisk (*).</a:t>
            </a:r>
          </a:p>
        </p:txBody>
      </p:sp>
      <p:pic>
        <p:nvPicPr>
          <p:cNvPr id="3" name="Picture 2"/>
          <p:cNvPicPr>
            <a:picLocks noChangeAspect="1"/>
          </p:cNvPicPr>
          <p:nvPr/>
        </p:nvPicPr>
        <p:blipFill>
          <a:blip r:embed="rId2"/>
          <a:stretch>
            <a:fillRect/>
          </a:stretch>
        </p:blipFill>
        <p:spPr>
          <a:xfrm>
            <a:off x="76200" y="895350"/>
            <a:ext cx="4228901" cy="3194796"/>
          </a:xfrm>
          <a:prstGeom prst="rect">
            <a:avLst/>
          </a:prstGeom>
        </p:spPr>
      </p:pic>
    </p:spTree>
    <p:extLst>
      <p:ext uri="{BB962C8B-B14F-4D97-AF65-F5344CB8AC3E}">
        <p14:creationId xmlns:p14="http://schemas.microsoft.com/office/powerpoint/2010/main" val="3643455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dirty="0" smtClean="0"/>
              <a:t>Reimbursement Requests</a:t>
            </a:r>
            <a:endParaRPr lang="en-US" dirty="0"/>
          </a:p>
        </p:txBody>
      </p:sp>
      <p:sp>
        <p:nvSpPr>
          <p:cNvPr id="3" name="Content Placeholder 2"/>
          <p:cNvSpPr>
            <a:spLocks noGrp="1"/>
          </p:cNvSpPr>
          <p:nvPr>
            <p:ph idx="1"/>
          </p:nvPr>
        </p:nvSpPr>
        <p:spPr>
          <a:xfrm>
            <a:off x="342900" y="895350"/>
            <a:ext cx="8458200" cy="3429000"/>
          </a:xfrm>
        </p:spPr>
        <p:txBody>
          <a:bodyPr>
            <a:normAutofit/>
          </a:bodyPr>
          <a:lstStyle/>
          <a:p>
            <a:pPr marL="0" indent="0">
              <a:buNone/>
            </a:pPr>
            <a:r>
              <a:rPr lang="en-US" sz="2800" b="1" dirty="0" smtClean="0">
                <a:latin typeface="+mj-lt"/>
              </a:rPr>
              <a:t>Requirements </a:t>
            </a:r>
            <a:r>
              <a:rPr lang="en-US" sz="2800" b="1" dirty="0">
                <a:latin typeface="+mj-lt"/>
              </a:rPr>
              <a:t>for Reimbursement Requests:</a:t>
            </a:r>
            <a:r>
              <a:rPr lang="en-US" sz="3100" b="1" dirty="0">
                <a:latin typeface="+mj-lt"/>
              </a:rPr>
              <a:t> </a:t>
            </a:r>
            <a:endParaRPr lang="en-US" sz="3100" dirty="0">
              <a:latin typeface="+mj-lt"/>
            </a:endParaRPr>
          </a:p>
          <a:p>
            <a:pPr lvl="1">
              <a:buFont typeface="Arial" panose="020B0604020202020204" pitchFamily="34" charset="0"/>
              <a:buChar char="•"/>
            </a:pPr>
            <a:r>
              <a:rPr lang="en-US" sz="1900" i="1" dirty="0" smtClean="0">
                <a:latin typeface="+mj-lt"/>
              </a:rPr>
              <a:t>All </a:t>
            </a:r>
            <a:r>
              <a:rPr lang="en-US" sz="1900" i="1" dirty="0">
                <a:latin typeface="+mj-lt"/>
              </a:rPr>
              <a:t>reimbursement requests require the following information: </a:t>
            </a:r>
            <a:endParaRPr lang="en-US" sz="1900" dirty="0">
              <a:latin typeface="+mj-lt"/>
            </a:endParaRPr>
          </a:p>
          <a:p>
            <a:pPr lvl="2"/>
            <a:r>
              <a:rPr lang="en-US" sz="1900" b="1" dirty="0" smtClean="0">
                <a:latin typeface="+mj-lt"/>
              </a:rPr>
              <a:t>Object </a:t>
            </a:r>
            <a:r>
              <a:rPr lang="en-US" sz="1900" b="1" dirty="0">
                <a:latin typeface="+mj-lt"/>
              </a:rPr>
              <a:t>Code </a:t>
            </a:r>
            <a:r>
              <a:rPr lang="en-US" sz="1900" dirty="0">
                <a:latin typeface="+mj-lt"/>
              </a:rPr>
              <a:t>- code established by the Department to classify </a:t>
            </a:r>
            <a:r>
              <a:rPr lang="en-US" sz="1900" dirty="0" smtClean="0">
                <a:latin typeface="+mj-lt"/>
              </a:rPr>
              <a:t>expenditures</a:t>
            </a:r>
          </a:p>
          <a:p>
            <a:pPr lvl="2"/>
            <a:r>
              <a:rPr lang="en-US" sz="1900" b="1" dirty="0" smtClean="0">
                <a:latin typeface="+mj-lt"/>
              </a:rPr>
              <a:t>Sector</a:t>
            </a:r>
            <a:r>
              <a:rPr lang="en-US" sz="1900" dirty="0" smtClean="0">
                <a:latin typeface="+mj-lt"/>
              </a:rPr>
              <a:t> </a:t>
            </a:r>
            <a:r>
              <a:rPr lang="en-US" sz="1900" dirty="0">
                <a:latin typeface="+mj-lt"/>
              </a:rPr>
              <a:t>- identifies whether the cost is associated with a public or private </a:t>
            </a:r>
            <a:r>
              <a:rPr lang="en-US" sz="1900" dirty="0" smtClean="0">
                <a:latin typeface="+mj-lt"/>
              </a:rPr>
              <a:t>school</a:t>
            </a:r>
            <a:endParaRPr lang="en-US" sz="1900" dirty="0">
              <a:latin typeface="+mj-lt"/>
            </a:endParaRPr>
          </a:p>
          <a:p>
            <a:pPr lvl="2"/>
            <a:r>
              <a:rPr lang="en-US" sz="1900" b="1" dirty="0">
                <a:latin typeface="+mj-lt"/>
              </a:rPr>
              <a:t>Program Area </a:t>
            </a:r>
            <a:r>
              <a:rPr lang="en-US" sz="1900" dirty="0">
                <a:latin typeface="+mj-lt"/>
              </a:rPr>
              <a:t>- additional classifications established by the Department for </a:t>
            </a:r>
            <a:r>
              <a:rPr lang="en-US" sz="1900" dirty="0" smtClean="0">
                <a:latin typeface="+mj-lt"/>
              </a:rPr>
              <a:t>expenditures</a:t>
            </a:r>
          </a:p>
          <a:p>
            <a:pPr lvl="2"/>
            <a:r>
              <a:rPr lang="en-US" sz="1900" b="1" dirty="0"/>
              <a:t>Vendor Name </a:t>
            </a:r>
            <a:r>
              <a:rPr lang="en-US" sz="1900" dirty="0"/>
              <a:t>(100 characters max.)</a:t>
            </a:r>
          </a:p>
          <a:p>
            <a:pPr lvl="2"/>
            <a:endParaRPr lang="en-US" sz="2300" dirty="0">
              <a:latin typeface="+mj-lt"/>
            </a:endParaRPr>
          </a:p>
        </p:txBody>
      </p:sp>
    </p:spTree>
    <p:extLst>
      <p:ext uri="{BB962C8B-B14F-4D97-AF65-F5344CB8AC3E}">
        <p14:creationId xmlns:p14="http://schemas.microsoft.com/office/powerpoint/2010/main" val="2693408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dirty="0" smtClean="0"/>
              <a:t>Reimbursement Requests</a:t>
            </a:r>
            <a:endParaRPr lang="en-US" dirty="0"/>
          </a:p>
        </p:txBody>
      </p:sp>
      <p:sp>
        <p:nvSpPr>
          <p:cNvPr id="3" name="Content Placeholder 2"/>
          <p:cNvSpPr>
            <a:spLocks noGrp="1"/>
          </p:cNvSpPr>
          <p:nvPr>
            <p:ph idx="1"/>
          </p:nvPr>
        </p:nvSpPr>
        <p:spPr>
          <a:xfrm>
            <a:off x="342900" y="895350"/>
            <a:ext cx="8458200" cy="3429000"/>
          </a:xfrm>
        </p:spPr>
        <p:txBody>
          <a:bodyPr>
            <a:normAutofit/>
          </a:bodyPr>
          <a:lstStyle/>
          <a:p>
            <a:pPr marL="0" indent="0">
              <a:buNone/>
            </a:pPr>
            <a:r>
              <a:rPr lang="en-US" sz="2800" b="1" dirty="0"/>
              <a:t>Requirements for Reimbursement Requests: </a:t>
            </a:r>
            <a:endParaRPr lang="en-US" sz="2800" b="1" dirty="0" smtClean="0"/>
          </a:p>
          <a:p>
            <a:pPr lvl="1">
              <a:buFont typeface="Arial" panose="020B0604020202020204" pitchFamily="34" charset="0"/>
              <a:buChar char="•"/>
            </a:pPr>
            <a:r>
              <a:rPr lang="en-US" sz="2000" i="1" dirty="0"/>
              <a:t>All reimbursement requests require the following </a:t>
            </a:r>
            <a:r>
              <a:rPr lang="en-US" sz="2000" i="1" dirty="0" smtClean="0"/>
              <a:t>information (continued): </a:t>
            </a:r>
            <a:endParaRPr lang="en-US" sz="2000" i="1" dirty="0" smtClean="0">
              <a:latin typeface="+mj-lt"/>
            </a:endParaRPr>
          </a:p>
          <a:p>
            <a:pPr lvl="2"/>
            <a:r>
              <a:rPr lang="en-US" sz="1900" b="1" dirty="0" smtClean="0">
                <a:latin typeface="+mj-lt"/>
              </a:rPr>
              <a:t>Description </a:t>
            </a:r>
            <a:r>
              <a:rPr lang="en-US" sz="1900" b="1" dirty="0">
                <a:latin typeface="+mj-lt"/>
              </a:rPr>
              <a:t>of the Expenditure </a:t>
            </a:r>
            <a:r>
              <a:rPr lang="en-US" sz="1900" dirty="0">
                <a:latin typeface="+mj-lt"/>
              </a:rPr>
              <a:t>(240 characters max</a:t>
            </a:r>
            <a:r>
              <a:rPr lang="en-US" sz="1900" dirty="0" smtClean="0">
                <a:latin typeface="+mj-lt"/>
              </a:rPr>
              <a:t>)</a:t>
            </a:r>
          </a:p>
          <a:p>
            <a:pPr lvl="2"/>
            <a:r>
              <a:rPr lang="en-US" sz="1900" b="1" dirty="0" smtClean="0">
                <a:latin typeface="+mj-lt"/>
              </a:rPr>
              <a:t>Check/Voucher </a:t>
            </a:r>
            <a:r>
              <a:rPr lang="en-US" sz="1900" b="1" dirty="0">
                <a:latin typeface="+mj-lt"/>
              </a:rPr>
              <a:t>Number </a:t>
            </a:r>
            <a:r>
              <a:rPr lang="en-US" sz="1900" dirty="0">
                <a:latin typeface="+mj-lt"/>
              </a:rPr>
              <a:t>(10 characters max</a:t>
            </a:r>
            <a:r>
              <a:rPr lang="en-US" sz="1900" dirty="0" smtClean="0">
                <a:latin typeface="+mj-lt"/>
              </a:rPr>
              <a:t>)</a:t>
            </a:r>
          </a:p>
          <a:p>
            <a:pPr lvl="2"/>
            <a:r>
              <a:rPr lang="en-US" sz="1900" b="1" dirty="0" smtClean="0">
                <a:latin typeface="+mj-lt"/>
              </a:rPr>
              <a:t>Payment </a:t>
            </a:r>
            <a:r>
              <a:rPr lang="en-US" sz="1900" b="1" dirty="0">
                <a:latin typeface="+mj-lt"/>
              </a:rPr>
              <a:t>Date </a:t>
            </a:r>
            <a:r>
              <a:rPr lang="en-US" sz="1900" dirty="0">
                <a:latin typeface="+mj-lt"/>
              </a:rPr>
              <a:t>– date payment record was established (date processed in the accounting system or the date the check was cut</a:t>
            </a:r>
            <a:r>
              <a:rPr lang="en-US" sz="1900" dirty="0" smtClean="0">
                <a:latin typeface="+mj-lt"/>
              </a:rPr>
              <a:t>)</a:t>
            </a:r>
          </a:p>
          <a:p>
            <a:pPr lvl="2"/>
            <a:r>
              <a:rPr lang="en-US" sz="1900" b="1" dirty="0"/>
              <a:t>Payment </a:t>
            </a:r>
            <a:r>
              <a:rPr lang="en-US" sz="1900" b="1" dirty="0" smtClean="0"/>
              <a:t>Amount </a:t>
            </a:r>
            <a:r>
              <a:rPr lang="en-US" sz="1900" dirty="0" smtClean="0"/>
              <a:t>(do not include commas in this amount)</a:t>
            </a:r>
            <a:endParaRPr lang="en-US" sz="1900" b="1" dirty="0"/>
          </a:p>
          <a:p>
            <a:pPr marL="914400" lvl="2" indent="0">
              <a:buNone/>
            </a:pPr>
            <a:endParaRPr lang="en-US" sz="1800" dirty="0">
              <a:latin typeface="+mj-lt"/>
            </a:endParaRPr>
          </a:p>
          <a:p>
            <a:endParaRPr lang="en-US" dirty="0"/>
          </a:p>
        </p:txBody>
      </p:sp>
    </p:spTree>
    <p:extLst>
      <p:ext uri="{BB962C8B-B14F-4D97-AF65-F5344CB8AC3E}">
        <p14:creationId xmlns:p14="http://schemas.microsoft.com/office/powerpoint/2010/main" val="2199854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dirty="0" smtClean="0"/>
              <a:t>Reimbursement Requests</a:t>
            </a:r>
            <a:endParaRPr lang="en-US" dirty="0"/>
          </a:p>
        </p:txBody>
      </p:sp>
      <p:sp>
        <p:nvSpPr>
          <p:cNvPr id="3" name="Content Placeholder 2"/>
          <p:cNvSpPr>
            <a:spLocks noGrp="1"/>
          </p:cNvSpPr>
          <p:nvPr>
            <p:ph idx="1"/>
          </p:nvPr>
        </p:nvSpPr>
        <p:spPr>
          <a:xfrm>
            <a:off x="342900" y="895350"/>
            <a:ext cx="8458200" cy="3429000"/>
          </a:xfrm>
        </p:spPr>
        <p:txBody>
          <a:bodyPr>
            <a:normAutofit/>
          </a:bodyPr>
          <a:lstStyle/>
          <a:p>
            <a:r>
              <a:rPr lang="en-US" sz="2400" b="1" dirty="0" smtClean="0"/>
              <a:t>Object Codes </a:t>
            </a:r>
            <a:r>
              <a:rPr lang="en-US" sz="2400" b="1" dirty="0"/>
              <a:t>1000 &amp; </a:t>
            </a:r>
            <a:r>
              <a:rPr lang="en-US" sz="2400" b="1" dirty="0" smtClean="0"/>
              <a:t>2000</a:t>
            </a:r>
            <a:endParaRPr lang="en-US" sz="2400" b="1" dirty="0" smtClean="0">
              <a:latin typeface="+mj-lt"/>
            </a:endParaRPr>
          </a:p>
          <a:p>
            <a:pPr marL="685800" lvl="1">
              <a:buFont typeface="Arial" panose="020B0604020202020204" pitchFamily="34" charset="0"/>
              <a:buChar char="•"/>
            </a:pPr>
            <a:r>
              <a:rPr lang="en-US" sz="1800" dirty="0"/>
              <a:t>For object codes 1000 (Personnel Cost) and 2000 (Fringe Benefits</a:t>
            </a:r>
            <a:r>
              <a:rPr lang="en-US" sz="1800" dirty="0" smtClean="0"/>
              <a:t>), </a:t>
            </a:r>
            <a:r>
              <a:rPr lang="en-US" sz="1800" dirty="0"/>
              <a:t>a Description is now required in the following format:</a:t>
            </a:r>
          </a:p>
          <a:p>
            <a:pPr lvl="2"/>
            <a:r>
              <a:rPr lang="en-US" sz="1800" dirty="0"/>
              <a:t>Payroll Range or Payroll Cycle Dates</a:t>
            </a:r>
          </a:p>
          <a:p>
            <a:pPr lvl="2"/>
            <a:r>
              <a:rPr lang="en-US" sz="1800" dirty="0"/>
              <a:t>GL Posting Date</a:t>
            </a:r>
          </a:p>
          <a:p>
            <a:pPr lvl="2"/>
            <a:r>
              <a:rPr lang="en-US" sz="1800" dirty="0"/>
              <a:t>Pay </a:t>
            </a:r>
            <a:r>
              <a:rPr lang="en-US" sz="1800" dirty="0" smtClean="0"/>
              <a:t>Date</a:t>
            </a:r>
          </a:p>
          <a:p>
            <a:pPr lvl="2"/>
            <a:r>
              <a:rPr lang="en-US" sz="1800" dirty="0" smtClean="0"/>
              <a:t>Encumbrance </a:t>
            </a:r>
            <a:r>
              <a:rPr lang="en-US" sz="1800" dirty="0"/>
              <a:t>date is an optional </a:t>
            </a:r>
            <a:r>
              <a:rPr lang="en-US" sz="1800" dirty="0" smtClean="0"/>
              <a:t>field</a:t>
            </a:r>
          </a:p>
          <a:p>
            <a:pPr lvl="2"/>
            <a:r>
              <a:rPr lang="en-US" sz="1800" dirty="0" smtClean="0"/>
              <a:t>Expenditure </a:t>
            </a:r>
            <a:r>
              <a:rPr lang="en-US" sz="1800" dirty="0"/>
              <a:t>Date is a required field and should be aligned with the Pay Date</a:t>
            </a:r>
          </a:p>
          <a:p>
            <a:pPr marL="914400" lvl="2" indent="0">
              <a:buNone/>
            </a:pPr>
            <a:endParaRPr lang="en-US" sz="1800"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091387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0"/>
          </a:xfrm>
        </p:spPr>
        <p:txBody>
          <a:bodyPr/>
          <a:lstStyle/>
          <a:p>
            <a:r>
              <a:rPr lang="en-US" dirty="0" smtClean="0"/>
              <a:t>Uploading Reimbursement </a:t>
            </a:r>
            <a:r>
              <a:rPr lang="en-US" dirty="0" smtClean="0"/>
              <a:t>Requests</a:t>
            </a:r>
            <a:endParaRPr lang="en-US" dirty="0"/>
          </a:p>
        </p:txBody>
      </p:sp>
      <p:sp>
        <p:nvSpPr>
          <p:cNvPr id="3" name="Content Placeholder 2"/>
          <p:cNvSpPr>
            <a:spLocks noGrp="1"/>
          </p:cNvSpPr>
          <p:nvPr>
            <p:ph idx="1"/>
          </p:nvPr>
        </p:nvSpPr>
        <p:spPr>
          <a:xfrm>
            <a:off x="342900" y="895350"/>
            <a:ext cx="8458200" cy="3429000"/>
          </a:xfrm>
        </p:spPr>
        <p:txBody>
          <a:bodyPr>
            <a:normAutofit/>
          </a:bodyPr>
          <a:lstStyle/>
          <a:p>
            <a:r>
              <a:rPr lang="en-US" sz="2000" dirty="0" smtClean="0"/>
              <a:t>If you would like to use the upload process to do your reimbursements requests, a template in Excel is availabl</a:t>
            </a:r>
            <a:r>
              <a:rPr lang="en-US" sz="2000" dirty="0" smtClean="0"/>
              <a:t>e.</a:t>
            </a:r>
          </a:p>
          <a:p>
            <a:r>
              <a:rPr lang="en-US" sz="2000" dirty="0" smtClean="0"/>
              <a:t>Reimbursement request files must be in .txt format as OMEGA will not take an Excel-formatted file</a:t>
            </a:r>
          </a:p>
          <a:p>
            <a:r>
              <a:rPr lang="en-US" sz="2000" dirty="0" smtClean="0"/>
              <a:t>If you would like more information, please email Omega Support or refer to Appendix B in the Omega User Guide</a:t>
            </a:r>
            <a:endParaRPr lang="en-US" sz="2000" dirty="0" smtClean="0"/>
          </a:p>
          <a:p>
            <a:endParaRPr lang="en-US" dirty="0"/>
          </a:p>
        </p:txBody>
      </p:sp>
      <p:pic>
        <p:nvPicPr>
          <p:cNvPr id="4" name="Picture 3"/>
          <p:cNvPicPr>
            <a:picLocks noChangeAspect="1"/>
          </p:cNvPicPr>
          <p:nvPr/>
        </p:nvPicPr>
        <p:blipFill>
          <a:blip r:embed="rId3"/>
          <a:stretch>
            <a:fillRect/>
          </a:stretch>
        </p:blipFill>
        <p:spPr>
          <a:xfrm>
            <a:off x="2133600" y="2933605"/>
            <a:ext cx="4876800" cy="1394765"/>
          </a:xfrm>
          <a:prstGeom prst="rect">
            <a:avLst/>
          </a:prstGeom>
        </p:spPr>
      </p:pic>
    </p:spTree>
    <p:extLst>
      <p:ext uri="{BB962C8B-B14F-4D97-AF65-F5344CB8AC3E}">
        <p14:creationId xmlns:p14="http://schemas.microsoft.com/office/powerpoint/2010/main" val="1354086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65629"/>
          </a:xfrm>
        </p:spPr>
        <p:txBody>
          <a:bodyPr/>
          <a:lstStyle/>
          <a:p>
            <a:r>
              <a:rPr lang="en-US" b="1" dirty="0"/>
              <a:t>Creating a Reimbursement Request </a:t>
            </a:r>
            <a:endParaRPr lang="en-US" dirty="0"/>
          </a:p>
        </p:txBody>
      </p:sp>
      <p:sp>
        <p:nvSpPr>
          <p:cNvPr id="3" name="Content Placeholder 2"/>
          <p:cNvSpPr>
            <a:spLocks noGrp="1"/>
          </p:cNvSpPr>
          <p:nvPr>
            <p:ph idx="1"/>
          </p:nvPr>
        </p:nvSpPr>
        <p:spPr>
          <a:xfrm>
            <a:off x="228600" y="742950"/>
            <a:ext cx="8229600" cy="3657600"/>
          </a:xfrm>
        </p:spPr>
        <p:txBody>
          <a:bodyPr>
            <a:normAutofit fontScale="70000" lnSpcReduction="20000"/>
          </a:bodyPr>
          <a:lstStyle/>
          <a:p>
            <a:r>
              <a:rPr lang="en-US" b="1" dirty="0" smtClean="0">
                <a:latin typeface="+mj-lt"/>
              </a:rPr>
              <a:t>Action </a:t>
            </a:r>
            <a:r>
              <a:rPr lang="en-US" b="1" dirty="0">
                <a:latin typeface="+mj-lt"/>
              </a:rPr>
              <a:t>Buttons </a:t>
            </a:r>
            <a:endParaRPr lang="en-US" dirty="0">
              <a:latin typeface="+mj-lt"/>
            </a:endParaRPr>
          </a:p>
          <a:p>
            <a:pPr marL="457200" lvl="1" indent="0">
              <a:buNone/>
            </a:pPr>
            <a:r>
              <a:rPr lang="en-US" dirty="0" smtClean="0">
                <a:latin typeface="+mj-lt"/>
              </a:rPr>
              <a:t>       </a:t>
            </a:r>
            <a:r>
              <a:rPr lang="en-US" sz="2900" dirty="0" smtClean="0">
                <a:latin typeface="+mj-lt"/>
              </a:rPr>
              <a:t>Returns </a:t>
            </a:r>
            <a:r>
              <a:rPr lang="en-US" sz="2900" dirty="0">
                <a:latin typeface="+mj-lt"/>
              </a:rPr>
              <a:t>the user to the previous page . </a:t>
            </a:r>
          </a:p>
          <a:p>
            <a:pPr marL="457200" lvl="1" indent="0">
              <a:buNone/>
            </a:pPr>
            <a:r>
              <a:rPr lang="en-US" sz="2900" dirty="0" smtClean="0">
                <a:latin typeface="+mj-lt"/>
              </a:rPr>
              <a:t>       Saves </a:t>
            </a:r>
            <a:r>
              <a:rPr lang="en-US" sz="2900" dirty="0">
                <a:latin typeface="+mj-lt"/>
              </a:rPr>
              <a:t>the information in OMEGA in a </a:t>
            </a:r>
            <a:r>
              <a:rPr lang="en-US" sz="2900" b="1" dirty="0">
                <a:latin typeface="+mj-lt"/>
              </a:rPr>
              <a:t>created status</a:t>
            </a:r>
            <a:r>
              <a:rPr lang="en-US" sz="2900" dirty="0">
                <a:latin typeface="+mj-lt"/>
              </a:rPr>
              <a:t>, but </a:t>
            </a:r>
            <a:r>
              <a:rPr lang="en-US" sz="2900" b="1" dirty="0">
                <a:latin typeface="+mj-lt"/>
              </a:rPr>
              <a:t>does not submit </a:t>
            </a:r>
            <a:r>
              <a:rPr lang="en-US" sz="2900" dirty="0">
                <a:latin typeface="+mj-lt"/>
              </a:rPr>
              <a:t>the request for approval. The request is saved and can be edited and/or submitted at a later date. The first time the request is saved, Omega assigns a unique ID number to the request and adds the request to the originator’s To-Do list. </a:t>
            </a:r>
          </a:p>
          <a:p>
            <a:pPr marL="857250" lvl="2" indent="0">
              <a:buNone/>
            </a:pPr>
            <a:r>
              <a:rPr lang="en-US" sz="2900" dirty="0" smtClean="0">
                <a:latin typeface="+mj-lt"/>
              </a:rPr>
              <a:t>Clears </a:t>
            </a:r>
            <a:r>
              <a:rPr lang="en-US" sz="2900" dirty="0">
                <a:latin typeface="+mj-lt"/>
              </a:rPr>
              <a:t>the information previously entered for this line item. </a:t>
            </a:r>
            <a:endParaRPr lang="en-US" sz="2900" dirty="0" smtClean="0">
              <a:latin typeface="+mj-lt"/>
            </a:endParaRPr>
          </a:p>
          <a:p>
            <a:pPr lvl="1"/>
            <a:r>
              <a:rPr lang="en-US" sz="2900" dirty="0" smtClean="0">
                <a:latin typeface="+mj-lt"/>
              </a:rPr>
              <a:t>  Opens </a:t>
            </a:r>
            <a:r>
              <a:rPr lang="en-US" sz="2900" dirty="0">
                <a:latin typeface="+mj-lt"/>
              </a:rPr>
              <a:t>a blank detail line to add another line item to the request. </a:t>
            </a:r>
          </a:p>
          <a:p>
            <a:pPr marL="400050" lvl="1" indent="0">
              <a:buNone/>
            </a:pPr>
            <a:r>
              <a:rPr lang="en-US" sz="2500" dirty="0" smtClean="0">
                <a:latin typeface="+mj-lt"/>
              </a:rPr>
              <a:t>                    </a:t>
            </a:r>
            <a:r>
              <a:rPr lang="en-US" sz="2900" dirty="0" smtClean="0">
                <a:latin typeface="+mj-lt"/>
              </a:rPr>
              <a:t>Opens </a:t>
            </a:r>
            <a:r>
              <a:rPr lang="en-US" sz="2900" dirty="0">
                <a:latin typeface="+mj-lt"/>
              </a:rPr>
              <a:t>a “locked” version of the request so that the user can review it before submission. The user has options to add a comment, go back to the previous page, edit, </a:t>
            </a:r>
            <a:r>
              <a:rPr lang="en-US" sz="2900" dirty="0" smtClean="0">
                <a:latin typeface="+mj-lt"/>
              </a:rPr>
              <a:t>submit, </a:t>
            </a:r>
            <a:r>
              <a:rPr lang="en-US" sz="2900" dirty="0">
                <a:latin typeface="+mj-lt"/>
              </a:rPr>
              <a:t>or cancel the request. </a:t>
            </a:r>
          </a:p>
        </p:txBody>
      </p:sp>
      <p:pic>
        <p:nvPicPr>
          <p:cNvPr id="4" name="Picture 3"/>
          <p:cNvPicPr>
            <a:picLocks noChangeAspect="1"/>
          </p:cNvPicPr>
          <p:nvPr/>
        </p:nvPicPr>
        <p:blipFill>
          <a:blip r:embed="rId2"/>
          <a:stretch>
            <a:fillRect/>
          </a:stretch>
        </p:blipFill>
        <p:spPr>
          <a:xfrm>
            <a:off x="700742" y="1066137"/>
            <a:ext cx="415013" cy="230175"/>
          </a:xfrm>
          <a:prstGeom prst="rect">
            <a:avLst/>
          </a:prstGeom>
        </p:spPr>
      </p:pic>
      <p:pic>
        <p:nvPicPr>
          <p:cNvPr id="5" name="Picture 4"/>
          <p:cNvPicPr>
            <a:picLocks noChangeAspect="1"/>
          </p:cNvPicPr>
          <p:nvPr/>
        </p:nvPicPr>
        <p:blipFill>
          <a:blip r:embed="rId3"/>
          <a:stretch>
            <a:fillRect/>
          </a:stretch>
        </p:blipFill>
        <p:spPr>
          <a:xfrm>
            <a:off x="700742" y="1430688"/>
            <a:ext cx="385369" cy="170775"/>
          </a:xfrm>
          <a:prstGeom prst="rect">
            <a:avLst/>
          </a:prstGeom>
        </p:spPr>
      </p:pic>
      <p:pic>
        <p:nvPicPr>
          <p:cNvPr id="6" name="Picture 5"/>
          <p:cNvPicPr>
            <a:picLocks noChangeAspect="1"/>
          </p:cNvPicPr>
          <p:nvPr/>
        </p:nvPicPr>
        <p:blipFill>
          <a:blip r:embed="rId4"/>
          <a:stretch>
            <a:fillRect/>
          </a:stretch>
        </p:blipFill>
        <p:spPr>
          <a:xfrm>
            <a:off x="700742" y="2697321"/>
            <a:ext cx="474300" cy="252450"/>
          </a:xfrm>
          <a:prstGeom prst="rect">
            <a:avLst/>
          </a:prstGeom>
        </p:spPr>
      </p:pic>
      <p:pic>
        <p:nvPicPr>
          <p:cNvPr id="7" name="Picture 6"/>
          <p:cNvPicPr>
            <a:picLocks noChangeAspect="1"/>
          </p:cNvPicPr>
          <p:nvPr/>
        </p:nvPicPr>
        <p:blipFill>
          <a:blip r:embed="rId5"/>
          <a:stretch>
            <a:fillRect/>
          </a:stretch>
        </p:blipFill>
        <p:spPr>
          <a:xfrm>
            <a:off x="725413" y="3025971"/>
            <a:ext cx="402619" cy="201692"/>
          </a:xfrm>
          <a:prstGeom prst="rect">
            <a:avLst/>
          </a:prstGeom>
        </p:spPr>
      </p:pic>
      <p:pic>
        <p:nvPicPr>
          <p:cNvPr id="8" name="Picture 7"/>
          <p:cNvPicPr>
            <a:picLocks noChangeAspect="1"/>
          </p:cNvPicPr>
          <p:nvPr/>
        </p:nvPicPr>
        <p:blipFill>
          <a:blip r:embed="rId6"/>
          <a:stretch>
            <a:fillRect/>
          </a:stretch>
        </p:blipFill>
        <p:spPr>
          <a:xfrm>
            <a:off x="725413" y="3341622"/>
            <a:ext cx="948600" cy="185625"/>
          </a:xfrm>
          <a:prstGeom prst="rect">
            <a:avLst/>
          </a:prstGeom>
        </p:spPr>
      </p:pic>
    </p:spTree>
    <p:extLst>
      <p:ext uri="{BB962C8B-B14F-4D97-AF65-F5344CB8AC3E}">
        <p14:creationId xmlns:p14="http://schemas.microsoft.com/office/powerpoint/2010/main" val="2094290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704157"/>
          </a:xfrm>
        </p:spPr>
        <p:txBody>
          <a:bodyPr/>
          <a:lstStyle/>
          <a:p>
            <a:r>
              <a:rPr lang="en-US" b="1" dirty="0" smtClean="0"/>
              <a:t>Editing </a:t>
            </a:r>
            <a:r>
              <a:rPr lang="en-US" b="1" dirty="0"/>
              <a:t>a Reimbursement Request </a:t>
            </a:r>
            <a:endParaRPr lang="en-US" dirty="0"/>
          </a:p>
        </p:txBody>
      </p:sp>
      <p:pic>
        <p:nvPicPr>
          <p:cNvPr id="4" name="Content Placeholder 3"/>
          <p:cNvPicPr>
            <a:picLocks noGrp="1" noChangeAspect="1"/>
          </p:cNvPicPr>
          <p:nvPr>
            <p:ph idx="1"/>
          </p:nvPr>
        </p:nvPicPr>
        <p:blipFill rotWithShape="1">
          <a:blip r:embed="rId2"/>
          <a:srcRect t="10168" r="53303"/>
          <a:stretch/>
        </p:blipFill>
        <p:spPr>
          <a:xfrm>
            <a:off x="298546" y="839691"/>
            <a:ext cx="3392565" cy="3525860"/>
          </a:xfrm>
          <a:prstGeom prst="rect">
            <a:avLst/>
          </a:prstGeom>
        </p:spPr>
      </p:pic>
      <p:sp>
        <p:nvSpPr>
          <p:cNvPr id="5" name="Rectangle 4"/>
          <p:cNvSpPr/>
          <p:nvPr/>
        </p:nvSpPr>
        <p:spPr>
          <a:xfrm>
            <a:off x="3716511" y="705278"/>
            <a:ext cx="5275090" cy="1200329"/>
          </a:xfrm>
          <a:prstGeom prst="rect">
            <a:avLst/>
          </a:prstGeom>
        </p:spPr>
        <p:txBody>
          <a:bodyPr wrap="square">
            <a:spAutoFit/>
          </a:bodyPr>
          <a:lstStyle/>
          <a:p>
            <a:r>
              <a:rPr lang="en-US" b="1" dirty="0">
                <a:latin typeface="+mj-lt"/>
              </a:rPr>
              <a:t>Edit a Reimbursement Request</a:t>
            </a:r>
          </a:p>
          <a:p>
            <a:r>
              <a:rPr lang="en-US" sz="1350" dirty="0">
                <a:latin typeface="+mj-lt"/>
              </a:rPr>
              <a:t>To edit a request, select the Action button from the bottom of the request. This will allow editing. The Reimbursement Request Details will show each line item in the request and provide an Action column on the right for each line.</a:t>
            </a:r>
          </a:p>
        </p:txBody>
      </p:sp>
      <p:sp>
        <p:nvSpPr>
          <p:cNvPr id="6" name="Rectangle 5"/>
          <p:cNvSpPr/>
          <p:nvPr/>
        </p:nvSpPr>
        <p:spPr>
          <a:xfrm>
            <a:off x="4068056" y="2013702"/>
            <a:ext cx="4572000" cy="1646605"/>
          </a:xfrm>
          <a:prstGeom prst="rect">
            <a:avLst/>
          </a:prstGeom>
        </p:spPr>
        <p:txBody>
          <a:bodyPr>
            <a:spAutoFit/>
          </a:bodyPr>
          <a:lstStyle/>
          <a:p>
            <a:pPr>
              <a:spcAft>
                <a:spcPts val="600"/>
              </a:spcAft>
            </a:pPr>
            <a:r>
              <a:rPr lang="en-US" sz="1350" dirty="0" smtClean="0">
                <a:latin typeface="+mj-lt"/>
              </a:rPr>
              <a:t>Choose           </a:t>
            </a:r>
            <a:r>
              <a:rPr lang="en-US" sz="1350" dirty="0">
                <a:latin typeface="+mj-lt"/>
              </a:rPr>
              <a:t>to change information in the selected line. </a:t>
            </a:r>
          </a:p>
          <a:p>
            <a:pPr>
              <a:spcAft>
                <a:spcPts val="600"/>
              </a:spcAft>
            </a:pPr>
            <a:r>
              <a:rPr lang="en-US" sz="1350" dirty="0">
                <a:latin typeface="+mj-lt"/>
              </a:rPr>
              <a:t>Choose         to copy the line item and add it to the request. </a:t>
            </a:r>
          </a:p>
          <a:p>
            <a:pPr>
              <a:spcAft>
                <a:spcPts val="600"/>
              </a:spcAft>
            </a:pPr>
            <a:r>
              <a:rPr lang="en-US" sz="1350" dirty="0">
                <a:latin typeface="+mj-lt"/>
              </a:rPr>
              <a:t>Choose         to delete the line item from the request. </a:t>
            </a:r>
          </a:p>
          <a:p>
            <a:pPr>
              <a:spcAft>
                <a:spcPts val="600"/>
              </a:spcAft>
            </a:pPr>
            <a:r>
              <a:rPr lang="en-US" sz="1350" dirty="0" smtClean="0">
                <a:latin typeface="+mj-lt"/>
              </a:rPr>
              <a:t>Select               </a:t>
            </a:r>
            <a:r>
              <a:rPr lang="en-US" sz="1350" dirty="0">
                <a:latin typeface="+mj-lt"/>
              </a:rPr>
              <a:t>to save the edited request in the created state.</a:t>
            </a:r>
          </a:p>
          <a:p>
            <a:endParaRPr lang="en-US" sz="1350" dirty="0">
              <a:latin typeface="+mj-lt"/>
            </a:endParaRPr>
          </a:p>
          <a:p>
            <a:pPr algn="ctr"/>
            <a:r>
              <a:rPr lang="en-US" sz="1350" i="1" dirty="0">
                <a:latin typeface="+mj-lt"/>
              </a:rPr>
              <a:t>Its always a good idea to Save after editing</a:t>
            </a:r>
            <a:r>
              <a:rPr lang="en-US" sz="825" i="1" dirty="0">
                <a:latin typeface="+mj-lt"/>
              </a:rPr>
              <a:t>. </a:t>
            </a:r>
            <a:endParaRPr lang="en-US" sz="1350" i="1" dirty="0">
              <a:latin typeface="+mj-lt"/>
            </a:endParaRPr>
          </a:p>
        </p:txBody>
      </p:sp>
      <p:pic>
        <p:nvPicPr>
          <p:cNvPr id="7" name="Picture 6"/>
          <p:cNvPicPr>
            <a:picLocks noChangeAspect="1"/>
          </p:cNvPicPr>
          <p:nvPr/>
        </p:nvPicPr>
        <p:blipFill>
          <a:blip r:embed="rId3"/>
          <a:stretch>
            <a:fillRect/>
          </a:stretch>
        </p:blipFill>
        <p:spPr>
          <a:xfrm>
            <a:off x="4723281" y="2026676"/>
            <a:ext cx="304993" cy="222562"/>
          </a:xfrm>
          <a:prstGeom prst="rect">
            <a:avLst/>
          </a:prstGeom>
        </p:spPr>
      </p:pic>
      <p:pic>
        <p:nvPicPr>
          <p:cNvPr id="8" name="Picture 7"/>
          <p:cNvPicPr>
            <a:picLocks noChangeAspect="1"/>
          </p:cNvPicPr>
          <p:nvPr/>
        </p:nvPicPr>
        <p:blipFill>
          <a:blip r:embed="rId4"/>
          <a:stretch>
            <a:fillRect/>
          </a:stretch>
        </p:blipFill>
        <p:spPr>
          <a:xfrm>
            <a:off x="4723281" y="2314183"/>
            <a:ext cx="248770" cy="228599"/>
          </a:xfrm>
          <a:prstGeom prst="rect">
            <a:avLst/>
          </a:prstGeom>
        </p:spPr>
      </p:pic>
      <p:pic>
        <p:nvPicPr>
          <p:cNvPr id="9" name="Picture 8"/>
          <p:cNvPicPr>
            <a:picLocks noChangeAspect="1"/>
          </p:cNvPicPr>
          <p:nvPr/>
        </p:nvPicPr>
        <p:blipFill>
          <a:blip r:embed="rId5"/>
          <a:stretch>
            <a:fillRect/>
          </a:stretch>
        </p:blipFill>
        <p:spPr>
          <a:xfrm>
            <a:off x="4723281" y="2636529"/>
            <a:ext cx="248771" cy="200475"/>
          </a:xfrm>
          <a:prstGeom prst="rect">
            <a:avLst/>
          </a:prstGeom>
        </p:spPr>
      </p:pic>
      <p:pic>
        <p:nvPicPr>
          <p:cNvPr id="10" name="Picture 9"/>
          <p:cNvPicPr>
            <a:picLocks noChangeAspect="1"/>
          </p:cNvPicPr>
          <p:nvPr/>
        </p:nvPicPr>
        <p:blipFill>
          <a:blip r:embed="rId6"/>
          <a:stretch>
            <a:fillRect/>
          </a:stretch>
        </p:blipFill>
        <p:spPr>
          <a:xfrm>
            <a:off x="4614904" y="2901949"/>
            <a:ext cx="521746" cy="276250"/>
          </a:xfrm>
          <a:prstGeom prst="rect">
            <a:avLst/>
          </a:prstGeom>
        </p:spPr>
      </p:pic>
      <p:sp>
        <p:nvSpPr>
          <p:cNvPr id="11" name="Rectangle 10"/>
          <p:cNvSpPr/>
          <p:nvPr/>
        </p:nvSpPr>
        <p:spPr>
          <a:xfrm>
            <a:off x="3914723" y="3804836"/>
            <a:ext cx="4721599" cy="523220"/>
          </a:xfrm>
          <a:prstGeom prst="rect">
            <a:avLst/>
          </a:prstGeom>
        </p:spPr>
        <p:txBody>
          <a:bodyPr wrap="square">
            <a:spAutoFit/>
          </a:bodyPr>
          <a:lstStyle/>
          <a:p>
            <a:r>
              <a:rPr lang="en-US" sz="1400" dirty="0">
                <a:latin typeface="+mj-lt"/>
              </a:rPr>
              <a:t>Select </a:t>
            </a:r>
            <a:r>
              <a:rPr lang="en-US" sz="1400" dirty="0" smtClean="0">
                <a:latin typeface="+mj-lt"/>
              </a:rPr>
              <a:t>“</a:t>
            </a:r>
            <a:r>
              <a:rPr lang="en-US" sz="1400" b="1" dirty="0" smtClean="0">
                <a:latin typeface="+mj-lt"/>
              </a:rPr>
              <a:t>Go to Submit</a:t>
            </a:r>
            <a:r>
              <a:rPr lang="en-US" sz="1400" dirty="0" smtClean="0">
                <a:latin typeface="+mj-lt"/>
              </a:rPr>
              <a:t>” </a:t>
            </a:r>
            <a:r>
              <a:rPr lang="en-US" sz="1400" dirty="0">
                <a:latin typeface="+mj-lt"/>
              </a:rPr>
              <a:t>to proceed with submission of the request for approval</a:t>
            </a:r>
          </a:p>
        </p:txBody>
      </p:sp>
    </p:spTree>
    <p:extLst>
      <p:ext uri="{BB962C8B-B14F-4D97-AF65-F5344CB8AC3E}">
        <p14:creationId xmlns:p14="http://schemas.microsoft.com/office/powerpoint/2010/main" val="20984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lstStyle/>
          <a:p>
            <a:r>
              <a:rPr lang="en-US" dirty="0"/>
              <a:t>Access to OMEGA</a:t>
            </a:r>
          </a:p>
        </p:txBody>
      </p:sp>
      <p:sp>
        <p:nvSpPr>
          <p:cNvPr id="3" name="Content Placeholder 2"/>
          <p:cNvSpPr>
            <a:spLocks noGrp="1"/>
          </p:cNvSpPr>
          <p:nvPr>
            <p:ph idx="1"/>
          </p:nvPr>
        </p:nvSpPr>
        <p:spPr/>
        <p:txBody>
          <a:bodyPr>
            <a:normAutofit/>
          </a:bodyPr>
          <a:lstStyle/>
          <a:p>
            <a:pPr marL="228600" lvl="0" indent="-228600">
              <a:lnSpc>
                <a:spcPct val="90000"/>
              </a:lnSpc>
              <a:spcBef>
                <a:spcPts val="1000"/>
              </a:spcBef>
            </a:pPr>
            <a:r>
              <a:rPr lang="en-US" sz="2400" dirty="0">
                <a:solidFill>
                  <a:prstClr val="black"/>
                </a:solidFill>
              </a:rPr>
              <a:t>OP-1 FORM (Levels 1 - 4)</a:t>
            </a:r>
          </a:p>
          <a:p>
            <a:pPr marL="0" lvl="0" indent="0">
              <a:lnSpc>
                <a:spcPct val="90000"/>
              </a:lnSpc>
              <a:spcBef>
                <a:spcPts val="1000"/>
              </a:spcBef>
              <a:buNone/>
            </a:pPr>
            <a:endParaRPr lang="en-US" sz="2400" dirty="0">
              <a:solidFill>
                <a:prstClr val="black"/>
              </a:solidFill>
            </a:endParaRPr>
          </a:p>
          <a:p>
            <a:pPr marL="228600" lvl="0" indent="-228600">
              <a:lnSpc>
                <a:spcPct val="90000"/>
              </a:lnSpc>
              <a:spcBef>
                <a:spcPts val="1000"/>
              </a:spcBef>
            </a:pPr>
            <a:r>
              <a:rPr lang="en-US" sz="2400" dirty="0">
                <a:solidFill>
                  <a:prstClr val="black"/>
                </a:solidFill>
              </a:rPr>
              <a:t>OP-VDOE (Levels 5 – 7)</a:t>
            </a:r>
          </a:p>
          <a:p>
            <a:pPr marL="0" lvl="0" indent="0">
              <a:lnSpc>
                <a:spcPct val="90000"/>
              </a:lnSpc>
              <a:spcBef>
                <a:spcPts val="1000"/>
              </a:spcBef>
              <a:buNone/>
            </a:pPr>
            <a:endParaRPr lang="en-US" sz="2400" dirty="0">
              <a:solidFill>
                <a:prstClr val="black"/>
              </a:solidFill>
            </a:endParaRPr>
          </a:p>
          <a:p>
            <a:pPr marL="228600" lvl="0" indent="-228600">
              <a:lnSpc>
                <a:spcPct val="90000"/>
              </a:lnSpc>
              <a:spcBef>
                <a:spcPts val="1000"/>
              </a:spcBef>
            </a:pPr>
            <a:r>
              <a:rPr lang="en-US" sz="2400" dirty="0">
                <a:solidFill>
                  <a:prstClr val="black"/>
                </a:solidFill>
              </a:rPr>
              <a:t>Forms can be found on the VDOE </a:t>
            </a:r>
            <a:r>
              <a:rPr lang="en-US" sz="2400" dirty="0" smtClean="0">
                <a:solidFill>
                  <a:prstClr val="black"/>
                </a:solidFill>
              </a:rPr>
              <a:t>website at</a:t>
            </a:r>
            <a:endParaRPr lang="en-US" sz="2400" dirty="0">
              <a:solidFill>
                <a:prstClr val="black"/>
              </a:solidFill>
            </a:endParaRPr>
          </a:p>
          <a:p>
            <a:pPr marL="0" lvl="0" indent="0">
              <a:lnSpc>
                <a:spcPct val="90000"/>
              </a:lnSpc>
              <a:spcBef>
                <a:spcPts val="1000"/>
              </a:spcBef>
              <a:buNone/>
            </a:pPr>
            <a:r>
              <a:rPr lang="en-US" sz="2400" dirty="0">
                <a:solidFill>
                  <a:prstClr val="black"/>
                </a:solidFill>
                <a:hlinkClick r:id="rId2"/>
              </a:rPr>
              <a:t>http://www.doe.virginia.gov/school_finance/budget/grants_acct_reporting/omega/index.shtml</a:t>
            </a:r>
            <a:endParaRPr lang="en-US" sz="2400" dirty="0">
              <a:solidFill>
                <a:prstClr val="black"/>
              </a:solidFill>
            </a:endParaRPr>
          </a:p>
          <a:p>
            <a:endParaRPr lang="en-US" dirty="0"/>
          </a:p>
        </p:txBody>
      </p:sp>
      <p:pic>
        <p:nvPicPr>
          <p:cNvPr id="4" name="Content Placeholder 3" descr="proselitismo | La Ciencia y sus Demoni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200151"/>
            <a:ext cx="3505200" cy="1523999"/>
          </a:xfrm>
          <a:prstGeom prst="rect">
            <a:avLst/>
          </a:prstGeom>
        </p:spPr>
      </p:pic>
    </p:spTree>
    <p:extLst>
      <p:ext uri="{BB962C8B-B14F-4D97-AF65-F5344CB8AC3E}">
        <p14:creationId xmlns:p14="http://schemas.microsoft.com/office/powerpoint/2010/main" val="1344948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750"/>
          </a:xfrm>
        </p:spPr>
        <p:txBody>
          <a:bodyPr>
            <a:noAutofit/>
          </a:bodyPr>
          <a:lstStyle/>
          <a:p>
            <a:r>
              <a:rPr lang="en-US" b="1" dirty="0"/>
              <a:t>Creating a Reimbursement Request </a:t>
            </a:r>
            <a:endParaRPr lang="en-US" dirty="0"/>
          </a:p>
        </p:txBody>
      </p:sp>
      <p:sp>
        <p:nvSpPr>
          <p:cNvPr id="3" name="Content Placeholder 2"/>
          <p:cNvSpPr>
            <a:spLocks noGrp="1"/>
          </p:cNvSpPr>
          <p:nvPr>
            <p:ph idx="1"/>
          </p:nvPr>
        </p:nvSpPr>
        <p:spPr>
          <a:xfrm>
            <a:off x="628650" y="666750"/>
            <a:ext cx="7886700" cy="3604022"/>
          </a:xfrm>
        </p:spPr>
        <p:txBody>
          <a:bodyPr>
            <a:noAutofit/>
          </a:bodyPr>
          <a:lstStyle/>
          <a:p>
            <a:r>
              <a:rPr lang="en-US" sz="1600" b="1" dirty="0">
                <a:latin typeface="+mj-lt"/>
              </a:rPr>
              <a:t>NOTE: </a:t>
            </a:r>
            <a:r>
              <a:rPr lang="en-US" sz="1600" dirty="0">
                <a:latin typeface="+mj-lt"/>
              </a:rPr>
              <a:t>Once a request is submitted, the </a:t>
            </a:r>
            <a:r>
              <a:rPr lang="en-US" sz="1600" dirty="0" smtClean="0">
                <a:latin typeface="+mj-lt"/>
              </a:rPr>
              <a:t>Originator/creator </a:t>
            </a:r>
            <a:r>
              <a:rPr lang="en-US" sz="1600" dirty="0">
                <a:latin typeface="+mj-lt"/>
              </a:rPr>
              <a:t>cannot edit it. If editing is required after submission, any reviewer in the queue can deny </a:t>
            </a:r>
            <a:r>
              <a:rPr lang="en-US" sz="1600" dirty="0" smtClean="0">
                <a:latin typeface="+mj-lt"/>
              </a:rPr>
              <a:t>it. </a:t>
            </a:r>
            <a:r>
              <a:rPr lang="en-US" sz="1600" dirty="0">
                <a:latin typeface="+mj-lt"/>
              </a:rPr>
              <a:t>A denied request will return to the To-Do list of the Originator and the originator can then edit it. </a:t>
            </a:r>
          </a:p>
          <a:p>
            <a:r>
              <a:rPr lang="en-US" sz="1600" dirty="0">
                <a:latin typeface="+mj-lt"/>
              </a:rPr>
              <a:t>When the submission has been processed, the originator will be returned to their Omega Home screen and the request will have moved from the originator’s To-Do list to their Pending list. The request will also be </a:t>
            </a:r>
            <a:r>
              <a:rPr lang="en-US" sz="1600" dirty="0" smtClean="0">
                <a:latin typeface="+mj-lt"/>
              </a:rPr>
              <a:t>in </a:t>
            </a:r>
            <a:r>
              <a:rPr lang="en-US" sz="1600" dirty="0">
                <a:latin typeface="+mj-lt"/>
              </a:rPr>
              <a:t>the To-Do list of the first reviewer in the queue and </a:t>
            </a:r>
            <a:r>
              <a:rPr lang="en-US" sz="1600" dirty="0" smtClean="0">
                <a:latin typeface="+mj-lt"/>
              </a:rPr>
              <a:t>in </a:t>
            </a:r>
            <a:r>
              <a:rPr lang="en-US" sz="1600" dirty="0">
                <a:latin typeface="+mj-lt"/>
              </a:rPr>
              <a:t>the Coming Soon list of all subsequent reviewers listed in the queue. As each reviewer processes the request, it will be deleted from that reviewer’s To-Do list and will be added to their Pending list. </a:t>
            </a:r>
            <a:endParaRPr lang="en-US" sz="1600" dirty="0" smtClean="0">
              <a:latin typeface="+mj-lt"/>
            </a:endParaRPr>
          </a:p>
          <a:p>
            <a:r>
              <a:rPr lang="en-US" sz="1600" i="1" dirty="0" smtClean="0">
                <a:latin typeface="+mj-lt"/>
              </a:rPr>
              <a:t>An </a:t>
            </a:r>
            <a:r>
              <a:rPr lang="en-US" sz="1600" i="1" dirty="0">
                <a:latin typeface="+mj-lt"/>
              </a:rPr>
              <a:t>approval level may have more than one reviewer.</a:t>
            </a:r>
            <a:r>
              <a:rPr lang="en-US" sz="1600" dirty="0">
                <a:latin typeface="+mj-lt"/>
              </a:rPr>
              <a:t> All individuals at a level have equal access and authority. When a status changes at a level, it changes for all individuals in the queue at that level. A division can require multiple approvals at any level. Due to separation of duties concerns, </a:t>
            </a:r>
            <a:r>
              <a:rPr lang="en-US" sz="1600" b="1" dirty="0">
                <a:latin typeface="+mj-lt"/>
              </a:rPr>
              <a:t>any one individual should not have permissions at more than one level for any one award</a:t>
            </a:r>
            <a:r>
              <a:rPr lang="en-US" sz="1600" dirty="0">
                <a:latin typeface="+mj-lt"/>
              </a:rPr>
              <a:t>. </a:t>
            </a:r>
          </a:p>
        </p:txBody>
      </p:sp>
    </p:spTree>
    <p:extLst>
      <p:ext uri="{BB962C8B-B14F-4D97-AF65-F5344CB8AC3E}">
        <p14:creationId xmlns:p14="http://schemas.microsoft.com/office/powerpoint/2010/main" val="2423612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utad1112gdl - Dúvidas, de qualquer tip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4830" y="1018258"/>
            <a:ext cx="2729885" cy="3263504"/>
          </a:xfrm>
        </p:spPr>
      </p:pic>
    </p:spTree>
    <p:extLst>
      <p:ext uri="{BB962C8B-B14F-4D97-AF65-F5344CB8AC3E}">
        <p14:creationId xmlns:p14="http://schemas.microsoft.com/office/powerpoint/2010/main" val="234351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3886200" y="971551"/>
            <a:ext cx="5257800" cy="2743200"/>
          </a:xfrm>
        </p:spPr>
        <p:txBody>
          <a:bodyPr>
            <a:normAutofit/>
          </a:bodyPr>
          <a:lstStyle/>
          <a:p>
            <a:pPr marL="0" indent="0" algn="ctr">
              <a:buNone/>
            </a:pPr>
            <a:r>
              <a:rPr lang="en-US" sz="3000" dirty="0" smtClean="0"/>
              <a:t>Allison May</a:t>
            </a:r>
          </a:p>
          <a:p>
            <a:pPr marL="0" indent="0" algn="ctr">
              <a:buNone/>
            </a:pPr>
            <a:r>
              <a:rPr lang="en-US" sz="3000" dirty="0" smtClean="0"/>
              <a:t>(804) 371-0993</a:t>
            </a:r>
          </a:p>
          <a:p>
            <a:pPr marL="0" indent="0" algn="ctr">
              <a:buNone/>
            </a:pPr>
            <a:endParaRPr lang="en-US" sz="1400" dirty="0" smtClean="0"/>
          </a:p>
          <a:p>
            <a:pPr marL="0" indent="0" algn="ctr">
              <a:buNone/>
            </a:pPr>
            <a:r>
              <a:rPr lang="en-US" sz="2400" dirty="0" smtClean="0">
                <a:hlinkClick r:id="rId2"/>
              </a:rPr>
              <a:t>Omega.Support@doe.virginia.gov</a:t>
            </a:r>
            <a:r>
              <a:rPr lang="en-US" sz="2400" dirty="0" smtClean="0"/>
              <a:t> </a:t>
            </a:r>
          </a:p>
          <a:p>
            <a:pPr marL="0" indent="0" algn="ctr">
              <a:buNone/>
            </a:pPr>
            <a:r>
              <a:rPr lang="en-US" sz="2400" dirty="0" smtClean="0"/>
              <a:t>or </a:t>
            </a:r>
          </a:p>
          <a:p>
            <a:pPr marL="0" indent="0" algn="ctr">
              <a:buNone/>
            </a:pPr>
            <a:r>
              <a:rPr lang="en-US" sz="2400" dirty="0" smtClean="0">
                <a:hlinkClick r:id="rId3"/>
              </a:rPr>
              <a:t>Allison.May@doe.virginia.gov</a:t>
            </a:r>
            <a:r>
              <a:rPr lang="en-US" sz="2400" dirty="0" smtClean="0"/>
              <a:t> </a:t>
            </a:r>
            <a:endParaRPr lang="en-US" sz="2400" dirty="0"/>
          </a:p>
        </p:txBody>
      </p:sp>
    </p:spTree>
    <p:extLst>
      <p:ext uri="{BB962C8B-B14F-4D97-AF65-F5344CB8AC3E}">
        <p14:creationId xmlns:p14="http://schemas.microsoft.com/office/powerpoint/2010/main" val="3702345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VDOE</a:t>
            </a:r>
            <a:endParaRPr lang="en-US" dirty="0"/>
          </a:p>
        </p:txBody>
      </p:sp>
      <p:sp>
        <p:nvSpPr>
          <p:cNvPr id="3" name="Content Placeholder 2"/>
          <p:cNvSpPr>
            <a:spLocks noGrp="1"/>
          </p:cNvSpPr>
          <p:nvPr>
            <p:ph idx="1"/>
          </p:nvPr>
        </p:nvSpPr>
        <p:spPr>
          <a:xfrm>
            <a:off x="4114800" y="1200151"/>
            <a:ext cx="4953000" cy="3124199"/>
          </a:xfrm>
        </p:spPr>
        <p:txBody>
          <a:bodyPr/>
          <a:lstStyle/>
          <a:p>
            <a:pPr marL="0" indent="0">
              <a:buNone/>
            </a:pPr>
            <a:r>
              <a:rPr lang="nl-NL" dirty="0"/>
              <a:t>Twitter: @</a:t>
            </a:r>
            <a:r>
              <a:rPr lang="nl-NL" dirty="0" smtClean="0"/>
              <a:t>VDOE_News</a:t>
            </a:r>
            <a:br>
              <a:rPr lang="nl-NL" dirty="0" smtClean="0"/>
            </a:br>
            <a:r>
              <a:rPr lang="nl-NL" dirty="0" smtClean="0"/>
              <a:t>Facebook</a:t>
            </a:r>
            <a:r>
              <a:rPr lang="nl-NL" dirty="0"/>
              <a:t>: @VDOENews</a:t>
            </a:r>
          </a:p>
          <a:p>
            <a:pPr marL="0" indent="0">
              <a:buNone/>
            </a:pPr>
            <a:r>
              <a:rPr lang="nl-NL" sz="3000" b="1" dirty="0"/>
              <a:t>#VAis4Learners </a:t>
            </a:r>
            <a:r>
              <a:rPr lang="nl-NL" sz="3000" b="1" dirty="0" smtClean="0"/>
              <a:t>#EdEquityVA</a:t>
            </a:r>
            <a:endParaRPr lang="en-US" sz="3000" dirty="0"/>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lstStyle/>
          <a:p>
            <a:r>
              <a:rPr lang="en-US" dirty="0" smtClean="0"/>
              <a:t>OP-1 &amp; OP-VDOE Forms</a:t>
            </a:r>
            <a:endParaRPr lang="en-US" dirty="0"/>
          </a:p>
        </p:txBody>
      </p:sp>
      <p:pic>
        <p:nvPicPr>
          <p:cNvPr id="4" name="Content Placeholder 4"/>
          <p:cNvPicPr>
            <a:picLocks noGrp="1" noChangeAspect="1"/>
          </p:cNvPicPr>
          <p:nvPr>
            <p:ph idx="1"/>
          </p:nvPr>
        </p:nvPicPr>
        <p:blipFill rotWithShape="1">
          <a:blip r:embed="rId2"/>
          <a:srcRect l="1223" t="11558" r="51400" b="11235"/>
          <a:stretch/>
        </p:blipFill>
        <p:spPr>
          <a:xfrm>
            <a:off x="533400" y="1047750"/>
            <a:ext cx="3526918" cy="2743200"/>
          </a:xfrm>
          <a:prstGeom prst="rect">
            <a:avLst/>
          </a:prstGeom>
        </p:spPr>
      </p:pic>
      <p:pic>
        <p:nvPicPr>
          <p:cNvPr id="6" name="Content Placeholder 5"/>
          <p:cNvPicPr>
            <a:picLocks noChangeAspect="1"/>
          </p:cNvPicPr>
          <p:nvPr/>
        </p:nvPicPr>
        <p:blipFill rotWithShape="1">
          <a:blip r:embed="rId3"/>
          <a:srcRect l="1511" t="12448" r="42889" b="11059"/>
          <a:stretch/>
        </p:blipFill>
        <p:spPr>
          <a:xfrm>
            <a:off x="4800600" y="1047750"/>
            <a:ext cx="3657600" cy="2743200"/>
          </a:xfrm>
          <a:prstGeom prst="rect">
            <a:avLst/>
          </a:prstGeom>
        </p:spPr>
      </p:pic>
    </p:spTree>
    <p:extLst>
      <p:ext uri="{BB962C8B-B14F-4D97-AF65-F5344CB8AC3E}">
        <p14:creationId xmlns:p14="http://schemas.microsoft.com/office/powerpoint/2010/main" val="231905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Things to remember when completing an OP Form</a:t>
            </a:r>
            <a:r>
              <a:rPr lang="en-US" sz="1600" dirty="0" smtClean="0"/>
              <a:t/>
            </a:r>
            <a:br>
              <a:rPr lang="en-US" sz="1600" dirty="0" smtClean="0"/>
            </a:br>
            <a:endParaRPr lang="en-US" sz="1600" dirty="0"/>
          </a:p>
        </p:txBody>
      </p:sp>
      <p:sp>
        <p:nvSpPr>
          <p:cNvPr id="3" name="Content Placeholder 2"/>
          <p:cNvSpPr>
            <a:spLocks noGrp="1"/>
          </p:cNvSpPr>
          <p:nvPr>
            <p:ph idx="1"/>
          </p:nvPr>
        </p:nvSpPr>
        <p:spPr>
          <a:xfrm>
            <a:off x="457200" y="1047751"/>
            <a:ext cx="8229600" cy="3276600"/>
          </a:xfrm>
        </p:spPr>
        <p:txBody>
          <a:bodyPr>
            <a:normAutofit fontScale="92500" lnSpcReduction="20000"/>
          </a:bodyPr>
          <a:lstStyle/>
          <a:p>
            <a:r>
              <a:rPr lang="en-US" dirty="0"/>
              <a:t>Use the most </a:t>
            </a:r>
            <a:r>
              <a:rPr lang="en-US" dirty="0" smtClean="0"/>
              <a:t>up-to-date </a:t>
            </a:r>
            <a:r>
              <a:rPr lang="en-US" dirty="0"/>
              <a:t>OP form</a:t>
            </a:r>
          </a:p>
          <a:p>
            <a:pPr lvl="1">
              <a:buFont typeface="Arial" panose="020B0604020202020204" pitchFamily="34" charset="0"/>
              <a:buChar char="•"/>
            </a:pPr>
            <a:r>
              <a:rPr lang="en-US" dirty="0" smtClean="0"/>
              <a:t>Latest revised on </a:t>
            </a:r>
            <a:r>
              <a:rPr lang="en-US" dirty="0" smtClean="0"/>
              <a:t>July 22</a:t>
            </a:r>
            <a:r>
              <a:rPr lang="en-US" baseline="30000" dirty="0" smtClean="0"/>
              <a:t>nd</a:t>
            </a:r>
            <a:r>
              <a:rPr lang="en-US" dirty="0" smtClean="0"/>
              <a:t> </a:t>
            </a:r>
            <a:endParaRPr lang="en-US" dirty="0" smtClean="0"/>
          </a:p>
          <a:p>
            <a:pPr lvl="1">
              <a:buFont typeface="Arial" panose="020B0604020202020204" pitchFamily="34" charset="0"/>
              <a:buChar char="•"/>
            </a:pPr>
            <a:r>
              <a:rPr lang="en-US" dirty="0" smtClean="0"/>
              <a:t>A person can only be a creator </a:t>
            </a:r>
            <a:r>
              <a:rPr lang="en-US" u="sng" dirty="0" smtClean="0"/>
              <a:t>OR</a:t>
            </a:r>
            <a:r>
              <a:rPr lang="en-US" dirty="0" smtClean="0"/>
              <a:t> an approver (not both)</a:t>
            </a:r>
            <a:endParaRPr lang="en-US" dirty="0"/>
          </a:p>
          <a:p>
            <a:r>
              <a:rPr lang="en-US" dirty="0"/>
              <a:t>OP form must be signed</a:t>
            </a:r>
          </a:p>
          <a:p>
            <a:pPr lvl="1">
              <a:buFont typeface="Arial" panose="020B0604020202020204" pitchFamily="34" charset="0"/>
              <a:buChar char="•"/>
            </a:pPr>
            <a:r>
              <a:rPr lang="en-US" dirty="0"/>
              <a:t> </a:t>
            </a:r>
            <a:r>
              <a:rPr lang="en-US" dirty="0" smtClean="0">
                <a:latin typeface="Times New Roman" panose="02020603050405020304" pitchFamily="18" charset="0"/>
              </a:rPr>
              <a:t>Supt or Supt’s designee </a:t>
            </a:r>
            <a:r>
              <a:rPr lang="en-US" b="1" i="1" u="sng" dirty="0">
                <a:latin typeface="Times New Roman" panose="02020603050405020304" pitchFamily="18" charset="0"/>
              </a:rPr>
              <a:t>must</a:t>
            </a:r>
            <a:r>
              <a:rPr lang="en-US" dirty="0">
                <a:latin typeface="Times New Roman" panose="02020603050405020304" pitchFamily="18" charset="0"/>
              </a:rPr>
              <a:t> sign and date </a:t>
            </a:r>
            <a:endParaRPr lang="en-US" dirty="0"/>
          </a:p>
          <a:p>
            <a:r>
              <a:rPr lang="en-US" dirty="0"/>
              <a:t>Please submit OP form to OMEGA </a:t>
            </a:r>
            <a:r>
              <a:rPr lang="en-US" dirty="0" smtClean="0"/>
              <a:t>Support at: </a:t>
            </a:r>
            <a:r>
              <a:rPr lang="en-US" dirty="0" smtClean="0">
                <a:solidFill>
                  <a:prstClr val="black"/>
                </a:solidFill>
                <a:hlinkClick r:id="rId2"/>
              </a:rPr>
              <a:t>omega.support@doe.virginia.gov</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407895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Things to remember when completing an OP Form</a:t>
            </a:r>
            <a:r>
              <a:rPr lang="en-US" sz="1600" dirty="0" smtClean="0"/>
              <a:t/>
            </a:r>
            <a:br>
              <a:rPr lang="en-US" sz="1600" dirty="0" smtClean="0"/>
            </a:br>
            <a:endParaRPr lang="en-US" sz="1600" dirty="0"/>
          </a:p>
        </p:txBody>
      </p:sp>
      <p:sp>
        <p:nvSpPr>
          <p:cNvPr id="3" name="Content Placeholder 2"/>
          <p:cNvSpPr>
            <a:spLocks noGrp="1"/>
          </p:cNvSpPr>
          <p:nvPr>
            <p:ph idx="1"/>
          </p:nvPr>
        </p:nvSpPr>
        <p:spPr>
          <a:xfrm>
            <a:off x="457200" y="1047751"/>
            <a:ext cx="8229600" cy="3276600"/>
          </a:xfrm>
        </p:spPr>
        <p:txBody>
          <a:bodyPr>
            <a:normAutofit/>
          </a:bodyPr>
          <a:lstStyle/>
          <a:p>
            <a:r>
              <a:rPr lang="en-US" sz="2400" dirty="0" smtClean="0">
                <a:solidFill>
                  <a:prstClr val="black"/>
                </a:solidFill>
              </a:rPr>
              <a:t>You need at least one creator and one Level 4 approver (for applications) </a:t>
            </a:r>
            <a:r>
              <a:rPr lang="en-US" sz="2400" dirty="0" smtClean="0">
                <a:solidFill>
                  <a:prstClr val="black"/>
                </a:solidFill>
              </a:rPr>
              <a:t>and </a:t>
            </a:r>
            <a:r>
              <a:rPr lang="en-US" sz="2400" dirty="0" smtClean="0">
                <a:solidFill>
                  <a:prstClr val="black"/>
                </a:solidFill>
              </a:rPr>
              <a:t>one Level 3 approver (for reimbursements and budget transfers) for each award.</a:t>
            </a:r>
          </a:p>
          <a:p>
            <a:r>
              <a:rPr lang="en-US" sz="2400" dirty="0" smtClean="0">
                <a:solidFill>
                  <a:prstClr val="black"/>
                </a:solidFill>
              </a:rPr>
              <a:t>You also have the option to have Level 1 and Level 2 approvers as well, but these are not required.</a:t>
            </a:r>
          </a:p>
          <a:p>
            <a:r>
              <a:rPr lang="en-US" sz="2400" dirty="0" smtClean="0">
                <a:solidFill>
                  <a:prstClr val="black"/>
                </a:solidFill>
              </a:rPr>
              <a:t>If you do not have a required approver for an award in Omega, your request will stall at the level where the approver is missing.</a:t>
            </a:r>
            <a:endParaRPr lang="en-US" sz="2400" dirty="0">
              <a:solidFill>
                <a:prstClr val="black"/>
              </a:solidFill>
            </a:endParaRPr>
          </a:p>
        </p:txBody>
      </p:sp>
    </p:spTree>
    <p:extLst>
      <p:ext uri="{BB962C8B-B14F-4D97-AF65-F5344CB8AC3E}">
        <p14:creationId xmlns:p14="http://schemas.microsoft.com/office/powerpoint/2010/main" val="24256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741829"/>
          </a:xfrm>
        </p:spPr>
        <p:txBody>
          <a:bodyPr/>
          <a:lstStyle/>
          <a:p>
            <a:r>
              <a:rPr lang="en-US" dirty="0" smtClean="0"/>
              <a:t>Submitting an Application</a:t>
            </a:r>
            <a:endParaRPr lang="en-US" dirty="0"/>
          </a:p>
        </p:txBody>
      </p:sp>
      <p:sp>
        <p:nvSpPr>
          <p:cNvPr id="5" name="Rectangle 4"/>
          <p:cNvSpPr/>
          <p:nvPr/>
        </p:nvSpPr>
        <p:spPr>
          <a:xfrm>
            <a:off x="0" y="971550"/>
            <a:ext cx="9067800" cy="2554545"/>
          </a:xfrm>
          <a:prstGeom prst="rect">
            <a:avLst/>
          </a:prstGeom>
        </p:spPr>
        <p:txBody>
          <a:bodyPr wrap="square">
            <a:spAutoFit/>
          </a:bodyPr>
          <a:lstStyle/>
          <a:p>
            <a:pPr marL="342900" indent="-342900">
              <a:buFont typeface="Arial" panose="020B0604020202020204" pitchFamily="34" charset="0"/>
              <a:buChar char="•"/>
            </a:pPr>
            <a:r>
              <a:rPr lang="en-US" sz="2000" dirty="0">
                <a:latin typeface="+mj-lt"/>
              </a:rPr>
              <a:t>The application process allows school divisions to transmit grant award information electronically to the Department of Education while ensuring appropriate levels of </a:t>
            </a:r>
            <a:r>
              <a:rPr lang="en-US" sz="2000" dirty="0" smtClean="0">
                <a:latin typeface="+mj-lt"/>
              </a:rPr>
              <a:t>review</a:t>
            </a:r>
          </a:p>
          <a:p>
            <a:pPr marL="342900" indent="-342900">
              <a:buFont typeface="Arial" panose="020B0604020202020204" pitchFamily="34" charset="0"/>
              <a:buChar char="•"/>
            </a:pPr>
            <a:r>
              <a:rPr lang="en-US" sz="2000" dirty="0" smtClean="0">
                <a:latin typeface="+mj-lt"/>
              </a:rPr>
              <a:t>The </a:t>
            </a:r>
            <a:r>
              <a:rPr lang="en-US" sz="2000" dirty="0">
                <a:latin typeface="+mj-lt"/>
              </a:rPr>
              <a:t>process provides one central repository for award documentation and allows immediate access to </a:t>
            </a:r>
            <a:r>
              <a:rPr lang="en-US" sz="2000" dirty="0" smtClean="0">
                <a:latin typeface="+mj-lt"/>
              </a:rPr>
              <a:t>users</a:t>
            </a:r>
          </a:p>
          <a:p>
            <a:pPr marL="342900" indent="-342900">
              <a:buFont typeface="Arial" panose="020B0604020202020204" pitchFamily="34" charset="0"/>
              <a:buChar char="•"/>
            </a:pPr>
            <a:r>
              <a:rPr lang="en-US" sz="2000" dirty="0" smtClean="0">
                <a:latin typeface="+mj-lt"/>
              </a:rPr>
              <a:t>Grantees </a:t>
            </a:r>
            <a:r>
              <a:rPr lang="en-US" sz="2000" dirty="0">
                <a:latin typeface="+mj-lt"/>
              </a:rPr>
              <a:t>may choose to submit an application for one award </a:t>
            </a:r>
            <a:r>
              <a:rPr lang="en-US" sz="2000" b="1" i="1" dirty="0">
                <a:latin typeface="+mj-lt"/>
              </a:rPr>
              <a:t>(non-consolidated) </a:t>
            </a:r>
            <a:r>
              <a:rPr lang="en-US" sz="2000" dirty="0">
                <a:latin typeface="+mj-lt"/>
              </a:rPr>
              <a:t>or an application for multiple awards </a:t>
            </a:r>
            <a:r>
              <a:rPr lang="en-US" sz="2000" b="1" i="1" dirty="0">
                <a:latin typeface="+mj-lt"/>
              </a:rPr>
              <a:t>(consolidated</a:t>
            </a:r>
            <a:r>
              <a:rPr lang="en-US" sz="2000" b="1" i="1" dirty="0" smtClean="0">
                <a:latin typeface="+mj-lt"/>
              </a:rPr>
              <a:t>)</a:t>
            </a:r>
            <a:endParaRPr lang="en-US" sz="2000" i="1" dirty="0" smtClean="0">
              <a:latin typeface="+mj-lt"/>
            </a:endParaRPr>
          </a:p>
          <a:p>
            <a:pPr algn="ctr"/>
            <a:endParaRPr lang="en-US" sz="2000" dirty="0" smtClean="0">
              <a:latin typeface="+mj-lt"/>
            </a:endParaRPr>
          </a:p>
        </p:txBody>
      </p:sp>
    </p:spTree>
    <p:extLst>
      <p:ext uri="{BB962C8B-B14F-4D97-AF65-F5344CB8AC3E}">
        <p14:creationId xmlns:p14="http://schemas.microsoft.com/office/powerpoint/2010/main" val="76780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3425</TotalTime>
  <Words>3228</Words>
  <Application>Microsoft Office PowerPoint</Application>
  <PresentationFormat>On-screen Show (16:9)</PresentationFormat>
  <Paragraphs>271</Paragraphs>
  <Slides>53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Imprint MT Shadow</vt:lpstr>
      <vt:lpstr>Times New Roman</vt:lpstr>
      <vt:lpstr>Wingdings</vt:lpstr>
      <vt:lpstr>Office Theme</vt:lpstr>
      <vt:lpstr>VDOE OMEGA Training: Fall 2022</vt:lpstr>
      <vt:lpstr>VDOE OMEGA Training 2022</vt:lpstr>
      <vt:lpstr>What is OMEGA? </vt:lpstr>
      <vt:lpstr>OMEGA Login Page</vt:lpstr>
      <vt:lpstr>Access to OMEGA</vt:lpstr>
      <vt:lpstr>OP-1 &amp; OP-VDOE Forms</vt:lpstr>
      <vt:lpstr>Things to remember when completing an OP Form </vt:lpstr>
      <vt:lpstr>Things to remember when completing an OP Form </vt:lpstr>
      <vt:lpstr>Submitting an Application</vt:lpstr>
      <vt:lpstr>Important Reminders </vt:lpstr>
      <vt:lpstr>Submitting an Application </vt:lpstr>
      <vt:lpstr>PowerPoint Presentation</vt:lpstr>
      <vt:lpstr>What Does This Mean? </vt:lpstr>
      <vt:lpstr>What Does This Mean? </vt:lpstr>
      <vt:lpstr>PowerPoint Presentation</vt:lpstr>
      <vt:lpstr>Once Submitted, the Application is routed to the “To Do List” of the next approver in the queue for that award</vt:lpstr>
      <vt:lpstr>Where Does the Application Go?</vt:lpstr>
      <vt:lpstr>How Can I Tell Who is in the Queue?</vt:lpstr>
      <vt:lpstr>How Can I Tell Who is in the Queue?</vt:lpstr>
      <vt:lpstr>Where Does the Request Go?</vt:lpstr>
      <vt:lpstr>Where Does the Request Go?</vt:lpstr>
      <vt:lpstr>Revising a Denied Application  </vt:lpstr>
      <vt:lpstr>Revising a Denied Application</vt:lpstr>
      <vt:lpstr>Revising a Denied Application</vt:lpstr>
      <vt:lpstr>Revising a Denied Application</vt:lpstr>
      <vt:lpstr>PowerPoint Presentation</vt:lpstr>
      <vt:lpstr>PowerPoint Presentation</vt:lpstr>
      <vt:lpstr>Submitting an Amended Application</vt:lpstr>
      <vt:lpstr>Submitting an Amended Application</vt:lpstr>
      <vt:lpstr>Budget (Object Code) Transfers</vt:lpstr>
      <vt:lpstr>Budget (Object Code) Transfers</vt:lpstr>
      <vt:lpstr>Budget (Object Code) Transfers</vt:lpstr>
      <vt:lpstr>Budget (Object Code) Transfers</vt:lpstr>
      <vt:lpstr>Budget (Object Code) Transfers</vt:lpstr>
      <vt:lpstr>Budget (Object Code) Transfers</vt:lpstr>
      <vt:lpstr>Creating a Reimbursement Request </vt:lpstr>
      <vt:lpstr>Creating a Reimbursement Request </vt:lpstr>
      <vt:lpstr>Creating a Reimbursement Request </vt:lpstr>
      <vt:lpstr>Creating a Reimbursement Request </vt:lpstr>
      <vt:lpstr>Creating a Reimbursement Request </vt:lpstr>
      <vt:lpstr>Creating a Reimbursement Request </vt:lpstr>
      <vt:lpstr>Creating a Reimbursement Request </vt:lpstr>
      <vt:lpstr>Creating a Reimbursement Request </vt:lpstr>
      <vt:lpstr>Reimbursement Requests</vt:lpstr>
      <vt:lpstr>Reimbursement Requests</vt:lpstr>
      <vt:lpstr>Reimbursement Requests</vt:lpstr>
      <vt:lpstr>Uploading Reimbursement Requests</vt:lpstr>
      <vt:lpstr>Creating a Reimbursement Request </vt:lpstr>
      <vt:lpstr>Editing a Reimbursement Request </vt:lpstr>
      <vt:lpstr>Creating a Reimbursement Request </vt:lpstr>
      <vt:lpstr>Questions?</vt:lpstr>
      <vt:lpstr>Contact Information</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92</cp:revision>
  <dcterms:created xsi:type="dcterms:W3CDTF">2019-02-13T14:37:28Z</dcterms:created>
  <dcterms:modified xsi:type="dcterms:W3CDTF">2022-09-13T13:32:29Z</dcterms:modified>
</cp:coreProperties>
</file>