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7" r:id="rId2"/>
    <p:sldId id="299" r:id="rId3"/>
    <p:sldId id="300" r:id="rId4"/>
    <p:sldId id="312" r:id="rId5"/>
    <p:sldId id="305" r:id="rId6"/>
    <p:sldId id="310" r:id="rId7"/>
    <p:sldId id="311" r:id="rId8"/>
    <p:sldId id="313" r:id="rId9"/>
    <p:sldId id="309" r:id="rId10"/>
    <p:sldId id="308" r:id="rId11"/>
    <p:sldId id="315"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852" autoAdjust="0"/>
  </p:normalViewPr>
  <p:slideViewPr>
    <p:cSldViewPr>
      <p:cViewPr varScale="1">
        <p:scale>
          <a:sx n="89" d="100"/>
          <a:sy n="89" d="100"/>
        </p:scale>
        <p:origin x="96" y="564"/>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9/18/2020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latin typeface="Georgia" panose="02040502050405020303" pitchFamily="18" charset="0"/>
              </a:rPr>
              <a:pPr algn="l"/>
              <a:t>‹#›</a:t>
            </a:fld>
            <a:endParaRPr lang="en-US"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
            <a:ext cx="9144000" cy="970429"/>
          </a:xfrm>
        </p:spPr>
        <p:txBody>
          <a:bodyPr/>
          <a:lstStyle/>
          <a:p>
            <a:r>
              <a:rPr lang="en-US" sz="2800" b="1" dirty="0">
                <a:latin typeface="Georgia" panose="02040502050405020303" pitchFamily="18" charset="0"/>
              </a:rPr>
              <a:t>State Special Education Advisory </a:t>
            </a:r>
            <a:r>
              <a:rPr lang="en-US" sz="2800" b="1" dirty="0" smtClean="0">
                <a:latin typeface="Georgia" panose="02040502050405020303" pitchFamily="18" charset="0"/>
              </a:rPr>
              <a:t>Committee (SSEAC) Annual Report </a:t>
            </a:r>
            <a:r>
              <a:rPr lang="en-US" b="1" dirty="0">
                <a:solidFill>
                  <a:srgbClr val="002060"/>
                </a:solidFill>
                <a:latin typeface="Georgia" panose="02040502050405020303" pitchFamily="18" charset="0"/>
              </a:rPr>
              <a:t/>
            </a:r>
            <a:br>
              <a:rPr lang="en-US" b="1" dirty="0">
                <a:solidFill>
                  <a:srgbClr val="002060"/>
                </a:solidFill>
                <a:latin typeface="Georgia" panose="02040502050405020303" pitchFamily="18" charset="0"/>
              </a:rPr>
            </a:br>
            <a:r>
              <a:rPr lang="en-US" b="1" dirty="0">
                <a:solidFill>
                  <a:srgbClr val="002060"/>
                </a:solidFill>
                <a:latin typeface="Georgia" panose="02040502050405020303" pitchFamily="18" charset="0"/>
              </a:rPr>
              <a:t/>
            </a:r>
            <a:br>
              <a:rPr lang="en-US" b="1" dirty="0">
                <a:solidFill>
                  <a:srgbClr val="002060"/>
                </a:solidFill>
                <a:latin typeface="Georgia" panose="02040502050405020303" pitchFamily="18" charset="0"/>
              </a:rPr>
            </a:br>
            <a:endParaRPr lang="en-US" dirty="0"/>
          </a:p>
        </p:txBody>
      </p:sp>
      <p:sp>
        <p:nvSpPr>
          <p:cNvPr id="3" name="Subtitle 2"/>
          <p:cNvSpPr>
            <a:spLocks noGrp="1"/>
          </p:cNvSpPr>
          <p:nvPr>
            <p:ph type="subTitle" idx="1"/>
          </p:nvPr>
        </p:nvSpPr>
        <p:spPr>
          <a:xfrm>
            <a:off x="-3000" y="3867150"/>
            <a:ext cx="9144000" cy="494179"/>
          </a:xfrm>
        </p:spPr>
        <p:txBody>
          <a:bodyPr>
            <a:normAutofit lnSpcReduction="10000"/>
          </a:bodyPr>
          <a:lstStyle/>
          <a:p>
            <a:r>
              <a:rPr lang="en-US" dirty="0" smtClean="0">
                <a:latin typeface="Georgia" panose="02040502050405020303" pitchFamily="18" charset="0"/>
              </a:rPr>
              <a:t>July 2019-June 2020</a:t>
            </a:r>
            <a:endParaRPr lang="en-US" dirty="0">
              <a:latin typeface="Georgia" panose="02040502050405020303" pitchFamily="18" charset="0"/>
            </a:endParaRPr>
          </a:p>
        </p:txBody>
      </p:sp>
    </p:spTree>
    <p:extLst>
      <p:ext uri="{BB962C8B-B14F-4D97-AF65-F5344CB8AC3E}">
        <p14:creationId xmlns:p14="http://schemas.microsoft.com/office/powerpoint/2010/main" val="239790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Recommendations 3 of 3</a:t>
            </a:r>
            <a:endParaRPr lang="en-US" dirty="0">
              <a:latin typeface="Georgia" panose="02040502050405020303" pitchFamily="18" charset="0"/>
            </a:endParaRPr>
          </a:p>
        </p:txBody>
      </p:sp>
      <p:sp>
        <p:nvSpPr>
          <p:cNvPr id="3" name="Content Placeholder 2"/>
          <p:cNvSpPr>
            <a:spLocks noGrp="1"/>
          </p:cNvSpPr>
          <p:nvPr>
            <p:ph idx="1"/>
          </p:nvPr>
        </p:nvSpPr>
        <p:spPr>
          <a:xfrm>
            <a:off x="-152400" y="895349"/>
            <a:ext cx="8763000" cy="3552825"/>
          </a:xfrm>
        </p:spPr>
        <p:txBody>
          <a:bodyPr>
            <a:normAutofit lnSpcReduction="10000"/>
          </a:bodyPr>
          <a:lstStyle/>
          <a:p>
            <a:pPr marL="457200" lvl="1" indent="0">
              <a:lnSpc>
                <a:spcPct val="115000"/>
              </a:lnSpc>
              <a:spcBef>
                <a:spcPts val="0"/>
              </a:spcBef>
              <a:buNone/>
            </a:pPr>
            <a:r>
              <a:rPr lang="en-US" sz="1600" dirty="0" smtClean="0">
                <a:solidFill>
                  <a:srgbClr val="000000"/>
                </a:solidFill>
                <a:latin typeface="Georgia" panose="02040502050405020303" pitchFamily="18" charset="0"/>
                <a:ea typeface="Times New Roman"/>
              </a:rPr>
              <a:t>Continue </a:t>
            </a:r>
            <a:r>
              <a:rPr lang="en-US" sz="1600" dirty="0">
                <a:solidFill>
                  <a:srgbClr val="000000"/>
                </a:solidFill>
                <a:latin typeface="Georgia" panose="02040502050405020303" pitchFamily="18" charset="0"/>
                <a:ea typeface="Times New Roman"/>
              </a:rPr>
              <a:t>initiatives by supporting the development of online resources that promote total inclusive school programming and more in-depth trainings for school personnel that </a:t>
            </a:r>
            <a:r>
              <a:rPr lang="en-US" sz="1600" dirty="0" smtClean="0">
                <a:solidFill>
                  <a:srgbClr val="000000"/>
                </a:solidFill>
                <a:latin typeface="Georgia" panose="02040502050405020303" pitchFamily="18" charset="0"/>
                <a:ea typeface="Times New Roman"/>
              </a:rPr>
              <a:t>cover:</a:t>
            </a:r>
          </a:p>
          <a:p>
            <a:pPr lvl="2">
              <a:lnSpc>
                <a:spcPct val="115000"/>
              </a:lnSpc>
              <a:spcBef>
                <a:spcPts val="0"/>
              </a:spcBef>
            </a:pPr>
            <a:r>
              <a:rPr lang="en-US" sz="1600" dirty="0" smtClean="0">
                <a:solidFill>
                  <a:srgbClr val="000000"/>
                </a:solidFill>
                <a:latin typeface="Georgia" panose="02040502050405020303" pitchFamily="18" charset="0"/>
                <a:ea typeface="Times New Roman"/>
              </a:rPr>
              <a:t>Special </a:t>
            </a:r>
            <a:r>
              <a:rPr lang="en-US" sz="1600" dirty="0">
                <a:solidFill>
                  <a:srgbClr val="000000"/>
                </a:solidFill>
                <a:latin typeface="Georgia" panose="02040502050405020303" pitchFamily="18" charset="0"/>
                <a:ea typeface="Times New Roman"/>
              </a:rPr>
              <a:t>education regulations, to include transition, targeted specifically for school building administrators. </a:t>
            </a:r>
          </a:p>
          <a:p>
            <a:pPr lvl="2">
              <a:lnSpc>
                <a:spcPct val="115000"/>
              </a:lnSpc>
              <a:spcBef>
                <a:spcPts val="0"/>
              </a:spcBef>
            </a:pPr>
            <a:r>
              <a:rPr lang="en-US" sz="1600" dirty="0" smtClean="0">
                <a:solidFill>
                  <a:srgbClr val="000000"/>
                </a:solidFill>
                <a:latin typeface="Georgia" panose="02040502050405020303" pitchFamily="18" charset="0"/>
                <a:ea typeface="Times New Roman"/>
              </a:rPr>
              <a:t>Transition </a:t>
            </a:r>
            <a:r>
              <a:rPr lang="en-US" sz="1600" dirty="0">
                <a:solidFill>
                  <a:srgbClr val="000000"/>
                </a:solidFill>
                <a:latin typeface="Georgia" panose="02040502050405020303" pitchFamily="18" charset="0"/>
                <a:ea typeface="Times New Roman"/>
              </a:rPr>
              <a:t>beginning in elementary through post-secondary choices.</a:t>
            </a:r>
          </a:p>
          <a:p>
            <a:pPr lvl="2">
              <a:lnSpc>
                <a:spcPct val="115000"/>
              </a:lnSpc>
              <a:spcBef>
                <a:spcPts val="0"/>
              </a:spcBef>
            </a:pPr>
            <a:r>
              <a:rPr lang="en-US" sz="1600" dirty="0" smtClean="0">
                <a:solidFill>
                  <a:srgbClr val="000000"/>
                </a:solidFill>
                <a:latin typeface="Georgia" panose="02040502050405020303" pitchFamily="18" charset="0"/>
                <a:ea typeface="Times New Roman"/>
              </a:rPr>
              <a:t>Advanced </a:t>
            </a:r>
            <a:r>
              <a:rPr lang="en-US" sz="1600" dirty="0">
                <a:solidFill>
                  <a:srgbClr val="000000"/>
                </a:solidFill>
                <a:latin typeface="Georgia" panose="02040502050405020303" pitchFamily="18" charset="0"/>
                <a:ea typeface="Times New Roman"/>
              </a:rPr>
              <a:t>online modules for dyslexia that go into more detail than the current module required for teacher licensure.</a:t>
            </a:r>
          </a:p>
          <a:p>
            <a:pPr lvl="2">
              <a:lnSpc>
                <a:spcPct val="115000"/>
              </a:lnSpc>
              <a:spcBef>
                <a:spcPts val="0"/>
              </a:spcBef>
            </a:pPr>
            <a:r>
              <a:rPr lang="en-US" sz="1600" dirty="0" smtClean="0">
                <a:solidFill>
                  <a:srgbClr val="000000"/>
                </a:solidFill>
                <a:latin typeface="Georgia" panose="02040502050405020303" pitchFamily="18" charset="0"/>
                <a:ea typeface="Times New Roman"/>
              </a:rPr>
              <a:t>Critical </a:t>
            </a:r>
            <a:r>
              <a:rPr lang="en-US" sz="1600" dirty="0">
                <a:solidFill>
                  <a:srgbClr val="000000"/>
                </a:solidFill>
                <a:latin typeface="Georgia" panose="02040502050405020303" pitchFamily="18" charset="0"/>
                <a:ea typeface="Times New Roman"/>
              </a:rPr>
              <a:t>Decision Points modules in other languages</a:t>
            </a:r>
            <a:r>
              <a:rPr lang="en-US" sz="1600" dirty="0" smtClean="0">
                <a:solidFill>
                  <a:srgbClr val="000000"/>
                </a:solidFill>
                <a:latin typeface="Georgia" panose="02040502050405020303" pitchFamily="18" charset="0"/>
                <a:ea typeface="Times New Roman"/>
              </a:rPr>
              <a:t>.</a:t>
            </a:r>
            <a:endParaRPr lang="en-US" sz="1600" dirty="0">
              <a:solidFill>
                <a:srgbClr val="000000"/>
              </a:solidFill>
              <a:latin typeface="Georgia" panose="02040502050405020303" pitchFamily="18" charset="0"/>
              <a:ea typeface="Times New Roman"/>
            </a:endParaRPr>
          </a:p>
          <a:p>
            <a:pPr marL="457200" lvl="1" indent="0">
              <a:lnSpc>
                <a:spcPct val="115000"/>
              </a:lnSpc>
              <a:spcBef>
                <a:spcPts val="0"/>
              </a:spcBef>
              <a:buNone/>
            </a:pPr>
            <a:endParaRPr lang="en-US" sz="1600" dirty="0" smtClean="0">
              <a:solidFill>
                <a:srgbClr val="000000"/>
              </a:solidFill>
              <a:latin typeface="Georgia" panose="02040502050405020303" pitchFamily="18" charset="0"/>
              <a:ea typeface="Times New Roman"/>
            </a:endParaRPr>
          </a:p>
          <a:p>
            <a:pPr marL="457200" lvl="1" indent="0">
              <a:lnSpc>
                <a:spcPct val="115000"/>
              </a:lnSpc>
              <a:spcBef>
                <a:spcPts val="0"/>
              </a:spcBef>
              <a:buNone/>
            </a:pPr>
            <a:r>
              <a:rPr lang="en-US" sz="1600" dirty="0" smtClean="0">
                <a:solidFill>
                  <a:srgbClr val="000000"/>
                </a:solidFill>
                <a:latin typeface="Georgia" panose="02040502050405020303" pitchFamily="18" charset="0"/>
                <a:ea typeface="Times New Roman"/>
              </a:rPr>
              <a:t>Support </a:t>
            </a:r>
            <a:r>
              <a:rPr lang="en-US" sz="1600" dirty="0">
                <a:solidFill>
                  <a:srgbClr val="000000"/>
                </a:solidFill>
                <a:latin typeface="Georgia" panose="02040502050405020303" pitchFamily="18" charset="0"/>
                <a:ea typeface="Times New Roman"/>
              </a:rPr>
              <a:t>efforts of higher education by encouraging partnerships and expanding programs that make permanent the focus on universal design that has been required in the COVID-19 pandemic.</a:t>
            </a:r>
          </a:p>
          <a:p>
            <a:pPr marL="457200" lvl="1" indent="0">
              <a:lnSpc>
                <a:spcPct val="115000"/>
              </a:lnSpc>
              <a:spcBef>
                <a:spcPts val="0"/>
              </a:spcBef>
              <a:buNone/>
            </a:pPr>
            <a:endParaRPr lang="en-US" sz="1600" dirty="0">
              <a:solidFill>
                <a:srgbClr val="000000"/>
              </a:solidFill>
              <a:latin typeface="Georgia" panose="02040502050405020303" pitchFamily="18" charset="0"/>
              <a:ea typeface="Times New Roman"/>
            </a:endParaRPr>
          </a:p>
        </p:txBody>
      </p:sp>
    </p:spTree>
    <p:extLst>
      <p:ext uri="{BB962C8B-B14F-4D97-AF65-F5344CB8AC3E}">
        <p14:creationId xmlns:p14="http://schemas.microsoft.com/office/powerpoint/2010/main" val="2524345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
            <a:ext cx="9144000" cy="970429"/>
          </a:xfrm>
        </p:spPr>
        <p:txBody>
          <a:bodyPr/>
          <a:lstStyle/>
          <a:p>
            <a:r>
              <a:rPr lang="en-US" sz="2800" b="1" dirty="0">
                <a:latin typeface="Georgia" panose="02040502050405020303" pitchFamily="18" charset="0"/>
              </a:rPr>
              <a:t>State Special Education Advisory </a:t>
            </a:r>
            <a:r>
              <a:rPr lang="en-US" sz="2800" b="1" dirty="0" smtClean="0">
                <a:latin typeface="Georgia" panose="02040502050405020303" pitchFamily="18" charset="0"/>
              </a:rPr>
              <a:t>Committee</a:t>
            </a:r>
            <a:r>
              <a:rPr lang="en-US" sz="2800" b="1" dirty="0">
                <a:latin typeface="Georgia" panose="02040502050405020303" pitchFamily="18" charset="0"/>
              </a:rPr>
              <a:t/>
            </a:r>
            <a:br>
              <a:rPr lang="en-US" sz="2800" b="1" dirty="0">
                <a:latin typeface="Georgia" panose="02040502050405020303" pitchFamily="18" charset="0"/>
              </a:rPr>
            </a:br>
            <a:r>
              <a:rPr lang="en-US" sz="2800" b="1" dirty="0">
                <a:latin typeface="Georgia" panose="02040502050405020303" pitchFamily="18" charset="0"/>
              </a:rPr>
              <a:t>Annual Report</a:t>
            </a:r>
            <a:r>
              <a:rPr lang="en-US" b="1" dirty="0">
                <a:solidFill>
                  <a:srgbClr val="002060"/>
                </a:solidFill>
                <a:latin typeface="Georgia" panose="02040502050405020303" pitchFamily="18" charset="0"/>
              </a:rPr>
              <a:t/>
            </a:r>
            <a:br>
              <a:rPr lang="en-US" b="1" dirty="0">
                <a:solidFill>
                  <a:srgbClr val="002060"/>
                </a:solidFill>
                <a:latin typeface="Georgia" panose="02040502050405020303" pitchFamily="18" charset="0"/>
              </a:rPr>
            </a:br>
            <a:r>
              <a:rPr lang="en-US" b="1" dirty="0">
                <a:solidFill>
                  <a:srgbClr val="002060"/>
                </a:solidFill>
                <a:latin typeface="Georgia" panose="02040502050405020303" pitchFamily="18" charset="0"/>
              </a:rPr>
              <a:t/>
            </a:r>
            <a:br>
              <a:rPr lang="en-US" b="1" dirty="0">
                <a:solidFill>
                  <a:srgbClr val="002060"/>
                </a:solidFill>
                <a:latin typeface="Georgia" panose="02040502050405020303" pitchFamily="18" charset="0"/>
              </a:rPr>
            </a:br>
            <a:endParaRPr lang="en-US" dirty="0"/>
          </a:p>
        </p:txBody>
      </p:sp>
      <p:sp>
        <p:nvSpPr>
          <p:cNvPr id="3" name="Subtitle 2"/>
          <p:cNvSpPr>
            <a:spLocks noGrp="1"/>
          </p:cNvSpPr>
          <p:nvPr>
            <p:ph type="subTitle" idx="1"/>
          </p:nvPr>
        </p:nvSpPr>
        <p:spPr>
          <a:xfrm>
            <a:off x="-3000" y="3867150"/>
            <a:ext cx="9144000" cy="494179"/>
          </a:xfrm>
        </p:spPr>
        <p:txBody>
          <a:bodyPr>
            <a:normAutofit lnSpcReduction="10000"/>
          </a:bodyPr>
          <a:lstStyle/>
          <a:p>
            <a:r>
              <a:rPr lang="en-US" i="0" dirty="0" smtClean="0">
                <a:latin typeface="Georgia" panose="02040502050405020303" pitchFamily="18" charset="0"/>
              </a:rPr>
              <a:t>Thank You</a:t>
            </a:r>
            <a:endParaRPr lang="en-US" i="0" dirty="0">
              <a:latin typeface="Georgia" panose="02040502050405020303" pitchFamily="18" charset="0"/>
            </a:endParaRPr>
          </a:p>
        </p:txBody>
      </p:sp>
    </p:spTree>
    <p:extLst>
      <p:ext uri="{BB962C8B-B14F-4D97-AF65-F5344CB8AC3E}">
        <p14:creationId xmlns:p14="http://schemas.microsoft.com/office/powerpoint/2010/main" val="2231959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sz="800" dirty="0" smtClean="0">
                <a:latin typeface="Georgia" panose="02040502050405020303" pitchFamily="18" charset="0"/>
              </a:rPr>
              <a:t/>
            </a:r>
            <a:br>
              <a:rPr lang="en-US" sz="800" dirty="0" smtClean="0">
                <a:latin typeface="Georgia" panose="02040502050405020303" pitchFamily="18" charset="0"/>
              </a:rPr>
            </a:br>
            <a:r>
              <a:rPr lang="en-US" sz="2800" dirty="0" smtClean="0">
                <a:latin typeface="Georgia" panose="02040502050405020303" pitchFamily="18" charset="0"/>
              </a:rPr>
              <a:t>State Special Education Advisory Committee (SSEAC)</a:t>
            </a:r>
            <a:endParaRPr lang="en-US" sz="2800" dirty="0">
              <a:latin typeface="Georgia" panose="02040502050405020303" pitchFamily="18" charset="0"/>
            </a:endParaRPr>
          </a:p>
        </p:txBody>
      </p:sp>
      <p:sp>
        <p:nvSpPr>
          <p:cNvPr id="3" name="Content Placeholder 2"/>
          <p:cNvSpPr>
            <a:spLocks noGrp="1"/>
          </p:cNvSpPr>
          <p:nvPr>
            <p:ph idx="1"/>
          </p:nvPr>
        </p:nvSpPr>
        <p:spPr>
          <a:xfrm>
            <a:off x="152400" y="971551"/>
            <a:ext cx="8534400" cy="3352800"/>
          </a:xfrm>
        </p:spPr>
        <p:txBody>
          <a:bodyPr/>
          <a:lstStyle/>
          <a:p>
            <a:pPr marL="0" indent="0">
              <a:buNone/>
            </a:pPr>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The purpose of the SSEAC is to promote the education of children with disabilities by providing advice and policy guidance based on input from citizens and constituent groups.  The SSEAC is organized and functions in accordance with state and federal requirements. </a:t>
            </a:r>
          </a:p>
          <a:p>
            <a:pPr lvl="1"/>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Represents various stakeholder groups as prescribed by the </a:t>
            </a:r>
            <a:r>
              <a:rPr lang="en-US" altLang="en-US" sz="2000" i="1" dirty="0">
                <a:solidFill>
                  <a:srgbClr val="000000"/>
                </a:solidFill>
                <a:latin typeface="Georgia" panose="02040502050405020303" pitchFamily="18" charset="0"/>
                <a:ea typeface="Tahoma" panose="020B0604030504040204" pitchFamily="34" charset="0"/>
                <a:cs typeface="Tahoma" panose="020B0604030504040204" pitchFamily="34" charset="0"/>
              </a:rPr>
              <a:t>Individuals with Disabilities Education Act </a:t>
            </a:r>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(IDEA)</a:t>
            </a:r>
          </a:p>
          <a:p>
            <a:pPr lvl="1"/>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Administrative year runs July </a:t>
            </a:r>
            <a:r>
              <a:rPr lang="en-US" altLang="en-US" sz="2000" dirty="0" smtClean="0">
                <a:solidFill>
                  <a:srgbClr val="000000"/>
                </a:solidFill>
                <a:latin typeface="Georgia" panose="02040502050405020303" pitchFamily="18" charset="0"/>
                <a:ea typeface="Tahoma" panose="020B0604030504040204" pitchFamily="34" charset="0"/>
                <a:cs typeface="Tahoma" panose="020B0604030504040204" pitchFamily="34" charset="0"/>
              </a:rPr>
              <a:t>1 - June </a:t>
            </a:r>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30</a:t>
            </a:r>
          </a:p>
          <a:p>
            <a:pPr lvl="1"/>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Five subcommittees</a:t>
            </a:r>
          </a:p>
          <a:p>
            <a:pPr lvl="1"/>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Four meetings held in </a:t>
            </a:r>
            <a:r>
              <a:rPr lang="en-US" altLang="en-US" sz="2000" dirty="0" smtClean="0">
                <a:solidFill>
                  <a:srgbClr val="000000"/>
                </a:solidFill>
                <a:latin typeface="Georgia" panose="02040502050405020303" pitchFamily="18" charset="0"/>
                <a:ea typeface="Tahoma" panose="020B0604030504040204" pitchFamily="34" charset="0"/>
                <a:cs typeface="Tahoma" panose="020B0604030504040204" pitchFamily="34" charset="0"/>
              </a:rPr>
              <a:t>Richmond, Virginia</a:t>
            </a:r>
            <a:endPar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345686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00" dirty="0" smtClean="0">
                <a:latin typeface="Georgia" panose="02040502050405020303" pitchFamily="18" charset="0"/>
              </a:rPr>
              <a:t/>
            </a:r>
            <a:br>
              <a:rPr lang="en-US" sz="1100" dirty="0" smtClean="0">
                <a:latin typeface="Georgia" panose="02040502050405020303" pitchFamily="18" charset="0"/>
              </a:rPr>
            </a:br>
            <a:r>
              <a:rPr lang="en-US" sz="2800" dirty="0" smtClean="0">
                <a:latin typeface="Georgia" panose="02040502050405020303" pitchFamily="18" charset="0"/>
              </a:rPr>
              <a:t>Public Comment Topics</a:t>
            </a:r>
            <a:endParaRPr lang="en-US" sz="2800" dirty="0">
              <a:latin typeface="Georgia" panose="02040502050405020303" pitchFamily="18" charset="0"/>
            </a:endParaRPr>
          </a:p>
        </p:txBody>
      </p:sp>
      <p:sp>
        <p:nvSpPr>
          <p:cNvPr id="3" name="Content Placeholder 2"/>
          <p:cNvSpPr>
            <a:spLocks noGrp="1"/>
          </p:cNvSpPr>
          <p:nvPr>
            <p:ph idx="1"/>
          </p:nvPr>
        </p:nvSpPr>
        <p:spPr>
          <a:xfrm>
            <a:off x="0" y="895350"/>
            <a:ext cx="9144000" cy="3581399"/>
          </a:xfrm>
        </p:spPr>
        <p:txBody>
          <a:bodyPr>
            <a:noAutofit/>
          </a:bodyPr>
          <a:lstStyle/>
          <a:p>
            <a:pPr marL="0" indent="0" algn="ctr">
              <a:lnSpc>
                <a:spcPct val="114000"/>
              </a:lnSpc>
              <a:spcBef>
                <a:spcPts val="0"/>
              </a:spcBef>
              <a:buNone/>
            </a:pPr>
            <a:endParaRPr lang="en-US" altLang="en-US" sz="2000" dirty="0" smtClean="0">
              <a:latin typeface="Georgia" panose="02040502050405020303" pitchFamily="18" charset="0"/>
              <a:ea typeface="Tahoma" panose="020B0604030504040204" pitchFamily="34" charset="0"/>
              <a:cs typeface="Tahoma" panose="020B0604030504040204" pitchFamily="34" charset="0"/>
            </a:endParaRPr>
          </a:p>
          <a:p>
            <a:pPr marL="0" indent="0" algn="ctr">
              <a:lnSpc>
                <a:spcPct val="114000"/>
              </a:lnSpc>
              <a:spcBef>
                <a:spcPts val="0"/>
              </a:spcBef>
              <a:buNone/>
            </a:pPr>
            <a:endParaRPr lang="en-US" altLang="en-US" sz="2000" dirty="0">
              <a:latin typeface="Georgia" panose="02040502050405020303" pitchFamily="18" charset="0"/>
              <a:ea typeface="Tahoma" panose="020B0604030504040204" pitchFamily="34" charset="0"/>
              <a:cs typeface="Tahoma" panose="020B0604030504040204" pitchFamily="34" charset="0"/>
            </a:endParaRPr>
          </a:p>
          <a:p>
            <a:pPr lvl="1">
              <a:lnSpc>
                <a:spcPct val="114000"/>
              </a:lnSpc>
              <a:spcBef>
                <a:spcPts val="0"/>
              </a:spcBef>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Eligibility process</a:t>
            </a:r>
          </a:p>
          <a:p>
            <a:pPr lvl="1">
              <a:lnSpc>
                <a:spcPct val="114000"/>
              </a:lnSpc>
              <a:spcBef>
                <a:spcPts val="0"/>
              </a:spcBef>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Discipline/expulsion/suspension over representation of low-income students, African American students, students with disabilities, and immigrant children</a:t>
            </a:r>
          </a:p>
          <a:p>
            <a:pPr lvl="1">
              <a:lnSpc>
                <a:spcPct val="114000"/>
              </a:lnSpc>
              <a:spcBef>
                <a:spcPts val="0"/>
              </a:spcBef>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Foster care over representation of students with disabilities </a:t>
            </a:r>
          </a:p>
        </p:txBody>
      </p:sp>
    </p:spTree>
    <p:extLst>
      <p:ext uri="{BB962C8B-B14F-4D97-AF65-F5344CB8AC3E}">
        <p14:creationId xmlns:p14="http://schemas.microsoft.com/office/powerpoint/2010/main" val="138596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00" dirty="0" smtClean="0">
                <a:latin typeface="Georgia" panose="02040502050405020303" pitchFamily="18" charset="0"/>
              </a:rPr>
              <a:t/>
            </a:r>
            <a:br>
              <a:rPr lang="en-US" sz="1100" dirty="0" smtClean="0">
                <a:latin typeface="Georgia" panose="02040502050405020303" pitchFamily="18" charset="0"/>
              </a:rPr>
            </a:br>
            <a:r>
              <a:rPr lang="en-US" sz="2800" dirty="0" smtClean="0">
                <a:latin typeface="Georgia" panose="02040502050405020303" pitchFamily="18" charset="0"/>
              </a:rPr>
              <a:t>Constituency Report Topics</a:t>
            </a:r>
            <a:endParaRPr lang="en-US" sz="2800" dirty="0">
              <a:latin typeface="Georgia" panose="02040502050405020303" pitchFamily="18" charset="0"/>
            </a:endParaRPr>
          </a:p>
        </p:txBody>
      </p:sp>
      <p:sp>
        <p:nvSpPr>
          <p:cNvPr id="3" name="Content Placeholder 2"/>
          <p:cNvSpPr>
            <a:spLocks noGrp="1"/>
          </p:cNvSpPr>
          <p:nvPr>
            <p:ph idx="1"/>
          </p:nvPr>
        </p:nvSpPr>
        <p:spPr>
          <a:xfrm>
            <a:off x="0" y="895351"/>
            <a:ext cx="9144000" cy="3429000"/>
          </a:xfrm>
        </p:spPr>
        <p:txBody>
          <a:bodyPr>
            <a:noAutofit/>
          </a:bodyPr>
          <a:lstStyle/>
          <a:p>
            <a:pPr marL="0" lvl="0" indent="0" algn="ctr">
              <a:lnSpc>
                <a:spcPct val="114000"/>
              </a:lnSpc>
              <a:spcBef>
                <a:spcPts val="0"/>
              </a:spcBef>
              <a:buNone/>
            </a:pPr>
            <a:endParaRPr lang="en-US" altLang="en-US" sz="1400" b="1" dirty="0" smtClean="0">
              <a:latin typeface="Georgia" panose="02040502050405020303" pitchFamily="18" charset="0"/>
              <a:ea typeface="Tahoma" panose="020B0604030504040204" pitchFamily="34" charset="0"/>
              <a:cs typeface="Tahoma" panose="020B0604030504040204" pitchFamily="34" charset="0"/>
            </a:endParaRPr>
          </a:p>
          <a:p>
            <a:pPr lvl="1">
              <a:lnSpc>
                <a:spcPct val="114000"/>
              </a:lnSpc>
              <a:spcBef>
                <a:spcPts val="0"/>
              </a:spcBef>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Teacher shortages, concerns, retention, pay, burnout, recruitment, </a:t>
            </a:r>
            <a:r>
              <a:rPr lang="en-US" altLang="en-US" sz="2000" dirty="0" smtClean="0">
                <a:latin typeface="Georgia" panose="02040502050405020303" pitchFamily="18" charset="0"/>
                <a:ea typeface="Tahoma" panose="020B0604030504040204" pitchFamily="34" charset="0"/>
                <a:cs typeface="Tahoma" panose="020B0604030504040204" pitchFamily="34" charset="0"/>
              </a:rPr>
              <a:t>and support</a:t>
            </a:r>
            <a:endParaRPr lang="en-US" altLang="en-US" sz="2000" dirty="0" smtClean="0">
              <a:latin typeface="Georgia" panose="02040502050405020303" pitchFamily="18" charset="0"/>
              <a:ea typeface="Tahoma" panose="020B0604030504040204" pitchFamily="34" charset="0"/>
              <a:cs typeface="Tahoma" panose="020B0604030504040204" pitchFamily="34" charset="0"/>
            </a:endParaRPr>
          </a:p>
          <a:p>
            <a:pPr lvl="1">
              <a:lnSpc>
                <a:spcPct val="114000"/>
              </a:lnSpc>
              <a:spcBef>
                <a:spcPts val="0"/>
              </a:spcBef>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Early </a:t>
            </a:r>
            <a:r>
              <a:rPr lang="en-US" altLang="en-US" sz="2000" dirty="0">
                <a:latin typeface="Georgia" panose="02040502050405020303" pitchFamily="18" charset="0"/>
                <a:ea typeface="Tahoma" panose="020B0604030504040204" pitchFamily="34" charset="0"/>
                <a:cs typeface="Tahoma" panose="020B0604030504040204" pitchFamily="34" charset="0"/>
              </a:rPr>
              <a:t>student training on post-secondary options and considerations </a:t>
            </a:r>
          </a:p>
          <a:p>
            <a:pPr lvl="1">
              <a:lnSpc>
                <a:spcPct val="114000"/>
              </a:lnSpc>
              <a:spcBef>
                <a:spcPts val="0"/>
              </a:spcBef>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Parent </a:t>
            </a:r>
            <a:r>
              <a:rPr lang="en-US" altLang="en-US" sz="2000" dirty="0">
                <a:latin typeface="Georgia" panose="02040502050405020303" pitchFamily="18" charset="0"/>
                <a:ea typeface="Tahoma" panose="020B0604030504040204" pitchFamily="34" charset="0"/>
                <a:cs typeface="Tahoma" panose="020B0604030504040204" pitchFamily="34" charset="0"/>
              </a:rPr>
              <a:t>and community involvement</a:t>
            </a:r>
          </a:p>
          <a:p>
            <a:pPr lvl="1">
              <a:lnSpc>
                <a:spcPct val="114000"/>
              </a:lnSpc>
              <a:spcBef>
                <a:spcPts val="0"/>
              </a:spcBef>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Critical decision points</a:t>
            </a:r>
          </a:p>
          <a:p>
            <a:pPr lvl="1">
              <a:lnSpc>
                <a:spcPct val="114000"/>
              </a:lnSpc>
              <a:spcBef>
                <a:spcPts val="0"/>
              </a:spcBef>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Least </a:t>
            </a:r>
            <a:r>
              <a:rPr lang="en-US" altLang="en-US" sz="2000" dirty="0">
                <a:latin typeface="Georgia" panose="02040502050405020303" pitchFamily="18" charset="0"/>
                <a:ea typeface="Tahoma" panose="020B0604030504040204" pitchFamily="34" charset="0"/>
                <a:cs typeface="Tahoma" panose="020B0604030504040204" pitchFamily="34" charset="0"/>
              </a:rPr>
              <a:t>restrictive environment (LRE) - Inclusion</a:t>
            </a:r>
          </a:p>
          <a:p>
            <a:pPr lvl="1">
              <a:lnSpc>
                <a:spcPct val="114000"/>
              </a:lnSpc>
              <a:spcBef>
                <a:spcPts val="0"/>
              </a:spcBef>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Transition</a:t>
            </a:r>
            <a:endParaRPr lang="en-US" altLang="en-US" sz="2000" dirty="0">
              <a:latin typeface="Georgia" panose="02040502050405020303" pitchFamily="18" charset="0"/>
              <a:ea typeface="Tahoma" panose="020B0604030504040204" pitchFamily="34" charset="0"/>
              <a:cs typeface="Tahoma" panose="020B0604030504040204" pitchFamily="34" charset="0"/>
            </a:endParaRPr>
          </a:p>
          <a:p>
            <a:pPr lvl="1">
              <a:lnSpc>
                <a:spcPct val="114000"/>
              </a:lnSpc>
              <a:spcBef>
                <a:spcPts val="0"/>
              </a:spcBef>
              <a:buFont typeface="Arial" panose="020B0604020202020204" pitchFamily="34" charset="0"/>
              <a:buChar char="•"/>
            </a:pPr>
            <a:r>
              <a:rPr lang="en-US" altLang="en-US" sz="2000" dirty="0">
                <a:latin typeface="Georgia" panose="02040502050405020303" pitchFamily="18" charset="0"/>
                <a:ea typeface="Tahoma" panose="020B0604030504040204" pitchFamily="34" charset="0"/>
                <a:cs typeface="Tahoma" panose="020B0604030504040204" pitchFamily="34" charset="0"/>
              </a:rPr>
              <a:t>Children’s Services Act (CSA) funding and regional training </a:t>
            </a:r>
            <a:r>
              <a:rPr lang="en-US" altLang="en-US" sz="2000" dirty="0" smtClean="0">
                <a:latin typeface="Georgia" panose="02040502050405020303" pitchFamily="18" charset="0"/>
                <a:ea typeface="Tahoma" panose="020B0604030504040204" pitchFamily="34" charset="0"/>
                <a:cs typeface="Tahoma" panose="020B0604030504040204" pitchFamily="34" charset="0"/>
              </a:rPr>
              <a:t>centers</a:t>
            </a:r>
          </a:p>
          <a:p>
            <a:pPr lvl="1">
              <a:lnSpc>
                <a:spcPct val="114000"/>
              </a:lnSpc>
              <a:spcBef>
                <a:spcPts val="0"/>
              </a:spcBef>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Discipline</a:t>
            </a:r>
            <a:r>
              <a:rPr lang="en-US" altLang="en-US" sz="2000" dirty="0">
                <a:latin typeface="Georgia" panose="02040502050405020303" pitchFamily="18" charset="0"/>
                <a:ea typeface="Tahoma" panose="020B0604030504040204" pitchFamily="34" charset="0"/>
                <a:cs typeface="Tahoma" panose="020B0604030504040204" pitchFamily="34" charset="0"/>
              </a:rPr>
              <a:t>, restraint/seclusion</a:t>
            </a:r>
          </a:p>
          <a:p>
            <a:pPr marL="457200" lvl="1" indent="0">
              <a:lnSpc>
                <a:spcPct val="114000"/>
              </a:lnSpc>
              <a:spcBef>
                <a:spcPts val="0"/>
              </a:spcBef>
              <a:buNone/>
            </a:pPr>
            <a:endParaRPr lang="en-US" altLang="en-US" sz="2000" dirty="0">
              <a:latin typeface="Georgia" panose="02040502050405020303"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3911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Presentations</a:t>
            </a:r>
            <a:endParaRPr lang="en-US" dirty="0">
              <a:latin typeface="Georgia" panose="02040502050405020303" pitchFamily="18" charset="0"/>
            </a:endParaRPr>
          </a:p>
        </p:txBody>
      </p:sp>
      <p:sp>
        <p:nvSpPr>
          <p:cNvPr id="3" name="Content Placeholder 2"/>
          <p:cNvSpPr>
            <a:spLocks noGrp="1"/>
          </p:cNvSpPr>
          <p:nvPr>
            <p:ph idx="1"/>
          </p:nvPr>
        </p:nvSpPr>
        <p:spPr>
          <a:xfrm>
            <a:off x="228600" y="971549"/>
            <a:ext cx="8458200" cy="3505201"/>
          </a:xfrm>
        </p:spPr>
        <p:txBody>
          <a:bodyPr>
            <a:normAutofit/>
          </a:bodyPr>
          <a:lstStyle/>
          <a:p>
            <a:pPr lvl="1">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Students with Disabilities Discipline Data Review</a:t>
            </a:r>
          </a:p>
          <a:p>
            <a:pPr lvl="1">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New </a:t>
            </a:r>
            <a:r>
              <a:rPr lang="en-US" altLang="en-US" sz="2000" dirty="0">
                <a:latin typeface="Georgia" panose="02040502050405020303" pitchFamily="18" charset="0"/>
                <a:ea typeface="Tahoma" panose="020B0604030504040204" pitchFamily="34" charset="0"/>
                <a:cs typeface="Tahoma" panose="020B0604030504040204" pitchFamily="34" charset="0"/>
              </a:rPr>
              <a:t>Virginia Community School Framework (VCSF) </a:t>
            </a:r>
            <a:r>
              <a:rPr lang="en-US" altLang="en-US" sz="2000" dirty="0" smtClean="0">
                <a:latin typeface="Georgia" panose="02040502050405020303" pitchFamily="18" charset="0"/>
                <a:ea typeface="Tahoma" panose="020B0604030504040204" pitchFamily="34" charset="0"/>
                <a:cs typeface="Tahoma" panose="020B0604030504040204" pitchFamily="34" charset="0"/>
              </a:rPr>
              <a:t>Initiative</a:t>
            </a:r>
          </a:p>
          <a:p>
            <a:pPr lvl="1">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Transition University and Inclusion Project Updates</a:t>
            </a:r>
            <a:endParaRPr lang="en-US" altLang="en-US" sz="2000" dirty="0">
              <a:latin typeface="Georgia" panose="02040502050405020303" pitchFamily="18"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Joint Legislative Audit Review Commission Audit Briefing</a:t>
            </a:r>
            <a:endParaRPr lang="en-US" altLang="en-US" sz="2000" dirty="0">
              <a:latin typeface="Georgia" panose="02040502050405020303" pitchFamily="18"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SSIP, VAAP, and Private School Monitoring Outcomes Updates</a:t>
            </a:r>
            <a:endParaRPr lang="en-US" altLang="en-US" sz="2000" dirty="0">
              <a:latin typeface="Georgia" panose="02040502050405020303" pitchFamily="18"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Military Service Requirements</a:t>
            </a:r>
            <a:endParaRPr lang="en-US" altLang="en-US" sz="2000" dirty="0">
              <a:latin typeface="Georgia" panose="02040502050405020303" pitchFamily="18"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Pre-Employment Transition Services</a:t>
            </a:r>
            <a:endParaRPr lang="en-US" altLang="en-US" sz="2000" dirty="0">
              <a:latin typeface="Georgia" panose="02040502050405020303" pitchFamily="18"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altLang="en-US" sz="2000" dirty="0" smtClean="0">
                <a:latin typeface="Georgia" panose="02040502050405020303" pitchFamily="18" charset="0"/>
                <a:ea typeface="Tahoma" panose="020B0604030504040204" pitchFamily="34" charset="0"/>
                <a:cs typeface="Tahoma" panose="020B0604030504040204" pitchFamily="34" charset="0"/>
              </a:rPr>
              <a:t>Education and Stability for Kids in Foster Care/Homelessness</a:t>
            </a:r>
            <a:endParaRPr lang="en-US" altLang="en-US" sz="2000" dirty="0">
              <a:latin typeface="Georgia" panose="02040502050405020303" pitchFamily="18"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447024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Commendations 1 of 2</a:t>
            </a:r>
            <a:endParaRPr lang="en-US" dirty="0">
              <a:latin typeface="Georgia" panose="02040502050405020303" pitchFamily="18" charset="0"/>
            </a:endParaRPr>
          </a:p>
        </p:txBody>
      </p:sp>
      <p:sp>
        <p:nvSpPr>
          <p:cNvPr id="3" name="Content Placeholder 2"/>
          <p:cNvSpPr>
            <a:spLocks noGrp="1"/>
          </p:cNvSpPr>
          <p:nvPr>
            <p:ph idx="1"/>
          </p:nvPr>
        </p:nvSpPr>
        <p:spPr>
          <a:xfrm>
            <a:off x="0" y="895350"/>
            <a:ext cx="8686800" cy="3542179"/>
          </a:xfrm>
        </p:spPr>
        <p:txBody>
          <a:bodyPr>
            <a:noAutofit/>
          </a:bodyPr>
          <a:lstStyle/>
          <a:p>
            <a:pPr lvl="1">
              <a:lnSpc>
                <a:spcPct val="115000"/>
              </a:lnSpc>
              <a:spcBef>
                <a:spcPts val="0"/>
              </a:spcBef>
              <a:buFont typeface="Arial" panose="020B0604020202020204" pitchFamily="34" charset="0"/>
              <a:buChar char="•"/>
            </a:pPr>
            <a:endParaRPr lang="en-US" sz="2000" dirty="0" smtClean="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2000" dirty="0" smtClean="0">
                <a:solidFill>
                  <a:srgbClr val="000000"/>
                </a:solidFill>
                <a:latin typeface="Georgia" panose="02040502050405020303" pitchFamily="18" charset="0"/>
                <a:ea typeface="Times New Roman"/>
              </a:rPr>
              <a:t>Multiple </a:t>
            </a:r>
            <a:r>
              <a:rPr lang="en-US" sz="2000" dirty="0">
                <a:solidFill>
                  <a:srgbClr val="000000"/>
                </a:solidFill>
                <a:latin typeface="Georgia" panose="02040502050405020303" pitchFamily="18" charset="0"/>
                <a:ea typeface="Times New Roman"/>
              </a:rPr>
              <a:t>workgroups and task forces who addressed safety, learning, and the return to school for children across the Commonwealth. </a:t>
            </a:r>
            <a:endParaRPr lang="en-US" sz="2000" dirty="0" smtClean="0">
              <a:solidFill>
                <a:srgbClr val="000000"/>
              </a:solidFill>
              <a:latin typeface="Georgia" panose="02040502050405020303" pitchFamily="18" charset="0"/>
              <a:ea typeface="Times New Roman"/>
            </a:endParaRPr>
          </a:p>
          <a:p>
            <a:pPr marL="457200" lvl="1" indent="0">
              <a:lnSpc>
                <a:spcPct val="115000"/>
              </a:lnSpc>
              <a:spcBef>
                <a:spcPts val="0"/>
              </a:spcBef>
              <a:buNone/>
            </a:pPr>
            <a:endParaRPr lang="en-US" sz="20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2000" dirty="0">
                <a:solidFill>
                  <a:srgbClr val="000000"/>
                </a:solidFill>
                <a:latin typeface="Georgia" panose="02040502050405020303" pitchFamily="18" charset="0"/>
                <a:ea typeface="Times New Roman"/>
              </a:rPr>
              <a:t>Implementing the option to sign-up for information updates from the GovDelivery system </a:t>
            </a:r>
            <a:r>
              <a:rPr lang="en-US" sz="2000" dirty="0" smtClean="0">
                <a:solidFill>
                  <a:srgbClr val="000000"/>
                </a:solidFill>
                <a:latin typeface="Georgia" panose="02040502050405020303" pitchFamily="18" charset="0"/>
                <a:ea typeface="Times New Roman"/>
              </a:rPr>
              <a:t>where the Virginia </a:t>
            </a:r>
            <a:r>
              <a:rPr lang="en-US" sz="2000" dirty="0">
                <a:solidFill>
                  <a:srgbClr val="000000"/>
                </a:solidFill>
                <a:latin typeface="Georgia" panose="02040502050405020303" pitchFamily="18" charset="0"/>
                <a:ea typeface="Times New Roman"/>
              </a:rPr>
              <a:t>Department of Education (VDOE) shared instructional resources, professional development support, and information for families directly with stakeholders</a:t>
            </a:r>
            <a:r>
              <a:rPr lang="en-US" sz="2000" dirty="0" smtClean="0">
                <a:solidFill>
                  <a:srgbClr val="000000"/>
                </a:solidFill>
                <a:latin typeface="Georgia" panose="02040502050405020303" pitchFamily="18" charset="0"/>
                <a:ea typeface="Times New Roman"/>
              </a:rPr>
              <a:t>.</a:t>
            </a:r>
            <a:endParaRPr lang="en-US" sz="2000" dirty="0">
              <a:solidFill>
                <a:srgbClr val="000000"/>
              </a:solidFill>
              <a:latin typeface="Georgia" panose="02040502050405020303" pitchFamily="18" charset="0"/>
              <a:ea typeface="Times New Roman"/>
            </a:endParaRPr>
          </a:p>
        </p:txBody>
      </p:sp>
    </p:spTree>
    <p:extLst>
      <p:ext uri="{BB962C8B-B14F-4D97-AF65-F5344CB8AC3E}">
        <p14:creationId xmlns:p14="http://schemas.microsoft.com/office/powerpoint/2010/main" val="1496061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Commendations 2 of 2</a:t>
            </a:r>
            <a:endParaRPr lang="en-US" dirty="0">
              <a:latin typeface="Georgia" panose="02040502050405020303" pitchFamily="18" charset="0"/>
            </a:endParaRPr>
          </a:p>
        </p:txBody>
      </p:sp>
      <p:sp>
        <p:nvSpPr>
          <p:cNvPr id="3" name="Content Placeholder 2"/>
          <p:cNvSpPr>
            <a:spLocks noGrp="1"/>
          </p:cNvSpPr>
          <p:nvPr>
            <p:ph idx="1"/>
          </p:nvPr>
        </p:nvSpPr>
        <p:spPr>
          <a:xfrm>
            <a:off x="0" y="895350"/>
            <a:ext cx="8686800" cy="3542179"/>
          </a:xfrm>
        </p:spPr>
        <p:txBody>
          <a:bodyPr>
            <a:noAutofit/>
          </a:bodyPr>
          <a:lstStyle/>
          <a:p>
            <a:pPr lvl="1">
              <a:lnSpc>
                <a:spcPct val="115000"/>
              </a:lnSpc>
              <a:spcBef>
                <a:spcPts val="0"/>
              </a:spcBef>
              <a:buFont typeface="Arial" panose="020B0604020202020204" pitchFamily="34" charset="0"/>
              <a:buChar char="•"/>
            </a:pPr>
            <a:endParaRPr lang="en-US" sz="2000" dirty="0" smtClean="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2000" dirty="0" smtClean="0">
                <a:solidFill>
                  <a:srgbClr val="000000"/>
                </a:solidFill>
                <a:latin typeface="Georgia" panose="02040502050405020303" pitchFamily="18" charset="0"/>
                <a:ea typeface="Times New Roman"/>
              </a:rPr>
              <a:t>Purchasing </a:t>
            </a:r>
            <a:r>
              <a:rPr lang="en-US" sz="2000" dirty="0">
                <a:solidFill>
                  <a:srgbClr val="000000"/>
                </a:solidFill>
                <a:latin typeface="Georgia" panose="02040502050405020303" pitchFamily="18" charset="0"/>
                <a:ea typeface="Times New Roman"/>
              </a:rPr>
              <a:t>Virtual Job Shadowing licenses for school systems to use at no cost for students with disabilities</a:t>
            </a:r>
            <a:r>
              <a:rPr lang="en-US" sz="2000" dirty="0" smtClean="0">
                <a:solidFill>
                  <a:srgbClr val="000000"/>
                </a:solidFill>
                <a:latin typeface="Georgia" panose="02040502050405020303" pitchFamily="18" charset="0"/>
                <a:ea typeface="Times New Roman"/>
              </a:rPr>
              <a:t>.</a:t>
            </a:r>
          </a:p>
          <a:p>
            <a:pPr marL="457200" lvl="1" indent="0">
              <a:lnSpc>
                <a:spcPct val="115000"/>
              </a:lnSpc>
              <a:spcBef>
                <a:spcPts val="0"/>
              </a:spcBef>
              <a:buNone/>
            </a:pPr>
            <a:endParaRPr lang="en-US" sz="2000" dirty="0" smtClean="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2000" dirty="0">
                <a:solidFill>
                  <a:srgbClr val="000000"/>
                </a:solidFill>
                <a:latin typeface="Georgia" panose="02040502050405020303" pitchFamily="18" charset="0"/>
                <a:ea typeface="Times New Roman"/>
              </a:rPr>
              <a:t>PEATC Transition University platform which is designed to educate families, teachers, and self-advocates available opportunities and resources for students transitioning to a post-secondary life.</a:t>
            </a:r>
          </a:p>
          <a:p>
            <a:pPr lvl="1">
              <a:lnSpc>
                <a:spcPct val="115000"/>
              </a:lnSpc>
              <a:spcBef>
                <a:spcPts val="0"/>
              </a:spcBef>
              <a:buFont typeface="Arial" panose="020B0604020202020204" pitchFamily="34" charset="0"/>
              <a:buChar char="•"/>
            </a:pPr>
            <a:endParaRPr lang="en-US" sz="20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endParaRPr lang="en-US" sz="2000" dirty="0" smtClean="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endParaRPr lang="en-US" sz="2000" dirty="0">
              <a:solidFill>
                <a:srgbClr val="000000"/>
              </a:solidFill>
              <a:latin typeface="Georgia" panose="02040502050405020303" pitchFamily="18" charset="0"/>
              <a:ea typeface="Times New Roman"/>
            </a:endParaRPr>
          </a:p>
        </p:txBody>
      </p:sp>
    </p:spTree>
    <p:extLst>
      <p:ext uri="{BB962C8B-B14F-4D97-AF65-F5344CB8AC3E}">
        <p14:creationId xmlns:p14="http://schemas.microsoft.com/office/powerpoint/2010/main" val="530732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Recommendations 1 of 3</a:t>
            </a:r>
            <a:endParaRPr lang="en-US" dirty="0">
              <a:latin typeface="Georgia" panose="02040502050405020303" pitchFamily="18" charset="0"/>
            </a:endParaRPr>
          </a:p>
        </p:txBody>
      </p:sp>
      <p:sp>
        <p:nvSpPr>
          <p:cNvPr id="3" name="Content Placeholder 2"/>
          <p:cNvSpPr>
            <a:spLocks noGrp="1"/>
          </p:cNvSpPr>
          <p:nvPr>
            <p:ph idx="1"/>
          </p:nvPr>
        </p:nvSpPr>
        <p:spPr>
          <a:xfrm>
            <a:off x="-304800" y="895350"/>
            <a:ext cx="8801100" cy="3542179"/>
          </a:xfrm>
        </p:spPr>
        <p:txBody>
          <a:bodyPr>
            <a:noAutofit/>
          </a:bodyPr>
          <a:lstStyle/>
          <a:p>
            <a:pPr marL="457200" lvl="1" indent="0">
              <a:lnSpc>
                <a:spcPct val="115000"/>
              </a:lnSpc>
              <a:spcBef>
                <a:spcPts val="0"/>
              </a:spcBef>
              <a:buNone/>
            </a:pPr>
            <a:r>
              <a:rPr lang="en-US" sz="1600" dirty="0" smtClean="0">
                <a:solidFill>
                  <a:srgbClr val="000000"/>
                </a:solidFill>
                <a:latin typeface="Georgia" panose="02040502050405020303" pitchFamily="18" charset="0"/>
                <a:ea typeface="Times New Roman"/>
              </a:rPr>
              <a:t>Continue </a:t>
            </a:r>
            <a:r>
              <a:rPr lang="en-US" sz="1600" dirty="0">
                <a:solidFill>
                  <a:srgbClr val="000000"/>
                </a:solidFill>
                <a:latin typeface="Georgia" panose="02040502050405020303" pitchFamily="18" charset="0"/>
                <a:ea typeface="Times New Roman"/>
              </a:rPr>
              <a:t>efforts to address the teacher, staff, and other professional support </a:t>
            </a:r>
            <a:r>
              <a:rPr lang="en-US" sz="1600" dirty="0" smtClean="0">
                <a:solidFill>
                  <a:srgbClr val="000000"/>
                </a:solidFill>
                <a:latin typeface="Georgia" panose="02040502050405020303" pitchFamily="18" charset="0"/>
                <a:ea typeface="Times New Roman"/>
              </a:rPr>
              <a:t>shortages by:</a:t>
            </a:r>
          </a:p>
          <a:p>
            <a:pPr lvl="2">
              <a:lnSpc>
                <a:spcPct val="115000"/>
              </a:lnSpc>
              <a:spcBef>
                <a:spcPts val="0"/>
              </a:spcBef>
            </a:pPr>
            <a:r>
              <a:rPr lang="en-US" sz="1600" dirty="0" smtClean="0">
                <a:solidFill>
                  <a:srgbClr val="000000"/>
                </a:solidFill>
                <a:latin typeface="Georgia" panose="02040502050405020303" pitchFamily="18" charset="0"/>
                <a:ea typeface="Times New Roman"/>
              </a:rPr>
              <a:t>Exploring </a:t>
            </a:r>
            <a:r>
              <a:rPr lang="en-US" sz="1600" dirty="0">
                <a:solidFill>
                  <a:srgbClr val="000000"/>
                </a:solidFill>
                <a:latin typeface="Georgia" panose="02040502050405020303" pitchFamily="18" charset="0"/>
                <a:ea typeface="Times New Roman"/>
              </a:rPr>
              <a:t>available funding resources and partnerships.</a:t>
            </a:r>
          </a:p>
          <a:p>
            <a:pPr lvl="2">
              <a:lnSpc>
                <a:spcPct val="115000"/>
              </a:lnSpc>
              <a:spcBef>
                <a:spcPts val="0"/>
              </a:spcBef>
            </a:pPr>
            <a:r>
              <a:rPr lang="en-US" sz="1600" dirty="0" smtClean="0">
                <a:solidFill>
                  <a:srgbClr val="000000"/>
                </a:solidFill>
                <a:latin typeface="Georgia" panose="02040502050405020303" pitchFamily="18" charset="0"/>
                <a:ea typeface="Times New Roman"/>
              </a:rPr>
              <a:t>Reviewing </a:t>
            </a:r>
            <a:r>
              <a:rPr lang="en-US" sz="1600" dirty="0">
                <a:solidFill>
                  <a:srgbClr val="000000"/>
                </a:solidFill>
                <a:latin typeface="Georgia" panose="02040502050405020303" pitchFamily="18" charset="0"/>
                <a:ea typeface="Times New Roman"/>
              </a:rPr>
              <a:t>teacher licensure and application process, i.e., cost, review time, and PRAXIS requirements.</a:t>
            </a:r>
          </a:p>
          <a:p>
            <a:pPr lvl="2">
              <a:lnSpc>
                <a:spcPct val="115000"/>
              </a:lnSpc>
              <a:spcBef>
                <a:spcPts val="0"/>
              </a:spcBef>
            </a:pPr>
            <a:r>
              <a:rPr lang="en-US" sz="1600" dirty="0" smtClean="0">
                <a:solidFill>
                  <a:srgbClr val="000000"/>
                </a:solidFill>
                <a:latin typeface="Georgia" panose="02040502050405020303" pitchFamily="18" charset="0"/>
                <a:ea typeface="Times New Roman"/>
              </a:rPr>
              <a:t>Investigating </a:t>
            </a:r>
            <a:r>
              <a:rPr lang="en-US" sz="1600" dirty="0">
                <a:solidFill>
                  <a:srgbClr val="000000"/>
                </a:solidFill>
                <a:latin typeface="Georgia" panose="02040502050405020303" pitchFamily="18" charset="0"/>
                <a:ea typeface="Times New Roman"/>
              </a:rPr>
              <a:t>the release of grant awards prior to the fall semester for students enrolled in teacher preparation college courses</a:t>
            </a:r>
            <a:r>
              <a:rPr lang="en-US" sz="1600" dirty="0" smtClean="0">
                <a:solidFill>
                  <a:srgbClr val="000000"/>
                </a:solidFill>
                <a:latin typeface="Georgia" panose="02040502050405020303" pitchFamily="18" charset="0"/>
                <a:ea typeface="Times New Roman"/>
              </a:rPr>
              <a:t>.</a:t>
            </a:r>
          </a:p>
          <a:p>
            <a:pPr lvl="2">
              <a:lnSpc>
                <a:spcPct val="115000"/>
              </a:lnSpc>
              <a:spcBef>
                <a:spcPts val="0"/>
              </a:spcBef>
            </a:pPr>
            <a:r>
              <a:rPr lang="en-US" sz="1600" dirty="0" smtClean="0">
                <a:solidFill>
                  <a:srgbClr val="000000"/>
                </a:solidFill>
                <a:latin typeface="Georgia" panose="02040502050405020303" pitchFamily="18" charset="0"/>
                <a:ea typeface="Times New Roman"/>
              </a:rPr>
              <a:t>Pursuing </a:t>
            </a:r>
            <a:r>
              <a:rPr lang="en-US" sz="1600" dirty="0">
                <a:solidFill>
                  <a:srgbClr val="000000"/>
                </a:solidFill>
                <a:latin typeface="Georgia" panose="02040502050405020303" pitchFamily="18" charset="0"/>
                <a:ea typeface="Times New Roman"/>
              </a:rPr>
              <a:t>innovative partnerships (with institutes of higher education and local school divisions) and support of early career professionals to attain licensure, support retention and provide high quality professional development and technical assistance. These endeavors will facilitate the expansion of programs like The Journey Into Teaching Academy (JITA), which currently focuses on newer teachers maintaining their license and staying in </a:t>
            </a:r>
            <a:r>
              <a:rPr lang="en-US" sz="1600" dirty="0" smtClean="0">
                <a:solidFill>
                  <a:srgbClr val="000000"/>
                </a:solidFill>
                <a:latin typeface="Georgia" panose="02040502050405020303" pitchFamily="18" charset="0"/>
                <a:ea typeface="Times New Roman"/>
              </a:rPr>
              <a:t>place</a:t>
            </a:r>
            <a:r>
              <a:rPr lang="en-US" sz="1600" dirty="0">
                <a:solidFill>
                  <a:srgbClr val="000000"/>
                </a:solidFill>
                <a:latin typeface="Georgia" panose="02040502050405020303" pitchFamily="18" charset="0"/>
                <a:ea typeface="Times New Roman"/>
              </a:rPr>
              <a:t>.</a:t>
            </a:r>
          </a:p>
          <a:p>
            <a:pPr marL="457200" lvl="1" indent="0">
              <a:lnSpc>
                <a:spcPct val="115000"/>
              </a:lnSpc>
              <a:spcBef>
                <a:spcPts val="0"/>
              </a:spcBef>
              <a:buNone/>
            </a:pPr>
            <a:endParaRPr lang="en-US" sz="2400" dirty="0">
              <a:solidFill>
                <a:srgbClr val="000000"/>
              </a:solidFill>
              <a:latin typeface="Georgia" panose="02040502050405020303" pitchFamily="18" charset="0"/>
              <a:ea typeface="Times New Roman"/>
            </a:endParaRPr>
          </a:p>
        </p:txBody>
      </p:sp>
    </p:spTree>
    <p:extLst>
      <p:ext uri="{BB962C8B-B14F-4D97-AF65-F5344CB8AC3E}">
        <p14:creationId xmlns:p14="http://schemas.microsoft.com/office/powerpoint/2010/main" val="2916824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Recommendations 2 of 3</a:t>
            </a:r>
            <a:endParaRPr lang="en-US" dirty="0">
              <a:latin typeface="Georgia" panose="02040502050405020303" pitchFamily="18" charset="0"/>
            </a:endParaRPr>
          </a:p>
        </p:txBody>
      </p:sp>
      <p:sp>
        <p:nvSpPr>
          <p:cNvPr id="3" name="Content Placeholder 2"/>
          <p:cNvSpPr>
            <a:spLocks noGrp="1"/>
          </p:cNvSpPr>
          <p:nvPr>
            <p:ph idx="1"/>
          </p:nvPr>
        </p:nvSpPr>
        <p:spPr>
          <a:xfrm>
            <a:off x="-38100" y="895350"/>
            <a:ext cx="8801100" cy="3542179"/>
          </a:xfrm>
        </p:spPr>
        <p:txBody>
          <a:bodyPr>
            <a:noAutofit/>
          </a:bodyPr>
          <a:lstStyle/>
          <a:p>
            <a:pPr marL="457200" lvl="1" indent="0">
              <a:lnSpc>
                <a:spcPct val="115000"/>
              </a:lnSpc>
              <a:spcBef>
                <a:spcPts val="0"/>
              </a:spcBef>
              <a:buNone/>
            </a:pPr>
            <a:r>
              <a:rPr lang="en-US" sz="1600" dirty="0" smtClean="0">
                <a:solidFill>
                  <a:srgbClr val="000000"/>
                </a:solidFill>
                <a:latin typeface="Georgia" panose="02040502050405020303" pitchFamily="18" charset="0"/>
                <a:ea typeface="Times New Roman"/>
              </a:rPr>
              <a:t>Provide </a:t>
            </a:r>
            <a:r>
              <a:rPr lang="en-US" sz="1600" dirty="0">
                <a:solidFill>
                  <a:srgbClr val="000000"/>
                </a:solidFill>
                <a:latin typeface="Georgia" panose="02040502050405020303" pitchFamily="18" charset="0"/>
                <a:ea typeface="Times New Roman"/>
              </a:rPr>
              <a:t>local school divisions with additional resources and supports needed to further promote social-emotional learning (SEL) and enhance connections for students and families created through existing initiatives. Such as SEL standards development, grants and partnerships between community mental health providers and local school divisions to build school-based mental health programs, Virginia Tiered Systems of Support (VTSS), and promoting behavioral health design. These services need to be developed with a focus on ensuring that students and families can access them in-person or through virtual learning alternatives. </a:t>
            </a:r>
          </a:p>
        </p:txBody>
      </p:sp>
    </p:spTree>
    <p:extLst>
      <p:ext uri="{BB962C8B-B14F-4D97-AF65-F5344CB8AC3E}">
        <p14:creationId xmlns:p14="http://schemas.microsoft.com/office/powerpoint/2010/main" val="532742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8803</TotalTime>
  <Words>703</Words>
  <Application>Microsoft Office PowerPoint</Application>
  <PresentationFormat>On-screen Show (16:9)</PresentationFormat>
  <Paragraphs>62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Georgia</vt:lpstr>
      <vt:lpstr>Tahoma</vt:lpstr>
      <vt:lpstr>Times New Roman</vt:lpstr>
      <vt:lpstr>Office Theme</vt:lpstr>
      <vt:lpstr>State Special Education Advisory Committee (SSEAC) Annual Report   </vt:lpstr>
      <vt:lpstr> State Special Education Advisory Committee (SSEAC)</vt:lpstr>
      <vt:lpstr> Public Comment Topics</vt:lpstr>
      <vt:lpstr> Constituency Report Topics</vt:lpstr>
      <vt:lpstr>Presentations</vt:lpstr>
      <vt:lpstr>Commendations 1 of 2</vt:lpstr>
      <vt:lpstr>Commendations 2 of 2</vt:lpstr>
      <vt:lpstr>Recommendations 1 of 3</vt:lpstr>
      <vt:lpstr>Recommendations 2 of 3</vt:lpstr>
      <vt:lpstr>Recommendations 3 of 3</vt:lpstr>
      <vt:lpstr>State Special Education Advisory Committee Annual Report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Crafton, Lisa (DOE)</cp:lastModifiedBy>
  <cp:revision>60</cp:revision>
  <dcterms:created xsi:type="dcterms:W3CDTF">2019-02-13T14:37:28Z</dcterms:created>
  <dcterms:modified xsi:type="dcterms:W3CDTF">2020-09-18T11:53:18Z</dcterms:modified>
</cp:coreProperties>
</file>