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42"/>
  </p:notesMasterIdLst>
  <p:sldIdLst>
    <p:sldId id="256" r:id="rId3"/>
    <p:sldId id="257" r:id="rId4"/>
    <p:sldId id="259" r:id="rId5"/>
    <p:sldId id="668" r:id="rId6"/>
    <p:sldId id="264" r:id="rId7"/>
    <p:sldId id="666" r:id="rId8"/>
    <p:sldId id="647" r:id="rId9"/>
    <p:sldId id="664" r:id="rId10"/>
    <p:sldId id="640" r:id="rId11"/>
    <p:sldId id="269" r:id="rId12"/>
    <p:sldId id="546" r:id="rId13"/>
    <p:sldId id="271" r:id="rId14"/>
    <p:sldId id="272" r:id="rId15"/>
    <p:sldId id="2432" r:id="rId16"/>
    <p:sldId id="273" r:id="rId17"/>
    <p:sldId id="274" r:id="rId18"/>
    <p:sldId id="707" r:id="rId19"/>
    <p:sldId id="275" r:id="rId20"/>
    <p:sldId id="276" r:id="rId21"/>
    <p:sldId id="287" r:id="rId22"/>
    <p:sldId id="279" r:id="rId23"/>
    <p:sldId id="282" r:id="rId24"/>
    <p:sldId id="288" r:id="rId25"/>
    <p:sldId id="289" r:id="rId26"/>
    <p:sldId id="284" r:id="rId27"/>
    <p:sldId id="295" r:id="rId28"/>
    <p:sldId id="297" r:id="rId29"/>
    <p:sldId id="298" r:id="rId30"/>
    <p:sldId id="2436" r:id="rId31"/>
    <p:sldId id="2277" r:id="rId32"/>
    <p:sldId id="2353" r:id="rId33"/>
    <p:sldId id="2427" r:id="rId34"/>
    <p:sldId id="2428" r:id="rId35"/>
    <p:sldId id="588" r:id="rId36"/>
    <p:sldId id="2433" r:id="rId37"/>
    <p:sldId id="2434" r:id="rId38"/>
    <p:sldId id="719" r:id="rId39"/>
    <p:sldId id="2298" r:id="rId40"/>
    <p:sldId id="2435" r:id="rId41"/>
  </p:sldIdLst>
  <p:sldSz cx="12192000" cy="6858000"/>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167"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5" roundtripDataSignature="AMtx7midIOXrBQEIrrPGyeRvocRjnNVgD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CAAA44-73F7-4979-6369-0107B471CEEE}" name="Amy Griffin" initials="AG" userId="d8ade9a5ea012e3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my Griffi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436"/>
    <a:srgbClr val="73CC84"/>
    <a:srgbClr val="00BC00"/>
    <a:srgbClr val="FF99FF"/>
    <a:srgbClr val="009900"/>
    <a:srgbClr val="CC66FF"/>
    <a:srgbClr val="FF00FF"/>
    <a:srgbClr val="FFFF6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07567D-6447-4F91-A6B4-1BB1B447DF70}">
  <a:tblStyle styleId="{4707567D-6447-4F91-A6B4-1BB1B447DF70}"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7"/>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E86EFE6-44E5-4BA9-AE58-5E057C917CB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p:restoredTop sz="92875" autoAdjust="0"/>
  </p:normalViewPr>
  <p:slideViewPr>
    <p:cSldViewPr snapToGrid="0" showGuides="1">
      <p:cViewPr varScale="1">
        <p:scale>
          <a:sx n="41" d="100"/>
          <a:sy n="41" d="100"/>
        </p:scale>
        <p:origin x="1500" y="24"/>
      </p:cViewPr>
      <p:guideLst/>
    </p:cSldViewPr>
  </p:slideViewPr>
  <p:notesTextViewPr>
    <p:cViewPr>
      <p:scale>
        <a:sx n="3" d="2"/>
        <a:sy n="3" d="2"/>
      </p:scale>
      <p:origin x="0" y="0"/>
    </p:cViewPr>
  </p:notesTextViewPr>
  <p:sorterViewPr>
    <p:cViewPr>
      <p:scale>
        <a:sx n="90" d="100"/>
        <a:sy n="90" d="100"/>
      </p:scale>
      <p:origin x="0" y="-3810"/>
    </p:cViewPr>
  </p:sorterViewPr>
  <p:notesViewPr>
    <p:cSldViewPr snapToGrid="0" showGuides="1">
      <p:cViewPr varScale="1">
        <p:scale>
          <a:sx n="42" d="100"/>
          <a:sy n="42" d="100"/>
        </p:scale>
        <p:origin x="1852" y="3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97"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95"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99" Type="http://schemas.openxmlformats.org/officeDocument/2006/relationships/theme" Target="theme/theme1.xml"/><Relationship Id="rId10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100" Type="http://schemas.openxmlformats.org/officeDocument/2006/relationships/tableStyles" Target="tableStyles.xml"/><Relationship Id="rId8" Type="http://schemas.openxmlformats.org/officeDocument/2006/relationships/slide" Target="slides/slide6.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629B9-88A2-4329-957E-B4DE902B2A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F44D864-9ACC-49E9-B723-784F36C54F9F}">
      <dgm:prSet phldrT="[Text]" custT="1"/>
      <dgm:spPr>
        <a:solidFill>
          <a:schemeClr val="bg1">
            <a:lumMod val="85000"/>
          </a:schemeClr>
        </a:solidFill>
      </dgm:spPr>
      <dgm:t>
        <a:bodyPr/>
        <a:lstStyle/>
        <a:p>
          <a:r>
            <a:rPr lang="en-US" sz="2400">
              <a:solidFill>
                <a:schemeClr val="tx1"/>
              </a:solidFill>
            </a:rPr>
            <a:t>May occur at any point during the year</a:t>
          </a:r>
        </a:p>
      </dgm:t>
    </dgm:pt>
    <dgm:pt modelId="{E3835B07-5960-4674-BBDD-863F4E9746A5}" type="parTrans" cxnId="{E8D8C0D1-2170-41EC-A7CD-966DA09885CA}">
      <dgm:prSet/>
      <dgm:spPr/>
      <dgm:t>
        <a:bodyPr/>
        <a:lstStyle/>
        <a:p>
          <a:endParaRPr lang="en-US" sz="2800">
            <a:solidFill>
              <a:schemeClr val="tx1"/>
            </a:solidFill>
          </a:endParaRPr>
        </a:p>
      </dgm:t>
    </dgm:pt>
    <dgm:pt modelId="{4DFB4134-6080-451A-B102-DCC279F9233D}" type="sibTrans" cxnId="{E8D8C0D1-2170-41EC-A7CD-966DA09885CA}">
      <dgm:prSet/>
      <dgm:spPr/>
      <dgm:t>
        <a:bodyPr/>
        <a:lstStyle/>
        <a:p>
          <a:endParaRPr lang="en-US" sz="2800">
            <a:solidFill>
              <a:schemeClr val="tx1"/>
            </a:solidFill>
          </a:endParaRPr>
        </a:p>
      </dgm:t>
    </dgm:pt>
    <dgm:pt modelId="{471DF4D7-3959-4AC5-AD2B-4992EE2917EF}">
      <dgm:prSet phldrT="[Text]" custT="1"/>
      <dgm:spPr>
        <a:solidFill>
          <a:schemeClr val="accent2">
            <a:lumMod val="40000"/>
            <a:lumOff val="60000"/>
          </a:schemeClr>
        </a:solidFill>
      </dgm:spPr>
      <dgm:t>
        <a:bodyPr/>
        <a:lstStyle/>
        <a:p>
          <a:r>
            <a:rPr lang="en-US" sz="2400">
              <a:solidFill>
                <a:schemeClr val="tx1"/>
              </a:solidFill>
            </a:rPr>
            <a:t>Evidence of each performance standard</a:t>
          </a:r>
        </a:p>
      </dgm:t>
    </dgm:pt>
    <dgm:pt modelId="{AE50FDC9-BBB1-470B-92FB-C4C48FFA9D2E}" type="parTrans" cxnId="{DCC3FB72-EF89-4077-9F75-929143BB248B}">
      <dgm:prSet/>
      <dgm:spPr/>
      <dgm:t>
        <a:bodyPr/>
        <a:lstStyle/>
        <a:p>
          <a:endParaRPr lang="en-US" sz="2800">
            <a:solidFill>
              <a:schemeClr val="tx1"/>
            </a:solidFill>
          </a:endParaRPr>
        </a:p>
      </dgm:t>
    </dgm:pt>
    <dgm:pt modelId="{1AD937E3-EF90-40A0-8FB0-E872AC7D8286}" type="sibTrans" cxnId="{DCC3FB72-EF89-4077-9F75-929143BB248B}">
      <dgm:prSet/>
      <dgm:spPr/>
      <dgm:t>
        <a:bodyPr/>
        <a:lstStyle/>
        <a:p>
          <a:endParaRPr lang="en-US" sz="2800">
            <a:solidFill>
              <a:schemeClr val="tx1"/>
            </a:solidFill>
          </a:endParaRPr>
        </a:p>
      </dgm:t>
    </dgm:pt>
    <dgm:pt modelId="{8C5CF2D5-C2C5-491D-B770-15E529EDDF04}">
      <dgm:prSet phldrT="[Text]" custT="1"/>
      <dgm:spPr>
        <a:solidFill>
          <a:schemeClr val="bg1">
            <a:lumMod val="65000"/>
          </a:schemeClr>
        </a:solidFill>
      </dgm:spPr>
      <dgm:t>
        <a:bodyPr/>
        <a:lstStyle/>
        <a:p>
          <a:r>
            <a:rPr lang="en-US" sz="2400">
              <a:solidFill>
                <a:schemeClr val="tx1"/>
              </a:solidFill>
            </a:rPr>
            <a:t>Feedback to superintendent is essential</a:t>
          </a:r>
        </a:p>
      </dgm:t>
    </dgm:pt>
    <dgm:pt modelId="{A6660764-A6AE-468F-A7BE-2C541A7CF300}" type="parTrans" cxnId="{E8BAF426-116E-412F-A330-3570B886ED88}">
      <dgm:prSet/>
      <dgm:spPr/>
      <dgm:t>
        <a:bodyPr/>
        <a:lstStyle/>
        <a:p>
          <a:endParaRPr lang="en-US" sz="2800">
            <a:solidFill>
              <a:schemeClr val="tx1"/>
            </a:solidFill>
          </a:endParaRPr>
        </a:p>
      </dgm:t>
    </dgm:pt>
    <dgm:pt modelId="{8A03B9B2-330F-4266-8D3B-B05566D6B98C}" type="sibTrans" cxnId="{E8BAF426-116E-412F-A330-3570B886ED88}">
      <dgm:prSet/>
      <dgm:spPr/>
      <dgm:t>
        <a:bodyPr/>
        <a:lstStyle/>
        <a:p>
          <a:endParaRPr lang="en-US" sz="2800">
            <a:solidFill>
              <a:schemeClr val="tx1"/>
            </a:solidFill>
          </a:endParaRPr>
        </a:p>
      </dgm:t>
    </dgm:pt>
    <dgm:pt modelId="{36A1D411-8DA8-4D86-AFED-2C335A220CC9}">
      <dgm:prSet phldrT="[Text]" custT="1"/>
      <dgm:spPr>
        <a:solidFill>
          <a:schemeClr val="accent2">
            <a:lumMod val="60000"/>
            <a:lumOff val="40000"/>
          </a:schemeClr>
        </a:solidFill>
      </dgm:spPr>
      <dgm:t>
        <a:bodyPr/>
        <a:lstStyle/>
        <a:p>
          <a:r>
            <a:rPr lang="en-US" sz="2400">
              <a:solidFill>
                <a:schemeClr val="tx1"/>
              </a:solidFill>
            </a:rPr>
            <a:t>Does NOT include rating of performance</a:t>
          </a:r>
        </a:p>
      </dgm:t>
    </dgm:pt>
    <dgm:pt modelId="{193889E3-ADA5-41BA-B6B4-37730F475BDC}" type="parTrans" cxnId="{8B113D4C-DF1B-4A18-B365-6A73F8A76D60}">
      <dgm:prSet/>
      <dgm:spPr/>
      <dgm:t>
        <a:bodyPr/>
        <a:lstStyle/>
        <a:p>
          <a:endParaRPr lang="en-US" sz="2800">
            <a:solidFill>
              <a:schemeClr val="tx1"/>
            </a:solidFill>
          </a:endParaRPr>
        </a:p>
      </dgm:t>
    </dgm:pt>
    <dgm:pt modelId="{927BEFE7-BE85-482A-9C5C-690217993CAD}" type="sibTrans" cxnId="{8B113D4C-DF1B-4A18-B365-6A73F8A76D60}">
      <dgm:prSet/>
      <dgm:spPr/>
      <dgm:t>
        <a:bodyPr/>
        <a:lstStyle/>
        <a:p>
          <a:endParaRPr lang="en-US" sz="2800">
            <a:solidFill>
              <a:schemeClr val="tx1"/>
            </a:solidFill>
          </a:endParaRPr>
        </a:p>
      </dgm:t>
    </dgm:pt>
    <dgm:pt modelId="{FAF176FC-8A8D-49B2-8DD3-F15C86A49C9D}" type="pres">
      <dgm:prSet presAssocID="{CB0629B9-88A2-4329-957E-B4DE902B2A71}" presName="linear" presStyleCnt="0">
        <dgm:presLayoutVars>
          <dgm:dir/>
          <dgm:animLvl val="lvl"/>
          <dgm:resizeHandles val="exact"/>
        </dgm:presLayoutVars>
      </dgm:prSet>
      <dgm:spPr/>
    </dgm:pt>
    <dgm:pt modelId="{A66AA204-7B3A-4F82-A178-FCF34F11FD54}" type="pres">
      <dgm:prSet presAssocID="{5F44D864-9ACC-49E9-B723-784F36C54F9F}" presName="parentLin" presStyleCnt="0"/>
      <dgm:spPr/>
    </dgm:pt>
    <dgm:pt modelId="{75A49D7B-5D75-4E06-AEB2-347A326422FF}" type="pres">
      <dgm:prSet presAssocID="{5F44D864-9ACC-49E9-B723-784F36C54F9F}" presName="parentLeftMargin" presStyleLbl="node1" presStyleIdx="0" presStyleCnt="4"/>
      <dgm:spPr/>
    </dgm:pt>
    <dgm:pt modelId="{7AE07B4D-03E3-46B8-976B-9D152AC04B6D}" type="pres">
      <dgm:prSet presAssocID="{5F44D864-9ACC-49E9-B723-784F36C54F9F}" presName="parentText" presStyleLbl="node1" presStyleIdx="0" presStyleCnt="4">
        <dgm:presLayoutVars>
          <dgm:chMax val="0"/>
          <dgm:bulletEnabled val="1"/>
        </dgm:presLayoutVars>
      </dgm:prSet>
      <dgm:spPr/>
    </dgm:pt>
    <dgm:pt modelId="{E4FE093A-5619-43D9-9640-D101FD4CB0CA}" type="pres">
      <dgm:prSet presAssocID="{5F44D864-9ACC-49E9-B723-784F36C54F9F}" presName="negativeSpace" presStyleCnt="0"/>
      <dgm:spPr/>
    </dgm:pt>
    <dgm:pt modelId="{7518C460-1833-483F-A490-D8116F0B4313}" type="pres">
      <dgm:prSet presAssocID="{5F44D864-9ACC-49E9-B723-784F36C54F9F}" presName="childText" presStyleLbl="conFgAcc1" presStyleIdx="0" presStyleCnt="4" custScaleX="80285">
        <dgm:presLayoutVars>
          <dgm:bulletEnabled val="1"/>
        </dgm:presLayoutVars>
      </dgm:prSet>
      <dgm:spPr>
        <a:noFill/>
        <a:ln>
          <a:solidFill>
            <a:schemeClr val="bg1">
              <a:lumMod val="85000"/>
            </a:schemeClr>
          </a:solidFill>
        </a:ln>
      </dgm:spPr>
    </dgm:pt>
    <dgm:pt modelId="{63F77664-E531-41EB-8722-950565768C11}" type="pres">
      <dgm:prSet presAssocID="{4DFB4134-6080-451A-B102-DCC279F9233D}" presName="spaceBetweenRectangles" presStyleCnt="0"/>
      <dgm:spPr/>
    </dgm:pt>
    <dgm:pt modelId="{DE681878-6450-4052-8662-8CBB325C42BA}" type="pres">
      <dgm:prSet presAssocID="{471DF4D7-3959-4AC5-AD2B-4992EE2917EF}" presName="parentLin" presStyleCnt="0"/>
      <dgm:spPr/>
    </dgm:pt>
    <dgm:pt modelId="{7B796553-B200-4720-B627-6F9CBCA426E2}" type="pres">
      <dgm:prSet presAssocID="{471DF4D7-3959-4AC5-AD2B-4992EE2917EF}" presName="parentLeftMargin" presStyleLbl="node1" presStyleIdx="0" presStyleCnt="4"/>
      <dgm:spPr/>
    </dgm:pt>
    <dgm:pt modelId="{C1B9A5F2-B6B9-4B36-9D33-10D16F335A26}" type="pres">
      <dgm:prSet presAssocID="{471DF4D7-3959-4AC5-AD2B-4992EE2917EF}" presName="parentText" presStyleLbl="node1" presStyleIdx="1" presStyleCnt="4" custLinFactNeighborY="1743">
        <dgm:presLayoutVars>
          <dgm:chMax val="0"/>
          <dgm:bulletEnabled val="1"/>
        </dgm:presLayoutVars>
      </dgm:prSet>
      <dgm:spPr/>
    </dgm:pt>
    <dgm:pt modelId="{110E0F5B-D381-4D94-9BF3-C7B3D8971E05}" type="pres">
      <dgm:prSet presAssocID="{471DF4D7-3959-4AC5-AD2B-4992EE2917EF}" presName="negativeSpace" presStyleCnt="0"/>
      <dgm:spPr/>
    </dgm:pt>
    <dgm:pt modelId="{65570D4F-E550-4B47-ACBC-AA28FC082BDA}" type="pres">
      <dgm:prSet presAssocID="{471DF4D7-3959-4AC5-AD2B-4992EE2917EF}" presName="childText" presStyleLbl="conFgAcc1" presStyleIdx="1" presStyleCnt="4" custScaleX="80285">
        <dgm:presLayoutVars>
          <dgm:bulletEnabled val="1"/>
        </dgm:presLayoutVars>
      </dgm:prSet>
      <dgm:spPr>
        <a:noFill/>
        <a:ln>
          <a:solidFill>
            <a:schemeClr val="accent2">
              <a:lumMod val="40000"/>
              <a:lumOff val="60000"/>
            </a:schemeClr>
          </a:solidFill>
        </a:ln>
      </dgm:spPr>
    </dgm:pt>
    <dgm:pt modelId="{F4AD94A0-1624-47DC-9736-A8DBF399496A}" type="pres">
      <dgm:prSet presAssocID="{1AD937E3-EF90-40A0-8FB0-E872AC7D8286}" presName="spaceBetweenRectangles" presStyleCnt="0"/>
      <dgm:spPr/>
    </dgm:pt>
    <dgm:pt modelId="{DFA89516-9B80-4BEC-9941-2AAE02F3F9D2}" type="pres">
      <dgm:prSet presAssocID="{8C5CF2D5-C2C5-491D-B770-15E529EDDF04}" presName="parentLin" presStyleCnt="0"/>
      <dgm:spPr/>
    </dgm:pt>
    <dgm:pt modelId="{2E24BECB-43B4-44F1-BF73-7C1E46919118}" type="pres">
      <dgm:prSet presAssocID="{8C5CF2D5-C2C5-491D-B770-15E529EDDF04}" presName="parentLeftMargin" presStyleLbl="node1" presStyleIdx="1" presStyleCnt="4"/>
      <dgm:spPr/>
    </dgm:pt>
    <dgm:pt modelId="{F95FF8EB-3DDF-4EDB-B1B3-8F75FEF3D83A}" type="pres">
      <dgm:prSet presAssocID="{8C5CF2D5-C2C5-491D-B770-15E529EDDF04}" presName="parentText" presStyleLbl="node1" presStyleIdx="2" presStyleCnt="4">
        <dgm:presLayoutVars>
          <dgm:chMax val="0"/>
          <dgm:bulletEnabled val="1"/>
        </dgm:presLayoutVars>
      </dgm:prSet>
      <dgm:spPr/>
    </dgm:pt>
    <dgm:pt modelId="{5D08FC25-4434-4314-9868-11118A277B82}" type="pres">
      <dgm:prSet presAssocID="{8C5CF2D5-C2C5-491D-B770-15E529EDDF04}" presName="negativeSpace" presStyleCnt="0"/>
      <dgm:spPr/>
    </dgm:pt>
    <dgm:pt modelId="{59260116-0589-4900-BE6F-03B82D446C8A}" type="pres">
      <dgm:prSet presAssocID="{8C5CF2D5-C2C5-491D-B770-15E529EDDF04}" presName="childText" presStyleLbl="conFgAcc1" presStyleIdx="2" presStyleCnt="4" custScaleX="80285">
        <dgm:presLayoutVars>
          <dgm:bulletEnabled val="1"/>
        </dgm:presLayoutVars>
      </dgm:prSet>
      <dgm:spPr>
        <a:noFill/>
        <a:ln>
          <a:solidFill>
            <a:schemeClr val="bg1">
              <a:lumMod val="65000"/>
            </a:schemeClr>
          </a:solidFill>
        </a:ln>
      </dgm:spPr>
    </dgm:pt>
    <dgm:pt modelId="{DFE61AD9-0B4D-4EE3-87F6-A02207E51A4E}" type="pres">
      <dgm:prSet presAssocID="{8A03B9B2-330F-4266-8D3B-B05566D6B98C}" presName="spaceBetweenRectangles" presStyleCnt="0"/>
      <dgm:spPr/>
    </dgm:pt>
    <dgm:pt modelId="{E6E1BB34-CEA3-45CB-B630-F9DA250D0B01}" type="pres">
      <dgm:prSet presAssocID="{36A1D411-8DA8-4D86-AFED-2C335A220CC9}" presName="parentLin" presStyleCnt="0"/>
      <dgm:spPr/>
    </dgm:pt>
    <dgm:pt modelId="{FF70ABE4-5150-4785-8B0E-1578B29E7E91}" type="pres">
      <dgm:prSet presAssocID="{36A1D411-8DA8-4D86-AFED-2C335A220CC9}" presName="parentLeftMargin" presStyleLbl="node1" presStyleIdx="2" presStyleCnt="4"/>
      <dgm:spPr/>
    </dgm:pt>
    <dgm:pt modelId="{870FF086-BC50-48D9-B62D-1C9F276A99B3}" type="pres">
      <dgm:prSet presAssocID="{36A1D411-8DA8-4D86-AFED-2C335A220CC9}" presName="parentText" presStyleLbl="node1" presStyleIdx="3" presStyleCnt="4">
        <dgm:presLayoutVars>
          <dgm:chMax val="0"/>
          <dgm:bulletEnabled val="1"/>
        </dgm:presLayoutVars>
      </dgm:prSet>
      <dgm:spPr/>
    </dgm:pt>
    <dgm:pt modelId="{7695925E-C9E0-4E67-915C-C9AF182E2375}" type="pres">
      <dgm:prSet presAssocID="{36A1D411-8DA8-4D86-AFED-2C335A220CC9}" presName="negativeSpace" presStyleCnt="0"/>
      <dgm:spPr/>
    </dgm:pt>
    <dgm:pt modelId="{F685E232-10F0-4280-9995-E932870D778E}" type="pres">
      <dgm:prSet presAssocID="{36A1D411-8DA8-4D86-AFED-2C335A220CC9}" presName="childText" presStyleLbl="conFgAcc1" presStyleIdx="3" presStyleCnt="4" custScaleX="80285">
        <dgm:presLayoutVars>
          <dgm:bulletEnabled val="1"/>
        </dgm:presLayoutVars>
      </dgm:prSet>
      <dgm:spPr>
        <a:noFill/>
        <a:ln>
          <a:solidFill>
            <a:schemeClr val="accent2">
              <a:lumMod val="60000"/>
              <a:lumOff val="40000"/>
            </a:schemeClr>
          </a:solidFill>
        </a:ln>
      </dgm:spPr>
    </dgm:pt>
  </dgm:ptLst>
  <dgm:cxnLst>
    <dgm:cxn modelId="{AFC01A07-72D7-4436-A249-DF55A0842CF5}" type="presOf" srcId="{8C5CF2D5-C2C5-491D-B770-15E529EDDF04}" destId="{F95FF8EB-3DDF-4EDB-B1B3-8F75FEF3D83A}" srcOrd="1" destOrd="0" presId="urn:microsoft.com/office/officeart/2005/8/layout/list1"/>
    <dgm:cxn modelId="{E8BAF426-116E-412F-A330-3570B886ED88}" srcId="{CB0629B9-88A2-4329-957E-B4DE902B2A71}" destId="{8C5CF2D5-C2C5-491D-B770-15E529EDDF04}" srcOrd="2" destOrd="0" parTransId="{A6660764-A6AE-468F-A7BE-2C541A7CF300}" sibTransId="{8A03B9B2-330F-4266-8D3B-B05566D6B98C}"/>
    <dgm:cxn modelId="{E674BE5E-85FC-4A0F-84F0-3F5830EFD157}" type="presOf" srcId="{471DF4D7-3959-4AC5-AD2B-4992EE2917EF}" destId="{7B796553-B200-4720-B627-6F9CBCA426E2}" srcOrd="0" destOrd="0" presId="urn:microsoft.com/office/officeart/2005/8/layout/list1"/>
    <dgm:cxn modelId="{74845265-F796-42AC-9848-053D2B293BB6}" type="presOf" srcId="{CB0629B9-88A2-4329-957E-B4DE902B2A71}" destId="{FAF176FC-8A8D-49B2-8DD3-F15C86A49C9D}" srcOrd="0" destOrd="0" presId="urn:microsoft.com/office/officeart/2005/8/layout/list1"/>
    <dgm:cxn modelId="{D4ECCD46-3EB6-4B4B-967F-2CD844B92F04}" type="presOf" srcId="{8C5CF2D5-C2C5-491D-B770-15E529EDDF04}" destId="{2E24BECB-43B4-44F1-BF73-7C1E46919118}" srcOrd="0" destOrd="0" presId="urn:microsoft.com/office/officeart/2005/8/layout/list1"/>
    <dgm:cxn modelId="{8B113D4C-DF1B-4A18-B365-6A73F8A76D60}" srcId="{CB0629B9-88A2-4329-957E-B4DE902B2A71}" destId="{36A1D411-8DA8-4D86-AFED-2C335A220CC9}" srcOrd="3" destOrd="0" parTransId="{193889E3-ADA5-41BA-B6B4-37730F475BDC}" sibTransId="{927BEFE7-BE85-482A-9C5C-690217993CAD}"/>
    <dgm:cxn modelId="{DEF9F471-9E2E-42AB-9456-D1227EA78CFB}" type="presOf" srcId="{5F44D864-9ACC-49E9-B723-784F36C54F9F}" destId="{75A49D7B-5D75-4E06-AEB2-347A326422FF}" srcOrd="0" destOrd="0" presId="urn:microsoft.com/office/officeart/2005/8/layout/list1"/>
    <dgm:cxn modelId="{DCC3FB72-EF89-4077-9F75-929143BB248B}" srcId="{CB0629B9-88A2-4329-957E-B4DE902B2A71}" destId="{471DF4D7-3959-4AC5-AD2B-4992EE2917EF}" srcOrd="1" destOrd="0" parTransId="{AE50FDC9-BBB1-470B-92FB-C4C48FFA9D2E}" sibTransId="{1AD937E3-EF90-40A0-8FB0-E872AC7D8286}"/>
    <dgm:cxn modelId="{310A6B74-3D8D-4B0B-BEF5-97A2435A9877}" type="presOf" srcId="{5F44D864-9ACC-49E9-B723-784F36C54F9F}" destId="{7AE07B4D-03E3-46B8-976B-9D152AC04B6D}" srcOrd="1" destOrd="0" presId="urn:microsoft.com/office/officeart/2005/8/layout/list1"/>
    <dgm:cxn modelId="{E9CB49A3-8AA7-4360-AB9A-8E6096A89FFF}" type="presOf" srcId="{36A1D411-8DA8-4D86-AFED-2C335A220CC9}" destId="{870FF086-BC50-48D9-B62D-1C9F276A99B3}" srcOrd="1" destOrd="0" presId="urn:microsoft.com/office/officeart/2005/8/layout/list1"/>
    <dgm:cxn modelId="{E8D8C0D1-2170-41EC-A7CD-966DA09885CA}" srcId="{CB0629B9-88A2-4329-957E-B4DE902B2A71}" destId="{5F44D864-9ACC-49E9-B723-784F36C54F9F}" srcOrd="0" destOrd="0" parTransId="{E3835B07-5960-4674-BBDD-863F4E9746A5}" sibTransId="{4DFB4134-6080-451A-B102-DCC279F9233D}"/>
    <dgm:cxn modelId="{930FBDF1-59C9-495E-91B4-FA452955F9AE}" type="presOf" srcId="{36A1D411-8DA8-4D86-AFED-2C335A220CC9}" destId="{FF70ABE4-5150-4785-8B0E-1578B29E7E91}" srcOrd="0" destOrd="0" presId="urn:microsoft.com/office/officeart/2005/8/layout/list1"/>
    <dgm:cxn modelId="{75825EFD-D252-468A-A605-6BDD9E436E61}" type="presOf" srcId="{471DF4D7-3959-4AC5-AD2B-4992EE2917EF}" destId="{C1B9A5F2-B6B9-4B36-9D33-10D16F335A26}" srcOrd="1" destOrd="0" presId="urn:microsoft.com/office/officeart/2005/8/layout/list1"/>
    <dgm:cxn modelId="{9C12F29D-1258-48FD-A934-81F26FFC642B}" type="presParOf" srcId="{FAF176FC-8A8D-49B2-8DD3-F15C86A49C9D}" destId="{A66AA204-7B3A-4F82-A178-FCF34F11FD54}" srcOrd="0" destOrd="0" presId="urn:microsoft.com/office/officeart/2005/8/layout/list1"/>
    <dgm:cxn modelId="{94EA5CAF-A371-49C7-BDE6-EEAB447DC455}" type="presParOf" srcId="{A66AA204-7B3A-4F82-A178-FCF34F11FD54}" destId="{75A49D7B-5D75-4E06-AEB2-347A326422FF}" srcOrd="0" destOrd="0" presId="urn:microsoft.com/office/officeart/2005/8/layout/list1"/>
    <dgm:cxn modelId="{CC5F416D-3F8F-4655-9BCD-5B4751BE975B}" type="presParOf" srcId="{A66AA204-7B3A-4F82-A178-FCF34F11FD54}" destId="{7AE07B4D-03E3-46B8-976B-9D152AC04B6D}" srcOrd="1" destOrd="0" presId="urn:microsoft.com/office/officeart/2005/8/layout/list1"/>
    <dgm:cxn modelId="{A96AA515-3A3B-42CC-9BEC-A4C670C4CB15}" type="presParOf" srcId="{FAF176FC-8A8D-49B2-8DD3-F15C86A49C9D}" destId="{E4FE093A-5619-43D9-9640-D101FD4CB0CA}" srcOrd="1" destOrd="0" presId="urn:microsoft.com/office/officeart/2005/8/layout/list1"/>
    <dgm:cxn modelId="{46DE5172-4293-47E4-9D53-03CD9E303444}" type="presParOf" srcId="{FAF176FC-8A8D-49B2-8DD3-F15C86A49C9D}" destId="{7518C460-1833-483F-A490-D8116F0B4313}" srcOrd="2" destOrd="0" presId="urn:microsoft.com/office/officeart/2005/8/layout/list1"/>
    <dgm:cxn modelId="{94A122D1-2197-45EB-A8C5-01D9C80E56E7}" type="presParOf" srcId="{FAF176FC-8A8D-49B2-8DD3-F15C86A49C9D}" destId="{63F77664-E531-41EB-8722-950565768C11}" srcOrd="3" destOrd="0" presId="urn:microsoft.com/office/officeart/2005/8/layout/list1"/>
    <dgm:cxn modelId="{F4FF320A-06FD-4DDD-8B5B-8749B6A1530A}" type="presParOf" srcId="{FAF176FC-8A8D-49B2-8DD3-F15C86A49C9D}" destId="{DE681878-6450-4052-8662-8CBB325C42BA}" srcOrd="4" destOrd="0" presId="urn:microsoft.com/office/officeart/2005/8/layout/list1"/>
    <dgm:cxn modelId="{EE893010-E18F-4725-A744-E7DA45A95BC6}" type="presParOf" srcId="{DE681878-6450-4052-8662-8CBB325C42BA}" destId="{7B796553-B200-4720-B627-6F9CBCA426E2}" srcOrd="0" destOrd="0" presId="urn:microsoft.com/office/officeart/2005/8/layout/list1"/>
    <dgm:cxn modelId="{1433AA71-1000-4704-BD4C-2142E85C9A23}" type="presParOf" srcId="{DE681878-6450-4052-8662-8CBB325C42BA}" destId="{C1B9A5F2-B6B9-4B36-9D33-10D16F335A26}" srcOrd="1" destOrd="0" presId="urn:microsoft.com/office/officeart/2005/8/layout/list1"/>
    <dgm:cxn modelId="{40DC12C6-414F-4BDD-B029-E09878129288}" type="presParOf" srcId="{FAF176FC-8A8D-49B2-8DD3-F15C86A49C9D}" destId="{110E0F5B-D381-4D94-9BF3-C7B3D8971E05}" srcOrd="5" destOrd="0" presId="urn:microsoft.com/office/officeart/2005/8/layout/list1"/>
    <dgm:cxn modelId="{D37208D8-1B24-4072-B60E-2A3362ED7A94}" type="presParOf" srcId="{FAF176FC-8A8D-49B2-8DD3-F15C86A49C9D}" destId="{65570D4F-E550-4B47-ACBC-AA28FC082BDA}" srcOrd="6" destOrd="0" presId="urn:microsoft.com/office/officeart/2005/8/layout/list1"/>
    <dgm:cxn modelId="{34B4D66F-2919-4215-AB5B-57CA3DD95BBB}" type="presParOf" srcId="{FAF176FC-8A8D-49B2-8DD3-F15C86A49C9D}" destId="{F4AD94A0-1624-47DC-9736-A8DBF399496A}" srcOrd="7" destOrd="0" presId="urn:microsoft.com/office/officeart/2005/8/layout/list1"/>
    <dgm:cxn modelId="{B401B098-B82F-4CDF-A303-8B69A4233CD8}" type="presParOf" srcId="{FAF176FC-8A8D-49B2-8DD3-F15C86A49C9D}" destId="{DFA89516-9B80-4BEC-9941-2AAE02F3F9D2}" srcOrd="8" destOrd="0" presId="urn:microsoft.com/office/officeart/2005/8/layout/list1"/>
    <dgm:cxn modelId="{BA3EA269-BB13-4958-BD2D-6F59D2C181CC}" type="presParOf" srcId="{DFA89516-9B80-4BEC-9941-2AAE02F3F9D2}" destId="{2E24BECB-43B4-44F1-BF73-7C1E46919118}" srcOrd="0" destOrd="0" presId="urn:microsoft.com/office/officeart/2005/8/layout/list1"/>
    <dgm:cxn modelId="{DE9E7727-BD5B-4DB3-87BA-EDE91B9EB31E}" type="presParOf" srcId="{DFA89516-9B80-4BEC-9941-2AAE02F3F9D2}" destId="{F95FF8EB-3DDF-4EDB-B1B3-8F75FEF3D83A}" srcOrd="1" destOrd="0" presId="urn:microsoft.com/office/officeart/2005/8/layout/list1"/>
    <dgm:cxn modelId="{D73DC2BC-4B5F-4CE1-BC7C-3CF3C6DF4883}" type="presParOf" srcId="{FAF176FC-8A8D-49B2-8DD3-F15C86A49C9D}" destId="{5D08FC25-4434-4314-9868-11118A277B82}" srcOrd="9" destOrd="0" presId="urn:microsoft.com/office/officeart/2005/8/layout/list1"/>
    <dgm:cxn modelId="{83105538-B441-49E0-A846-7A447F844521}" type="presParOf" srcId="{FAF176FC-8A8D-49B2-8DD3-F15C86A49C9D}" destId="{59260116-0589-4900-BE6F-03B82D446C8A}" srcOrd="10" destOrd="0" presId="urn:microsoft.com/office/officeart/2005/8/layout/list1"/>
    <dgm:cxn modelId="{206F7895-9C92-492A-9AB1-560B3BB13279}" type="presParOf" srcId="{FAF176FC-8A8D-49B2-8DD3-F15C86A49C9D}" destId="{DFE61AD9-0B4D-4EE3-87F6-A02207E51A4E}" srcOrd="11" destOrd="0" presId="urn:microsoft.com/office/officeart/2005/8/layout/list1"/>
    <dgm:cxn modelId="{9DDBDBF5-5052-42DE-B95F-EC58156A4462}" type="presParOf" srcId="{FAF176FC-8A8D-49B2-8DD3-F15C86A49C9D}" destId="{E6E1BB34-CEA3-45CB-B630-F9DA250D0B01}" srcOrd="12" destOrd="0" presId="urn:microsoft.com/office/officeart/2005/8/layout/list1"/>
    <dgm:cxn modelId="{67DDECAB-2BD0-4E88-889E-12B65D509B83}" type="presParOf" srcId="{E6E1BB34-CEA3-45CB-B630-F9DA250D0B01}" destId="{FF70ABE4-5150-4785-8B0E-1578B29E7E91}" srcOrd="0" destOrd="0" presId="urn:microsoft.com/office/officeart/2005/8/layout/list1"/>
    <dgm:cxn modelId="{E792E1F7-9A45-4363-B75D-973B4C83F5B1}" type="presParOf" srcId="{E6E1BB34-CEA3-45CB-B630-F9DA250D0B01}" destId="{870FF086-BC50-48D9-B62D-1C9F276A99B3}" srcOrd="1" destOrd="0" presId="urn:microsoft.com/office/officeart/2005/8/layout/list1"/>
    <dgm:cxn modelId="{AA8B16F3-705F-495D-95DF-A7B743BE3AAE}" type="presParOf" srcId="{FAF176FC-8A8D-49B2-8DD3-F15C86A49C9D}" destId="{7695925E-C9E0-4E67-915C-C9AF182E2375}" srcOrd="13" destOrd="0" presId="urn:microsoft.com/office/officeart/2005/8/layout/list1"/>
    <dgm:cxn modelId="{DE990431-E144-4BAA-ACBC-5BB80E6C44FD}" type="presParOf" srcId="{FAF176FC-8A8D-49B2-8DD3-F15C86A49C9D}" destId="{F685E232-10F0-4280-9995-E932870D778E}"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0629B9-88A2-4329-957E-B4DE902B2A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F44D864-9ACC-49E9-B723-784F36C54F9F}">
      <dgm:prSet phldrT="[Text]" custT="1"/>
      <dgm:spPr>
        <a:solidFill>
          <a:schemeClr val="bg1">
            <a:lumMod val="85000"/>
          </a:schemeClr>
        </a:solidFill>
      </dgm:spPr>
      <dgm:t>
        <a:bodyPr/>
        <a:lstStyle/>
        <a:p>
          <a:r>
            <a:rPr lang="en-US" sz="2400">
              <a:solidFill>
                <a:schemeClr val="tx1"/>
              </a:solidFill>
            </a:rPr>
            <a:t>Comes at end of evaluation cycle</a:t>
          </a:r>
        </a:p>
      </dgm:t>
    </dgm:pt>
    <dgm:pt modelId="{E3835B07-5960-4674-BBDD-863F4E9746A5}" type="parTrans" cxnId="{E8D8C0D1-2170-41EC-A7CD-966DA09885CA}">
      <dgm:prSet/>
      <dgm:spPr/>
      <dgm:t>
        <a:bodyPr/>
        <a:lstStyle/>
        <a:p>
          <a:endParaRPr lang="en-US" sz="2800">
            <a:solidFill>
              <a:schemeClr val="tx1"/>
            </a:solidFill>
          </a:endParaRPr>
        </a:p>
      </dgm:t>
    </dgm:pt>
    <dgm:pt modelId="{4DFB4134-6080-451A-B102-DCC279F9233D}" type="sibTrans" cxnId="{E8D8C0D1-2170-41EC-A7CD-966DA09885CA}">
      <dgm:prSet/>
      <dgm:spPr/>
      <dgm:t>
        <a:bodyPr/>
        <a:lstStyle/>
        <a:p>
          <a:endParaRPr lang="en-US" sz="2800">
            <a:solidFill>
              <a:schemeClr val="tx1"/>
            </a:solidFill>
          </a:endParaRPr>
        </a:p>
      </dgm:t>
    </dgm:pt>
    <dgm:pt modelId="{471DF4D7-3959-4AC5-AD2B-4992EE2917EF}">
      <dgm:prSet phldrT="[Text]" custT="1"/>
      <dgm:spPr>
        <a:solidFill>
          <a:schemeClr val="accent2">
            <a:lumMod val="40000"/>
            <a:lumOff val="60000"/>
          </a:schemeClr>
        </a:solidFill>
      </dgm:spPr>
      <dgm:t>
        <a:bodyPr/>
        <a:lstStyle/>
        <a:p>
          <a:r>
            <a:rPr lang="en-US" sz="2400">
              <a:solidFill>
                <a:schemeClr val="tx1"/>
              </a:solidFill>
            </a:rPr>
            <a:t>Uses four-point rating scale</a:t>
          </a:r>
        </a:p>
      </dgm:t>
    </dgm:pt>
    <dgm:pt modelId="{AE50FDC9-BBB1-470B-92FB-C4C48FFA9D2E}" type="parTrans" cxnId="{DCC3FB72-EF89-4077-9F75-929143BB248B}">
      <dgm:prSet/>
      <dgm:spPr/>
      <dgm:t>
        <a:bodyPr/>
        <a:lstStyle/>
        <a:p>
          <a:endParaRPr lang="en-US" sz="2800">
            <a:solidFill>
              <a:schemeClr val="tx1"/>
            </a:solidFill>
          </a:endParaRPr>
        </a:p>
      </dgm:t>
    </dgm:pt>
    <dgm:pt modelId="{1AD937E3-EF90-40A0-8FB0-E872AC7D8286}" type="sibTrans" cxnId="{DCC3FB72-EF89-4077-9F75-929143BB248B}">
      <dgm:prSet/>
      <dgm:spPr/>
      <dgm:t>
        <a:bodyPr/>
        <a:lstStyle/>
        <a:p>
          <a:endParaRPr lang="en-US" sz="2800">
            <a:solidFill>
              <a:schemeClr val="tx1"/>
            </a:solidFill>
          </a:endParaRPr>
        </a:p>
      </dgm:t>
    </dgm:pt>
    <dgm:pt modelId="{8C5CF2D5-C2C5-491D-B770-15E529EDDF04}">
      <dgm:prSet phldrT="[Text]" custT="1"/>
      <dgm:spPr>
        <a:solidFill>
          <a:schemeClr val="bg1">
            <a:lumMod val="65000"/>
          </a:schemeClr>
        </a:solidFill>
      </dgm:spPr>
      <dgm:t>
        <a:bodyPr/>
        <a:lstStyle/>
        <a:p>
          <a:r>
            <a:rPr lang="en-US" sz="2400">
              <a:solidFill>
                <a:schemeClr val="tx1"/>
              </a:solidFill>
            </a:rPr>
            <a:t>Performance rubric for every standard</a:t>
          </a:r>
        </a:p>
      </dgm:t>
    </dgm:pt>
    <dgm:pt modelId="{A6660764-A6AE-468F-A7BE-2C541A7CF300}" type="parTrans" cxnId="{E8BAF426-116E-412F-A330-3570B886ED88}">
      <dgm:prSet/>
      <dgm:spPr/>
      <dgm:t>
        <a:bodyPr/>
        <a:lstStyle/>
        <a:p>
          <a:endParaRPr lang="en-US" sz="2800">
            <a:solidFill>
              <a:schemeClr val="tx1"/>
            </a:solidFill>
          </a:endParaRPr>
        </a:p>
      </dgm:t>
    </dgm:pt>
    <dgm:pt modelId="{8A03B9B2-330F-4266-8D3B-B05566D6B98C}" type="sibTrans" cxnId="{E8BAF426-116E-412F-A330-3570B886ED88}">
      <dgm:prSet/>
      <dgm:spPr/>
      <dgm:t>
        <a:bodyPr/>
        <a:lstStyle/>
        <a:p>
          <a:endParaRPr lang="en-US" sz="2800">
            <a:solidFill>
              <a:schemeClr val="tx1"/>
            </a:solidFill>
          </a:endParaRPr>
        </a:p>
      </dgm:t>
    </dgm:pt>
    <dgm:pt modelId="{36A1D411-8DA8-4D86-AFED-2C335A220CC9}">
      <dgm:prSet phldrT="[Text]" custT="1"/>
      <dgm:spPr>
        <a:solidFill>
          <a:schemeClr val="accent2">
            <a:lumMod val="60000"/>
            <a:lumOff val="40000"/>
          </a:schemeClr>
        </a:solidFill>
      </dgm:spPr>
      <dgm:t>
        <a:bodyPr/>
        <a:lstStyle/>
        <a:p>
          <a:r>
            <a:rPr lang="en-US" sz="2400">
              <a:solidFill>
                <a:schemeClr val="tx1"/>
              </a:solidFill>
            </a:rPr>
            <a:t>Includes single summative rating</a:t>
          </a:r>
        </a:p>
      </dgm:t>
    </dgm:pt>
    <dgm:pt modelId="{193889E3-ADA5-41BA-B6B4-37730F475BDC}" type="parTrans" cxnId="{8B113D4C-DF1B-4A18-B365-6A73F8A76D60}">
      <dgm:prSet/>
      <dgm:spPr/>
      <dgm:t>
        <a:bodyPr/>
        <a:lstStyle/>
        <a:p>
          <a:endParaRPr lang="en-US" sz="2800">
            <a:solidFill>
              <a:schemeClr val="tx1"/>
            </a:solidFill>
          </a:endParaRPr>
        </a:p>
      </dgm:t>
    </dgm:pt>
    <dgm:pt modelId="{927BEFE7-BE85-482A-9C5C-690217993CAD}" type="sibTrans" cxnId="{8B113D4C-DF1B-4A18-B365-6A73F8A76D60}">
      <dgm:prSet/>
      <dgm:spPr/>
      <dgm:t>
        <a:bodyPr/>
        <a:lstStyle/>
        <a:p>
          <a:endParaRPr lang="en-US" sz="2800">
            <a:solidFill>
              <a:schemeClr val="tx1"/>
            </a:solidFill>
          </a:endParaRPr>
        </a:p>
      </dgm:t>
    </dgm:pt>
    <dgm:pt modelId="{FAF176FC-8A8D-49B2-8DD3-F15C86A49C9D}" type="pres">
      <dgm:prSet presAssocID="{CB0629B9-88A2-4329-957E-B4DE902B2A71}" presName="linear" presStyleCnt="0">
        <dgm:presLayoutVars>
          <dgm:dir/>
          <dgm:animLvl val="lvl"/>
          <dgm:resizeHandles val="exact"/>
        </dgm:presLayoutVars>
      </dgm:prSet>
      <dgm:spPr/>
    </dgm:pt>
    <dgm:pt modelId="{A66AA204-7B3A-4F82-A178-FCF34F11FD54}" type="pres">
      <dgm:prSet presAssocID="{5F44D864-9ACC-49E9-B723-784F36C54F9F}" presName="parentLin" presStyleCnt="0"/>
      <dgm:spPr/>
    </dgm:pt>
    <dgm:pt modelId="{75A49D7B-5D75-4E06-AEB2-347A326422FF}" type="pres">
      <dgm:prSet presAssocID="{5F44D864-9ACC-49E9-B723-784F36C54F9F}" presName="parentLeftMargin" presStyleLbl="node1" presStyleIdx="0" presStyleCnt="4"/>
      <dgm:spPr/>
    </dgm:pt>
    <dgm:pt modelId="{7AE07B4D-03E3-46B8-976B-9D152AC04B6D}" type="pres">
      <dgm:prSet presAssocID="{5F44D864-9ACC-49E9-B723-784F36C54F9F}" presName="parentText" presStyleLbl="node1" presStyleIdx="0" presStyleCnt="4">
        <dgm:presLayoutVars>
          <dgm:chMax val="0"/>
          <dgm:bulletEnabled val="1"/>
        </dgm:presLayoutVars>
      </dgm:prSet>
      <dgm:spPr/>
    </dgm:pt>
    <dgm:pt modelId="{E4FE093A-5619-43D9-9640-D101FD4CB0CA}" type="pres">
      <dgm:prSet presAssocID="{5F44D864-9ACC-49E9-B723-784F36C54F9F}" presName="negativeSpace" presStyleCnt="0"/>
      <dgm:spPr/>
    </dgm:pt>
    <dgm:pt modelId="{7518C460-1833-483F-A490-D8116F0B4313}" type="pres">
      <dgm:prSet presAssocID="{5F44D864-9ACC-49E9-B723-784F36C54F9F}" presName="childText" presStyleLbl="conFgAcc1" presStyleIdx="0" presStyleCnt="4" custScaleX="80285">
        <dgm:presLayoutVars>
          <dgm:bulletEnabled val="1"/>
        </dgm:presLayoutVars>
      </dgm:prSet>
      <dgm:spPr>
        <a:noFill/>
        <a:ln>
          <a:solidFill>
            <a:schemeClr val="bg1">
              <a:lumMod val="85000"/>
            </a:schemeClr>
          </a:solidFill>
        </a:ln>
      </dgm:spPr>
    </dgm:pt>
    <dgm:pt modelId="{63F77664-E531-41EB-8722-950565768C11}" type="pres">
      <dgm:prSet presAssocID="{4DFB4134-6080-451A-B102-DCC279F9233D}" presName="spaceBetweenRectangles" presStyleCnt="0"/>
      <dgm:spPr/>
    </dgm:pt>
    <dgm:pt modelId="{DE681878-6450-4052-8662-8CBB325C42BA}" type="pres">
      <dgm:prSet presAssocID="{471DF4D7-3959-4AC5-AD2B-4992EE2917EF}" presName="parentLin" presStyleCnt="0"/>
      <dgm:spPr/>
    </dgm:pt>
    <dgm:pt modelId="{7B796553-B200-4720-B627-6F9CBCA426E2}" type="pres">
      <dgm:prSet presAssocID="{471DF4D7-3959-4AC5-AD2B-4992EE2917EF}" presName="parentLeftMargin" presStyleLbl="node1" presStyleIdx="0" presStyleCnt="4"/>
      <dgm:spPr/>
    </dgm:pt>
    <dgm:pt modelId="{C1B9A5F2-B6B9-4B36-9D33-10D16F335A26}" type="pres">
      <dgm:prSet presAssocID="{471DF4D7-3959-4AC5-AD2B-4992EE2917EF}" presName="parentText" presStyleLbl="node1" presStyleIdx="1" presStyleCnt="4" custLinFactNeighborY="1743">
        <dgm:presLayoutVars>
          <dgm:chMax val="0"/>
          <dgm:bulletEnabled val="1"/>
        </dgm:presLayoutVars>
      </dgm:prSet>
      <dgm:spPr/>
    </dgm:pt>
    <dgm:pt modelId="{110E0F5B-D381-4D94-9BF3-C7B3D8971E05}" type="pres">
      <dgm:prSet presAssocID="{471DF4D7-3959-4AC5-AD2B-4992EE2917EF}" presName="negativeSpace" presStyleCnt="0"/>
      <dgm:spPr/>
    </dgm:pt>
    <dgm:pt modelId="{65570D4F-E550-4B47-ACBC-AA28FC082BDA}" type="pres">
      <dgm:prSet presAssocID="{471DF4D7-3959-4AC5-AD2B-4992EE2917EF}" presName="childText" presStyleLbl="conFgAcc1" presStyleIdx="1" presStyleCnt="4" custScaleX="80285">
        <dgm:presLayoutVars>
          <dgm:bulletEnabled val="1"/>
        </dgm:presLayoutVars>
      </dgm:prSet>
      <dgm:spPr>
        <a:noFill/>
        <a:ln>
          <a:solidFill>
            <a:schemeClr val="accent2">
              <a:lumMod val="40000"/>
              <a:lumOff val="60000"/>
            </a:schemeClr>
          </a:solidFill>
        </a:ln>
      </dgm:spPr>
    </dgm:pt>
    <dgm:pt modelId="{F4AD94A0-1624-47DC-9736-A8DBF399496A}" type="pres">
      <dgm:prSet presAssocID="{1AD937E3-EF90-40A0-8FB0-E872AC7D8286}" presName="spaceBetweenRectangles" presStyleCnt="0"/>
      <dgm:spPr/>
    </dgm:pt>
    <dgm:pt modelId="{DFA89516-9B80-4BEC-9941-2AAE02F3F9D2}" type="pres">
      <dgm:prSet presAssocID="{8C5CF2D5-C2C5-491D-B770-15E529EDDF04}" presName="parentLin" presStyleCnt="0"/>
      <dgm:spPr/>
    </dgm:pt>
    <dgm:pt modelId="{2E24BECB-43B4-44F1-BF73-7C1E46919118}" type="pres">
      <dgm:prSet presAssocID="{8C5CF2D5-C2C5-491D-B770-15E529EDDF04}" presName="parentLeftMargin" presStyleLbl="node1" presStyleIdx="1" presStyleCnt="4"/>
      <dgm:spPr/>
    </dgm:pt>
    <dgm:pt modelId="{F95FF8EB-3DDF-4EDB-B1B3-8F75FEF3D83A}" type="pres">
      <dgm:prSet presAssocID="{8C5CF2D5-C2C5-491D-B770-15E529EDDF04}" presName="parentText" presStyleLbl="node1" presStyleIdx="2" presStyleCnt="4">
        <dgm:presLayoutVars>
          <dgm:chMax val="0"/>
          <dgm:bulletEnabled val="1"/>
        </dgm:presLayoutVars>
      </dgm:prSet>
      <dgm:spPr/>
    </dgm:pt>
    <dgm:pt modelId="{5D08FC25-4434-4314-9868-11118A277B82}" type="pres">
      <dgm:prSet presAssocID="{8C5CF2D5-C2C5-491D-B770-15E529EDDF04}" presName="negativeSpace" presStyleCnt="0"/>
      <dgm:spPr/>
    </dgm:pt>
    <dgm:pt modelId="{59260116-0589-4900-BE6F-03B82D446C8A}" type="pres">
      <dgm:prSet presAssocID="{8C5CF2D5-C2C5-491D-B770-15E529EDDF04}" presName="childText" presStyleLbl="conFgAcc1" presStyleIdx="2" presStyleCnt="4" custScaleX="80285">
        <dgm:presLayoutVars>
          <dgm:bulletEnabled val="1"/>
        </dgm:presLayoutVars>
      </dgm:prSet>
      <dgm:spPr>
        <a:noFill/>
        <a:ln>
          <a:solidFill>
            <a:schemeClr val="bg1">
              <a:lumMod val="65000"/>
            </a:schemeClr>
          </a:solidFill>
        </a:ln>
      </dgm:spPr>
    </dgm:pt>
    <dgm:pt modelId="{DFE61AD9-0B4D-4EE3-87F6-A02207E51A4E}" type="pres">
      <dgm:prSet presAssocID="{8A03B9B2-330F-4266-8D3B-B05566D6B98C}" presName="spaceBetweenRectangles" presStyleCnt="0"/>
      <dgm:spPr/>
    </dgm:pt>
    <dgm:pt modelId="{E6E1BB34-CEA3-45CB-B630-F9DA250D0B01}" type="pres">
      <dgm:prSet presAssocID="{36A1D411-8DA8-4D86-AFED-2C335A220CC9}" presName="parentLin" presStyleCnt="0"/>
      <dgm:spPr/>
    </dgm:pt>
    <dgm:pt modelId="{FF70ABE4-5150-4785-8B0E-1578B29E7E91}" type="pres">
      <dgm:prSet presAssocID="{36A1D411-8DA8-4D86-AFED-2C335A220CC9}" presName="parentLeftMargin" presStyleLbl="node1" presStyleIdx="2" presStyleCnt="4"/>
      <dgm:spPr/>
    </dgm:pt>
    <dgm:pt modelId="{870FF086-BC50-48D9-B62D-1C9F276A99B3}" type="pres">
      <dgm:prSet presAssocID="{36A1D411-8DA8-4D86-AFED-2C335A220CC9}" presName="parentText" presStyleLbl="node1" presStyleIdx="3" presStyleCnt="4">
        <dgm:presLayoutVars>
          <dgm:chMax val="0"/>
          <dgm:bulletEnabled val="1"/>
        </dgm:presLayoutVars>
      </dgm:prSet>
      <dgm:spPr/>
    </dgm:pt>
    <dgm:pt modelId="{7695925E-C9E0-4E67-915C-C9AF182E2375}" type="pres">
      <dgm:prSet presAssocID="{36A1D411-8DA8-4D86-AFED-2C335A220CC9}" presName="negativeSpace" presStyleCnt="0"/>
      <dgm:spPr/>
    </dgm:pt>
    <dgm:pt modelId="{F685E232-10F0-4280-9995-E932870D778E}" type="pres">
      <dgm:prSet presAssocID="{36A1D411-8DA8-4D86-AFED-2C335A220CC9}" presName="childText" presStyleLbl="conFgAcc1" presStyleIdx="3" presStyleCnt="4" custScaleX="80285">
        <dgm:presLayoutVars>
          <dgm:bulletEnabled val="1"/>
        </dgm:presLayoutVars>
      </dgm:prSet>
      <dgm:spPr>
        <a:noFill/>
        <a:ln>
          <a:solidFill>
            <a:schemeClr val="accent2">
              <a:lumMod val="60000"/>
              <a:lumOff val="40000"/>
            </a:schemeClr>
          </a:solidFill>
        </a:ln>
      </dgm:spPr>
    </dgm:pt>
  </dgm:ptLst>
  <dgm:cxnLst>
    <dgm:cxn modelId="{AFC01A07-72D7-4436-A249-DF55A0842CF5}" type="presOf" srcId="{8C5CF2D5-C2C5-491D-B770-15E529EDDF04}" destId="{F95FF8EB-3DDF-4EDB-B1B3-8F75FEF3D83A}" srcOrd="1" destOrd="0" presId="urn:microsoft.com/office/officeart/2005/8/layout/list1"/>
    <dgm:cxn modelId="{E8BAF426-116E-412F-A330-3570B886ED88}" srcId="{CB0629B9-88A2-4329-957E-B4DE902B2A71}" destId="{8C5CF2D5-C2C5-491D-B770-15E529EDDF04}" srcOrd="2" destOrd="0" parTransId="{A6660764-A6AE-468F-A7BE-2C541A7CF300}" sibTransId="{8A03B9B2-330F-4266-8D3B-B05566D6B98C}"/>
    <dgm:cxn modelId="{E674BE5E-85FC-4A0F-84F0-3F5830EFD157}" type="presOf" srcId="{471DF4D7-3959-4AC5-AD2B-4992EE2917EF}" destId="{7B796553-B200-4720-B627-6F9CBCA426E2}" srcOrd="0" destOrd="0" presId="urn:microsoft.com/office/officeart/2005/8/layout/list1"/>
    <dgm:cxn modelId="{74845265-F796-42AC-9848-053D2B293BB6}" type="presOf" srcId="{CB0629B9-88A2-4329-957E-B4DE902B2A71}" destId="{FAF176FC-8A8D-49B2-8DD3-F15C86A49C9D}" srcOrd="0" destOrd="0" presId="urn:microsoft.com/office/officeart/2005/8/layout/list1"/>
    <dgm:cxn modelId="{D4ECCD46-3EB6-4B4B-967F-2CD844B92F04}" type="presOf" srcId="{8C5CF2D5-C2C5-491D-B770-15E529EDDF04}" destId="{2E24BECB-43B4-44F1-BF73-7C1E46919118}" srcOrd="0" destOrd="0" presId="urn:microsoft.com/office/officeart/2005/8/layout/list1"/>
    <dgm:cxn modelId="{8B113D4C-DF1B-4A18-B365-6A73F8A76D60}" srcId="{CB0629B9-88A2-4329-957E-B4DE902B2A71}" destId="{36A1D411-8DA8-4D86-AFED-2C335A220CC9}" srcOrd="3" destOrd="0" parTransId="{193889E3-ADA5-41BA-B6B4-37730F475BDC}" sibTransId="{927BEFE7-BE85-482A-9C5C-690217993CAD}"/>
    <dgm:cxn modelId="{DEF9F471-9E2E-42AB-9456-D1227EA78CFB}" type="presOf" srcId="{5F44D864-9ACC-49E9-B723-784F36C54F9F}" destId="{75A49D7B-5D75-4E06-AEB2-347A326422FF}" srcOrd="0" destOrd="0" presId="urn:microsoft.com/office/officeart/2005/8/layout/list1"/>
    <dgm:cxn modelId="{DCC3FB72-EF89-4077-9F75-929143BB248B}" srcId="{CB0629B9-88A2-4329-957E-B4DE902B2A71}" destId="{471DF4D7-3959-4AC5-AD2B-4992EE2917EF}" srcOrd="1" destOrd="0" parTransId="{AE50FDC9-BBB1-470B-92FB-C4C48FFA9D2E}" sibTransId="{1AD937E3-EF90-40A0-8FB0-E872AC7D8286}"/>
    <dgm:cxn modelId="{310A6B74-3D8D-4B0B-BEF5-97A2435A9877}" type="presOf" srcId="{5F44D864-9ACC-49E9-B723-784F36C54F9F}" destId="{7AE07B4D-03E3-46B8-976B-9D152AC04B6D}" srcOrd="1" destOrd="0" presId="urn:microsoft.com/office/officeart/2005/8/layout/list1"/>
    <dgm:cxn modelId="{E9CB49A3-8AA7-4360-AB9A-8E6096A89FFF}" type="presOf" srcId="{36A1D411-8DA8-4D86-AFED-2C335A220CC9}" destId="{870FF086-BC50-48D9-B62D-1C9F276A99B3}" srcOrd="1" destOrd="0" presId="urn:microsoft.com/office/officeart/2005/8/layout/list1"/>
    <dgm:cxn modelId="{E8D8C0D1-2170-41EC-A7CD-966DA09885CA}" srcId="{CB0629B9-88A2-4329-957E-B4DE902B2A71}" destId="{5F44D864-9ACC-49E9-B723-784F36C54F9F}" srcOrd="0" destOrd="0" parTransId="{E3835B07-5960-4674-BBDD-863F4E9746A5}" sibTransId="{4DFB4134-6080-451A-B102-DCC279F9233D}"/>
    <dgm:cxn modelId="{930FBDF1-59C9-495E-91B4-FA452955F9AE}" type="presOf" srcId="{36A1D411-8DA8-4D86-AFED-2C335A220CC9}" destId="{FF70ABE4-5150-4785-8B0E-1578B29E7E91}" srcOrd="0" destOrd="0" presId="urn:microsoft.com/office/officeart/2005/8/layout/list1"/>
    <dgm:cxn modelId="{75825EFD-D252-468A-A605-6BDD9E436E61}" type="presOf" srcId="{471DF4D7-3959-4AC5-AD2B-4992EE2917EF}" destId="{C1B9A5F2-B6B9-4B36-9D33-10D16F335A26}" srcOrd="1" destOrd="0" presId="urn:microsoft.com/office/officeart/2005/8/layout/list1"/>
    <dgm:cxn modelId="{9C12F29D-1258-48FD-A934-81F26FFC642B}" type="presParOf" srcId="{FAF176FC-8A8D-49B2-8DD3-F15C86A49C9D}" destId="{A66AA204-7B3A-4F82-A178-FCF34F11FD54}" srcOrd="0" destOrd="0" presId="urn:microsoft.com/office/officeart/2005/8/layout/list1"/>
    <dgm:cxn modelId="{94EA5CAF-A371-49C7-BDE6-EEAB447DC455}" type="presParOf" srcId="{A66AA204-7B3A-4F82-A178-FCF34F11FD54}" destId="{75A49D7B-5D75-4E06-AEB2-347A326422FF}" srcOrd="0" destOrd="0" presId="urn:microsoft.com/office/officeart/2005/8/layout/list1"/>
    <dgm:cxn modelId="{CC5F416D-3F8F-4655-9BCD-5B4751BE975B}" type="presParOf" srcId="{A66AA204-7B3A-4F82-A178-FCF34F11FD54}" destId="{7AE07B4D-03E3-46B8-976B-9D152AC04B6D}" srcOrd="1" destOrd="0" presId="urn:microsoft.com/office/officeart/2005/8/layout/list1"/>
    <dgm:cxn modelId="{A96AA515-3A3B-42CC-9BEC-A4C670C4CB15}" type="presParOf" srcId="{FAF176FC-8A8D-49B2-8DD3-F15C86A49C9D}" destId="{E4FE093A-5619-43D9-9640-D101FD4CB0CA}" srcOrd="1" destOrd="0" presId="urn:microsoft.com/office/officeart/2005/8/layout/list1"/>
    <dgm:cxn modelId="{46DE5172-4293-47E4-9D53-03CD9E303444}" type="presParOf" srcId="{FAF176FC-8A8D-49B2-8DD3-F15C86A49C9D}" destId="{7518C460-1833-483F-A490-D8116F0B4313}" srcOrd="2" destOrd="0" presId="urn:microsoft.com/office/officeart/2005/8/layout/list1"/>
    <dgm:cxn modelId="{94A122D1-2197-45EB-A8C5-01D9C80E56E7}" type="presParOf" srcId="{FAF176FC-8A8D-49B2-8DD3-F15C86A49C9D}" destId="{63F77664-E531-41EB-8722-950565768C11}" srcOrd="3" destOrd="0" presId="urn:microsoft.com/office/officeart/2005/8/layout/list1"/>
    <dgm:cxn modelId="{F4FF320A-06FD-4DDD-8B5B-8749B6A1530A}" type="presParOf" srcId="{FAF176FC-8A8D-49B2-8DD3-F15C86A49C9D}" destId="{DE681878-6450-4052-8662-8CBB325C42BA}" srcOrd="4" destOrd="0" presId="urn:microsoft.com/office/officeart/2005/8/layout/list1"/>
    <dgm:cxn modelId="{EE893010-E18F-4725-A744-E7DA45A95BC6}" type="presParOf" srcId="{DE681878-6450-4052-8662-8CBB325C42BA}" destId="{7B796553-B200-4720-B627-6F9CBCA426E2}" srcOrd="0" destOrd="0" presId="urn:microsoft.com/office/officeart/2005/8/layout/list1"/>
    <dgm:cxn modelId="{1433AA71-1000-4704-BD4C-2142E85C9A23}" type="presParOf" srcId="{DE681878-6450-4052-8662-8CBB325C42BA}" destId="{C1B9A5F2-B6B9-4B36-9D33-10D16F335A26}" srcOrd="1" destOrd="0" presId="urn:microsoft.com/office/officeart/2005/8/layout/list1"/>
    <dgm:cxn modelId="{40DC12C6-414F-4BDD-B029-E09878129288}" type="presParOf" srcId="{FAF176FC-8A8D-49B2-8DD3-F15C86A49C9D}" destId="{110E0F5B-D381-4D94-9BF3-C7B3D8971E05}" srcOrd="5" destOrd="0" presId="urn:microsoft.com/office/officeart/2005/8/layout/list1"/>
    <dgm:cxn modelId="{D37208D8-1B24-4072-B60E-2A3362ED7A94}" type="presParOf" srcId="{FAF176FC-8A8D-49B2-8DD3-F15C86A49C9D}" destId="{65570D4F-E550-4B47-ACBC-AA28FC082BDA}" srcOrd="6" destOrd="0" presId="urn:microsoft.com/office/officeart/2005/8/layout/list1"/>
    <dgm:cxn modelId="{34B4D66F-2919-4215-AB5B-57CA3DD95BBB}" type="presParOf" srcId="{FAF176FC-8A8D-49B2-8DD3-F15C86A49C9D}" destId="{F4AD94A0-1624-47DC-9736-A8DBF399496A}" srcOrd="7" destOrd="0" presId="urn:microsoft.com/office/officeart/2005/8/layout/list1"/>
    <dgm:cxn modelId="{B401B098-B82F-4CDF-A303-8B69A4233CD8}" type="presParOf" srcId="{FAF176FC-8A8D-49B2-8DD3-F15C86A49C9D}" destId="{DFA89516-9B80-4BEC-9941-2AAE02F3F9D2}" srcOrd="8" destOrd="0" presId="urn:microsoft.com/office/officeart/2005/8/layout/list1"/>
    <dgm:cxn modelId="{BA3EA269-BB13-4958-BD2D-6F59D2C181CC}" type="presParOf" srcId="{DFA89516-9B80-4BEC-9941-2AAE02F3F9D2}" destId="{2E24BECB-43B4-44F1-BF73-7C1E46919118}" srcOrd="0" destOrd="0" presId="urn:microsoft.com/office/officeart/2005/8/layout/list1"/>
    <dgm:cxn modelId="{DE9E7727-BD5B-4DB3-87BA-EDE91B9EB31E}" type="presParOf" srcId="{DFA89516-9B80-4BEC-9941-2AAE02F3F9D2}" destId="{F95FF8EB-3DDF-4EDB-B1B3-8F75FEF3D83A}" srcOrd="1" destOrd="0" presId="urn:microsoft.com/office/officeart/2005/8/layout/list1"/>
    <dgm:cxn modelId="{D73DC2BC-4B5F-4CE1-BC7C-3CF3C6DF4883}" type="presParOf" srcId="{FAF176FC-8A8D-49B2-8DD3-F15C86A49C9D}" destId="{5D08FC25-4434-4314-9868-11118A277B82}" srcOrd="9" destOrd="0" presId="urn:microsoft.com/office/officeart/2005/8/layout/list1"/>
    <dgm:cxn modelId="{83105538-B441-49E0-A846-7A447F844521}" type="presParOf" srcId="{FAF176FC-8A8D-49B2-8DD3-F15C86A49C9D}" destId="{59260116-0589-4900-BE6F-03B82D446C8A}" srcOrd="10" destOrd="0" presId="urn:microsoft.com/office/officeart/2005/8/layout/list1"/>
    <dgm:cxn modelId="{206F7895-9C92-492A-9AB1-560B3BB13279}" type="presParOf" srcId="{FAF176FC-8A8D-49B2-8DD3-F15C86A49C9D}" destId="{DFE61AD9-0B4D-4EE3-87F6-A02207E51A4E}" srcOrd="11" destOrd="0" presId="urn:microsoft.com/office/officeart/2005/8/layout/list1"/>
    <dgm:cxn modelId="{9DDBDBF5-5052-42DE-B95F-EC58156A4462}" type="presParOf" srcId="{FAF176FC-8A8D-49B2-8DD3-F15C86A49C9D}" destId="{E6E1BB34-CEA3-45CB-B630-F9DA250D0B01}" srcOrd="12" destOrd="0" presId="urn:microsoft.com/office/officeart/2005/8/layout/list1"/>
    <dgm:cxn modelId="{67DDECAB-2BD0-4E88-889E-12B65D509B83}" type="presParOf" srcId="{E6E1BB34-CEA3-45CB-B630-F9DA250D0B01}" destId="{FF70ABE4-5150-4785-8B0E-1578B29E7E91}" srcOrd="0" destOrd="0" presId="urn:microsoft.com/office/officeart/2005/8/layout/list1"/>
    <dgm:cxn modelId="{E792E1F7-9A45-4363-B75D-973B4C83F5B1}" type="presParOf" srcId="{E6E1BB34-CEA3-45CB-B630-F9DA250D0B01}" destId="{870FF086-BC50-48D9-B62D-1C9F276A99B3}" srcOrd="1" destOrd="0" presId="urn:microsoft.com/office/officeart/2005/8/layout/list1"/>
    <dgm:cxn modelId="{AA8B16F3-705F-495D-95DF-A7B743BE3AAE}" type="presParOf" srcId="{FAF176FC-8A8D-49B2-8DD3-F15C86A49C9D}" destId="{7695925E-C9E0-4E67-915C-C9AF182E2375}" srcOrd="13" destOrd="0" presId="urn:microsoft.com/office/officeart/2005/8/layout/list1"/>
    <dgm:cxn modelId="{DE990431-E144-4BAA-ACBC-5BB80E6C44FD}" type="presParOf" srcId="{FAF176FC-8A8D-49B2-8DD3-F15C86A49C9D}" destId="{F685E232-10F0-4280-9995-E932870D778E}"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8C460-1833-483F-A490-D8116F0B4313}">
      <dsp:nvSpPr>
        <dsp:cNvPr id="0" name=""/>
        <dsp:cNvSpPr/>
      </dsp:nvSpPr>
      <dsp:spPr>
        <a:xfrm>
          <a:off x="0" y="493404"/>
          <a:ext cx="7230719" cy="781200"/>
        </a:xfrm>
        <a:prstGeom prst="rect">
          <a:avLst/>
        </a:prstGeom>
        <a:no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7AE07B4D-03E3-46B8-976B-9D152AC04B6D}">
      <dsp:nvSpPr>
        <dsp:cNvPr id="0" name=""/>
        <dsp:cNvSpPr/>
      </dsp:nvSpPr>
      <dsp:spPr>
        <a:xfrm>
          <a:off x="450315" y="35844"/>
          <a:ext cx="6304419" cy="9151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May occur at any point during the year</a:t>
          </a:r>
        </a:p>
      </dsp:txBody>
      <dsp:txXfrm>
        <a:off x="494987" y="80516"/>
        <a:ext cx="6215075" cy="825776"/>
      </dsp:txXfrm>
    </dsp:sp>
    <dsp:sp modelId="{65570D4F-E550-4B47-ACBC-AA28FC082BDA}">
      <dsp:nvSpPr>
        <dsp:cNvPr id="0" name=""/>
        <dsp:cNvSpPr/>
      </dsp:nvSpPr>
      <dsp:spPr>
        <a:xfrm>
          <a:off x="0" y="1899564"/>
          <a:ext cx="7230719" cy="781200"/>
        </a:xfrm>
        <a:prstGeom prst="rect">
          <a:avLst/>
        </a:prstGeom>
        <a:no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C1B9A5F2-B6B9-4B36-9D33-10D16F335A26}">
      <dsp:nvSpPr>
        <dsp:cNvPr id="0" name=""/>
        <dsp:cNvSpPr/>
      </dsp:nvSpPr>
      <dsp:spPr>
        <a:xfrm>
          <a:off x="450315" y="1457955"/>
          <a:ext cx="6304419" cy="91512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Evidence of each performance standard</a:t>
          </a:r>
        </a:p>
      </dsp:txBody>
      <dsp:txXfrm>
        <a:off x="494987" y="1502627"/>
        <a:ext cx="6215075" cy="825776"/>
      </dsp:txXfrm>
    </dsp:sp>
    <dsp:sp modelId="{59260116-0589-4900-BE6F-03B82D446C8A}">
      <dsp:nvSpPr>
        <dsp:cNvPr id="0" name=""/>
        <dsp:cNvSpPr/>
      </dsp:nvSpPr>
      <dsp:spPr>
        <a:xfrm>
          <a:off x="0" y="3305724"/>
          <a:ext cx="7230719" cy="781200"/>
        </a:xfrm>
        <a:prstGeom prst="rect">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F95FF8EB-3DDF-4EDB-B1B3-8F75FEF3D83A}">
      <dsp:nvSpPr>
        <dsp:cNvPr id="0" name=""/>
        <dsp:cNvSpPr/>
      </dsp:nvSpPr>
      <dsp:spPr>
        <a:xfrm>
          <a:off x="450315" y="2848164"/>
          <a:ext cx="6304419" cy="91512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Feedback to superintendent is essential</a:t>
          </a:r>
        </a:p>
      </dsp:txBody>
      <dsp:txXfrm>
        <a:off x="494987" y="2892836"/>
        <a:ext cx="6215075" cy="825776"/>
      </dsp:txXfrm>
    </dsp:sp>
    <dsp:sp modelId="{F685E232-10F0-4280-9995-E932870D778E}">
      <dsp:nvSpPr>
        <dsp:cNvPr id="0" name=""/>
        <dsp:cNvSpPr/>
      </dsp:nvSpPr>
      <dsp:spPr>
        <a:xfrm>
          <a:off x="0" y="4711884"/>
          <a:ext cx="7230719" cy="781200"/>
        </a:xfrm>
        <a:prstGeom prst="rect">
          <a:avLst/>
        </a:prstGeom>
        <a:no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70FF086-BC50-48D9-B62D-1C9F276A99B3}">
      <dsp:nvSpPr>
        <dsp:cNvPr id="0" name=""/>
        <dsp:cNvSpPr/>
      </dsp:nvSpPr>
      <dsp:spPr>
        <a:xfrm>
          <a:off x="450315" y="4254325"/>
          <a:ext cx="6304419" cy="91512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Does NOT include rating of performance</a:t>
          </a:r>
        </a:p>
      </dsp:txBody>
      <dsp:txXfrm>
        <a:off x="494987" y="4298997"/>
        <a:ext cx="6215075"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8C460-1833-483F-A490-D8116F0B4313}">
      <dsp:nvSpPr>
        <dsp:cNvPr id="0" name=""/>
        <dsp:cNvSpPr/>
      </dsp:nvSpPr>
      <dsp:spPr>
        <a:xfrm>
          <a:off x="0" y="493404"/>
          <a:ext cx="7230719" cy="781200"/>
        </a:xfrm>
        <a:prstGeom prst="rect">
          <a:avLst/>
        </a:prstGeom>
        <a:no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7AE07B4D-03E3-46B8-976B-9D152AC04B6D}">
      <dsp:nvSpPr>
        <dsp:cNvPr id="0" name=""/>
        <dsp:cNvSpPr/>
      </dsp:nvSpPr>
      <dsp:spPr>
        <a:xfrm>
          <a:off x="450315" y="35844"/>
          <a:ext cx="6304419" cy="9151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Comes at end of evaluation cycle</a:t>
          </a:r>
        </a:p>
      </dsp:txBody>
      <dsp:txXfrm>
        <a:off x="494987" y="80516"/>
        <a:ext cx="6215075" cy="825776"/>
      </dsp:txXfrm>
    </dsp:sp>
    <dsp:sp modelId="{65570D4F-E550-4B47-ACBC-AA28FC082BDA}">
      <dsp:nvSpPr>
        <dsp:cNvPr id="0" name=""/>
        <dsp:cNvSpPr/>
      </dsp:nvSpPr>
      <dsp:spPr>
        <a:xfrm>
          <a:off x="0" y="1899564"/>
          <a:ext cx="7230719" cy="781200"/>
        </a:xfrm>
        <a:prstGeom prst="rect">
          <a:avLst/>
        </a:prstGeom>
        <a:no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C1B9A5F2-B6B9-4B36-9D33-10D16F335A26}">
      <dsp:nvSpPr>
        <dsp:cNvPr id="0" name=""/>
        <dsp:cNvSpPr/>
      </dsp:nvSpPr>
      <dsp:spPr>
        <a:xfrm>
          <a:off x="450315" y="1457955"/>
          <a:ext cx="6304419" cy="91512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Uses four-point rating scale</a:t>
          </a:r>
        </a:p>
      </dsp:txBody>
      <dsp:txXfrm>
        <a:off x="494987" y="1502627"/>
        <a:ext cx="6215075" cy="825776"/>
      </dsp:txXfrm>
    </dsp:sp>
    <dsp:sp modelId="{59260116-0589-4900-BE6F-03B82D446C8A}">
      <dsp:nvSpPr>
        <dsp:cNvPr id="0" name=""/>
        <dsp:cNvSpPr/>
      </dsp:nvSpPr>
      <dsp:spPr>
        <a:xfrm>
          <a:off x="0" y="3305724"/>
          <a:ext cx="7230719" cy="781200"/>
        </a:xfrm>
        <a:prstGeom prst="rect">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F95FF8EB-3DDF-4EDB-B1B3-8F75FEF3D83A}">
      <dsp:nvSpPr>
        <dsp:cNvPr id="0" name=""/>
        <dsp:cNvSpPr/>
      </dsp:nvSpPr>
      <dsp:spPr>
        <a:xfrm>
          <a:off x="450315" y="2848164"/>
          <a:ext cx="6304419" cy="91512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Performance rubric for every standard</a:t>
          </a:r>
        </a:p>
      </dsp:txBody>
      <dsp:txXfrm>
        <a:off x="494987" y="2892836"/>
        <a:ext cx="6215075" cy="825776"/>
      </dsp:txXfrm>
    </dsp:sp>
    <dsp:sp modelId="{F685E232-10F0-4280-9995-E932870D778E}">
      <dsp:nvSpPr>
        <dsp:cNvPr id="0" name=""/>
        <dsp:cNvSpPr/>
      </dsp:nvSpPr>
      <dsp:spPr>
        <a:xfrm>
          <a:off x="0" y="4711884"/>
          <a:ext cx="7230719" cy="781200"/>
        </a:xfrm>
        <a:prstGeom prst="rect">
          <a:avLst/>
        </a:prstGeom>
        <a:no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70FF086-BC50-48D9-B62D-1C9F276A99B3}">
      <dsp:nvSpPr>
        <dsp:cNvPr id="0" name=""/>
        <dsp:cNvSpPr/>
      </dsp:nvSpPr>
      <dsp:spPr>
        <a:xfrm>
          <a:off x="450315" y="4254325"/>
          <a:ext cx="6304419" cy="91512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rPr>
            <a:t>Includes single summative rating</a:t>
          </a:r>
        </a:p>
      </dsp:txBody>
      <dsp:txXfrm>
        <a:off x="494987" y="4298997"/>
        <a:ext cx="6215075"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rgbClr val="C22536"/>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98102" y="0"/>
            <a:ext cx="2982119"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2982119"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dirty="0">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352269" y="4452045"/>
            <a:ext cx="7164908" cy="4044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410752" y="8844763"/>
            <a:ext cx="1381141" cy="466433"/>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is.virginia.gov/cgi-bin/legp604.exe?212+sum+HB190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Welcome to the orientation training for the Virginia Department of Education Superintendent Performance Evaluation System.  </a:t>
            </a:r>
            <a:endParaRPr dirty="0">
              <a:latin typeface="Times New Roman" panose="02020603050405020304" pitchFamily="18" charset="0"/>
              <a:cs typeface="Times New Roman" panose="02020603050405020304" pitchFamily="18" charset="0"/>
            </a:endParaRPr>
          </a:p>
        </p:txBody>
      </p:sp>
      <p:sp>
        <p:nvSpPr>
          <p:cNvPr id="152" name="Google Shape;152;p1: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4: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Let’s now look at the basics of the superintendent Performance Evaluation System.</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245" name="Google Shape;245;p14: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There are three main components of the evaluation system.</a:t>
            </a:r>
          </a:p>
          <a:p>
            <a:pPr marL="228600">
              <a:defRPr sz="1200">
                <a:latin typeface="Calibri"/>
                <a:ea typeface="Calibri"/>
                <a:cs typeface="Calibri"/>
                <a:sym typeface="Calibri"/>
              </a:defRPr>
            </a:pPr>
            <a:endParaRPr lang="en-US" dirty="0">
              <a:latin typeface="Times New Roman" panose="02020603050405020304" pitchFamily="18" charset="0"/>
              <a:cs typeface="Times New Roman" panose="02020603050405020304" pitchFamily="18" charset="0"/>
            </a:endParaRPr>
          </a:p>
          <a:p>
            <a:pPr marL="174707" indent="-174707">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Performance standards define the criteria expected when superintendents perform their major duties. There are eight performance standards.  When superintendents are evaluated, they are evaluated against the performance standards.</a:t>
            </a:r>
          </a:p>
          <a:p>
            <a:pPr marL="228600">
              <a:defRPr sz="1200">
                <a:latin typeface="Calibri"/>
                <a:ea typeface="Calibri"/>
                <a:cs typeface="Calibri"/>
                <a:sym typeface="Calibri"/>
              </a:defRPr>
            </a:pPr>
            <a:endParaRPr lang="en-US" dirty="0">
              <a:latin typeface="Times New Roman" panose="02020603050405020304" pitchFamily="18" charset="0"/>
              <a:cs typeface="Times New Roman" panose="02020603050405020304" pitchFamily="18" charset="0"/>
            </a:endParaRPr>
          </a:p>
          <a:p>
            <a:pPr marL="174707" indent="-174707">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Next are performance indicators. They provide research-based examples of observable, tangible behaviors that indicate the degree to which superintendents are meeting each standard. We often call these the “look-fors.”  In this evaluation system, we do not use the performance indicators as a checklist; they are intended as examples of the behaviors a superintendent might display when successfully performing the standard.  They are not intended to be all-inclusive.  School divisions may modify the indicators if they wish.  In addition, they may choose to add indicators to emphasize a particular focus area for the division. Performance ratings are made at the performance standard level, NOT at the performance indicator level.</a:t>
            </a:r>
          </a:p>
          <a:p>
            <a:pPr marL="174707" indent="-174707">
              <a:buClr>
                <a:srgbClr val="000000"/>
              </a:buClr>
              <a:buSzPts val="1200"/>
              <a:buFont typeface="Arial"/>
              <a:buChar char="•"/>
              <a:defRPr sz="1200">
                <a:latin typeface="Calibri"/>
                <a:ea typeface="Calibri"/>
                <a:cs typeface="Calibri"/>
                <a:sym typeface="Calibri"/>
              </a:defRPr>
            </a:pPr>
            <a:endParaRPr lang="en-US" dirty="0">
              <a:latin typeface="Times New Roman" panose="02020603050405020304" pitchFamily="18" charset="0"/>
              <a:cs typeface="Times New Roman" panose="02020603050405020304" pitchFamily="18" charset="0"/>
            </a:endParaRPr>
          </a:p>
          <a:p>
            <a:pPr marL="174707" indent="-174707">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The third main component is the performance rubric.  We will talk more about them shortly.  During the summative evaluation, the evaluator will use a “preponderance of evidence” to judge where the superintendent should be rated on this scale.  Note that the rubric description under the </a:t>
            </a:r>
            <a:r>
              <a:rPr lang="en-US" i="1" dirty="0">
                <a:latin typeface="Times New Roman" panose="02020603050405020304" pitchFamily="18" charset="0"/>
                <a:cs typeface="Times New Roman" panose="02020603050405020304" pitchFamily="18" charset="0"/>
              </a:rPr>
              <a:t>effective</a:t>
            </a:r>
            <a:r>
              <a:rPr lang="en-US" dirty="0">
                <a:latin typeface="Times New Roman" panose="02020603050405020304" pitchFamily="18" charset="0"/>
                <a:cs typeface="Times New Roman" panose="02020603050405020304" pitchFamily="18" charset="0"/>
              </a:rPr>
              <a:t> level is the exact wording of the performance standard.  This is because </a:t>
            </a:r>
            <a:r>
              <a:rPr lang="en-US" i="1" dirty="0">
                <a:latin typeface="Times New Roman" panose="02020603050405020304" pitchFamily="18" charset="0"/>
                <a:cs typeface="Times New Roman" panose="02020603050405020304" pitchFamily="18" charset="0"/>
              </a:rPr>
              <a:t>effective </a:t>
            </a:r>
            <a:r>
              <a:rPr lang="en-US" dirty="0">
                <a:latin typeface="Times New Roman" panose="02020603050405020304" pitchFamily="18" charset="0"/>
                <a:cs typeface="Times New Roman" panose="02020603050405020304" pitchFamily="18" charset="0"/>
              </a:rPr>
              <a:t>is the expected level of performance.  You can see on this slide that arrows have been added between the rating levels to emphasize a continuum of effectiveness.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71A650-665F-B049-BFDF-C141BB58E043}" type="slidenum">
              <a:rPr lang="en-US" smtClean="0"/>
              <a:pPr/>
              <a:t>11</a:t>
            </a:fld>
            <a:endParaRPr lang="en-US"/>
          </a:p>
        </p:txBody>
      </p:sp>
    </p:spTree>
    <p:extLst>
      <p:ext uri="{BB962C8B-B14F-4D97-AF65-F5344CB8AC3E}">
        <p14:creationId xmlns:p14="http://schemas.microsoft.com/office/powerpoint/2010/main" val="288138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6: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Here are the eight performance standards.  We will discuss each one individually.  </a:t>
            </a:r>
            <a:endParaRPr dirty="0">
              <a:latin typeface="Times New Roman" panose="02020603050405020304" pitchFamily="18" charset="0"/>
              <a:cs typeface="Times New Roman" panose="02020603050405020304" pitchFamily="18" charset="0"/>
            </a:endParaRPr>
          </a:p>
        </p:txBody>
      </p:sp>
      <p:sp>
        <p:nvSpPr>
          <p:cNvPr id="272" name="Google Shape;272;p16: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7: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marR="0" lvl="0" indent="0" algn="l" defTabSz="924641" rtl="0" eaLnBrk="1" fontAlgn="auto" latinLnBrk="0" hangingPunct="1">
              <a:lnSpc>
                <a:spcPct val="100000"/>
              </a:lnSpc>
              <a:spcBef>
                <a:spcPts val="0"/>
              </a:spcBef>
              <a:spcAft>
                <a:spcPts val="0"/>
              </a:spcAft>
              <a:buClr>
                <a:srgbClr val="000000"/>
              </a:buClr>
              <a:buSzPts val="1400"/>
              <a:buFont typeface="Arial"/>
              <a:buNone/>
              <a:tabLst/>
              <a:defRPr/>
            </a:pPr>
            <a:r>
              <a:rPr lang="en-US">
                <a:latin typeface="Times New Roman" panose="02020603050405020304" pitchFamily="18" charset="0"/>
                <a:cs typeface="Times New Roman" pitchFamily="18" charset="0"/>
              </a:rPr>
              <a:t>The first performance standard is </a:t>
            </a:r>
            <a:r>
              <a:rPr lang="en-US" i="1">
                <a:latin typeface="Times New Roman" panose="02020603050405020304" pitchFamily="18" charset="0"/>
                <a:cs typeface="Times New Roman" pitchFamily="18" charset="0"/>
              </a:rPr>
              <a:t>Strategic</a:t>
            </a:r>
            <a:r>
              <a:rPr lang="en-US" i="1" baseline="0">
                <a:latin typeface="Times New Roman" panose="02020603050405020304" pitchFamily="18" charset="0"/>
                <a:cs typeface="Times New Roman" pitchFamily="18" charset="0"/>
              </a:rPr>
              <a:t> Leadership</a:t>
            </a:r>
            <a:r>
              <a:rPr lang="en-US" baseline="0">
                <a:latin typeface="Times New Roman" panose="02020603050405020304" pitchFamily="18" charset="0"/>
                <a:cs typeface="Times New Roman" pitchFamily="18" charset="0"/>
              </a:rPr>
              <a:t>. </a:t>
            </a:r>
            <a:r>
              <a:rPr lang="en-US" u="none">
                <a:latin typeface="Times New Roman" panose="02020603050405020304" pitchFamily="18" charset="0"/>
                <a:cs typeface="Times New Roman" panose="02020603050405020304" pitchFamily="18" charset="0"/>
              </a:rPr>
              <a:t>The relationship between the superintendent and the board has far-reaching implications on the quality of the school’s educational program. In school systems with high levels of student achievement, the local board of education is aligned with and supports the goals for achievement and instruction. Successful school divisions implement policies that promote equity and excellence, they also review and revise these policies and strategies to ensure coherence among programs and practices linked to overall goals. Successful superintendents respond proactively to challenges and opportunities in the context in which they work. They must be global thinkers who have a strong grasp of the external changes facing education. </a:t>
            </a:r>
            <a:r>
              <a:rPr lang="en-US" sz="1200"/>
              <a:t>(Sources: American Association of School Administrators, 2007; Fullbright &amp; Goodman, 1999; McCurdy, 1992; Odden, 1995; Waters &amp; Marzano, 2006; Shannon &amp; Bylsma, 2004; (Fusarelli &amp; Peterson, 2002; Leithwood &amp; Riehl, 2003; McCarthy, 2002)</a:t>
            </a:r>
          </a:p>
          <a:p>
            <a:pPr marL="0" marR="0" lvl="0" indent="0" algn="l" defTabSz="924641" rtl="0" eaLnBrk="1" fontAlgn="auto" latinLnBrk="0" hangingPunct="1">
              <a:lnSpc>
                <a:spcPct val="100000"/>
              </a:lnSpc>
              <a:spcBef>
                <a:spcPts val="0"/>
              </a:spcBef>
              <a:spcAft>
                <a:spcPts val="0"/>
              </a:spcAft>
              <a:buClr>
                <a:srgbClr val="000000"/>
              </a:buClr>
              <a:buSzPts val="1400"/>
              <a:buFont typeface="Arial"/>
              <a:buNone/>
              <a:tabLst/>
              <a:defRPr/>
            </a:pPr>
            <a:endParaRPr lang="en-US" u="none">
              <a:latin typeface="Times New Roman" panose="02020603050405020304" pitchFamily="18" charset="0"/>
              <a:cs typeface="Times New Roman" panose="02020603050405020304" pitchFamily="18" charset="0"/>
            </a:endParaRPr>
          </a:p>
          <a:p>
            <a:pPr marL="0" indent="0" defTabSz="924641">
              <a:defRPr/>
            </a:pPr>
            <a:endParaRPr lang="en-US">
              <a:latin typeface="Times New Roman" panose="02020603050405020304" pitchFamily="18" charset="0"/>
              <a:cs typeface="Times New Roman" panose="02020603050405020304" pitchFamily="18" charset="0"/>
            </a:endParaRPr>
          </a:p>
          <a:p>
            <a:pPr marL="0" indent="0" defTabSz="924641">
              <a:defRPr/>
            </a:pPr>
            <a:r>
              <a:rPr lang="en-US">
                <a:latin typeface="Times New Roman" panose="02020603050405020304" pitchFamily="18" charset="0"/>
                <a:cs typeface="Times New Roman" panose="02020603050405020304" pitchFamily="18" charset="0"/>
              </a:rPr>
              <a:t>You can see on this slide that several of the indicators have strike-throughs.  These are the words that were deleted from the previous version of the standard.  The words in red show the new wording.  You can look in your training handout to see the revisions to all of the performance standards.</a:t>
            </a: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p>
        </p:txBody>
      </p:sp>
      <p:sp>
        <p:nvSpPr>
          <p:cNvPr id="305" name="Google Shape;305;p17: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7: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Times New Roman" panose="02020603050405020304" pitchFamily="18" charset="0"/>
                <a:cs typeface="Times New Roman" panose="02020603050405020304" pitchFamily="18" charset="0"/>
              </a:rPr>
              <a:t>Standard 1 continues here.</a:t>
            </a: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p>
        </p:txBody>
      </p:sp>
      <p:sp>
        <p:nvSpPr>
          <p:cNvPr id="305" name="Google Shape;305;p17: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400308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spcBef>
                <a:spcPts val="0"/>
              </a:spcBef>
              <a:spcAft>
                <a:spcPts val="600"/>
              </a:spcAft>
              <a:buSzPct val="100000"/>
              <a:buFont typeface="Arial" panose="020B0604020202020204" pitchFamily="34" charset="0"/>
              <a:buNone/>
            </a:pPr>
            <a:r>
              <a:rPr lang="en-US">
                <a:latin typeface="Times New Roman" panose="02020603050405020304" pitchFamily="18" charset="0"/>
                <a:cs typeface="Times New Roman" pitchFamily="18" charset="0"/>
              </a:rPr>
              <a:t>The second performance</a:t>
            </a:r>
            <a:r>
              <a:rPr lang="en-US" baseline="0">
                <a:latin typeface="Times New Roman" panose="02020603050405020304" pitchFamily="18" charset="0"/>
                <a:cs typeface="Times New Roman" pitchFamily="18" charset="0"/>
              </a:rPr>
              <a:t> standard is </a:t>
            </a:r>
            <a:r>
              <a:rPr lang="en-US" i="1" baseline="0">
                <a:latin typeface="Times New Roman" panose="02020603050405020304" pitchFamily="18" charset="0"/>
                <a:cs typeface="Times New Roman" pitchFamily="18" charset="0"/>
              </a:rPr>
              <a:t>Planning and Assessment</a:t>
            </a:r>
            <a:r>
              <a:rPr lang="en-US" baseline="0">
                <a:latin typeface="Times New Roman" panose="02020603050405020304" pitchFamily="18" charset="0"/>
                <a:cs typeface="Times New Roman" pitchFamily="18" charset="0"/>
              </a:rPr>
              <a:t>. This standard looks at how a superintendent uses a variety of data to guide planning and decision-making in a way that results in improved student academic progress and outcomes. </a:t>
            </a:r>
          </a:p>
          <a:p>
            <a:pPr marL="0" lvl="0" indent="0">
              <a:spcBef>
                <a:spcPts val="0"/>
              </a:spcBef>
              <a:spcAft>
                <a:spcPts val="600"/>
              </a:spcAft>
              <a:buSzPct val="100000"/>
              <a:buFont typeface="Arial" panose="020B0604020202020204" pitchFamily="34" charset="0"/>
              <a:buNone/>
            </a:pPr>
            <a:endParaRPr>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
                <a:srgbClr val="000000"/>
              </a:buClr>
              <a:buSzPts val="1400"/>
              <a:buFont typeface="Arial" panose="020B0604020202020204" pitchFamily="34" charset="0"/>
              <a:buNone/>
              <a:tabLst/>
              <a:defRPr/>
            </a:pPr>
            <a:r>
              <a:rPr lang="en-US">
                <a:latin typeface="Times New Roman" panose="02020603050405020304" pitchFamily="18" charset="0"/>
                <a:cs typeface="Times New Roman" pitchFamily="18" charset="0"/>
              </a:rPr>
              <a:t>The third standard is </a:t>
            </a:r>
            <a:r>
              <a:rPr lang="en-US" i="1">
                <a:latin typeface="Times New Roman" panose="02020603050405020304" pitchFamily="18" charset="0"/>
                <a:cs typeface="Times New Roman" pitchFamily="18" charset="0"/>
              </a:rPr>
              <a:t>Instructional </a:t>
            </a:r>
            <a:r>
              <a:rPr lang="en-US" i="1" baseline="0">
                <a:latin typeface="Times New Roman" panose="02020603050405020304" pitchFamily="18" charset="0"/>
                <a:cs typeface="Times New Roman" pitchFamily="18" charset="0"/>
              </a:rPr>
              <a:t>Leadership</a:t>
            </a:r>
            <a:r>
              <a:rPr lang="en-US" baseline="0">
                <a:latin typeface="Times New Roman" panose="02020603050405020304" pitchFamily="18" charset="0"/>
                <a:cs typeface="Times New Roman" pitchFamily="18" charset="0"/>
              </a:rPr>
              <a:t>. Effective superintendents understand the importance on including all relevant stakeholders in establishing non-negotiable goals in student achievement and classroom instruction.  They</a:t>
            </a:r>
            <a:r>
              <a:rPr lang="en-US" u="none">
                <a:latin typeface="Times New Roman" panose="02020603050405020304" pitchFamily="18" charset="0"/>
                <a:cs typeface="Times New Roman" panose="02020603050405020304" pitchFamily="18" charset="0"/>
              </a:rPr>
              <a:t> embrace their functions as the primary instructional leader for their schools, prioritizing student achievement and effective instructional practices as the foremost goals of the school system. They also play an active role in evaluating the implementation of instructional programs. They clearly and regularly communicate expectations for learning to faculty, monitor division progress toward student achievement goals, and initiate professional development that meet the specific needs of the schools. </a:t>
            </a:r>
            <a:r>
              <a:rPr lang="en-US" sz="900"/>
              <a:t>(Sources: Marzano &amp; Waters, 2009; ECRA Group, 2010; Petersen, 2002;</a:t>
            </a:r>
            <a:r>
              <a:rPr lang="en-US" sz="900" baseline="30000"/>
              <a:t> </a:t>
            </a:r>
            <a:r>
              <a:rPr lang="en-US" sz="900"/>
              <a:t>Peterson, Murphy, &amp; Hallinger, 1987)</a:t>
            </a:r>
          </a:p>
          <a:p>
            <a:pPr marL="0" indent="0">
              <a:spcAft>
                <a:spcPts val="600"/>
              </a:spcAft>
              <a:buFont typeface="Arial" panose="020B0604020202020204" pitchFamily="34" charset="0"/>
              <a:buNone/>
            </a:pPr>
            <a:endParaRPr lang="en-US" sz="900" u="none">
              <a:latin typeface="Times New Roman" panose="02020603050405020304" pitchFamily="18" charset="0"/>
              <a:cs typeface="Times New Roman" panose="02020603050405020304" pitchFamily="18" charset="0"/>
            </a:endParaRPr>
          </a:p>
          <a:p>
            <a:pPr marL="0" indent="0" defTabSz="924641">
              <a:spcAft>
                <a:spcPts val="303"/>
              </a:spcAft>
              <a:defRPr/>
            </a:pP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3" name="Google Shape;313;p18: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9: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indent="0">
              <a:spcAft>
                <a:spcPts val="600"/>
              </a:spcAft>
              <a:buFont typeface="Arial" panose="020B0604020202020204" pitchFamily="34" charset="0"/>
              <a:buNone/>
            </a:pPr>
            <a:r>
              <a:rPr lang="en-US" i="1">
                <a:latin typeface="Times New Roman" panose="02020603050405020304" pitchFamily="18" charset="0"/>
                <a:cs typeface="Times New Roman" pitchFamily="18" charset="0"/>
              </a:rPr>
              <a:t>Organizational Leadership and Resource Management </a:t>
            </a:r>
            <a:r>
              <a:rPr lang="en-US">
                <a:latin typeface="Times New Roman" panose="02020603050405020304" pitchFamily="18" charset="0"/>
                <a:cs typeface="Times New Roman" pitchFamily="18" charset="0"/>
              </a:rPr>
              <a:t>is the fourth performance</a:t>
            </a:r>
            <a:r>
              <a:rPr lang="en-US" baseline="0">
                <a:latin typeface="Times New Roman" panose="02020603050405020304" pitchFamily="18" charset="0"/>
                <a:cs typeface="Times New Roman" pitchFamily="18" charset="0"/>
              </a:rPr>
              <a:t> standard. </a:t>
            </a:r>
            <a:r>
              <a:rPr lang="en-US">
                <a:latin typeface="Times New Roman" panose="02020603050405020304" pitchFamily="18" charset="0"/>
                <a:cs typeface="Times New Roman" panose="02020603050405020304" pitchFamily="18" charset="0"/>
              </a:rPr>
              <a:t>Given the complexity of the superintendent’s role and the innumerable decisions that must be made, the skills of problem-identification and problem-solving are especially important. An effective superintendent is a change agent, one who is capable of improving learning and teaching, increasing management efficiency, and effectively responding to community demands.</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panose="020B0604020202020204" pitchFamily="34" charset="0"/>
              <a:buNone/>
              <a:tabLst/>
              <a:defRPr/>
            </a:pPr>
            <a:r>
              <a:rPr lang="en-US" sz="1200" kern="1200">
                <a:solidFill>
                  <a:schemeClr val="tx1"/>
                </a:solidFill>
                <a:effectLst/>
                <a:latin typeface="Times New Roman" panose="02020603050405020304" pitchFamily="18" charset="0"/>
                <a:cs typeface="Times New Roman" panose="02020603050405020304" pitchFamily="18" charset="0"/>
              </a:rPr>
              <a:t>Superintendents are strong leaders only when they effectively allocate time, money, personnel, and resources in ways that align with the goal of achievement for all students. In school systems with higher levels of student achievement, the superintendents ensure that the necessary resources (including time, money, personnel, and materials) are allocated to accomplish the schools’ goals. This can mean cutting back, or dropping, initiatives that are not aligned the goals for achievement and instruction. (Sources: </a:t>
            </a:r>
            <a:r>
              <a:rPr lang="en-US" sz="1200">
                <a:latin typeface="Arial" panose="020B0604020202020204" pitchFamily="34" charset="0"/>
                <a:cs typeface="Arial" panose="020B0604020202020204" pitchFamily="34" charset="0"/>
              </a:rPr>
              <a:t>Björk, Glass, &amp; Brunner, 2005; ECRA Group, 2010; Glass, 2005; </a:t>
            </a:r>
            <a:r>
              <a:rPr lang="fr-FR" sz="1200">
                <a:latin typeface="Arial" panose="020B0604020202020204" pitchFamily="34" charset="0"/>
                <a:cs typeface="Arial" panose="020B0604020202020204" pitchFamily="34" charset="0"/>
              </a:rPr>
              <a:t>Portis  &amp; Garcia, 2007; </a:t>
            </a:r>
            <a:r>
              <a:rPr lang="en-US" sz="1200">
                <a:latin typeface="Arial" panose="020B0604020202020204" pitchFamily="34" charset="0"/>
                <a:cs typeface="Arial" panose="020B0604020202020204" pitchFamily="34" charset="0"/>
              </a:rPr>
              <a:t>Hoyle, Björk, Collier, &amp; Glass, 2005; Waters &amp; Marzano, 2006)</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atin typeface="Times New Roman" pitchFamily="18" charset="0"/>
              <a:cs typeface="Times New Roman" pitchFamily="18" charset="0"/>
            </a:endParaRPr>
          </a:p>
          <a:p>
            <a:pPr marL="457200" marR="0" lvl="0" indent="-22860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a:latin typeface="Times New Roman" pitchFamily="18" charset="0"/>
                <a:cs typeface="Times New Roman" pitchFamily="18" charset="0"/>
              </a:rPr>
              <a:t>Performance Standard 5 is </a:t>
            </a:r>
            <a:r>
              <a:rPr lang="en-US" i="1">
                <a:latin typeface="Times New Roman" panose="02020603050405020304" pitchFamily="18" charset="0"/>
                <a:cs typeface="Times New Roman" pitchFamily="18" charset="0"/>
              </a:rPr>
              <a:t>Communication and Community Relations</a:t>
            </a:r>
            <a:r>
              <a:rPr lang="en-US">
                <a:latin typeface="Times New Roman" panose="02020603050405020304" pitchFamily="18" charset="0"/>
                <a:cs typeface="Times New Roman" pitchFamily="18" charset="0"/>
              </a:rPr>
              <a:t>. Communications and community relationships are vitally important. </a:t>
            </a:r>
            <a:r>
              <a:rPr lang="en-US" sz="1200" kern="1200">
                <a:solidFill>
                  <a:schemeClr val="tx1"/>
                </a:solidFill>
                <a:effectLst/>
                <a:latin typeface="Times New Roman" panose="02020603050405020304" pitchFamily="18" charset="0"/>
                <a:ea typeface="+mn-ea"/>
                <a:cs typeface="Times New Roman" panose="02020603050405020304" pitchFamily="18" charset="0"/>
              </a:rPr>
              <a:t>Recent research literature on the superintendency shares a conception that effective superintendency, at its core, is about relationships. Coalitions, collaborations, and motivation determine whether initiatives produce desired and intended results. Therefore, the superintendent must build trust, focus attention on process, and work collaboratively with others to ensure their commitment in implementation. Effective superintendents communicate timely and relevant information—particularly student achievement data—to all stakeholders with great clarity and frequency, so that the vision and mission of the organization are understood and supported. Communication is involved in more than 90% of a superintendent’s work time and is used while on the phone, at meetings and appointments, while writing emails and reports, etc. Communication is perhaps the most needed skill of the superintendency. (Sources: </a:t>
            </a:r>
            <a:r>
              <a:rPr lang="en-US" sz="1200">
                <a:latin typeface="Arial" panose="020B0604020202020204" pitchFamily="34" charset="0"/>
                <a:cs typeface="Arial" panose="020B0604020202020204" pitchFamily="34" charset="0"/>
              </a:rPr>
              <a:t>ECRA Group, 2010; Hilliard &amp; Newsome, 2013; </a:t>
            </a:r>
            <a:r>
              <a:rPr lang="fr-FR" sz="1200">
                <a:latin typeface="Arial" panose="020B0604020202020204" pitchFamily="34" charset="0"/>
                <a:cs typeface="Arial" panose="020B0604020202020204" pitchFamily="34" charset="0"/>
              </a:rPr>
              <a:t>Portis &amp; Garcia, 2007</a:t>
            </a:r>
            <a:r>
              <a:rPr lang="en-US" sz="1200">
                <a:latin typeface="Arial" panose="020B0604020202020204" pitchFamily="34" charset="0"/>
                <a:cs typeface="Arial" panose="020B0604020202020204" pitchFamily="34" charset="0"/>
              </a:rPr>
              <a:t>; Konnert &amp; Augenstein, 1995; Kowalski, 2005)</a:t>
            </a:r>
          </a:p>
          <a:p>
            <a:pPr lvl="0">
              <a:spcAft>
                <a:spcPts val="600"/>
              </a:spcAft>
            </a:pPr>
            <a:endParaRPr lang="en-US" sz="1200" kern="120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atin typeface="Times New Roman" panose="02020603050405020304" pitchFamily="18" charset="0"/>
              <a:cs typeface="Times New Roman" pitchFamily="18" charset="0"/>
            </a:endParaRPr>
          </a:p>
          <a:p>
            <a:pPr marL="0" lvl="0" indent="0" algn="l" rtl="0">
              <a:spcBef>
                <a:spcPts val="0"/>
              </a:spcBef>
              <a:spcAft>
                <a:spcPts val="0"/>
              </a:spcAft>
              <a:buNone/>
            </a:pPr>
            <a:endParaRPr/>
          </a:p>
        </p:txBody>
      </p:sp>
      <p:sp>
        <p:nvSpPr>
          <p:cNvPr id="324" name="Google Shape;324;p19: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r>
              <a:rPr lang="en-US" i="1">
                <a:latin typeface="Times New Roman" panose="02020603050405020304" pitchFamily="18" charset="0"/>
                <a:cs typeface="Times New Roman" panose="02020603050405020304" pitchFamily="18" charset="0"/>
              </a:rPr>
              <a:t>Culturally Responsive Teaching and Equitable Division Leadership </a:t>
            </a:r>
            <a:r>
              <a:rPr lang="en-US">
                <a:latin typeface="Times New Roman" panose="02020603050405020304" pitchFamily="18" charset="0"/>
                <a:cs typeface="Times New Roman" panose="02020603050405020304" pitchFamily="18" charset="0"/>
              </a:rPr>
              <a:t>is a new performance standard dealing with culturally inclusive and responsive schools and ensuring that we support the achievement of all students.  </a:t>
            </a:r>
          </a:p>
          <a:p>
            <a:pPr marL="0" indent="0" algn="l"/>
            <a:endParaRPr lang="en-US">
              <a:latin typeface="Times New Roman" panose="020206030504050203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
                <a:srgbClr val="000000"/>
              </a:buClr>
              <a:buSzPts val="1400"/>
              <a:buFont typeface="Arial"/>
              <a:buNone/>
              <a:tabLst/>
              <a:defRPr/>
            </a:pPr>
            <a:r>
              <a:rPr lang="en-US" i="0">
                <a:latin typeface="Times New Roman" panose="02020603050405020304" pitchFamily="18" charset="0"/>
                <a:cs typeface="Times New Roman" panose="02020603050405020304" pitchFamily="18" charset="0"/>
              </a:rPr>
              <a:t>The </a:t>
            </a:r>
            <a:r>
              <a:rPr lang="en-US" i="1">
                <a:latin typeface="Times New Roman" panose="02020603050405020304" pitchFamily="18" charset="0"/>
                <a:cs typeface="Times New Roman" panose="02020603050405020304" pitchFamily="18" charset="0"/>
              </a:rPr>
              <a:t>Professionalism </a:t>
            </a:r>
            <a:r>
              <a:rPr lang="en-US" i="0">
                <a:latin typeface="Times New Roman" panose="02020603050405020304" pitchFamily="18" charset="0"/>
                <a:cs typeface="Times New Roman" panose="02020603050405020304" pitchFamily="18" charset="0"/>
              </a:rPr>
              <a:t>standard was previously Standard 6. </a:t>
            </a:r>
            <a:r>
              <a:rPr lang="en-US" sz="1200" kern="1200">
                <a:solidFill>
                  <a:schemeClr val="tx1"/>
                </a:solidFill>
                <a:effectLst/>
                <a:latin typeface="Times New Roman" panose="02020603050405020304" pitchFamily="18" charset="0"/>
                <a:cs typeface="Times New Roman" panose="02020603050405020304" pitchFamily="18" charset="0"/>
              </a:rPr>
              <a:t>Ethics must be an integral part of the superintendent’s thought process starting with the vision and continuing with every decision made. They make ethics salient by communicating clear ethical standards, intentionally role modeling ethical behavior, and by using rewards and discipline to hold followers accountable for ethical conduct. Leaders realize that keeping abreast of, and informing staff about, current research and practice is critical to school success. They emphasize and communicate that schools are learning communities, and they provide both formal and informal opportunities for collaborative learning. Superintendents often rely on professional support organizations and the advice of, and interactions with, other colleagues to constitute the majority of their professional development.</a:t>
            </a:r>
            <a:r>
              <a:rPr lang="en-US" sz="1200" kern="1200" baseline="30000">
                <a:solidFill>
                  <a:schemeClr val="tx1"/>
                </a:solidFill>
                <a:effectLst/>
                <a:latin typeface="Times New Roman" panose="02020603050405020304" pitchFamily="18" charset="0"/>
                <a:cs typeface="Times New Roman" panose="02020603050405020304" pitchFamily="18" charset="0"/>
              </a:rPr>
              <a:t> </a:t>
            </a:r>
            <a:r>
              <a:rPr lang="en-US" sz="1200" kern="1200">
                <a:solidFill>
                  <a:schemeClr val="tx1"/>
                </a:solidFill>
                <a:effectLst/>
                <a:latin typeface="Times New Roman" panose="02020603050405020304" pitchFamily="18" charset="0"/>
                <a:cs typeface="Times New Roman" panose="02020603050405020304" pitchFamily="18" charset="0"/>
              </a:rPr>
              <a:t>The need for superintendents to engage in continuous professional development will increase as the role continues to evolve, and expectations for greater accountability in student achievement increase. (Sources: </a:t>
            </a:r>
            <a:r>
              <a:rPr lang="en-US" sz="1200">
                <a:latin typeface="Arial" panose="020B0604020202020204" pitchFamily="34" charset="0"/>
                <a:cs typeface="Arial" panose="020B0604020202020204" pitchFamily="34" charset="0"/>
              </a:rPr>
              <a:t>Brown, 2007; Blasé  &amp; Blasé, 1999; Taylor, 2009)</a:t>
            </a:r>
            <a:endParaRPr lang="en-US" sz="1200" kern="1200">
              <a:solidFill>
                <a:schemeClr val="tx1"/>
              </a:solidFill>
              <a:effectLst/>
              <a:latin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8571A650-665F-B049-BFDF-C141BB58E043}" type="slidenum">
              <a:rPr lang="en-US" smtClean="0"/>
              <a:pPr/>
              <a:t>17</a:t>
            </a:fld>
            <a:endParaRPr lang="en-US"/>
          </a:p>
        </p:txBody>
      </p:sp>
    </p:spTree>
    <p:extLst>
      <p:ext uri="{BB962C8B-B14F-4D97-AF65-F5344CB8AC3E}">
        <p14:creationId xmlns:p14="http://schemas.microsoft.com/office/powerpoint/2010/main" val="2402322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0: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latin typeface="Times New Roman" panose="02020603050405020304" pitchFamily="18" charset="0"/>
                <a:cs typeface="Times New Roman" panose="02020603050405020304" pitchFamily="18" charset="0"/>
              </a:rPr>
              <a:t>The eighth standard, </a:t>
            </a:r>
            <a:r>
              <a:rPr lang="en-US" i="1">
                <a:latin typeface="Times New Roman" panose="02020603050405020304" pitchFamily="18" charset="0"/>
                <a:cs typeface="Times New Roman" panose="02020603050405020304" pitchFamily="18" charset="0"/>
              </a:rPr>
              <a:t>Divisionwide Student Academic Progress</a:t>
            </a:r>
            <a:r>
              <a:rPr lang="en-US">
                <a:latin typeface="Times New Roman" panose="02020603050405020304" pitchFamily="18" charset="0"/>
                <a:cs typeface="Times New Roman" panose="02020603050405020304" pitchFamily="18" charset="0"/>
              </a:rPr>
              <a:t> was previously known as Standard 7 and is related to student outcomes. For</a:t>
            </a:r>
            <a:r>
              <a:rPr lang="en-US" baseline="0">
                <a:latin typeface="Times New Roman" panose="02020603050405020304" pitchFamily="18" charset="0"/>
                <a:cs typeface="Times New Roman" pitchFamily="18" charset="0"/>
              </a:rPr>
              <a:t> effective superintendents </a:t>
            </a:r>
            <a:r>
              <a:rPr lang="en-US">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itchFamily="18" charset="0"/>
              </a:rPr>
              <a:t>all the funds they receive and spend, all resources they allocate, every employee they hire...everything they do </a:t>
            </a:r>
            <a:r>
              <a:rPr lang="en-US">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itchFamily="18" charset="0"/>
              </a:rPr>
              <a:t>is about the students. The best measure of a superintendent’s success is that, at the end of the day, students should be better off for having spent time in their school division.</a:t>
            </a:r>
            <a:endParaRPr lang="en-US">
              <a:latin typeface="Times New Roman" panose="02020603050405020304" pitchFamily="18" charset="0"/>
              <a:cs typeface="Times New Roman" pitchFamily="18" charset="0"/>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5" name="Google Shape;335;p20: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1: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Now let’s look for a moment at performance indicators. We often call these the “look-fors.”  </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We do not use the performance indicators as a checklist; they are intended as examples of the behaviors a superintendent might display when successfully performing the standard.  </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As noted earlier, they are based on the extant research related to effective superintendents…</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…but they are not intended to be all-inclusive nor prescriptive.  </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Finally, it is worth noting that that indicators in one standard may overlap with indicators in another standard.  </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School divisions may modify the indicators if they wish.  In addition, they may choose to add indicators to emphasize a particular focus area for the division.</a:t>
            </a:r>
            <a:endParaRPr>
              <a:latin typeface="Times New Roman" panose="02020603050405020304" pitchFamily="18" charset="0"/>
              <a:cs typeface="Times New Roman" panose="02020603050405020304" pitchFamily="18" charset="0"/>
            </a:endParaRPr>
          </a:p>
        </p:txBody>
      </p:sp>
      <p:sp>
        <p:nvSpPr>
          <p:cNvPr id="347" name="Google Shape;347;p21: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2: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Here is our agenda. We will keep the presentation direct and streamlined as we honor your time.</a:t>
            </a:r>
            <a:endParaRPr dirty="0">
              <a:latin typeface="Times New Roman" panose="02020603050405020304" pitchFamily="18" charset="0"/>
              <a:cs typeface="Times New Roman" panose="02020603050405020304" pitchFamily="18" charset="0"/>
            </a:endParaRPr>
          </a:p>
        </p:txBody>
      </p:sp>
      <p:sp>
        <p:nvSpPr>
          <p:cNvPr id="159" name="Google Shape;159;p2: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2: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Times New Roman" panose="02020603050405020304" pitchFamily="18" charset="0"/>
                <a:cs typeface="Times New Roman" panose="02020603050405020304" pitchFamily="18" charset="0"/>
              </a:rPr>
              <a:t>As you are aware, these standards have been approved by the BOE, so we are not going to be able to make changes to them at this point.  However, if you have questions or concerns, please share your thoughts on chat.</a:t>
            </a: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5" name="Google Shape;455;p32: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4: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We will now look specifically at the data sources that can be used to provide evidence toward the superintendent performance standards.</a:t>
            </a:r>
            <a:endParaRPr i="1"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390" name="Google Shape;390;p24: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7: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These are the data sources that are recommended in the </a:t>
            </a:r>
            <a:r>
              <a:rPr lang="en-US" i="1" dirty="0">
                <a:latin typeface="Times New Roman" panose="02020603050405020304" pitchFamily="18" charset="0"/>
                <a:cs typeface="Times New Roman" panose="02020603050405020304" pitchFamily="18" charset="0"/>
              </a:rPr>
              <a:t>Guidelines</a:t>
            </a:r>
            <a:r>
              <a:rPr lang="en-US" dirty="0">
                <a:latin typeface="Times New Roman" panose="02020603050405020304" pitchFamily="18" charset="0"/>
                <a:cs typeface="Times New Roman" panose="02020603050405020304" pitchFamily="18" charset="0"/>
              </a:rPr>
              <a:t>.  Due to time constraints, Student Outcome Measures, which are required by the </a:t>
            </a:r>
            <a:r>
              <a:rPr lang="en-US" i="1" dirty="0">
                <a:latin typeface="Times New Roman" panose="02020603050405020304" pitchFamily="18" charset="0"/>
                <a:cs typeface="Times New Roman" panose="02020603050405020304" pitchFamily="18" charset="0"/>
              </a:rPr>
              <a:t>Code of Virginia</a:t>
            </a:r>
            <a:r>
              <a:rPr lang="en-US" dirty="0">
                <a:latin typeface="Times New Roman" panose="02020603050405020304" pitchFamily="18" charset="0"/>
                <a:cs typeface="Times New Roman" panose="02020603050405020304" pitchFamily="18" charset="0"/>
              </a:rPr>
              <a:t>, will not be covered in today’s training.</a:t>
            </a:r>
            <a:endParaRPr dirty="0">
              <a:latin typeface="Times New Roman" panose="02020603050405020304" pitchFamily="18" charset="0"/>
              <a:cs typeface="Times New Roman" panose="02020603050405020304" pitchFamily="18" charset="0"/>
            </a:endParaRPr>
          </a:p>
        </p:txBody>
      </p:sp>
      <p:sp>
        <p:nvSpPr>
          <p:cNvPr id="411" name="Google Shape;411;p27: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3: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23</a:t>
            </a:fld>
            <a:endParaRPr sz="1200" b="0" i="0">
              <a:solidFill>
                <a:schemeClr val="dk1"/>
              </a:solidFill>
              <a:latin typeface="Arial"/>
              <a:ea typeface="Arial"/>
              <a:cs typeface="Arial"/>
              <a:sym typeface="Arial"/>
            </a:endParaRPr>
          </a:p>
        </p:txBody>
      </p:sp>
      <p:sp>
        <p:nvSpPr>
          <p:cNvPr id="461" name="Google Shape;461;p33:notes"/>
          <p:cNvSpPr>
            <a:spLocks noGrp="1" noRot="1" noChangeAspect="1"/>
          </p:cNvSpPr>
          <p:nvPr>
            <p:ph type="sldImg" idx="2"/>
          </p:nvPr>
        </p:nvSpPr>
        <p:spPr>
          <a:xfrm>
            <a:off x="528638" y="688975"/>
            <a:ext cx="6045200" cy="34020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2" name="Google Shape;462;p33:notes"/>
          <p:cNvSpPr txBox="1">
            <a:spLocks noGrp="1"/>
          </p:cNvSpPr>
          <p:nvPr>
            <p:ph type="body" idx="1"/>
          </p:nvPr>
        </p:nvSpPr>
        <p:spPr>
          <a:xfrm>
            <a:off x="945244" y="4324563"/>
            <a:ext cx="5209520" cy="4096953"/>
          </a:xfrm>
          <a:prstGeom prst="rect">
            <a:avLst/>
          </a:prstGeom>
          <a:noFill/>
          <a:ln>
            <a:noFill/>
          </a:ln>
        </p:spPr>
        <p:txBody>
          <a:bodyPr spcFirstLastPara="1" wrap="square" lIns="92200" tIns="45275" rIns="92200" bIns="45275" anchor="t" anchorCtr="0">
            <a:noAutofit/>
          </a:bodyPr>
          <a:lstStyle/>
          <a:p>
            <a:pPr marL="0" lvl="0" indent="0" algn="l" rtl="0">
              <a:spcBef>
                <a:spcPts val="0"/>
              </a:spcBef>
              <a:spcAft>
                <a:spcPts val="0"/>
              </a:spcAft>
              <a:buClr>
                <a:schemeClr val="dk1"/>
              </a:buClr>
              <a:buSzPts val="1000"/>
              <a:buFont typeface="Calibri"/>
              <a:buNone/>
            </a:pPr>
            <a:r>
              <a:rPr lang="en-US">
                <a:latin typeface="Times New Roman" panose="02020603050405020304" pitchFamily="18" charset="0"/>
                <a:cs typeface="Times New Roman" panose="02020603050405020304" pitchFamily="18" charset="0"/>
              </a:rPr>
              <a:t>This slide shows some of the benefits and challenges we typically see with documentation evidence. </a:t>
            </a: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000"/>
              <a:buFont typeface="Calibri"/>
              <a:buNone/>
            </a:pP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000"/>
              <a:buFont typeface="Calibri"/>
              <a:buNone/>
            </a:pPr>
            <a:r>
              <a:rPr lang="en-US">
                <a:latin typeface="Times New Roman" panose="02020603050405020304" pitchFamily="18" charset="0"/>
                <a:cs typeface="Times New Roman" panose="02020603050405020304" pitchFamily="18" charset="0"/>
              </a:rPr>
              <a:t>On the positive side:</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a:latin typeface="Times New Roman" panose="02020603050405020304" pitchFamily="18" charset="0"/>
                <a:cs typeface="Times New Roman" panose="02020603050405020304" pitchFamily="18" charset="0"/>
              </a:rPr>
              <a:t>Documentation evidence provides superintendents with a voice in their evaluation. Superintendents have the opportunity to select artifacts that best represent how they are meeting various performance standards. </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a:latin typeface="Times New Roman" panose="02020603050405020304" pitchFamily="18" charset="0"/>
                <a:cs typeface="Times New Roman" panose="02020603050405020304" pitchFamily="18" charset="0"/>
              </a:rPr>
              <a:t>Documentation evidence also encourages superintendent reflection and provides a basis for two-way communication for the board.  </a:t>
            </a: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a:latin typeface="Times New Roman" panose="02020603050405020304" pitchFamily="18" charset="0"/>
                <a:cs typeface="Times New Roman" panose="02020603050405020304" pitchFamily="18" charset="0"/>
              </a:rPr>
              <a:t>On the negative side:</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a:latin typeface="Times New Roman" panose="02020603050405020304" pitchFamily="18" charset="0"/>
                <a:cs typeface="Times New Roman" panose="02020603050405020304" pitchFamily="18" charset="0"/>
              </a:rPr>
              <a:t>There are often unclear expectations about what type of artifacts should be included as documentation evidence. </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a:latin typeface="Times New Roman" panose="02020603050405020304" pitchFamily="18" charset="0"/>
                <a:cs typeface="Times New Roman" panose="02020603050405020304" pitchFamily="18" charset="0"/>
              </a:rPr>
              <a:t>Superintendents who wait until just prior to their summative evaluation to start collecting artifacts may find putting together documentation evidence to be onerous. </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a:latin typeface="Times New Roman" panose="02020603050405020304" pitchFamily="18" charset="0"/>
                <a:cs typeface="Times New Roman" panose="02020603050405020304" pitchFamily="18" charset="0"/>
              </a:rPr>
              <a:t>Finally, if not done on an “as you go basis,” it does take time to compile documentation evidence.</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a:latin typeface="Times New Roman" panose="02020603050405020304" pitchFamily="18" charset="0"/>
                <a:cs typeface="Times New Roman" panose="02020603050405020304" pitchFamily="18" charset="0"/>
              </a:rPr>
              <a:t>It also takes time for evaluators to review the material, so it is incumbent on superintendents to make clear what the artifact is and for which standards it is providing evidence.</a:t>
            </a: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000"/>
              <a:buFont typeface="Calibri"/>
              <a:buNone/>
            </a:pPr>
            <a:endParaRPr>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4: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Documentation evidence is not required by the </a:t>
            </a:r>
            <a:r>
              <a:rPr lang="en-US" i="1">
                <a:latin typeface="Times New Roman" panose="02020603050405020304" pitchFamily="18" charset="0"/>
                <a:cs typeface="Times New Roman" panose="02020603050405020304" pitchFamily="18" charset="0"/>
              </a:rPr>
              <a:t>Code of Virginia</a:t>
            </a:r>
            <a:r>
              <a:rPr lang="en-US">
                <a:latin typeface="Times New Roman" panose="02020603050405020304" pitchFamily="18" charset="0"/>
                <a:cs typeface="Times New Roman" panose="02020603050405020304" pitchFamily="18" charset="0"/>
              </a:rPr>
              <a:t> but is recommended.  </a:t>
            </a:r>
            <a:endParaRPr>
              <a:latin typeface="Times New Roman" panose="02020603050405020304" pitchFamily="18" charset="0"/>
              <a:cs typeface="Times New Roman" panose="02020603050405020304" pitchFamily="18" charset="0"/>
            </a:endParaRPr>
          </a:p>
          <a:p>
            <a:pPr marL="174708" lvl="0" indent="-174708" algn="l" rtl="0">
              <a:spcBef>
                <a:spcPts val="611"/>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The emphasis should be on quality over quantity.</a:t>
            </a:r>
          </a:p>
          <a:p>
            <a:pPr marL="174708" lvl="0" indent="-174708" algn="l" rtl="0">
              <a:spcBef>
                <a:spcPts val="611"/>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Superintendents should select artifacts that have already been created in their day-to-day work. In other words, it should be a “natural harvest” of what already exists. </a:t>
            </a:r>
            <a:endParaRPr>
              <a:latin typeface="Times New Roman" panose="02020603050405020304" pitchFamily="18" charset="0"/>
              <a:cs typeface="Times New Roman" panose="02020603050405020304" pitchFamily="18" charset="0"/>
            </a:endParaRPr>
          </a:p>
          <a:p>
            <a:pPr marL="174708" lvl="0" indent="-174708" algn="l" rtl="0">
              <a:spcBef>
                <a:spcPts val="611"/>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Superintendents need to identify the performance standard or standards for which the artifact provides evidence.</a:t>
            </a:r>
            <a:endParaRPr>
              <a:latin typeface="Times New Roman" panose="02020603050405020304" pitchFamily="18" charset="0"/>
              <a:cs typeface="Times New Roman" panose="02020603050405020304" pitchFamily="18" charset="0"/>
            </a:endParaRPr>
          </a:p>
          <a:p>
            <a:pPr marL="174708" lvl="0" indent="-174708" algn="l" rtl="0">
              <a:spcBef>
                <a:spcPts val="611"/>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There is a sample </a:t>
            </a:r>
            <a:r>
              <a:rPr lang="en-US" i="1">
                <a:latin typeface="Times New Roman" panose="02020603050405020304" pitchFamily="18" charset="0"/>
                <a:cs typeface="Times New Roman" panose="02020603050405020304" pitchFamily="18" charset="0"/>
              </a:rPr>
              <a:t>Documentation Cover Sheet </a:t>
            </a:r>
            <a:r>
              <a:rPr lang="en-US">
                <a:latin typeface="Times New Roman" panose="02020603050405020304" pitchFamily="18" charset="0"/>
                <a:cs typeface="Times New Roman" panose="02020603050405020304" pitchFamily="18" charset="0"/>
              </a:rPr>
              <a:t>provided in the </a:t>
            </a:r>
            <a:r>
              <a:rPr lang="en-US" i="1">
                <a:latin typeface="Times New Roman" panose="02020603050405020304" pitchFamily="18" charset="0"/>
                <a:cs typeface="Times New Roman" panose="02020603050405020304" pitchFamily="18" charset="0"/>
              </a:rPr>
              <a:t>Guidelines.</a:t>
            </a:r>
            <a:endParaRPr i="1">
              <a:latin typeface="Times New Roman" panose="02020603050405020304" pitchFamily="18" charset="0"/>
              <a:cs typeface="Times New Roman" panose="02020603050405020304" pitchFamily="18" charset="0"/>
            </a:endParaRPr>
          </a:p>
          <a:p>
            <a:pPr marL="174708" lvl="0" indent="-98508" algn="l" rtl="0">
              <a:spcBef>
                <a:spcPts val="611"/>
              </a:spcBef>
              <a:spcAft>
                <a:spcPts val="0"/>
              </a:spcAft>
              <a:buClr>
                <a:schemeClr val="dk1"/>
              </a:buClr>
              <a:buSzPts val="1200"/>
              <a:buFont typeface="Arial"/>
              <a:buNone/>
            </a:pPr>
            <a:endParaRPr>
              <a:latin typeface="Times New Roman" panose="02020603050405020304" pitchFamily="18" charset="0"/>
              <a:cs typeface="Times New Roman" panose="02020603050405020304" pitchFamily="18" charset="0"/>
            </a:endParaRPr>
          </a:p>
          <a:p>
            <a:pPr marL="174708" lvl="0" indent="-98508" algn="l" rtl="0">
              <a:spcBef>
                <a:spcPts val="0"/>
              </a:spcBef>
              <a:spcAft>
                <a:spcPts val="0"/>
              </a:spcAft>
              <a:buClr>
                <a:schemeClr val="dk1"/>
              </a:buClr>
              <a:buSzPts val="1200"/>
              <a:buFont typeface="Arial"/>
              <a:buNone/>
            </a:pP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7" name="Google Shape;477;p34: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9: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25</a:t>
            </a:fld>
            <a:endParaRPr sz="1200" b="0" i="0">
              <a:solidFill>
                <a:schemeClr val="dk1"/>
              </a:solidFill>
              <a:latin typeface="Arial"/>
              <a:ea typeface="Arial"/>
              <a:cs typeface="Arial"/>
              <a:sym typeface="Arial"/>
            </a:endParaRPr>
          </a:p>
        </p:txBody>
      </p:sp>
      <p:sp>
        <p:nvSpPr>
          <p:cNvPr id="432" name="Google Shape;432;p29:notes"/>
          <p:cNvSpPr>
            <a:spLocks noGrp="1" noRot="1" noChangeAspect="1"/>
          </p:cNvSpPr>
          <p:nvPr>
            <p:ph type="sldImg" idx="2"/>
          </p:nvPr>
        </p:nvSpPr>
        <p:spPr>
          <a:xfrm>
            <a:off x="528638" y="688975"/>
            <a:ext cx="6045200" cy="34020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3" name="Google Shape;433;p29:notes"/>
          <p:cNvSpPr txBox="1">
            <a:spLocks noGrp="1"/>
          </p:cNvSpPr>
          <p:nvPr>
            <p:ph type="body" idx="1"/>
          </p:nvPr>
        </p:nvSpPr>
        <p:spPr>
          <a:xfrm>
            <a:off x="945244" y="4324563"/>
            <a:ext cx="5209520" cy="4096953"/>
          </a:xfrm>
          <a:prstGeom prst="rect">
            <a:avLst/>
          </a:prstGeom>
          <a:noFill/>
          <a:ln>
            <a:noFill/>
          </a:ln>
        </p:spPr>
        <p:txBody>
          <a:bodyPr spcFirstLastPara="1" wrap="square" lIns="92200" tIns="45275" rIns="92200" bIns="45275" anchor="t" anchorCtr="0">
            <a:noAutofit/>
          </a:bodyPr>
          <a:lstStyle/>
          <a:p>
            <a:pPr marL="0" lvl="0" indent="0" algn="l" rtl="0">
              <a:spcBef>
                <a:spcPts val="0"/>
              </a:spcBef>
              <a:spcAft>
                <a:spcPts val="0"/>
              </a:spcAft>
              <a:buClr>
                <a:schemeClr val="dk1"/>
              </a:buClr>
              <a:buSzPts val="1200"/>
              <a:buFont typeface="Calibri"/>
              <a:buNone/>
            </a:pPr>
            <a:r>
              <a:rPr lang="en-US">
                <a:latin typeface="Times New Roman" panose="02020603050405020304" pitchFamily="18" charset="0"/>
                <a:cs typeface="Times New Roman" panose="02020603050405020304" pitchFamily="18" charset="0"/>
              </a:rPr>
              <a:t>Here are some of the benefits we typically hear concerning stakeholder surveys:</a:t>
            </a:r>
          </a:p>
          <a:p>
            <a:pPr marL="0" lvl="0" indent="0" algn="l" rtl="0">
              <a:spcBef>
                <a:spcPts val="0"/>
              </a:spcBef>
              <a:spcAft>
                <a:spcPts val="0"/>
              </a:spcAft>
              <a:buClr>
                <a:schemeClr val="dk1"/>
              </a:buClr>
              <a:buSzPts val="1200"/>
              <a:buFont typeface="Calibri"/>
              <a:buNone/>
            </a:pPr>
            <a:endParaRPr lang="en-US">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a:latin typeface="Times New Roman" panose="02020603050405020304" pitchFamily="18" charset="0"/>
                <a:cs typeface="Times New Roman" panose="02020603050405020304" pitchFamily="18" charset="0"/>
              </a:rPr>
              <a:t>On the positive side:</a:t>
            </a:r>
          </a:p>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Stakeholder surveys help the superintendents to see where perception do not align with the superintendent’s own ideas.  It may help the superintendent to become aware of blind spots.</a:t>
            </a:r>
          </a:p>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Surveys help superintendents to understand areas where they are doing well…and where they are in need of improvement.</a:t>
            </a:r>
          </a:p>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Surveys provide an easy method by which superintendents can demonstrate growth.  By administering the survey at a later date, superintendents can show how they addressed areas of growth identified in the first survey.</a:t>
            </a:r>
          </a:p>
          <a:p>
            <a:pPr marL="0" lvl="0" indent="0" algn="l" rtl="0">
              <a:spcBef>
                <a:spcPts val="0"/>
              </a:spcBef>
              <a:spcAft>
                <a:spcPts val="0"/>
              </a:spcAft>
              <a:buNone/>
            </a:pPr>
            <a:endParaRPr lang="en-US">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a:latin typeface="Times New Roman" panose="02020603050405020304" pitchFamily="18" charset="0"/>
                <a:cs typeface="Times New Roman" panose="02020603050405020304" pitchFamily="18" charset="0"/>
              </a:rPr>
              <a:t>On the negative side:</a:t>
            </a:r>
          </a:p>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The results of the survey may be skewed if they are administered only to a selective group and in a non-random manner.</a:t>
            </a:r>
          </a:p>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There also may be confusion if the rules for applying stakeholder surveys are not determined prior to the start of the evaluation cycle.</a:t>
            </a:r>
          </a:p>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Finally, the evaluator may question whether the superintendents has accurately portrayed the t responses on the </a:t>
            </a:r>
            <a:r>
              <a:rPr lang="en-US" i="1">
                <a:latin typeface="Times New Roman" panose="02020603050405020304" pitchFamily="18" charset="0"/>
                <a:cs typeface="Times New Roman" panose="02020603050405020304" pitchFamily="18" charset="0"/>
              </a:rPr>
              <a:t>Survey Summary Form</a:t>
            </a:r>
            <a:r>
              <a:rPr lang="en-US">
                <a:latin typeface="Times New Roman" panose="02020603050405020304" pitchFamily="18" charset="0"/>
                <a:cs typeface="Times New Roman" panose="02020603050405020304" pitchFamily="18" charset="0"/>
              </a:rPr>
              <a:t>.</a:t>
            </a:r>
          </a:p>
          <a:p>
            <a:pPr marL="0" lvl="0" indent="0" algn="l" rtl="0">
              <a:spcBef>
                <a:spcPts val="0"/>
              </a:spcBef>
              <a:spcAft>
                <a:spcPts val="0"/>
              </a:spcAft>
              <a:buClr>
                <a:schemeClr val="dk1"/>
              </a:buClr>
              <a:buSzPts val="1200"/>
              <a:buFont typeface="Arial"/>
              <a:buNone/>
            </a:pPr>
            <a:endParaRPr lang="en-US">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000"/>
              <a:buFont typeface="Calibri"/>
              <a:buNone/>
            </a:pPr>
            <a:endParaRPr>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40: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Stakeholder surveys are optional, but recommended, as they provide a valuable source of feedback for superintendents. They should be used sparingly and for formative purposes only.</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The Superintendent Evaluation Work Group that revised the </a:t>
            </a:r>
            <a:r>
              <a:rPr lang="en-US" i="1">
                <a:latin typeface="Times New Roman" panose="02020603050405020304" pitchFamily="18" charset="0"/>
                <a:cs typeface="Times New Roman" panose="02020603050405020304" pitchFamily="18" charset="0"/>
              </a:rPr>
              <a:t>Superintendent Guid</a:t>
            </a:r>
            <a:r>
              <a:rPr lang="en-US">
                <a:latin typeface="Times New Roman" panose="02020603050405020304" pitchFamily="18" charset="0"/>
                <a:cs typeface="Times New Roman" panose="02020603050405020304" pitchFamily="18" charset="0"/>
              </a:rPr>
              <a:t>elines did a close review of the survey questions.  Each survey question addresses a specific performance standard, but the questions may be modified. </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Surveys should be completed anonymously so that stakeholders feel free to express their honest opinions.</a:t>
            </a:r>
          </a:p>
          <a:p>
            <a:pPr marL="174708" lvl="0" indent="-174708" algn="l" rtl="0">
              <a:spcBef>
                <a:spcPts val="0"/>
              </a:spcBef>
              <a:spcAft>
                <a:spcPts val="0"/>
              </a:spcAft>
              <a:buClr>
                <a:schemeClr val="dk1"/>
              </a:buClr>
              <a:buSzPts val="1200"/>
              <a:buFont typeface="Arial"/>
              <a:buChar char="•"/>
            </a:pPr>
            <a:r>
              <a:rPr lang="en-US">
                <a:latin typeface="Times New Roman" panose="02020603050405020304" pitchFamily="18" charset="0"/>
                <a:cs typeface="Times New Roman" panose="02020603050405020304" pitchFamily="18" charset="0"/>
              </a:rPr>
              <a:t>Finally, superintendents will retain the sole access to the actual responses from the survey but should provide a summary result via on the </a:t>
            </a:r>
            <a:r>
              <a:rPr lang="en-US" i="1">
                <a:latin typeface="Times New Roman" panose="02020603050405020304" pitchFamily="18" charset="0"/>
                <a:cs typeface="Times New Roman" panose="02020603050405020304" pitchFamily="18" charset="0"/>
              </a:rPr>
              <a:t>Survey Summary Form</a:t>
            </a:r>
            <a:r>
              <a:rPr lang="en-US">
                <a:latin typeface="Times New Roman" panose="02020603050405020304" pitchFamily="18" charset="0"/>
                <a:cs typeface="Times New Roman" panose="02020603050405020304" pitchFamily="18" charset="0"/>
              </a:rPr>
              <a:t>.</a:t>
            </a:r>
            <a:endParaRPr>
              <a:latin typeface="Times New Roman" panose="02020603050405020304" pitchFamily="18" charset="0"/>
              <a:cs typeface="Times New Roman" panose="02020603050405020304" pitchFamily="18" charset="0"/>
            </a:endParaRPr>
          </a:p>
        </p:txBody>
      </p:sp>
      <p:sp>
        <p:nvSpPr>
          <p:cNvPr id="552" name="Google Shape;552;p40: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2: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27</a:t>
            </a:fld>
            <a:endParaRPr sz="1200" b="0" i="0">
              <a:solidFill>
                <a:schemeClr val="dk1"/>
              </a:solidFill>
              <a:latin typeface="Arial"/>
              <a:ea typeface="Arial"/>
              <a:cs typeface="Arial"/>
              <a:sym typeface="Arial"/>
            </a:endParaRPr>
          </a:p>
        </p:txBody>
      </p:sp>
      <p:sp>
        <p:nvSpPr>
          <p:cNvPr id="565" name="Google Shape;565;p42:notes"/>
          <p:cNvSpPr>
            <a:spLocks noGrp="1" noRot="1" noChangeAspect="1"/>
          </p:cNvSpPr>
          <p:nvPr>
            <p:ph type="sldImg" idx="2"/>
          </p:nvPr>
        </p:nvSpPr>
        <p:spPr>
          <a:xfrm>
            <a:off x="528638" y="688975"/>
            <a:ext cx="6045200" cy="34020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6" name="Google Shape;566;p42:notes"/>
          <p:cNvSpPr txBox="1">
            <a:spLocks noGrp="1"/>
          </p:cNvSpPr>
          <p:nvPr>
            <p:ph type="body" idx="1"/>
          </p:nvPr>
        </p:nvSpPr>
        <p:spPr>
          <a:xfrm>
            <a:off x="945244" y="4324563"/>
            <a:ext cx="5209520" cy="4096953"/>
          </a:xfrm>
          <a:prstGeom prst="rect">
            <a:avLst/>
          </a:prstGeom>
          <a:noFill/>
          <a:ln>
            <a:noFill/>
          </a:ln>
        </p:spPr>
        <p:txBody>
          <a:bodyPr spcFirstLastPara="1" wrap="square" lIns="92200" tIns="45275" rIns="92200" bIns="45275" anchor="t" anchorCtr="0">
            <a:noAutofit/>
          </a:bodyPr>
          <a:lstStyle/>
          <a:p>
            <a:pPr marL="0" lvl="0" indent="0" algn="l" rtl="0">
              <a:spcBef>
                <a:spcPts val="0"/>
              </a:spcBef>
              <a:spcAft>
                <a:spcPts val="0"/>
              </a:spcAft>
              <a:buNone/>
            </a:pPr>
            <a:r>
              <a:rPr lang="en-US">
                <a:latin typeface="Times New Roman" panose="02020603050405020304" pitchFamily="18" charset="0"/>
                <a:cs typeface="Times New Roman" panose="02020603050405020304" pitchFamily="18" charset="0"/>
              </a:rPr>
              <a:t>Here are some of the benefits we typically hear concerning self-evaluations:</a:t>
            </a: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a:latin typeface="Times New Roman" panose="02020603050405020304" pitchFamily="18" charset="0"/>
                <a:cs typeface="Times New Roman" panose="02020603050405020304" pitchFamily="18" charset="0"/>
              </a:rPr>
              <a:t>On the positive side:</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a:latin typeface="Times New Roman" panose="02020603050405020304" pitchFamily="18" charset="0"/>
                <a:cs typeface="Times New Roman" panose="02020603050405020304" pitchFamily="18" charset="0"/>
              </a:rPr>
              <a:t>Self-assessing helps superintendents to reflect on the expectations as laid out in the performance standards.</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a:latin typeface="Times New Roman" panose="02020603050405020304" pitchFamily="18" charset="0"/>
                <a:cs typeface="Times New Roman" panose="02020603050405020304" pitchFamily="18" charset="0"/>
              </a:rPr>
              <a:t>It helps superintendents to identify their areas of strength and need.</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a:latin typeface="Times New Roman" panose="02020603050405020304" pitchFamily="18" charset="0"/>
                <a:cs typeface="Times New Roman" panose="02020603050405020304" pitchFamily="18" charset="0"/>
              </a:rPr>
              <a:t>It also can point out whether there is a misalignment of how the superintendent perceives his or her performance and how the evaluator perceives it. </a:t>
            </a:r>
          </a:p>
          <a:p>
            <a:pPr marL="174708" lvl="0" indent="-174708" algn="l" rtl="0">
              <a:spcBef>
                <a:spcPts val="0"/>
              </a:spcBef>
              <a:spcAft>
                <a:spcPts val="0"/>
              </a:spcAft>
              <a:buClr>
                <a:schemeClr val="dk1"/>
              </a:buClr>
              <a:buSzPts val="1000"/>
              <a:buFont typeface="Arial"/>
              <a:buChar char="•"/>
            </a:pPr>
            <a:r>
              <a:rPr lang="en-US">
                <a:latin typeface="Times New Roman" panose="02020603050405020304" pitchFamily="18" charset="0"/>
                <a:cs typeface="Times New Roman" panose="02020603050405020304" pitchFamily="18" charset="0"/>
              </a:rPr>
              <a:t>It can also be useful in generating dialogue with the board concerning goals and strategies.</a:t>
            </a:r>
            <a:endParaRPr>
              <a:latin typeface="Times New Roman" panose="02020603050405020304" pitchFamily="18" charset="0"/>
              <a:cs typeface="Times New Roman" panose="02020603050405020304" pitchFamily="18" charset="0"/>
            </a:endParaRPr>
          </a:p>
          <a:p>
            <a:pPr marL="174708" lvl="0" indent="-111208" algn="l" rtl="0">
              <a:spcBef>
                <a:spcPts val="0"/>
              </a:spcBef>
              <a:spcAft>
                <a:spcPts val="0"/>
              </a:spcAft>
              <a:buClr>
                <a:schemeClr val="dk1"/>
              </a:buClr>
              <a:buSzPts val="1000"/>
              <a:buFont typeface="Arial"/>
              <a:buNone/>
            </a:pP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a:latin typeface="Times New Roman" panose="02020603050405020304" pitchFamily="18" charset="0"/>
                <a:cs typeface="Times New Roman" panose="02020603050405020304" pitchFamily="18" charset="0"/>
              </a:rPr>
              <a:t>Self-evaluation also has some challenges:</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a:latin typeface="Times New Roman" panose="02020603050405020304" pitchFamily="18" charset="0"/>
                <a:cs typeface="Times New Roman" panose="02020603050405020304" pitchFamily="18" charset="0"/>
              </a:rPr>
              <a:t>To be of any value, a superintendents must be willing to assess him- or herself accurately.</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a:latin typeface="Times New Roman" panose="02020603050405020304" pitchFamily="18" charset="0"/>
                <a:cs typeface="Times New Roman" panose="02020603050405020304" pitchFamily="18" charset="0"/>
              </a:rPr>
              <a:t>A superintendents must feel trust in order to share the results with the board.</a:t>
            </a:r>
            <a:endParaRPr>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a:latin typeface="Times New Roman" panose="02020603050405020304" pitchFamily="18" charset="0"/>
                <a:cs typeface="Times New Roman" panose="02020603050405020304" pitchFamily="18" charset="0"/>
              </a:rPr>
              <a:t>There is also a concern that if a superintendents shares his or her areas that need improvement, it might somehow be detrimental to the superintendents. </a:t>
            </a: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000"/>
              <a:buFont typeface="Calibri"/>
              <a:buNone/>
            </a:pPr>
            <a:endParaRPr>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43:notes"/>
          <p:cNvSpPr txBox="1">
            <a:spLocks noGrp="1"/>
          </p:cNvSpPr>
          <p:nvPr>
            <p:ph type="body" idx="1"/>
          </p:nvPr>
        </p:nvSpPr>
        <p:spPr>
          <a:xfrm>
            <a:off x="688181"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Arial"/>
              <a:buNone/>
            </a:pPr>
            <a:r>
              <a:rPr lang="en-US">
                <a:latin typeface="Times New Roman" panose="02020603050405020304" pitchFamily="18" charset="0"/>
                <a:cs typeface="Times New Roman" panose="02020603050405020304" pitchFamily="18" charset="0"/>
              </a:rPr>
              <a:t>Self-evaluations are optional, but recommended, as they help superintendents to reflect on their strengths and areas where they need growth.  This reflection can help focus efforts to make their practice more effective.  When superintendents do their self-evaluation, they should consider all the relevant information they have.  This should include things such as previous feedback from evaluators and from surveys, and results from growth measures. This should help superintendents to identify areas that need improvement, which they can then use to develop professional practice goals. There is a sample </a:t>
            </a:r>
            <a:r>
              <a:rPr lang="en-US" i="1">
                <a:latin typeface="Times New Roman" panose="02020603050405020304" pitchFamily="18" charset="0"/>
                <a:cs typeface="Times New Roman" panose="02020603050405020304" pitchFamily="18" charset="0"/>
              </a:rPr>
              <a:t>Self-evaluation Form </a:t>
            </a:r>
            <a:r>
              <a:rPr lang="en-US">
                <a:latin typeface="Times New Roman" panose="02020603050405020304" pitchFamily="18" charset="0"/>
                <a:cs typeface="Times New Roman" panose="02020603050405020304" pitchFamily="18" charset="0"/>
              </a:rPr>
              <a:t>in the </a:t>
            </a:r>
            <a:r>
              <a:rPr lang="en-US" i="1">
                <a:latin typeface="Times New Roman" panose="02020603050405020304" pitchFamily="18" charset="0"/>
                <a:cs typeface="Times New Roman" panose="02020603050405020304" pitchFamily="18" charset="0"/>
              </a:rPr>
              <a:t>Guideline</a:t>
            </a:r>
            <a:r>
              <a:rPr lang="en-US">
                <a:latin typeface="Times New Roman" panose="02020603050405020304" pitchFamily="18" charset="0"/>
                <a:cs typeface="Times New Roman" panose="02020603050405020304" pitchFamily="18" charset="0"/>
              </a:rPr>
              <a:t>s.</a:t>
            </a:r>
            <a:endParaRPr>
              <a:latin typeface="Times New Roman" panose="02020603050405020304" pitchFamily="18" charset="0"/>
              <a:cs typeface="Times New Roman" panose="02020603050405020304" pitchFamily="18" charset="0"/>
            </a:endParaRPr>
          </a:p>
        </p:txBody>
      </p:sp>
      <p:sp>
        <p:nvSpPr>
          <p:cNvPr id="591" name="Google Shape;591;p43: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2: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Times New Roman" panose="02020603050405020304" pitchFamily="18" charset="0"/>
                <a:cs typeface="Times New Roman" panose="02020603050405020304" pitchFamily="18" charset="0"/>
              </a:rPr>
              <a:t>Which data sources do you think best capture your performance as a superintendent?</a:t>
            </a: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5" name="Google Shape;455;p32: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95196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4: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We’ll begin with an overview of the overall project to update the system.</a:t>
            </a:r>
            <a:endParaRPr i="1"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73" name="Google Shape;173;p4: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4: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atin typeface="Times New Roman" pitchFamily="18" charset="0"/>
                <a:cs typeface="Times New Roman" pitchFamily="18" charset="0"/>
              </a:rPr>
              <a:t>Now let’s take a look at how superintendent performance will be evaluated.</a:t>
            </a:r>
          </a:p>
          <a:p>
            <a:pPr marL="0" lvl="0" indent="0" algn="l" rtl="0">
              <a:spcBef>
                <a:spcPts val="0"/>
              </a:spcBef>
              <a:spcAft>
                <a:spcPts val="0"/>
              </a:spcAft>
              <a:buNone/>
            </a:pPr>
            <a:endParaRPr/>
          </a:p>
        </p:txBody>
      </p:sp>
      <p:sp>
        <p:nvSpPr>
          <p:cNvPr id="390" name="Google Shape;390;p24: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772516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r>
              <a:rPr lang="en-US">
                <a:latin typeface="Times New Roman" panose="02020603050405020304" pitchFamily="18" charset="0"/>
                <a:cs typeface="Times New Roman" panose="02020603050405020304" pitchFamily="18" charset="0"/>
              </a:rPr>
              <a:t>These are the terms used in the rating</a:t>
            </a:r>
            <a:r>
              <a:rPr lang="en-US" baseline="0">
                <a:latin typeface="Times New Roman" panose="02020603050405020304" pitchFamily="18" charset="0"/>
                <a:cs typeface="Times New Roman" panose="02020603050405020304" pitchFamily="18" charset="0"/>
              </a:rPr>
              <a:t> scale. </a:t>
            </a:r>
            <a:r>
              <a:rPr lang="en-US">
                <a:latin typeface="Times New Roman" panose="02020603050405020304" pitchFamily="18" charset="0"/>
                <a:cs typeface="Times New Roman" panose="02020603050405020304" pitchFamily="18" charset="0"/>
              </a:rPr>
              <a:t>Superintendents</a:t>
            </a:r>
            <a:r>
              <a:rPr lang="en-US" baseline="0">
                <a:latin typeface="Times New Roman" panose="02020603050405020304" pitchFamily="18" charset="0"/>
                <a:cs typeface="Times New Roman" panose="02020603050405020304" pitchFamily="18" charset="0"/>
              </a:rPr>
              <a:t> only receive an actual rating using these terms during the summative evaluation. </a:t>
            </a:r>
          </a:p>
          <a:p>
            <a:pPr marL="171450" indent="-171450" eaLnBrk="1" hangingPunct="1">
              <a:buFont typeface="Arial" pitchFamily="34" charset="0"/>
              <a:buChar char="•"/>
            </a:pPr>
            <a:r>
              <a:rPr lang="en-US">
                <a:latin typeface="Times New Roman" panose="02020603050405020304" pitchFamily="18" charset="0"/>
                <a:cs typeface="Times New Roman" panose="02020603050405020304" pitchFamily="18" charset="0"/>
              </a:rPr>
              <a:t>Superintendents </a:t>
            </a:r>
            <a:r>
              <a:rPr lang="en-US" baseline="0">
                <a:latin typeface="Times New Roman" panose="02020603050405020304" pitchFamily="18" charset="0"/>
                <a:cs typeface="Times New Roman" panose="02020603050405020304" pitchFamily="18" charset="0"/>
              </a:rPr>
              <a:t>who are </a:t>
            </a:r>
            <a:r>
              <a:rPr lang="en-US" i="1" baseline="0">
                <a:latin typeface="Times New Roman" panose="02020603050405020304" pitchFamily="18" charset="0"/>
                <a:cs typeface="Times New Roman" panose="02020603050405020304" pitchFamily="18" charset="0"/>
              </a:rPr>
              <a:t>highly effective </a:t>
            </a:r>
            <a:r>
              <a:rPr lang="en-US" baseline="0">
                <a:latin typeface="Times New Roman" panose="02020603050405020304" pitchFamily="18" charset="0"/>
                <a:cs typeface="Times New Roman" panose="02020603050405020304" pitchFamily="18" charset="0"/>
              </a:rPr>
              <a:t>consistently and considerably surpass the performance standard. These </a:t>
            </a:r>
            <a:r>
              <a:rPr lang="en-US">
                <a:latin typeface="Times New Roman" panose="02020603050405020304" pitchFamily="18" charset="0"/>
                <a:cs typeface="Times New Roman" panose="02020603050405020304" pitchFamily="18" charset="0"/>
              </a:rPr>
              <a:t>superintendents</a:t>
            </a:r>
            <a:r>
              <a:rPr lang="en-US" baseline="0">
                <a:latin typeface="Times New Roman" panose="02020603050405020304" pitchFamily="18" charset="0"/>
                <a:cs typeface="Times New Roman" panose="02020603050405020304" pitchFamily="18" charset="0"/>
              </a:rPr>
              <a:t> serve as role models to others.</a:t>
            </a:r>
          </a:p>
          <a:p>
            <a:pPr marL="171450" indent="-171450" eaLnBrk="1" hangingPunct="1">
              <a:buFont typeface="Arial" pitchFamily="34" charset="0"/>
              <a:buChar char="•"/>
            </a:pPr>
            <a:r>
              <a:rPr lang="en-US">
                <a:latin typeface="Times New Roman" panose="02020603050405020304" pitchFamily="18" charset="0"/>
                <a:cs typeface="Times New Roman" panose="02020603050405020304" pitchFamily="18" charset="0"/>
              </a:rPr>
              <a:t>Superintendents</a:t>
            </a:r>
            <a:r>
              <a:rPr lang="en-US" baseline="0">
                <a:latin typeface="Times New Roman" panose="02020603050405020304" pitchFamily="18" charset="0"/>
                <a:cs typeface="Times New Roman" panose="02020603050405020304" pitchFamily="18" charset="0"/>
              </a:rPr>
              <a:t> who are </a:t>
            </a:r>
            <a:r>
              <a:rPr lang="en-US" i="1" baseline="0">
                <a:latin typeface="Times New Roman" panose="02020603050405020304" pitchFamily="18" charset="0"/>
                <a:cs typeface="Times New Roman" panose="02020603050405020304" pitchFamily="18" charset="0"/>
              </a:rPr>
              <a:t>effective</a:t>
            </a:r>
            <a:r>
              <a:rPr lang="en-US" baseline="0">
                <a:latin typeface="Times New Roman" panose="02020603050405020304" pitchFamily="18" charset="0"/>
                <a:cs typeface="Times New Roman" panose="02020603050405020304" pitchFamily="18" charset="0"/>
              </a:rPr>
              <a:t> are high quality </a:t>
            </a:r>
            <a:r>
              <a:rPr lang="en-US">
                <a:latin typeface="Times New Roman" panose="02020603050405020304" pitchFamily="18" charset="0"/>
                <a:cs typeface="Times New Roman" panose="02020603050405020304" pitchFamily="18" charset="0"/>
              </a:rPr>
              <a:t>superintendents</a:t>
            </a:r>
            <a:r>
              <a:rPr lang="en-US" baseline="0">
                <a:latin typeface="Times New Roman" panose="02020603050405020304" pitchFamily="18" charset="0"/>
                <a:cs typeface="Times New Roman" panose="02020603050405020304" pitchFamily="18" charset="0"/>
              </a:rPr>
              <a:t>.  They consistently meet the standard.</a:t>
            </a:r>
          </a:p>
          <a:p>
            <a:pPr marL="171450" indent="-171450" eaLnBrk="1" hangingPunct="1">
              <a:buFont typeface="Arial" pitchFamily="34" charset="0"/>
              <a:buChar char="•"/>
            </a:pPr>
            <a:r>
              <a:rPr lang="en-US">
                <a:latin typeface="Times New Roman" panose="02020603050405020304" pitchFamily="18" charset="0"/>
                <a:cs typeface="Times New Roman" panose="02020603050405020304" pitchFamily="18" charset="0"/>
              </a:rPr>
              <a:t>Superintendents </a:t>
            </a:r>
            <a:r>
              <a:rPr lang="en-US" baseline="0">
                <a:latin typeface="Times New Roman" panose="02020603050405020304" pitchFamily="18" charset="0"/>
                <a:cs typeface="Times New Roman" panose="02020603050405020304" pitchFamily="18" charset="0"/>
              </a:rPr>
              <a:t>who are </a:t>
            </a:r>
            <a:r>
              <a:rPr lang="en-US" i="1" baseline="0">
                <a:latin typeface="Times New Roman" panose="02020603050405020304" pitchFamily="18" charset="0"/>
                <a:cs typeface="Times New Roman" panose="02020603050405020304" pitchFamily="18" charset="0"/>
              </a:rPr>
              <a:t>approaching effective </a:t>
            </a:r>
            <a:r>
              <a:rPr lang="en-US" baseline="0">
                <a:latin typeface="Times New Roman" panose="02020603050405020304" pitchFamily="18" charset="0"/>
                <a:cs typeface="Times New Roman" panose="02020603050405020304" pitchFamily="18" charset="0"/>
              </a:rPr>
              <a:t>are inconsistent meeting the standards.  These may be superintendents who are new to the position and have not developed the skill set needed, or they may be </a:t>
            </a:r>
            <a:r>
              <a:rPr lang="en-US">
                <a:latin typeface="Times New Roman" panose="02020603050405020304" pitchFamily="18" charset="0"/>
                <a:cs typeface="Times New Roman" panose="02020603050405020304" pitchFamily="18" charset="0"/>
              </a:rPr>
              <a:t>superintendents</a:t>
            </a:r>
            <a:r>
              <a:rPr lang="en-US" baseline="0">
                <a:latin typeface="Times New Roman" panose="02020603050405020304" pitchFamily="18" charset="0"/>
                <a:cs typeface="Times New Roman" panose="02020603050405020304" pitchFamily="18" charset="0"/>
              </a:rPr>
              <a:t> who are more experienced, but need improvement in a particular area.  In either case, these </a:t>
            </a:r>
            <a:r>
              <a:rPr lang="en-US">
                <a:latin typeface="Times New Roman" panose="02020603050405020304" pitchFamily="18" charset="0"/>
                <a:cs typeface="Times New Roman" panose="02020603050405020304" pitchFamily="18" charset="0"/>
              </a:rPr>
              <a:t>superintendents</a:t>
            </a:r>
            <a:r>
              <a:rPr lang="en-US" baseline="0">
                <a:latin typeface="Times New Roman" panose="02020603050405020304" pitchFamily="18" charset="0"/>
                <a:cs typeface="Times New Roman" panose="02020603050405020304" pitchFamily="18" charset="0"/>
              </a:rPr>
              <a:t> do not demonstrate the level of proficiency required of them.</a:t>
            </a:r>
          </a:p>
          <a:p>
            <a:pPr marL="171450" indent="-171450" eaLnBrk="1" hangingPunct="1">
              <a:buFont typeface="Arial" pitchFamily="34" charset="0"/>
              <a:buChar char="•"/>
            </a:pPr>
            <a:r>
              <a:rPr lang="en-US">
                <a:latin typeface="Times New Roman" panose="02020603050405020304" pitchFamily="18" charset="0"/>
                <a:cs typeface="Times New Roman" panose="02020603050405020304" pitchFamily="18" charset="0"/>
              </a:rPr>
              <a:t>Superintendents</a:t>
            </a:r>
            <a:r>
              <a:rPr lang="en-US" baseline="0">
                <a:latin typeface="Times New Roman" panose="02020603050405020304" pitchFamily="18" charset="0"/>
                <a:cs typeface="Times New Roman" panose="02020603050405020304" pitchFamily="18" charset="0"/>
              </a:rPr>
              <a:t> who are </a:t>
            </a:r>
            <a:r>
              <a:rPr lang="en-US" i="1" baseline="0">
                <a:latin typeface="Times New Roman" panose="02020603050405020304" pitchFamily="18" charset="0"/>
                <a:cs typeface="Times New Roman" panose="02020603050405020304" pitchFamily="18" charset="0"/>
              </a:rPr>
              <a:t>ineffective </a:t>
            </a:r>
            <a:r>
              <a:rPr lang="en-US" baseline="0">
                <a:latin typeface="Times New Roman" panose="02020603050405020304" pitchFamily="18" charset="0"/>
                <a:cs typeface="Times New Roman" panose="02020603050405020304" pitchFamily="18" charset="0"/>
              </a:rPr>
              <a:t>consistently perform below the standard. </a:t>
            </a: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F0C825E-8569-4D7A-B14A-0EE1309E2F01}" type="slidenum">
              <a:rPr lang="en-US" smtClean="0"/>
              <a:t>31</a:t>
            </a:fld>
            <a:endParaRPr lang="en-US"/>
          </a:p>
        </p:txBody>
      </p:sp>
    </p:spTree>
    <p:extLst>
      <p:ext uri="{BB962C8B-B14F-4D97-AF65-F5344CB8AC3E}">
        <p14:creationId xmlns:p14="http://schemas.microsoft.com/office/powerpoint/2010/main" val="1509211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a:effectLst/>
                <a:latin typeface="Times New Roman" panose="02020603050405020304" pitchFamily="18" charset="0"/>
                <a:ea typeface="SimSun" panose="02010600030101010101" pitchFamily="2" charset="-122"/>
                <a:cs typeface="Helvetica" panose="020B0604020202020204" pitchFamily="34" charset="0"/>
              </a:rPr>
              <a:t>Formative assessment can provide valuable information to superintendents.  At any point during the year, the school board has the option to share its assessment of the superintendent’s performance by discussing the evidence related to the eight</a:t>
            </a:r>
            <a:r>
              <a:rPr lang="en-US" sz="1800" strike="sngStrike">
                <a:effectLst/>
                <a:latin typeface="Times New Roman" panose="02020603050405020304" pitchFamily="18" charset="0"/>
                <a:ea typeface="SimSun" panose="02010600030101010101" pitchFamily="2" charset="-122"/>
                <a:cs typeface="Helvetica" panose="020B0604020202020204" pitchFamily="34" charset="0"/>
              </a:rPr>
              <a:t> </a:t>
            </a:r>
            <a:r>
              <a:rPr lang="en-US" sz="1800">
                <a:effectLst/>
                <a:latin typeface="Times New Roman" panose="02020603050405020304" pitchFamily="18" charset="0"/>
                <a:ea typeface="SimSun" panose="02010600030101010101" pitchFamily="2" charset="-122"/>
                <a:cs typeface="Helvetica" panose="020B0604020202020204" pitchFamily="34" charset="0"/>
              </a:rPr>
              <a:t>standards.  An optional </a:t>
            </a:r>
            <a:r>
              <a:rPr lang="en-US" sz="1800" i="1">
                <a:effectLst/>
                <a:latin typeface="Times New Roman" panose="02020603050405020304" pitchFamily="18" charset="0"/>
                <a:ea typeface="SimSun" panose="02010600030101010101" pitchFamily="2" charset="-122"/>
                <a:cs typeface="Helvetica" panose="020B0604020202020204" pitchFamily="34" charset="0"/>
              </a:rPr>
              <a:t>Superintendent Formative Assessment Performance Report </a:t>
            </a:r>
            <a:r>
              <a:rPr lang="en-US" sz="1800">
                <a:effectLst/>
                <a:latin typeface="Times New Roman" panose="02020603050405020304" pitchFamily="18" charset="0"/>
                <a:ea typeface="SimSun" panose="02010600030101010101" pitchFamily="2" charset="-122"/>
                <a:cs typeface="Helvetica" panose="020B0604020202020204" pitchFamily="34" charset="0"/>
              </a:rPr>
              <a:t>is provided in the </a:t>
            </a:r>
            <a:r>
              <a:rPr lang="en-US" sz="1800" i="1">
                <a:effectLst/>
                <a:latin typeface="Times New Roman" panose="02020603050405020304" pitchFamily="18" charset="0"/>
                <a:ea typeface="SimSun" panose="02010600030101010101" pitchFamily="2" charset="-122"/>
                <a:cs typeface="Helvetica" panose="020B0604020202020204" pitchFamily="34" charset="0"/>
              </a:rPr>
              <a:t>Guidelines</a:t>
            </a:r>
            <a:r>
              <a:rPr lang="en-US" sz="1800">
                <a:effectLst/>
                <a:latin typeface="Times New Roman" panose="02020603050405020304" pitchFamily="18" charset="0"/>
                <a:ea typeface="SimSun" panose="02010600030101010101" pitchFamily="2" charset="-122"/>
                <a:cs typeface="Helvetica" panose="020B0604020202020204" pitchFamily="34" charset="0"/>
              </a:rPr>
              <a:t>.  It should be noted that this report does not include an actual rating in any of the performance standards.</a:t>
            </a:r>
            <a:endParaRPr lang="en-US" sz="1800">
              <a:effectLst/>
              <a:latin typeface="Helvetica" panose="020B0604020202020204" pitchFamily="34" charset="0"/>
              <a:ea typeface="SimSun" panose="02010600030101010101" pitchFamily="2" charset="-122"/>
              <a:cs typeface="Helvetica"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2F0C825E-8569-4D7A-B14A-0EE1309E2F01}" type="slidenum">
              <a:rPr lang="en-US" smtClean="0"/>
              <a:t>32</a:t>
            </a:fld>
            <a:endParaRPr lang="en-US"/>
          </a:p>
        </p:txBody>
      </p:sp>
    </p:spTree>
    <p:extLst>
      <p:ext uri="{BB962C8B-B14F-4D97-AF65-F5344CB8AC3E}">
        <p14:creationId xmlns:p14="http://schemas.microsoft.com/office/powerpoint/2010/main" val="235139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57150">
              <a:spcBef>
                <a:spcPts val="0"/>
              </a:spcBef>
              <a:spcAft>
                <a:spcPts val="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Assessment of performance quality occurs only at the summative evaluation stage, which comes at the end of the evaluation cycle.  The rating for each performance standard is based on multiple data sources of information and is completed only after pertinent data from all sources are reviewed.  Evaluators will use the four-point rating scale and performance rubric for each standard. </a:t>
            </a:r>
            <a:r>
              <a:rPr lang="en-US">
                <a:solidFill>
                  <a:srgbClr val="000000"/>
                </a:solidFill>
                <a:effectLst/>
                <a:latin typeface="Times New Roman" panose="02020603050405020304" pitchFamily="18" charset="0"/>
                <a:ea typeface="Times" panose="02020603050405020304" pitchFamily="18" charset="0"/>
                <a:cs typeface="Times New Roman" panose="02020603050405020304" pitchFamily="18" charset="0"/>
              </a:rPr>
              <a:t>In addition to receiving a diagnostic rating for each of the eight performance standards, the superintendent will receive a single summative evaluation rating at the conclusion of the evaluation cycle.  This summative rating will reflect an overall evaluation rating for the superintendent.  The intent is not to replace the diagnostic value of the eight performance standards; rather it is to provide an overall rating of the superintendent’s performance. </a:t>
            </a:r>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F0C825E-8569-4D7A-B14A-0EE1309E2F01}" type="slidenum">
              <a:rPr lang="en-US" smtClean="0"/>
              <a:t>33</a:t>
            </a:fld>
            <a:endParaRPr lang="en-US"/>
          </a:p>
        </p:txBody>
      </p:sp>
    </p:spTree>
    <p:extLst>
      <p:ext uri="{BB962C8B-B14F-4D97-AF65-F5344CB8AC3E}">
        <p14:creationId xmlns:p14="http://schemas.microsoft.com/office/powerpoint/2010/main" val="3737084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a:latin typeface="Times New Roman" panose="02020603050405020304" pitchFamily="18" charset="0"/>
                <a:cs typeface="Times New Roman" panose="02020603050405020304" pitchFamily="18" charset="0"/>
              </a:rPr>
              <a:t>This is what the rubric for </a:t>
            </a:r>
            <a:r>
              <a:rPr lang="en-US" i="1">
                <a:latin typeface="Times New Roman" panose="02020603050405020304" pitchFamily="18" charset="0"/>
                <a:cs typeface="Times New Roman" panose="02020603050405020304" pitchFamily="18" charset="0"/>
              </a:rPr>
              <a:t>Strategic Leadership </a:t>
            </a:r>
            <a:r>
              <a:rPr lang="en-US">
                <a:latin typeface="Times New Roman" panose="02020603050405020304" pitchFamily="18" charset="0"/>
                <a:cs typeface="Times New Roman" panose="02020603050405020304" pitchFamily="18" charset="0"/>
              </a:rPr>
              <a:t>looks like.  Evaluators and superintendents will collect evidence throughout the year and the evaluator will make a rating decision based on the preponderance of that evidence.  Note that </a:t>
            </a:r>
            <a:r>
              <a:rPr lang="en-US" i="1">
                <a:latin typeface="Times New Roman" panose="02020603050405020304" pitchFamily="18" charset="0"/>
                <a:cs typeface="Times New Roman" panose="02020603050405020304" pitchFamily="18" charset="0"/>
              </a:rPr>
              <a:t>effective</a:t>
            </a:r>
            <a:r>
              <a:rPr lang="en-US">
                <a:latin typeface="Times New Roman" panose="02020603050405020304" pitchFamily="18" charset="0"/>
                <a:cs typeface="Times New Roman" panose="02020603050405020304" pitchFamily="18" charset="0"/>
              </a:rPr>
              <a:t> is the expected level of performance as it is the actual performance standard.  Also note, that in order to be rated as </a:t>
            </a:r>
            <a:r>
              <a:rPr lang="en-US" i="1">
                <a:latin typeface="Times New Roman" panose="02020603050405020304" pitchFamily="18" charset="0"/>
                <a:cs typeface="Times New Roman" panose="02020603050405020304" pitchFamily="18" charset="0"/>
              </a:rPr>
              <a:t>highly effective</a:t>
            </a:r>
            <a:r>
              <a:rPr lang="en-US">
                <a:latin typeface="Times New Roman" panose="02020603050405020304" pitchFamily="18" charset="0"/>
                <a:cs typeface="Times New Roman" panose="02020603050405020304" pitchFamily="18" charset="0"/>
              </a:rPr>
              <a:t>, a superintendent must meet the </a:t>
            </a:r>
            <a:r>
              <a:rPr lang="en-US" i="1">
                <a:latin typeface="Times New Roman" panose="02020603050405020304" pitchFamily="18" charset="0"/>
                <a:cs typeface="Times New Roman" panose="02020603050405020304" pitchFamily="18" charset="0"/>
              </a:rPr>
              <a:t>effectiv</a:t>
            </a:r>
            <a:r>
              <a:rPr lang="en-US">
                <a:latin typeface="Times New Roman" panose="02020603050405020304" pitchFamily="18" charset="0"/>
                <a:cs typeface="Times New Roman" panose="02020603050405020304" pitchFamily="18" charset="0"/>
              </a:rPr>
              <a:t>e level and go beyond. </a:t>
            </a:r>
          </a:p>
        </p:txBody>
      </p:sp>
      <p:sp>
        <p:nvSpPr>
          <p:cNvPr id="4" name="Slide Number Placeholder 3"/>
          <p:cNvSpPr>
            <a:spLocks noGrp="1"/>
          </p:cNvSpPr>
          <p:nvPr>
            <p:ph type="sldNum" sz="quarter" idx="5"/>
          </p:nvPr>
        </p:nvSpPr>
        <p:spPr/>
        <p:txBody>
          <a:bodyPr/>
          <a:lstStyle/>
          <a:p>
            <a:fld id="{2F0C825E-8569-4D7A-B14A-0EE1309E2F01}" type="slidenum">
              <a:rPr lang="en-US" smtClean="0"/>
              <a:t>34</a:t>
            </a:fld>
            <a:endParaRPr lang="en-US"/>
          </a:p>
        </p:txBody>
      </p:sp>
    </p:spTree>
    <p:extLst>
      <p:ext uri="{BB962C8B-B14F-4D97-AF65-F5344CB8AC3E}">
        <p14:creationId xmlns:p14="http://schemas.microsoft.com/office/powerpoint/2010/main" val="3408794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atin typeface="Times New Roman" panose="02020603050405020304" pitchFamily="18" charset="0"/>
                <a:cs typeface="Times New Roman" panose="02020603050405020304" pitchFamily="18" charset="0"/>
              </a:rPr>
              <a:t>The rubric levels use similar descriptive wording across the levels.</a:t>
            </a:r>
          </a:p>
          <a:p>
            <a:pPr marL="0" indent="0"/>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F0C825E-8569-4D7A-B14A-0EE1309E2F01}" type="slidenum">
              <a:rPr lang="en-US" smtClean="0"/>
              <a:t>35</a:t>
            </a:fld>
            <a:endParaRPr lang="en-US"/>
          </a:p>
        </p:txBody>
      </p:sp>
    </p:spTree>
    <p:extLst>
      <p:ext uri="{BB962C8B-B14F-4D97-AF65-F5344CB8AC3E}">
        <p14:creationId xmlns:p14="http://schemas.microsoft.com/office/powerpoint/2010/main" val="3990993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atin typeface="Times New Roman" panose="02020603050405020304" pitchFamily="18" charset="0"/>
                <a:cs typeface="Times New Roman" panose="02020603050405020304" pitchFamily="18" charset="0"/>
              </a:rPr>
              <a:t>When determining a rating, evaluators should begin at the </a:t>
            </a:r>
            <a:r>
              <a:rPr lang="en-US" i="1">
                <a:latin typeface="Times New Roman" panose="02020603050405020304" pitchFamily="18" charset="0"/>
                <a:cs typeface="Times New Roman" panose="02020603050405020304" pitchFamily="18" charset="0"/>
              </a:rPr>
              <a:t>effective</a:t>
            </a:r>
            <a:r>
              <a:rPr lang="en-US">
                <a:latin typeface="Times New Roman" panose="02020603050405020304" pitchFamily="18" charset="0"/>
                <a:cs typeface="Times New Roman" panose="02020603050405020304" pitchFamily="18" charset="0"/>
              </a:rPr>
              <a:t> level as that is the actual performance standard.  They should then look at the preponderance of evidence from all data sources to see whether the rating should move one way or the other. </a:t>
            </a:r>
          </a:p>
          <a:p>
            <a:pPr marL="0" indent="0"/>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F0C825E-8569-4D7A-B14A-0EE1309E2F01}" type="slidenum">
              <a:rPr lang="en-US" smtClean="0"/>
              <a:t>36</a:t>
            </a:fld>
            <a:endParaRPr lang="en-US"/>
          </a:p>
        </p:txBody>
      </p:sp>
    </p:spTree>
    <p:extLst>
      <p:ext uri="{BB962C8B-B14F-4D97-AF65-F5344CB8AC3E}">
        <p14:creationId xmlns:p14="http://schemas.microsoft.com/office/powerpoint/2010/main" val="1566821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a:latin typeface="Times New Roman" panose="02020603050405020304" pitchFamily="18" charset="0"/>
                <a:cs typeface="Times New Roman" panose="02020603050405020304" pitchFamily="18" charset="0"/>
              </a:rPr>
              <a:t>This chart shows how a single summative rating is calculated and is included on the Summative Performance Report.  </a:t>
            </a:r>
          </a:p>
          <a:p>
            <a:endParaRPr lang="en-US">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a:latin typeface="Times New Roman" panose="02020603050405020304" pitchFamily="18" charset="0"/>
                <a:cs typeface="Times New Roman" panose="02020603050405020304" pitchFamily="18" charset="0"/>
              </a:rPr>
              <a:t>Each rating level has a point value: </a:t>
            </a:r>
            <a:r>
              <a:rPr lang="en-US" i="1">
                <a:latin typeface="Times New Roman" panose="02020603050405020304" pitchFamily="18" charset="0"/>
                <a:cs typeface="Times New Roman" panose="02020603050405020304" pitchFamily="18" charset="0"/>
              </a:rPr>
              <a:t>highly effective </a:t>
            </a:r>
            <a:r>
              <a:rPr lang="en-US">
                <a:latin typeface="Times New Roman" panose="02020603050405020304" pitchFamily="18" charset="0"/>
                <a:cs typeface="Times New Roman" panose="02020603050405020304" pitchFamily="18" charset="0"/>
              </a:rPr>
              <a:t>is worth 4 points, </a:t>
            </a:r>
            <a:r>
              <a:rPr lang="en-US" i="1">
                <a:latin typeface="Times New Roman" panose="02020603050405020304" pitchFamily="18" charset="0"/>
                <a:cs typeface="Times New Roman" panose="02020603050405020304" pitchFamily="18" charset="0"/>
              </a:rPr>
              <a:t>effective</a:t>
            </a:r>
            <a:r>
              <a:rPr lang="en-US">
                <a:latin typeface="Times New Roman" panose="02020603050405020304" pitchFamily="18" charset="0"/>
                <a:cs typeface="Times New Roman" panose="02020603050405020304" pitchFamily="18" charset="0"/>
              </a:rPr>
              <a:t> is 3 points, </a:t>
            </a:r>
            <a:r>
              <a:rPr lang="en-US" i="1">
                <a:latin typeface="Times New Roman" panose="02020603050405020304" pitchFamily="18" charset="0"/>
                <a:cs typeface="Times New Roman" panose="02020603050405020304" pitchFamily="18" charset="0"/>
              </a:rPr>
              <a:t>approaching effective </a:t>
            </a:r>
            <a:r>
              <a:rPr lang="en-US">
                <a:latin typeface="Times New Roman" panose="02020603050405020304" pitchFamily="18" charset="0"/>
                <a:cs typeface="Times New Roman" panose="02020603050405020304" pitchFamily="18" charset="0"/>
              </a:rPr>
              <a:t>is two points, and </a:t>
            </a:r>
            <a:r>
              <a:rPr lang="en-US" i="1">
                <a:latin typeface="Times New Roman" panose="02020603050405020304" pitchFamily="18" charset="0"/>
                <a:cs typeface="Times New Roman" panose="02020603050405020304" pitchFamily="18" charset="0"/>
              </a:rPr>
              <a:t>ineffective</a:t>
            </a:r>
            <a:r>
              <a:rPr lang="en-US">
                <a:latin typeface="Times New Roman" panose="02020603050405020304" pitchFamily="18" charset="0"/>
                <a:cs typeface="Times New Roman" panose="02020603050405020304" pitchFamily="18" charset="0"/>
              </a:rPr>
              <a:t> is one point. </a:t>
            </a:r>
          </a:p>
          <a:p>
            <a:pPr marL="174708" indent="-174708">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a:latin typeface="Times New Roman" panose="02020603050405020304" pitchFamily="18" charset="0"/>
                <a:cs typeface="Times New Roman" panose="02020603050405020304" pitchFamily="18" charset="0"/>
              </a:rPr>
              <a:t>After determining the rating for the superintendent for each performance standard using the applicable rubric, the evaluator should write those performance ratings in this chart, along with the associated point value.  This particular chart shows the weighting of all eight performance standards to be equal (1.25/10) as suggested in the </a:t>
            </a:r>
            <a:r>
              <a:rPr lang="en-US" i="1">
                <a:latin typeface="Times New Roman" panose="02020603050405020304" pitchFamily="18" charset="0"/>
                <a:cs typeface="Times New Roman" panose="02020603050405020304" pitchFamily="18" charset="0"/>
              </a:rPr>
              <a:t>Superintendent Guidelines</a:t>
            </a:r>
            <a:r>
              <a:rPr lang="en-US">
                <a:latin typeface="Times New Roman" panose="02020603050405020304" pitchFamily="18" charset="0"/>
                <a:cs typeface="Times New Roman" panose="02020603050405020304" pitchFamily="18" charset="0"/>
              </a:rPr>
              <a:t>. Should a school division alter the weighting, it is important to remember </a:t>
            </a:r>
            <a:r>
              <a:rPr lang="en-US">
                <a:latin typeface="Times New Roman" panose="02020603050405020304" pitchFamily="18" charset="0"/>
                <a:ea typeface="SimSun" panose="02010600030101010101" pitchFamily="2" charset="-122"/>
                <a:cs typeface="Times New Roman" panose="02020603050405020304" pitchFamily="18" charset="0"/>
              </a:rPr>
              <a:t>that </a:t>
            </a:r>
            <a:r>
              <a:rPr lang="en-US" i="1">
                <a:latin typeface="Times New Roman" panose="02020603050405020304" pitchFamily="18" charset="0"/>
                <a:ea typeface="SimSun" panose="02010600030101010101" pitchFamily="2" charset="-122"/>
                <a:cs typeface="Times New Roman" panose="02020603050405020304" pitchFamily="18" charset="0"/>
              </a:rPr>
              <a:t>Performance Standard 8-Divisionwide Student Academic Progress</a:t>
            </a:r>
            <a:r>
              <a:rPr lang="en-US">
                <a:latin typeface="Times New Roman" panose="02020603050405020304" pitchFamily="18" charset="0"/>
                <a:ea typeface="SimSun" panose="02010600030101010101" pitchFamily="2" charset="-122"/>
                <a:cs typeface="Times New Roman" panose="02020603050405020304" pitchFamily="18" charset="0"/>
              </a:rPr>
              <a:t> cannot be the least weighted of the performance standards or less than 1 (10 percent); however, it may be weighted equally as one of the multiple lowest weighted standards. </a:t>
            </a:r>
          </a:p>
          <a:p>
            <a:pPr marL="174708" indent="-174708">
              <a:buFont typeface="Arial" panose="020B0604020202020204" pitchFamily="34" charset="0"/>
              <a:buChar char="•"/>
            </a:pPr>
            <a:endParaRPr lang="en-US">
              <a:latin typeface="Times New Roman" panose="02020603050405020304" pitchFamily="18" charset="0"/>
              <a:ea typeface="SimSun" panose="02010600030101010101" pitchFamily="2" charset="-122"/>
              <a:cs typeface="Times New Roman" panose="02020603050405020304" pitchFamily="18" charset="0"/>
            </a:endParaRPr>
          </a:p>
          <a:p>
            <a:pPr marL="174708" indent="-174708">
              <a:buFont typeface="Arial" panose="020B0604020202020204" pitchFamily="34" charset="0"/>
              <a:buChar char="•"/>
            </a:pPr>
            <a:r>
              <a:rPr lang="en-US">
                <a:latin typeface="Times New Roman" panose="02020603050405020304" pitchFamily="18" charset="0"/>
                <a:ea typeface="SimSun" panose="02010600030101010101" pitchFamily="2" charset="-122"/>
                <a:cs typeface="Times New Roman" panose="02020603050405020304" pitchFamily="18" charset="0"/>
              </a:rPr>
              <a:t>The evaluator should then multiply the points by the weight to determine the weighted total.  For example, Standard 1 was rated as </a:t>
            </a:r>
            <a:r>
              <a:rPr lang="en-US" i="1">
                <a:latin typeface="Times New Roman" panose="02020603050405020304" pitchFamily="18" charset="0"/>
                <a:ea typeface="SimSun" panose="02010600030101010101" pitchFamily="2" charset="-122"/>
                <a:cs typeface="Times New Roman" panose="02020603050405020304" pitchFamily="18" charset="0"/>
              </a:rPr>
              <a:t>highly effect</a:t>
            </a:r>
            <a:r>
              <a:rPr lang="en-US">
                <a:latin typeface="Times New Roman" panose="02020603050405020304" pitchFamily="18" charset="0"/>
                <a:ea typeface="SimSun" panose="02010600030101010101" pitchFamily="2" charset="-122"/>
                <a:cs typeface="Times New Roman" panose="02020603050405020304" pitchFamily="18" charset="0"/>
              </a:rPr>
              <a:t>ive, which is worth 4 points.  That standard is worth 1.25, so the weighted total is a 5.  As you can see, when all the weighted totals are summed, the total is a 33.75.</a:t>
            </a:r>
          </a:p>
          <a:p>
            <a:pPr marL="174708" indent="-174708">
              <a:buFont typeface="Arial" panose="020B0604020202020204" pitchFamily="34" charset="0"/>
              <a:buChar char="•"/>
            </a:pPr>
            <a:endParaRPr lang="en-US">
              <a:latin typeface="Times New Roman" panose="02020603050405020304" pitchFamily="18" charset="0"/>
              <a:ea typeface="SimSun" panose="02010600030101010101" pitchFamily="2" charset="-122"/>
              <a:cs typeface="Times New Roman" panose="02020603050405020304" pitchFamily="18" charset="0"/>
            </a:endParaRPr>
          </a:p>
          <a:p>
            <a:pPr marL="174708" indent="-174708">
              <a:buFont typeface="Arial" panose="020B0604020202020204" pitchFamily="34" charset="0"/>
              <a:buChar char="•"/>
            </a:pPr>
            <a:r>
              <a:rPr lang="en-US">
                <a:latin typeface="Times New Roman" panose="02020603050405020304" pitchFamily="18" charset="0"/>
                <a:ea typeface="SimSun" panose="02010600030101010101" pitchFamily="2" charset="-122"/>
                <a:cs typeface="Times New Roman" panose="02020603050405020304" pitchFamily="18" charset="0"/>
              </a:rPr>
              <a:t>You can see based on the chart that a 33.75 falls within the </a:t>
            </a:r>
            <a:r>
              <a:rPr lang="en-US" i="1">
                <a:latin typeface="Times New Roman" panose="02020603050405020304" pitchFamily="18" charset="0"/>
                <a:ea typeface="SimSun" panose="02010600030101010101" pitchFamily="2" charset="-122"/>
                <a:cs typeface="Times New Roman" panose="02020603050405020304" pitchFamily="18" charset="0"/>
              </a:rPr>
              <a:t>effective</a:t>
            </a:r>
            <a:r>
              <a:rPr lang="en-US">
                <a:latin typeface="Times New Roman" panose="02020603050405020304" pitchFamily="18" charset="0"/>
                <a:ea typeface="SimSun" panose="02010600030101010101" pitchFamily="2" charset="-122"/>
                <a:cs typeface="Times New Roman" panose="02020603050405020304" pitchFamily="18" charset="0"/>
              </a:rPr>
              <a:t> range; therefore, the superintendent would receive a single summative rating of </a:t>
            </a:r>
            <a:r>
              <a:rPr lang="en-US" i="1">
                <a:latin typeface="Times New Roman" panose="02020603050405020304" pitchFamily="18" charset="0"/>
                <a:ea typeface="SimSun" panose="02010600030101010101" pitchFamily="2" charset="-122"/>
                <a:cs typeface="Times New Roman" panose="02020603050405020304" pitchFamily="18" charset="0"/>
              </a:rPr>
              <a:t>effective</a:t>
            </a:r>
            <a:r>
              <a:rPr lang="en-US">
                <a:latin typeface="Times New Roman" panose="02020603050405020304" pitchFamily="18" charset="0"/>
                <a:ea typeface="SimSun" panose="02010600030101010101" pitchFamily="2" charset="-122"/>
                <a:cs typeface="Times New Roman" panose="02020603050405020304" pitchFamily="18" charset="0"/>
              </a:rPr>
              <a:t>. </a:t>
            </a:r>
          </a:p>
          <a:p>
            <a:pPr marL="174708" indent="-174708">
              <a:buFont typeface="Arial" panose="020B0604020202020204" pitchFamily="34" charset="0"/>
              <a:buChar char="•"/>
            </a:pPr>
            <a:endParaRPr lang="en-US">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71A650-665F-B049-BFDF-C141BB58E043}" type="slidenum">
              <a:rPr lang="en-US" smtClean="0"/>
              <a:pPr/>
              <a:t>37</a:t>
            </a:fld>
            <a:endParaRPr lang="en-US"/>
          </a:p>
        </p:txBody>
      </p:sp>
    </p:spTree>
    <p:extLst>
      <p:ext uri="{BB962C8B-B14F-4D97-AF65-F5344CB8AC3E}">
        <p14:creationId xmlns:p14="http://schemas.microsoft.com/office/powerpoint/2010/main" val="1402908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Times" panose="02020603050405020304" pitchFamily="18" charset="0"/>
                <a:ea typeface="SimSun" panose="02010600030101010101" pitchFamily="2" charset="-122"/>
              </a:rPr>
              <a:t>Some may question how the range of scores were calculated.  If a superintendent were to receive 4 </a:t>
            </a:r>
            <a:r>
              <a:rPr lang="en-US" sz="1200" i="1">
                <a:latin typeface="Times" panose="02020603050405020304" pitchFamily="18" charset="0"/>
                <a:ea typeface="SimSun" panose="02010600030101010101" pitchFamily="2" charset="-122"/>
              </a:rPr>
              <a:t>highly effective </a:t>
            </a:r>
            <a:r>
              <a:rPr lang="en-US" sz="1200">
                <a:latin typeface="Times" panose="02020603050405020304" pitchFamily="18" charset="0"/>
                <a:ea typeface="SimSun" panose="02010600030101010101" pitchFamily="2" charset="-122"/>
              </a:rPr>
              <a:t>ratings—which would give a weighted total of 20—and 4 </a:t>
            </a:r>
            <a:r>
              <a:rPr lang="en-US" sz="1200" i="1">
                <a:latin typeface="Times" panose="02020603050405020304" pitchFamily="18" charset="0"/>
                <a:ea typeface="SimSun" panose="02010600030101010101" pitchFamily="2" charset="-122"/>
              </a:rPr>
              <a:t>effective</a:t>
            </a:r>
            <a:r>
              <a:rPr lang="en-US" sz="1200">
                <a:latin typeface="Times" panose="02020603050405020304" pitchFamily="18" charset="0"/>
                <a:ea typeface="SimSun" panose="02010600030101010101" pitchFamily="2" charset="-122"/>
              </a:rPr>
              <a:t> ratings—which would give a weighted total of 15), the overall score would be a 35, which is the very lowest score to receive a single summative rating of </a:t>
            </a:r>
            <a:r>
              <a:rPr lang="en-US" sz="1200" i="1">
                <a:latin typeface="Times" panose="02020603050405020304" pitchFamily="18" charset="0"/>
                <a:ea typeface="SimSun" panose="02010600030101010101" pitchFamily="2" charset="-122"/>
              </a:rPr>
              <a:t>highly effective</a:t>
            </a:r>
            <a:r>
              <a:rPr lang="en-US" sz="1200">
                <a:latin typeface="Times" panose="02020603050405020304" pitchFamily="18" charset="0"/>
                <a:ea typeface="SimSun" panose="02010600030101010101" pitchFamily="2" charset="-122"/>
              </a:rPr>
              <a:t>.  The other ranges were calculated in a similar manner. </a:t>
            </a:r>
            <a:endParaRPr lang="en-US"/>
          </a:p>
          <a:p>
            <a:endParaRPr lang="en-US"/>
          </a:p>
        </p:txBody>
      </p:sp>
      <p:sp>
        <p:nvSpPr>
          <p:cNvPr id="4" name="Slide Number Placeholder 3"/>
          <p:cNvSpPr>
            <a:spLocks noGrp="1"/>
          </p:cNvSpPr>
          <p:nvPr>
            <p:ph type="sldNum" sz="quarter" idx="5"/>
          </p:nvPr>
        </p:nvSpPr>
        <p:spPr/>
        <p:txBody>
          <a:bodyPr/>
          <a:lstStyle/>
          <a:p>
            <a:fld id="{8571A650-665F-B049-BFDF-C141BB58E043}" type="slidenum">
              <a:rPr lang="en-US" smtClean="0"/>
              <a:pPr/>
              <a:t>38</a:t>
            </a:fld>
            <a:endParaRPr lang="en-US"/>
          </a:p>
        </p:txBody>
      </p:sp>
    </p:spTree>
    <p:extLst>
      <p:ext uri="{BB962C8B-B14F-4D97-AF65-F5344CB8AC3E}">
        <p14:creationId xmlns:p14="http://schemas.microsoft.com/office/powerpoint/2010/main" val="2869593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2: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Times New Roman" panose="02020603050405020304" pitchFamily="18" charset="0"/>
                <a:cs typeface="Times New Roman" panose="02020603050405020304" pitchFamily="18" charset="0"/>
              </a:rPr>
              <a:t>If you have questions or concerns about implementation of the evaluation system, please share your thoughts on chat.</a:t>
            </a:r>
            <a:endParaRPr>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5" name="Google Shape;455;p32: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165112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indent="0">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VDOE has implemented a phased plan to revise the </a:t>
            </a:r>
            <a:r>
              <a:rPr lang="en-US" i="1" dirty="0">
                <a:latin typeface="Times New Roman" panose="02020603050405020304" pitchFamily="18" charset="0"/>
                <a:cs typeface="Times New Roman" panose="02020603050405020304" pitchFamily="18" charset="0"/>
              </a:rPr>
              <a:t>Guidelines for Uniform Performances Standards and Evaluation Criteria for Superintendents</a:t>
            </a:r>
            <a:r>
              <a:rPr lang="en-US" dirty="0">
                <a:latin typeface="Times New Roman" panose="02020603050405020304" pitchFamily="18" charset="0"/>
                <a:cs typeface="Times New Roman" panose="02020603050405020304" pitchFamily="18" charset="0"/>
              </a:rPr>
              <a:t>.  Phase 1 was completed in the 2020 and simply involved revising the weighting of performance standards.  As you may recall, the revision stated that how </a:t>
            </a:r>
            <a:r>
              <a:rPr lang="en-US" dirty="0">
                <a:latin typeface="Times New Roman" panose="02020603050405020304" pitchFamily="18" charset="0"/>
                <a:ea typeface="Times Roman"/>
                <a:cs typeface="Times New Roman" panose="02020603050405020304" pitchFamily="18" charset="0"/>
                <a:sym typeface="Times Roman"/>
              </a:rPr>
              <a:t>student academic progress is met is the responsibility of local school boards; however, the </a:t>
            </a:r>
            <a:r>
              <a:rPr lang="en-US" i="1" dirty="0">
                <a:latin typeface="Times New Roman" panose="02020603050405020304" pitchFamily="18" charset="0"/>
                <a:ea typeface="Times Roman"/>
                <a:cs typeface="Times New Roman" panose="02020603050405020304" pitchFamily="18" charset="0"/>
                <a:sym typeface="Times Roman"/>
              </a:rPr>
              <a:t>Student Academic Progress</a:t>
            </a:r>
            <a:r>
              <a:rPr lang="en-US" dirty="0">
                <a:latin typeface="Times New Roman" panose="02020603050405020304" pitchFamily="18" charset="0"/>
                <a:ea typeface="Times Roman"/>
                <a:cs typeface="Times New Roman" panose="02020603050405020304" pitchFamily="18" charset="0"/>
                <a:sym typeface="Times Roman"/>
              </a:rPr>
              <a:t> performance standard cannot be the least weighted of the performance standards or less than 10%.  It can, however, be weighted equally as one of multiple lowest weighted standards</a:t>
            </a:r>
            <a:r>
              <a:rPr lang="en-US" dirty="0">
                <a:latin typeface="Times New Roman" panose="02020603050405020304" pitchFamily="18" charset="0"/>
                <a:ea typeface="Times New Roman"/>
                <a:cs typeface="Times New Roman" panose="02020603050405020304" pitchFamily="18" charset="0"/>
                <a:sym typeface="Times New Roman"/>
              </a:rPr>
              <a:t>. </a:t>
            </a:r>
          </a:p>
          <a:p>
            <a:pPr marL="0" indent="0">
              <a:defRPr sz="1200">
                <a:latin typeface="Calibri"/>
                <a:ea typeface="Calibri"/>
                <a:cs typeface="Calibri"/>
                <a:sym typeface="Calibri"/>
              </a:defRPr>
            </a:pPr>
            <a:endParaRPr lang="en-US" dirty="0">
              <a:latin typeface="Times New Roman" panose="02020603050405020304" pitchFamily="18" charset="0"/>
              <a:cs typeface="Times New Roman" panose="02020603050405020304" pitchFamily="18" charset="0"/>
              <a:sym typeface="Times New Roman"/>
            </a:endParaRPr>
          </a:p>
          <a:p>
            <a:pPr marL="0" indent="0">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Phase 2 is intended as a bridge between the current and future performance evaluation systems. As part of this phase, we had two workgroup sessions with representatives from across Virginia to include 14 practitioners representing a variety of educators and 8 key organizations.  The major revision to the </a:t>
            </a:r>
            <a:r>
              <a:rPr lang="en-US" i="1" dirty="0">
                <a:latin typeface="Times New Roman" panose="02020603050405020304" pitchFamily="18" charset="0"/>
                <a:cs typeface="Times New Roman" panose="02020603050405020304" pitchFamily="18" charset="0"/>
              </a:rPr>
              <a:t>Guidelines</a:t>
            </a:r>
            <a:r>
              <a:rPr lang="en-US" dirty="0">
                <a:latin typeface="Times New Roman" panose="02020603050405020304" pitchFamily="18" charset="0"/>
                <a:cs typeface="Times New Roman" panose="02020603050405020304" pitchFamily="18" charset="0"/>
              </a:rPr>
              <a:t> in this phase was the creation of a new performance standard that measures cultural competency</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establishment of this performance standard addresses </a:t>
            </a:r>
            <a:r>
              <a:rPr lang="en-US" u="sng" dirty="0">
                <a:solidFill>
                  <a:schemeClr val="accent2"/>
                </a:solidFill>
                <a:uFill>
                  <a:solidFill>
                    <a:schemeClr val="accent2"/>
                  </a:solidFill>
                </a:uFill>
                <a:latin typeface="Times New Roman" panose="02020603050405020304" pitchFamily="18" charset="0"/>
                <a:cs typeface="Times New Roman" panose="02020603050405020304" pitchFamily="18" charset="0"/>
                <a:hlinkClick r:id="rId3"/>
              </a:rPr>
              <a:t>House Bill 1904</a:t>
            </a:r>
            <a:r>
              <a:rPr lang="en-US" dirty="0">
                <a:latin typeface="Times New Roman" panose="02020603050405020304" pitchFamily="18" charset="0"/>
                <a:cs typeface="Times New Roman" panose="02020603050405020304" pitchFamily="18" charset="0"/>
              </a:rPr>
              <a:t> (identical to Senate Bill 1196) passed by the 2021 General Assembly requiring that “Evaluations shall include an evaluation of cultural competency.”</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Additionally, minor edits and technical revisions recommended by the workgroup were incorporated in the </a:t>
            </a:r>
            <a:r>
              <a:rPr lang="en-US" i="1" dirty="0">
                <a:latin typeface="Times New Roman" panose="02020603050405020304" pitchFamily="18" charset="0"/>
                <a:cs typeface="Times New Roman" panose="02020603050405020304" pitchFamily="18" charset="0"/>
              </a:rPr>
              <a:t>Guidelines</a:t>
            </a:r>
            <a:r>
              <a:rPr lang="en-US" dirty="0">
                <a:latin typeface="Times New Roman" panose="02020603050405020304" pitchFamily="18" charset="0"/>
                <a:cs typeface="Times New Roman" panose="02020603050405020304" pitchFamily="18" charset="0"/>
              </a:rPr>
              <a:t>. </a:t>
            </a:r>
          </a:p>
          <a:p>
            <a:pPr marL="0" indent="0">
              <a:defRPr sz="1200">
                <a:latin typeface="Calibri"/>
                <a:ea typeface="Calibri"/>
                <a:cs typeface="Calibri"/>
                <a:sym typeface="Calibri"/>
              </a:defRP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rebuchet MS"/>
                <a:ea typeface="Trebuchet MS"/>
                <a:cs typeface="Trebuchet MS"/>
                <a:sym typeface="Trebuchet MS"/>
              </a:rPr>
              <a:t>4</a:t>
            </a:fld>
            <a:endParaRPr lang="en-US" sz="1200" b="0" i="0" u="none" strike="noStrike" cap="none"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73500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ea typeface="Times"/>
                <a:cs typeface="Times New Roman" panose="02020603050405020304" pitchFamily="18" charset="0"/>
                <a:sym typeface="Times"/>
              </a:rPr>
              <a:t>Let’s take a deeper look at what transpired during Phase 2.</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208" name="Google Shape;208;p9: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latin typeface="Times New Roman" panose="02020603050405020304" pitchFamily="18" charset="0"/>
                <a:cs typeface="Times New Roman" panose="02020603050405020304" pitchFamily="18" charset="0"/>
              </a:rPr>
              <a:t>We began Phase 2 by making initial changes to the </a:t>
            </a:r>
            <a:r>
              <a:rPr lang="en-US" i="1" dirty="0">
                <a:latin typeface="Times New Roman" panose="02020603050405020304" pitchFamily="18" charset="0"/>
                <a:cs typeface="Times New Roman" panose="02020603050405020304" pitchFamily="18" charset="0"/>
              </a:rPr>
              <a:t>Superintendent Guidelines</a:t>
            </a:r>
            <a:r>
              <a:rPr lang="en-US" dirty="0">
                <a:latin typeface="Times New Roman" panose="02020603050405020304" pitchFamily="18" charset="0"/>
                <a:cs typeface="Times New Roman" panose="02020603050405020304" pitchFamily="18" charset="0"/>
              </a:rPr>
              <a:t>, using similar changes that were made to the </a:t>
            </a:r>
            <a:r>
              <a:rPr lang="en-US" i="1" dirty="0">
                <a:latin typeface="Times New Roman" panose="02020603050405020304" pitchFamily="18" charset="0"/>
                <a:cs typeface="Times New Roman" panose="02020603050405020304" pitchFamily="18" charset="0"/>
              </a:rPr>
              <a:t>Teacher </a:t>
            </a:r>
            <a:r>
              <a:rPr lang="en-US" i="0" dirty="0">
                <a:latin typeface="Times New Roman" panose="02020603050405020304" pitchFamily="18" charset="0"/>
                <a:cs typeface="Times New Roman" panose="02020603050405020304" pitchFamily="18" charset="0"/>
              </a:rPr>
              <a:t>and</a:t>
            </a:r>
            <a:r>
              <a:rPr lang="en-US" i="1" dirty="0">
                <a:latin typeface="Times New Roman" panose="02020603050405020304" pitchFamily="18" charset="0"/>
                <a:cs typeface="Times New Roman" panose="02020603050405020304" pitchFamily="18" charset="0"/>
              </a:rPr>
              <a:t> Principal Guidelines</a:t>
            </a:r>
            <a:r>
              <a:rPr lang="en-US" dirty="0">
                <a:latin typeface="Times New Roman" panose="02020603050405020304" pitchFamily="18" charset="0"/>
                <a:cs typeface="Times New Roman" panose="02020603050405020304" pitchFamily="18" charset="0"/>
              </a:rPr>
              <a:t>.  Additionally, we used updated research and lessons learned from the field to inform changes.  We then held two virtual workgroup meetings to make additional modifications to the </a:t>
            </a:r>
            <a:r>
              <a:rPr lang="en-US" i="1" dirty="0">
                <a:latin typeface="Times New Roman" panose="02020603050405020304" pitchFamily="18" charset="0"/>
                <a:cs typeface="Times New Roman" panose="02020603050405020304" pitchFamily="18" charset="0"/>
              </a:rPr>
              <a:t>Guidelines</a:t>
            </a:r>
            <a:r>
              <a:rPr lang="en-US" dirty="0">
                <a:latin typeface="Times New Roman" panose="02020603050405020304" pitchFamily="18" charset="0"/>
                <a:cs typeface="Times New Roman" panose="02020603050405020304" pitchFamily="18" charset="0"/>
              </a:rPr>
              <a:t>.  In total, we developed four iterations of the </a:t>
            </a:r>
            <a:r>
              <a:rPr lang="en-US" i="1" dirty="0">
                <a:latin typeface="Times New Roman" panose="02020603050405020304" pitchFamily="18" charset="0"/>
                <a:cs typeface="Times New Roman" panose="02020603050405020304" pitchFamily="18" charset="0"/>
              </a:rPr>
              <a:t>Guidelines</a:t>
            </a:r>
            <a:r>
              <a:rPr lang="en-US" dirty="0">
                <a:latin typeface="Times New Roman" panose="02020603050405020304" pitchFamily="18" charset="0"/>
                <a:cs typeface="Times New Roman" panose="02020603050405020304" pitchFamily="18" charset="0"/>
              </a:rPr>
              <a:t> before arriving at the final version, which was approved by the Virginia Board of Education in March, 2022.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rebuchet MS"/>
                <a:ea typeface="Trebuchet MS"/>
                <a:cs typeface="Trebuchet MS"/>
                <a:sym typeface="Trebuchet MS"/>
              </a:rPr>
              <a:t>6</a:t>
            </a:fld>
            <a:endParaRPr lang="en-US" sz="1200" b="0" i="0" u="none" strike="noStrike" cap="none"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3290955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000000"/>
              </a:buClr>
              <a:buSzPts val="1200"/>
              <a:buFont typeface="Arial"/>
              <a:buNone/>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There were several changes to the </a:t>
            </a:r>
            <a:r>
              <a:rPr lang="en-US" i="1" dirty="0">
                <a:latin typeface="Times New Roman" panose="02020603050405020304" pitchFamily="18" charset="0"/>
                <a:cs typeface="Times New Roman" panose="02020603050405020304" pitchFamily="18" charset="0"/>
              </a:rPr>
              <a:t>Superintendent Guidelines </a:t>
            </a:r>
            <a:r>
              <a:rPr lang="en-US" dirty="0">
                <a:latin typeface="Times New Roman" panose="02020603050405020304" pitchFamily="18" charset="0"/>
                <a:cs typeface="Times New Roman" panose="02020603050405020304" pitchFamily="18" charset="0"/>
              </a:rPr>
              <a:t>that mirrored the changes to the </a:t>
            </a:r>
            <a:r>
              <a:rPr lang="en-US" i="1" dirty="0">
                <a:latin typeface="Times New Roman" panose="02020603050405020304" pitchFamily="18" charset="0"/>
                <a:cs typeface="Times New Roman" panose="02020603050405020304" pitchFamily="18" charset="0"/>
              </a:rPr>
              <a:t>Teacher </a:t>
            </a:r>
            <a:r>
              <a:rPr lang="en-US" i="0" dirty="0">
                <a:latin typeface="Times New Roman" panose="02020603050405020304" pitchFamily="18" charset="0"/>
                <a:cs typeface="Times New Roman" panose="02020603050405020304" pitchFamily="18" charset="0"/>
              </a:rPr>
              <a:t>and</a:t>
            </a:r>
            <a:r>
              <a:rPr lang="en-US" i="1" dirty="0">
                <a:latin typeface="Times New Roman" panose="02020603050405020304" pitchFamily="18" charset="0"/>
                <a:cs typeface="Times New Roman" panose="02020603050405020304" pitchFamily="18" charset="0"/>
              </a:rPr>
              <a:t> Principal Guidelines</a:t>
            </a:r>
            <a:r>
              <a:rPr lang="en-US" dirty="0">
                <a:latin typeface="Times New Roman" panose="02020603050405020304" pitchFamily="18" charset="0"/>
                <a:cs typeface="Times New Roman" panose="02020603050405020304" pitchFamily="18" charset="0"/>
              </a:rPr>
              <a:t>. </a:t>
            </a:r>
          </a:p>
          <a:p>
            <a:pPr marL="174625" indent="-174625">
              <a:buClr>
                <a:srgbClr val="000000"/>
              </a:buClr>
              <a:buSzPts val="1200"/>
              <a:buFont typeface="Arial"/>
              <a:buChar char="•"/>
              <a:defRPr sz="1200">
                <a:latin typeface="Calibri"/>
                <a:ea typeface="Calibri"/>
                <a:cs typeface="Calibri"/>
                <a:sym typeface="Calibri"/>
              </a:defRPr>
            </a:pPr>
            <a:endParaRPr lang="en-US" dirty="0">
              <a:latin typeface="Times New Roman" panose="02020603050405020304" pitchFamily="18" charset="0"/>
              <a:cs typeface="Times New Roman" panose="02020603050405020304" pitchFamily="18" charset="0"/>
            </a:endParaRPr>
          </a:p>
          <a:p>
            <a:pPr marL="174625" indent="-174625">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We deleted background material which was no longer deemed necessary and updated the research and references.</a:t>
            </a:r>
          </a:p>
          <a:p>
            <a:pPr marL="174625" indent="-174625">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We added a </a:t>
            </a:r>
            <a:r>
              <a:rPr lang="en-US" i="1" dirty="0">
                <a:latin typeface="Times New Roman" panose="02020603050405020304" pitchFamily="18" charset="0"/>
                <a:cs typeface="Times New Roman" panose="02020603050405020304" pitchFamily="18" charset="0"/>
              </a:rPr>
              <a:t>Forward </a:t>
            </a:r>
            <a:r>
              <a:rPr lang="en-US" dirty="0">
                <a:latin typeface="Times New Roman" panose="02020603050405020304" pitchFamily="18" charset="0"/>
                <a:cs typeface="Times New Roman" panose="02020603050405020304" pitchFamily="18" charset="0"/>
              </a:rPr>
              <a:t>to explain the three-phased revision plan for the evaluation system, as well as two new sections to focus on the importance of growth and improvement and explaining what school divisions are allowed to modify.</a:t>
            </a:r>
          </a:p>
          <a:p>
            <a:pPr marL="174625" indent="-174625">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We significantly reduced the material in the </a:t>
            </a:r>
            <a:r>
              <a:rPr lang="en-US" i="1" dirty="0">
                <a:latin typeface="Times New Roman" panose="02020603050405020304" pitchFamily="18" charset="0"/>
                <a:cs typeface="Times New Roman" panose="02020603050405020304" pitchFamily="18" charset="0"/>
              </a:rPr>
              <a:t>Divisionwide Student Academic Progress </a:t>
            </a:r>
            <a:r>
              <a:rPr lang="en-US" dirty="0">
                <a:latin typeface="Times New Roman" panose="02020603050405020304" pitchFamily="18" charset="0"/>
                <a:cs typeface="Times New Roman" panose="02020603050405020304" pitchFamily="18" charset="0"/>
              </a:rPr>
              <a:t>section,</a:t>
            </a:r>
          </a:p>
          <a:p>
            <a:pPr marL="174625" indent="-174625">
              <a:buClr>
                <a:srgbClr val="000000"/>
              </a:buClr>
              <a:buSzPts val="1200"/>
              <a:buFont typeface="Arial"/>
              <a:buChar char="•"/>
              <a:defRPr sz="1200">
                <a:latin typeface="Calibri"/>
                <a:ea typeface="Calibri"/>
                <a:cs typeface="Calibri"/>
                <a:sym typeface="Calibri"/>
              </a:defRPr>
            </a:pPr>
            <a:r>
              <a:rPr lang="en-US">
                <a:latin typeface="Times New Roman" panose="02020603050405020304" pitchFamily="18" charset="0"/>
                <a:cs typeface="Times New Roman" panose="02020603050405020304" pitchFamily="18" charset="0"/>
              </a:rPr>
              <a:t>and revised the material in the data sources section for clarity.</a:t>
            </a:r>
          </a:p>
          <a:p>
            <a:pPr marL="174625" indent="-174625">
              <a:buClr>
                <a:srgbClr val="000000"/>
              </a:buClr>
              <a:buSzPts val="1200"/>
              <a:buFont typeface="Arial"/>
              <a:buNone/>
              <a:defRPr sz="1200">
                <a:latin typeface="Calibri"/>
                <a:ea typeface="Calibri"/>
                <a:cs typeface="Calibri"/>
                <a:sym typeface="Calibri"/>
              </a:defRPr>
            </a:pP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rebuchet MS"/>
                <a:ea typeface="Trebuchet MS"/>
                <a:cs typeface="Trebuchet MS"/>
                <a:sym typeface="Trebuchet MS"/>
              </a:rPr>
              <a:t>7</a:t>
            </a:fld>
            <a:endParaRPr lang="en-US" sz="1200" b="0" i="0" u="none" strike="noStrike" cap="none">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105960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7" indent="-174707">
              <a:buClr>
                <a:srgbClr val="000000"/>
              </a:buClr>
              <a:buSzPts val="1200"/>
              <a:buFont typeface="Arial"/>
              <a:buChar char="•"/>
              <a:defRPr sz="1200">
                <a:latin typeface="Calibri"/>
                <a:ea typeface="Calibri"/>
                <a:cs typeface="Calibri"/>
                <a:sym typeface="Calibri"/>
              </a:defRPr>
            </a:pPr>
            <a:r>
              <a:rPr lang="en-US">
                <a:latin typeface="Times New Roman" panose="02020603050405020304" pitchFamily="18" charset="0"/>
                <a:cs typeface="Times New Roman" panose="02020603050405020304" pitchFamily="18" charset="0"/>
              </a:rPr>
              <a:t>We also revised the rating names to provide a better emphasis on effectiveness.  The new rating names are </a:t>
            </a:r>
            <a:r>
              <a:rPr lang="en-US" i="1">
                <a:latin typeface="Times New Roman" panose="02020603050405020304" pitchFamily="18" charset="0"/>
                <a:cs typeface="Times New Roman" panose="02020603050405020304" pitchFamily="18" charset="0"/>
              </a:rPr>
              <a:t>highly effective, effective, approaching effective</a:t>
            </a:r>
            <a:r>
              <a:rPr lang="en-US">
                <a:latin typeface="Times New Roman" panose="02020603050405020304" pitchFamily="18" charset="0"/>
                <a:cs typeface="Times New Roman" panose="02020603050405020304" pitchFamily="18" charset="0"/>
              </a:rPr>
              <a:t>, and </a:t>
            </a:r>
            <a:r>
              <a:rPr lang="en-US" i="1">
                <a:latin typeface="Times New Roman" panose="02020603050405020304" pitchFamily="18" charset="0"/>
                <a:cs typeface="Times New Roman" panose="02020603050405020304" pitchFamily="18" charset="0"/>
              </a:rPr>
              <a:t>ineffective</a:t>
            </a:r>
            <a:r>
              <a:rPr lang="en-US">
                <a:latin typeface="Times New Roman" panose="02020603050405020304" pitchFamily="18" charset="0"/>
                <a:cs typeface="Times New Roman" panose="02020603050405020304" pitchFamily="18" charset="0"/>
              </a:rPr>
              <a:t>. This rating terminology is consistent with the language in the revised teacher and principal uniform performance standards.</a:t>
            </a:r>
          </a:p>
          <a:p>
            <a:pPr marL="174707" indent="-174707">
              <a:buClr>
                <a:srgbClr val="000000"/>
              </a:buClr>
              <a:buSzPts val="1200"/>
              <a:buFont typeface="Arial"/>
              <a:buChar char="•"/>
              <a:defRPr sz="1200">
                <a:latin typeface="Calibri"/>
                <a:ea typeface="Calibri"/>
                <a:cs typeface="Calibri"/>
                <a:sym typeface="Calibri"/>
              </a:defRPr>
            </a:pPr>
            <a:r>
              <a:rPr lang="en-US">
                <a:latin typeface="Times New Roman" panose="02020603050405020304" pitchFamily="18" charset="0"/>
                <a:cs typeface="Times New Roman" panose="02020603050405020304" pitchFamily="18" charset="0"/>
              </a:rPr>
              <a:t>Along with the name changes, we also modified the look of the rubric—which you will see on a subsequent slide—to emphasis a continuum of effectiveness.</a:t>
            </a:r>
          </a:p>
          <a:p>
            <a:pPr marL="174707" indent="-174707">
              <a:buClr>
                <a:srgbClr val="000000"/>
              </a:buClr>
              <a:buSzPts val="1200"/>
              <a:buFont typeface="Arial"/>
              <a:buChar char="•"/>
              <a:defRPr sz="1200">
                <a:latin typeface="Calibri"/>
                <a:ea typeface="Calibri"/>
                <a:cs typeface="Calibri"/>
                <a:sym typeface="Calibri"/>
              </a:defRPr>
            </a:pPr>
            <a:r>
              <a:rPr lang="en-US">
                <a:latin typeface="Times New Roman" panose="02020603050405020304" pitchFamily="18" charset="0"/>
                <a:cs typeface="Times New Roman" panose="02020603050405020304" pitchFamily="18" charset="0"/>
              </a:rPr>
              <a:t>We modified some of the sample forms,</a:t>
            </a:r>
          </a:p>
          <a:p>
            <a:pPr marL="174707" indent="-174707">
              <a:buClr>
                <a:srgbClr val="000000"/>
              </a:buClr>
              <a:buSzPts val="1200"/>
              <a:buFont typeface="Arial"/>
              <a:buChar char="•"/>
              <a:defRPr sz="1200">
                <a:latin typeface="Calibri"/>
                <a:ea typeface="Calibri"/>
                <a:cs typeface="Calibri"/>
                <a:sym typeface="Calibri"/>
              </a:defRPr>
            </a:pPr>
            <a:r>
              <a:rPr lang="en-US">
                <a:latin typeface="Times New Roman" panose="02020603050405020304" pitchFamily="18" charset="0"/>
                <a:cs typeface="Times New Roman" panose="02020603050405020304" pitchFamily="18" charset="0"/>
              </a:rPr>
              <a:t>and we clarified the single summative rating with an example and scoring ranges. </a:t>
            </a: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rebuchet MS"/>
                <a:ea typeface="Trebuchet MS"/>
                <a:cs typeface="Trebuchet MS"/>
                <a:sym typeface="Trebuchet MS"/>
              </a:rPr>
              <a:t>8</a:t>
            </a:fld>
            <a:endParaRPr lang="en-US" sz="1200" b="0" i="0" u="none" strike="noStrike" cap="none">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2049471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atin typeface="Times New Roman" panose="02020603050405020304" pitchFamily="18" charset="0"/>
                <a:cs typeface="Times New Roman" panose="02020603050405020304" pitchFamily="18" charset="0"/>
              </a:rPr>
              <a:t>Finally, we also modified wording within the standards, indicators, and rubrics based on new research and lessons learned from the field and created a new performance standard related to cultural competency.</a:t>
            </a: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rebuchet MS"/>
                <a:ea typeface="Trebuchet MS"/>
                <a:cs typeface="Trebuchet MS"/>
                <a:sym typeface="Trebuchet MS"/>
              </a:rPr>
              <a:t>9</a:t>
            </a:fld>
            <a:endParaRPr lang="en-US" sz="1200" b="0" i="0" u="none" strike="noStrike" cap="none">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62227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8"/>
        <p:cNvGrpSpPr/>
        <p:nvPr/>
      </p:nvGrpSpPr>
      <p:grpSpPr>
        <a:xfrm>
          <a:off x="0" y="0"/>
          <a:ext cx="0" cy="0"/>
          <a:chOff x="0" y="0"/>
          <a:chExt cx="0" cy="0"/>
        </a:xfrm>
      </p:grpSpPr>
      <p:pic>
        <p:nvPicPr>
          <p:cNvPr id="19" name="Google Shape;19;p61"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3" name="Google Shape;23;p61"/>
          <p:cNvSpPr txBox="1">
            <a:spLocks noGrp="1"/>
          </p:cNvSpPr>
          <p:nvPr>
            <p:ph type="ctrTitle"/>
          </p:nvPr>
        </p:nvSpPr>
        <p:spPr>
          <a:xfrm>
            <a:off x="1524000" y="2235199"/>
            <a:ext cx="9144000" cy="2387600"/>
          </a:xfrm>
          <a:prstGeom prst="rect">
            <a:avLst/>
          </a:prstGeom>
          <a:solidFill>
            <a:schemeClr val="lt1">
              <a:alpha val="62745"/>
            </a:schemeClr>
          </a:solidFill>
          <a:ln w="79375" cap="rnd" cmpd="sng">
            <a:solidFill>
              <a:srgbClr val="C00000">
                <a:alpha val="78823"/>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61"/>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2"/>
        <p:cNvGrpSpPr/>
        <p:nvPr/>
      </p:nvGrpSpPr>
      <p:grpSpPr>
        <a:xfrm>
          <a:off x="0" y="0"/>
          <a:ext cx="0" cy="0"/>
          <a:chOff x="0" y="0"/>
          <a:chExt cx="0" cy="0"/>
        </a:xfrm>
      </p:grpSpPr>
      <p:sp>
        <p:nvSpPr>
          <p:cNvPr id="113" name="Google Shape;113;p7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7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6" name="Google Shape;116;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7" name="Google Shape;117;p7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18" name="Google Shape;118;p76"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19" name="Google Shape;119;p76"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Google Shape;121;p7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7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4" name="Google Shape;124;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5" name="Google Shape;125;p7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26" name="Google Shape;126;p77"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27" name="Google Shape;127;p77"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9" name="Rectangle 8"/>
          <p:cNvSpPr/>
          <p:nvPr userDrawn="1"/>
        </p:nvSpPr>
        <p:spPr>
          <a:xfrm rot="10800000">
            <a:off x="-96752" y="-237"/>
            <a:ext cx="12385503" cy="6858000"/>
          </a:xfrm>
          <a:prstGeom prst="rect">
            <a:avLst/>
          </a:prstGeom>
          <a:gradFill flip="none" rotWithShape="1">
            <a:gsLst>
              <a:gs pos="0">
                <a:srgbClr val="30A6E0">
                  <a:tint val="66000"/>
                  <a:satMod val="160000"/>
                </a:srgbClr>
              </a:gs>
              <a:gs pos="50000">
                <a:srgbClr val="30A6E0">
                  <a:tint val="44500"/>
                  <a:satMod val="160000"/>
                </a:srgbClr>
              </a:gs>
              <a:gs pos="100000">
                <a:srgbClr val="30A6E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Footer Placeholder 13"/>
          <p:cNvSpPr>
            <a:spLocks noGrp="1"/>
          </p:cNvSpPr>
          <p:nvPr>
            <p:ph type="ftr" sz="quarter" idx="12"/>
          </p:nvPr>
        </p:nvSpPr>
        <p:spPr>
          <a:xfrm>
            <a:off x="1030072" y="6492638"/>
            <a:ext cx="10220349" cy="365125"/>
          </a:xfrm>
        </p:spPr>
        <p:txBody>
          <a:bodyPr/>
          <a:lstStyle>
            <a:lvl1pPr algn="ctr">
              <a:defRPr/>
            </a:lvl1pPr>
          </a:lstStyle>
          <a:p>
            <a:endParaRPr lang="en-US" dirty="0"/>
          </a:p>
        </p:txBody>
      </p:sp>
      <p:grpSp>
        <p:nvGrpSpPr>
          <p:cNvPr id="8" name="Group 7">
            <a:extLst>
              <a:ext uri="{FF2B5EF4-FFF2-40B4-BE49-F238E27FC236}">
                <a16:creationId xmlns:a16="http://schemas.microsoft.com/office/drawing/2014/main" id="{74084068-0030-4D59-A670-2EDCF6B66F63}"/>
              </a:ext>
            </a:extLst>
          </p:cNvPr>
          <p:cNvGrpSpPr/>
          <p:nvPr userDrawn="1"/>
        </p:nvGrpSpPr>
        <p:grpSpPr>
          <a:xfrm>
            <a:off x="1601338" y="2693160"/>
            <a:ext cx="1323833" cy="1478507"/>
            <a:chOff x="2993409" y="2229133"/>
            <a:chExt cx="1323833" cy="1478507"/>
          </a:xfrm>
          <a:solidFill>
            <a:schemeClr val="bg1"/>
          </a:solidFill>
        </p:grpSpPr>
        <p:sp>
          <p:nvSpPr>
            <p:cNvPr id="10" name="Rectangle 9">
              <a:extLst>
                <a:ext uri="{FF2B5EF4-FFF2-40B4-BE49-F238E27FC236}">
                  <a16:creationId xmlns:a16="http://schemas.microsoft.com/office/drawing/2014/main" id="{D9D683CE-274C-4E76-813E-94D6B6A64188}"/>
                </a:ext>
              </a:extLst>
            </p:cNvPr>
            <p:cNvSpPr/>
            <p:nvPr userDrawn="1"/>
          </p:nvSpPr>
          <p:spPr>
            <a:xfrm>
              <a:off x="2993409" y="2229133"/>
              <a:ext cx="1323833" cy="147850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1736721-DC16-450A-8E6B-54DB7AA9AFD5}"/>
                </a:ext>
              </a:extLst>
            </p:cNvPr>
            <p:cNvGrpSpPr>
              <a:grpSpLocks noChangeAspect="1"/>
            </p:cNvGrpSpPr>
            <p:nvPr userDrawn="1"/>
          </p:nvGrpSpPr>
          <p:grpSpPr>
            <a:xfrm>
              <a:off x="3034048" y="2274467"/>
              <a:ext cx="1242555" cy="1396936"/>
              <a:chOff x="2180931" y="1049819"/>
              <a:chExt cx="3838869" cy="4315828"/>
            </a:xfrm>
            <a:grpFill/>
          </p:grpSpPr>
          <p:pic>
            <p:nvPicPr>
              <p:cNvPr id="13" name="Picture 12">
                <a:extLst>
                  <a:ext uri="{FF2B5EF4-FFF2-40B4-BE49-F238E27FC236}">
                    <a16:creationId xmlns:a16="http://schemas.microsoft.com/office/drawing/2014/main" id="{0446BD19-73B7-48A1-9EA3-0040F6F4CF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7118" y="4963229"/>
                <a:ext cx="3702251" cy="402418"/>
              </a:xfrm>
              <a:prstGeom prst="rect">
                <a:avLst/>
              </a:prstGeom>
              <a:grpFill/>
            </p:spPr>
          </p:pic>
          <p:pic>
            <p:nvPicPr>
              <p:cNvPr id="15" name="Picture 14">
                <a:extLst>
                  <a:ext uri="{FF2B5EF4-FFF2-40B4-BE49-F238E27FC236}">
                    <a16:creationId xmlns:a16="http://schemas.microsoft.com/office/drawing/2014/main" id="{1FCDFC63-20BC-49DD-ACB4-853BF9E57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931" y="1049819"/>
                <a:ext cx="3838869" cy="3838869"/>
              </a:xfrm>
              <a:prstGeom prst="rect">
                <a:avLst/>
              </a:prstGeom>
              <a:grpFill/>
            </p:spPr>
          </p:pic>
        </p:grpSp>
      </p:grpSp>
      <p:sp>
        <p:nvSpPr>
          <p:cNvPr id="16" name="Rectangle 15">
            <a:extLst>
              <a:ext uri="{FF2B5EF4-FFF2-40B4-BE49-F238E27FC236}">
                <a16:creationId xmlns:a16="http://schemas.microsoft.com/office/drawing/2014/main" id="{6369C4F7-7BBD-441F-A1C3-EA791BCAE51E}"/>
              </a:ext>
            </a:extLst>
          </p:cNvPr>
          <p:cNvSpPr/>
          <p:nvPr userDrawn="1"/>
        </p:nvSpPr>
        <p:spPr>
          <a:xfrm>
            <a:off x="2993408" y="2693160"/>
            <a:ext cx="7597254" cy="1482998"/>
          </a:xfrm>
          <a:prstGeom prst="rect">
            <a:avLst/>
          </a:prstGeom>
          <a:solidFill>
            <a:srgbClr val="34A5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3013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lternate Section Header - RED" type="secHead">
  <p:cSld name="SECTION_HEADER">
    <p:bg>
      <p:bgPr>
        <a:solidFill>
          <a:srgbClr val="C00000"/>
        </a:solidFill>
        <a:effectLst/>
      </p:bgPr>
    </p:bg>
    <p:spTree>
      <p:nvGrpSpPr>
        <p:cNvPr id="1" name="Shape 135"/>
        <p:cNvGrpSpPr/>
        <p:nvPr/>
      </p:nvGrpSpPr>
      <p:grpSpPr>
        <a:xfrm>
          <a:off x="0" y="0"/>
          <a:ext cx="0" cy="0"/>
          <a:chOff x="0" y="0"/>
          <a:chExt cx="0" cy="0"/>
        </a:xfrm>
      </p:grpSpPr>
      <p:sp>
        <p:nvSpPr>
          <p:cNvPr id="136" name="Google Shape;136;p6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rebuchet MS"/>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6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38" name="Google Shape;138;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9" name="Google Shape;139;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0" name="Google Shape;140;p6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41" name="Google Shape;141;p65" descr="VDOE LOGO"/>
          <p:cNvPicPr preferRelativeResize="0"/>
          <p:nvPr/>
        </p:nvPicPr>
        <p:blipFill rotWithShape="1">
          <a:blip r:embed="rId2">
            <a:alphaModFix/>
          </a:blip>
          <a:srcRect/>
          <a:stretch/>
        </p:blipFill>
        <p:spPr>
          <a:xfrm>
            <a:off x="9622340" y="6089650"/>
            <a:ext cx="2531806" cy="8439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142"/>
        <p:cNvGrpSpPr/>
        <p:nvPr/>
      </p:nvGrpSpPr>
      <p:grpSpPr>
        <a:xfrm>
          <a:off x="0" y="0"/>
          <a:ext cx="0" cy="0"/>
          <a:chOff x="0" y="0"/>
          <a:chExt cx="0" cy="0"/>
        </a:xfrm>
      </p:grpSpPr>
      <p:sp>
        <p:nvSpPr>
          <p:cNvPr id="143" name="Google Shape;143;p6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5000"/>
              <a:buFont typeface="Trebuchet M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6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45" name="Google Shape;145;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6" name="Google Shape;146;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7" name="Google Shape;147;p6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48" name="Google Shape;148;p67" descr="VDOE LOGO"/>
          <p:cNvPicPr preferRelativeResize="0"/>
          <p:nvPr/>
        </p:nvPicPr>
        <p:blipFill rotWithShape="1">
          <a:blip r:embed="rId2">
            <a:alphaModFix/>
          </a:blip>
          <a:srcRect/>
          <a:stretch/>
        </p:blipFill>
        <p:spPr>
          <a:xfrm>
            <a:off x="9729374" y="6116638"/>
            <a:ext cx="2462625" cy="8208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960C6-7F4A-744C-BF8F-8A2C51F8F9CC}"/>
              </a:ext>
            </a:extLst>
          </p:cNvPr>
          <p:cNvSpPr>
            <a:spLocks noGrp="1"/>
          </p:cNvSpPr>
          <p:nvPr>
            <p:ph type="dt" sz="half" idx="10"/>
          </p:nvPr>
        </p:nvSpPr>
        <p:spPr/>
        <p:txBody>
          <a:bodyPr/>
          <a:lstStyle/>
          <a:p>
            <a:fld id="{60D43C1D-525C-4B48-A8BF-8449553F6BCB}" type="datetimeFigureOut">
              <a:rPr lang="en-US" smtClean="0"/>
              <a:t>12/9/2022</a:t>
            </a:fld>
            <a:endParaRPr lang="en-US" dirty="0"/>
          </a:p>
        </p:txBody>
      </p:sp>
      <p:sp>
        <p:nvSpPr>
          <p:cNvPr id="3" name="Footer Placeholder 2">
            <a:extLst>
              <a:ext uri="{FF2B5EF4-FFF2-40B4-BE49-F238E27FC236}">
                <a16:creationId xmlns:a16="http://schemas.microsoft.com/office/drawing/2014/main" id="{3C09D876-0C7E-B749-BD85-0976334DB6E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FE3A808-8322-C440-8203-47F849A789EE}"/>
              </a:ext>
            </a:extLst>
          </p:cNvPr>
          <p:cNvSpPr>
            <a:spLocks noGrp="1"/>
          </p:cNvSpPr>
          <p:nvPr>
            <p:ph type="sldNum" sz="quarter" idx="12"/>
          </p:nvPr>
        </p:nvSpPr>
        <p:spPr>
          <a:xfrm>
            <a:off x="8610600" y="6356350"/>
            <a:ext cx="1093839" cy="365125"/>
          </a:xfrm>
        </p:spPr>
        <p:txBody>
          <a:bodyPr/>
          <a:lstStyle/>
          <a:p>
            <a:fld id="{25E842EE-07A5-BF42-B259-F0753968FB43}" type="slidenum">
              <a:rPr lang="en-US" smtClean="0"/>
              <a:t>‹#›</a:t>
            </a:fld>
            <a:endParaRPr lang="en-US" dirty="0"/>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34710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B7AB-606C-0D40-B684-4BDA97E3EDB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6753B7-4C1A-D24B-8C8F-03213C2324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46F76-8402-6341-B3F4-2FE03082E345}"/>
              </a:ext>
            </a:extLst>
          </p:cNvPr>
          <p:cNvSpPr>
            <a:spLocks noGrp="1"/>
          </p:cNvSpPr>
          <p:nvPr>
            <p:ph type="dt" sz="half" idx="10"/>
          </p:nvPr>
        </p:nvSpPr>
        <p:spPr/>
        <p:txBody>
          <a:bodyPr/>
          <a:lstStyle/>
          <a:p>
            <a:fld id="{60D43C1D-525C-4B48-A8BF-8449553F6BCB}" type="datetimeFigureOut">
              <a:rPr lang="en-US" smtClean="0"/>
              <a:t>12/9/2022</a:t>
            </a:fld>
            <a:endParaRPr lang="en-US" dirty="0"/>
          </a:p>
        </p:txBody>
      </p:sp>
      <p:sp>
        <p:nvSpPr>
          <p:cNvPr id="5" name="Footer Placeholder 4">
            <a:extLst>
              <a:ext uri="{FF2B5EF4-FFF2-40B4-BE49-F238E27FC236}">
                <a16:creationId xmlns:a16="http://schemas.microsoft.com/office/drawing/2014/main" id="{459E86AB-7A1F-7D4F-B9D8-F2E1B7F009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B0628B-7A3B-3D47-9E97-1ECAAB15558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0" name="Picture 9"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60212775"/>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4" name="Title Text"/>
          <p:cNvSpPr txBox="1">
            <a:spLocks noGrp="1"/>
          </p:cNvSpPr>
          <p:nvPr>
            <p:ph type="title"/>
          </p:nvPr>
        </p:nvSpPr>
        <p:spPr>
          <a:prstGeom prst="rect">
            <a:avLst/>
          </a:prstGeom>
        </p:spPr>
        <p:txBody>
          <a:bodyPr/>
          <a:lstStyle/>
          <a:p>
            <a:r>
              <a:t>Title Text</a:t>
            </a:r>
          </a:p>
        </p:txBody>
      </p:sp>
      <p:sp>
        <p:nvSpPr>
          <p:cNvPr id="2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87287238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AFE1BCC-437D-4706-B8E3-DDF67A842FC4}"/>
              </a:ext>
            </a:extLst>
          </p:cNvPr>
          <p:cNvGrpSpPr>
            <a:grpSpLocks noChangeAspect="1"/>
          </p:cNvGrpSpPr>
          <p:nvPr userDrawn="1"/>
        </p:nvGrpSpPr>
        <p:grpSpPr>
          <a:xfrm>
            <a:off x="10870188" y="5417942"/>
            <a:ext cx="1186118" cy="1332702"/>
            <a:chOff x="2155089" y="1059181"/>
            <a:chExt cx="3800633" cy="4270325"/>
          </a:xfrm>
        </p:grpSpPr>
        <p:pic>
          <p:nvPicPr>
            <p:cNvPr id="8" name="Picture 7">
              <a:extLst>
                <a:ext uri="{FF2B5EF4-FFF2-40B4-BE49-F238E27FC236}">
                  <a16:creationId xmlns:a16="http://schemas.microsoft.com/office/drawing/2014/main" id="{27A18FFA-0AA6-4FEC-9DCA-01971AD0D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5089" y="4927088"/>
              <a:ext cx="3702251" cy="402418"/>
            </a:xfrm>
            <a:prstGeom prst="rect">
              <a:avLst/>
            </a:prstGeom>
          </p:spPr>
        </p:pic>
        <p:pic>
          <p:nvPicPr>
            <p:cNvPr id="9" name="Picture 8">
              <a:extLst>
                <a:ext uri="{FF2B5EF4-FFF2-40B4-BE49-F238E27FC236}">
                  <a16:creationId xmlns:a16="http://schemas.microsoft.com/office/drawing/2014/main" id="{03C7C3EB-8027-4851-8DAD-E0BC9B971D7B}"/>
                </a:ext>
              </a:extLst>
            </p:cNvPr>
            <p:cNvPicPr>
              <a:picLocks noChangeAspect="1"/>
            </p:cNvPicPr>
            <p:nvPr/>
          </p:nvPicPr>
          <p:blipFill>
            <a:blip r:embed="rId3"/>
            <a:stretch>
              <a:fillRect/>
            </a:stretch>
          </p:blipFill>
          <p:spPr>
            <a:xfrm>
              <a:off x="2173561" y="1059181"/>
              <a:ext cx="3782161" cy="3782161"/>
            </a:xfrm>
            <a:prstGeom prst="rect">
              <a:avLst/>
            </a:prstGeom>
          </p:spPr>
        </p:pic>
      </p:grpSp>
      <p:grpSp>
        <p:nvGrpSpPr>
          <p:cNvPr id="3" name="Group 2">
            <a:extLst>
              <a:ext uri="{FF2B5EF4-FFF2-40B4-BE49-F238E27FC236}">
                <a16:creationId xmlns:a16="http://schemas.microsoft.com/office/drawing/2014/main" id="{B05D9ED7-E13C-48A0-8D6A-44E006E7DCF3}"/>
              </a:ext>
            </a:extLst>
          </p:cNvPr>
          <p:cNvGrpSpPr/>
          <p:nvPr userDrawn="1"/>
        </p:nvGrpSpPr>
        <p:grpSpPr>
          <a:xfrm>
            <a:off x="0" y="-1"/>
            <a:ext cx="12192000" cy="317841"/>
            <a:chOff x="0" y="-1"/>
            <a:chExt cx="12192000" cy="317841"/>
          </a:xfrm>
        </p:grpSpPr>
        <p:sp>
          <p:nvSpPr>
            <p:cNvPr id="4" name="Rectangle 3">
              <a:extLst>
                <a:ext uri="{FF2B5EF4-FFF2-40B4-BE49-F238E27FC236}">
                  <a16:creationId xmlns:a16="http://schemas.microsoft.com/office/drawing/2014/main" id="{445B8EED-2A17-4CED-A71C-BBFAE9F62965}"/>
                </a:ext>
              </a:extLst>
            </p:cNvPr>
            <p:cNvSpPr/>
            <p:nvPr userDrawn="1"/>
          </p:nvSpPr>
          <p:spPr>
            <a:xfrm>
              <a:off x="4846645" y="0"/>
              <a:ext cx="2933089" cy="317840"/>
            </a:xfrm>
            <a:prstGeom prst="rect">
              <a:avLst/>
            </a:prstGeom>
            <a:solidFill>
              <a:srgbClr val="9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93235D7-22DA-4635-8833-0BA24D54E34C}"/>
                </a:ext>
              </a:extLst>
            </p:cNvPr>
            <p:cNvSpPr/>
            <p:nvPr userDrawn="1"/>
          </p:nvSpPr>
          <p:spPr>
            <a:xfrm>
              <a:off x="0" y="0"/>
              <a:ext cx="4846644" cy="317840"/>
            </a:xfrm>
            <a:prstGeom prst="rect">
              <a:avLst/>
            </a:prstGeom>
            <a:solidFill>
              <a:srgbClr val="1AB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2D1C7E0-B04B-4619-86A9-E0CE50E7EAB0}"/>
                </a:ext>
              </a:extLst>
            </p:cNvPr>
            <p:cNvSpPr/>
            <p:nvPr userDrawn="1"/>
          </p:nvSpPr>
          <p:spPr>
            <a:xfrm>
              <a:off x="7345356" y="-1"/>
              <a:ext cx="4846644" cy="317841"/>
            </a:xfrm>
            <a:prstGeom prst="rect">
              <a:avLst/>
            </a:prstGeom>
            <a:solidFill>
              <a:srgbClr val="34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4">
            <a:extLst>
              <a:ext uri="{FF2B5EF4-FFF2-40B4-BE49-F238E27FC236}">
                <a16:creationId xmlns:a16="http://schemas.microsoft.com/office/drawing/2014/main" id="{69DD1B83-C0F5-449C-91D2-5DC7F684A47C}"/>
              </a:ext>
            </a:extLst>
          </p:cNvPr>
          <p:cNvSpPr>
            <a:spLocks noGrp="1"/>
          </p:cNvSpPr>
          <p:nvPr>
            <p:ph type="title" hasCustomPrompt="1"/>
          </p:nvPr>
        </p:nvSpPr>
        <p:spPr>
          <a:xfrm>
            <a:off x="0" y="365125"/>
            <a:ext cx="12249048" cy="500377"/>
          </a:xfrm>
        </p:spPr>
        <p:txBody>
          <a:bodyPr>
            <a:normAutofit/>
          </a:bodyPr>
          <a:lstStyle>
            <a:lvl1pPr algn="ctr">
              <a:defRPr sz="3200">
                <a:solidFill>
                  <a:srgbClr val="34A5DD"/>
                </a:solidFill>
              </a:defRPr>
            </a:lvl1pPr>
          </a:lstStyle>
          <a:p>
            <a:r>
              <a:rPr lang="en-US" dirty="0"/>
              <a:t>CLICK TO EDIT MASTER TITLE STYLE</a:t>
            </a:r>
          </a:p>
        </p:txBody>
      </p:sp>
    </p:spTree>
    <p:extLst>
      <p:ext uri="{BB962C8B-B14F-4D97-AF65-F5344CB8AC3E}">
        <p14:creationId xmlns:p14="http://schemas.microsoft.com/office/powerpoint/2010/main" val="179247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2"/>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62"/>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31" name="Google Shape;31;p62"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32" name="Google Shape;32;p62" descr="VDOE Logo&#10;"/>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68"/>
          <p:cNvSpPr txBox="1">
            <a:spLocks noGrp="1"/>
          </p:cNvSpPr>
          <p:nvPr>
            <p:ph type="sldNum" idx="12"/>
          </p:nvPr>
        </p:nvSpPr>
        <p:spPr>
          <a:xfrm>
            <a:off x="8610600" y="6356350"/>
            <a:ext cx="10938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37" name="Google Shape;37;p68"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38" name="Google Shape;38;p68"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53"/>
        <p:cNvGrpSpPr/>
        <p:nvPr/>
      </p:nvGrpSpPr>
      <p:grpSpPr>
        <a:xfrm>
          <a:off x="0" y="0"/>
          <a:ext cx="0" cy="0"/>
          <a:chOff x="0" y="0"/>
          <a:chExt cx="0" cy="0"/>
        </a:xfrm>
      </p:grpSpPr>
      <p:sp>
        <p:nvSpPr>
          <p:cNvPr id="54" name="Google Shape;54;p6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5000"/>
              <a:buFont typeface="Trebuchet M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56" name="Google Shape;56;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6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59" name="Google Shape;59;p66" descr="VDOE LOGO"/>
          <p:cNvPicPr preferRelativeResize="0"/>
          <p:nvPr/>
        </p:nvPicPr>
        <p:blipFill rotWithShape="1">
          <a:blip r:embed="rId2">
            <a:alphaModFix/>
          </a:blip>
          <a:srcRect/>
          <a:stretch/>
        </p:blipFill>
        <p:spPr>
          <a:xfrm>
            <a:off x="9729374" y="6116638"/>
            <a:ext cx="2462625" cy="8208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60"/>
        <p:cNvGrpSpPr/>
        <p:nvPr/>
      </p:nvGrpSpPr>
      <p:grpSpPr>
        <a:xfrm>
          <a:off x="0" y="0"/>
          <a:ext cx="0" cy="0"/>
          <a:chOff x="0" y="0"/>
          <a:chExt cx="0" cy="0"/>
        </a:xfrm>
      </p:grpSpPr>
      <p:sp>
        <p:nvSpPr>
          <p:cNvPr id="61" name="Google Shape;61;p6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rebuchet MS"/>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6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63" name="Google Shape;63;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64"/>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66" name="Google Shape;66;p64" descr="VDOE LOGO"/>
          <p:cNvPicPr preferRelativeResize="0"/>
          <p:nvPr/>
        </p:nvPicPr>
        <p:blipFill rotWithShape="1">
          <a:blip r:embed="rId2">
            <a:alphaModFix/>
          </a:blip>
          <a:srcRect/>
          <a:stretch/>
        </p:blipFill>
        <p:spPr>
          <a:xfrm>
            <a:off x="9622340" y="6089650"/>
            <a:ext cx="2531806" cy="8439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71"/>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7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7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71"/>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74" name="Google Shape;74;p71"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75" name="Google Shape;75;p71"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7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7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C22536"/>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901A28"/>
              </a:buClr>
              <a:buSzPts val="1600"/>
              <a:buNone/>
              <a:defRPr sz="1600" b="1"/>
            </a:lvl4pPr>
            <a:lvl5pPr marL="2286000" lvl="4" indent="-228600" algn="l">
              <a:lnSpc>
                <a:spcPct val="90000"/>
              </a:lnSpc>
              <a:spcBef>
                <a:spcPts val="500"/>
              </a:spcBef>
              <a:spcAft>
                <a:spcPts val="0"/>
              </a:spcAft>
              <a:buClr>
                <a:srgbClr val="52525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7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7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C22536"/>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901A28"/>
              </a:buClr>
              <a:buSzPts val="1600"/>
              <a:buNone/>
              <a:defRPr sz="1600" b="1"/>
            </a:lvl4pPr>
            <a:lvl5pPr marL="2286000" lvl="4" indent="-228600" algn="l">
              <a:lnSpc>
                <a:spcPct val="90000"/>
              </a:lnSpc>
              <a:spcBef>
                <a:spcPts val="500"/>
              </a:spcBef>
              <a:spcAft>
                <a:spcPts val="0"/>
              </a:spcAft>
              <a:buClr>
                <a:srgbClr val="52525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7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72"/>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85" name="Google Shape;85;p72"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86" name="Google Shape;86;p72"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
        <p:cNvGrpSpPr/>
        <p:nvPr/>
      </p:nvGrpSpPr>
      <p:grpSpPr>
        <a:xfrm>
          <a:off x="0" y="0"/>
          <a:ext cx="0" cy="0"/>
          <a:chOff x="0" y="0"/>
          <a:chExt cx="0" cy="0"/>
        </a:xfrm>
      </p:grpSpPr>
      <p:sp>
        <p:nvSpPr>
          <p:cNvPr id="95" name="Google Shape;95;p7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7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C22536"/>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rgbClr val="901A28"/>
              </a:buClr>
              <a:buSzPts val="2000"/>
              <a:buChar char="•"/>
              <a:defRPr sz="2000"/>
            </a:lvl4pPr>
            <a:lvl5pPr marL="2286000" lvl="4" indent="-355600" algn="l">
              <a:lnSpc>
                <a:spcPct val="90000"/>
              </a:lnSpc>
              <a:spcBef>
                <a:spcPts val="500"/>
              </a:spcBef>
              <a:spcAft>
                <a:spcPts val="0"/>
              </a:spcAft>
              <a:buClr>
                <a:srgbClr val="525252"/>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7" name="Google Shape;97;p7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C22536"/>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901A28"/>
              </a:buClr>
              <a:buSzPts val="1000"/>
              <a:buNone/>
              <a:defRPr sz="1000"/>
            </a:lvl4pPr>
            <a:lvl5pPr marL="2286000" lvl="4" indent="-228600" algn="l">
              <a:lnSpc>
                <a:spcPct val="90000"/>
              </a:lnSpc>
              <a:spcBef>
                <a:spcPts val="500"/>
              </a:spcBef>
              <a:spcAft>
                <a:spcPts val="0"/>
              </a:spcAft>
              <a:buClr>
                <a:srgbClr val="52525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 name="Google Shape;98;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74"/>
          <p:cNvSpPr txBox="1">
            <a:spLocks noGrp="1"/>
          </p:cNvSpPr>
          <p:nvPr>
            <p:ph type="sldNum" idx="12"/>
          </p:nvPr>
        </p:nvSpPr>
        <p:spPr>
          <a:xfrm>
            <a:off x="8610601"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01" name="Google Shape;101;p74"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02" name="Google Shape;102;p74"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3"/>
        <p:cNvGrpSpPr/>
        <p:nvPr/>
      </p:nvGrpSpPr>
      <p:grpSpPr>
        <a:xfrm>
          <a:off x="0" y="0"/>
          <a:ext cx="0" cy="0"/>
          <a:chOff x="0" y="0"/>
          <a:chExt cx="0" cy="0"/>
        </a:xfrm>
      </p:grpSpPr>
      <p:sp>
        <p:nvSpPr>
          <p:cNvPr id="104" name="Google Shape;104;p7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75"/>
          <p:cNvSpPr>
            <a:spLocks noGrp="1"/>
          </p:cNvSpPr>
          <p:nvPr>
            <p:ph type="pic" idx="2"/>
          </p:nvPr>
        </p:nvSpPr>
        <p:spPr>
          <a:xfrm>
            <a:off x="5183188" y="987425"/>
            <a:ext cx="6172200" cy="4873625"/>
          </a:xfrm>
          <a:prstGeom prst="rect">
            <a:avLst/>
          </a:prstGeom>
          <a:noFill/>
          <a:ln>
            <a:noFill/>
          </a:ln>
        </p:spPr>
      </p:sp>
      <p:sp>
        <p:nvSpPr>
          <p:cNvPr id="106" name="Google Shape;106;p7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C22536"/>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901A28"/>
              </a:buClr>
              <a:buSzPts val="1000"/>
              <a:buNone/>
              <a:defRPr sz="1000"/>
            </a:lvl4pPr>
            <a:lvl5pPr marL="2286000" lvl="4" indent="-228600" algn="l">
              <a:lnSpc>
                <a:spcPct val="90000"/>
              </a:lnSpc>
              <a:spcBef>
                <a:spcPts val="500"/>
              </a:spcBef>
              <a:spcAft>
                <a:spcPts val="0"/>
              </a:spcAft>
              <a:buClr>
                <a:srgbClr val="52525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7" name="Google Shape;107;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8" name="Google Shape;108;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9" name="Google Shape;109;p75"/>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10" name="Google Shape;110;p75"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11" name="Google Shape;111;p75"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60"/>
          <p:cNvPicPr preferRelativeResize="0"/>
          <p:nvPr/>
        </p:nvPicPr>
        <p:blipFill rotWithShape="1">
          <a:blip r:embed="rId14">
            <a:alphaModFix/>
          </a:blip>
          <a:srcRect/>
          <a:stretch/>
        </p:blipFill>
        <p:spPr>
          <a:xfrm>
            <a:off x="0" y="0"/>
            <a:ext cx="12192000" cy="6858000"/>
          </a:xfrm>
          <a:prstGeom prst="rect">
            <a:avLst/>
          </a:prstGeom>
          <a:noFill/>
          <a:ln>
            <a:noFill/>
          </a:ln>
        </p:spPr>
      </p:pic>
      <p:sp>
        <p:nvSpPr>
          <p:cNvPr id="13" name="Google Shape;13;p60"/>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Trebuchet MS"/>
              <a:buNone/>
              <a:defRPr sz="4400" b="0" i="0" u="none" strike="noStrike" cap="none">
                <a:solidFill>
                  <a:schemeClr val="accent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C22536"/>
              </a:buClr>
              <a:buSzPts val="2400"/>
              <a:buFont typeface="Arial"/>
              <a:buChar char="•"/>
              <a:defRPr sz="2400" b="0" i="0" u="none" strike="noStrike" cap="none">
                <a:solidFill>
                  <a:srgbClr val="C22536"/>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901A28"/>
              </a:buClr>
              <a:buSzPts val="1800"/>
              <a:buFont typeface="Arial"/>
              <a:buChar char="•"/>
              <a:defRPr sz="1800" b="0" i="0" u="none" strike="noStrike" cap="none">
                <a:solidFill>
                  <a:srgbClr val="901A2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525252"/>
              </a:buClr>
              <a:buSzPts val="1800"/>
              <a:buFont typeface="Arial"/>
              <a:buChar char="•"/>
              <a:defRPr sz="1800" b="0" i="0" u="none" strike="noStrike" cap="none">
                <a:solidFill>
                  <a:srgbClr val="525252"/>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16" name="Google Shape;1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17" name="Google Shape;1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988"/>
                </a:solidFill>
                <a:latin typeface="Trebuchet MS"/>
                <a:ea typeface="Trebuchet MS"/>
                <a:cs typeface="Trebuchet MS"/>
                <a:sym typeface="Trebuchet MS"/>
              </a:defRPr>
            </a:lvl1pPr>
            <a:lvl2pPr marL="0" marR="0" lvl="1" indent="0" algn="r" rtl="0">
              <a:spcBef>
                <a:spcPts val="0"/>
              </a:spcBef>
              <a:buNone/>
              <a:defRPr sz="1200" b="0" i="0" u="none" strike="noStrike" cap="none">
                <a:solidFill>
                  <a:srgbClr val="888988"/>
                </a:solidFill>
                <a:latin typeface="Trebuchet MS"/>
                <a:ea typeface="Trebuchet MS"/>
                <a:cs typeface="Trebuchet MS"/>
                <a:sym typeface="Trebuchet MS"/>
              </a:defRPr>
            </a:lvl2pPr>
            <a:lvl3pPr marL="0" marR="0" lvl="2" indent="0" algn="r" rtl="0">
              <a:spcBef>
                <a:spcPts val="0"/>
              </a:spcBef>
              <a:buNone/>
              <a:defRPr sz="1200" b="0" i="0" u="none" strike="noStrike" cap="none">
                <a:solidFill>
                  <a:srgbClr val="888988"/>
                </a:solidFill>
                <a:latin typeface="Trebuchet MS"/>
                <a:ea typeface="Trebuchet MS"/>
                <a:cs typeface="Trebuchet MS"/>
                <a:sym typeface="Trebuchet MS"/>
              </a:defRPr>
            </a:lvl3pPr>
            <a:lvl4pPr marL="0" marR="0" lvl="3" indent="0" algn="r" rtl="0">
              <a:spcBef>
                <a:spcPts val="0"/>
              </a:spcBef>
              <a:buNone/>
              <a:defRPr sz="1200" b="0" i="0" u="none" strike="noStrike" cap="none">
                <a:solidFill>
                  <a:srgbClr val="888988"/>
                </a:solidFill>
                <a:latin typeface="Trebuchet MS"/>
                <a:ea typeface="Trebuchet MS"/>
                <a:cs typeface="Trebuchet MS"/>
                <a:sym typeface="Trebuchet MS"/>
              </a:defRPr>
            </a:lvl4pPr>
            <a:lvl5pPr marL="0" marR="0" lvl="4" indent="0" algn="r" rtl="0">
              <a:spcBef>
                <a:spcPts val="0"/>
              </a:spcBef>
              <a:buNone/>
              <a:defRPr sz="1200" b="0" i="0" u="none" strike="noStrike" cap="none">
                <a:solidFill>
                  <a:srgbClr val="888988"/>
                </a:solidFill>
                <a:latin typeface="Trebuchet MS"/>
                <a:ea typeface="Trebuchet MS"/>
                <a:cs typeface="Trebuchet MS"/>
                <a:sym typeface="Trebuchet MS"/>
              </a:defRPr>
            </a:lvl5pPr>
            <a:lvl6pPr marL="0" marR="0" lvl="5" indent="0" algn="r" rtl="0">
              <a:spcBef>
                <a:spcPts val="0"/>
              </a:spcBef>
              <a:buNone/>
              <a:defRPr sz="1200" b="0" i="0" u="none" strike="noStrike" cap="none">
                <a:solidFill>
                  <a:srgbClr val="888988"/>
                </a:solidFill>
                <a:latin typeface="Trebuchet MS"/>
                <a:ea typeface="Trebuchet MS"/>
                <a:cs typeface="Trebuchet MS"/>
                <a:sym typeface="Trebuchet MS"/>
              </a:defRPr>
            </a:lvl6pPr>
            <a:lvl7pPr marL="0" marR="0" lvl="6" indent="0" algn="r" rtl="0">
              <a:spcBef>
                <a:spcPts val="0"/>
              </a:spcBef>
              <a:buNone/>
              <a:defRPr sz="1200" b="0" i="0" u="none" strike="noStrike" cap="none">
                <a:solidFill>
                  <a:srgbClr val="888988"/>
                </a:solidFill>
                <a:latin typeface="Trebuchet MS"/>
                <a:ea typeface="Trebuchet MS"/>
                <a:cs typeface="Trebuchet MS"/>
                <a:sym typeface="Trebuchet MS"/>
              </a:defRPr>
            </a:lvl7pPr>
            <a:lvl8pPr marL="0" marR="0" lvl="7" indent="0" algn="r" rtl="0">
              <a:spcBef>
                <a:spcPts val="0"/>
              </a:spcBef>
              <a:buNone/>
              <a:defRPr sz="1200" b="0" i="0" u="none" strike="noStrike" cap="none">
                <a:solidFill>
                  <a:srgbClr val="888988"/>
                </a:solidFill>
                <a:latin typeface="Trebuchet MS"/>
                <a:ea typeface="Trebuchet MS"/>
                <a:cs typeface="Trebuchet MS"/>
                <a:sym typeface="Trebuchet MS"/>
              </a:defRPr>
            </a:lvl8pPr>
            <a:lvl9pPr marL="0" marR="0" lvl="8" indent="0" algn="r" rtl="0">
              <a:spcBef>
                <a:spcPts val="0"/>
              </a:spcBef>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9" r:id="rId8"/>
    <p:sldLayoutId id="2147483660" r:id="rId9"/>
    <p:sldLayoutId id="2147483661" r:id="rId10"/>
    <p:sldLayoutId id="2147483662"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8"/>
        <p:cNvGrpSpPr/>
        <p:nvPr/>
      </p:nvGrpSpPr>
      <p:grpSpPr>
        <a:xfrm>
          <a:off x="0" y="0"/>
          <a:ext cx="0" cy="0"/>
          <a:chOff x="0" y="0"/>
          <a:chExt cx="0" cy="0"/>
        </a:xfrm>
      </p:grpSpPr>
      <p:pic>
        <p:nvPicPr>
          <p:cNvPr id="129" name="Google Shape;129;p63"/>
          <p:cNvPicPr preferRelativeResize="0"/>
          <p:nvPr/>
        </p:nvPicPr>
        <p:blipFill rotWithShape="1">
          <a:blip r:embed="rId8">
            <a:alphaModFix/>
          </a:blip>
          <a:srcRect/>
          <a:stretch/>
        </p:blipFill>
        <p:spPr>
          <a:xfrm>
            <a:off x="0" y="0"/>
            <a:ext cx="12192000" cy="6858000"/>
          </a:xfrm>
          <a:prstGeom prst="rect">
            <a:avLst/>
          </a:prstGeom>
          <a:noFill/>
          <a:ln>
            <a:noFill/>
          </a:ln>
        </p:spPr>
      </p:pic>
      <p:sp>
        <p:nvSpPr>
          <p:cNvPr id="130" name="Google Shape;130;p63"/>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Trebuchet MS"/>
              <a:buNone/>
              <a:defRPr sz="4400" b="0" i="0" u="none" strike="noStrike" cap="none">
                <a:solidFill>
                  <a:schemeClr val="accent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C22536"/>
              </a:buClr>
              <a:buSzPts val="2400"/>
              <a:buFont typeface="Arial"/>
              <a:buChar char="•"/>
              <a:defRPr sz="2400" b="0" i="0" u="none" strike="noStrike" cap="none">
                <a:solidFill>
                  <a:srgbClr val="C22536"/>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901A28"/>
              </a:buClr>
              <a:buSzPts val="1800"/>
              <a:buFont typeface="Arial"/>
              <a:buChar char="•"/>
              <a:defRPr sz="1800" b="0" i="0" u="none" strike="noStrike" cap="none">
                <a:solidFill>
                  <a:srgbClr val="901A2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525252"/>
              </a:buClr>
              <a:buSzPts val="1800"/>
              <a:buFont typeface="Arial"/>
              <a:buChar char="•"/>
              <a:defRPr sz="1800" b="0" i="0" u="none" strike="noStrike" cap="none">
                <a:solidFill>
                  <a:srgbClr val="525252"/>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32" name="Google Shape;13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dirty="0"/>
          </a:p>
        </p:txBody>
      </p:sp>
      <p:sp>
        <p:nvSpPr>
          <p:cNvPr id="133" name="Google Shape;133;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dirty="0"/>
          </a:p>
        </p:txBody>
      </p:sp>
      <p:sp>
        <p:nvSpPr>
          <p:cNvPr id="134" name="Google Shape;134;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Trebuchet MS"/>
                <a:ea typeface="Trebuchet MS"/>
                <a:cs typeface="Trebuchet MS"/>
                <a:sym typeface="Trebuchet MS"/>
              </a:defRPr>
            </a:lvl1pPr>
            <a:lvl2pPr marL="0" marR="0" lvl="1" indent="0" algn="r" rtl="0">
              <a:spcBef>
                <a:spcPts val="0"/>
              </a:spcBef>
              <a:buNone/>
              <a:defRPr sz="1200" b="0" i="0" u="none" strike="noStrike" cap="none">
                <a:solidFill>
                  <a:schemeClr val="lt1"/>
                </a:solidFill>
                <a:latin typeface="Trebuchet MS"/>
                <a:ea typeface="Trebuchet MS"/>
                <a:cs typeface="Trebuchet MS"/>
                <a:sym typeface="Trebuchet MS"/>
              </a:defRPr>
            </a:lvl2pPr>
            <a:lvl3pPr marL="0" marR="0" lvl="2" indent="0" algn="r" rtl="0">
              <a:spcBef>
                <a:spcPts val="0"/>
              </a:spcBef>
              <a:buNone/>
              <a:defRPr sz="1200" b="0" i="0" u="none" strike="noStrike" cap="none">
                <a:solidFill>
                  <a:schemeClr val="lt1"/>
                </a:solidFill>
                <a:latin typeface="Trebuchet MS"/>
                <a:ea typeface="Trebuchet MS"/>
                <a:cs typeface="Trebuchet MS"/>
                <a:sym typeface="Trebuchet MS"/>
              </a:defRPr>
            </a:lvl3pPr>
            <a:lvl4pPr marL="0" marR="0" lvl="3" indent="0" algn="r" rtl="0">
              <a:spcBef>
                <a:spcPts val="0"/>
              </a:spcBef>
              <a:buNone/>
              <a:defRPr sz="1200" b="0" i="0" u="none" strike="noStrike" cap="none">
                <a:solidFill>
                  <a:schemeClr val="lt1"/>
                </a:solidFill>
                <a:latin typeface="Trebuchet MS"/>
                <a:ea typeface="Trebuchet MS"/>
                <a:cs typeface="Trebuchet MS"/>
                <a:sym typeface="Trebuchet MS"/>
              </a:defRPr>
            </a:lvl4pPr>
            <a:lvl5pPr marL="0" marR="0" lvl="4" indent="0" algn="r" rtl="0">
              <a:spcBef>
                <a:spcPts val="0"/>
              </a:spcBef>
              <a:buNone/>
              <a:defRPr sz="1200" b="0" i="0" u="none" strike="noStrike" cap="none">
                <a:solidFill>
                  <a:schemeClr val="lt1"/>
                </a:solidFill>
                <a:latin typeface="Trebuchet MS"/>
                <a:ea typeface="Trebuchet MS"/>
                <a:cs typeface="Trebuchet MS"/>
                <a:sym typeface="Trebuchet MS"/>
              </a:defRPr>
            </a:lvl5pPr>
            <a:lvl6pPr marL="0" marR="0" lvl="5" indent="0" algn="r" rtl="0">
              <a:spcBef>
                <a:spcPts val="0"/>
              </a:spcBef>
              <a:buNone/>
              <a:defRPr sz="1200" b="0" i="0" u="none" strike="noStrike" cap="none">
                <a:solidFill>
                  <a:schemeClr val="lt1"/>
                </a:solidFill>
                <a:latin typeface="Trebuchet MS"/>
                <a:ea typeface="Trebuchet MS"/>
                <a:cs typeface="Trebuchet MS"/>
                <a:sym typeface="Trebuchet MS"/>
              </a:defRPr>
            </a:lvl6pPr>
            <a:lvl7pPr marL="0" marR="0" lvl="6" indent="0" algn="r" rtl="0">
              <a:spcBef>
                <a:spcPts val="0"/>
              </a:spcBef>
              <a:buNone/>
              <a:defRPr sz="1200" b="0" i="0" u="none" strike="noStrike" cap="none">
                <a:solidFill>
                  <a:schemeClr val="lt1"/>
                </a:solidFill>
                <a:latin typeface="Trebuchet MS"/>
                <a:ea typeface="Trebuchet MS"/>
                <a:cs typeface="Trebuchet MS"/>
                <a:sym typeface="Trebuchet MS"/>
              </a:defRPr>
            </a:lvl7pPr>
            <a:lvl8pPr marL="0" marR="0" lvl="7" indent="0" algn="r" rtl="0">
              <a:spcBef>
                <a:spcPts val="0"/>
              </a:spcBef>
              <a:buNone/>
              <a:defRPr sz="1200" b="0" i="0" u="none" strike="noStrike" cap="none">
                <a:solidFill>
                  <a:schemeClr val="lt1"/>
                </a:solidFill>
                <a:latin typeface="Trebuchet MS"/>
                <a:ea typeface="Trebuchet MS"/>
                <a:cs typeface="Trebuchet MS"/>
                <a:sym typeface="Trebuchet MS"/>
              </a:defRPr>
            </a:lvl8pPr>
            <a:lvl9pPr marL="0" marR="0" lvl="8" indent="0" algn="r" rtl="0">
              <a:spcBef>
                <a:spcPts val="0"/>
              </a:spcBef>
              <a:buNone/>
              <a:defRPr sz="1200" b="0"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
          <p:cNvSpPr txBox="1">
            <a:spLocks noGrp="1"/>
          </p:cNvSpPr>
          <p:nvPr>
            <p:ph type="ctrTitle"/>
          </p:nvPr>
        </p:nvSpPr>
        <p:spPr>
          <a:xfrm>
            <a:off x="1524000" y="1304073"/>
            <a:ext cx="9144000" cy="2387600"/>
          </a:xfrm>
          <a:prstGeom prst="rect">
            <a:avLst/>
          </a:prstGeom>
          <a:solidFill>
            <a:schemeClr val="lt1">
              <a:alpha val="62745"/>
            </a:schemeClr>
          </a:solidFill>
          <a:ln w="79375" cap="rnd" cmpd="sng">
            <a:solidFill>
              <a:srgbClr val="C00000">
                <a:alpha val="7882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Trebuchet MS"/>
              <a:buNone/>
            </a:pPr>
            <a:r>
              <a:rPr lang="en-US" sz="3600" b="1" dirty="0">
                <a:solidFill>
                  <a:schemeClr val="dk1"/>
                </a:solidFill>
              </a:rPr>
              <a:t>VDOE Superintendent Performance Evaluation System Training</a:t>
            </a:r>
            <a:endParaRPr sz="3600" i="1" dirty="0">
              <a:solidFill>
                <a:schemeClr val="dk1"/>
              </a:solidFill>
            </a:endParaRPr>
          </a:p>
        </p:txBody>
      </p:sp>
      <p:sp>
        <p:nvSpPr>
          <p:cNvPr id="155" name="Google Shape;155;p1"/>
          <p:cNvSpPr txBox="1">
            <a:spLocks noGrp="1"/>
          </p:cNvSpPr>
          <p:nvPr>
            <p:ph type="subTitle" idx="1"/>
          </p:nvPr>
        </p:nvSpPr>
        <p:spPr>
          <a:xfrm>
            <a:off x="1361797" y="3978387"/>
            <a:ext cx="9144000" cy="269004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US" dirty="0"/>
              <a:t>June 2022</a:t>
            </a:r>
          </a:p>
          <a:p>
            <a:pPr marL="0" lvl="0" indent="0" algn="ctr" rtl="0">
              <a:lnSpc>
                <a:spcPct val="90000"/>
              </a:lnSpc>
              <a:spcBef>
                <a:spcPts val="0"/>
              </a:spcBef>
              <a:spcAft>
                <a:spcPts val="0"/>
              </a:spcAft>
              <a:buClr>
                <a:schemeClr val="dk1"/>
              </a:buClr>
              <a:buSzPts val="2400"/>
              <a:buNone/>
            </a:pPr>
            <a:endParaRPr lang="en-US" dirty="0"/>
          </a:p>
          <a:p>
            <a:pPr marL="0" lvl="0" indent="0" algn="ctr" rtl="0">
              <a:lnSpc>
                <a:spcPct val="120000"/>
              </a:lnSpc>
              <a:spcBef>
                <a:spcPts val="0"/>
              </a:spcBef>
              <a:spcAft>
                <a:spcPts val="0"/>
              </a:spcAft>
              <a:buClr>
                <a:schemeClr val="dk1"/>
              </a:buClr>
              <a:buSzPts val="2400"/>
              <a:buNone/>
            </a:pPr>
            <a:r>
              <a:rPr lang="en-US" sz="2200" dirty="0"/>
              <a:t>Presenters: </a:t>
            </a:r>
          </a:p>
          <a:p>
            <a:pPr marL="0" lvl="0" indent="0" algn="ctr" rtl="0">
              <a:lnSpc>
                <a:spcPct val="120000"/>
              </a:lnSpc>
              <a:spcBef>
                <a:spcPts val="0"/>
              </a:spcBef>
              <a:spcAft>
                <a:spcPts val="0"/>
              </a:spcAft>
              <a:buClr>
                <a:schemeClr val="dk1"/>
              </a:buClr>
              <a:buSzPts val="2400"/>
              <a:buNone/>
            </a:pPr>
            <a:r>
              <a:rPr lang="en-US" sz="2200" dirty="0"/>
              <a:t>Dr. Amy Griffin (VDOE)</a:t>
            </a:r>
          </a:p>
          <a:p>
            <a:pPr marL="0" lvl="0" indent="0" algn="ctr" rtl="0">
              <a:lnSpc>
                <a:spcPct val="120000"/>
              </a:lnSpc>
              <a:spcBef>
                <a:spcPts val="0"/>
              </a:spcBef>
              <a:spcAft>
                <a:spcPts val="0"/>
              </a:spcAft>
              <a:buClr>
                <a:schemeClr val="dk1"/>
              </a:buClr>
              <a:buSzPts val="2400"/>
              <a:buNone/>
            </a:pPr>
            <a:r>
              <a:rPr lang="en-US" sz="2200" dirty="0"/>
              <a:t>Dr. James Stronge (Stronge &amp; Associates Educational Consulting, LLC)</a:t>
            </a:r>
          </a:p>
          <a:p>
            <a:pPr marL="0" indent="0">
              <a:lnSpc>
                <a:spcPct val="120000"/>
              </a:lnSpc>
              <a:spcBef>
                <a:spcPts val="0"/>
              </a:spcBef>
            </a:pPr>
            <a:r>
              <a:rPr lang="en-US" sz="2200" dirty="0"/>
              <a:t>Dr. Ginny Tonneson (Stronge &amp; Associates Educational Consulting, LLC)</a:t>
            </a:r>
            <a:br>
              <a:rPr lang="en-US" sz="2200" dirty="0"/>
            </a:br>
            <a:r>
              <a:rPr lang="en-US" sz="2200" dirty="0"/>
              <a:t>Dr. Rachel Ball (Stronge &amp; Associates Educational Consulting, LLC)</a:t>
            </a:r>
          </a:p>
          <a:p>
            <a:pPr marL="0" indent="0">
              <a:lnSpc>
                <a:spcPct val="120000"/>
              </a:lnSpc>
              <a:spcBef>
                <a:spcPts val="0"/>
              </a:spcBef>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Trebuchet MS"/>
              <a:buNone/>
            </a:pPr>
            <a:r>
              <a:rPr lang="en-US"/>
              <a:t>SUPERINTENDENT PERFORMANCE EVALUATION SYSTEM (SPES) DESIGN</a:t>
            </a:r>
            <a:endParaRPr/>
          </a:p>
        </p:txBody>
      </p:sp>
      <p:sp>
        <p:nvSpPr>
          <p:cNvPr id="248" name="Google Shape;248;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922F641-3E8D-40CC-931A-CC304E6CD09F}"/>
              </a:ext>
            </a:extLst>
          </p:cNvPr>
          <p:cNvGraphicFramePr>
            <a:graphicFrameLocks noGrp="1"/>
          </p:cNvGraphicFramePr>
          <p:nvPr>
            <p:extLst>
              <p:ext uri="{D42A27DB-BD31-4B8C-83A1-F6EECF244321}">
                <p14:modId xmlns:p14="http://schemas.microsoft.com/office/powerpoint/2010/main" val="642906268"/>
              </p:ext>
            </p:extLst>
          </p:nvPr>
        </p:nvGraphicFramePr>
        <p:xfrm>
          <a:off x="1862668" y="2326672"/>
          <a:ext cx="8534400" cy="181945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142460891"/>
                    </a:ext>
                  </a:extLst>
                </a:gridCol>
              </a:tblGrid>
              <a:tr h="266240">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defRPr/>
                      </a:pPr>
                      <a:r>
                        <a:rPr kumimoji="0" lang="en-US" sz="1600" b="1" i="0" u="none" strike="noStrike" kern="1200" cap="none" spc="0" normalizeH="0" baseline="0" noProof="0">
                          <a:ln>
                            <a:noFill/>
                          </a:ln>
                          <a:solidFill>
                            <a:schemeClr val="tx1"/>
                          </a:solidFill>
                          <a:effectLst/>
                          <a:uLnTx/>
                          <a:uFillTx/>
                          <a:latin typeface="Trebuchet MS" panose="020B0603020202020204" pitchFamily="34" charset="0"/>
                          <a:ea typeface="Times New Roman" pitchFamily="18" charset="0"/>
                          <a:cs typeface="Arial" pitchFamily="34" charset="0"/>
                        </a:rPr>
                        <a:t>Sample Performance Indicators </a:t>
                      </a:r>
                      <a:r>
                        <a:rPr kumimoji="0" lang="en-US" sz="1050" b="0" i="1" u="none" strike="noStrike" kern="1200" cap="none" spc="0" normalizeH="0" baseline="0" noProof="0">
                          <a:ln>
                            <a:noFill/>
                          </a:ln>
                          <a:solidFill>
                            <a:schemeClr val="tx1"/>
                          </a:solidFill>
                          <a:effectLst/>
                          <a:uLnTx/>
                          <a:uFillTx/>
                          <a:latin typeface="Trebuchet MS" panose="020B0603020202020204" pitchFamily="34" charset="0"/>
                          <a:ea typeface="Times New Roman" pitchFamily="18" charset="0"/>
                          <a:cs typeface="Arial" pitchFamily="34" charset="0"/>
                        </a:rPr>
                        <a:t>(</a:t>
                      </a:r>
                      <a:r>
                        <a:rPr lang="en-US" sz="1200" b="0" i="1" kern="1200">
                          <a:solidFill>
                            <a:schemeClr val="tx1"/>
                          </a:solidFill>
                          <a:effectLst/>
                          <a:latin typeface="Trebuchet MS" panose="020B0603020202020204" pitchFamily="34" charset="0"/>
                          <a:ea typeface="+mn-ea"/>
                          <a:cs typeface="+mn-cs"/>
                        </a:rPr>
                        <a:t>Examples may include but are not limited to:</a:t>
                      </a:r>
                      <a:endParaRPr kumimoji="0" lang="en-US" sz="1400" b="0" i="0" u="none" strike="noStrike" kern="1200" cap="none" spc="0" normalizeH="0" baseline="0" noProof="0">
                        <a:ln>
                          <a:noFill/>
                        </a:ln>
                        <a:solidFill>
                          <a:schemeClr val="tx1"/>
                        </a:solidFill>
                        <a:effectLst/>
                        <a:uLnTx/>
                        <a:uFillTx/>
                        <a:latin typeface="Trebuchet MS" panose="020B0603020202020204"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646280"/>
                  </a:ext>
                </a:extLst>
              </a:tr>
              <a:tr h="1484170">
                <a:tc>
                  <a:txBody>
                    <a:bodyPr/>
                    <a:lstStyle/>
                    <a:p>
                      <a:pPr marL="284163" indent="-284163"/>
                      <a:r>
                        <a:rPr lang="en-US" sz="1200" b="0" i="0" u="none" strike="noStrike" cap="none">
                          <a:solidFill>
                            <a:schemeClr val="dk1"/>
                          </a:solidFill>
                          <a:effectLst/>
                          <a:latin typeface="Trebuchet MS" panose="020B0603020202020204" pitchFamily="34" charset="0"/>
                          <a:ea typeface="+mn-ea"/>
                          <a:cs typeface="+mn-cs"/>
                          <a:sym typeface="Arial"/>
                        </a:rPr>
                        <a:t>1.1	Provides leadership in the development of a shared vision for educational improvement that inspires employees to work collaboratively.</a:t>
                      </a:r>
                    </a:p>
                    <a:p>
                      <a:pPr marL="284163" indent="-284163"/>
                      <a:r>
                        <a:rPr lang="en-US" sz="1200" b="0" i="0" u="none" strike="noStrike" cap="none">
                          <a:solidFill>
                            <a:schemeClr val="dk1"/>
                          </a:solidFill>
                          <a:effectLst/>
                          <a:latin typeface="Trebuchet MS" panose="020B0603020202020204" pitchFamily="34" charset="0"/>
                          <a:ea typeface="+mn-ea"/>
                          <a:cs typeface="+mn-cs"/>
                          <a:sym typeface="Arial"/>
                        </a:rPr>
                        <a:t>1.2	Works collaboratively with the school board and stakeholders to develop and implement policies that define organizational expectations and result in continuous improvement.</a:t>
                      </a:r>
                    </a:p>
                    <a:p>
                      <a:pPr marL="284163" indent="-284163"/>
                      <a:r>
                        <a:rPr lang="en-US" sz="1200" b="0" i="0" u="none" strike="noStrike" cap="none">
                          <a:solidFill>
                            <a:schemeClr val="dk1"/>
                          </a:solidFill>
                          <a:effectLst/>
                          <a:latin typeface="Trebuchet MS" panose="020B0603020202020204" pitchFamily="34" charset="0"/>
                          <a:ea typeface="+mn-ea"/>
                          <a:cs typeface="+mn-cs"/>
                          <a:sym typeface="Arial"/>
                        </a:rPr>
                        <a:t>1.3	Promotes a climate of mutual respect, trust, innovation, and professionalism with the school board, staff, students, and community.</a:t>
                      </a:r>
                    </a:p>
                    <a:p>
                      <a:pPr marL="341313" marR="57150" indent="-341313" algn="l">
                        <a:spcBef>
                          <a:spcPts val="0"/>
                        </a:spcBef>
                        <a:spcAft>
                          <a:spcPts val="200"/>
                        </a:spcAft>
                      </a:pPr>
                      <a:r>
                        <a:rPr lang="en-US" sz="1050">
                          <a:effectLst/>
                          <a:latin typeface="Trebuchet MS" panose="020B0603020202020204" pitchFamily="34" charset="0"/>
                          <a:ea typeface="Times New Roman" panose="02020603050405020304" pitchFamily="18" charset="0"/>
                        </a:rPr>
                        <a:t>…</a:t>
                      </a:r>
                      <a:endParaRPr lang="en-US" sz="1200">
                        <a:effectLst/>
                        <a:latin typeface="Trebuchet MS" panose="020B0603020202020204" pitchFamily="34" charset="0"/>
                        <a:ea typeface="Times New Roman" panose="02020603050405020304" pitchFamily="18" charset="0"/>
                      </a:endParaRPr>
                    </a:p>
                    <a:p>
                      <a:pPr marL="341313" marR="57150" indent="-341313" algn="l">
                        <a:spcBef>
                          <a:spcPts val="0"/>
                        </a:spcBef>
                        <a:spcAft>
                          <a:spcPts val="0"/>
                        </a:spcAft>
                      </a:pPr>
                      <a:r>
                        <a:rPr lang="en-US" sz="1200" b="0" i="0" u="none" strike="noStrike" cap="none">
                          <a:solidFill>
                            <a:schemeClr val="dk1"/>
                          </a:solidFill>
                          <a:effectLst/>
                          <a:latin typeface="Trebuchet MS" panose="020B0603020202020204" pitchFamily="34" charset="0"/>
                          <a:ea typeface="+mn-ea"/>
                          <a:cs typeface="+mn-cs"/>
                          <a:sym typeface="Arial"/>
                        </a:rPr>
                        <a:t>1.10	Recommends policy additions or modifications to improve student learning and division effectiveness.</a:t>
                      </a:r>
                      <a:endParaRPr lang="en-US" sz="1200">
                        <a:effectLst/>
                        <a:latin typeface="Trebuchet MS" panose="020B0603020202020204" pitchFamily="34" charset="0"/>
                        <a:ea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716165"/>
                  </a:ext>
                </a:extLst>
              </a:tr>
            </a:tbl>
          </a:graphicData>
        </a:graphic>
      </p:graphicFrame>
      <p:sp>
        <p:nvSpPr>
          <p:cNvPr id="5" name="Rectangular Callout 11">
            <a:extLst>
              <a:ext uri="{FF2B5EF4-FFF2-40B4-BE49-F238E27FC236}">
                <a16:creationId xmlns:a16="http://schemas.microsoft.com/office/drawing/2014/main" id="{148F80DD-1A5C-4F3F-827F-78D7DFC5EFB6}"/>
              </a:ext>
            </a:extLst>
          </p:cNvPr>
          <p:cNvSpPr/>
          <p:nvPr/>
        </p:nvSpPr>
        <p:spPr bwMode="auto">
          <a:xfrm>
            <a:off x="10511638" y="4132841"/>
            <a:ext cx="1116531" cy="467626"/>
          </a:xfrm>
          <a:prstGeom prst="wedgeRectCallout">
            <a:avLst>
              <a:gd name="adj1" fmla="val -55626"/>
              <a:gd name="adj2" fmla="val 116901"/>
            </a:avLst>
          </a:prstGeom>
          <a:solidFill>
            <a:schemeClr val="accent2"/>
          </a:solidFill>
          <a:ln w="19050" cap="flat" cmpd="sng" algn="ctr">
            <a:solidFill>
              <a:schemeClr val="tx1"/>
            </a:solidFill>
            <a:prstDash val="solid"/>
            <a:round/>
            <a:headEnd type="none" w="med" len="med"/>
            <a:tailEnd type="none" w="med" len="med"/>
          </a:ln>
          <a:effectLst/>
        </p:spPr>
        <p:txBody>
          <a:bodyPr anchor="ctr"/>
          <a:lstStyle/>
          <a:p>
            <a:pPr algn="ctr">
              <a:defRPr/>
            </a:pPr>
            <a:r>
              <a:rPr lang="en-US" sz="1200" b="1">
                <a:solidFill>
                  <a:schemeClr val="bg1"/>
                </a:solidFill>
                <a:effectLst>
                  <a:outerShdw blurRad="38100" dist="38100" dir="2700000" algn="tl">
                    <a:srgbClr val="000000">
                      <a:alpha val="43137"/>
                    </a:srgbClr>
                  </a:outerShdw>
                </a:effectLst>
                <a:latin typeface="Trebuchet MS" panose="020B0603020202020204" pitchFamily="34" charset="0"/>
              </a:rPr>
              <a:t>Performance Rubric</a:t>
            </a:r>
          </a:p>
        </p:txBody>
      </p:sp>
      <p:graphicFrame>
        <p:nvGraphicFramePr>
          <p:cNvPr id="6" name="Table 5">
            <a:extLst>
              <a:ext uri="{FF2B5EF4-FFF2-40B4-BE49-F238E27FC236}">
                <a16:creationId xmlns:a16="http://schemas.microsoft.com/office/drawing/2014/main" id="{37B593D4-862D-416F-B071-A0E4ABB046A5}"/>
              </a:ext>
            </a:extLst>
          </p:cNvPr>
          <p:cNvGraphicFramePr>
            <a:graphicFrameLocks noGrp="1"/>
          </p:cNvGraphicFramePr>
          <p:nvPr>
            <p:extLst>
              <p:ext uri="{D42A27DB-BD31-4B8C-83A1-F6EECF244321}">
                <p14:modId xmlns:p14="http://schemas.microsoft.com/office/powerpoint/2010/main" val="460614035"/>
              </p:ext>
            </p:extLst>
          </p:nvPr>
        </p:nvGraphicFramePr>
        <p:xfrm>
          <a:off x="1865732" y="1265413"/>
          <a:ext cx="8534400" cy="100584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0000"/>
                    </a:ext>
                  </a:extLst>
                </a:gridCol>
              </a:tblGrid>
              <a:tr h="370840">
                <a:tc>
                  <a:txBody>
                    <a:bodyPr/>
                    <a:lstStyle/>
                    <a:p>
                      <a:r>
                        <a:rPr lang="en-US" sz="1800" baseline="0">
                          <a:solidFill>
                            <a:schemeClr val="tx1"/>
                          </a:solidFill>
                          <a:effectLst/>
                          <a:latin typeface="Trebuchet MS" panose="020B0603020202020204" pitchFamily="34" charset="0"/>
                          <a:cs typeface="Arial" pitchFamily="34" charset="0"/>
                        </a:rPr>
                        <a:t>Standard 1: Strategic Leadership</a:t>
                      </a:r>
                      <a:endParaRPr lang="en-US" sz="1800" b="0" baseline="0">
                        <a:solidFill>
                          <a:schemeClr val="tx1"/>
                        </a:solidFill>
                        <a:effectLst/>
                        <a:latin typeface="Trebuchet MS" panose="020B0603020202020204" pitchFamily="34" charset="0"/>
                        <a:cs typeface="Arial" pitchFamily="34" charset="0"/>
                      </a:endParaRPr>
                    </a:p>
                    <a:p>
                      <a:r>
                        <a:rPr lang="en-US" sz="1400" b="0" i="1" u="none" strike="noStrike" cap="none">
                          <a:solidFill>
                            <a:schemeClr val="tx1"/>
                          </a:solidFill>
                          <a:effectLst/>
                          <a:latin typeface="Trebuchet MS" panose="020B0603020202020204" pitchFamily="34" charset="0"/>
                          <a:ea typeface="+mn-ea"/>
                          <a:cs typeface="+mn-cs"/>
                          <a:sym typeface="Arial"/>
                        </a:rPr>
                        <a:t>The superintendent creates, monitors, and facilitates the process of strategic improvement, and seeks to ensure the division’s mission, vision, and goals are fulfilled in a manner that enables all students to be career and college ready and globally competitive.</a:t>
                      </a:r>
                      <a:endParaRPr lang="en-US" sz="1100" b="0" i="1">
                        <a:solidFill>
                          <a:schemeClr val="tx1"/>
                        </a:solidFill>
                        <a:effectLst/>
                        <a:latin typeface="Trebuchet MS" panose="020B0603020202020204"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ular Callout 9">
            <a:extLst>
              <a:ext uri="{FF2B5EF4-FFF2-40B4-BE49-F238E27FC236}">
                <a16:creationId xmlns:a16="http://schemas.microsoft.com/office/drawing/2014/main" id="{8B1AF139-B7C1-42B0-A30A-4F3B43201D18}"/>
              </a:ext>
            </a:extLst>
          </p:cNvPr>
          <p:cNvSpPr/>
          <p:nvPr/>
        </p:nvSpPr>
        <p:spPr bwMode="auto">
          <a:xfrm>
            <a:off x="9506405" y="2534019"/>
            <a:ext cx="1126157" cy="467626"/>
          </a:xfrm>
          <a:prstGeom prst="wedgeRectCallout">
            <a:avLst>
              <a:gd name="adj1" fmla="val -57994"/>
              <a:gd name="adj2" fmla="val 120565"/>
            </a:avLst>
          </a:prstGeom>
          <a:solidFill>
            <a:schemeClr val="accent2"/>
          </a:solidFill>
          <a:ln w="19050" cap="flat" cmpd="sng" algn="ctr">
            <a:solidFill>
              <a:schemeClr val="tx1"/>
            </a:solidFill>
            <a:prstDash val="solid"/>
            <a:round/>
            <a:headEnd type="none" w="med" len="med"/>
            <a:tailEnd type="none" w="med" len="med"/>
          </a:ln>
          <a:effectLst/>
        </p:spPr>
        <p:txBody>
          <a:bodyPr anchor="ctr"/>
          <a:lstStyle/>
          <a:p>
            <a:pPr algn="ctr">
              <a:defRPr/>
            </a:pPr>
            <a:r>
              <a:rPr lang="en-US" sz="1200" b="1">
                <a:solidFill>
                  <a:schemeClr val="bg1"/>
                </a:solidFill>
                <a:effectLst>
                  <a:outerShdw blurRad="38100" dist="38100" dir="2700000" algn="tl">
                    <a:srgbClr val="000000">
                      <a:alpha val="43137"/>
                    </a:srgbClr>
                  </a:outerShdw>
                </a:effectLst>
                <a:latin typeface="Trebuchet MS" panose="020B0603020202020204" pitchFamily="34" charset="0"/>
              </a:rPr>
              <a:t>Performance Indicators</a:t>
            </a:r>
          </a:p>
        </p:txBody>
      </p:sp>
      <p:sp>
        <p:nvSpPr>
          <p:cNvPr id="9" name="Rectangle 8">
            <a:extLst>
              <a:ext uri="{FF2B5EF4-FFF2-40B4-BE49-F238E27FC236}">
                <a16:creationId xmlns:a16="http://schemas.microsoft.com/office/drawing/2014/main" id="{A3AA7056-3DDC-4FDF-BEA0-5CB9165AFFF4}"/>
              </a:ext>
            </a:extLst>
          </p:cNvPr>
          <p:cNvSpPr/>
          <p:nvPr/>
        </p:nvSpPr>
        <p:spPr>
          <a:xfrm>
            <a:off x="1883604" y="1260311"/>
            <a:ext cx="8534400" cy="1005840"/>
          </a:xfrm>
          <a:prstGeom prst="rect">
            <a:avLst/>
          </a:prstGeom>
          <a:noFill/>
          <a:ln w="57150">
            <a:solidFill>
              <a:srgbClr val="C22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5">
            <a:extLst>
              <a:ext uri="{FF2B5EF4-FFF2-40B4-BE49-F238E27FC236}">
                <a16:creationId xmlns:a16="http://schemas.microsoft.com/office/drawing/2014/main" id="{F6D79FCE-8F06-489C-9EA4-1F18FC654739}"/>
              </a:ext>
            </a:extLst>
          </p:cNvPr>
          <p:cNvSpPr/>
          <p:nvPr/>
        </p:nvSpPr>
        <p:spPr bwMode="auto">
          <a:xfrm>
            <a:off x="10176998" y="918872"/>
            <a:ext cx="1166442" cy="505256"/>
          </a:xfrm>
          <a:prstGeom prst="wedgeRectCallout">
            <a:avLst>
              <a:gd name="adj1" fmla="val -77430"/>
              <a:gd name="adj2" fmla="val 81840"/>
            </a:avLst>
          </a:prstGeom>
          <a:solidFill>
            <a:schemeClr val="accent2"/>
          </a:solidFill>
          <a:ln w="19050" cap="flat" cmpd="sng" algn="ctr">
            <a:solidFill>
              <a:schemeClr val="tx1"/>
            </a:solidFill>
            <a:prstDash val="solid"/>
            <a:round/>
            <a:headEnd type="none" w="med" len="med"/>
            <a:tailEnd type="none" w="med" len="med"/>
          </a:ln>
          <a:effectLst/>
        </p:spPr>
        <p:txBody>
          <a:bodyPr anchor="ctr"/>
          <a:lstStyle/>
          <a:p>
            <a:pPr algn="ctr">
              <a:defRPr/>
            </a:pPr>
            <a:r>
              <a:rPr lang="en-US" sz="1200" b="1">
                <a:solidFill>
                  <a:schemeClr val="bg1"/>
                </a:solidFill>
                <a:effectLst>
                  <a:outerShdw blurRad="38100" dist="38100" dir="2700000" algn="tl">
                    <a:srgbClr val="000000">
                      <a:alpha val="43137"/>
                    </a:srgbClr>
                  </a:outerShdw>
                </a:effectLst>
                <a:latin typeface="Trebuchet MS" panose="020B0603020202020204" pitchFamily="34" charset="0"/>
              </a:rPr>
              <a:t>Performance Standard</a:t>
            </a:r>
          </a:p>
        </p:txBody>
      </p:sp>
      <p:sp>
        <p:nvSpPr>
          <p:cNvPr id="11" name="Arrow: Up-Down 10">
            <a:extLst>
              <a:ext uri="{FF2B5EF4-FFF2-40B4-BE49-F238E27FC236}">
                <a16:creationId xmlns:a16="http://schemas.microsoft.com/office/drawing/2014/main" id="{AC22D2AC-E6AE-467A-96AD-B11EF099C0A9}"/>
              </a:ext>
            </a:extLst>
          </p:cNvPr>
          <p:cNvSpPr/>
          <p:nvPr/>
        </p:nvSpPr>
        <p:spPr>
          <a:xfrm>
            <a:off x="4899224" y="2347191"/>
            <a:ext cx="432179" cy="1819451"/>
          </a:xfrm>
          <a:prstGeom prst="upDownArrow">
            <a:avLst/>
          </a:prstGeom>
          <a:solidFill>
            <a:schemeClr val="accent2"/>
          </a:solidFill>
          <a:ln>
            <a:solidFill>
              <a:srgbClr val="C22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D778B70A-0F15-4264-B71E-D6ED8A636334}"/>
              </a:ext>
            </a:extLst>
          </p:cNvPr>
          <p:cNvSpPr txBox="1">
            <a:spLocks/>
          </p:cNvSpPr>
          <p:nvPr/>
        </p:nvSpPr>
        <p:spPr>
          <a:xfrm>
            <a:off x="848560" y="365124"/>
            <a:ext cx="10515600" cy="1325880"/>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a:latin typeface="Trebuchet MS" panose="020B0603020202020204" pitchFamily="34" charset="0"/>
              </a:rPr>
              <a:t>MAIN COMPONENTS</a:t>
            </a:r>
            <a:endParaRPr lang="en-US" i="1">
              <a:latin typeface="Trebuchet MS" panose="020B0603020202020204" pitchFamily="34" charset="0"/>
            </a:endParaRPr>
          </a:p>
        </p:txBody>
      </p:sp>
      <p:graphicFrame>
        <p:nvGraphicFramePr>
          <p:cNvPr id="20" name="Table 19">
            <a:extLst>
              <a:ext uri="{FF2B5EF4-FFF2-40B4-BE49-F238E27FC236}">
                <a16:creationId xmlns:a16="http://schemas.microsoft.com/office/drawing/2014/main" id="{B53ED7FF-6B78-4845-86D3-04482014C2E3}"/>
              </a:ext>
            </a:extLst>
          </p:cNvPr>
          <p:cNvGraphicFramePr>
            <a:graphicFrameLocks noGrp="1"/>
          </p:cNvGraphicFramePr>
          <p:nvPr>
            <p:extLst>
              <p:ext uri="{D42A27DB-BD31-4B8C-83A1-F6EECF244321}">
                <p14:modId xmlns:p14="http://schemas.microsoft.com/office/powerpoint/2010/main" val="406937564"/>
              </p:ext>
            </p:extLst>
          </p:nvPr>
        </p:nvGraphicFramePr>
        <p:xfrm>
          <a:off x="1859772" y="4222680"/>
          <a:ext cx="8540192" cy="2514600"/>
        </p:xfrm>
        <a:graphic>
          <a:graphicData uri="http://schemas.openxmlformats.org/drawingml/2006/table">
            <a:tbl>
              <a:tblPr firstRow="1" firstCol="1" bandRow="1"/>
              <a:tblGrid>
                <a:gridCol w="1882877">
                  <a:extLst>
                    <a:ext uri="{9D8B030D-6E8A-4147-A177-3AD203B41FA5}">
                      <a16:colId xmlns:a16="http://schemas.microsoft.com/office/drawing/2014/main" val="2311201833"/>
                    </a:ext>
                  </a:extLst>
                </a:gridCol>
                <a:gridCol w="336228">
                  <a:extLst>
                    <a:ext uri="{9D8B030D-6E8A-4147-A177-3AD203B41FA5}">
                      <a16:colId xmlns:a16="http://schemas.microsoft.com/office/drawing/2014/main" val="2499465935"/>
                    </a:ext>
                  </a:extLst>
                </a:gridCol>
                <a:gridCol w="1882877">
                  <a:extLst>
                    <a:ext uri="{9D8B030D-6E8A-4147-A177-3AD203B41FA5}">
                      <a16:colId xmlns:a16="http://schemas.microsoft.com/office/drawing/2014/main" val="1254660267"/>
                    </a:ext>
                  </a:extLst>
                </a:gridCol>
                <a:gridCol w="336228">
                  <a:extLst>
                    <a:ext uri="{9D8B030D-6E8A-4147-A177-3AD203B41FA5}">
                      <a16:colId xmlns:a16="http://schemas.microsoft.com/office/drawing/2014/main" val="1621837398"/>
                    </a:ext>
                  </a:extLst>
                </a:gridCol>
                <a:gridCol w="1882877">
                  <a:extLst>
                    <a:ext uri="{9D8B030D-6E8A-4147-A177-3AD203B41FA5}">
                      <a16:colId xmlns:a16="http://schemas.microsoft.com/office/drawing/2014/main" val="1754287187"/>
                    </a:ext>
                  </a:extLst>
                </a:gridCol>
                <a:gridCol w="336228">
                  <a:extLst>
                    <a:ext uri="{9D8B030D-6E8A-4147-A177-3AD203B41FA5}">
                      <a16:colId xmlns:a16="http://schemas.microsoft.com/office/drawing/2014/main" val="2476472462"/>
                    </a:ext>
                  </a:extLst>
                </a:gridCol>
                <a:gridCol w="1882877">
                  <a:extLst>
                    <a:ext uri="{9D8B030D-6E8A-4147-A177-3AD203B41FA5}">
                      <a16:colId xmlns:a16="http://schemas.microsoft.com/office/drawing/2014/main" val="3705066515"/>
                    </a:ext>
                  </a:extLst>
                </a:gridCol>
              </a:tblGrid>
              <a:tr h="196281">
                <a:tc>
                  <a:txBody>
                    <a:bodyPr/>
                    <a:lstStyle/>
                    <a:p>
                      <a:pPr marL="0" marR="0" algn="ctr">
                        <a:lnSpc>
                          <a:spcPct val="100000"/>
                        </a:lnSpc>
                        <a:spcBef>
                          <a:spcPts val="0"/>
                        </a:spcBef>
                        <a:spcAft>
                          <a:spcPts val="0"/>
                        </a:spcAft>
                        <a:tabLst>
                          <a:tab pos="114300" algn="l"/>
                        </a:tabLst>
                      </a:pPr>
                      <a:r>
                        <a:rPr lang="en-US" sz="1400" b="1">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t>Highly Effective</a:t>
                      </a:r>
                      <a:r>
                        <a:rPr lang="en-US" sz="800" i="1">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t> </a:t>
                      </a:r>
                      <a:br>
                        <a:rPr lang="en-US" sz="700" i="1">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br>
                      <a:r>
                        <a:rPr lang="en-US" sz="800" i="1">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t>In addition to meeting the requirements for Effective</a:t>
                      </a:r>
                      <a:r>
                        <a:rPr lang="en-US" sz="800" i="1">
                          <a:solidFill>
                            <a:srgbClr val="000000"/>
                          </a:solidFill>
                          <a:effectLst/>
                          <a:latin typeface="Trebuchet MS" panose="020B0603020202020204" pitchFamily="34" charset="0"/>
                          <a:ea typeface="SimSun" panose="02010600030101010101" pitchFamily="2" charset="-122"/>
                          <a:cs typeface="Calibri" panose="020F0502020204030204" pitchFamily="34" charset="0"/>
                        </a:rPr>
                        <a:t>...</a:t>
                      </a:r>
                      <a:endParaRPr lang="en-US" sz="120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spcBef>
                          <a:spcPts val="0"/>
                        </a:spcBef>
                        <a:spcAft>
                          <a:spcPts val="0"/>
                        </a:spcAft>
                        <a:tabLst>
                          <a:tab pos="114300" algn="l"/>
                        </a:tabLst>
                      </a:pPr>
                      <a:endParaRPr lang="en-US" sz="1300">
                        <a:effectLst/>
                        <a:latin typeface="Trebuchet MS" panose="020B0603020202020204" pitchFamily="34" charset="0"/>
                        <a:ea typeface="SimSun"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400" b="1">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t>Effective</a:t>
                      </a:r>
                      <a:endParaRPr lang="en-US" sz="140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p>
                      <a:pPr marL="0" marR="0" algn="ctr">
                        <a:spcBef>
                          <a:spcPts val="0"/>
                        </a:spcBef>
                        <a:spcAft>
                          <a:spcPts val="0"/>
                        </a:spcAft>
                        <a:tabLst>
                          <a:tab pos="114300" algn="l"/>
                        </a:tabLst>
                      </a:pPr>
                      <a:r>
                        <a:rPr lang="en-US" sz="800" i="1">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t>Effective is the expected level of performance.</a:t>
                      </a:r>
                      <a:endParaRPr lang="en-US" sz="120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spcBef>
                          <a:spcPts val="0"/>
                        </a:spcBef>
                        <a:spcAft>
                          <a:spcPts val="0"/>
                        </a:spcAft>
                        <a:tabLst>
                          <a:tab pos="114300" algn="l"/>
                        </a:tabLst>
                      </a:pPr>
                      <a:r>
                        <a:rPr lang="en-US" sz="1300">
                          <a:effectLst/>
                          <a:latin typeface="Trebuchet MS" panose="020B0603020202020204" pitchFamily="34" charset="0"/>
                          <a:ea typeface="SimSun" panose="02010600030101010101" pitchFamily="2" charset="-122"/>
                          <a:cs typeface="Calibri" panose="020F0502020204030204" pitchFamily="34" charset="0"/>
                        </a:rPr>
                        <a:t> </a:t>
                      </a:r>
                      <a:endParaRPr lang="en-US" sz="120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t>Approaching Effective</a:t>
                      </a:r>
                      <a:endParaRPr lang="en-US" sz="160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spcBef>
                          <a:spcPts val="0"/>
                        </a:spcBef>
                        <a:spcAft>
                          <a:spcPts val="0"/>
                        </a:spcAft>
                        <a:tabLst>
                          <a:tab pos="114300" algn="l"/>
                        </a:tabLst>
                      </a:pPr>
                      <a:r>
                        <a:rPr lang="en-US" sz="1300">
                          <a:effectLst/>
                          <a:latin typeface="Trebuchet MS" panose="020B0603020202020204" pitchFamily="34" charset="0"/>
                          <a:ea typeface="SimSun" panose="02010600030101010101" pitchFamily="2" charset="-122"/>
                          <a:cs typeface="Calibri" panose="020F0502020204030204" pitchFamily="34" charset="0"/>
                        </a:rPr>
                        <a:t> </a:t>
                      </a:r>
                      <a:endParaRPr lang="en-US" sz="120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t>Ineffective</a:t>
                      </a:r>
                      <a:endParaRPr lang="en-US" sz="140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469649603"/>
                  </a:ext>
                </a:extLst>
              </a:tr>
              <a:tr h="0">
                <a:tc>
                  <a:txBody>
                    <a:bodyPr/>
                    <a:lstStyle/>
                    <a:p>
                      <a:pPr marL="0" marR="0">
                        <a:spcBef>
                          <a:spcPts val="0"/>
                        </a:spcBef>
                        <a:spcAft>
                          <a:spcPts val="0"/>
                        </a:spcAft>
                        <a:tabLst>
                          <a:tab pos="114300" algn="l"/>
                        </a:tabLst>
                      </a:pPr>
                      <a:r>
                        <a:rPr lang="en-US" sz="1100" b="0" i="0" u="none" strike="noStrike" cap="none">
                          <a:solidFill>
                            <a:schemeClr val="tx1"/>
                          </a:solidFill>
                          <a:effectLst/>
                          <a:latin typeface="Trebuchet MS" panose="020B0603020202020204" pitchFamily="34" charset="0"/>
                          <a:ea typeface="+mn-ea"/>
                          <a:cs typeface="+mn-cs"/>
                          <a:sym typeface="Arial"/>
                        </a:rPr>
                        <a:t>The superintendent establishes a highly productive relationship with the local school board to lead strategic improvement to promote student learning. </a:t>
                      </a:r>
                      <a:endParaRPr lang="en-US" sz="90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114300" algn="l"/>
                        </a:tabLst>
                      </a:pPr>
                      <a:r>
                        <a:rPr lang="en-US" sz="1400">
                          <a:effectLst/>
                          <a:latin typeface="Trebuchet MS" panose="020B0603020202020204" pitchFamily="34" charset="0"/>
                          <a:ea typeface="SimSun" panose="02010600030101010101" pitchFamily="2" charset="-122"/>
                          <a:cs typeface="Calibri" panose="020F0502020204030204" pitchFamily="34" charset="0"/>
                        </a:rPr>
                        <a:t> </a:t>
                      </a:r>
                      <a:endParaRPr lang="en-US" sz="140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tabLst>
                          <a:tab pos="114300" algn="l"/>
                        </a:tabLst>
                      </a:pPr>
                      <a:r>
                        <a:rPr lang="en-US" sz="1100" b="0" i="0" u="none" strike="noStrike" cap="none">
                          <a:solidFill>
                            <a:schemeClr val="tx1"/>
                          </a:solidFill>
                          <a:effectLst/>
                          <a:latin typeface="Trebuchet MS" panose="020B0603020202020204" pitchFamily="34" charset="0"/>
                          <a:ea typeface="+mn-ea"/>
                          <a:cs typeface="+mn-cs"/>
                          <a:sym typeface="Arial"/>
                        </a:rPr>
                        <a:t>The superintendent</a:t>
                      </a:r>
                      <a:r>
                        <a:rPr lang="en-US" sz="1100" b="0" i="0" u="sng" strike="sngStrike" cap="none">
                          <a:solidFill>
                            <a:schemeClr val="tx1"/>
                          </a:solidFill>
                          <a:effectLst/>
                          <a:latin typeface="Trebuchet MS" panose="020B0603020202020204" pitchFamily="34" charset="0"/>
                          <a:ea typeface="+mn-ea"/>
                          <a:cs typeface="+mn-cs"/>
                          <a:sym typeface="Arial"/>
                        </a:rPr>
                        <a:t> </a:t>
                      </a:r>
                      <a:r>
                        <a:rPr lang="en-US" sz="1100" b="0" i="0" u="none" strike="noStrike" cap="none">
                          <a:solidFill>
                            <a:schemeClr val="tx1"/>
                          </a:solidFill>
                          <a:effectLst/>
                          <a:latin typeface="Trebuchet MS" panose="020B0603020202020204" pitchFamily="34" charset="0"/>
                          <a:ea typeface="+mn-ea"/>
                          <a:cs typeface="+mn-cs"/>
                          <a:sym typeface="Arial"/>
                        </a:rPr>
                        <a:t>creates, monitors, and facilitates the process of strategic improvement, and seeks to ensure the division’s mission, vision, and goals are fulfilled in a manner that enables all students to be career and college ready and globally competitive.</a:t>
                      </a:r>
                      <a:endParaRPr lang="en-US" sz="900">
                        <a:effectLst/>
                        <a:latin typeface="Trebuchet MS" panose="020B0603020202020204" pitchFamily="34"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114300" algn="l"/>
                        </a:tabLst>
                      </a:pPr>
                      <a:r>
                        <a:rPr lang="en-US" sz="1400">
                          <a:effectLst/>
                          <a:latin typeface="Trebuchet MS" panose="020B0603020202020204" pitchFamily="34" charset="0"/>
                          <a:ea typeface="SimSun" panose="02010600030101010101" pitchFamily="2" charset="-122"/>
                          <a:cs typeface="Calibri" panose="020F0502020204030204" pitchFamily="34" charset="0"/>
                        </a:rPr>
                        <a:t> </a:t>
                      </a:r>
                      <a:endParaRPr lang="en-US" sz="140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tabLst>
                          <a:tab pos="114300" algn="l"/>
                        </a:tabLst>
                      </a:pPr>
                      <a:r>
                        <a:rPr lang="en-US" sz="1100" b="0" i="0" u="none" strike="noStrike" cap="none">
                          <a:solidFill>
                            <a:schemeClr val="tx1"/>
                          </a:solidFill>
                          <a:effectLst/>
                          <a:latin typeface="Trebuchet MS" panose="020B0603020202020204" pitchFamily="34" charset="0"/>
                          <a:ea typeface="SimSun" panose="02010600030101010101" pitchFamily="2" charset="-122"/>
                          <a:cs typeface="+mn-cs"/>
                          <a:sym typeface="Arial"/>
                        </a:rPr>
                        <a:t>Th</a:t>
                      </a:r>
                      <a:r>
                        <a:rPr lang="en-US" sz="1100" b="0" i="0" u="none" strike="noStrike" cap="none">
                          <a:solidFill>
                            <a:schemeClr val="tx1"/>
                          </a:solidFill>
                          <a:effectLst/>
                          <a:latin typeface="Trebuchet MS" panose="020B0603020202020204" pitchFamily="34" charset="0"/>
                          <a:ea typeface="+mn-ea"/>
                          <a:cs typeface="+mn-cs"/>
                          <a:sym typeface="Arial"/>
                        </a:rPr>
                        <a:t>e superintendent is inconsistent in creating, monitoring, and/or facilitating the process of strategic improvement, and/or seeking to ensure the division’s mission, vision, and goals are fulfilled in a manner that enables all students to be career and college ready and globally competitive.</a:t>
                      </a:r>
                      <a:endParaRPr lang="en-US" sz="110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114300" algn="l"/>
                        </a:tabLst>
                      </a:pPr>
                      <a:r>
                        <a:rPr lang="en-US" sz="1050" u="none" strike="noStrike">
                          <a:effectLst/>
                          <a:latin typeface="Trebuchet MS" panose="020B0603020202020204" pitchFamily="34" charset="0"/>
                          <a:ea typeface="SimSun" panose="02010600030101010101" pitchFamily="2" charset="-122"/>
                        </a:rPr>
                        <a:t> </a:t>
                      </a:r>
                      <a:endParaRPr lang="en-US" sz="105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tabLst>
                          <a:tab pos="114300" algn="l"/>
                        </a:tabLst>
                      </a:pPr>
                      <a:r>
                        <a:rPr lang="en-US" sz="1100" b="0" i="0" u="none" strike="noStrike" cap="none">
                          <a:solidFill>
                            <a:schemeClr val="tx1"/>
                          </a:solidFill>
                          <a:effectLst/>
                          <a:latin typeface="Trebuchet MS" panose="020B0603020202020204" pitchFamily="34" charset="0"/>
                          <a:ea typeface="+mn-ea"/>
                          <a:cs typeface="+mn-cs"/>
                          <a:sym typeface="Arial"/>
                        </a:rPr>
                        <a:t>The superintendent fails to create, monitor, and/or facilitate the process of strategic improvement, and/or fails to seek to ensure the division’s mission, vision, and goals are fulfilled in a manner that enables all students to be career and college ready and globally competitive</a:t>
                      </a:r>
                      <a:r>
                        <a:rPr lang="en-US" sz="1400" b="0" i="0" u="none" strike="noStrike" cap="none">
                          <a:solidFill>
                            <a:schemeClr val="tx1"/>
                          </a:solidFill>
                          <a:effectLst/>
                          <a:latin typeface="+mn-lt"/>
                          <a:ea typeface="+mn-ea"/>
                          <a:cs typeface="+mn-cs"/>
                          <a:sym typeface="Arial"/>
                        </a:rPr>
                        <a:t>.</a:t>
                      </a:r>
                      <a:endParaRPr lang="en-US" sz="105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7520915"/>
                  </a:ext>
                </a:extLst>
              </a:tr>
            </a:tbl>
          </a:graphicData>
        </a:graphic>
      </p:graphicFrame>
      <p:grpSp>
        <p:nvGrpSpPr>
          <p:cNvPr id="21" name="Group 20" descr="Directional Arrows pointing to the left to show progression from Ineffective to Highly Effective on the rubric." title="Directional Arrows">
            <a:extLst>
              <a:ext uri="{FF2B5EF4-FFF2-40B4-BE49-F238E27FC236}">
                <a16:creationId xmlns:a16="http://schemas.microsoft.com/office/drawing/2014/main" id="{1E9A2783-1ADF-4595-8F54-E7E5262CC32C}"/>
              </a:ext>
              <a:ext uri="{C183D7F6-B498-43B3-948B-1728B52AA6E4}">
                <adec:decorative xmlns:adec="http://schemas.microsoft.com/office/drawing/2017/decorative" val="1"/>
              </a:ext>
            </a:extLst>
          </p:cNvPr>
          <p:cNvGrpSpPr/>
          <p:nvPr/>
        </p:nvGrpSpPr>
        <p:grpSpPr>
          <a:xfrm>
            <a:off x="3749737" y="5072232"/>
            <a:ext cx="4740278" cy="220289"/>
            <a:chOff x="0" y="0"/>
            <a:chExt cx="3130198" cy="188440"/>
          </a:xfrm>
          <a:solidFill>
            <a:sysClr val="windowText" lastClr="000000">
              <a:lumMod val="50000"/>
              <a:lumOff val="50000"/>
            </a:sysClr>
          </a:solidFill>
        </p:grpSpPr>
        <p:sp>
          <p:nvSpPr>
            <p:cNvPr id="22" name="Arrow: Left 21">
              <a:extLst>
                <a:ext uri="{FF2B5EF4-FFF2-40B4-BE49-F238E27FC236}">
                  <a16:creationId xmlns:a16="http://schemas.microsoft.com/office/drawing/2014/main" id="{8C8A18CB-62FB-455B-A9E5-99820DC3251A}"/>
                </a:ext>
              </a:extLst>
            </p:cNvPr>
            <p:cNvSpPr/>
            <p:nvPr/>
          </p:nvSpPr>
          <p:spPr>
            <a:xfrm>
              <a:off x="1475295" y="7465"/>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Arrow: Left 22">
              <a:extLst>
                <a:ext uri="{FF2B5EF4-FFF2-40B4-BE49-F238E27FC236}">
                  <a16:creationId xmlns:a16="http://schemas.microsoft.com/office/drawing/2014/main" id="{06DC9479-89D8-4077-BF42-2338976647A1}"/>
                </a:ext>
              </a:extLst>
            </p:cNvPr>
            <p:cNvSpPr/>
            <p:nvPr/>
          </p:nvSpPr>
          <p:spPr>
            <a:xfrm>
              <a:off x="2933348" y="1866"/>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Arrow: Left 23">
              <a:extLst>
                <a:ext uri="{FF2B5EF4-FFF2-40B4-BE49-F238E27FC236}">
                  <a16:creationId xmlns:a16="http://schemas.microsoft.com/office/drawing/2014/main" id="{AF658BD9-97A6-4657-9F9F-FBEE41E78050}"/>
                </a:ext>
              </a:extLst>
            </p:cNvPr>
            <p:cNvSpPr/>
            <p:nvPr/>
          </p:nvSpPr>
          <p:spPr>
            <a:xfrm>
              <a:off x="0" y="0"/>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5" name="TextBox 24">
            <a:extLst>
              <a:ext uri="{FF2B5EF4-FFF2-40B4-BE49-F238E27FC236}">
                <a16:creationId xmlns:a16="http://schemas.microsoft.com/office/drawing/2014/main" id="{F155CD7D-FB90-4309-8B29-44376F83ADB3}"/>
              </a:ext>
            </a:extLst>
          </p:cNvPr>
          <p:cNvSpPr txBox="1"/>
          <p:nvPr/>
        </p:nvSpPr>
        <p:spPr>
          <a:xfrm>
            <a:off x="10575025" y="4977114"/>
            <a:ext cx="1150130" cy="830997"/>
          </a:xfrm>
          <a:prstGeom prst="rect">
            <a:avLst/>
          </a:prstGeom>
          <a:noFill/>
        </p:spPr>
        <p:txBody>
          <a:bodyPr wrap="square" rtlCol="0">
            <a:spAutoFit/>
          </a:bodyPr>
          <a:lstStyle/>
          <a:p>
            <a:r>
              <a:rPr lang="en-US" sz="1200">
                <a:solidFill>
                  <a:srgbClr val="C22536"/>
                </a:solidFill>
                <a:latin typeface="Trebuchet MS" panose="020B0603020202020204" pitchFamily="34" charset="0"/>
              </a:rPr>
              <a:t>Arrows highlight continuum of effectiveness </a:t>
            </a:r>
          </a:p>
        </p:txBody>
      </p:sp>
      <p:sp>
        <p:nvSpPr>
          <p:cNvPr id="8" name="Rectangle 7">
            <a:extLst>
              <a:ext uri="{FF2B5EF4-FFF2-40B4-BE49-F238E27FC236}">
                <a16:creationId xmlns:a16="http://schemas.microsoft.com/office/drawing/2014/main" id="{64B2758D-8E99-4592-A27B-22D1918C75E9}"/>
              </a:ext>
            </a:extLst>
          </p:cNvPr>
          <p:cNvSpPr/>
          <p:nvPr/>
        </p:nvSpPr>
        <p:spPr>
          <a:xfrm>
            <a:off x="4073953" y="4237463"/>
            <a:ext cx="1901477" cy="2500334"/>
          </a:xfrm>
          <a:prstGeom prst="rect">
            <a:avLst/>
          </a:prstGeom>
          <a:noFill/>
          <a:ln w="57150">
            <a:solidFill>
              <a:srgbClr val="C22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9" name="Group 206" descr="Title: Directional Arrows - Description: Directional Arrows pointing to the left to show progression from Ineffective to Highly Effective on the rubric."/>
          <p:cNvGrpSpPr>
            <a:grpSpLocks/>
          </p:cNvGrpSpPr>
          <p:nvPr/>
        </p:nvGrpSpPr>
        <p:grpSpPr bwMode="auto">
          <a:xfrm>
            <a:off x="-57150" y="358775"/>
            <a:ext cx="3217863" cy="188913"/>
            <a:chOff x="0" y="0"/>
            <a:chExt cx="32181" cy="1884"/>
          </a:xfrm>
        </p:grpSpPr>
      </p:grpSp>
    </p:spTree>
    <p:extLst>
      <p:ext uri="{BB962C8B-B14F-4D97-AF65-F5344CB8AC3E}">
        <p14:creationId xmlns:p14="http://schemas.microsoft.com/office/powerpoint/2010/main" val="35169885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25"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6"/>
          <p:cNvSpPr txBox="1"/>
          <p:nvPr/>
        </p:nvSpPr>
        <p:spPr>
          <a:xfrm>
            <a:off x="848560" y="365124"/>
            <a:ext cx="10515600" cy="1325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a:solidFill>
                  <a:schemeClr val="accent2"/>
                </a:solidFill>
                <a:latin typeface="Trebuchet MS"/>
                <a:ea typeface="Trebuchet MS"/>
                <a:cs typeface="Trebuchet MS"/>
                <a:sym typeface="Trebuchet MS"/>
              </a:rPr>
              <a:t>PERFORMANCE STANDARDS</a:t>
            </a:r>
            <a:endParaRPr sz="4400" i="1">
              <a:solidFill>
                <a:schemeClr val="accent2"/>
              </a:solidFill>
              <a:latin typeface="Trebuchet MS"/>
              <a:ea typeface="Trebuchet MS"/>
              <a:cs typeface="Trebuchet MS"/>
              <a:sym typeface="Trebuchet MS"/>
            </a:endParaRPr>
          </a:p>
        </p:txBody>
      </p:sp>
      <p:grpSp>
        <p:nvGrpSpPr>
          <p:cNvPr id="275" name="Google Shape;275;p16"/>
          <p:cNvGrpSpPr/>
          <p:nvPr/>
        </p:nvGrpSpPr>
        <p:grpSpPr>
          <a:xfrm>
            <a:off x="2036087" y="1874934"/>
            <a:ext cx="8119824" cy="4658915"/>
            <a:chOff x="4087" y="367868"/>
            <a:chExt cx="8119824" cy="4658915"/>
          </a:xfrm>
        </p:grpSpPr>
        <p:sp>
          <p:nvSpPr>
            <p:cNvPr id="276" name="Google Shape;276;p16"/>
            <p:cNvSpPr/>
            <p:nvPr/>
          </p:nvSpPr>
          <p:spPr>
            <a:xfrm rot="5400000">
              <a:off x="-374328" y="1426584"/>
              <a:ext cx="1654072" cy="199667"/>
            </a:xfrm>
            <a:prstGeom prst="rect">
              <a:avLst/>
            </a:prstGeom>
            <a:solidFill>
              <a:srgbClr val="A5A5A5"/>
            </a:solidFill>
            <a:ln w="9525" cap="flat" cmpd="sng">
              <a:solidFill>
                <a:srgbClr val="A5A5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4087" y="367868"/>
              <a:ext cx="2218531" cy="1331118"/>
            </a:xfrm>
            <a:prstGeom prst="roundRect">
              <a:avLst>
                <a:gd name="adj" fmla="val 10000"/>
              </a:avLst>
            </a:prstGeom>
            <a:solidFill>
              <a:srgbClr val="00FFF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txBox="1"/>
            <p:nvPr/>
          </p:nvSpPr>
          <p:spPr>
            <a:xfrm>
              <a:off x="43074" y="406855"/>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1. </a:t>
              </a:r>
              <a:endParaRPr/>
            </a:p>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Strategic Leadership</a:t>
              </a:r>
              <a:endParaRPr/>
            </a:p>
          </p:txBody>
        </p:sp>
        <p:sp>
          <p:nvSpPr>
            <p:cNvPr id="279" name="Google Shape;279;p16"/>
            <p:cNvSpPr/>
            <p:nvPr/>
          </p:nvSpPr>
          <p:spPr>
            <a:xfrm rot="5400000">
              <a:off x="-374328" y="3090482"/>
              <a:ext cx="1654072" cy="199667"/>
            </a:xfrm>
            <a:prstGeom prst="rect">
              <a:avLst/>
            </a:prstGeom>
            <a:solidFill>
              <a:srgbClr val="A5A5A5"/>
            </a:solidFill>
            <a:ln w="9525" cap="flat" cmpd="sng">
              <a:solidFill>
                <a:srgbClr val="A5A5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4087" y="2031767"/>
              <a:ext cx="2218531" cy="1331118"/>
            </a:xfrm>
            <a:prstGeom prst="roundRect">
              <a:avLst>
                <a:gd name="adj" fmla="val 10000"/>
              </a:avLst>
            </a:prstGeom>
            <a:solidFill>
              <a:srgbClr val="FFFF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txBox="1"/>
            <p:nvPr/>
          </p:nvSpPr>
          <p:spPr>
            <a:xfrm>
              <a:off x="43074" y="2070754"/>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2.</a:t>
              </a:r>
              <a:endParaRPr/>
            </a:p>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 Planning and Assessment</a:t>
              </a:r>
              <a:endParaRPr/>
            </a:p>
          </p:txBody>
        </p:sp>
        <p:sp>
          <p:nvSpPr>
            <p:cNvPr id="282" name="Google Shape;282;p16"/>
            <p:cNvSpPr/>
            <p:nvPr/>
          </p:nvSpPr>
          <p:spPr>
            <a:xfrm>
              <a:off x="457620" y="3922432"/>
              <a:ext cx="3050837" cy="199667"/>
            </a:xfrm>
            <a:prstGeom prst="rect">
              <a:avLst/>
            </a:prstGeom>
            <a:solidFill>
              <a:srgbClr val="A5A5A5"/>
            </a:solidFill>
            <a:ln w="9525" cap="flat" cmpd="sng">
              <a:solidFill>
                <a:srgbClr val="A5A5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a:off x="4087" y="3695665"/>
              <a:ext cx="2218531" cy="1331118"/>
            </a:xfrm>
            <a:prstGeom prst="roundRect">
              <a:avLst>
                <a:gd name="adj" fmla="val 10000"/>
              </a:avLst>
            </a:prstGeom>
            <a:solidFill>
              <a:srgbClr val="CC66F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txBox="1"/>
            <p:nvPr/>
          </p:nvSpPr>
          <p:spPr>
            <a:xfrm>
              <a:off x="43074" y="3734652"/>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3. </a:t>
              </a:r>
              <a:endParaRPr/>
            </a:p>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Instructional Leadership</a:t>
              </a:r>
              <a:endParaRPr/>
            </a:p>
          </p:txBody>
        </p:sp>
        <p:sp>
          <p:nvSpPr>
            <p:cNvPr id="285" name="Google Shape;285;p16"/>
            <p:cNvSpPr/>
            <p:nvPr/>
          </p:nvSpPr>
          <p:spPr>
            <a:xfrm rot="-5400000">
              <a:off x="2629498" y="3090482"/>
              <a:ext cx="1657726" cy="199667"/>
            </a:xfrm>
            <a:prstGeom prst="rect">
              <a:avLst/>
            </a:prstGeom>
            <a:solidFill>
              <a:srgbClr val="A5A5A5"/>
            </a:solidFill>
            <a:ln w="9525" cap="flat" cmpd="sng">
              <a:solidFill>
                <a:srgbClr val="A5A5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3064751" y="3695665"/>
              <a:ext cx="2218531" cy="1331118"/>
            </a:xfrm>
            <a:prstGeom prst="roundRect">
              <a:avLst>
                <a:gd name="adj" fmla="val 10000"/>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txBox="1"/>
            <p:nvPr/>
          </p:nvSpPr>
          <p:spPr>
            <a:xfrm>
              <a:off x="3064751" y="3773639"/>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4. </a:t>
              </a:r>
              <a:endParaRPr/>
            </a:p>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Organizational Leadership and Resource Management</a:t>
              </a:r>
              <a:endParaRPr/>
            </a:p>
          </p:txBody>
        </p:sp>
        <p:sp>
          <p:nvSpPr>
            <p:cNvPr id="288" name="Google Shape;288;p16"/>
            <p:cNvSpPr/>
            <p:nvPr/>
          </p:nvSpPr>
          <p:spPr>
            <a:xfrm rot="-5400000">
              <a:off x="2597225" y="1405685"/>
              <a:ext cx="1654072" cy="199667"/>
            </a:xfrm>
            <a:prstGeom prst="rect">
              <a:avLst/>
            </a:prstGeom>
            <a:solidFill>
              <a:srgbClr val="A5A5A5"/>
            </a:solidFill>
            <a:ln w="9525" cap="flat" cmpd="sng">
              <a:solidFill>
                <a:srgbClr val="A5A5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2954734" y="2031767"/>
              <a:ext cx="2218531" cy="1331118"/>
            </a:xfrm>
            <a:prstGeom prst="roundRect">
              <a:avLst>
                <a:gd name="adj" fmla="val 10000"/>
              </a:avLst>
            </a:prstGeom>
            <a:solidFill>
              <a:srgbClr val="00B0F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txBox="1"/>
            <p:nvPr/>
          </p:nvSpPr>
          <p:spPr>
            <a:xfrm>
              <a:off x="2993721" y="2070754"/>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5. </a:t>
              </a:r>
              <a:endParaRPr/>
            </a:p>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Communication  and Community Relations</a:t>
              </a:r>
              <a:endParaRPr/>
            </a:p>
          </p:txBody>
        </p:sp>
        <p:sp>
          <p:nvSpPr>
            <p:cNvPr id="291" name="Google Shape;291;p16"/>
            <p:cNvSpPr/>
            <p:nvPr/>
          </p:nvSpPr>
          <p:spPr>
            <a:xfrm rot="8278">
              <a:off x="3403349" y="603095"/>
              <a:ext cx="2945742" cy="199667"/>
            </a:xfrm>
            <a:prstGeom prst="rect">
              <a:avLst/>
            </a:prstGeom>
            <a:solidFill>
              <a:srgbClr val="A5A5A5"/>
            </a:solidFill>
            <a:ln w="9525" cap="flat" cmpd="sng">
              <a:solidFill>
                <a:srgbClr val="A5A5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2954734" y="367868"/>
              <a:ext cx="2218531" cy="1331118"/>
            </a:xfrm>
            <a:prstGeom prst="roundRect">
              <a:avLst>
                <a:gd name="adj" fmla="val 10000"/>
              </a:avLst>
            </a:prstGeom>
            <a:solidFill>
              <a:srgbClr val="FF99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2993721" y="406855"/>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6. Culturally Responsive and Equitable Division Leadership</a:t>
              </a:r>
              <a:endParaRPr/>
            </a:p>
          </p:txBody>
        </p:sp>
        <p:sp>
          <p:nvSpPr>
            <p:cNvPr id="294" name="Google Shape;294;p16"/>
            <p:cNvSpPr/>
            <p:nvPr/>
          </p:nvSpPr>
          <p:spPr>
            <a:xfrm rot="5400000">
              <a:off x="5526964" y="1438591"/>
              <a:ext cx="1654072" cy="199667"/>
            </a:xfrm>
            <a:prstGeom prst="rect">
              <a:avLst/>
            </a:prstGeom>
            <a:solidFill>
              <a:srgbClr val="A8A9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5905380" y="379875"/>
              <a:ext cx="2218531" cy="1331118"/>
            </a:xfrm>
            <a:prstGeom prst="roundRect">
              <a:avLst>
                <a:gd name="adj" fmla="val 10000"/>
              </a:avLst>
            </a:prstGeom>
            <a:solidFill>
              <a:srgbClr val="FF99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txBox="1"/>
            <p:nvPr/>
          </p:nvSpPr>
          <p:spPr>
            <a:xfrm>
              <a:off x="5944367" y="418862"/>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7. </a:t>
              </a:r>
              <a:endParaRPr/>
            </a:p>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Professionalism</a:t>
              </a:r>
              <a:endParaRPr/>
            </a:p>
          </p:txBody>
        </p:sp>
        <p:sp>
          <p:nvSpPr>
            <p:cNvPr id="297" name="Google Shape;297;p16"/>
            <p:cNvSpPr/>
            <p:nvPr/>
          </p:nvSpPr>
          <p:spPr>
            <a:xfrm>
              <a:off x="5905380" y="2043774"/>
              <a:ext cx="2218531" cy="1331118"/>
            </a:xfrm>
            <a:prstGeom prst="roundRect">
              <a:avLst>
                <a:gd name="adj" fmla="val 10000"/>
              </a:avLst>
            </a:prstGeom>
            <a:solidFill>
              <a:srgbClr val="D5003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txBox="1"/>
            <p:nvPr/>
          </p:nvSpPr>
          <p:spPr>
            <a:xfrm>
              <a:off x="5944367" y="2082761"/>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8. </a:t>
              </a:r>
              <a:endParaRPr/>
            </a:p>
            <a:p>
              <a:pPr marL="0" marR="0" lvl="0" indent="0" algn="ctr" rtl="0">
                <a:lnSpc>
                  <a:spcPct val="100000"/>
                </a:lnSpc>
                <a:spcBef>
                  <a:spcPts val="0"/>
                </a:spcBef>
                <a:spcAft>
                  <a:spcPts val="0"/>
                </a:spcAft>
                <a:buClr>
                  <a:schemeClr val="dk1"/>
                </a:buClr>
                <a:buSzPts val="1700"/>
                <a:buFont typeface="Trebuchet MS"/>
                <a:buNone/>
              </a:pPr>
              <a:r>
                <a:rPr lang="en-US" sz="1700" b="1">
                  <a:solidFill>
                    <a:schemeClr val="dk1"/>
                  </a:solidFill>
                  <a:latin typeface="Trebuchet MS"/>
                  <a:ea typeface="Trebuchet MS"/>
                  <a:cs typeface="Trebuchet MS"/>
                  <a:sym typeface="Trebuchet MS"/>
                </a:rPr>
                <a:t>Divisionwide Student Academic Progress</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aphicFrame>
        <p:nvGraphicFramePr>
          <p:cNvPr id="307" name="Google Shape;307;p17"/>
          <p:cNvGraphicFramePr/>
          <p:nvPr>
            <p:extLst>
              <p:ext uri="{D42A27DB-BD31-4B8C-83A1-F6EECF244321}">
                <p14:modId xmlns:p14="http://schemas.microsoft.com/office/powerpoint/2010/main" val="944175659"/>
              </p:ext>
            </p:extLst>
          </p:nvPr>
        </p:nvGraphicFramePr>
        <p:xfrm>
          <a:off x="986206" y="1593072"/>
          <a:ext cx="10122200" cy="4511040"/>
        </p:xfrm>
        <a:graphic>
          <a:graphicData uri="http://schemas.openxmlformats.org/drawingml/2006/table">
            <a:tbl>
              <a:tblPr>
                <a:noFill/>
                <a:tableStyleId>{9E86EFE6-44E5-4BA9-AE58-5E057C917CB8}</a:tableStyleId>
              </a:tblPr>
              <a:tblGrid>
                <a:gridCol w="10122200">
                  <a:extLst>
                    <a:ext uri="{9D8B030D-6E8A-4147-A177-3AD203B41FA5}">
                      <a16:colId xmlns:a16="http://schemas.microsoft.com/office/drawing/2014/main" val="20000"/>
                    </a:ext>
                  </a:extLst>
                </a:gridCol>
              </a:tblGrid>
              <a:tr h="935833">
                <a:tc>
                  <a:txBody>
                    <a:bodyPr/>
                    <a:lstStyle/>
                    <a:p>
                      <a:pPr marL="0" marR="0" lvl="0" indent="0" algn="l" rtl="0">
                        <a:spcBef>
                          <a:spcPts val="0"/>
                        </a:spcBef>
                        <a:spcAft>
                          <a:spcPts val="0"/>
                        </a:spcAft>
                        <a:buNone/>
                      </a:pPr>
                      <a:r>
                        <a:rPr lang="en-US" sz="1600" b="0" i="1" u="none" strike="noStrike" cap="none">
                          <a:solidFill>
                            <a:srgbClr val="000000"/>
                          </a:solidFill>
                          <a:effectLst/>
                          <a:latin typeface="Trebuchet MS" panose="020B0603020202020204" pitchFamily="34" charset="0"/>
                          <a:ea typeface="Arial"/>
                          <a:cs typeface="Arial"/>
                          <a:sym typeface="Arial"/>
                        </a:rPr>
                        <a:t>The superintendent</a:t>
                      </a:r>
                      <a:r>
                        <a:rPr lang="en-US" sz="1600" b="0" i="1" u="none" strike="sngStrike" cap="none">
                          <a:solidFill>
                            <a:srgbClr val="000000"/>
                          </a:solidFill>
                          <a:effectLst/>
                          <a:latin typeface="Trebuchet MS" panose="020B0603020202020204" pitchFamily="34" charset="0"/>
                          <a:ea typeface="Arial"/>
                          <a:cs typeface="Arial"/>
                          <a:sym typeface="Arial"/>
                        </a:rPr>
                        <a:t> works with the local school board to formulate and implement the school division’s mission, vision, and goals to promote student academic progress.</a:t>
                      </a:r>
                      <a:r>
                        <a:rPr lang="en-US" sz="1600" b="0" i="1" u="none" strike="noStrike" cap="none">
                          <a:solidFill>
                            <a:srgbClr val="000000"/>
                          </a:solidFill>
                          <a:effectLst/>
                          <a:latin typeface="Trebuchet MS" panose="020B0603020202020204" pitchFamily="34" charset="0"/>
                          <a:ea typeface="Arial"/>
                          <a:cs typeface="Arial"/>
                          <a:sym typeface="Arial"/>
                        </a:rPr>
                        <a:t> </a:t>
                      </a:r>
                      <a:r>
                        <a:rPr lang="en-US" sz="1600" b="0" i="1" u="none" strike="noStrike" cap="none">
                          <a:solidFill>
                            <a:srgbClr val="C12436"/>
                          </a:solidFill>
                          <a:effectLst/>
                          <a:latin typeface="Trebuchet MS" panose="020B0603020202020204" pitchFamily="34" charset="0"/>
                          <a:ea typeface="Arial"/>
                          <a:cs typeface="Arial"/>
                          <a:sym typeface="Arial"/>
                        </a:rPr>
                        <a:t>creates, monitors, and facilitates the process of strategic improvement, and seeks to ensure the division’s mission, vision, and goals are fulfilled in a manner that enables all students to be career and college ready and globally competitive.</a:t>
                      </a:r>
                      <a:endParaRPr sz="1800">
                        <a:solidFill>
                          <a:srgbClr val="C12436"/>
                        </a:solidFill>
                        <a:latin typeface="Trebuchet MS" panose="020B0603020202020204" pitchFamily="34" charset="0"/>
                        <a:ea typeface="Trebuchet MS"/>
                        <a:cs typeface="Trebuchet MS"/>
                        <a:sym typeface="Trebuchet MS"/>
                      </a:endParaRPr>
                    </a:p>
                  </a:txBody>
                  <a:tcPr marL="55350" marR="55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392393">
                <a:tc>
                  <a:txBody>
                    <a:bodyPr/>
                    <a:lstStyle/>
                    <a:p>
                      <a:pPr marL="574675" indent="-574675">
                        <a:spcAft>
                          <a:spcPts val="300"/>
                        </a:spcAft>
                      </a:pPr>
                      <a:r>
                        <a:rPr lang="en-US" sz="1600">
                          <a:effectLst/>
                          <a:latin typeface="Trebuchet MS" panose="020B0603020202020204" pitchFamily="34" charset="0"/>
                          <a:ea typeface="Times New Roman" panose="02020603050405020304" pitchFamily="18" charset="0"/>
                        </a:rPr>
                        <a:t>1.1	</a:t>
                      </a:r>
                      <a:r>
                        <a:rPr lang="en-US" sz="1600" b="0" i="0" u="none" strike="noStrike" cap="none">
                          <a:solidFill>
                            <a:srgbClr val="000000"/>
                          </a:solidFill>
                          <a:effectLst/>
                          <a:latin typeface="Trebuchet MS" panose="020B0603020202020204" pitchFamily="34" charset="0"/>
                          <a:ea typeface="Arial"/>
                          <a:cs typeface="Arial"/>
                          <a:sym typeface="Arial"/>
                        </a:rPr>
                        <a:t>Provides leadership in the development of a shared vision for educational improvement that inspires employees to work collaboratively. </a:t>
                      </a:r>
                      <a:r>
                        <a:rPr lang="en-US" sz="1600" b="0" i="1" u="none" strike="noStrike" cap="none">
                          <a:solidFill>
                            <a:srgbClr val="000000"/>
                          </a:solidFill>
                          <a:effectLst/>
                          <a:latin typeface="Trebuchet MS" panose="020B0603020202020204" pitchFamily="34" charset="0"/>
                          <a:ea typeface="Arial"/>
                          <a:cs typeface="Arial"/>
                          <a:sym typeface="Arial"/>
                        </a:rPr>
                        <a:t> (Moved from 2.1)</a:t>
                      </a:r>
                    </a:p>
                    <a:p>
                      <a:pPr marL="574675" indent="-574675">
                        <a:spcAft>
                          <a:spcPts val="300"/>
                        </a:spcAft>
                      </a:pPr>
                      <a:r>
                        <a:rPr lang="en-US" sz="1600" b="0" i="0" u="none" strike="noStrike" cap="none">
                          <a:solidFill>
                            <a:srgbClr val="000000"/>
                          </a:solidFill>
                          <a:effectLst/>
                          <a:latin typeface="Trebuchet MS" panose="020B0603020202020204" pitchFamily="34" charset="0"/>
                          <a:ea typeface="Arial"/>
                          <a:cs typeface="Arial"/>
                          <a:sym typeface="Arial"/>
                        </a:rPr>
                        <a:t>1.2	Works </a:t>
                      </a:r>
                      <a:r>
                        <a:rPr lang="en-US" sz="1600" b="0" i="0" u="none" strike="noStrike" cap="none">
                          <a:solidFill>
                            <a:srgbClr val="C12436"/>
                          </a:solidFill>
                          <a:effectLst/>
                          <a:latin typeface="Trebuchet MS" panose="020B0603020202020204" pitchFamily="34" charset="0"/>
                          <a:ea typeface="Arial"/>
                          <a:cs typeface="Arial"/>
                          <a:sym typeface="Arial"/>
                        </a:rPr>
                        <a:t>collaboratively </a:t>
                      </a:r>
                      <a:r>
                        <a:rPr lang="en-US" sz="1600" b="0" i="0" u="none" strike="noStrike" cap="none">
                          <a:solidFill>
                            <a:srgbClr val="000000"/>
                          </a:solidFill>
                          <a:effectLst/>
                          <a:latin typeface="Trebuchet MS" panose="020B0603020202020204" pitchFamily="34" charset="0"/>
                          <a:ea typeface="Arial"/>
                          <a:cs typeface="Arial"/>
                          <a:sym typeface="Arial"/>
                        </a:rPr>
                        <a:t>with the school board </a:t>
                      </a:r>
                      <a:r>
                        <a:rPr lang="en-US" sz="1600" b="0" i="0" u="none" strike="noStrike" cap="none">
                          <a:solidFill>
                            <a:srgbClr val="C12436"/>
                          </a:solidFill>
                          <a:effectLst/>
                          <a:latin typeface="Trebuchet MS" panose="020B0603020202020204" pitchFamily="34" charset="0"/>
                          <a:ea typeface="Arial"/>
                          <a:cs typeface="Arial"/>
                          <a:sym typeface="Arial"/>
                        </a:rPr>
                        <a:t>and stakeho</a:t>
                      </a:r>
                      <a:r>
                        <a:rPr lang="en-US" sz="1600" b="0" i="0" u="none" strike="noStrike" cap="none">
                          <a:solidFill>
                            <a:srgbClr val="000000"/>
                          </a:solidFill>
                          <a:effectLst/>
                          <a:latin typeface="Trebuchet MS" panose="020B0603020202020204" pitchFamily="34" charset="0"/>
                          <a:ea typeface="Arial"/>
                          <a:cs typeface="Arial"/>
                          <a:sym typeface="Arial"/>
                        </a:rPr>
                        <a:t>lders to develop and </a:t>
                      </a:r>
                      <a:r>
                        <a:rPr lang="en-US" sz="1600" b="0" i="0" u="none" strike="sngStrike" cap="none">
                          <a:solidFill>
                            <a:srgbClr val="000000"/>
                          </a:solidFill>
                          <a:effectLst/>
                          <a:latin typeface="Trebuchet MS" panose="020B0603020202020204" pitchFamily="34" charset="0"/>
                          <a:ea typeface="Arial"/>
                          <a:cs typeface="Arial"/>
                          <a:sym typeface="Arial"/>
                        </a:rPr>
                        <a:t>recommend</a:t>
                      </a:r>
                      <a:r>
                        <a:rPr lang="en-US" sz="1600" b="0" i="0" u="none" strike="noStrike" cap="none">
                          <a:solidFill>
                            <a:srgbClr val="C12436"/>
                          </a:solidFill>
                          <a:effectLst/>
                          <a:latin typeface="Trebuchet MS" panose="020B0603020202020204" pitchFamily="34" charset="0"/>
                          <a:ea typeface="Arial"/>
                          <a:cs typeface="Arial"/>
                          <a:sym typeface="Arial"/>
                        </a:rPr>
                        <a:t> implement </a:t>
                      </a:r>
                      <a:r>
                        <a:rPr lang="en-US" sz="1600" b="0" i="0" u="none" strike="noStrike" cap="none">
                          <a:solidFill>
                            <a:srgbClr val="000000"/>
                          </a:solidFill>
                          <a:effectLst/>
                          <a:latin typeface="Trebuchet MS" panose="020B0603020202020204" pitchFamily="34" charset="0"/>
                          <a:ea typeface="Arial"/>
                          <a:cs typeface="Arial"/>
                          <a:sym typeface="Arial"/>
                        </a:rPr>
                        <a:t>policies that define organizational expectations</a:t>
                      </a:r>
                      <a:r>
                        <a:rPr lang="en-US" sz="1600" b="0" i="0" u="none" strike="sngStrike" cap="none">
                          <a:solidFill>
                            <a:srgbClr val="000000"/>
                          </a:solidFill>
                          <a:effectLst/>
                          <a:latin typeface="Trebuchet MS" panose="020B0603020202020204" pitchFamily="34" charset="0"/>
                          <a:ea typeface="Arial"/>
                          <a:cs typeface="Arial"/>
                          <a:sym typeface="Arial"/>
                        </a:rPr>
                        <a:t>,</a:t>
                      </a:r>
                      <a:r>
                        <a:rPr lang="en-US" sz="1600" b="0" i="0" u="none" strike="noStrike" cap="none">
                          <a:solidFill>
                            <a:srgbClr val="000000"/>
                          </a:solidFill>
                          <a:effectLst/>
                          <a:latin typeface="Trebuchet MS" panose="020B0603020202020204" pitchFamily="34" charset="0"/>
                          <a:ea typeface="Arial"/>
                          <a:cs typeface="Arial"/>
                          <a:sym typeface="Arial"/>
                        </a:rPr>
                        <a:t> and </a:t>
                      </a:r>
                      <a:r>
                        <a:rPr lang="en-US" sz="1600" b="0" i="0" u="none" strike="sngStrike" cap="none">
                          <a:solidFill>
                            <a:srgbClr val="000000"/>
                          </a:solidFill>
                          <a:effectLst/>
                          <a:latin typeface="Trebuchet MS" panose="020B0603020202020204" pitchFamily="34" charset="0"/>
                          <a:ea typeface="Arial"/>
                          <a:cs typeface="Arial"/>
                          <a:sym typeface="Arial"/>
                        </a:rPr>
                        <a:t>effectively communicates these to all stakeholders that</a:t>
                      </a:r>
                      <a:r>
                        <a:rPr lang="en-US" sz="1600" b="0" i="0" u="none" strike="noStrike" cap="none">
                          <a:solidFill>
                            <a:srgbClr val="000000"/>
                          </a:solidFill>
                          <a:effectLst/>
                          <a:latin typeface="Trebuchet MS" panose="020B0603020202020204" pitchFamily="34" charset="0"/>
                          <a:ea typeface="Arial"/>
                          <a:cs typeface="Arial"/>
                          <a:sym typeface="Arial"/>
                        </a:rPr>
                        <a:t> </a:t>
                      </a:r>
                      <a:r>
                        <a:rPr lang="en-US" sz="1600" b="0" i="0" u="none" strike="noStrike" cap="none">
                          <a:solidFill>
                            <a:srgbClr val="C12436"/>
                          </a:solidFill>
                          <a:effectLst/>
                          <a:latin typeface="Trebuchet MS" panose="020B0603020202020204" pitchFamily="34" charset="0"/>
                          <a:ea typeface="Arial"/>
                          <a:cs typeface="Arial"/>
                          <a:sym typeface="Arial"/>
                        </a:rPr>
                        <a:t>result in continuous improvement</a:t>
                      </a:r>
                      <a:r>
                        <a:rPr lang="en-US" sz="1600" b="0" i="0" u="none" strike="noStrike" cap="none">
                          <a:solidFill>
                            <a:srgbClr val="000000"/>
                          </a:solidFill>
                          <a:effectLst/>
                          <a:latin typeface="Trebuchet MS" panose="020B0603020202020204" pitchFamily="34" charset="0"/>
                          <a:ea typeface="Arial"/>
                          <a:cs typeface="Arial"/>
                          <a:sym typeface="Arial"/>
                        </a:rPr>
                        <a:t>.</a:t>
                      </a:r>
                      <a:r>
                        <a:rPr lang="en-US" sz="1600" b="0" i="0" u="none" strike="sngStrike" cap="none">
                          <a:solidFill>
                            <a:srgbClr val="000000"/>
                          </a:solidFill>
                          <a:effectLst/>
                          <a:latin typeface="Trebuchet MS" panose="020B0603020202020204" pitchFamily="34" charset="0"/>
                          <a:ea typeface="Arial"/>
                          <a:cs typeface="Arial"/>
                          <a:sym typeface="Arial"/>
                        </a:rPr>
                        <a:t> </a:t>
                      </a:r>
                      <a:endParaRPr lang="en-US" sz="1600" b="0" i="0" u="none" strike="noStrike" cap="none">
                        <a:solidFill>
                          <a:srgbClr val="000000"/>
                        </a:solidFill>
                        <a:effectLst/>
                        <a:latin typeface="Trebuchet MS" panose="020B0603020202020204" pitchFamily="34" charset="0"/>
                        <a:ea typeface="Arial"/>
                        <a:cs typeface="Arial"/>
                        <a:sym typeface="Arial"/>
                      </a:endParaRPr>
                    </a:p>
                    <a:p>
                      <a:pPr marL="574675" indent="-574675">
                        <a:spcAft>
                          <a:spcPts val="300"/>
                        </a:spcAft>
                      </a:pPr>
                      <a:r>
                        <a:rPr lang="en-US" sz="1600" b="0" i="0" u="none" strike="noStrike" cap="none">
                          <a:solidFill>
                            <a:srgbClr val="000000"/>
                          </a:solidFill>
                          <a:effectLst/>
                          <a:latin typeface="Trebuchet MS" panose="020B0603020202020204" pitchFamily="34" charset="0"/>
                          <a:ea typeface="Arial"/>
                          <a:cs typeface="Arial"/>
                          <a:sym typeface="Arial"/>
                        </a:rPr>
                        <a:t>1.</a:t>
                      </a:r>
                      <a:r>
                        <a:rPr lang="en-US" sz="1600" b="0" i="0" u="none" strike="sngStrike" cap="none">
                          <a:solidFill>
                            <a:srgbClr val="000000"/>
                          </a:solidFill>
                          <a:effectLst/>
                          <a:latin typeface="Trebuchet MS" panose="020B0603020202020204" pitchFamily="34" charset="0"/>
                          <a:ea typeface="Arial"/>
                          <a:cs typeface="Arial"/>
                          <a:sym typeface="Arial"/>
                        </a:rPr>
                        <a:t>2</a:t>
                      </a:r>
                      <a:r>
                        <a:rPr lang="en-US" sz="1600" b="0" i="0" u="none" strike="noStrike" cap="none">
                          <a:solidFill>
                            <a:srgbClr val="C12436"/>
                          </a:solidFill>
                          <a:effectLst/>
                          <a:latin typeface="Trebuchet MS" panose="020B0603020202020204" pitchFamily="34" charset="0"/>
                          <a:ea typeface="Arial"/>
                          <a:cs typeface="Arial"/>
                          <a:sym typeface="Arial"/>
                        </a:rPr>
                        <a:t>3</a:t>
                      </a:r>
                      <a:r>
                        <a:rPr lang="en-US" sz="1600" b="0" i="0" u="none" strike="noStrike" cap="none">
                          <a:solidFill>
                            <a:srgbClr val="000000"/>
                          </a:solidFill>
                          <a:effectLst/>
                          <a:latin typeface="Trebuchet MS" panose="020B0603020202020204" pitchFamily="34" charset="0"/>
                          <a:ea typeface="Arial"/>
                          <a:cs typeface="Arial"/>
                          <a:sym typeface="Arial"/>
                        </a:rPr>
                        <a:t>	Promotes a climate of mutual respect, trust, </a:t>
                      </a:r>
                      <a:r>
                        <a:rPr lang="en-US" sz="1600" b="0" i="0" u="none" strike="noStrike" cap="none">
                          <a:solidFill>
                            <a:srgbClr val="C12436"/>
                          </a:solidFill>
                          <a:effectLst/>
                          <a:latin typeface="Trebuchet MS" panose="020B0603020202020204" pitchFamily="34" charset="0"/>
                          <a:ea typeface="Arial"/>
                          <a:cs typeface="Arial"/>
                          <a:sym typeface="Arial"/>
                        </a:rPr>
                        <a:t>innovation,</a:t>
                      </a:r>
                      <a:r>
                        <a:rPr lang="en-US" sz="1600" b="0" i="0" u="none" strike="noStrike" cap="none">
                          <a:solidFill>
                            <a:srgbClr val="000000"/>
                          </a:solidFill>
                          <a:effectLst/>
                          <a:latin typeface="Trebuchet MS" panose="020B0603020202020204" pitchFamily="34" charset="0"/>
                          <a:ea typeface="Arial"/>
                          <a:cs typeface="Arial"/>
                          <a:sym typeface="Arial"/>
                        </a:rPr>
                        <a:t> and professionalism with the school board</a:t>
                      </a:r>
                      <a:r>
                        <a:rPr lang="en-US" sz="1600" b="0" i="0" u="none" strike="noStrike" cap="none">
                          <a:solidFill>
                            <a:srgbClr val="C12436"/>
                          </a:solidFill>
                          <a:effectLst/>
                          <a:latin typeface="Trebuchet MS" panose="020B0603020202020204" pitchFamily="34" charset="0"/>
                          <a:ea typeface="Arial"/>
                          <a:cs typeface="Arial"/>
                          <a:sym typeface="Arial"/>
                        </a:rPr>
                        <a:t>,</a:t>
                      </a:r>
                      <a:r>
                        <a:rPr lang="en-US" sz="1600" b="0" i="0" u="none" strike="noStrike" cap="none">
                          <a:solidFill>
                            <a:srgbClr val="000000"/>
                          </a:solidFill>
                          <a:effectLst/>
                          <a:latin typeface="Trebuchet MS" panose="020B0603020202020204" pitchFamily="34" charset="0"/>
                          <a:ea typeface="Arial"/>
                          <a:cs typeface="Arial"/>
                          <a:sym typeface="Arial"/>
                        </a:rPr>
                        <a:t> </a:t>
                      </a:r>
                      <a:r>
                        <a:rPr lang="en-US" sz="1600" b="0" i="0" u="none" strike="sngStrike" cap="none">
                          <a:solidFill>
                            <a:srgbClr val="000000"/>
                          </a:solidFill>
                          <a:effectLst/>
                          <a:latin typeface="Trebuchet MS" panose="020B0603020202020204" pitchFamily="34" charset="0"/>
                          <a:ea typeface="Arial"/>
                          <a:cs typeface="Arial"/>
                          <a:sym typeface="Arial"/>
                        </a:rPr>
                        <a:t>and</a:t>
                      </a:r>
                      <a:r>
                        <a:rPr lang="en-US" sz="1600" b="0" i="0" u="none" strike="noStrike" cap="none">
                          <a:solidFill>
                            <a:srgbClr val="000000"/>
                          </a:solidFill>
                          <a:effectLst/>
                          <a:latin typeface="Trebuchet MS" panose="020B0603020202020204" pitchFamily="34" charset="0"/>
                          <a:ea typeface="Arial"/>
                          <a:cs typeface="Arial"/>
                          <a:sym typeface="Arial"/>
                        </a:rPr>
                        <a:t> staff</a:t>
                      </a:r>
                      <a:r>
                        <a:rPr lang="en-US" sz="1600" b="0" i="0" u="none" strike="noStrike" cap="none">
                          <a:solidFill>
                            <a:srgbClr val="C12436"/>
                          </a:solidFill>
                          <a:effectLst/>
                          <a:latin typeface="Trebuchet MS" panose="020B0603020202020204" pitchFamily="34" charset="0"/>
                          <a:ea typeface="Arial"/>
                          <a:cs typeface="Arial"/>
                          <a:sym typeface="Arial"/>
                        </a:rPr>
                        <a:t>, students, and community</a:t>
                      </a:r>
                      <a:r>
                        <a:rPr lang="en-US" sz="1600" b="0" i="0" u="none" strike="noStrike" cap="none">
                          <a:solidFill>
                            <a:srgbClr val="000000"/>
                          </a:solidFill>
                          <a:effectLst/>
                          <a:latin typeface="Trebuchet MS" panose="020B0603020202020204" pitchFamily="34" charset="0"/>
                          <a:ea typeface="Arial"/>
                          <a:cs typeface="Arial"/>
                          <a:sym typeface="Arial"/>
                        </a:rPr>
                        <a:t>. </a:t>
                      </a:r>
                    </a:p>
                    <a:p>
                      <a:pPr marL="574675" indent="-574675">
                        <a:spcAft>
                          <a:spcPts val="300"/>
                        </a:spcAft>
                      </a:pPr>
                      <a:r>
                        <a:rPr lang="en-US" sz="1600" b="0" i="0" u="none" strike="noStrike" cap="none">
                          <a:solidFill>
                            <a:srgbClr val="000000"/>
                          </a:solidFill>
                          <a:effectLst/>
                          <a:latin typeface="Trebuchet MS" panose="020B0603020202020204" pitchFamily="34" charset="0"/>
                          <a:ea typeface="Arial"/>
                          <a:cs typeface="Arial"/>
                          <a:sym typeface="Arial"/>
                        </a:rPr>
                        <a:t>1.</a:t>
                      </a:r>
                      <a:r>
                        <a:rPr lang="en-US" sz="1600" b="0" i="0" u="none" strike="sngStrike" cap="none">
                          <a:solidFill>
                            <a:srgbClr val="000000"/>
                          </a:solidFill>
                          <a:effectLst/>
                          <a:latin typeface="Trebuchet MS" panose="020B0603020202020204" pitchFamily="34" charset="0"/>
                          <a:ea typeface="Arial"/>
                          <a:cs typeface="Arial"/>
                          <a:sym typeface="Arial"/>
                        </a:rPr>
                        <a:t>3</a:t>
                      </a:r>
                      <a:r>
                        <a:rPr lang="en-US" sz="1600" b="0" i="0" u="none" strike="noStrike" cap="none">
                          <a:solidFill>
                            <a:srgbClr val="C12436"/>
                          </a:solidFill>
                          <a:effectLst/>
                          <a:latin typeface="Trebuchet MS" panose="020B0603020202020204" pitchFamily="34" charset="0"/>
                          <a:ea typeface="Arial"/>
                          <a:cs typeface="Arial"/>
                          <a:sym typeface="Arial"/>
                        </a:rPr>
                        <a:t>4</a:t>
                      </a:r>
                      <a:r>
                        <a:rPr lang="en-US" sz="1600" b="0" i="0" u="none" strike="noStrike" cap="none">
                          <a:solidFill>
                            <a:srgbClr val="000000"/>
                          </a:solidFill>
                          <a:effectLst/>
                          <a:latin typeface="Trebuchet MS" panose="020B0603020202020204" pitchFamily="34" charset="0"/>
                          <a:ea typeface="Arial"/>
                          <a:cs typeface="Arial"/>
                          <a:sym typeface="Arial"/>
                        </a:rPr>
                        <a:t>	Keeps the school board informed on </a:t>
                      </a:r>
                      <a:r>
                        <a:rPr lang="en-US" sz="1600" b="0" i="0" u="none" strike="noStrike" cap="none">
                          <a:solidFill>
                            <a:srgbClr val="C12436"/>
                          </a:solidFill>
                          <a:effectLst/>
                          <a:latin typeface="Trebuchet MS" panose="020B0603020202020204" pitchFamily="34" charset="0"/>
                          <a:ea typeface="Arial"/>
                          <a:cs typeface="Arial"/>
                          <a:sym typeface="Arial"/>
                        </a:rPr>
                        <a:t>current and future</a:t>
                      </a:r>
                      <a:r>
                        <a:rPr lang="en-US" sz="1600" b="0" i="0" u="none" strike="noStrike" cap="none">
                          <a:solidFill>
                            <a:srgbClr val="000000"/>
                          </a:solidFill>
                          <a:effectLst/>
                          <a:latin typeface="Trebuchet MS" panose="020B0603020202020204" pitchFamily="34" charset="0"/>
                          <a:ea typeface="Arial"/>
                          <a:cs typeface="Arial"/>
                          <a:sym typeface="Arial"/>
                        </a:rPr>
                        <a:t> needs and issues </a:t>
                      </a:r>
                      <a:r>
                        <a:rPr lang="en-US" sz="1600" b="0" i="0" u="none" strike="sngStrike" cap="none">
                          <a:solidFill>
                            <a:srgbClr val="000000"/>
                          </a:solidFill>
                          <a:effectLst/>
                          <a:latin typeface="Trebuchet MS" panose="020B0603020202020204" pitchFamily="34" charset="0"/>
                          <a:ea typeface="Arial"/>
                          <a:cs typeface="Arial"/>
                          <a:sym typeface="Arial"/>
                        </a:rPr>
                        <a:t>confronting</a:t>
                      </a:r>
                      <a:r>
                        <a:rPr lang="en-US" sz="1600" b="0" i="0" u="none" strike="noStrike" cap="none">
                          <a:solidFill>
                            <a:srgbClr val="000000"/>
                          </a:solidFill>
                          <a:effectLst/>
                          <a:latin typeface="Trebuchet MS" panose="020B0603020202020204" pitchFamily="34" charset="0"/>
                          <a:ea typeface="Arial"/>
                          <a:cs typeface="Arial"/>
                          <a:sym typeface="Arial"/>
                        </a:rPr>
                        <a:t> </a:t>
                      </a:r>
                      <a:r>
                        <a:rPr lang="en-US" sz="1600" b="0" i="0" u="none" strike="noStrike" cap="none">
                          <a:solidFill>
                            <a:srgbClr val="C12436"/>
                          </a:solidFill>
                          <a:effectLst/>
                          <a:latin typeface="Trebuchet MS" panose="020B0603020202020204" pitchFamily="34" charset="0"/>
                          <a:ea typeface="Arial"/>
                          <a:cs typeface="Arial"/>
                          <a:sym typeface="Arial"/>
                        </a:rPr>
                        <a:t>affecting the</a:t>
                      </a:r>
                      <a:r>
                        <a:rPr lang="en-US" sz="1600" b="0" i="0" u="none" strike="noStrike" cap="none">
                          <a:solidFill>
                            <a:srgbClr val="000000"/>
                          </a:solidFill>
                          <a:effectLst/>
                          <a:latin typeface="Trebuchet MS" panose="020B0603020202020204" pitchFamily="34" charset="0"/>
                          <a:ea typeface="Arial"/>
                          <a:cs typeface="Arial"/>
                          <a:sym typeface="Arial"/>
                        </a:rPr>
                        <a:t> school division </a:t>
                      </a:r>
                      <a:r>
                        <a:rPr lang="en-US" sz="1600" b="0" i="0" u="none" strike="sngStrike" cap="none">
                          <a:solidFill>
                            <a:srgbClr val="000000"/>
                          </a:solidFill>
                          <a:effectLst/>
                          <a:latin typeface="Trebuchet MS" panose="020B0603020202020204" pitchFamily="34" charset="0"/>
                          <a:ea typeface="Arial"/>
                          <a:cs typeface="Arial"/>
                          <a:sym typeface="Arial"/>
                        </a:rPr>
                        <a:t>employees and students</a:t>
                      </a:r>
                      <a:r>
                        <a:rPr lang="en-US" sz="1600" b="0" i="0" u="none" strike="noStrike" cap="none">
                          <a:solidFill>
                            <a:srgbClr val="000000"/>
                          </a:solidFill>
                          <a:effectLst/>
                          <a:latin typeface="Trebuchet MS" panose="020B0603020202020204" pitchFamily="34" charset="0"/>
                          <a:ea typeface="Arial"/>
                          <a:cs typeface="Arial"/>
                          <a:sym typeface="Arial"/>
                        </a:rPr>
                        <a:t> </a:t>
                      </a:r>
                      <a:r>
                        <a:rPr lang="en-US" sz="1600" b="0" i="0" u="none" strike="noStrike" cap="none">
                          <a:solidFill>
                            <a:srgbClr val="C12436"/>
                          </a:solidFill>
                          <a:effectLst/>
                          <a:latin typeface="Trebuchet MS" panose="020B0603020202020204" pitchFamily="34" charset="0"/>
                          <a:ea typeface="Arial"/>
                          <a:cs typeface="Arial"/>
                          <a:sym typeface="Arial"/>
                        </a:rPr>
                        <a:t>and works collaboratively to resolve them</a:t>
                      </a:r>
                      <a:r>
                        <a:rPr lang="en-US" sz="1600" b="0" i="0" u="none" strike="noStrike" cap="none">
                          <a:solidFill>
                            <a:srgbClr val="000000"/>
                          </a:solidFill>
                          <a:effectLst/>
                          <a:latin typeface="Trebuchet MS" panose="020B0603020202020204" pitchFamily="34" charset="0"/>
                          <a:ea typeface="Arial"/>
                          <a:cs typeface="Arial"/>
                          <a:sym typeface="Arial"/>
                        </a:rPr>
                        <a:t>.</a:t>
                      </a:r>
                    </a:p>
                    <a:p>
                      <a:pPr marL="574675" indent="-574675"/>
                      <a:r>
                        <a:rPr lang="en-US" sz="1600" b="0" i="0" u="none" strike="noStrike" cap="none">
                          <a:solidFill>
                            <a:srgbClr val="000000"/>
                          </a:solidFill>
                          <a:effectLst/>
                          <a:latin typeface="Trebuchet MS" panose="020B0603020202020204" pitchFamily="34" charset="0"/>
                          <a:ea typeface="Arial"/>
                          <a:cs typeface="Arial"/>
                          <a:sym typeface="Arial"/>
                        </a:rPr>
                        <a:t>1.</a:t>
                      </a:r>
                      <a:r>
                        <a:rPr lang="en-US" sz="1600" b="0" i="0" u="none" strike="sngStrike" cap="none">
                          <a:solidFill>
                            <a:srgbClr val="000000"/>
                          </a:solidFill>
                          <a:effectLst/>
                          <a:latin typeface="Trebuchet MS" panose="020B0603020202020204" pitchFamily="34" charset="0"/>
                          <a:ea typeface="Arial"/>
                          <a:cs typeface="Arial"/>
                          <a:sym typeface="Arial"/>
                        </a:rPr>
                        <a:t>4</a:t>
                      </a:r>
                      <a:r>
                        <a:rPr lang="en-US" sz="1600" b="0" i="0" u="none" strike="noStrike" cap="none">
                          <a:solidFill>
                            <a:srgbClr val="C12436"/>
                          </a:solidFill>
                          <a:effectLst/>
                          <a:latin typeface="Trebuchet MS" panose="020B0603020202020204" pitchFamily="34" charset="0"/>
                          <a:ea typeface="Arial"/>
                          <a:cs typeface="Arial"/>
                          <a:sym typeface="Arial"/>
                        </a:rPr>
                        <a:t>5</a:t>
                      </a:r>
                      <a:r>
                        <a:rPr lang="en-US" sz="1600" b="0" i="0" u="none" strike="noStrike" cap="none">
                          <a:solidFill>
                            <a:srgbClr val="000000"/>
                          </a:solidFill>
                          <a:effectLst/>
                          <a:latin typeface="Trebuchet MS" panose="020B0603020202020204" pitchFamily="34" charset="0"/>
                          <a:ea typeface="Arial"/>
                          <a:cs typeface="Arial"/>
                          <a:sym typeface="Arial"/>
                        </a:rPr>
                        <a:t>	Supports and enforces all school board policies and informs all constituents of changes to the policies.</a:t>
                      </a:r>
                    </a:p>
                    <a:p>
                      <a:pPr marL="574675" indent="-574675"/>
                      <a:r>
                        <a:rPr lang="en-US" sz="1600" b="0" i="0" u="none" strike="sngStrike" cap="none">
                          <a:solidFill>
                            <a:srgbClr val="000000"/>
                          </a:solidFill>
                          <a:effectLst/>
                          <a:latin typeface="Trebuchet MS" panose="020B0603020202020204" pitchFamily="34" charset="0"/>
                          <a:ea typeface="Arial"/>
                          <a:cs typeface="Arial"/>
                          <a:sym typeface="Arial"/>
                        </a:rPr>
                        <a:t>1.5	Functions as the primary instructional leader for the school division, seeking out and relying on support from staff as necessary when advising the school board.</a:t>
                      </a:r>
                      <a:r>
                        <a:rPr lang="en-US" sz="1600" b="0" i="0" u="none" strike="noStrike" cap="none">
                          <a:solidFill>
                            <a:srgbClr val="000000"/>
                          </a:solidFill>
                          <a:effectLst/>
                          <a:latin typeface="Trebuchet MS" panose="020B0603020202020204" pitchFamily="34" charset="0"/>
                          <a:ea typeface="Arial"/>
                          <a:cs typeface="Arial"/>
                          <a:sym typeface="Arial"/>
                        </a:rPr>
                        <a:t> </a:t>
                      </a:r>
                      <a:r>
                        <a:rPr lang="en-US" sz="1600" b="0" i="1" u="none" strike="noStrike" cap="none">
                          <a:solidFill>
                            <a:srgbClr val="000000"/>
                          </a:solidFill>
                          <a:effectLst/>
                          <a:latin typeface="Trebuchet MS" panose="020B0603020202020204" pitchFamily="34" charset="0"/>
                          <a:ea typeface="Arial"/>
                          <a:cs typeface="Arial"/>
                          <a:sym typeface="Arial"/>
                        </a:rPr>
                        <a:t>(Moved to Standard 3)</a:t>
                      </a:r>
                    </a:p>
                    <a:p>
                      <a:pPr marL="571500" marR="54610" indent="-458788" algn="l">
                        <a:spcBef>
                          <a:spcPts val="0"/>
                        </a:spcBef>
                        <a:spcAft>
                          <a:spcPts val="600"/>
                        </a:spcAft>
                      </a:pPr>
                      <a:endParaRPr lang="en-US" sz="1400">
                        <a:effectLst/>
                        <a:latin typeface="Trebuchet MS" panose="020B0603020202020204" pitchFamily="34" charset="0"/>
                        <a:ea typeface="Times New Roman" panose="02020603050405020304" pitchFamily="18" charset="0"/>
                      </a:endParaRPr>
                    </a:p>
                  </a:txBody>
                  <a:tcPr marL="114300" marR="11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08" name="Google Shape;308;p17"/>
          <p:cNvSpPr txBox="1"/>
          <p:nvPr/>
        </p:nvSpPr>
        <p:spPr>
          <a:xfrm>
            <a:off x="789504" y="202281"/>
            <a:ext cx="10515600" cy="5783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a:solidFill>
                  <a:schemeClr val="accent2"/>
                </a:solidFill>
                <a:latin typeface="Trebuchet MS"/>
                <a:ea typeface="Trebuchet MS"/>
                <a:cs typeface="Trebuchet MS"/>
                <a:sym typeface="Trebuchet MS"/>
              </a:rPr>
              <a:t>1. </a:t>
            </a:r>
            <a:r>
              <a:rPr lang="en-US" sz="4400" strike="sngStrike">
                <a:solidFill>
                  <a:schemeClr val="accent2"/>
                </a:solidFill>
                <a:latin typeface="Trebuchet MS"/>
                <a:ea typeface="Trebuchet MS"/>
                <a:cs typeface="Trebuchet MS"/>
                <a:sym typeface="Trebuchet MS"/>
              </a:rPr>
              <a:t>MISSION, VISION, AND GOALS </a:t>
            </a:r>
            <a:r>
              <a:rPr lang="en-US" sz="4400">
                <a:solidFill>
                  <a:schemeClr val="accent2"/>
                </a:solidFill>
                <a:latin typeface="Trebuchet MS"/>
                <a:ea typeface="Trebuchet MS"/>
                <a:cs typeface="Trebuchet MS"/>
                <a:sym typeface="Trebuchet MS"/>
              </a:rPr>
              <a:t>STRATEGIC LEADERSHIP</a:t>
            </a:r>
            <a:endParaRPr/>
          </a:p>
        </p:txBody>
      </p:sp>
      <p:sp>
        <p:nvSpPr>
          <p:cNvPr id="309" name="Google Shape;309;p17"/>
          <p:cNvSpPr txBox="1"/>
          <p:nvPr/>
        </p:nvSpPr>
        <p:spPr>
          <a:xfrm>
            <a:off x="1035618" y="6416243"/>
            <a:ext cx="3073606" cy="369291"/>
          </a:xfrm>
          <a:prstGeom prst="rect">
            <a:avLst/>
          </a:prstGeom>
          <a:solidFill>
            <a:srgbClr val="FFFF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a:solidFill>
                  <a:srgbClr val="C22536"/>
                </a:solidFill>
                <a:highlight>
                  <a:srgbClr val="FFFF00"/>
                </a:highlight>
                <a:latin typeface="Trebuchet MS"/>
                <a:ea typeface="Trebuchet MS"/>
                <a:cs typeface="Trebuchet MS"/>
                <a:sym typeface="Trebuchet MS"/>
              </a:rPr>
              <a:t>Training Handout </a:t>
            </a:r>
            <a:r>
              <a:rPr lang="en-US" sz="1800">
                <a:solidFill>
                  <a:srgbClr val="C22536"/>
                </a:solidFill>
                <a:highlight>
                  <a:srgbClr val="FFFF00"/>
                </a:highlight>
                <a:latin typeface="Trebuchet MS"/>
                <a:ea typeface="Trebuchet MS"/>
                <a:cs typeface="Trebuchet MS"/>
                <a:sym typeface="Trebuchet MS"/>
              </a:rPr>
              <a:t>pp. </a:t>
            </a:r>
            <a:r>
              <a:rPr lang="en-US" sz="1800">
                <a:solidFill>
                  <a:srgbClr val="C22536"/>
                </a:solidFill>
                <a:latin typeface="Trebuchet MS"/>
                <a:ea typeface="Trebuchet MS"/>
                <a:cs typeface="Trebuchet MS"/>
                <a:sym typeface="Trebuchet MS"/>
              </a:rPr>
              <a:t>1-2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aphicFrame>
        <p:nvGraphicFramePr>
          <p:cNvPr id="307" name="Google Shape;307;p17"/>
          <p:cNvGraphicFramePr/>
          <p:nvPr>
            <p:extLst>
              <p:ext uri="{D42A27DB-BD31-4B8C-83A1-F6EECF244321}">
                <p14:modId xmlns:p14="http://schemas.microsoft.com/office/powerpoint/2010/main" val="841058650"/>
              </p:ext>
            </p:extLst>
          </p:nvPr>
        </p:nvGraphicFramePr>
        <p:xfrm>
          <a:off x="986206" y="1593074"/>
          <a:ext cx="10122200" cy="3468748"/>
        </p:xfrm>
        <a:graphic>
          <a:graphicData uri="http://schemas.openxmlformats.org/drawingml/2006/table">
            <a:tbl>
              <a:tblPr>
                <a:noFill/>
                <a:tableStyleId>{9E86EFE6-44E5-4BA9-AE58-5E057C917CB8}</a:tableStyleId>
              </a:tblPr>
              <a:tblGrid>
                <a:gridCol w="10122200">
                  <a:extLst>
                    <a:ext uri="{9D8B030D-6E8A-4147-A177-3AD203B41FA5}">
                      <a16:colId xmlns:a16="http://schemas.microsoft.com/office/drawing/2014/main" val="20000"/>
                    </a:ext>
                  </a:extLst>
                </a:gridCol>
              </a:tblGrid>
              <a:tr h="898134">
                <a:tc>
                  <a:txBody>
                    <a:bodyPr/>
                    <a:lstStyle/>
                    <a:p>
                      <a:pPr marL="0" marR="0" lvl="0" indent="0" algn="l" rtl="0">
                        <a:spcBef>
                          <a:spcPts val="0"/>
                        </a:spcBef>
                        <a:spcAft>
                          <a:spcPts val="0"/>
                        </a:spcAft>
                        <a:buNone/>
                      </a:pPr>
                      <a:r>
                        <a:rPr lang="en-US" sz="1600" b="0" i="1" u="none" strike="noStrike" cap="none">
                          <a:solidFill>
                            <a:srgbClr val="000000"/>
                          </a:solidFill>
                          <a:effectLst/>
                          <a:latin typeface="Trebuchet MS" panose="020B0603020202020204" pitchFamily="34" charset="0"/>
                          <a:ea typeface="Arial"/>
                          <a:cs typeface="Arial"/>
                          <a:sym typeface="Arial"/>
                        </a:rPr>
                        <a:t>The superintendent</a:t>
                      </a:r>
                      <a:r>
                        <a:rPr lang="en-US" sz="1600" b="0" i="1" u="none" strike="sngStrike" cap="none">
                          <a:solidFill>
                            <a:srgbClr val="000000"/>
                          </a:solidFill>
                          <a:effectLst/>
                          <a:latin typeface="Trebuchet MS" panose="020B0603020202020204" pitchFamily="34" charset="0"/>
                          <a:ea typeface="Arial"/>
                          <a:cs typeface="Arial"/>
                          <a:sym typeface="Arial"/>
                        </a:rPr>
                        <a:t> works with the local school board to formulate and implement the school division’s mission, vision, and goals to promote student academic progress.</a:t>
                      </a:r>
                      <a:r>
                        <a:rPr lang="en-US" sz="1600" b="0" i="1" u="none" strike="noStrike" cap="none">
                          <a:solidFill>
                            <a:srgbClr val="000000"/>
                          </a:solidFill>
                          <a:effectLst/>
                          <a:latin typeface="Trebuchet MS" panose="020B0603020202020204" pitchFamily="34" charset="0"/>
                          <a:ea typeface="Arial"/>
                          <a:cs typeface="Arial"/>
                          <a:sym typeface="Arial"/>
                        </a:rPr>
                        <a:t> </a:t>
                      </a:r>
                      <a:r>
                        <a:rPr lang="en-US" sz="1600" b="0" i="1" u="none" strike="noStrike" cap="none">
                          <a:solidFill>
                            <a:srgbClr val="C12436"/>
                          </a:solidFill>
                          <a:effectLst/>
                          <a:latin typeface="Trebuchet MS" panose="020B0603020202020204" pitchFamily="34" charset="0"/>
                          <a:ea typeface="Arial"/>
                          <a:cs typeface="Arial"/>
                          <a:sym typeface="Arial"/>
                        </a:rPr>
                        <a:t>creates, monitors, and facilitates the process of strategic improvement, and seeks to ensure the division’s mission, vision, and goals are fulfilled in a manner that enables all students to be career and college ready and globally competitive.</a:t>
                      </a:r>
                      <a:endParaRPr sz="1800">
                        <a:solidFill>
                          <a:srgbClr val="C12436"/>
                        </a:solidFill>
                        <a:latin typeface="Trebuchet MS" panose="020B0603020202020204" pitchFamily="34" charset="0"/>
                        <a:ea typeface="Trebuchet MS"/>
                        <a:cs typeface="Trebuchet MS"/>
                        <a:sym typeface="Trebuchet MS"/>
                      </a:endParaRPr>
                    </a:p>
                  </a:txBody>
                  <a:tcPr marL="55350" marR="55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493388">
                <a:tc>
                  <a:txBody>
                    <a:bodyPr/>
                    <a:lstStyle/>
                    <a:p>
                      <a:pPr marL="630238" indent="-630238">
                        <a:spcBef>
                          <a:spcPts val="600"/>
                        </a:spcBef>
                      </a:pPr>
                      <a:r>
                        <a:rPr lang="en-US" sz="1600" b="0" i="0" u="none" strike="noStrike" cap="none">
                          <a:solidFill>
                            <a:srgbClr val="000000"/>
                          </a:solidFill>
                          <a:effectLst/>
                          <a:latin typeface="Trebuchet MS" panose="020B0603020202020204" pitchFamily="34" charset="0"/>
                          <a:ea typeface="Arial"/>
                          <a:cs typeface="Arial"/>
                          <a:sym typeface="Arial"/>
                        </a:rPr>
                        <a:t>1.</a:t>
                      </a:r>
                      <a:r>
                        <a:rPr lang="en-US" sz="1600" b="0" i="0" u="none" strike="sngStrike" cap="none">
                          <a:solidFill>
                            <a:srgbClr val="000000"/>
                          </a:solidFill>
                          <a:effectLst/>
                          <a:latin typeface="Trebuchet MS" panose="020B0603020202020204" pitchFamily="34" charset="0"/>
                          <a:ea typeface="Arial"/>
                          <a:cs typeface="Arial"/>
                          <a:sym typeface="Arial"/>
                        </a:rPr>
                        <a:t>5</a:t>
                      </a:r>
                      <a:r>
                        <a:rPr lang="en-US" sz="1600" b="0" i="0" u="none" strike="noStrike" cap="none">
                          <a:solidFill>
                            <a:srgbClr val="C12436"/>
                          </a:solidFill>
                          <a:effectLst/>
                          <a:latin typeface="Trebuchet MS" panose="020B0603020202020204" pitchFamily="34" charset="0"/>
                          <a:ea typeface="Arial"/>
                          <a:cs typeface="Arial"/>
                          <a:sym typeface="Arial"/>
                        </a:rPr>
                        <a:t>6</a:t>
                      </a:r>
                      <a:r>
                        <a:rPr lang="en-US" sz="1600" b="0" i="0" u="none" strike="noStrike" cap="none">
                          <a:solidFill>
                            <a:srgbClr val="000000"/>
                          </a:solidFill>
                          <a:effectLst/>
                          <a:latin typeface="Trebuchet MS" panose="020B0603020202020204" pitchFamily="34" charset="0"/>
                          <a:ea typeface="Arial"/>
                          <a:cs typeface="Arial"/>
                          <a:sym typeface="Arial"/>
                        </a:rPr>
                        <a:t>	Oversees the administration of the school division’s day-to-day operations.</a:t>
                      </a:r>
                    </a:p>
                    <a:p>
                      <a:pPr marL="630238" indent="-630238">
                        <a:spcAft>
                          <a:spcPts val="300"/>
                        </a:spcAft>
                      </a:pPr>
                      <a:r>
                        <a:rPr lang="en-US" sz="1600" b="0" i="0" u="none" strike="noStrike" cap="none">
                          <a:solidFill>
                            <a:srgbClr val="000000"/>
                          </a:solidFill>
                          <a:effectLst/>
                          <a:latin typeface="Trebuchet MS" panose="020B0603020202020204" pitchFamily="34" charset="0"/>
                          <a:ea typeface="Arial"/>
                          <a:cs typeface="Arial"/>
                          <a:sym typeface="Arial"/>
                        </a:rPr>
                        <a:t>1.</a:t>
                      </a:r>
                      <a:r>
                        <a:rPr lang="en-US" sz="1600" b="0" i="0" u="none" strike="sngStrike" cap="none">
                          <a:solidFill>
                            <a:srgbClr val="000000"/>
                          </a:solidFill>
                          <a:effectLst/>
                          <a:latin typeface="Trebuchet MS" panose="020B0603020202020204" pitchFamily="34" charset="0"/>
                          <a:ea typeface="Arial"/>
                          <a:cs typeface="Arial"/>
                          <a:sym typeface="Arial"/>
                        </a:rPr>
                        <a:t>6</a:t>
                      </a:r>
                      <a:r>
                        <a:rPr lang="en-US" sz="1600" b="0" i="0" u="none" strike="noStrike" cap="none">
                          <a:solidFill>
                            <a:srgbClr val="C12436"/>
                          </a:solidFill>
                          <a:effectLst/>
                          <a:latin typeface="Trebuchet MS" panose="020B0603020202020204" pitchFamily="34" charset="0"/>
                          <a:ea typeface="Arial"/>
                          <a:cs typeface="Arial"/>
                          <a:sym typeface="Arial"/>
                        </a:rPr>
                        <a:t>7</a:t>
                      </a:r>
                      <a:r>
                        <a:rPr lang="en-US" sz="1600" b="0" i="0" u="none" strike="noStrike" cap="none">
                          <a:solidFill>
                            <a:srgbClr val="000000"/>
                          </a:solidFill>
                          <a:effectLst/>
                          <a:latin typeface="Trebuchet MS" panose="020B0603020202020204" pitchFamily="34" charset="0"/>
                          <a:ea typeface="Arial"/>
                          <a:cs typeface="Arial"/>
                          <a:sym typeface="Arial"/>
                        </a:rPr>
                        <a:t>	Works with all individuals, groups, agencies, committees, and organizations to provide and maintain schools that are safe and productive.</a:t>
                      </a:r>
                    </a:p>
                    <a:p>
                      <a:pPr marL="630238" indent="-630238">
                        <a:spcAft>
                          <a:spcPts val="300"/>
                        </a:spcAft>
                      </a:pPr>
                      <a:r>
                        <a:rPr lang="en-US" sz="1600" b="0" i="0" u="none" strike="noStrike" cap="none">
                          <a:solidFill>
                            <a:srgbClr val="000000"/>
                          </a:solidFill>
                          <a:effectLst/>
                          <a:latin typeface="Trebuchet MS" panose="020B0603020202020204" pitchFamily="34" charset="0"/>
                          <a:ea typeface="Arial"/>
                          <a:cs typeface="Arial"/>
                          <a:sym typeface="Arial"/>
                        </a:rPr>
                        <a:t>1.</a:t>
                      </a:r>
                      <a:r>
                        <a:rPr lang="en-US" sz="1600" b="0" i="0" u="none" strike="sngStrike" cap="none">
                          <a:solidFill>
                            <a:srgbClr val="000000"/>
                          </a:solidFill>
                          <a:effectLst/>
                          <a:latin typeface="Trebuchet MS" panose="020B0603020202020204" pitchFamily="34" charset="0"/>
                          <a:ea typeface="Arial"/>
                          <a:cs typeface="Arial"/>
                          <a:sym typeface="Arial"/>
                        </a:rPr>
                        <a:t>7</a:t>
                      </a:r>
                      <a:r>
                        <a:rPr lang="en-US" sz="1600" b="0" i="0" u="none" strike="noStrike" cap="none">
                          <a:solidFill>
                            <a:srgbClr val="C12436"/>
                          </a:solidFill>
                          <a:effectLst/>
                          <a:latin typeface="Trebuchet MS" panose="020B0603020202020204" pitchFamily="34" charset="0"/>
                          <a:ea typeface="Arial"/>
                          <a:cs typeface="Arial"/>
                          <a:sym typeface="Arial"/>
                        </a:rPr>
                        <a:t>8</a:t>
                      </a:r>
                      <a:r>
                        <a:rPr lang="en-US" sz="1600" b="0" i="0" u="none" strike="noStrike" cap="none">
                          <a:solidFill>
                            <a:srgbClr val="000000"/>
                          </a:solidFill>
                          <a:effectLst/>
                          <a:latin typeface="Trebuchet MS" panose="020B0603020202020204" pitchFamily="34" charset="0"/>
                          <a:ea typeface="Arial"/>
                          <a:cs typeface="Arial"/>
                          <a:sym typeface="Arial"/>
                        </a:rPr>
                        <a:t>	</a:t>
                      </a:r>
                      <a:r>
                        <a:rPr lang="en-US" sz="1600" b="0" i="0" u="none" strike="noStrike" cap="none">
                          <a:solidFill>
                            <a:srgbClr val="C12436"/>
                          </a:solidFill>
                          <a:effectLst/>
                          <a:latin typeface="Trebuchet MS" panose="020B0603020202020204" pitchFamily="34" charset="0"/>
                          <a:ea typeface="Arial"/>
                          <a:cs typeface="Arial"/>
                          <a:sym typeface="Arial"/>
                        </a:rPr>
                        <a:t>Fosters external partnerships to build targeted opportunities around identified student and school division needs.</a:t>
                      </a:r>
                    </a:p>
                    <a:p>
                      <a:pPr marL="630238" indent="-630238">
                        <a:spcAft>
                          <a:spcPts val="300"/>
                        </a:spcAft>
                      </a:pPr>
                      <a:r>
                        <a:rPr lang="en-US" sz="1600" b="0" i="0" u="none" strike="noStrike" cap="none">
                          <a:solidFill>
                            <a:srgbClr val="000000"/>
                          </a:solidFill>
                          <a:effectLst/>
                          <a:latin typeface="Trebuchet MS" panose="020B0603020202020204" pitchFamily="34" charset="0"/>
                          <a:ea typeface="Arial"/>
                          <a:cs typeface="Arial"/>
                          <a:sym typeface="Arial"/>
                        </a:rPr>
                        <a:t>1.</a:t>
                      </a:r>
                      <a:r>
                        <a:rPr lang="en-US" sz="1600" b="0" i="0" u="none" strike="sngStrike" cap="none">
                          <a:solidFill>
                            <a:srgbClr val="000000"/>
                          </a:solidFill>
                          <a:effectLst/>
                          <a:latin typeface="Trebuchet MS" panose="020B0603020202020204" pitchFamily="34" charset="0"/>
                          <a:ea typeface="Arial"/>
                          <a:cs typeface="Arial"/>
                          <a:sym typeface="Arial"/>
                        </a:rPr>
                        <a:t>8</a:t>
                      </a:r>
                      <a:r>
                        <a:rPr lang="en-US" sz="1600" b="0" i="0" u="none" strike="noStrike" cap="none">
                          <a:solidFill>
                            <a:srgbClr val="C12436"/>
                          </a:solidFill>
                          <a:effectLst/>
                          <a:latin typeface="Trebuchet MS" panose="020B0603020202020204" pitchFamily="34" charset="0"/>
                          <a:ea typeface="Arial"/>
                          <a:cs typeface="Arial"/>
                          <a:sym typeface="Arial"/>
                        </a:rPr>
                        <a:t>9</a:t>
                      </a:r>
                      <a:r>
                        <a:rPr lang="en-US" sz="1600" b="0" i="0" u="none" strike="noStrike" cap="none">
                          <a:solidFill>
                            <a:srgbClr val="000000"/>
                          </a:solidFill>
                          <a:effectLst/>
                          <a:latin typeface="Trebuchet MS" panose="020B0603020202020204" pitchFamily="34" charset="0"/>
                          <a:ea typeface="Arial"/>
                          <a:cs typeface="Arial"/>
                          <a:sym typeface="Arial"/>
                        </a:rPr>
                        <a:t>	Delegates authority and responsibility to other employees as needs and opportunities arise </a:t>
                      </a:r>
                      <a:r>
                        <a:rPr lang="en-US" sz="1600" b="0" i="0" u="none" strike="noStrike" cap="none">
                          <a:solidFill>
                            <a:srgbClr val="C12436"/>
                          </a:solidFill>
                          <a:effectLst/>
                          <a:latin typeface="Trebuchet MS" panose="020B0603020202020204" pitchFamily="34" charset="0"/>
                          <a:ea typeface="Arial"/>
                          <a:cs typeface="Arial"/>
                          <a:sym typeface="Arial"/>
                        </a:rPr>
                        <a:t>and ensures accountability for implementation</a:t>
                      </a:r>
                      <a:r>
                        <a:rPr lang="en-US" sz="1600" b="0" i="0" u="none" strike="noStrike" cap="none">
                          <a:solidFill>
                            <a:srgbClr val="000000"/>
                          </a:solidFill>
                          <a:effectLst/>
                          <a:latin typeface="Trebuchet MS" panose="020B0603020202020204" pitchFamily="34" charset="0"/>
                          <a:ea typeface="Arial"/>
                          <a:cs typeface="Arial"/>
                          <a:sym typeface="Arial"/>
                        </a:rPr>
                        <a:t>.</a:t>
                      </a:r>
                    </a:p>
                    <a:p>
                      <a:pPr marL="630238" indent="-630238"/>
                      <a:r>
                        <a:rPr lang="en-US" sz="1600" b="0" i="0" u="none" strike="noStrike" cap="none">
                          <a:solidFill>
                            <a:srgbClr val="000000"/>
                          </a:solidFill>
                          <a:effectLst/>
                          <a:latin typeface="Trebuchet MS" panose="020B0603020202020204" pitchFamily="34" charset="0"/>
                          <a:ea typeface="Arial"/>
                          <a:cs typeface="Arial"/>
                          <a:sym typeface="Arial"/>
                        </a:rPr>
                        <a:t>1.</a:t>
                      </a:r>
                      <a:r>
                        <a:rPr lang="en-US" sz="1600" b="0" i="0" u="none" strike="sngStrike" cap="none">
                          <a:solidFill>
                            <a:srgbClr val="000000"/>
                          </a:solidFill>
                          <a:effectLst/>
                          <a:latin typeface="Trebuchet MS" panose="020B0603020202020204" pitchFamily="34" charset="0"/>
                          <a:ea typeface="Arial"/>
                          <a:cs typeface="Arial"/>
                          <a:sym typeface="Arial"/>
                        </a:rPr>
                        <a:t>9</a:t>
                      </a:r>
                      <a:r>
                        <a:rPr lang="en-US" sz="1600" b="0" i="0" u="none" strike="noStrike" cap="none">
                          <a:solidFill>
                            <a:srgbClr val="C12436"/>
                          </a:solidFill>
                          <a:effectLst/>
                          <a:latin typeface="Trebuchet MS" panose="020B0603020202020204" pitchFamily="34" charset="0"/>
                          <a:ea typeface="Arial"/>
                          <a:cs typeface="Arial"/>
                          <a:sym typeface="Arial"/>
                        </a:rPr>
                        <a:t>10</a:t>
                      </a:r>
                      <a:r>
                        <a:rPr lang="en-US" sz="1600" b="0" i="0" u="none" strike="noStrike" cap="none">
                          <a:solidFill>
                            <a:srgbClr val="000000"/>
                          </a:solidFill>
                          <a:effectLst/>
                          <a:latin typeface="Trebuchet MS" panose="020B0603020202020204" pitchFamily="34" charset="0"/>
                          <a:ea typeface="Arial"/>
                          <a:cs typeface="Arial"/>
                          <a:sym typeface="Arial"/>
                        </a:rPr>
                        <a:t>	Recommends policy additions or modifications to improve student learning and division effectiveness.</a:t>
                      </a:r>
                      <a:endParaRPr lang="en-US" sz="1600">
                        <a:effectLst/>
                        <a:latin typeface="Trebuchet MS" panose="020B0603020202020204" pitchFamily="34" charset="0"/>
                        <a:ea typeface="Times New Roman" panose="02020603050405020304" pitchFamily="18" charset="0"/>
                      </a:endParaRPr>
                    </a:p>
                  </a:txBody>
                  <a:tcPr marL="114300" marR="11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08" name="Google Shape;308;p17"/>
          <p:cNvSpPr txBox="1"/>
          <p:nvPr/>
        </p:nvSpPr>
        <p:spPr>
          <a:xfrm>
            <a:off x="789504" y="202281"/>
            <a:ext cx="10515600" cy="5783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a:solidFill>
                  <a:schemeClr val="accent2"/>
                </a:solidFill>
                <a:latin typeface="Trebuchet MS"/>
                <a:ea typeface="Trebuchet MS"/>
                <a:cs typeface="Trebuchet MS"/>
                <a:sym typeface="Trebuchet MS"/>
              </a:rPr>
              <a:t>1. </a:t>
            </a:r>
            <a:r>
              <a:rPr lang="en-US" sz="4400" strike="sngStrike">
                <a:solidFill>
                  <a:schemeClr val="accent2"/>
                </a:solidFill>
                <a:latin typeface="Trebuchet MS"/>
                <a:ea typeface="Trebuchet MS"/>
                <a:cs typeface="Trebuchet MS"/>
                <a:sym typeface="Trebuchet MS"/>
              </a:rPr>
              <a:t>MISSION, VISION, AND GOALS </a:t>
            </a:r>
            <a:r>
              <a:rPr lang="en-US" sz="4400">
                <a:solidFill>
                  <a:schemeClr val="accent2"/>
                </a:solidFill>
                <a:latin typeface="Trebuchet MS"/>
                <a:ea typeface="Trebuchet MS"/>
                <a:cs typeface="Trebuchet MS"/>
                <a:sym typeface="Trebuchet MS"/>
              </a:rPr>
              <a:t>STRATEGIC LEADERSHIP (cont.)</a:t>
            </a:r>
            <a:endParaRPr/>
          </a:p>
        </p:txBody>
      </p:sp>
      <p:sp>
        <p:nvSpPr>
          <p:cNvPr id="309" name="Google Shape;309;p17"/>
          <p:cNvSpPr txBox="1"/>
          <p:nvPr/>
        </p:nvSpPr>
        <p:spPr>
          <a:xfrm>
            <a:off x="1035618" y="6416243"/>
            <a:ext cx="3073606" cy="369291"/>
          </a:xfrm>
          <a:prstGeom prst="rect">
            <a:avLst/>
          </a:prstGeom>
          <a:solidFill>
            <a:srgbClr val="FFFF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a:solidFill>
                  <a:srgbClr val="C22536"/>
                </a:solidFill>
                <a:highlight>
                  <a:srgbClr val="FFFF00"/>
                </a:highlight>
                <a:latin typeface="Trebuchet MS"/>
                <a:ea typeface="Trebuchet MS"/>
                <a:cs typeface="Trebuchet MS"/>
                <a:sym typeface="Trebuchet MS"/>
              </a:rPr>
              <a:t>Training Handout </a:t>
            </a:r>
            <a:r>
              <a:rPr lang="en-US" sz="1800">
                <a:solidFill>
                  <a:srgbClr val="C22536"/>
                </a:solidFill>
                <a:highlight>
                  <a:srgbClr val="FFFF00"/>
                </a:highlight>
                <a:latin typeface="Trebuchet MS"/>
                <a:ea typeface="Trebuchet MS"/>
                <a:cs typeface="Trebuchet MS"/>
                <a:sym typeface="Trebuchet MS"/>
              </a:rPr>
              <a:t>pp. </a:t>
            </a:r>
            <a:r>
              <a:rPr lang="en-US" sz="1800">
                <a:solidFill>
                  <a:srgbClr val="C22536"/>
                </a:solidFill>
                <a:latin typeface="Trebuchet MS"/>
                <a:ea typeface="Trebuchet MS"/>
                <a:cs typeface="Trebuchet MS"/>
                <a:sym typeface="Trebuchet MS"/>
              </a:rPr>
              <a:t>1-2</a:t>
            </a:r>
            <a:endParaRPr/>
          </a:p>
        </p:txBody>
      </p:sp>
    </p:spTree>
    <p:extLst>
      <p:ext uri="{BB962C8B-B14F-4D97-AF65-F5344CB8AC3E}">
        <p14:creationId xmlns:p14="http://schemas.microsoft.com/office/powerpoint/2010/main" val="1920123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8"/>
          <p:cNvSpPr txBox="1"/>
          <p:nvPr/>
        </p:nvSpPr>
        <p:spPr>
          <a:xfrm>
            <a:off x="838200" y="365124"/>
            <a:ext cx="10515600" cy="1325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a:solidFill>
                  <a:schemeClr val="accent2"/>
                </a:solidFill>
                <a:latin typeface="Trebuchet MS"/>
                <a:ea typeface="Trebuchet MS"/>
                <a:cs typeface="Trebuchet MS"/>
                <a:sym typeface="Trebuchet MS"/>
              </a:rPr>
              <a:t>2. PLANNING AND ASSESSMENT</a:t>
            </a:r>
            <a:endParaRPr/>
          </a:p>
        </p:txBody>
      </p:sp>
      <p:sp>
        <p:nvSpPr>
          <p:cNvPr id="316" name="Google Shape;316;p18"/>
          <p:cNvSpPr txBox="1"/>
          <p:nvPr/>
        </p:nvSpPr>
        <p:spPr>
          <a:xfrm>
            <a:off x="760227" y="1088579"/>
            <a:ext cx="11036595" cy="1569620"/>
          </a:xfrm>
          <a:prstGeom prst="rect">
            <a:avLst/>
          </a:prstGeom>
          <a:noFill/>
          <a:ln>
            <a:noFill/>
          </a:ln>
        </p:spPr>
        <p:txBody>
          <a:bodyPr spcFirstLastPara="1" wrap="square" lIns="91425" tIns="45700" rIns="91425" bIns="45700" anchor="t" anchorCtr="0">
            <a:spAutoFit/>
          </a:bodyPr>
          <a:lstStyle/>
          <a:p>
            <a:r>
              <a:rPr lang="en-US" sz="2400" i="1">
                <a:latin typeface="Trebuchet MS" panose="020B0603020202020204" pitchFamily="34" charset="0"/>
              </a:rPr>
              <a:t>The superintendent strategically gathers, analyzes, and uses a variety of data to guide planning and decision-making consistent with established guidelines, policies, and procedures that result in student academic progress and improved student outcomes.</a:t>
            </a:r>
            <a:endParaRPr lang="en-US" sz="2400" b="1">
              <a:latin typeface="Trebuchet MS" panose="020B0603020202020204" pitchFamily="34" charset="0"/>
            </a:endParaRPr>
          </a:p>
        </p:txBody>
      </p:sp>
      <p:sp>
        <p:nvSpPr>
          <p:cNvPr id="317" name="Google Shape;317;p18"/>
          <p:cNvSpPr txBox="1"/>
          <p:nvPr/>
        </p:nvSpPr>
        <p:spPr>
          <a:xfrm>
            <a:off x="838201" y="2927862"/>
            <a:ext cx="10515600" cy="1325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a:solidFill>
                  <a:schemeClr val="accent2"/>
                </a:solidFill>
                <a:latin typeface="Trebuchet MS"/>
                <a:ea typeface="Trebuchet MS"/>
                <a:cs typeface="Trebuchet MS"/>
                <a:sym typeface="Trebuchet MS"/>
              </a:rPr>
              <a:t>3. INSTRUCTIONAL LEADERSHIP</a:t>
            </a:r>
            <a:endParaRPr/>
          </a:p>
        </p:txBody>
      </p:sp>
      <p:sp>
        <p:nvSpPr>
          <p:cNvPr id="318" name="Google Shape;318;p18"/>
          <p:cNvSpPr txBox="1"/>
          <p:nvPr/>
        </p:nvSpPr>
        <p:spPr>
          <a:xfrm>
            <a:off x="760227" y="3610879"/>
            <a:ext cx="11036595" cy="1569620"/>
          </a:xfrm>
          <a:prstGeom prst="rect">
            <a:avLst/>
          </a:prstGeom>
          <a:noFill/>
          <a:ln>
            <a:noFill/>
          </a:ln>
        </p:spPr>
        <p:txBody>
          <a:bodyPr spcFirstLastPara="1" wrap="square" lIns="91425" tIns="45700" rIns="91425" bIns="45700" anchor="t" anchorCtr="0">
            <a:spAutoFit/>
          </a:bodyPr>
          <a:lstStyle/>
          <a:p>
            <a:pPr lvl="0"/>
            <a:r>
              <a:rPr lang="en-US" sz="2400" i="1">
                <a:latin typeface="Trebuchet MS" panose="020B0603020202020204" pitchFamily="34" charset="0"/>
              </a:rPr>
              <a:t>The superintendent fosters the success of all teachers, staff, division leaders, and students by ensuring the development, communication, implementation, and evaluation of instructional systems that promote high student achievement and professional development and growth for staff.</a:t>
            </a:r>
            <a:endParaRPr sz="4800">
              <a:solidFill>
                <a:schemeClr val="dk1"/>
              </a:solidFill>
              <a:latin typeface="Trebuchet MS" panose="020B0603020202020204" pitchFamily="34" charset="0"/>
              <a:ea typeface="Trebuchet MS"/>
              <a:cs typeface="Trebuchet MS"/>
              <a:sym typeface="Trebuchet MS"/>
            </a:endParaRPr>
          </a:p>
        </p:txBody>
      </p:sp>
      <p:sp>
        <p:nvSpPr>
          <p:cNvPr id="319" name="Google Shape;319;p18"/>
          <p:cNvSpPr txBox="1"/>
          <p:nvPr/>
        </p:nvSpPr>
        <p:spPr>
          <a:xfrm>
            <a:off x="700590" y="6286387"/>
            <a:ext cx="2775183" cy="369332"/>
          </a:xfrm>
          <a:prstGeom prst="rect">
            <a:avLst/>
          </a:prstGeom>
          <a:solidFill>
            <a:srgbClr val="FFFF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i="1">
                <a:solidFill>
                  <a:srgbClr val="C22536"/>
                </a:solidFill>
                <a:highlight>
                  <a:srgbClr val="FFFF00"/>
                </a:highlight>
                <a:latin typeface="Trebuchet MS"/>
                <a:ea typeface="Trebuchet MS"/>
                <a:cs typeface="Trebuchet MS"/>
                <a:sym typeface="Trebuchet MS"/>
              </a:rPr>
              <a:t>Training Handout </a:t>
            </a:r>
            <a:r>
              <a:rPr lang="en-US" sz="1800">
                <a:solidFill>
                  <a:srgbClr val="C22536"/>
                </a:solidFill>
                <a:highlight>
                  <a:srgbClr val="FFFF00"/>
                </a:highlight>
                <a:latin typeface="Trebuchet MS"/>
                <a:ea typeface="Trebuchet MS"/>
                <a:cs typeface="Trebuchet MS"/>
                <a:sym typeface="Trebuchet MS"/>
              </a:rPr>
              <a:t>pp. </a:t>
            </a:r>
            <a:r>
              <a:rPr lang="en-US" sz="1800">
                <a:solidFill>
                  <a:srgbClr val="C22536"/>
                </a:solidFill>
                <a:latin typeface="Trebuchet MS"/>
                <a:ea typeface="Trebuchet MS"/>
                <a:cs typeface="Trebuchet MS"/>
                <a:sym typeface="Trebuchet MS"/>
              </a:rPr>
              <a:t>3-5</a:t>
            </a:r>
            <a:endParaRPr/>
          </a:p>
        </p:txBody>
      </p:sp>
      <p:sp>
        <p:nvSpPr>
          <p:cNvPr id="320" name="Google Shape;320;p18"/>
          <p:cNvSpPr txBox="1"/>
          <p:nvPr/>
        </p:nvSpPr>
        <p:spPr>
          <a:xfrm>
            <a:off x="182523" y="557109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C22536"/>
                </a:solidFill>
                <a:latin typeface="Trebuchet MS"/>
                <a:ea typeface="Trebuchet MS"/>
                <a:cs typeface="Trebuchet MS"/>
                <a:sym typeface="Trebuchet MS"/>
              </a:rPr>
              <a:t>See handout for changes to performance standards, indicators, and rubrics.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9"/>
          <p:cNvSpPr txBox="1"/>
          <p:nvPr/>
        </p:nvSpPr>
        <p:spPr>
          <a:xfrm>
            <a:off x="838200" y="497154"/>
            <a:ext cx="11239500" cy="1325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dirty="0">
                <a:solidFill>
                  <a:schemeClr val="accent2"/>
                </a:solidFill>
                <a:latin typeface="Trebuchet MS"/>
                <a:ea typeface="Trebuchet MS"/>
                <a:cs typeface="Trebuchet MS"/>
                <a:sym typeface="Trebuchet MS"/>
              </a:rPr>
              <a:t>4. ORGANIZATIONAL LEADERSHIP AND RESOURCE MANAGEMENT</a:t>
            </a:r>
            <a:endParaRPr dirty="0"/>
          </a:p>
        </p:txBody>
      </p:sp>
      <p:sp>
        <p:nvSpPr>
          <p:cNvPr id="327" name="Google Shape;327;p19"/>
          <p:cNvSpPr txBox="1"/>
          <p:nvPr/>
        </p:nvSpPr>
        <p:spPr>
          <a:xfrm>
            <a:off x="776955" y="1785288"/>
            <a:ext cx="11036595" cy="1200288"/>
          </a:xfrm>
          <a:prstGeom prst="rect">
            <a:avLst/>
          </a:prstGeom>
          <a:noFill/>
          <a:ln>
            <a:noFill/>
          </a:ln>
        </p:spPr>
        <p:txBody>
          <a:bodyPr spcFirstLastPara="1" wrap="square" lIns="91425" tIns="45700" rIns="91425" bIns="45700" anchor="t" anchorCtr="0">
            <a:spAutoFit/>
          </a:bodyPr>
          <a:lstStyle/>
          <a:p>
            <a:pPr lvl="0"/>
            <a:r>
              <a:rPr lang="en-US" sz="2400" i="1">
                <a:latin typeface="Trebuchet MS" panose="020B0603020202020204" pitchFamily="34" charset="0"/>
              </a:rPr>
              <a:t>The superintendent fosters the safety and success of all teachers, staff, division leaders, and students by supporting, managing, and evaluating the division’s organization, operation, and use of resources.</a:t>
            </a:r>
            <a:endParaRPr sz="4000">
              <a:solidFill>
                <a:schemeClr val="dk1"/>
              </a:solidFill>
              <a:latin typeface="Trebuchet MS" panose="020B0603020202020204" pitchFamily="34" charset="0"/>
              <a:ea typeface="Trebuchet MS"/>
              <a:cs typeface="Trebuchet MS"/>
              <a:sym typeface="Trebuchet MS"/>
            </a:endParaRPr>
          </a:p>
        </p:txBody>
      </p:sp>
      <p:sp>
        <p:nvSpPr>
          <p:cNvPr id="328" name="Google Shape;328;p19"/>
          <p:cNvSpPr txBox="1"/>
          <p:nvPr/>
        </p:nvSpPr>
        <p:spPr>
          <a:xfrm>
            <a:off x="823125" y="3182485"/>
            <a:ext cx="10515600" cy="1325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dirty="0">
                <a:solidFill>
                  <a:schemeClr val="accent2"/>
                </a:solidFill>
                <a:latin typeface="Trebuchet MS"/>
                <a:ea typeface="Trebuchet MS"/>
                <a:cs typeface="Trebuchet MS"/>
                <a:sym typeface="Trebuchet MS"/>
              </a:rPr>
              <a:t>5. COMMUNICATION AND COMMUNITY RELATIONS</a:t>
            </a:r>
            <a:endParaRPr dirty="0"/>
          </a:p>
        </p:txBody>
      </p:sp>
      <p:sp>
        <p:nvSpPr>
          <p:cNvPr id="329" name="Google Shape;329;p19"/>
          <p:cNvSpPr txBox="1"/>
          <p:nvPr/>
        </p:nvSpPr>
        <p:spPr>
          <a:xfrm>
            <a:off x="776955" y="4467316"/>
            <a:ext cx="11036595" cy="1200288"/>
          </a:xfrm>
          <a:prstGeom prst="rect">
            <a:avLst/>
          </a:prstGeom>
          <a:noFill/>
          <a:ln>
            <a:noFill/>
          </a:ln>
        </p:spPr>
        <p:txBody>
          <a:bodyPr spcFirstLastPara="1" wrap="square" lIns="91425" tIns="45700" rIns="91425" bIns="45700" anchor="t" anchorCtr="0">
            <a:spAutoFit/>
          </a:bodyPr>
          <a:lstStyle/>
          <a:p>
            <a:pPr lvl="0"/>
            <a:r>
              <a:rPr lang="en-US" sz="2400" i="1">
                <a:latin typeface="Trebuchet MS" panose="020B0603020202020204" pitchFamily="34" charset="0"/>
              </a:rPr>
              <a:t>The superintendent fosters the success of all students through proactive, responsive, and professional communication with the board, staff, families, and other stakeholders.</a:t>
            </a:r>
            <a:endParaRPr sz="8800">
              <a:solidFill>
                <a:schemeClr val="dk1"/>
              </a:solidFill>
              <a:latin typeface="Trebuchet MS" panose="020B0603020202020204" pitchFamily="34" charset="0"/>
              <a:ea typeface="Trebuchet MS"/>
              <a:cs typeface="Trebuchet MS"/>
              <a:sym typeface="Trebuchet MS"/>
            </a:endParaRPr>
          </a:p>
        </p:txBody>
      </p:sp>
      <p:sp>
        <p:nvSpPr>
          <p:cNvPr id="330" name="Google Shape;330;p19"/>
          <p:cNvSpPr txBox="1"/>
          <p:nvPr/>
        </p:nvSpPr>
        <p:spPr>
          <a:xfrm>
            <a:off x="700590" y="6286387"/>
            <a:ext cx="2775183" cy="369332"/>
          </a:xfrm>
          <a:prstGeom prst="rect">
            <a:avLst/>
          </a:prstGeom>
          <a:solidFill>
            <a:srgbClr val="FFFF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i="1">
                <a:solidFill>
                  <a:srgbClr val="C22536"/>
                </a:solidFill>
                <a:highlight>
                  <a:srgbClr val="FFFF00"/>
                </a:highlight>
                <a:latin typeface="Trebuchet MS"/>
                <a:ea typeface="Trebuchet MS"/>
                <a:cs typeface="Trebuchet MS"/>
                <a:sym typeface="Trebuchet MS"/>
              </a:rPr>
              <a:t>Training Handout </a:t>
            </a:r>
            <a:r>
              <a:rPr lang="en-US" sz="1800">
                <a:solidFill>
                  <a:srgbClr val="C22536"/>
                </a:solidFill>
                <a:highlight>
                  <a:srgbClr val="FFFF00"/>
                </a:highlight>
                <a:latin typeface="Trebuchet MS"/>
                <a:ea typeface="Trebuchet MS"/>
                <a:cs typeface="Trebuchet MS"/>
                <a:sym typeface="Trebuchet MS"/>
              </a:rPr>
              <a:t>pp. </a:t>
            </a:r>
            <a:r>
              <a:rPr lang="en-US" sz="1800">
                <a:solidFill>
                  <a:srgbClr val="C22536"/>
                </a:solidFill>
                <a:latin typeface="Trebuchet MS"/>
                <a:ea typeface="Trebuchet MS"/>
                <a:cs typeface="Trebuchet MS"/>
                <a:sym typeface="Trebuchet MS"/>
              </a:rPr>
              <a:t>6-8</a:t>
            </a:r>
            <a:endParaRPr/>
          </a:p>
        </p:txBody>
      </p:sp>
      <p:sp>
        <p:nvSpPr>
          <p:cNvPr id="331" name="Google Shape;331;p19"/>
          <p:cNvSpPr txBox="1"/>
          <p:nvPr/>
        </p:nvSpPr>
        <p:spPr>
          <a:xfrm>
            <a:off x="182523" y="5794121"/>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C22536"/>
                </a:solidFill>
                <a:latin typeface="Trebuchet MS"/>
                <a:ea typeface="Trebuchet MS"/>
                <a:cs typeface="Trebuchet MS"/>
                <a:sym typeface="Trebuchet MS"/>
              </a:rPr>
              <a:t>See handout for changes to performance standards, indicators, and rubrics.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6C2F259-52CD-4383-A5A9-2356CBEB487D}"/>
              </a:ext>
            </a:extLst>
          </p:cNvPr>
          <p:cNvSpPr txBox="1">
            <a:spLocks/>
          </p:cNvSpPr>
          <p:nvPr/>
        </p:nvSpPr>
        <p:spPr>
          <a:xfrm>
            <a:off x="838200" y="546050"/>
            <a:ext cx="11239500" cy="1325880"/>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pPr marL="685800" indent="-685800"/>
            <a:r>
              <a:rPr lang="en-US">
                <a:latin typeface="Trebuchet MS" panose="020B0603020202020204" pitchFamily="34" charset="0"/>
              </a:rPr>
              <a:t>6. </a:t>
            </a:r>
            <a:r>
              <a:rPr lang="en-US" sz="4400">
                <a:solidFill>
                  <a:srgbClr val="C22536"/>
                </a:solidFill>
                <a:latin typeface="Trebuchet MS" panose="020B0603020202020204" pitchFamily="34" charset="0"/>
                <a:ea typeface="SimSun" panose="02010600030101010101" pitchFamily="2" charset="-122"/>
                <a:cs typeface="Times New Roman" panose="02020603050405020304" pitchFamily="18" charset="0"/>
              </a:rPr>
              <a:t>CULTURALLY RESPONSIVE AND </a:t>
            </a:r>
            <a:r>
              <a:rPr lang="en-US">
                <a:solidFill>
                  <a:srgbClr val="C22536"/>
                </a:solidFill>
                <a:latin typeface="Trebuchet MS" panose="020B0603020202020204" pitchFamily="34" charset="0"/>
                <a:ea typeface="SimSun" panose="02010600030101010101" pitchFamily="2" charset="-122"/>
                <a:cs typeface="Times New Roman" panose="02020603050405020304" pitchFamily="18" charset="0"/>
              </a:rPr>
              <a:t>EQUITABLE DIVISION LEADERSHIP</a:t>
            </a:r>
            <a:endParaRPr lang="en-US">
              <a:solidFill>
                <a:srgbClr val="C22536"/>
              </a:solidFill>
              <a:latin typeface="Trebuchet MS" panose="020B0603020202020204" pitchFamily="34" charset="0"/>
            </a:endParaRPr>
          </a:p>
        </p:txBody>
      </p:sp>
      <p:sp>
        <p:nvSpPr>
          <p:cNvPr id="5" name="TextBox 4">
            <a:extLst>
              <a:ext uri="{FF2B5EF4-FFF2-40B4-BE49-F238E27FC236}">
                <a16:creationId xmlns:a16="http://schemas.microsoft.com/office/drawing/2014/main" id="{EF4A688A-0955-4C17-B0C4-B9668F98F334}"/>
              </a:ext>
            </a:extLst>
          </p:cNvPr>
          <p:cNvSpPr txBox="1"/>
          <p:nvPr/>
        </p:nvSpPr>
        <p:spPr>
          <a:xfrm>
            <a:off x="760227" y="1935489"/>
            <a:ext cx="11036595" cy="1200329"/>
          </a:xfrm>
          <a:prstGeom prst="rect">
            <a:avLst/>
          </a:prstGeom>
          <a:noFill/>
        </p:spPr>
        <p:txBody>
          <a:bodyPr wrap="square">
            <a:spAutoFit/>
          </a:bodyPr>
          <a:lstStyle/>
          <a:p>
            <a:r>
              <a:rPr lang="en-US" sz="2400" i="1">
                <a:latin typeface="Trebuchet MS" panose="020B0603020202020204" pitchFamily="34" charset="0"/>
              </a:rPr>
              <a:t>The superintendent establishes and implements division goals, priorities, and strategies centered in equity and culturally responsive practices to support achievement for all students.</a:t>
            </a:r>
            <a:endParaRPr lang="en-US" sz="8800">
              <a:latin typeface="Trebuchet MS" panose="020B0603020202020204" pitchFamily="34" charset="0"/>
            </a:endParaRPr>
          </a:p>
        </p:txBody>
      </p:sp>
      <p:sp>
        <p:nvSpPr>
          <p:cNvPr id="7" name="Title 1">
            <a:extLst>
              <a:ext uri="{FF2B5EF4-FFF2-40B4-BE49-F238E27FC236}">
                <a16:creationId xmlns:a16="http://schemas.microsoft.com/office/drawing/2014/main" id="{A346DA35-D6D5-40AE-8FB3-1E0AF87081C5}"/>
              </a:ext>
            </a:extLst>
          </p:cNvPr>
          <p:cNvSpPr txBox="1">
            <a:spLocks/>
          </p:cNvSpPr>
          <p:nvPr/>
        </p:nvSpPr>
        <p:spPr>
          <a:xfrm>
            <a:off x="838200" y="3340363"/>
            <a:ext cx="10515600" cy="1325880"/>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a:latin typeface="Trebuchet MS" panose="020B0603020202020204" pitchFamily="34" charset="0"/>
              </a:rPr>
              <a:t>7. PROFESSIONALISM</a:t>
            </a:r>
          </a:p>
        </p:txBody>
      </p:sp>
      <p:sp>
        <p:nvSpPr>
          <p:cNvPr id="8" name="TextBox 7">
            <a:extLst>
              <a:ext uri="{FF2B5EF4-FFF2-40B4-BE49-F238E27FC236}">
                <a16:creationId xmlns:a16="http://schemas.microsoft.com/office/drawing/2014/main" id="{B551F855-D161-4F88-8205-9E3D5BC88A76}"/>
              </a:ext>
            </a:extLst>
          </p:cNvPr>
          <p:cNvSpPr txBox="1"/>
          <p:nvPr/>
        </p:nvSpPr>
        <p:spPr>
          <a:xfrm>
            <a:off x="760226" y="4064768"/>
            <a:ext cx="11036595" cy="1569660"/>
          </a:xfrm>
          <a:prstGeom prst="rect">
            <a:avLst/>
          </a:prstGeom>
          <a:noFill/>
        </p:spPr>
        <p:txBody>
          <a:bodyPr wrap="square">
            <a:spAutoFit/>
          </a:bodyPr>
          <a:lstStyle/>
          <a:p>
            <a:r>
              <a:rPr lang="en-US" sz="2400" i="1">
                <a:latin typeface="Trebuchet MS" panose="020B0603020202020204" pitchFamily="34" charset="0"/>
              </a:rPr>
              <a:t>The superintendent fosters the success of teachers, staff, and students by demonstrating behavior consistent with legal, ethical, and professional standards, engaging in continuous professional development, and contributing to the profession</a:t>
            </a:r>
            <a:r>
              <a:rPr lang="en-US" sz="2400">
                <a:latin typeface="Trebuchet MS" panose="020B0603020202020204" pitchFamily="34" charset="0"/>
              </a:rPr>
              <a:t>.</a:t>
            </a:r>
          </a:p>
        </p:txBody>
      </p:sp>
      <p:sp>
        <p:nvSpPr>
          <p:cNvPr id="9" name="TextBox 8">
            <a:extLst>
              <a:ext uri="{FF2B5EF4-FFF2-40B4-BE49-F238E27FC236}">
                <a16:creationId xmlns:a16="http://schemas.microsoft.com/office/drawing/2014/main" id="{368C2FCB-169A-4612-A5A7-0AE6406F9A87}"/>
              </a:ext>
            </a:extLst>
          </p:cNvPr>
          <p:cNvSpPr txBox="1"/>
          <p:nvPr/>
        </p:nvSpPr>
        <p:spPr>
          <a:xfrm>
            <a:off x="114300" y="5688144"/>
            <a:ext cx="12192000" cy="461665"/>
          </a:xfrm>
          <a:prstGeom prst="rect">
            <a:avLst/>
          </a:prstGeom>
          <a:noFill/>
        </p:spPr>
        <p:txBody>
          <a:bodyPr wrap="square" rtlCol="0">
            <a:spAutoFit/>
          </a:bodyPr>
          <a:lstStyle/>
          <a:p>
            <a:pPr algn="ctr"/>
            <a:r>
              <a:rPr lang="en-US" sz="2400" b="1">
                <a:solidFill>
                  <a:srgbClr val="C22536"/>
                </a:solidFill>
              </a:rPr>
              <a:t>See handout for changes to performance standards, indicators, and rubrics.</a:t>
            </a:r>
          </a:p>
        </p:txBody>
      </p:sp>
      <p:sp>
        <p:nvSpPr>
          <p:cNvPr id="11" name="Google Shape;330;p19">
            <a:extLst>
              <a:ext uri="{FF2B5EF4-FFF2-40B4-BE49-F238E27FC236}">
                <a16:creationId xmlns:a16="http://schemas.microsoft.com/office/drawing/2014/main" id="{A8CF216A-B332-43D8-9AD2-E1D75BA28A74}"/>
              </a:ext>
            </a:extLst>
          </p:cNvPr>
          <p:cNvSpPr txBox="1"/>
          <p:nvPr/>
        </p:nvSpPr>
        <p:spPr>
          <a:xfrm>
            <a:off x="700590" y="6286387"/>
            <a:ext cx="3040644" cy="369291"/>
          </a:xfrm>
          <a:prstGeom prst="rect">
            <a:avLst/>
          </a:prstGeom>
          <a:solidFill>
            <a:srgbClr val="FFFF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i="1">
                <a:solidFill>
                  <a:srgbClr val="C22536"/>
                </a:solidFill>
                <a:highlight>
                  <a:srgbClr val="FFFF00"/>
                </a:highlight>
                <a:latin typeface="Trebuchet MS"/>
                <a:ea typeface="Trebuchet MS"/>
                <a:cs typeface="Trebuchet MS"/>
                <a:sym typeface="Trebuchet MS"/>
              </a:rPr>
              <a:t>Training Handout </a:t>
            </a:r>
            <a:r>
              <a:rPr lang="en-US" sz="1800">
                <a:solidFill>
                  <a:srgbClr val="C22536"/>
                </a:solidFill>
                <a:highlight>
                  <a:srgbClr val="FFFF00"/>
                </a:highlight>
                <a:latin typeface="Trebuchet MS"/>
                <a:ea typeface="Trebuchet MS"/>
                <a:cs typeface="Trebuchet MS"/>
                <a:sym typeface="Trebuchet MS"/>
              </a:rPr>
              <a:t>pp. </a:t>
            </a:r>
            <a:r>
              <a:rPr lang="en-US" sz="1800">
                <a:solidFill>
                  <a:srgbClr val="C22536"/>
                </a:solidFill>
                <a:latin typeface="Trebuchet MS"/>
                <a:ea typeface="Trebuchet MS"/>
                <a:cs typeface="Trebuchet MS"/>
                <a:sym typeface="Trebuchet MS"/>
              </a:rPr>
              <a:t>9-10</a:t>
            </a:r>
            <a:endParaRPr/>
          </a:p>
        </p:txBody>
      </p:sp>
    </p:spTree>
    <p:extLst>
      <p:ext uri="{BB962C8B-B14F-4D97-AF65-F5344CB8AC3E}">
        <p14:creationId xmlns:p14="http://schemas.microsoft.com/office/powerpoint/2010/main" val="109647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20"/>
          <p:cNvSpPr txBox="1"/>
          <p:nvPr/>
        </p:nvSpPr>
        <p:spPr>
          <a:xfrm>
            <a:off x="700590" y="6286387"/>
            <a:ext cx="2775183" cy="369332"/>
          </a:xfrm>
          <a:prstGeom prst="rect">
            <a:avLst/>
          </a:prstGeom>
          <a:solidFill>
            <a:srgbClr val="FFFF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i="1">
                <a:solidFill>
                  <a:srgbClr val="C22536"/>
                </a:solidFill>
                <a:highlight>
                  <a:srgbClr val="FFFF00"/>
                </a:highlight>
                <a:latin typeface="Trebuchet MS"/>
                <a:ea typeface="Trebuchet MS"/>
                <a:cs typeface="Trebuchet MS"/>
                <a:sym typeface="Trebuchet MS"/>
              </a:rPr>
              <a:t>Training Handout </a:t>
            </a:r>
            <a:r>
              <a:rPr lang="en-US" sz="1800">
                <a:solidFill>
                  <a:srgbClr val="C22536"/>
                </a:solidFill>
                <a:highlight>
                  <a:srgbClr val="FFFF00"/>
                </a:highlight>
                <a:latin typeface="Trebuchet MS"/>
                <a:ea typeface="Trebuchet MS"/>
                <a:cs typeface="Trebuchet MS"/>
                <a:sym typeface="Trebuchet MS"/>
              </a:rPr>
              <a:t>pp. 11</a:t>
            </a:r>
            <a:endParaRPr/>
          </a:p>
        </p:txBody>
      </p:sp>
      <p:sp>
        <p:nvSpPr>
          <p:cNvPr id="340" name="Google Shape;340;p20"/>
          <p:cNvSpPr txBox="1"/>
          <p:nvPr/>
        </p:nvSpPr>
        <p:spPr>
          <a:xfrm>
            <a:off x="114300" y="5688144"/>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C22536"/>
                </a:solidFill>
                <a:latin typeface="Trebuchet MS"/>
                <a:ea typeface="Trebuchet MS"/>
                <a:cs typeface="Trebuchet MS"/>
                <a:sym typeface="Trebuchet MS"/>
              </a:rPr>
              <a:t>See handout for changes to performance standards, indicators, and rubrics.</a:t>
            </a:r>
            <a:endParaRPr/>
          </a:p>
        </p:txBody>
      </p:sp>
      <p:sp>
        <p:nvSpPr>
          <p:cNvPr id="341" name="Google Shape;341;p20"/>
          <p:cNvSpPr txBox="1"/>
          <p:nvPr/>
        </p:nvSpPr>
        <p:spPr>
          <a:xfrm>
            <a:off x="821093" y="346246"/>
            <a:ext cx="11239500" cy="1325880"/>
          </a:xfrm>
          <a:prstGeom prst="rect">
            <a:avLst/>
          </a:prstGeom>
          <a:noFill/>
          <a:ln>
            <a:noFill/>
          </a:ln>
        </p:spPr>
        <p:txBody>
          <a:bodyPr spcFirstLastPara="1" wrap="square" lIns="91425" tIns="45700" rIns="91425" bIns="45700" anchor="t" anchorCtr="0">
            <a:noAutofit/>
          </a:bodyPr>
          <a:lstStyle/>
          <a:p>
            <a:pPr marL="685800" marR="0" lvl="0" indent="-685800" algn="l" rtl="0">
              <a:lnSpc>
                <a:spcPct val="90000"/>
              </a:lnSpc>
              <a:spcBef>
                <a:spcPts val="0"/>
              </a:spcBef>
              <a:spcAft>
                <a:spcPts val="0"/>
              </a:spcAft>
              <a:buClr>
                <a:schemeClr val="accent2"/>
              </a:buClr>
              <a:buSzPts val="4400"/>
              <a:buFont typeface="Trebuchet MS"/>
              <a:buNone/>
            </a:pPr>
            <a:r>
              <a:rPr lang="en-US" sz="4400">
                <a:solidFill>
                  <a:schemeClr val="accent2"/>
                </a:solidFill>
                <a:latin typeface="Trebuchet MS"/>
                <a:ea typeface="Trebuchet MS"/>
                <a:cs typeface="Trebuchet MS"/>
                <a:sym typeface="Trebuchet MS"/>
              </a:rPr>
              <a:t>8. DIVISIONWIDE </a:t>
            </a:r>
            <a:r>
              <a:rPr lang="en-US" sz="4400">
                <a:solidFill>
                  <a:srgbClr val="C22536"/>
                </a:solidFill>
                <a:latin typeface="Trebuchet MS"/>
                <a:ea typeface="Trebuchet MS"/>
                <a:cs typeface="Trebuchet MS"/>
                <a:sym typeface="Trebuchet MS"/>
              </a:rPr>
              <a:t>STUDENT ACADEMIC PROGRESS</a:t>
            </a:r>
            <a:endParaRPr sz="4400">
              <a:solidFill>
                <a:srgbClr val="C22536"/>
              </a:solidFill>
              <a:latin typeface="Trebuchet MS"/>
              <a:ea typeface="Trebuchet MS"/>
              <a:cs typeface="Trebuchet MS"/>
              <a:sym typeface="Trebuchet MS"/>
            </a:endParaRPr>
          </a:p>
        </p:txBody>
      </p:sp>
      <p:sp>
        <p:nvSpPr>
          <p:cNvPr id="342" name="Google Shape;342;p20"/>
          <p:cNvSpPr txBox="1"/>
          <p:nvPr/>
        </p:nvSpPr>
        <p:spPr>
          <a:xfrm>
            <a:off x="700590" y="1724497"/>
            <a:ext cx="11036595" cy="1200288"/>
          </a:xfrm>
          <a:prstGeom prst="rect">
            <a:avLst/>
          </a:prstGeom>
          <a:noFill/>
          <a:ln>
            <a:noFill/>
          </a:ln>
        </p:spPr>
        <p:txBody>
          <a:bodyPr spcFirstLastPara="1" wrap="square" lIns="91425" tIns="45700" rIns="91425" bIns="45700" anchor="t" anchorCtr="0">
            <a:spAutoFit/>
          </a:bodyPr>
          <a:lstStyle/>
          <a:p>
            <a:pPr lvl="0"/>
            <a:r>
              <a:rPr lang="en-US" sz="2400" i="1">
                <a:latin typeface="Trebuchet MS" panose="020B0603020202020204" pitchFamily="34" charset="0"/>
              </a:rPr>
              <a:t>The superintendent’s leadership results in acceptable, measurable, and appropriate divisionwide student academic progress based on established standards.</a:t>
            </a:r>
            <a:endParaRPr sz="7200">
              <a:solidFill>
                <a:schemeClr val="dk1"/>
              </a:solidFill>
              <a:latin typeface="Trebuchet MS" panose="020B0603020202020204" pitchFamily="34" charset="0"/>
              <a:ea typeface="Trebuchet MS"/>
              <a:cs typeface="Trebuchet MS"/>
              <a:sym typeface="Trebuchet MS"/>
            </a:endParaRPr>
          </a:p>
        </p:txBody>
      </p:sp>
      <p:sp>
        <p:nvSpPr>
          <p:cNvPr id="343" name="Google Shape;343;p20"/>
          <p:cNvSpPr txBox="1"/>
          <p:nvPr/>
        </p:nvSpPr>
        <p:spPr>
          <a:xfrm>
            <a:off x="1039166" y="4020007"/>
            <a:ext cx="9978655"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C22536"/>
                </a:solidFill>
                <a:latin typeface="Trebuchet MS"/>
                <a:ea typeface="Trebuchet MS"/>
                <a:cs typeface="Trebuchet MS"/>
                <a:sym typeface="Trebuchet MS"/>
              </a:rPr>
              <a:t>Superintendent evaluations must be consistent with the performance standards (objectives).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1"/>
          <p:cNvSpPr txBox="1">
            <a:spLocks noGrp="1"/>
          </p:cNvSpPr>
          <p:nvPr>
            <p:ph type="title"/>
          </p:nvPr>
        </p:nvSpPr>
        <p:spPr>
          <a:xfrm>
            <a:off x="838200" y="14248"/>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a:t>PERFORMANCE INDICATORS</a:t>
            </a:r>
            <a:endParaRPr/>
          </a:p>
        </p:txBody>
      </p:sp>
      <p:sp>
        <p:nvSpPr>
          <p:cNvPr id="350" name="Google Shape;350;p21"/>
          <p:cNvSpPr txBox="1">
            <a:spLocks noGrp="1"/>
          </p:cNvSpPr>
          <p:nvPr>
            <p:ph type="body" idx="1"/>
          </p:nvPr>
        </p:nvSpPr>
        <p:spPr>
          <a:xfrm>
            <a:off x="838200" y="1474749"/>
            <a:ext cx="10909610" cy="45155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Char char="•"/>
            </a:pPr>
            <a:r>
              <a:rPr lang="en-US" u="sng"/>
              <a:t>Look-fors</a:t>
            </a:r>
            <a:r>
              <a:rPr lang="en-US"/>
              <a:t> – the kinds of things you would expect an effective superintendent to do</a:t>
            </a:r>
            <a:endParaRPr/>
          </a:p>
          <a:p>
            <a:pPr marL="457200" lvl="0" indent="-457200" algn="l" rtl="0">
              <a:lnSpc>
                <a:spcPct val="100000"/>
              </a:lnSpc>
              <a:spcBef>
                <a:spcPts val="1200"/>
              </a:spcBef>
              <a:spcAft>
                <a:spcPts val="0"/>
              </a:spcAft>
              <a:buClr>
                <a:schemeClr val="dk1"/>
              </a:buClr>
              <a:buSzPts val="2800"/>
              <a:buChar char="•"/>
            </a:pPr>
            <a:r>
              <a:rPr lang="en-US" u="sng"/>
              <a:t>Examples</a:t>
            </a:r>
            <a:r>
              <a:rPr lang="en-US"/>
              <a:t> – not intended to be used as a checklist!</a:t>
            </a:r>
            <a:endParaRPr/>
          </a:p>
          <a:p>
            <a:pPr marL="457200" lvl="0" indent="-457200" algn="l" rtl="0">
              <a:lnSpc>
                <a:spcPct val="100000"/>
              </a:lnSpc>
              <a:spcBef>
                <a:spcPts val="1200"/>
              </a:spcBef>
              <a:spcAft>
                <a:spcPts val="0"/>
              </a:spcAft>
              <a:buClr>
                <a:schemeClr val="dk1"/>
              </a:buClr>
              <a:buSzPts val="2800"/>
              <a:buChar char="•"/>
            </a:pPr>
            <a:r>
              <a:rPr lang="en-US"/>
              <a:t>Based on the extant </a:t>
            </a:r>
            <a:r>
              <a:rPr lang="en-US" u="sng"/>
              <a:t>research</a:t>
            </a:r>
            <a:endParaRPr/>
          </a:p>
          <a:p>
            <a:pPr marL="457200" lvl="0" indent="-457200" algn="l" rtl="0">
              <a:lnSpc>
                <a:spcPct val="100000"/>
              </a:lnSpc>
              <a:spcBef>
                <a:spcPts val="1200"/>
              </a:spcBef>
              <a:spcAft>
                <a:spcPts val="0"/>
              </a:spcAft>
              <a:buClr>
                <a:schemeClr val="dk1"/>
              </a:buClr>
              <a:buSzPts val="2800"/>
              <a:buChar char="•"/>
            </a:pPr>
            <a:r>
              <a:rPr lang="en-US" u="sng"/>
              <a:t>Not exhaustive, not prescriptive</a:t>
            </a:r>
            <a:endParaRPr/>
          </a:p>
          <a:p>
            <a:pPr marL="457200" lvl="0" indent="-457200" algn="l" rtl="0">
              <a:lnSpc>
                <a:spcPct val="100000"/>
              </a:lnSpc>
              <a:spcBef>
                <a:spcPts val="1200"/>
              </a:spcBef>
              <a:spcAft>
                <a:spcPts val="0"/>
              </a:spcAft>
              <a:buClr>
                <a:schemeClr val="dk1"/>
              </a:buClr>
              <a:buSzPts val="2800"/>
              <a:buChar char="•"/>
            </a:pPr>
            <a:r>
              <a:rPr lang="en-US"/>
              <a:t>Indicators are </a:t>
            </a:r>
            <a:r>
              <a:rPr lang="en-US" u="sng"/>
              <a:t>not mutually exclusive</a:t>
            </a:r>
            <a:r>
              <a:rPr lang="en-US"/>
              <a:t> and may overlap with indicators in other standards</a:t>
            </a:r>
            <a:endParaRPr/>
          </a:p>
          <a:p>
            <a:pPr marL="457200" lvl="0" indent="-279400" algn="l" rtl="0">
              <a:lnSpc>
                <a:spcPct val="100000"/>
              </a:lnSpc>
              <a:spcBef>
                <a:spcPts val="1200"/>
              </a:spcBef>
              <a:spcAft>
                <a:spcPts val="0"/>
              </a:spcAft>
              <a:buClr>
                <a:schemeClr val="dk1"/>
              </a:buClr>
              <a:buSzPts val="2800"/>
              <a:buNone/>
            </a:pPr>
            <a:endParaRPr/>
          </a:p>
          <a:p>
            <a:pPr marL="457200" lvl="0" indent="-279400" algn="l" rtl="0">
              <a:lnSpc>
                <a:spcPct val="100000"/>
              </a:lnSpc>
              <a:spcBef>
                <a:spcPts val="1200"/>
              </a:spcBef>
              <a:spcAft>
                <a:spcPts val="0"/>
              </a:spcAft>
              <a:buClr>
                <a:schemeClr val="dk1"/>
              </a:buClr>
              <a:buSzPts val="2800"/>
              <a:buNone/>
            </a:pPr>
            <a:endParaRPr/>
          </a:p>
          <a:p>
            <a:pPr marL="0" lvl="0" indent="0" algn="l" rtl="0">
              <a:lnSpc>
                <a:spcPct val="90000"/>
              </a:lnSpc>
              <a:spcBef>
                <a:spcPts val="2200"/>
              </a:spcBef>
              <a:spcAft>
                <a:spcPts val="0"/>
              </a:spcAft>
              <a:buClr>
                <a:schemeClr val="dk1"/>
              </a:buClr>
              <a:buSzPts val="2800"/>
              <a:buNone/>
            </a:pPr>
            <a:endParaRPr/>
          </a:p>
        </p:txBody>
      </p:sp>
      <p:sp>
        <p:nvSpPr>
          <p:cNvPr id="351" name="Google Shape;351;p21"/>
          <p:cNvSpPr txBox="1"/>
          <p:nvPr/>
        </p:nvSpPr>
        <p:spPr>
          <a:xfrm>
            <a:off x="1364512" y="5839535"/>
            <a:ext cx="802935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C22536"/>
                </a:solidFill>
                <a:latin typeface="Trebuchet MS"/>
                <a:ea typeface="Trebuchet MS"/>
                <a:cs typeface="Trebuchet MS"/>
                <a:sym typeface="Trebuchet MS"/>
              </a:rPr>
              <a:t>School divisions MAY modify performance indicators.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
          <p:cNvSpPr txBox="1">
            <a:spLocks noGrp="1"/>
          </p:cNvSpPr>
          <p:nvPr>
            <p:ph type="title"/>
          </p:nvPr>
        </p:nvSpPr>
        <p:spPr>
          <a:xfrm>
            <a:off x="814329" y="125360"/>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AGENDA – MORNING SESSION</a:t>
            </a:r>
            <a:endParaRPr dirty="0"/>
          </a:p>
        </p:txBody>
      </p:sp>
      <p:graphicFrame>
        <p:nvGraphicFramePr>
          <p:cNvPr id="162" name="Google Shape;162;p2"/>
          <p:cNvGraphicFramePr/>
          <p:nvPr>
            <p:extLst>
              <p:ext uri="{D42A27DB-BD31-4B8C-83A1-F6EECF244321}">
                <p14:modId xmlns:p14="http://schemas.microsoft.com/office/powerpoint/2010/main" val="3221170789"/>
              </p:ext>
            </p:extLst>
          </p:nvPr>
        </p:nvGraphicFramePr>
        <p:xfrm>
          <a:off x="1753326" y="1661659"/>
          <a:ext cx="7574669" cy="3366545"/>
        </p:xfrm>
        <a:graphic>
          <a:graphicData uri="http://schemas.openxmlformats.org/drawingml/2006/table">
            <a:tbl>
              <a:tblPr firstRow="1" bandRow="1">
                <a:noFill/>
                <a:tableStyleId>{4707567D-6447-4F91-A6B4-1BB1B447DF70}</a:tableStyleId>
              </a:tblPr>
              <a:tblGrid>
                <a:gridCol w="1433048">
                  <a:extLst>
                    <a:ext uri="{9D8B030D-6E8A-4147-A177-3AD203B41FA5}">
                      <a16:colId xmlns:a16="http://schemas.microsoft.com/office/drawing/2014/main" val="20000"/>
                    </a:ext>
                  </a:extLst>
                </a:gridCol>
                <a:gridCol w="3511308">
                  <a:extLst>
                    <a:ext uri="{9D8B030D-6E8A-4147-A177-3AD203B41FA5}">
                      <a16:colId xmlns:a16="http://schemas.microsoft.com/office/drawing/2014/main" val="20001"/>
                    </a:ext>
                  </a:extLst>
                </a:gridCol>
                <a:gridCol w="2630313">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FFFFFF"/>
                        </a:buClr>
                        <a:buSzPts val="1800"/>
                        <a:buFont typeface="Trebuchet MS"/>
                        <a:buNone/>
                      </a:pPr>
                      <a:r>
                        <a:rPr lang="en-US" sz="1800" b="1" u="none" strike="noStrike" cap="none" dirty="0">
                          <a:solidFill>
                            <a:srgbClr val="FFFFFF"/>
                          </a:solidFill>
                        </a:rPr>
                        <a:t>Time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12436"/>
                    </a:solidFill>
                  </a:tcPr>
                </a:tc>
                <a:tc>
                  <a:txBody>
                    <a:bodyPr/>
                    <a:lstStyle/>
                    <a:p>
                      <a:pPr marL="0" marR="0" lvl="0" indent="0" algn="l" rtl="0">
                        <a:spcBef>
                          <a:spcPts val="0"/>
                        </a:spcBef>
                        <a:spcAft>
                          <a:spcPts val="0"/>
                        </a:spcAft>
                        <a:buNone/>
                      </a:pPr>
                      <a:r>
                        <a:rPr lang="en-US" sz="1800" b="1" u="none" strike="noStrike" cap="none" dirty="0">
                          <a:solidFill>
                            <a:srgbClr val="FFFFFF"/>
                          </a:solidFill>
                        </a:rPr>
                        <a:t>Agenda Item</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2436"/>
                    </a:solidFill>
                  </a:tcPr>
                </a:tc>
                <a:tc>
                  <a:txBody>
                    <a:bodyPr/>
                    <a:lstStyle/>
                    <a:p>
                      <a:pPr marL="0" marR="0" lvl="0" indent="0" algn="l" rtl="0">
                        <a:spcBef>
                          <a:spcPts val="0"/>
                        </a:spcBef>
                        <a:spcAft>
                          <a:spcPts val="0"/>
                        </a:spcAft>
                        <a:buNone/>
                      </a:pPr>
                      <a:r>
                        <a:rPr lang="en-US" sz="1800" b="1" dirty="0">
                          <a:solidFill>
                            <a:srgbClr val="FFFFFF"/>
                          </a:solidFill>
                        </a:rPr>
                        <a:t>Speaker/Leader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2436"/>
                    </a:solidFill>
                  </a:tcPr>
                </a:tc>
                <a:extLst>
                  <a:ext uri="{0D108BD9-81ED-4DB2-BD59-A6C34878D82A}">
                    <a16:rowId xmlns:a16="http://schemas.microsoft.com/office/drawing/2014/main" val="10000"/>
                  </a:ext>
                </a:extLst>
              </a:tr>
              <a:tr h="269450">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b="0" dirty="0">
                          <a:solidFill>
                            <a:schemeClr val="dk1"/>
                          </a:solidFill>
                        </a:rPr>
                        <a:t>8:30-8:40</a:t>
                      </a:r>
                      <a:endParaRPr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t>Introduction</a:t>
                      </a:r>
                      <a:endParaRPr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t>Dr. Joan Johnson (VDOE)</a:t>
                      </a:r>
                    </a:p>
                    <a:p>
                      <a:pPr marL="0" marR="0" lvl="0" indent="0" algn="l" rtl="0">
                        <a:lnSpc>
                          <a:spcPct val="100000"/>
                        </a:lnSpc>
                        <a:spcBef>
                          <a:spcPts val="0"/>
                        </a:spcBef>
                        <a:spcAft>
                          <a:spcPts val="0"/>
                        </a:spcAft>
                        <a:buClr>
                          <a:schemeClr val="dk1"/>
                        </a:buClr>
                        <a:buSzPts val="1600"/>
                        <a:buFont typeface="Trebuchet MS"/>
                        <a:buNone/>
                      </a:pPr>
                      <a:r>
                        <a:rPr lang="en-US" sz="1600" dirty="0"/>
                        <a:t>Dr. Amy Griffin (VDOE)</a:t>
                      </a:r>
                      <a:endParaRPr dirty="0"/>
                    </a:p>
                    <a:p>
                      <a:pPr marL="0" marR="0" lvl="0" indent="0" algn="l" rtl="0">
                        <a:lnSpc>
                          <a:spcPct val="100000"/>
                        </a:lnSpc>
                        <a:spcBef>
                          <a:spcPts val="0"/>
                        </a:spcBef>
                        <a:spcAft>
                          <a:spcPts val="0"/>
                        </a:spcAft>
                        <a:buClr>
                          <a:schemeClr val="dk1"/>
                        </a:buClr>
                        <a:buSzPts val="1600"/>
                        <a:buFont typeface="Trebuchet MS"/>
                        <a:buNone/>
                      </a:pPr>
                      <a:r>
                        <a:rPr lang="en-US" sz="1600" dirty="0"/>
                        <a:t>Dr. James Stronge (S&amp;A)</a:t>
                      </a:r>
                      <a:endParaRPr dirty="0"/>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84875">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b="0" dirty="0">
                          <a:solidFill>
                            <a:schemeClr val="dk1"/>
                          </a:solidFill>
                        </a:rPr>
                        <a:t>8:40-8:55</a:t>
                      </a:r>
                      <a:endParaRPr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t>Phase 2 Process</a:t>
                      </a:r>
                      <a:endParaRPr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t>Dr. Ginny Tonneson (S&amp;A)</a:t>
                      </a:r>
                      <a:endParaRPr dirty="0"/>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43885">
                <a:tc>
                  <a:txBody>
                    <a:bodyPr/>
                    <a:lstStyle/>
                    <a:p>
                      <a:pPr marL="0" marR="0" lvl="0" indent="0" algn="l" rtl="0">
                        <a:spcBef>
                          <a:spcPts val="0"/>
                        </a:spcBef>
                        <a:spcAft>
                          <a:spcPts val="0"/>
                        </a:spcAft>
                        <a:buNone/>
                      </a:pPr>
                      <a:r>
                        <a:rPr lang="en-US" sz="1600" b="0" dirty="0">
                          <a:solidFill>
                            <a:schemeClr val="dk1"/>
                          </a:solidFill>
                        </a:rPr>
                        <a:t>8:55-9:30</a:t>
                      </a:r>
                      <a:endParaRPr dirty="0"/>
                    </a:p>
                  </a:txBody>
                  <a:tcPr marL="91450" marR="91450" marT="45725" marB="45725">
                    <a:lnL w="12700"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solidFill>
                            <a:schemeClr val="dk1"/>
                          </a:solidFill>
                        </a:rPr>
                        <a:t>SPES Design</a:t>
                      </a:r>
                      <a:endParaRPr dirty="0"/>
                    </a:p>
                  </a:txBody>
                  <a:tcPr marL="91450" marR="91450" marT="45725" marB="457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solidFill>
                            <a:schemeClr val="dk1"/>
                          </a:solidFill>
                        </a:rPr>
                        <a:t>Dr. James Stronge (S&amp;A)</a:t>
                      </a:r>
                      <a:endParaRPr dirty="0"/>
                    </a:p>
                  </a:txBody>
                  <a:tcPr marL="91450" marR="91450" marT="45725" marB="45725">
                    <a:lnL w="9525"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03200">
                <a:tc>
                  <a:txBody>
                    <a:bodyPr/>
                    <a:lstStyle/>
                    <a:p>
                      <a:pPr marL="0" marR="0" lvl="0" indent="0" algn="l" rtl="0">
                        <a:spcBef>
                          <a:spcPts val="0"/>
                        </a:spcBef>
                        <a:spcAft>
                          <a:spcPts val="0"/>
                        </a:spcAft>
                        <a:buNone/>
                      </a:pPr>
                      <a:r>
                        <a:rPr lang="en-US" sz="1600" b="0" dirty="0">
                          <a:solidFill>
                            <a:schemeClr val="dk1"/>
                          </a:solidFill>
                        </a:rPr>
                        <a:t>9:30-10:00</a:t>
                      </a:r>
                      <a:endParaRPr dirty="0"/>
                    </a:p>
                  </a:txBody>
                  <a:tcPr marL="91450" marR="91450" marT="45725" marB="45725">
                    <a:lnL w="12700"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0" dirty="0">
                          <a:solidFill>
                            <a:schemeClr val="dk1"/>
                          </a:solidFill>
                          <a:latin typeface="Trebuchet MS" panose="020B0603020202020204" pitchFamily="34" charset="0"/>
                        </a:rPr>
                        <a:t>Data Sources</a:t>
                      </a:r>
                      <a:endParaRPr sz="1600" dirty="0">
                        <a:latin typeface="Trebuchet MS" panose="020B0603020202020204" pitchFamily="34" charset="0"/>
                      </a:endParaRPr>
                    </a:p>
                  </a:txBody>
                  <a:tcPr marL="91450" marR="91450" marT="45725" marB="457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dirty="0">
                          <a:solidFill>
                            <a:schemeClr val="dk1"/>
                          </a:solidFill>
                          <a:latin typeface="Trebuchet MS" panose="020B0603020202020204" pitchFamily="34" charset="0"/>
                        </a:rPr>
                        <a:t>Dr. Rachel Ball (S&amp;A)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dirty="0">
                          <a:solidFill>
                            <a:schemeClr val="dk1"/>
                          </a:solidFill>
                          <a:latin typeface="Trebuchet MS" panose="020B0603020202020204" pitchFamily="34" charset="0"/>
                        </a:rPr>
                        <a:t>Dr. James Stronge (S&amp;A)</a:t>
                      </a:r>
                      <a:endParaRPr lang="en-US" sz="1600" dirty="0">
                        <a:latin typeface="Trebuchet MS" panose="020B0603020202020204" pitchFamily="34" charset="0"/>
                      </a:endParaRPr>
                    </a:p>
                  </a:txBody>
                  <a:tcPr marL="91450" marR="91450" marT="45725" marB="45725">
                    <a:lnL w="9525"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03200">
                <a:tc>
                  <a:txBody>
                    <a:bodyPr/>
                    <a:lstStyle/>
                    <a:p>
                      <a:pPr marL="0" marR="0" lvl="0" indent="0" algn="l" rtl="0">
                        <a:spcBef>
                          <a:spcPts val="0"/>
                        </a:spcBef>
                        <a:spcAft>
                          <a:spcPts val="0"/>
                        </a:spcAft>
                        <a:buNone/>
                      </a:pPr>
                      <a:r>
                        <a:rPr lang="en-US" sz="1600" b="0" i="0" dirty="0">
                          <a:solidFill>
                            <a:schemeClr val="dk1"/>
                          </a:solidFill>
                        </a:rPr>
                        <a:t>10:00-10:15</a:t>
                      </a:r>
                      <a:endParaRPr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0" i="0" dirty="0">
                          <a:solidFill>
                            <a:schemeClr val="dk1"/>
                          </a:solidFill>
                        </a:rPr>
                        <a:t>Evaluating Performance</a:t>
                      </a:r>
                      <a:endParaRPr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dirty="0"/>
                        <a:t>Dr. Ginny Tonneson (S&amp;A)</a:t>
                      </a:r>
                      <a:endParaRPr sz="1600" dirty="0"/>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03200">
                <a:tc>
                  <a:txBody>
                    <a:bodyPr/>
                    <a:lstStyle/>
                    <a:p>
                      <a:pPr marL="0" marR="0" lvl="0" indent="0" algn="l" rtl="0">
                        <a:spcBef>
                          <a:spcPts val="0"/>
                        </a:spcBef>
                        <a:spcAft>
                          <a:spcPts val="0"/>
                        </a:spcAft>
                        <a:buNone/>
                      </a:pPr>
                      <a:r>
                        <a:rPr lang="en-US" sz="1600" b="0" i="0" dirty="0">
                          <a:solidFill>
                            <a:schemeClr val="dk1"/>
                          </a:solidFill>
                        </a:rPr>
                        <a:t>10:15-10:30</a:t>
                      </a:r>
                      <a:endParaRPr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0" i="0" dirty="0">
                          <a:solidFill>
                            <a:schemeClr val="dk1"/>
                          </a:solidFill>
                        </a:rPr>
                        <a:t>Questions/Concerns</a:t>
                      </a:r>
                    </a:p>
                    <a:p>
                      <a:pPr marL="0" marR="0" lvl="0" indent="0" algn="l" rtl="0">
                        <a:spcBef>
                          <a:spcPts val="0"/>
                        </a:spcBef>
                        <a:spcAft>
                          <a:spcPts val="0"/>
                        </a:spcAft>
                        <a:buNone/>
                      </a:pPr>
                      <a:r>
                        <a:rPr lang="en-US" sz="1600" b="0" i="0" dirty="0">
                          <a:solidFill>
                            <a:schemeClr val="dk1"/>
                          </a:solidFill>
                        </a:rPr>
                        <a:t>Closing Comments</a:t>
                      </a:r>
                      <a:endParaRPr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t>Dr. Amy Griffin (S&amp;A)</a:t>
                      </a:r>
                      <a:endParaRPr dirty="0"/>
                    </a:p>
                    <a:p>
                      <a:pPr marL="0" marR="0" lvl="0" indent="0" algn="l" rtl="0">
                        <a:lnSpc>
                          <a:spcPct val="100000"/>
                        </a:lnSpc>
                        <a:spcBef>
                          <a:spcPts val="0"/>
                        </a:spcBef>
                        <a:spcAft>
                          <a:spcPts val="0"/>
                        </a:spcAft>
                        <a:buClr>
                          <a:schemeClr val="dk1"/>
                        </a:buClr>
                        <a:buSzPts val="1600"/>
                        <a:buFont typeface="Trebuchet MS"/>
                        <a:buNone/>
                      </a:pPr>
                      <a:r>
                        <a:rPr lang="en-US" sz="1600" dirty="0"/>
                        <a:t>Dr. James Stronge (S&amp;A)</a:t>
                      </a:r>
                      <a:endParaRPr dirty="0"/>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5000"/>
              <a:buFont typeface="Trebuchet MS"/>
              <a:buNone/>
            </a:pPr>
            <a:r>
              <a:rPr lang="en-US" dirty="0"/>
              <a:t>Questions/Clarifications Regarding  Changes to Standards (Chat)</a:t>
            </a:r>
            <a:endParaRPr dirty="0"/>
          </a:p>
        </p:txBody>
      </p:sp>
      <p:sp>
        <p:nvSpPr>
          <p:cNvPr id="458" name="Google Shape;458;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Trebuchet MS"/>
              <a:buNone/>
            </a:pPr>
            <a:r>
              <a:rPr lang="en-US"/>
              <a:t>DATA SOURCES</a:t>
            </a:r>
            <a:endParaRPr/>
          </a:p>
        </p:txBody>
      </p:sp>
      <p:sp>
        <p:nvSpPr>
          <p:cNvPr id="393" name="Google Shape;393;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grpSp>
        <p:nvGrpSpPr>
          <p:cNvPr id="413" name="Google Shape;413;p27"/>
          <p:cNvGrpSpPr/>
          <p:nvPr/>
        </p:nvGrpSpPr>
        <p:grpSpPr>
          <a:xfrm>
            <a:off x="2017067" y="2299907"/>
            <a:ext cx="7988170" cy="3298048"/>
            <a:chOff x="83714" y="3370917"/>
            <a:chExt cx="1733982" cy="3298048"/>
          </a:xfrm>
        </p:grpSpPr>
        <p:sp>
          <p:nvSpPr>
            <p:cNvPr id="414" name="Google Shape;414;p27"/>
            <p:cNvSpPr/>
            <p:nvPr/>
          </p:nvSpPr>
          <p:spPr>
            <a:xfrm>
              <a:off x="83714" y="5788241"/>
              <a:ext cx="1727819" cy="880724"/>
            </a:xfrm>
            <a:prstGeom prst="cube">
              <a:avLst>
                <a:gd name="adj" fmla="val 25000"/>
              </a:avLst>
            </a:prstGeom>
            <a:solidFill>
              <a:srgbClr val="D5003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Student Outcome Measures (Required by </a:t>
              </a:r>
              <a:r>
                <a:rPr lang="en-US" sz="2000" b="1" i="1" dirty="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Code of Virginia)</a:t>
              </a:r>
              <a:endParaRPr dirty="0">
                <a:effectLst>
                  <a:outerShdw blurRad="38100" dist="38100" dir="2700000" algn="tl">
                    <a:srgbClr val="000000">
                      <a:alpha val="43137"/>
                    </a:srgbClr>
                  </a:outerShdw>
                </a:effectLst>
              </a:endParaRPr>
            </a:p>
          </p:txBody>
        </p:sp>
        <p:grpSp>
          <p:nvGrpSpPr>
            <p:cNvPr id="415" name="Google Shape;415;p27"/>
            <p:cNvGrpSpPr/>
            <p:nvPr/>
          </p:nvGrpSpPr>
          <p:grpSpPr>
            <a:xfrm>
              <a:off x="86791" y="3370917"/>
              <a:ext cx="1730905" cy="2489663"/>
              <a:chOff x="1066794" y="4468486"/>
              <a:chExt cx="1616021" cy="1731370"/>
            </a:xfrm>
          </p:grpSpPr>
          <p:sp>
            <p:nvSpPr>
              <p:cNvPr id="416" name="Google Shape;416;p27"/>
              <p:cNvSpPr/>
              <p:nvPr/>
            </p:nvSpPr>
            <p:spPr>
              <a:xfrm>
                <a:off x="1066794" y="5587380"/>
                <a:ext cx="1613140" cy="612476"/>
              </a:xfrm>
              <a:prstGeom prst="cube">
                <a:avLst>
                  <a:gd name="adj" fmla="val 25000"/>
                </a:avLst>
              </a:prstGeom>
              <a:solidFill>
                <a:srgbClr val="00B0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Self-evaluation (recommended)</a:t>
                </a:r>
                <a:endParaRPr>
                  <a:effectLst>
                    <a:outerShdw blurRad="38100" dist="38100" dir="2700000" algn="tl">
                      <a:srgbClr val="000000">
                        <a:alpha val="43137"/>
                      </a:srgbClr>
                    </a:outerShdw>
                  </a:effectLst>
                </a:endParaRPr>
              </a:p>
            </p:txBody>
          </p:sp>
          <p:sp>
            <p:nvSpPr>
              <p:cNvPr id="417" name="Google Shape;417;p27"/>
              <p:cNvSpPr/>
              <p:nvPr/>
            </p:nvSpPr>
            <p:spPr>
              <a:xfrm>
                <a:off x="1069675" y="5024388"/>
                <a:ext cx="1613140" cy="612476"/>
              </a:xfrm>
              <a:prstGeom prst="cube">
                <a:avLst>
                  <a:gd name="adj" fmla="val 25000"/>
                </a:avLst>
              </a:prstGeom>
              <a:solidFill>
                <a:srgbClr val="CC66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Stakeholder Survey (recommended)</a:t>
                </a:r>
                <a:endParaRPr>
                  <a:effectLst>
                    <a:outerShdw blurRad="38100" dist="38100" dir="2700000" algn="tl">
                      <a:srgbClr val="000000">
                        <a:alpha val="43137"/>
                      </a:srgbClr>
                    </a:outerShdw>
                  </a:effectLst>
                </a:endParaRPr>
              </a:p>
            </p:txBody>
          </p:sp>
          <p:sp>
            <p:nvSpPr>
              <p:cNvPr id="418" name="Google Shape;418;p27"/>
              <p:cNvSpPr/>
              <p:nvPr/>
            </p:nvSpPr>
            <p:spPr>
              <a:xfrm>
                <a:off x="1066794" y="4468486"/>
                <a:ext cx="1613140" cy="612476"/>
              </a:xfrm>
              <a:prstGeom prst="cube">
                <a:avLst>
                  <a:gd name="adj" fmla="val 25000"/>
                </a:avLst>
              </a:prstGeom>
              <a:solidFill>
                <a:srgbClr val="00B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Documentation Evidence (recommended)</a:t>
                </a:r>
                <a:endParaRPr>
                  <a:effectLst>
                    <a:outerShdw blurRad="38100" dist="38100" dir="2700000" algn="tl">
                      <a:srgbClr val="000000">
                        <a:alpha val="43137"/>
                      </a:srgbClr>
                    </a:outerShdw>
                  </a:effectLst>
                </a:endParaRPr>
              </a:p>
            </p:txBody>
          </p:sp>
        </p:grpSp>
      </p:grpSp>
      <p:sp>
        <p:nvSpPr>
          <p:cNvPr id="420" name="Google Shape;420;p27"/>
          <p:cNvSpPr txBox="1"/>
          <p:nvPr/>
        </p:nvSpPr>
        <p:spPr>
          <a:xfrm>
            <a:off x="739156" y="510288"/>
            <a:ext cx="10515600" cy="1325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a:solidFill>
                  <a:schemeClr val="accent2"/>
                </a:solidFill>
                <a:latin typeface="Trebuchet MS"/>
                <a:ea typeface="Trebuchet MS"/>
                <a:cs typeface="Trebuchet MS"/>
                <a:sym typeface="Trebuchet MS"/>
              </a:rPr>
              <a:t>MULTIPLE DATA SOURCES FOR SUPERINTENDENT EVALUATION</a:t>
            </a:r>
            <a:br>
              <a:rPr lang="en-US" sz="4400">
                <a:solidFill>
                  <a:schemeClr val="accent2"/>
                </a:solidFill>
                <a:latin typeface="Trebuchet MS"/>
                <a:ea typeface="Trebuchet MS"/>
                <a:cs typeface="Trebuchet MS"/>
                <a:sym typeface="Trebuchet MS"/>
              </a:rPr>
            </a:br>
            <a:endParaRPr sz="4400">
              <a:solidFill>
                <a:schemeClr val="accent2"/>
              </a:solidFill>
              <a:latin typeface="Trebuchet MS"/>
              <a:ea typeface="Trebuchet MS"/>
              <a:cs typeface="Trebuchet MS"/>
              <a:sym typeface="Trebuchet MS"/>
            </a:endParaRPr>
          </a:p>
        </p:txBody>
      </p:sp>
      <p:cxnSp>
        <p:nvCxnSpPr>
          <p:cNvPr id="421" name="Google Shape;421;p27"/>
          <p:cNvCxnSpPr/>
          <p:nvPr/>
        </p:nvCxnSpPr>
        <p:spPr>
          <a:xfrm flipH="1">
            <a:off x="10005237" y="5000848"/>
            <a:ext cx="648586" cy="211167"/>
          </a:xfrm>
          <a:prstGeom prst="straightConnector1">
            <a:avLst/>
          </a:prstGeom>
          <a:noFill/>
          <a:ln w="38100" cap="flat" cmpd="sng">
            <a:solidFill>
              <a:srgbClr val="C22536"/>
            </a:solidFill>
            <a:prstDash val="solid"/>
            <a:miter lim="800000"/>
            <a:headEnd type="none" w="sm" len="sm"/>
            <a:tailEnd type="triangle" w="med" len="med"/>
          </a:ln>
        </p:spPr>
      </p:cxnSp>
      <p:sp>
        <p:nvSpPr>
          <p:cNvPr id="422" name="Google Shape;422;p27"/>
          <p:cNvSpPr txBox="1"/>
          <p:nvPr/>
        </p:nvSpPr>
        <p:spPr>
          <a:xfrm>
            <a:off x="10535240" y="4074197"/>
            <a:ext cx="1796902"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C22536"/>
                </a:solidFill>
                <a:latin typeface="Trebuchet MS"/>
                <a:ea typeface="Trebuchet MS"/>
                <a:cs typeface="Trebuchet MS"/>
                <a:sym typeface="Trebuchet MS"/>
              </a:rPr>
              <a:t>Today’s training will not cover the outcome measures.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3"/>
          <p:cNvSpPr txBox="1">
            <a:spLocks noGrp="1"/>
          </p:cNvSpPr>
          <p:nvPr>
            <p:ph type="title"/>
          </p:nvPr>
        </p:nvSpPr>
        <p:spPr>
          <a:xfrm>
            <a:off x="838200" y="35516"/>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BENEFITS &amp; CHALLENGES: DOCUMENTATION EVIDENCE</a:t>
            </a:r>
            <a:endParaRPr dirty="0"/>
          </a:p>
        </p:txBody>
      </p:sp>
      <p:grpSp>
        <p:nvGrpSpPr>
          <p:cNvPr id="465" name="Google Shape;465;p33"/>
          <p:cNvGrpSpPr/>
          <p:nvPr/>
        </p:nvGrpSpPr>
        <p:grpSpPr>
          <a:xfrm>
            <a:off x="1643910" y="1637971"/>
            <a:ext cx="9623604" cy="5158999"/>
            <a:chOff x="0" y="1"/>
            <a:chExt cx="9623604" cy="5158999"/>
          </a:xfrm>
        </p:grpSpPr>
        <p:sp>
          <p:nvSpPr>
            <p:cNvPr id="466" name="Google Shape;466;p33"/>
            <p:cNvSpPr/>
            <p:nvPr/>
          </p:nvSpPr>
          <p:spPr>
            <a:xfrm rot="5400000">
              <a:off x="-407894" y="410519"/>
              <a:ext cx="2719293" cy="1903505"/>
            </a:xfrm>
            <a:prstGeom prst="chevron">
              <a:avLst>
                <a:gd name="adj" fmla="val 50000"/>
              </a:avLst>
            </a:prstGeom>
            <a:solidFill>
              <a:srgbClr val="00B050"/>
            </a:solidFill>
            <a:ln w="12700" cap="flat" cmpd="sng">
              <a:solidFill>
                <a:srgbClr val="0E141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txBox="1"/>
            <p:nvPr/>
          </p:nvSpPr>
          <p:spPr>
            <a:xfrm>
              <a:off x="1" y="954378"/>
              <a:ext cx="1903505" cy="815788"/>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3000"/>
                <a:buFont typeface="Trebuchet MS"/>
                <a:buNone/>
              </a:pPr>
              <a:r>
                <a:rPr lang="en-US" sz="300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Benefits</a:t>
              </a:r>
              <a:endParaRPr>
                <a:effectLst>
                  <a:outerShdw blurRad="38100" dist="38100" dir="2700000" algn="tl">
                    <a:srgbClr val="000000">
                      <a:alpha val="43137"/>
                    </a:srgbClr>
                  </a:outerShdw>
                </a:effectLst>
              </a:endParaRPr>
            </a:p>
          </p:txBody>
        </p:sp>
        <p:sp>
          <p:nvSpPr>
            <p:cNvPr id="468" name="Google Shape;468;p33"/>
            <p:cNvSpPr/>
            <p:nvPr/>
          </p:nvSpPr>
          <p:spPr>
            <a:xfrm rot="5400000">
              <a:off x="4434886" y="-2531380"/>
              <a:ext cx="1767540" cy="6830302"/>
            </a:xfrm>
            <a:prstGeom prst="round2SameRect">
              <a:avLst>
                <a:gd name="adj1" fmla="val 16667"/>
                <a:gd name="adj2" fmla="val 0"/>
              </a:avLst>
            </a:prstGeom>
            <a:solidFill>
              <a:schemeClr val="lt1">
                <a:alpha val="89803"/>
              </a:schemeClr>
            </a:solidFill>
            <a:ln w="12700" cap="flat" cmpd="sng">
              <a:solidFill>
                <a:srgbClr val="0E141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txBox="1"/>
            <p:nvPr/>
          </p:nvSpPr>
          <p:spPr>
            <a:xfrm>
              <a:off x="1903505" y="86284"/>
              <a:ext cx="7720099" cy="1594972"/>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Provides superintendents a voice in their evaluation</a:t>
              </a:r>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Provides opportunities to demonstrate quality work</a:t>
              </a:r>
              <a:endParaRPr sz="2000" b="0" i="0" u="none" strike="noStrike" cap="none">
                <a:solidFill>
                  <a:schemeClr val="dk1"/>
                </a:solidFill>
                <a:latin typeface="Trebuchet MS"/>
                <a:ea typeface="Trebuchet MS"/>
                <a:cs typeface="Trebuchet MS"/>
                <a:sym typeface="Trebuchet MS"/>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Encourages superintendent reflection</a:t>
              </a:r>
            </a:p>
            <a:p>
              <a:pPr marL="228600" marR="0" lvl="1" indent="-228600" algn="l" rtl="0">
                <a:lnSpc>
                  <a:spcPct val="90000"/>
                </a:lnSpc>
                <a:spcBef>
                  <a:spcPts val="300"/>
                </a:spcBef>
                <a:spcAft>
                  <a:spcPts val="0"/>
                </a:spcAft>
                <a:buClr>
                  <a:schemeClr val="dk1"/>
                </a:buClr>
                <a:buSzPts val="2000"/>
                <a:buFont typeface="Arial"/>
                <a:buChar char="•"/>
              </a:pPr>
              <a:r>
                <a:rPr lang="en-US" sz="2000">
                  <a:solidFill>
                    <a:schemeClr val="dk1"/>
                  </a:solidFill>
                  <a:latin typeface="Trebuchet MS"/>
                  <a:ea typeface="Trebuchet MS"/>
                  <a:cs typeface="Trebuchet MS"/>
                  <a:sym typeface="Trebuchet MS"/>
                </a:rPr>
                <a:t>Provides basis for two-way communication with board</a:t>
              </a:r>
              <a:endParaRPr sz="1700" b="0" i="0" u="none" strike="noStrike" cap="none">
                <a:solidFill>
                  <a:schemeClr val="dk1"/>
                </a:solidFill>
                <a:latin typeface="Trebuchet MS"/>
                <a:ea typeface="Trebuchet MS"/>
                <a:cs typeface="Trebuchet MS"/>
                <a:sym typeface="Trebuchet MS"/>
              </a:endParaRPr>
            </a:p>
          </p:txBody>
        </p:sp>
        <p:sp>
          <p:nvSpPr>
            <p:cNvPr id="470" name="Google Shape;470;p33"/>
            <p:cNvSpPr/>
            <p:nvPr/>
          </p:nvSpPr>
          <p:spPr>
            <a:xfrm rot="5400000">
              <a:off x="-407894" y="2847601"/>
              <a:ext cx="2719293" cy="1903505"/>
            </a:xfrm>
            <a:prstGeom prst="chevron">
              <a:avLst>
                <a:gd name="adj" fmla="val 50000"/>
              </a:avLst>
            </a:prstGeom>
            <a:solidFill>
              <a:srgbClr val="D50032"/>
            </a:solidFill>
            <a:ln w="12700" cap="flat" cmpd="sng">
              <a:solidFill>
                <a:srgbClr val="0E141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3"/>
            <p:cNvSpPr txBox="1"/>
            <p:nvPr/>
          </p:nvSpPr>
          <p:spPr>
            <a:xfrm>
              <a:off x="1" y="3391460"/>
              <a:ext cx="1903505" cy="815788"/>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3000"/>
                <a:buFont typeface="Trebuchet MS"/>
                <a:buNone/>
              </a:pPr>
              <a:r>
                <a:rPr lang="en-US" sz="300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Challenges</a:t>
              </a:r>
              <a:endParaRPr>
                <a:effectLst>
                  <a:outerShdw blurRad="38100" dist="38100" dir="2700000" algn="tl">
                    <a:srgbClr val="000000">
                      <a:alpha val="43137"/>
                    </a:srgbClr>
                  </a:outerShdw>
                </a:effectLst>
              </a:endParaRPr>
            </a:p>
          </p:txBody>
        </p:sp>
        <p:sp>
          <p:nvSpPr>
            <p:cNvPr id="472" name="Google Shape;472;p33"/>
            <p:cNvSpPr/>
            <p:nvPr/>
          </p:nvSpPr>
          <p:spPr>
            <a:xfrm rot="5400000">
              <a:off x="4434885" y="-91672"/>
              <a:ext cx="1767540" cy="6830301"/>
            </a:xfrm>
            <a:prstGeom prst="round2SameRect">
              <a:avLst>
                <a:gd name="adj1" fmla="val 16667"/>
                <a:gd name="adj2" fmla="val 0"/>
              </a:avLst>
            </a:prstGeom>
            <a:solidFill>
              <a:schemeClr val="lt1">
                <a:alpha val="89803"/>
              </a:schemeClr>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3"/>
            <p:cNvSpPr txBox="1"/>
            <p:nvPr/>
          </p:nvSpPr>
          <p:spPr>
            <a:xfrm>
              <a:off x="1903505" y="2525992"/>
              <a:ext cx="7720099" cy="1594972"/>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Unclear expectations</a:t>
              </a:r>
              <a:endParaRPr sz="2000" b="0" i="0" u="none" strike="noStrike" cap="none">
                <a:solidFill>
                  <a:schemeClr val="dk1"/>
                </a:solidFill>
                <a:latin typeface="Trebuchet MS"/>
                <a:ea typeface="Trebuchet MS"/>
                <a:cs typeface="Trebuchet MS"/>
                <a:sym typeface="Trebuchet MS"/>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Onerous if not created along the way</a:t>
              </a:r>
              <a:endParaRPr sz="2000" b="0" i="0" u="none" strike="noStrike" cap="none">
                <a:solidFill>
                  <a:schemeClr val="dk1"/>
                </a:solidFill>
                <a:latin typeface="Trebuchet MS"/>
                <a:ea typeface="Trebuchet MS"/>
                <a:cs typeface="Trebuchet MS"/>
                <a:sym typeface="Trebuchet MS"/>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Requires time to reflect and compile</a:t>
              </a:r>
              <a:endParaRPr sz="2000" b="0" i="0" u="none" strike="noStrike" cap="none">
                <a:solidFill>
                  <a:schemeClr val="dk1"/>
                </a:solidFill>
                <a:latin typeface="Trebuchet MS"/>
                <a:ea typeface="Trebuchet MS"/>
                <a:cs typeface="Trebuchet MS"/>
                <a:sym typeface="Trebuchet MS"/>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Requires time to review</a:t>
              </a:r>
              <a:endParaRPr sz="1800" b="0" i="0" u="none" strike="noStrike" cap="none">
                <a:solidFill>
                  <a:schemeClr val="dk1"/>
                </a:solidFill>
                <a:latin typeface="Trebuchet MS"/>
                <a:ea typeface="Trebuchet MS"/>
                <a:cs typeface="Trebuchet MS"/>
                <a:sym typeface="Trebuchet M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4"/>
          <p:cNvSpPr txBox="1">
            <a:spLocks noGrp="1"/>
          </p:cNvSpPr>
          <p:nvPr>
            <p:ph type="title"/>
          </p:nvPr>
        </p:nvSpPr>
        <p:spPr>
          <a:xfrm>
            <a:off x="838200" y="35518"/>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a:t>DOCUMENTATION EVIDENCE</a:t>
            </a:r>
            <a:endParaRPr/>
          </a:p>
        </p:txBody>
      </p:sp>
      <p:sp>
        <p:nvSpPr>
          <p:cNvPr id="480" name="Google Shape;480;p34"/>
          <p:cNvSpPr txBox="1">
            <a:spLocks noGrp="1"/>
          </p:cNvSpPr>
          <p:nvPr>
            <p:ph type="body" idx="1"/>
          </p:nvPr>
        </p:nvSpPr>
        <p:spPr>
          <a:xfrm>
            <a:off x="838200" y="1540624"/>
            <a:ext cx="11029441" cy="45155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Char char="•"/>
            </a:pPr>
            <a:r>
              <a:rPr lang="en-US"/>
              <a:t>Optional, but </a:t>
            </a:r>
            <a:r>
              <a:rPr lang="en-US" u="sng"/>
              <a:t>recommended</a:t>
            </a:r>
            <a:endParaRPr/>
          </a:p>
          <a:p>
            <a:pPr marL="457200" lvl="0" indent="-457200" algn="l" rtl="0">
              <a:lnSpc>
                <a:spcPct val="100000"/>
              </a:lnSpc>
              <a:spcBef>
                <a:spcPts val="1200"/>
              </a:spcBef>
              <a:spcAft>
                <a:spcPts val="0"/>
              </a:spcAft>
              <a:buClr>
                <a:schemeClr val="dk1"/>
              </a:buClr>
              <a:buSzPts val="2800"/>
              <a:buChar char="•"/>
            </a:pPr>
            <a:r>
              <a:rPr lang="en-US">
                <a:latin typeface="Arial"/>
                <a:ea typeface="Arial"/>
                <a:cs typeface="Arial"/>
                <a:sym typeface="Arial"/>
              </a:rPr>
              <a:t>Emphasis is on quality over quantity </a:t>
            </a:r>
            <a:endParaRPr>
              <a:solidFill>
                <a:srgbClr val="C22536"/>
              </a:solidFill>
              <a:latin typeface="Arial"/>
              <a:ea typeface="Arial"/>
              <a:cs typeface="Arial"/>
              <a:sym typeface="Arial"/>
            </a:endParaRPr>
          </a:p>
          <a:p>
            <a:pPr marL="457200" lvl="0" indent="-457200" algn="l" rtl="0">
              <a:lnSpc>
                <a:spcPct val="100000"/>
              </a:lnSpc>
              <a:spcBef>
                <a:spcPts val="1200"/>
              </a:spcBef>
              <a:spcAft>
                <a:spcPts val="0"/>
              </a:spcAft>
              <a:buClr>
                <a:schemeClr val="dk1"/>
              </a:buClr>
              <a:buSzPts val="2800"/>
              <a:buChar char="•"/>
            </a:pPr>
            <a:r>
              <a:rPr lang="en-US">
                <a:latin typeface="Arial"/>
                <a:ea typeface="Arial"/>
                <a:cs typeface="Arial"/>
                <a:sym typeface="Arial"/>
              </a:rPr>
              <a:t>Should be “natural harvest” of day-to-day work</a:t>
            </a:r>
            <a:endParaRPr/>
          </a:p>
          <a:p>
            <a:pPr marL="457200" lvl="0" indent="-457200" algn="l" rtl="0">
              <a:lnSpc>
                <a:spcPct val="100000"/>
              </a:lnSpc>
              <a:spcBef>
                <a:spcPts val="1200"/>
              </a:spcBef>
              <a:spcAft>
                <a:spcPts val="0"/>
              </a:spcAft>
              <a:buClr>
                <a:schemeClr val="dk1"/>
              </a:buClr>
              <a:buSzPts val="2800"/>
              <a:buChar char="•"/>
            </a:pPr>
            <a:r>
              <a:rPr lang="en-US"/>
              <a:t>Superintendents should identify the standard(s) for which the artifact provides evidence</a:t>
            </a:r>
            <a:endParaRPr/>
          </a:p>
          <a:p>
            <a:pPr marL="457200" lvl="0" indent="-457200" algn="l" rtl="0">
              <a:lnSpc>
                <a:spcPct val="100000"/>
              </a:lnSpc>
              <a:spcBef>
                <a:spcPts val="1200"/>
              </a:spcBef>
              <a:spcAft>
                <a:spcPts val="0"/>
              </a:spcAft>
              <a:buClr>
                <a:schemeClr val="dk1"/>
              </a:buClr>
              <a:buSzPts val="2800"/>
              <a:buChar char="•"/>
            </a:pPr>
            <a:r>
              <a:rPr lang="en-US">
                <a:latin typeface="Arial"/>
                <a:ea typeface="Arial"/>
                <a:cs typeface="Arial"/>
                <a:sym typeface="Arial"/>
              </a:rPr>
              <a:t>Superintendents should provide reflection comment to provide context for artifact</a:t>
            </a:r>
          </a:p>
          <a:p>
            <a:pPr indent="-457200">
              <a:lnSpc>
                <a:spcPct val="100000"/>
              </a:lnSpc>
              <a:spcBef>
                <a:spcPts val="1200"/>
              </a:spcBef>
              <a:buSzPts val="2800"/>
            </a:pPr>
            <a:r>
              <a:rPr lang="en-US"/>
              <a:t>Sample </a:t>
            </a:r>
            <a:r>
              <a:rPr lang="en-US" i="1"/>
              <a:t>Documentation Cover Sheet </a:t>
            </a:r>
            <a:r>
              <a:rPr lang="en-US"/>
              <a:t>provided in </a:t>
            </a:r>
            <a:r>
              <a:rPr lang="en-US" i="1"/>
              <a:t>Guidelines</a:t>
            </a:r>
            <a:endParaRPr lang="en-US"/>
          </a:p>
          <a:p>
            <a:pPr marL="457200" lvl="0" indent="-457200" algn="l" rtl="0">
              <a:lnSpc>
                <a:spcPct val="100000"/>
              </a:lnSpc>
              <a:spcBef>
                <a:spcPts val="1200"/>
              </a:spcBef>
              <a:spcAft>
                <a:spcPts val="0"/>
              </a:spcAft>
              <a:buClr>
                <a:schemeClr val="dk1"/>
              </a:buClr>
              <a:buSzPts val="2800"/>
              <a:buChar char="•"/>
            </a:pPr>
            <a:endParaRPr lang="en-US">
              <a:latin typeface="Arial"/>
              <a:ea typeface="Arial"/>
              <a:cs typeface="Arial"/>
              <a:sym typeface="Arial"/>
            </a:endParaRPr>
          </a:p>
          <a:p>
            <a:pPr marL="0" lvl="0" indent="0" algn="l" rtl="0">
              <a:lnSpc>
                <a:spcPct val="100000"/>
              </a:lnSpc>
              <a:spcBef>
                <a:spcPts val="600"/>
              </a:spcBef>
              <a:spcAft>
                <a:spcPts val="0"/>
              </a:spcAft>
              <a:buClr>
                <a:schemeClr val="dk1"/>
              </a:buClr>
              <a:buSzPts val="2800"/>
              <a:buNone/>
            </a:pPr>
            <a:endParaRPr/>
          </a:p>
          <a:p>
            <a:pPr marL="457200" lvl="0" indent="-279400" algn="l" rtl="0">
              <a:lnSpc>
                <a:spcPct val="100000"/>
              </a:lnSpc>
              <a:spcBef>
                <a:spcPts val="600"/>
              </a:spcBef>
              <a:spcAft>
                <a:spcPts val="0"/>
              </a:spcAft>
              <a:buClr>
                <a:schemeClr val="dk1"/>
              </a:buClr>
              <a:buSzPts val="2800"/>
              <a:buNone/>
            </a:pPr>
            <a:endParaRPr>
              <a:latin typeface="Arial"/>
              <a:ea typeface="Arial"/>
              <a:cs typeface="Arial"/>
              <a:sym typeface="Arial"/>
            </a:endParaRPr>
          </a:p>
          <a:p>
            <a:pPr marL="457200" lvl="1" indent="0" algn="l" rtl="0">
              <a:lnSpc>
                <a:spcPct val="100000"/>
              </a:lnSpc>
              <a:spcBef>
                <a:spcPts val="600"/>
              </a:spcBef>
              <a:spcAft>
                <a:spcPts val="0"/>
              </a:spcAft>
              <a:buClr>
                <a:srgbClr val="C22536"/>
              </a:buClr>
              <a:buSzPts val="2400"/>
              <a:buNone/>
            </a:pPr>
            <a:endParaRPr/>
          </a:p>
          <a:p>
            <a:pPr marL="457200" lvl="1" indent="0" algn="l" rtl="0">
              <a:lnSpc>
                <a:spcPct val="100000"/>
              </a:lnSpc>
              <a:spcBef>
                <a:spcPts val="600"/>
              </a:spcBef>
              <a:spcAft>
                <a:spcPts val="0"/>
              </a:spcAft>
              <a:buClr>
                <a:srgbClr val="C22536"/>
              </a:buClr>
              <a:buSzPts val="2400"/>
              <a:buNone/>
            </a:pPr>
            <a:endParaRPr/>
          </a:p>
          <a:p>
            <a:pPr marL="0" lvl="0" indent="0" algn="l" rtl="0">
              <a:lnSpc>
                <a:spcPct val="90000"/>
              </a:lnSpc>
              <a:spcBef>
                <a:spcPts val="1600"/>
              </a:spcBef>
              <a:spcAft>
                <a:spcPts val="0"/>
              </a:spcAft>
              <a:buClr>
                <a:schemeClr val="dk1"/>
              </a:buClr>
              <a:buSzPts val="2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9"/>
          <p:cNvSpPr txBox="1">
            <a:spLocks noGrp="1"/>
          </p:cNvSpPr>
          <p:nvPr>
            <p:ph type="title"/>
          </p:nvPr>
        </p:nvSpPr>
        <p:spPr>
          <a:xfrm>
            <a:off x="838200" y="35516"/>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a:t>BENEFITS &amp; CHALLENGES: </a:t>
            </a:r>
            <a:br>
              <a:rPr lang="en-US"/>
            </a:br>
            <a:r>
              <a:rPr lang="en-US"/>
              <a:t>STAKEHOLDER SURVEY</a:t>
            </a:r>
            <a:endParaRPr/>
          </a:p>
        </p:txBody>
      </p:sp>
      <p:graphicFrame>
        <p:nvGraphicFramePr>
          <p:cNvPr id="436" name="Google Shape;436;p29"/>
          <p:cNvGraphicFramePr/>
          <p:nvPr>
            <p:extLst>
              <p:ext uri="{D42A27DB-BD31-4B8C-83A1-F6EECF244321}">
                <p14:modId xmlns:p14="http://schemas.microsoft.com/office/powerpoint/2010/main" val="846081317"/>
              </p:ext>
            </p:extLst>
          </p:nvPr>
        </p:nvGraphicFramePr>
        <p:xfrm>
          <a:off x="6379030" y="1680802"/>
          <a:ext cx="5158914" cy="2164110"/>
        </p:xfrm>
        <a:graphic>
          <a:graphicData uri="http://schemas.openxmlformats.org/drawingml/2006/table">
            <a:tbl>
              <a:tblPr firstRow="1" bandRow="1">
                <a:noFill/>
                <a:tableStyleId>{4707567D-6447-4F91-A6B4-1BB1B447DF70}</a:tableStyleId>
              </a:tblPr>
              <a:tblGrid>
                <a:gridCol w="5158914">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2400" b="1">
                          <a:solidFill>
                            <a:srgbClr val="FFFFFF"/>
                          </a:solidFill>
                          <a:effectLst>
                            <a:outerShdw blurRad="38100" dist="38100" dir="2700000" algn="tl">
                              <a:srgbClr val="000000">
                                <a:alpha val="43137"/>
                              </a:srgbClr>
                            </a:outerShdw>
                          </a:effectLst>
                        </a:rPr>
                        <a:t>Challenges</a:t>
                      </a:r>
                      <a:endParaRPr sz="1800" b="1">
                        <a:solidFill>
                          <a:srgbClr val="FFFFFF"/>
                        </a:solidFill>
                        <a:effectLst>
                          <a:outerShdw blurRad="38100" dist="38100" dir="2700000" algn="tl">
                            <a:srgbClr val="000000">
                              <a:alpha val="43137"/>
                            </a:srgbClr>
                          </a:outerShdw>
                        </a:effectLs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0032"/>
                    </a:solidFill>
                  </a:tcPr>
                </a:tc>
                <a:extLst>
                  <a:ext uri="{0D108BD9-81ED-4DB2-BD59-A6C34878D82A}">
                    <a16:rowId xmlns:a16="http://schemas.microsoft.com/office/drawing/2014/main" val="10000"/>
                  </a:ext>
                </a:extLst>
              </a:tr>
              <a:tr h="370850">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2000" b="0">
                          <a:solidFill>
                            <a:schemeClr val="dk1"/>
                          </a:solidFill>
                        </a:rPr>
                        <a:t>Results may be skewed if administered in selective, non-random manner</a:t>
                      </a:r>
                      <a:endParaRPr sz="160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0850">
                <a:tc>
                  <a:txBody>
                    <a:bodyPr/>
                    <a:lstStyle/>
                    <a:p>
                      <a:pPr marL="285750" marR="0" lvl="0" indent="-285750" algn="l" rtl="0">
                        <a:spcBef>
                          <a:spcPts val="0"/>
                        </a:spcBef>
                        <a:spcAft>
                          <a:spcPts val="0"/>
                        </a:spcAft>
                        <a:buClr>
                          <a:schemeClr val="dk1"/>
                        </a:buClr>
                        <a:buSzPts val="1800"/>
                        <a:buFont typeface="Arial"/>
                        <a:buChar char="•"/>
                      </a:pPr>
                      <a:r>
                        <a:rPr lang="en-US" sz="2000" b="0" dirty="0">
                          <a:solidFill>
                            <a:schemeClr val="dk1"/>
                          </a:solidFill>
                        </a:rPr>
                        <a:t>Confusion if rules for applying stakeholder surveys are not determined prior to start of evaluation cycle</a:t>
                      </a:r>
                      <a:endParaRPr sz="1600"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graphicFrame>
        <p:nvGraphicFramePr>
          <p:cNvPr id="437" name="Google Shape;437;p29"/>
          <p:cNvGraphicFramePr/>
          <p:nvPr>
            <p:extLst>
              <p:ext uri="{D42A27DB-BD31-4B8C-83A1-F6EECF244321}">
                <p14:modId xmlns:p14="http://schemas.microsoft.com/office/powerpoint/2010/main" val="3526278221"/>
              </p:ext>
            </p:extLst>
          </p:nvPr>
        </p:nvGraphicFramePr>
        <p:xfrm>
          <a:off x="1037772" y="1691167"/>
          <a:ext cx="5252892" cy="3169960"/>
        </p:xfrm>
        <a:graphic>
          <a:graphicData uri="http://schemas.openxmlformats.org/drawingml/2006/table">
            <a:tbl>
              <a:tblPr firstRow="1" bandRow="1">
                <a:noFill/>
                <a:tableStyleId>{4707567D-6447-4F91-A6B4-1BB1B447DF70}</a:tableStyleId>
              </a:tblPr>
              <a:tblGrid>
                <a:gridCol w="5252892">
                  <a:extLst>
                    <a:ext uri="{9D8B030D-6E8A-4147-A177-3AD203B41FA5}">
                      <a16:colId xmlns:a16="http://schemas.microsoft.com/office/drawing/2014/main" val="20000"/>
                    </a:ext>
                  </a:extLst>
                </a:gridCol>
              </a:tblGrid>
              <a:tr h="247125">
                <a:tc>
                  <a:txBody>
                    <a:bodyPr/>
                    <a:lstStyle/>
                    <a:p>
                      <a:pPr marL="0" marR="0" lvl="0" indent="0" algn="ctr" rtl="0">
                        <a:spcBef>
                          <a:spcPts val="0"/>
                        </a:spcBef>
                        <a:spcAft>
                          <a:spcPts val="0"/>
                        </a:spcAft>
                        <a:buNone/>
                      </a:pPr>
                      <a:r>
                        <a:rPr lang="en-US" sz="2400" b="1">
                          <a:solidFill>
                            <a:srgbClr val="FFFFFF"/>
                          </a:solidFill>
                          <a:effectLst>
                            <a:outerShdw blurRad="38100" dist="38100" dir="2700000" algn="tl">
                              <a:srgbClr val="000000">
                                <a:alpha val="43137"/>
                              </a:srgbClr>
                            </a:outerShdw>
                          </a:effectLst>
                        </a:rPr>
                        <a:t>Benefits</a:t>
                      </a:r>
                      <a:endParaRPr sz="1800" b="1">
                        <a:solidFill>
                          <a:srgbClr val="FFFFFF"/>
                        </a:solidFill>
                        <a:effectLst>
                          <a:outerShdw blurRad="38100" dist="38100" dir="2700000" algn="tl">
                            <a:srgbClr val="000000">
                              <a:alpha val="43137"/>
                            </a:srgbClr>
                          </a:outerShdw>
                        </a:effectLs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0"/>
                  </a:ext>
                </a:extLst>
              </a:tr>
              <a:tr h="370850">
                <a:tc>
                  <a:txBody>
                    <a:bodyPr/>
                    <a:lstStyle/>
                    <a:p>
                      <a:pPr marL="284163" marR="0" lvl="0" indent="-284163" algn="l" rtl="0">
                        <a:lnSpc>
                          <a:spcPct val="100000"/>
                        </a:lnSpc>
                        <a:spcBef>
                          <a:spcPts val="700"/>
                        </a:spcBef>
                        <a:spcAft>
                          <a:spcPts val="0"/>
                        </a:spcAft>
                        <a:buClr>
                          <a:schemeClr val="dk1"/>
                        </a:buClr>
                        <a:buSzPts val="2000"/>
                        <a:buFont typeface="Arial" panose="020B0604020202020204" pitchFamily="34" charset="0"/>
                        <a:buChar char="•"/>
                      </a:pPr>
                      <a:r>
                        <a:rPr lang="en-US" sz="2000">
                          <a:solidFill>
                            <a:schemeClr val="dk1"/>
                          </a:solidFill>
                          <a:latin typeface="Trebuchet MS"/>
                          <a:ea typeface="Trebuchet MS"/>
                          <a:cs typeface="Trebuchet MS"/>
                          <a:sym typeface="Trebuchet MS"/>
                        </a:rPr>
                        <a:t>Helps superintendent see where stakeholder perceptions do not align with superintendent’s</a:t>
                      </a:r>
                      <a:endParaRPr lang="en-US" sz="2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0850">
                <a:tc>
                  <a:txBody>
                    <a:bodyPr/>
                    <a:lstStyle/>
                    <a:p>
                      <a:pPr marL="285750" marR="0" lvl="0" indent="-285750" algn="l" rtl="0">
                        <a:lnSpc>
                          <a:spcPct val="100000"/>
                        </a:lnSpc>
                        <a:spcBef>
                          <a:spcPts val="700"/>
                        </a:spcBef>
                        <a:spcAft>
                          <a:spcPts val="0"/>
                        </a:spcAft>
                        <a:buClr>
                          <a:schemeClr val="dk1"/>
                        </a:buClr>
                        <a:buSzPts val="2000"/>
                        <a:buFont typeface="Arial" panose="020B0604020202020204" pitchFamily="34" charset="0"/>
                        <a:buChar char="•"/>
                      </a:pPr>
                      <a:r>
                        <a:rPr lang="en-US" sz="2000">
                          <a:solidFill>
                            <a:schemeClr val="dk1"/>
                          </a:solidFill>
                          <a:latin typeface="Trebuchet MS"/>
                          <a:ea typeface="Trebuchet MS"/>
                          <a:cs typeface="Trebuchet MS"/>
                          <a:sym typeface="Trebuchet MS"/>
                        </a:rPr>
                        <a:t>Helps superintendent understand areas of strength and need</a:t>
                      </a:r>
                      <a:endParaRPr lang="en-US" sz="2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70850">
                <a:tc>
                  <a:txBody>
                    <a:bodyPr/>
                    <a:lstStyle/>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2000">
                          <a:solidFill>
                            <a:schemeClr val="dk1"/>
                          </a:solidFill>
                          <a:latin typeface="Trebuchet MS"/>
                          <a:ea typeface="Trebuchet MS"/>
                          <a:cs typeface="Trebuchet MS"/>
                          <a:sym typeface="Trebuchet MS"/>
                        </a:rPr>
                        <a:t>Easy to show growth by re-administering survey at later date and reflecting on improvements</a:t>
                      </a:r>
                      <a:endParaRPr lang="en-US" sz="2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0"/>
          <p:cNvSpPr txBox="1">
            <a:spLocks noGrp="1"/>
          </p:cNvSpPr>
          <p:nvPr>
            <p:ph type="title"/>
          </p:nvPr>
        </p:nvSpPr>
        <p:spPr>
          <a:xfrm>
            <a:off x="838200" y="8165"/>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a:t>STAKEHOLDER SURVEYS</a:t>
            </a:r>
            <a:endParaRPr/>
          </a:p>
        </p:txBody>
      </p:sp>
      <p:sp>
        <p:nvSpPr>
          <p:cNvPr id="555" name="Google Shape;555;p40"/>
          <p:cNvSpPr txBox="1">
            <a:spLocks noGrp="1"/>
          </p:cNvSpPr>
          <p:nvPr>
            <p:ph type="body" idx="1"/>
          </p:nvPr>
        </p:nvSpPr>
        <p:spPr>
          <a:xfrm>
            <a:off x="838200" y="1468666"/>
            <a:ext cx="10909610" cy="45155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Char char="•"/>
            </a:pPr>
            <a:r>
              <a:rPr lang="en-US"/>
              <a:t>Optional, but </a:t>
            </a:r>
            <a:r>
              <a:rPr lang="en-US" u="sng"/>
              <a:t>recommended</a:t>
            </a:r>
            <a:r>
              <a:rPr lang="en-US"/>
              <a:t>, as perceptions of superintendent performance provide a valuable source of feedback</a:t>
            </a:r>
            <a:endParaRPr/>
          </a:p>
          <a:p>
            <a:pPr marL="457200" lvl="0" indent="-457200" algn="l" rtl="0">
              <a:lnSpc>
                <a:spcPct val="100000"/>
              </a:lnSpc>
              <a:spcBef>
                <a:spcPts val="1200"/>
              </a:spcBef>
              <a:spcAft>
                <a:spcPts val="0"/>
              </a:spcAft>
              <a:buClr>
                <a:schemeClr val="dk1"/>
              </a:buClr>
              <a:buSzPts val="2800"/>
              <a:buChar char="•"/>
            </a:pPr>
            <a:r>
              <a:rPr lang="en-US"/>
              <a:t>Surveys should be used sparingly and for formative purposes only</a:t>
            </a:r>
          </a:p>
          <a:p>
            <a:pPr marL="457200" lvl="0" indent="-457200" algn="l" rtl="0">
              <a:lnSpc>
                <a:spcPct val="100000"/>
              </a:lnSpc>
              <a:spcBef>
                <a:spcPts val="1200"/>
              </a:spcBef>
              <a:spcAft>
                <a:spcPts val="0"/>
              </a:spcAft>
              <a:buClr>
                <a:schemeClr val="dk1"/>
              </a:buClr>
              <a:buSzPts val="2800"/>
              <a:buChar char="•"/>
            </a:pPr>
            <a:r>
              <a:rPr lang="en-US"/>
              <a:t>Survey questions were specifically selected to address the performance standards, but may be modified</a:t>
            </a:r>
            <a:endParaRPr/>
          </a:p>
          <a:p>
            <a:pPr marL="457200" lvl="0" indent="-457200" algn="l" rtl="0">
              <a:lnSpc>
                <a:spcPct val="100000"/>
              </a:lnSpc>
              <a:spcBef>
                <a:spcPts val="1200"/>
              </a:spcBef>
              <a:spcAft>
                <a:spcPts val="0"/>
              </a:spcAft>
              <a:buClr>
                <a:schemeClr val="dk1"/>
              </a:buClr>
              <a:buSzPts val="2800"/>
              <a:buChar char="•"/>
            </a:pPr>
            <a:r>
              <a:rPr lang="en-US"/>
              <a:t>Should be completed anonymously</a:t>
            </a:r>
          </a:p>
          <a:p>
            <a:pPr indent="-457200">
              <a:lnSpc>
                <a:spcPct val="100000"/>
              </a:lnSpc>
              <a:spcBef>
                <a:spcPts val="1200"/>
              </a:spcBef>
              <a:buSzPts val="2800"/>
            </a:pPr>
            <a:r>
              <a:rPr lang="en-US"/>
              <a:t>Superintendents retain sole access to surveys but provide summary of results via </a:t>
            </a:r>
            <a:r>
              <a:rPr lang="en-US" i="1"/>
              <a:t>Survey Summary Form</a:t>
            </a:r>
            <a:r>
              <a:rPr lang="en-US"/>
              <a:t> (part of Documentation Evidence)</a:t>
            </a:r>
          </a:p>
          <a:p>
            <a:pPr marL="0" lvl="0" indent="0" algn="l" rtl="0">
              <a:lnSpc>
                <a:spcPct val="100000"/>
              </a:lnSpc>
              <a:spcBef>
                <a:spcPts val="1200"/>
              </a:spcBef>
              <a:spcAft>
                <a:spcPts val="0"/>
              </a:spcAft>
              <a:buClr>
                <a:schemeClr val="dk1"/>
              </a:buClr>
              <a:buSzPts val="2800"/>
              <a:buNone/>
            </a:pPr>
            <a:endParaRPr/>
          </a:p>
          <a:p>
            <a:pPr marL="457200" lvl="1" indent="0" algn="l" rtl="0">
              <a:lnSpc>
                <a:spcPct val="100000"/>
              </a:lnSpc>
              <a:spcBef>
                <a:spcPts val="1200"/>
              </a:spcBef>
              <a:spcAft>
                <a:spcPts val="0"/>
              </a:spcAft>
              <a:buClr>
                <a:srgbClr val="C22536"/>
              </a:buClr>
              <a:buSzPts val="2400"/>
              <a:buNone/>
            </a:pPr>
            <a:endParaRPr/>
          </a:p>
          <a:p>
            <a:pPr marL="914400" lvl="1" indent="-304800" algn="l" rtl="0">
              <a:lnSpc>
                <a:spcPct val="100000"/>
              </a:lnSpc>
              <a:spcBef>
                <a:spcPts val="600"/>
              </a:spcBef>
              <a:spcAft>
                <a:spcPts val="0"/>
              </a:spcAft>
              <a:buClr>
                <a:srgbClr val="C22536"/>
              </a:buClr>
              <a:buSzPts val="2400"/>
              <a:buNone/>
            </a:pPr>
            <a:endParaRPr/>
          </a:p>
          <a:p>
            <a:pPr marL="457200" lvl="1" indent="0" algn="l" rtl="0">
              <a:lnSpc>
                <a:spcPct val="100000"/>
              </a:lnSpc>
              <a:spcBef>
                <a:spcPts val="600"/>
              </a:spcBef>
              <a:spcAft>
                <a:spcPts val="0"/>
              </a:spcAft>
              <a:buClr>
                <a:srgbClr val="C22536"/>
              </a:buClr>
              <a:buSzPts val="2400"/>
              <a:buNone/>
            </a:pPr>
            <a:endParaRPr/>
          </a:p>
          <a:p>
            <a:pPr marL="0" lvl="0" indent="0" algn="l" rtl="0">
              <a:lnSpc>
                <a:spcPct val="90000"/>
              </a:lnSpc>
              <a:spcBef>
                <a:spcPts val="1600"/>
              </a:spcBef>
              <a:spcAft>
                <a:spcPts val="0"/>
              </a:spcAft>
              <a:buClr>
                <a:schemeClr val="dk1"/>
              </a:buClr>
              <a:buSzPts val="2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2"/>
          <p:cNvSpPr txBox="1">
            <a:spLocks noGrp="1"/>
          </p:cNvSpPr>
          <p:nvPr>
            <p:ph type="title"/>
          </p:nvPr>
        </p:nvSpPr>
        <p:spPr>
          <a:xfrm>
            <a:off x="838200" y="243068"/>
            <a:ext cx="113538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BENEFITS &amp; CHALLENGES: </a:t>
            </a:r>
            <a:br>
              <a:rPr lang="en-US" dirty="0"/>
            </a:br>
            <a:r>
              <a:rPr lang="en-US" dirty="0"/>
              <a:t>SELF-EVALUATIONS</a:t>
            </a:r>
            <a:endParaRPr dirty="0"/>
          </a:p>
        </p:txBody>
      </p:sp>
      <p:grpSp>
        <p:nvGrpSpPr>
          <p:cNvPr id="569" name="Google Shape;569;p42"/>
          <p:cNvGrpSpPr/>
          <p:nvPr/>
        </p:nvGrpSpPr>
        <p:grpSpPr>
          <a:xfrm>
            <a:off x="797143" y="1488249"/>
            <a:ext cx="11090036" cy="5293783"/>
            <a:chOff x="682843" y="124883"/>
            <a:chExt cx="11090036" cy="5293783"/>
          </a:xfrm>
        </p:grpSpPr>
        <p:sp>
          <p:nvSpPr>
            <p:cNvPr id="570" name="Google Shape;570;p42"/>
            <p:cNvSpPr/>
            <p:nvPr/>
          </p:nvSpPr>
          <p:spPr>
            <a:xfrm>
              <a:off x="1729602" y="497124"/>
              <a:ext cx="4524447" cy="1230385"/>
            </a:xfrm>
            <a:prstGeom prst="rect">
              <a:avLst/>
            </a:prstGeom>
            <a:solidFill>
              <a:srgbClr val="CACACA">
                <a:alpha val="89803"/>
              </a:srgbClr>
            </a:solidFill>
            <a:ln w="12700" cap="flat" cmpd="sng">
              <a:solidFill>
                <a:schemeClr val="dk1">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2"/>
            <p:cNvSpPr txBox="1"/>
            <p:nvPr/>
          </p:nvSpPr>
          <p:spPr>
            <a:xfrm>
              <a:off x="2453513" y="497124"/>
              <a:ext cx="3800536" cy="1230385"/>
            </a:xfrm>
            <a:prstGeom prst="rect">
              <a:avLst/>
            </a:prstGeom>
            <a:noFill/>
            <a:ln>
              <a:noFill/>
            </a:ln>
          </p:spPr>
          <p:txBody>
            <a:bodyPr spcFirstLastPara="1" wrap="square" lIns="0"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a:solidFill>
                    <a:schemeClr val="dk1"/>
                  </a:solidFill>
                  <a:latin typeface="Trebuchet MS"/>
                  <a:ea typeface="Trebuchet MS"/>
                  <a:cs typeface="Trebuchet MS"/>
                  <a:sym typeface="Trebuchet MS"/>
                </a:rPr>
                <a:t>Encourages </a:t>
              </a:r>
              <a:r>
                <a:rPr lang="en-US" sz="2000">
                  <a:solidFill>
                    <a:schemeClr val="dk1"/>
                  </a:solidFill>
                  <a:latin typeface="Trebuchet MS"/>
                  <a:ea typeface="Trebuchet MS"/>
                  <a:cs typeface="Trebuchet MS"/>
                  <a:sym typeface="Trebuchet MS"/>
                </a:rPr>
                <a:t>superintendents</a:t>
              </a:r>
              <a:r>
                <a:rPr lang="en-US" sz="2000" b="0">
                  <a:solidFill>
                    <a:schemeClr val="dk1"/>
                  </a:solidFill>
                  <a:latin typeface="Trebuchet MS"/>
                  <a:ea typeface="Trebuchet MS"/>
                  <a:cs typeface="Trebuchet MS"/>
                  <a:sym typeface="Trebuchet MS"/>
                </a:rPr>
                <a:t> to reflect on each performance standard (expectations)</a:t>
              </a:r>
              <a:endParaRPr sz="2000">
                <a:solidFill>
                  <a:schemeClr val="dk1"/>
                </a:solidFill>
                <a:latin typeface="Trebuchet MS"/>
                <a:ea typeface="Trebuchet MS"/>
                <a:cs typeface="Trebuchet MS"/>
                <a:sym typeface="Trebuchet MS"/>
              </a:endParaRPr>
            </a:p>
          </p:txBody>
        </p:sp>
        <p:sp>
          <p:nvSpPr>
            <p:cNvPr id="572" name="Google Shape;572;p42"/>
            <p:cNvSpPr/>
            <p:nvPr/>
          </p:nvSpPr>
          <p:spPr>
            <a:xfrm>
              <a:off x="1729602" y="1727510"/>
              <a:ext cx="4524447" cy="1230385"/>
            </a:xfrm>
            <a:prstGeom prst="rect">
              <a:avLst/>
            </a:prstGeom>
            <a:solidFill>
              <a:srgbClr val="CACACA">
                <a:alpha val="89803"/>
              </a:srgbClr>
            </a:solidFill>
            <a:ln w="12700" cap="flat" cmpd="sng">
              <a:solidFill>
                <a:schemeClr val="dk1">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a:off x="1729602" y="2957896"/>
              <a:ext cx="4524447" cy="1230385"/>
            </a:xfrm>
            <a:prstGeom prst="rect">
              <a:avLst/>
            </a:prstGeom>
            <a:solidFill>
              <a:srgbClr val="CACACA">
                <a:alpha val="89803"/>
              </a:srgbClr>
            </a:solidFill>
            <a:ln w="12700" cap="flat" cmpd="sng">
              <a:solidFill>
                <a:schemeClr val="dk1">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a:off x="1729602" y="4188281"/>
              <a:ext cx="4524447" cy="1230385"/>
            </a:xfrm>
            <a:prstGeom prst="rect">
              <a:avLst/>
            </a:prstGeom>
            <a:solidFill>
              <a:srgbClr val="CACACA">
                <a:alpha val="89803"/>
              </a:srgbClr>
            </a:solidFill>
            <a:ln w="12700" cap="flat" cmpd="sng">
              <a:solidFill>
                <a:schemeClr val="dk1">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a:off x="682843" y="184527"/>
              <a:ext cx="1674874" cy="1599969"/>
            </a:xfrm>
            <a:prstGeom prst="ellipse">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txBox="1"/>
            <p:nvPr/>
          </p:nvSpPr>
          <p:spPr>
            <a:xfrm>
              <a:off x="928123" y="418837"/>
              <a:ext cx="1184314" cy="113134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900"/>
                <a:buFont typeface="Trebuchet MS"/>
                <a:buNone/>
              </a:pPr>
              <a:r>
                <a:rPr lang="en-US" sz="190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Benefits</a:t>
              </a:r>
              <a:endParaRPr>
                <a:effectLst>
                  <a:outerShdw blurRad="38100" dist="38100" dir="2700000" algn="tl">
                    <a:srgbClr val="000000">
                      <a:alpha val="43137"/>
                    </a:srgbClr>
                  </a:outerShdw>
                </a:effectLst>
              </a:endParaRPr>
            </a:p>
          </p:txBody>
        </p:sp>
        <p:sp>
          <p:nvSpPr>
            <p:cNvPr id="580" name="Google Shape;580;p42"/>
            <p:cNvSpPr/>
            <p:nvPr/>
          </p:nvSpPr>
          <p:spPr>
            <a:xfrm>
              <a:off x="7248431" y="494515"/>
              <a:ext cx="4524447" cy="1230385"/>
            </a:xfrm>
            <a:prstGeom prst="rect">
              <a:avLst/>
            </a:prstGeom>
            <a:solidFill>
              <a:srgbClr val="CACACA">
                <a:alpha val="89803"/>
              </a:srgbClr>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txBox="1"/>
            <p:nvPr/>
          </p:nvSpPr>
          <p:spPr>
            <a:xfrm>
              <a:off x="7972343" y="494515"/>
              <a:ext cx="3800536" cy="1230385"/>
            </a:xfrm>
            <a:prstGeom prst="rect">
              <a:avLst/>
            </a:prstGeom>
            <a:noFill/>
            <a:ln>
              <a:noFill/>
            </a:ln>
          </p:spPr>
          <p:txBody>
            <a:bodyPr spcFirstLastPara="1" wrap="square" lIns="0"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a:solidFill>
                    <a:schemeClr val="dk1"/>
                  </a:solidFill>
                  <a:latin typeface="Trebuchet MS"/>
                  <a:ea typeface="Trebuchet MS"/>
                  <a:cs typeface="Trebuchet MS"/>
                  <a:sym typeface="Trebuchet MS"/>
                </a:rPr>
                <a:t>Superintendent must be willing to assess accurately</a:t>
              </a:r>
              <a:endParaRPr sz="2000">
                <a:solidFill>
                  <a:schemeClr val="dk1"/>
                </a:solidFill>
                <a:latin typeface="Trebuchet MS"/>
                <a:ea typeface="Trebuchet MS"/>
                <a:cs typeface="Trebuchet MS"/>
                <a:sym typeface="Trebuchet MS"/>
              </a:endParaRPr>
            </a:p>
          </p:txBody>
        </p:sp>
        <p:sp>
          <p:nvSpPr>
            <p:cNvPr id="582" name="Google Shape;582;p42"/>
            <p:cNvSpPr/>
            <p:nvPr/>
          </p:nvSpPr>
          <p:spPr>
            <a:xfrm>
              <a:off x="7248431" y="1724901"/>
              <a:ext cx="4524447" cy="1230385"/>
            </a:xfrm>
            <a:prstGeom prst="rect">
              <a:avLst/>
            </a:prstGeom>
            <a:solidFill>
              <a:srgbClr val="CACACA">
                <a:alpha val="89803"/>
              </a:srgbClr>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2"/>
            <p:cNvSpPr txBox="1"/>
            <p:nvPr/>
          </p:nvSpPr>
          <p:spPr>
            <a:xfrm>
              <a:off x="7386290" y="1724901"/>
              <a:ext cx="4386589" cy="1230385"/>
            </a:xfrm>
            <a:prstGeom prst="rect">
              <a:avLst/>
            </a:prstGeom>
            <a:noFill/>
            <a:ln>
              <a:noFill/>
            </a:ln>
          </p:spPr>
          <p:txBody>
            <a:bodyPr spcFirstLastPara="1" wrap="square" lIns="0"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a:solidFill>
                    <a:schemeClr val="dk1"/>
                  </a:solidFill>
                  <a:latin typeface="Trebuchet MS"/>
                  <a:ea typeface="Trebuchet MS"/>
                  <a:cs typeface="Trebuchet MS"/>
                  <a:sym typeface="Trebuchet MS"/>
                </a:rPr>
                <a:t>Must have trust to share with </a:t>
              </a:r>
              <a:r>
                <a:rPr lang="en-US" sz="2000">
                  <a:solidFill>
                    <a:schemeClr val="dk1"/>
                  </a:solidFill>
                  <a:latin typeface="Trebuchet MS"/>
                  <a:ea typeface="Trebuchet MS"/>
                  <a:cs typeface="Trebuchet MS"/>
                  <a:sym typeface="Trebuchet MS"/>
                </a:rPr>
                <a:t>board</a:t>
              </a:r>
              <a:endParaRPr sz="2000">
                <a:solidFill>
                  <a:schemeClr val="dk1"/>
                </a:solidFill>
                <a:latin typeface="Trebuchet MS"/>
                <a:ea typeface="Trebuchet MS"/>
                <a:cs typeface="Trebuchet MS"/>
                <a:sym typeface="Trebuchet MS"/>
              </a:endParaRPr>
            </a:p>
          </p:txBody>
        </p:sp>
        <p:sp>
          <p:nvSpPr>
            <p:cNvPr id="586" name="Google Shape;586;p42"/>
            <p:cNvSpPr/>
            <p:nvPr/>
          </p:nvSpPr>
          <p:spPr>
            <a:xfrm>
              <a:off x="6280945" y="124883"/>
              <a:ext cx="1674874" cy="1599969"/>
            </a:xfrm>
            <a:prstGeom prst="ellipse">
              <a:avLst/>
            </a:prstGeom>
            <a:solidFill>
              <a:srgbClr val="D5003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2"/>
            <p:cNvSpPr txBox="1"/>
            <p:nvPr/>
          </p:nvSpPr>
          <p:spPr>
            <a:xfrm>
              <a:off x="6526225" y="359193"/>
              <a:ext cx="1184314" cy="113134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900"/>
                <a:buFont typeface="Trebuchet MS"/>
                <a:buNone/>
              </a:pPr>
              <a:r>
                <a:rPr lang="en-US" sz="190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Challenges</a:t>
              </a:r>
              <a:endParaRPr>
                <a:effectLst>
                  <a:outerShdw blurRad="38100" dist="38100" dir="2700000" algn="tl">
                    <a:srgbClr val="000000">
                      <a:alpha val="43137"/>
                    </a:srgbClr>
                  </a:outerShdw>
                </a:effectLst>
              </a:endParaRPr>
            </a:p>
          </p:txBody>
        </p:sp>
        <p:sp>
          <p:nvSpPr>
            <p:cNvPr id="573" name="Google Shape;573;p42"/>
            <p:cNvSpPr txBox="1"/>
            <p:nvPr/>
          </p:nvSpPr>
          <p:spPr>
            <a:xfrm>
              <a:off x="1847088" y="2952806"/>
              <a:ext cx="4406961" cy="1230385"/>
            </a:xfrm>
            <a:prstGeom prst="rect">
              <a:avLst/>
            </a:prstGeom>
            <a:noFill/>
            <a:ln>
              <a:noFill/>
            </a:ln>
          </p:spPr>
          <p:txBody>
            <a:bodyPr spcFirstLastPara="1" wrap="square" lIns="0"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a:solidFill>
                    <a:schemeClr val="dk1"/>
                  </a:solidFill>
                  <a:latin typeface="Trebuchet MS"/>
                  <a:ea typeface="Trebuchet MS"/>
                  <a:cs typeface="Trebuchet MS"/>
                  <a:sym typeface="Trebuchet MS"/>
                </a:rPr>
                <a:t>Can reveal discrepancies in perceptions of performance between superintendent and board</a:t>
              </a:r>
              <a:endParaRPr sz="2000">
                <a:solidFill>
                  <a:schemeClr val="dk1"/>
                </a:solidFill>
                <a:latin typeface="Trebuchet MS"/>
                <a:ea typeface="Trebuchet MS"/>
                <a:cs typeface="Trebuchet MS"/>
                <a:sym typeface="Trebuchet MS"/>
              </a:endParaRPr>
            </a:p>
          </p:txBody>
        </p:sp>
        <p:sp>
          <p:nvSpPr>
            <p:cNvPr id="575" name="Google Shape;575;p42"/>
            <p:cNvSpPr txBox="1"/>
            <p:nvPr/>
          </p:nvSpPr>
          <p:spPr>
            <a:xfrm>
              <a:off x="1815084" y="4183192"/>
              <a:ext cx="4438965" cy="1230385"/>
            </a:xfrm>
            <a:prstGeom prst="rect">
              <a:avLst/>
            </a:prstGeom>
            <a:noFill/>
            <a:ln>
              <a:noFill/>
            </a:ln>
          </p:spPr>
          <p:txBody>
            <a:bodyPr spcFirstLastPara="1" wrap="square" lIns="0"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Trebuchet MS"/>
                  <a:ea typeface="Trebuchet MS"/>
                  <a:cs typeface="Trebuchet MS"/>
                  <a:sym typeface="Trebuchet MS"/>
                </a:rPr>
                <a:t>May be useful in generating dialogue with board concerning goals and strategies</a:t>
              </a:r>
              <a:endParaRPr sz="2000">
                <a:solidFill>
                  <a:schemeClr val="dk1"/>
                </a:solidFill>
                <a:latin typeface="Trebuchet MS"/>
                <a:ea typeface="Trebuchet MS"/>
                <a:cs typeface="Trebuchet MS"/>
                <a:sym typeface="Trebuchet MS"/>
              </a:endParaRPr>
            </a:p>
          </p:txBody>
        </p:sp>
      </p:grpSp>
      <p:sp>
        <p:nvSpPr>
          <p:cNvPr id="22" name="Google Shape;575;p42">
            <a:extLst>
              <a:ext uri="{FF2B5EF4-FFF2-40B4-BE49-F238E27FC236}">
                <a16:creationId xmlns:a16="http://schemas.microsoft.com/office/drawing/2014/main" id="{2F5B9939-2794-4C56-A1F6-057ADCAD0F09}"/>
              </a:ext>
            </a:extLst>
          </p:cNvPr>
          <p:cNvSpPr txBox="1"/>
          <p:nvPr/>
        </p:nvSpPr>
        <p:spPr>
          <a:xfrm>
            <a:off x="1929384" y="3084990"/>
            <a:ext cx="4406961" cy="1230385"/>
          </a:xfrm>
          <a:prstGeom prst="rect">
            <a:avLst/>
          </a:prstGeom>
          <a:noFill/>
          <a:ln>
            <a:noFill/>
          </a:ln>
        </p:spPr>
        <p:txBody>
          <a:bodyPr spcFirstLastPara="1" wrap="square" lIns="0"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dirty="0">
                <a:solidFill>
                  <a:schemeClr val="dk1"/>
                </a:solidFill>
                <a:latin typeface="Trebuchet MS"/>
                <a:ea typeface="Trebuchet MS"/>
                <a:cs typeface="Trebuchet MS"/>
                <a:sym typeface="Trebuchet MS"/>
              </a:rPr>
              <a:t>Helps superintendents realize their areas of strength and need</a:t>
            </a:r>
            <a:endParaRPr sz="2000" dirty="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3"/>
          <p:cNvSpPr txBox="1">
            <a:spLocks noGrp="1"/>
          </p:cNvSpPr>
          <p:nvPr>
            <p:ph type="title"/>
          </p:nvPr>
        </p:nvSpPr>
        <p:spPr>
          <a:xfrm>
            <a:off x="838200" y="32610"/>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a:t>SELF-EVALUATIONS</a:t>
            </a:r>
            <a:endParaRPr/>
          </a:p>
        </p:txBody>
      </p:sp>
      <p:sp>
        <p:nvSpPr>
          <p:cNvPr id="594" name="Google Shape;594;p43"/>
          <p:cNvSpPr txBox="1">
            <a:spLocks noGrp="1"/>
          </p:cNvSpPr>
          <p:nvPr>
            <p:ph type="body" idx="1"/>
          </p:nvPr>
        </p:nvSpPr>
        <p:spPr>
          <a:xfrm>
            <a:off x="838200" y="1493111"/>
            <a:ext cx="10909610" cy="45155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Char char="•"/>
            </a:pPr>
            <a:r>
              <a:rPr lang="en-US"/>
              <a:t>Optional, but </a:t>
            </a:r>
            <a:r>
              <a:rPr lang="en-US" u="sng"/>
              <a:t>recommended</a:t>
            </a:r>
            <a:endParaRPr/>
          </a:p>
          <a:p>
            <a:pPr marL="457200" lvl="0" indent="-457200" algn="l" rtl="0">
              <a:lnSpc>
                <a:spcPct val="100000"/>
              </a:lnSpc>
              <a:spcBef>
                <a:spcPts val="1200"/>
              </a:spcBef>
              <a:spcAft>
                <a:spcPts val="0"/>
              </a:spcAft>
              <a:buClr>
                <a:schemeClr val="dk1"/>
              </a:buClr>
              <a:buSzPts val="2800"/>
              <a:buChar char="•"/>
            </a:pPr>
            <a:r>
              <a:rPr lang="en-US"/>
              <a:t>Helps superintendents to reflect on areas of strength and areas for improvement</a:t>
            </a:r>
            <a:endParaRPr/>
          </a:p>
          <a:p>
            <a:pPr marL="457200" lvl="0" indent="-457200" algn="l" rtl="0">
              <a:lnSpc>
                <a:spcPct val="100000"/>
              </a:lnSpc>
              <a:spcBef>
                <a:spcPts val="1200"/>
              </a:spcBef>
              <a:spcAft>
                <a:spcPts val="0"/>
              </a:spcAft>
              <a:buClr>
                <a:schemeClr val="dk1"/>
              </a:buClr>
              <a:buSzPts val="2800"/>
              <a:buChar char="•"/>
            </a:pPr>
            <a:r>
              <a:rPr lang="en-US"/>
              <a:t>Provides structure to consider future goals and strategies for achieving goals</a:t>
            </a:r>
          </a:p>
          <a:p>
            <a:pPr marL="457200" lvl="0" indent="-457200" algn="l" rtl="0">
              <a:lnSpc>
                <a:spcPct val="100000"/>
              </a:lnSpc>
              <a:spcBef>
                <a:spcPts val="1200"/>
              </a:spcBef>
              <a:spcAft>
                <a:spcPts val="0"/>
              </a:spcAft>
              <a:buClr>
                <a:schemeClr val="dk1"/>
              </a:buClr>
              <a:buSzPts val="2800"/>
              <a:buChar char="•"/>
            </a:pPr>
            <a:r>
              <a:rPr lang="en-US"/>
              <a:t>Sample </a:t>
            </a:r>
            <a:r>
              <a:rPr lang="en-US" i="1"/>
              <a:t>Self-evaluation Form </a:t>
            </a:r>
            <a:r>
              <a:rPr lang="en-US"/>
              <a:t>in </a:t>
            </a:r>
            <a:r>
              <a:rPr lang="en-US" i="1"/>
              <a:t>Guidelines</a:t>
            </a:r>
            <a:endParaRPr i="1"/>
          </a:p>
          <a:p>
            <a:pPr marL="0" lvl="0" indent="0" algn="l" rtl="0">
              <a:lnSpc>
                <a:spcPct val="90000"/>
              </a:lnSpc>
              <a:spcBef>
                <a:spcPts val="2200"/>
              </a:spcBef>
              <a:spcAft>
                <a:spcPts val="0"/>
              </a:spcAft>
              <a:buClr>
                <a:schemeClr val="dk1"/>
              </a:buClr>
              <a:buSzPts val="2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5000"/>
              <a:buFont typeface="Trebuchet MS"/>
              <a:buNone/>
            </a:pPr>
            <a:r>
              <a:rPr lang="en-US" dirty="0"/>
              <a:t>Which data sources best capture the performance of a superintendent?  Why?  (Chat)</a:t>
            </a:r>
            <a:endParaRPr dirty="0"/>
          </a:p>
        </p:txBody>
      </p:sp>
      <p:sp>
        <p:nvSpPr>
          <p:cNvPr id="458" name="Google Shape;458;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a:p>
        </p:txBody>
      </p:sp>
    </p:spTree>
    <p:extLst>
      <p:ext uri="{BB962C8B-B14F-4D97-AF65-F5344CB8AC3E}">
        <p14:creationId xmlns:p14="http://schemas.microsoft.com/office/powerpoint/2010/main" val="268503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Trebuchet MS"/>
              <a:buNone/>
            </a:pPr>
            <a:r>
              <a:rPr lang="en-US" dirty="0"/>
              <a:t>INTRODUCTION</a:t>
            </a:r>
            <a:endParaRPr dirty="0"/>
          </a:p>
        </p:txBody>
      </p:sp>
      <p:sp>
        <p:nvSpPr>
          <p:cNvPr id="176" name="Google Shape;176;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Trebuchet MS"/>
              <a:buNone/>
            </a:pPr>
            <a:r>
              <a:rPr lang="en-US"/>
              <a:t>EVALUATING PERFORMANCE</a:t>
            </a:r>
            <a:endParaRPr/>
          </a:p>
        </p:txBody>
      </p:sp>
      <p:sp>
        <p:nvSpPr>
          <p:cNvPr id="393" name="Google Shape;393;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a:p>
        </p:txBody>
      </p:sp>
    </p:spTree>
    <p:extLst>
      <p:ext uri="{BB962C8B-B14F-4D97-AF65-F5344CB8AC3E}">
        <p14:creationId xmlns:p14="http://schemas.microsoft.com/office/powerpoint/2010/main" val="934200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EA5CA7E-F66A-4939-96CA-493E60630342}"/>
              </a:ext>
            </a:extLst>
          </p:cNvPr>
          <p:cNvGraphicFramePr>
            <a:graphicFrameLocks noGrp="1"/>
          </p:cNvGraphicFramePr>
          <p:nvPr/>
        </p:nvGraphicFramePr>
        <p:xfrm>
          <a:off x="1580706" y="1161817"/>
          <a:ext cx="8956156" cy="381000"/>
        </p:xfrm>
        <a:graphic>
          <a:graphicData uri="http://schemas.openxmlformats.org/drawingml/2006/table">
            <a:tbl>
              <a:tblPr firstRow="1" bandRow="1">
                <a:tableStyleId>{5C22544A-7EE6-4342-B048-85BDC9FD1C3A}</a:tableStyleId>
              </a:tblPr>
              <a:tblGrid>
                <a:gridCol w="638723">
                  <a:extLst>
                    <a:ext uri="{9D8B030D-6E8A-4147-A177-3AD203B41FA5}">
                      <a16:colId xmlns:a16="http://schemas.microsoft.com/office/drawing/2014/main" val="20000"/>
                    </a:ext>
                  </a:extLst>
                </a:gridCol>
                <a:gridCol w="2814591">
                  <a:extLst>
                    <a:ext uri="{9D8B030D-6E8A-4147-A177-3AD203B41FA5}">
                      <a16:colId xmlns:a16="http://schemas.microsoft.com/office/drawing/2014/main" val="20001"/>
                    </a:ext>
                  </a:extLst>
                </a:gridCol>
                <a:gridCol w="5502842">
                  <a:extLst>
                    <a:ext uri="{9D8B030D-6E8A-4147-A177-3AD203B41FA5}">
                      <a16:colId xmlns:a16="http://schemas.microsoft.com/office/drawing/2014/main" val="20002"/>
                    </a:ext>
                  </a:extLst>
                </a:gridCol>
              </a:tblGrid>
              <a:tr h="381000">
                <a:tc>
                  <a:txBody>
                    <a:bodyPr/>
                    <a:lstStyle/>
                    <a:p>
                      <a:r>
                        <a:rPr lang="en-US" sz="1800" b="1" baseline="0">
                          <a:solidFill>
                            <a:schemeClr val="bg1"/>
                          </a:solidFill>
                          <a:effectLst>
                            <a:outerShdw blurRad="38100" dist="38100" dir="2700000" algn="tl">
                              <a:srgbClr val="000000">
                                <a:alpha val="43137"/>
                              </a:srgbClr>
                            </a:outerShdw>
                          </a:effectLst>
                        </a:rPr>
                        <a:t>Cat.</a:t>
                      </a:r>
                      <a:endParaRPr lang="en-US" sz="1800" b="1">
                        <a:solidFill>
                          <a:schemeClr val="bg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indent="0">
                        <a:buFont typeface="Arial" pitchFamily="34" charset="0"/>
                        <a:buNone/>
                      </a:pPr>
                      <a:r>
                        <a:rPr lang="en-US" sz="1800" b="1">
                          <a:solidFill>
                            <a:schemeClr val="bg1"/>
                          </a:solidFill>
                          <a:effectLst>
                            <a:outerShdw blurRad="38100" dist="38100" dir="2700000" algn="tl">
                              <a:srgbClr val="000000">
                                <a:alpha val="43137"/>
                              </a:srgbClr>
                            </a:outerShdw>
                          </a:effectLst>
                        </a:rPr>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indent="0">
                        <a:buFont typeface="Arial" pitchFamily="34" charset="0"/>
                        <a:buNone/>
                      </a:pPr>
                      <a:r>
                        <a:rPr lang="en-US" sz="1800" b="1">
                          <a:solidFill>
                            <a:schemeClr val="bg1"/>
                          </a:solidFill>
                          <a:effectLst>
                            <a:outerShdw blurRad="38100" dist="38100" dir="2700000" algn="tl">
                              <a:srgbClr val="000000">
                                <a:alpha val="43137"/>
                              </a:srgbClr>
                            </a:outerShdw>
                          </a:effectLst>
                        </a:rPr>
                        <a:t>Definition</a:t>
                      </a:r>
                      <a:endParaRPr lang="en-US" sz="1600" b="1">
                        <a:solidFill>
                          <a:schemeClr val="bg1"/>
                        </a:solidFill>
                        <a:effectLst>
                          <a:outerShdw blurRad="38100" dist="38100" dir="2700000" algn="tl">
                            <a:srgbClr val="000000">
                              <a:alpha val="43137"/>
                            </a:srgbClr>
                          </a:outerShdw>
                        </a:effectLs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7E608FF7-507A-4021-A7AF-6E037FC262DD}"/>
              </a:ext>
            </a:extLst>
          </p:cNvPr>
          <p:cNvGraphicFramePr>
            <a:graphicFrameLocks noGrp="1"/>
          </p:cNvGraphicFramePr>
          <p:nvPr>
            <p:extLst>
              <p:ext uri="{D42A27DB-BD31-4B8C-83A1-F6EECF244321}">
                <p14:modId xmlns:p14="http://schemas.microsoft.com/office/powerpoint/2010/main" val="2160875107"/>
              </p:ext>
            </p:extLst>
          </p:nvPr>
        </p:nvGraphicFramePr>
        <p:xfrm>
          <a:off x="1580709" y="4037708"/>
          <a:ext cx="8956157" cy="1201477"/>
        </p:xfrm>
        <a:graphic>
          <a:graphicData uri="http://schemas.openxmlformats.org/drawingml/2006/table">
            <a:tbl>
              <a:tblPr firstRow="1" bandRow="1">
                <a:tableStyleId>{5C22544A-7EE6-4342-B048-85BDC9FD1C3A}</a:tableStyleId>
              </a:tblPr>
              <a:tblGrid>
                <a:gridCol w="638721">
                  <a:extLst>
                    <a:ext uri="{9D8B030D-6E8A-4147-A177-3AD203B41FA5}">
                      <a16:colId xmlns:a16="http://schemas.microsoft.com/office/drawing/2014/main" val="20000"/>
                    </a:ext>
                  </a:extLst>
                </a:gridCol>
                <a:gridCol w="2814591">
                  <a:extLst>
                    <a:ext uri="{9D8B030D-6E8A-4147-A177-3AD203B41FA5}">
                      <a16:colId xmlns:a16="http://schemas.microsoft.com/office/drawing/2014/main" val="20001"/>
                    </a:ext>
                  </a:extLst>
                </a:gridCol>
                <a:gridCol w="5502845">
                  <a:extLst>
                    <a:ext uri="{9D8B030D-6E8A-4147-A177-3AD203B41FA5}">
                      <a16:colId xmlns:a16="http://schemas.microsoft.com/office/drawing/2014/main" val="20002"/>
                    </a:ext>
                  </a:extLst>
                </a:gridCol>
              </a:tblGrid>
              <a:tr h="1201477">
                <a:tc>
                  <a:txBody>
                    <a:bodyPr/>
                    <a:lstStyle/>
                    <a:p>
                      <a:pPr algn="ctr"/>
                      <a:r>
                        <a:rPr lang="en-US" sz="1400" b="1" baseline="0">
                          <a:solidFill>
                            <a:srgbClr val="191B37"/>
                          </a:solidFill>
                          <a:effectLst/>
                          <a:latin typeface="+mn-lt"/>
                          <a:cs typeface="Arial" pitchFamily="34" charset="0"/>
                        </a:rPr>
                        <a:t>Approaching Effective</a:t>
                      </a:r>
                      <a:endParaRPr lang="en-US" sz="1400" b="1">
                        <a:solidFill>
                          <a:srgbClr val="191B37"/>
                        </a:solidFill>
                        <a:effectLst/>
                        <a:latin typeface="+mn-lt"/>
                        <a:cs typeface="Arial" pitchFamily="34" charset="0"/>
                      </a:endParaRPr>
                    </a:p>
                  </a:txBody>
                  <a:tcPr marT="45700" marB="45700"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305"/>
                    </a:solidFill>
                  </a:tcPr>
                </a:tc>
                <a:tc>
                  <a:txBody>
                    <a:bodyPr/>
                    <a:lstStyle/>
                    <a:p>
                      <a:pPr marL="0" indent="0">
                        <a:buFont typeface="Arial" pitchFamily="34" charset="0"/>
                        <a:buNone/>
                      </a:pPr>
                      <a:r>
                        <a:rPr lang="en-US" sz="1400" b="0">
                          <a:solidFill>
                            <a:srgbClr val="191B37"/>
                          </a:solidFill>
                          <a:effectLst/>
                          <a:latin typeface="+mn-lt"/>
                          <a:cs typeface="Arial" pitchFamily="34" charset="0"/>
                        </a:rPr>
                        <a:t>The</a:t>
                      </a:r>
                      <a:r>
                        <a:rPr lang="en-US" sz="1400" b="0" baseline="0">
                          <a:solidFill>
                            <a:srgbClr val="191B37"/>
                          </a:solidFill>
                          <a:effectLst/>
                          <a:latin typeface="+mn-lt"/>
                          <a:cs typeface="Arial" pitchFamily="34" charset="0"/>
                        </a:rPr>
                        <a:t> superintendent </a:t>
                      </a:r>
                      <a:r>
                        <a:rPr lang="en-US" sz="1400" b="0" u="none" baseline="0">
                          <a:solidFill>
                            <a:srgbClr val="191B37"/>
                          </a:solidFill>
                          <a:effectLst/>
                          <a:latin typeface="+mn-lt"/>
                          <a:cs typeface="Arial" pitchFamily="34" charset="0"/>
                        </a:rPr>
                        <a:t>is </a:t>
                      </a:r>
                      <a:r>
                        <a:rPr lang="en-US" sz="1400" b="0" u="sng" baseline="0">
                          <a:solidFill>
                            <a:srgbClr val="191B37"/>
                          </a:solidFill>
                          <a:effectLst/>
                          <a:latin typeface="+mn-lt"/>
                          <a:cs typeface="Arial" pitchFamily="34" charset="0"/>
                        </a:rPr>
                        <a:t>inconsistent in meeting</a:t>
                      </a:r>
                      <a:r>
                        <a:rPr lang="en-US" sz="1400" b="0" u="none" baseline="0">
                          <a:solidFill>
                            <a:srgbClr val="191B37"/>
                          </a:solidFill>
                          <a:effectLst/>
                          <a:latin typeface="+mn-lt"/>
                          <a:cs typeface="Arial" pitchFamily="34" charset="0"/>
                        </a:rPr>
                        <a:t> </a:t>
                      </a:r>
                      <a:r>
                        <a:rPr lang="en-US" sz="1400" b="0" baseline="0">
                          <a:solidFill>
                            <a:srgbClr val="191B37"/>
                          </a:solidFill>
                          <a:effectLst/>
                          <a:latin typeface="+mn-lt"/>
                          <a:cs typeface="Arial" pitchFamily="34" charset="0"/>
                        </a:rPr>
                        <a:t>the established standard and/or in working toward the division’s mission and goals.</a:t>
                      </a:r>
                      <a:endParaRPr lang="en-US" sz="1400" b="0">
                        <a:solidFill>
                          <a:srgbClr val="191B37"/>
                        </a:solidFill>
                        <a:effectLst/>
                        <a:latin typeface="+mn-lt"/>
                        <a:cs typeface="Arial" pitchFamily="34" charset="0"/>
                      </a:endParaRPr>
                    </a:p>
                  </a:txBody>
                  <a:tcPr marT="45700" marB="457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6D"/>
                    </a:solidFill>
                  </a:tcPr>
                </a:tc>
                <a:tc>
                  <a:txBody>
                    <a:bodyPr/>
                    <a:lstStyle/>
                    <a:p>
                      <a:pPr marL="0" indent="0">
                        <a:buFont typeface="Arial" pitchFamily="34" charset="0"/>
                        <a:buNone/>
                      </a:pPr>
                      <a:r>
                        <a:rPr lang="en-US" sz="1600" b="1">
                          <a:solidFill>
                            <a:srgbClr val="191B37"/>
                          </a:solidFill>
                          <a:effectLst/>
                          <a:latin typeface="+mn-lt"/>
                          <a:cs typeface="Arial" pitchFamily="34" charset="0"/>
                        </a:rPr>
                        <a:t>Developing/Needs Improvement Performance</a:t>
                      </a:r>
                    </a:p>
                    <a:p>
                      <a:pPr marL="173038" indent="-173038">
                        <a:buFont typeface="Arial" panose="020B0604020202020204" pitchFamily="34" charset="0"/>
                        <a:buChar char="•"/>
                      </a:pPr>
                      <a:r>
                        <a:rPr lang="en-US" sz="1400" b="0">
                          <a:solidFill>
                            <a:srgbClr val="191B37"/>
                          </a:solidFill>
                          <a:effectLst/>
                          <a:latin typeface="+mn-lt"/>
                          <a:cs typeface="Arial" pitchFamily="34" charset="0"/>
                        </a:rPr>
                        <a:t>Requires support in meeting the performance standard</a:t>
                      </a:r>
                    </a:p>
                    <a:p>
                      <a:pPr marL="173038" indent="-173038">
                        <a:buFont typeface="Arial" panose="020B0604020202020204" pitchFamily="34" charset="0"/>
                        <a:buChar char="•"/>
                      </a:pPr>
                      <a:r>
                        <a:rPr lang="en-US" sz="1400" b="0">
                          <a:solidFill>
                            <a:srgbClr val="191B37"/>
                          </a:solidFill>
                          <a:effectLst/>
                          <a:latin typeface="+mn-lt"/>
                          <a:cs typeface="Arial" pitchFamily="34" charset="0"/>
                        </a:rPr>
                        <a:t>Results in less than expected quality of student performance</a:t>
                      </a:r>
                    </a:p>
                    <a:p>
                      <a:pPr marL="173038" indent="-173038">
                        <a:buFont typeface="Arial" panose="020B0604020202020204" pitchFamily="34" charset="0"/>
                        <a:buChar char="•"/>
                      </a:pPr>
                      <a:r>
                        <a:rPr lang="en-US" sz="1400" b="0">
                          <a:solidFill>
                            <a:srgbClr val="191B37"/>
                          </a:solidFill>
                          <a:effectLst/>
                          <a:latin typeface="+mn-lt"/>
                          <a:cs typeface="Arial" pitchFamily="34" charset="0"/>
                        </a:rPr>
                        <a:t>Leads</a:t>
                      </a:r>
                      <a:r>
                        <a:rPr lang="en-US" sz="1400" b="0" baseline="0">
                          <a:solidFill>
                            <a:srgbClr val="191B37"/>
                          </a:solidFill>
                          <a:effectLst/>
                          <a:latin typeface="+mn-lt"/>
                          <a:cs typeface="Arial" pitchFamily="34" charset="0"/>
                        </a:rPr>
                        <a:t> to areas for superintendent improvement being jointly identified and planned between superintendent and board</a:t>
                      </a:r>
                      <a:endParaRPr lang="en-US" sz="1400" b="0">
                        <a:solidFill>
                          <a:srgbClr val="191B37"/>
                        </a:solidFill>
                        <a:effectLst/>
                        <a:latin typeface="+mn-lt"/>
                        <a:cs typeface="Arial" pitchFamily="34" charset="0"/>
                      </a:endParaRPr>
                    </a:p>
                  </a:txBody>
                  <a:tcPr marT="45700" marB="457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6D"/>
                    </a:solidFill>
                  </a:tcP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4631504B-A8B1-4358-BABC-24F48C061D93}"/>
              </a:ext>
            </a:extLst>
          </p:cNvPr>
          <p:cNvGraphicFramePr>
            <a:graphicFrameLocks noGrp="1"/>
          </p:cNvGraphicFramePr>
          <p:nvPr>
            <p:extLst>
              <p:ext uri="{D42A27DB-BD31-4B8C-83A1-F6EECF244321}">
                <p14:modId xmlns:p14="http://schemas.microsoft.com/office/powerpoint/2010/main" val="707182830"/>
              </p:ext>
            </p:extLst>
          </p:nvPr>
        </p:nvGraphicFramePr>
        <p:xfrm>
          <a:off x="1580706" y="1599967"/>
          <a:ext cx="8956156" cy="1188744"/>
        </p:xfrm>
        <a:graphic>
          <a:graphicData uri="http://schemas.openxmlformats.org/drawingml/2006/table">
            <a:tbl>
              <a:tblPr firstRow="1" bandRow="1">
                <a:tableStyleId>{5C22544A-7EE6-4342-B048-85BDC9FD1C3A}</a:tableStyleId>
              </a:tblPr>
              <a:tblGrid>
                <a:gridCol w="645742">
                  <a:extLst>
                    <a:ext uri="{9D8B030D-6E8A-4147-A177-3AD203B41FA5}">
                      <a16:colId xmlns:a16="http://schemas.microsoft.com/office/drawing/2014/main" val="20000"/>
                    </a:ext>
                  </a:extLst>
                </a:gridCol>
                <a:gridCol w="2807572">
                  <a:extLst>
                    <a:ext uri="{9D8B030D-6E8A-4147-A177-3AD203B41FA5}">
                      <a16:colId xmlns:a16="http://schemas.microsoft.com/office/drawing/2014/main" val="20001"/>
                    </a:ext>
                  </a:extLst>
                </a:gridCol>
                <a:gridCol w="5502842">
                  <a:extLst>
                    <a:ext uri="{9D8B030D-6E8A-4147-A177-3AD203B41FA5}">
                      <a16:colId xmlns:a16="http://schemas.microsoft.com/office/drawing/2014/main" val="20002"/>
                    </a:ext>
                  </a:extLst>
                </a:gridCol>
              </a:tblGrid>
              <a:tr h="1113191">
                <a:tc>
                  <a:txBody>
                    <a:bodyPr/>
                    <a:lstStyle/>
                    <a:p>
                      <a:pPr algn="ctr"/>
                      <a:r>
                        <a:rPr lang="en-US" sz="1800" b="1" baseline="0">
                          <a:solidFill>
                            <a:schemeClr val="accent4">
                              <a:lumMod val="10000"/>
                            </a:schemeClr>
                          </a:solidFill>
                          <a:effectLst/>
                          <a:latin typeface="+mn-lt"/>
                          <a:cs typeface="Arial" pitchFamily="34" charset="0"/>
                        </a:rPr>
                        <a:t>Highly Effective</a:t>
                      </a:r>
                      <a:endParaRPr lang="en-US" sz="1600" b="1">
                        <a:solidFill>
                          <a:schemeClr val="accent4">
                            <a:lumMod val="10000"/>
                          </a:schemeClr>
                        </a:solidFill>
                        <a:effectLst/>
                        <a:latin typeface="+mn-lt"/>
                        <a:cs typeface="Arial" pitchFamily="34" charset="0"/>
                      </a:endParaRPr>
                    </a:p>
                  </a:txBody>
                  <a:tcPr marT="45732" marB="45732"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DCFF"/>
                    </a:solidFill>
                  </a:tcPr>
                </a:tc>
                <a:tc>
                  <a:txBody>
                    <a:bodyPr/>
                    <a:lstStyle/>
                    <a:p>
                      <a:pPr marL="0" indent="0">
                        <a:buFont typeface="Arial" pitchFamily="34" charset="0"/>
                        <a:buNone/>
                      </a:pPr>
                      <a:r>
                        <a:rPr lang="en-US" sz="1400" b="0">
                          <a:solidFill>
                            <a:schemeClr val="accent4">
                              <a:lumMod val="10000"/>
                            </a:schemeClr>
                          </a:solidFill>
                          <a:effectLst/>
                          <a:latin typeface="+mn-lt"/>
                          <a:cs typeface="Arial" pitchFamily="34" charset="0"/>
                        </a:rPr>
                        <a:t>The</a:t>
                      </a:r>
                      <a:r>
                        <a:rPr lang="en-US" sz="1400" b="0" baseline="0">
                          <a:solidFill>
                            <a:schemeClr val="accent4">
                              <a:lumMod val="10000"/>
                            </a:schemeClr>
                          </a:solidFill>
                          <a:effectLst/>
                          <a:latin typeface="+mn-lt"/>
                          <a:cs typeface="Arial" pitchFamily="34" charset="0"/>
                        </a:rPr>
                        <a:t> superintendent maintains performance, accomplishments, and behaviors that </a:t>
                      </a:r>
                      <a:r>
                        <a:rPr lang="en-US" sz="1400" b="0" u="sng" baseline="0">
                          <a:solidFill>
                            <a:schemeClr val="accent4">
                              <a:lumMod val="10000"/>
                            </a:schemeClr>
                          </a:solidFill>
                          <a:effectLst/>
                          <a:latin typeface="+mn-lt"/>
                          <a:cs typeface="Arial" pitchFamily="34" charset="0"/>
                        </a:rPr>
                        <a:t>consistently and considerably surpass</a:t>
                      </a:r>
                      <a:r>
                        <a:rPr lang="en-US" sz="1400" b="0" u="none" baseline="0">
                          <a:solidFill>
                            <a:schemeClr val="accent4">
                              <a:lumMod val="10000"/>
                            </a:schemeClr>
                          </a:solidFill>
                          <a:effectLst/>
                          <a:latin typeface="+mn-lt"/>
                          <a:cs typeface="Arial" pitchFamily="34" charset="0"/>
                        </a:rPr>
                        <a:t> </a:t>
                      </a:r>
                      <a:r>
                        <a:rPr lang="en-US" sz="1400" b="0" baseline="0">
                          <a:solidFill>
                            <a:schemeClr val="accent4">
                              <a:lumMod val="10000"/>
                            </a:schemeClr>
                          </a:solidFill>
                          <a:effectLst/>
                          <a:latin typeface="+mn-lt"/>
                          <a:cs typeface="Arial" pitchFamily="34" charset="0"/>
                        </a:rPr>
                        <a:t>the established standard. </a:t>
                      </a:r>
                      <a:endParaRPr lang="en-US" sz="1400" b="0">
                        <a:solidFill>
                          <a:schemeClr val="accent4">
                            <a:lumMod val="10000"/>
                          </a:schemeClr>
                        </a:solidFill>
                        <a:effectLst/>
                        <a:latin typeface="+mn-lt"/>
                        <a:cs typeface="Arial" pitchFamily="34" charset="0"/>
                      </a:endParaRPr>
                    </a:p>
                  </a:txBody>
                  <a:tcPr marT="45732" marB="4573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EBFF"/>
                    </a:solidFill>
                  </a:tcPr>
                </a:tc>
                <a:tc>
                  <a:txBody>
                    <a:bodyPr/>
                    <a:lstStyle/>
                    <a:p>
                      <a:pPr marL="0" indent="0">
                        <a:buFont typeface="Arial" pitchFamily="34" charset="0"/>
                        <a:buNone/>
                      </a:pPr>
                      <a:r>
                        <a:rPr lang="en-US" sz="1600" b="1">
                          <a:solidFill>
                            <a:schemeClr val="accent4">
                              <a:lumMod val="10000"/>
                            </a:schemeClr>
                          </a:solidFill>
                          <a:effectLst/>
                          <a:latin typeface="+mn-lt"/>
                          <a:cs typeface="Arial" pitchFamily="34" charset="0"/>
                        </a:rPr>
                        <a:t>Exceptional Performance</a:t>
                      </a:r>
                    </a:p>
                    <a:p>
                      <a:pPr marL="173038" indent="-173038">
                        <a:buFont typeface="Arial" panose="020B0604020202020204" pitchFamily="34" charset="0"/>
                        <a:buChar char="•"/>
                      </a:pPr>
                      <a:r>
                        <a:rPr lang="en-US" sz="1400" b="0">
                          <a:solidFill>
                            <a:schemeClr val="accent4">
                              <a:lumMod val="10000"/>
                            </a:schemeClr>
                          </a:solidFill>
                          <a:effectLst/>
                          <a:latin typeface="+mn-lt"/>
                          <a:cs typeface="Arial" pitchFamily="34" charset="0"/>
                        </a:rPr>
                        <a:t>Sustains high performance over period of time</a:t>
                      </a:r>
                    </a:p>
                    <a:p>
                      <a:pPr marL="173038" indent="-173038">
                        <a:buFont typeface="Arial" panose="020B0604020202020204" pitchFamily="34" charset="0"/>
                        <a:buChar char="•"/>
                      </a:pPr>
                      <a:r>
                        <a:rPr lang="en-US" sz="1400" b="0">
                          <a:solidFill>
                            <a:schemeClr val="accent4">
                              <a:lumMod val="10000"/>
                            </a:schemeClr>
                          </a:solidFill>
                          <a:effectLst/>
                          <a:latin typeface="+mn-lt"/>
                          <a:cs typeface="Arial" pitchFamily="34" charset="0"/>
                        </a:rPr>
                        <a:t>Empowers principals, teachers and students; behaviors have strong positive impact</a:t>
                      </a:r>
                      <a:r>
                        <a:rPr lang="en-US" sz="1400" b="0" baseline="0">
                          <a:solidFill>
                            <a:schemeClr val="accent4">
                              <a:lumMod val="10000"/>
                            </a:schemeClr>
                          </a:solidFill>
                          <a:effectLst/>
                          <a:latin typeface="+mn-lt"/>
                          <a:cs typeface="Arial" pitchFamily="34" charset="0"/>
                        </a:rPr>
                        <a:t> on student learning and division climate</a:t>
                      </a:r>
                    </a:p>
                    <a:p>
                      <a:pPr marL="173038" indent="-173038">
                        <a:buFont typeface="Arial" panose="020B0604020202020204" pitchFamily="34" charset="0"/>
                        <a:buChar char="•"/>
                      </a:pPr>
                      <a:r>
                        <a:rPr lang="en-US" sz="1400" b="0" baseline="0">
                          <a:solidFill>
                            <a:schemeClr val="accent4">
                              <a:lumMod val="10000"/>
                            </a:schemeClr>
                          </a:solidFill>
                          <a:effectLst/>
                          <a:latin typeface="+mn-lt"/>
                          <a:cs typeface="Arial" pitchFamily="34" charset="0"/>
                        </a:rPr>
                        <a:t>Serves as role model to others</a:t>
                      </a:r>
                      <a:endParaRPr lang="en-US" sz="1400" b="0">
                        <a:solidFill>
                          <a:schemeClr val="accent4">
                            <a:lumMod val="10000"/>
                          </a:schemeClr>
                        </a:solidFill>
                        <a:effectLst/>
                        <a:latin typeface="+mn-lt"/>
                        <a:cs typeface="Arial" pitchFamily="34" charset="0"/>
                      </a:endParaRPr>
                    </a:p>
                  </a:txBody>
                  <a:tcPr marT="45732" marB="4573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EBFF"/>
                    </a:solidFill>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7F248094-49FF-471A-A35D-EEB3BD17B8A0}"/>
              </a:ext>
            </a:extLst>
          </p:cNvPr>
          <p:cNvGraphicFramePr>
            <a:graphicFrameLocks noGrp="1"/>
          </p:cNvGraphicFramePr>
          <p:nvPr>
            <p:extLst>
              <p:ext uri="{D42A27DB-BD31-4B8C-83A1-F6EECF244321}">
                <p14:modId xmlns:p14="http://schemas.microsoft.com/office/powerpoint/2010/main" val="307545881"/>
              </p:ext>
            </p:extLst>
          </p:nvPr>
        </p:nvGraphicFramePr>
        <p:xfrm>
          <a:off x="1580707" y="2818174"/>
          <a:ext cx="8956157" cy="1188680"/>
        </p:xfrm>
        <a:graphic>
          <a:graphicData uri="http://schemas.openxmlformats.org/drawingml/2006/table">
            <a:tbl>
              <a:tblPr firstRow="1" bandRow="1">
                <a:tableStyleId>{5C22544A-7EE6-4342-B048-85BDC9FD1C3A}</a:tableStyleId>
              </a:tblPr>
              <a:tblGrid>
                <a:gridCol w="645742">
                  <a:extLst>
                    <a:ext uri="{9D8B030D-6E8A-4147-A177-3AD203B41FA5}">
                      <a16:colId xmlns:a16="http://schemas.microsoft.com/office/drawing/2014/main" val="20000"/>
                    </a:ext>
                  </a:extLst>
                </a:gridCol>
                <a:gridCol w="2807572">
                  <a:extLst>
                    <a:ext uri="{9D8B030D-6E8A-4147-A177-3AD203B41FA5}">
                      <a16:colId xmlns:a16="http://schemas.microsoft.com/office/drawing/2014/main" val="20001"/>
                    </a:ext>
                  </a:extLst>
                </a:gridCol>
                <a:gridCol w="5502843">
                  <a:extLst>
                    <a:ext uri="{9D8B030D-6E8A-4147-A177-3AD203B41FA5}">
                      <a16:colId xmlns:a16="http://schemas.microsoft.com/office/drawing/2014/main" val="20002"/>
                    </a:ext>
                  </a:extLst>
                </a:gridCol>
              </a:tblGrid>
              <a:tr h="1078072">
                <a:tc>
                  <a:txBody>
                    <a:bodyPr/>
                    <a:lstStyle/>
                    <a:p>
                      <a:pPr algn="ctr"/>
                      <a:r>
                        <a:rPr lang="en-US" sz="1800" b="1" baseline="0">
                          <a:solidFill>
                            <a:schemeClr val="accent4">
                              <a:lumMod val="10000"/>
                            </a:schemeClr>
                          </a:solidFill>
                          <a:effectLst/>
                          <a:latin typeface="+mn-lt"/>
                          <a:cs typeface="Arial" pitchFamily="34" charset="0"/>
                        </a:rPr>
                        <a:t>Effective</a:t>
                      </a:r>
                      <a:endParaRPr lang="en-US" sz="1800" b="1">
                        <a:solidFill>
                          <a:schemeClr val="accent4">
                            <a:lumMod val="10000"/>
                          </a:schemeClr>
                        </a:solidFill>
                        <a:effectLst/>
                        <a:latin typeface="+mn-lt"/>
                        <a:cs typeface="Arial" pitchFamily="34" charset="0"/>
                      </a:endParaRPr>
                    </a:p>
                  </a:txBody>
                  <a:tcPr marT="45700" marB="45700"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C44"/>
                    </a:solidFill>
                  </a:tcPr>
                </a:tc>
                <a:tc>
                  <a:txBody>
                    <a:bodyPr/>
                    <a:lstStyle/>
                    <a:p>
                      <a:pPr marL="0" indent="0">
                        <a:buFont typeface="Arial" pitchFamily="34" charset="0"/>
                        <a:buNone/>
                      </a:pPr>
                      <a:r>
                        <a:rPr lang="en-US" sz="1400" b="0">
                          <a:solidFill>
                            <a:schemeClr val="accent4">
                              <a:lumMod val="10000"/>
                            </a:schemeClr>
                          </a:solidFill>
                          <a:effectLst/>
                          <a:latin typeface="+mn-lt"/>
                          <a:cs typeface="Arial" pitchFamily="34" charset="0"/>
                        </a:rPr>
                        <a:t>The</a:t>
                      </a:r>
                      <a:r>
                        <a:rPr lang="en-US" sz="1400" b="0" baseline="0">
                          <a:solidFill>
                            <a:schemeClr val="accent4">
                              <a:lumMod val="10000"/>
                            </a:schemeClr>
                          </a:solidFill>
                          <a:effectLst/>
                          <a:latin typeface="+mn-lt"/>
                          <a:cs typeface="Arial" pitchFamily="34" charset="0"/>
                        </a:rPr>
                        <a:t> superintendent </a:t>
                      </a:r>
                      <a:r>
                        <a:rPr lang="en-US" sz="1400" b="0" u="sng" baseline="0">
                          <a:solidFill>
                            <a:schemeClr val="accent4">
                              <a:lumMod val="10000"/>
                            </a:schemeClr>
                          </a:solidFill>
                          <a:effectLst/>
                          <a:latin typeface="+mn-lt"/>
                          <a:cs typeface="Arial" pitchFamily="34" charset="0"/>
                        </a:rPr>
                        <a:t>consistently meets </a:t>
                      </a:r>
                      <a:r>
                        <a:rPr lang="en-US" sz="1400" b="0" baseline="0">
                          <a:solidFill>
                            <a:schemeClr val="accent4">
                              <a:lumMod val="10000"/>
                            </a:schemeClr>
                          </a:solidFill>
                          <a:effectLst/>
                          <a:latin typeface="+mn-lt"/>
                          <a:cs typeface="Arial" pitchFamily="34" charset="0"/>
                        </a:rPr>
                        <a:t>the standard in a manner that is </a:t>
                      </a:r>
                      <a:r>
                        <a:rPr lang="en-US" sz="1400" b="0" u="none" baseline="0">
                          <a:solidFill>
                            <a:schemeClr val="accent4">
                              <a:lumMod val="10000"/>
                            </a:schemeClr>
                          </a:solidFill>
                          <a:effectLst/>
                          <a:latin typeface="+mn-lt"/>
                          <a:cs typeface="Arial" pitchFamily="34" charset="0"/>
                        </a:rPr>
                        <a:t>aligned w</a:t>
                      </a:r>
                      <a:r>
                        <a:rPr lang="en-US" sz="1400" b="0" baseline="0">
                          <a:solidFill>
                            <a:schemeClr val="accent4">
                              <a:lumMod val="10000"/>
                            </a:schemeClr>
                          </a:solidFill>
                          <a:effectLst/>
                          <a:latin typeface="+mn-lt"/>
                          <a:cs typeface="Arial" pitchFamily="34" charset="0"/>
                        </a:rPr>
                        <a:t>ith the division’s mission and goals.</a:t>
                      </a:r>
                      <a:endParaRPr lang="en-US" sz="1400" b="0">
                        <a:solidFill>
                          <a:schemeClr val="accent4">
                            <a:lumMod val="10000"/>
                          </a:schemeClr>
                        </a:solidFill>
                        <a:effectLst/>
                        <a:latin typeface="+mn-lt"/>
                        <a:cs typeface="Arial" pitchFamily="34" charset="0"/>
                      </a:endParaRPr>
                    </a:p>
                  </a:txBody>
                  <a:tcPr marT="45700" marB="457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marL="0" indent="0">
                        <a:buFont typeface="Arial" pitchFamily="34" charset="0"/>
                        <a:buNone/>
                      </a:pPr>
                      <a:r>
                        <a:rPr lang="en-US" sz="1600" b="1">
                          <a:solidFill>
                            <a:schemeClr val="accent4">
                              <a:lumMod val="10000"/>
                            </a:schemeClr>
                          </a:solidFill>
                          <a:effectLst/>
                          <a:latin typeface="+mn-lt"/>
                          <a:cs typeface="Arial" pitchFamily="34" charset="0"/>
                        </a:rPr>
                        <a:t>Proficient Performance</a:t>
                      </a:r>
                    </a:p>
                    <a:p>
                      <a:pPr marL="173038" indent="-173038">
                        <a:buFont typeface="Arial" panose="020B0604020202020204" pitchFamily="34" charset="0"/>
                        <a:buChar char="•"/>
                        <a:tabLst>
                          <a:tab pos="173038" algn="l"/>
                        </a:tabLst>
                      </a:pPr>
                      <a:r>
                        <a:rPr lang="en-US" sz="1400" b="0">
                          <a:solidFill>
                            <a:schemeClr val="accent4">
                              <a:lumMod val="10000"/>
                            </a:schemeClr>
                          </a:solidFill>
                          <a:effectLst/>
                          <a:latin typeface="+mn-lt"/>
                          <a:cs typeface="Arial" pitchFamily="34" charset="0"/>
                        </a:rPr>
                        <a:t>Meets the requirements contained in the performance standard</a:t>
                      </a:r>
                    </a:p>
                    <a:p>
                      <a:pPr marL="173038" indent="-173038">
                        <a:buFont typeface="Arial" panose="020B0604020202020204" pitchFamily="34" charset="0"/>
                        <a:buChar char="•"/>
                        <a:tabLst>
                          <a:tab pos="173038" algn="l"/>
                        </a:tabLst>
                      </a:pPr>
                      <a:r>
                        <a:rPr lang="en-US" sz="1400" b="0">
                          <a:solidFill>
                            <a:schemeClr val="accent4">
                              <a:lumMod val="10000"/>
                            </a:schemeClr>
                          </a:solidFill>
                          <a:effectLst/>
                          <a:latin typeface="+mn-lt"/>
                          <a:cs typeface="Arial" pitchFamily="34" charset="0"/>
                        </a:rPr>
                        <a:t>Engages teachers; behaviors</a:t>
                      </a:r>
                      <a:r>
                        <a:rPr lang="en-US" sz="1400" b="0" baseline="0">
                          <a:solidFill>
                            <a:schemeClr val="accent4">
                              <a:lumMod val="10000"/>
                            </a:schemeClr>
                          </a:solidFill>
                          <a:effectLst/>
                          <a:latin typeface="+mn-lt"/>
                          <a:cs typeface="Arial" pitchFamily="34" charset="0"/>
                        </a:rPr>
                        <a:t> have positive impact on student learning and school climate</a:t>
                      </a:r>
                    </a:p>
                    <a:p>
                      <a:pPr marL="173038" indent="-173038">
                        <a:buFont typeface="Arial" panose="020B0604020202020204" pitchFamily="34" charset="0"/>
                        <a:buChar char="•"/>
                        <a:tabLst>
                          <a:tab pos="173038" algn="l"/>
                        </a:tabLst>
                      </a:pPr>
                      <a:r>
                        <a:rPr lang="en-US" sz="1400" b="0" baseline="0">
                          <a:solidFill>
                            <a:schemeClr val="accent4">
                              <a:lumMod val="10000"/>
                            </a:schemeClr>
                          </a:solidFill>
                          <a:effectLst/>
                          <a:latin typeface="+mn-lt"/>
                          <a:cs typeface="Arial" pitchFamily="34" charset="0"/>
                        </a:rPr>
                        <a:t>Willing to learn and apply new skills</a:t>
                      </a:r>
                      <a:endParaRPr lang="en-US" sz="1400" b="0">
                        <a:solidFill>
                          <a:schemeClr val="accent4">
                            <a:lumMod val="10000"/>
                          </a:schemeClr>
                        </a:solidFill>
                        <a:effectLst/>
                        <a:latin typeface="+mn-lt"/>
                        <a:cs typeface="Arial" pitchFamily="34" charset="0"/>
                      </a:endParaRPr>
                    </a:p>
                  </a:txBody>
                  <a:tcPr marT="45700" marB="457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D769CF3F-6D22-4976-B014-022100DEAB0E}"/>
              </a:ext>
            </a:extLst>
          </p:cNvPr>
          <p:cNvGraphicFramePr>
            <a:graphicFrameLocks noGrp="1"/>
          </p:cNvGraphicFramePr>
          <p:nvPr>
            <p:extLst>
              <p:ext uri="{D42A27DB-BD31-4B8C-83A1-F6EECF244321}">
                <p14:modId xmlns:p14="http://schemas.microsoft.com/office/powerpoint/2010/main" val="4019596119"/>
              </p:ext>
            </p:extLst>
          </p:nvPr>
        </p:nvGraphicFramePr>
        <p:xfrm>
          <a:off x="1580707" y="5264777"/>
          <a:ext cx="8956157" cy="1402040"/>
        </p:xfrm>
        <a:graphic>
          <a:graphicData uri="http://schemas.openxmlformats.org/drawingml/2006/table">
            <a:tbl>
              <a:tblPr firstRow="1" bandRow="1">
                <a:tableStyleId>{5C22544A-7EE6-4342-B048-85BDC9FD1C3A}</a:tableStyleId>
              </a:tblPr>
              <a:tblGrid>
                <a:gridCol w="659780">
                  <a:extLst>
                    <a:ext uri="{9D8B030D-6E8A-4147-A177-3AD203B41FA5}">
                      <a16:colId xmlns:a16="http://schemas.microsoft.com/office/drawing/2014/main" val="20000"/>
                    </a:ext>
                  </a:extLst>
                </a:gridCol>
                <a:gridCol w="2793534">
                  <a:extLst>
                    <a:ext uri="{9D8B030D-6E8A-4147-A177-3AD203B41FA5}">
                      <a16:colId xmlns:a16="http://schemas.microsoft.com/office/drawing/2014/main" val="20001"/>
                    </a:ext>
                  </a:extLst>
                </a:gridCol>
                <a:gridCol w="5502843">
                  <a:extLst>
                    <a:ext uri="{9D8B030D-6E8A-4147-A177-3AD203B41FA5}">
                      <a16:colId xmlns:a16="http://schemas.microsoft.com/office/drawing/2014/main" val="20002"/>
                    </a:ext>
                  </a:extLst>
                </a:gridCol>
              </a:tblGrid>
              <a:tr h="1195507">
                <a:tc>
                  <a:txBody>
                    <a:bodyPr/>
                    <a:lstStyle/>
                    <a:p>
                      <a:pPr algn="ctr"/>
                      <a:r>
                        <a:rPr lang="en-US" sz="1800" b="1" baseline="0">
                          <a:solidFill>
                            <a:schemeClr val="accent4">
                              <a:lumMod val="10000"/>
                            </a:schemeClr>
                          </a:solidFill>
                          <a:effectLst/>
                          <a:latin typeface="+mn-lt"/>
                          <a:cs typeface="Arial" pitchFamily="34" charset="0"/>
                        </a:rPr>
                        <a:t>Ineffective</a:t>
                      </a:r>
                      <a:endParaRPr lang="en-US" sz="1800" b="1">
                        <a:solidFill>
                          <a:schemeClr val="accent4">
                            <a:lumMod val="10000"/>
                          </a:schemeClr>
                        </a:solidFill>
                        <a:effectLst/>
                        <a:latin typeface="+mn-lt"/>
                        <a:cs typeface="Arial" pitchFamily="34" charset="0"/>
                      </a:endParaRPr>
                    </a:p>
                  </a:txBody>
                  <a:tcPr marT="45700" marB="45700"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F2F"/>
                    </a:solidFill>
                  </a:tcPr>
                </a:tc>
                <a:tc>
                  <a:txBody>
                    <a:bodyPr/>
                    <a:lstStyle/>
                    <a:p>
                      <a:pPr marL="0" indent="0">
                        <a:buFont typeface="Arial" pitchFamily="34" charset="0"/>
                        <a:buNone/>
                      </a:pPr>
                      <a:r>
                        <a:rPr lang="en-US" sz="1400" b="0">
                          <a:solidFill>
                            <a:schemeClr val="accent4">
                              <a:lumMod val="10000"/>
                            </a:schemeClr>
                          </a:solidFill>
                          <a:effectLst/>
                          <a:latin typeface="+mn-lt"/>
                          <a:cs typeface="Arial" pitchFamily="34" charset="0"/>
                        </a:rPr>
                        <a:t>The</a:t>
                      </a:r>
                      <a:r>
                        <a:rPr lang="en-US" sz="1400" b="0" baseline="0">
                          <a:solidFill>
                            <a:schemeClr val="accent4">
                              <a:lumMod val="10000"/>
                            </a:schemeClr>
                          </a:solidFill>
                          <a:effectLst/>
                          <a:latin typeface="+mn-lt"/>
                          <a:cs typeface="Arial" pitchFamily="34" charset="0"/>
                        </a:rPr>
                        <a:t> superintendent </a:t>
                      </a:r>
                      <a:r>
                        <a:rPr lang="en-US" sz="1400" b="0" u="sng" baseline="0">
                          <a:solidFill>
                            <a:schemeClr val="accent4">
                              <a:lumMod val="10000"/>
                            </a:schemeClr>
                          </a:solidFill>
                          <a:effectLst/>
                          <a:latin typeface="+mn-lt"/>
                          <a:cs typeface="Arial" pitchFamily="34" charset="0"/>
                        </a:rPr>
                        <a:t>consistently performs below</a:t>
                      </a:r>
                      <a:r>
                        <a:rPr lang="en-US" sz="1400" b="0" baseline="0">
                          <a:solidFill>
                            <a:schemeClr val="accent4">
                              <a:lumMod val="10000"/>
                            </a:schemeClr>
                          </a:solidFill>
                          <a:effectLst/>
                          <a:latin typeface="+mn-lt"/>
                          <a:cs typeface="Arial" pitchFamily="34" charset="0"/>
                        </a:rPr>
                        <a:t> the established standard or in a manner that is inconsistent with the school’s missions and goals.</a:t>
                      </a:r>
                      <a:endParaRPr lang="en-US" sz="1400" b="0">
                        <a:solidFill>
                          <a:schemeClr val="accent4">
                            <a:lumMod val="10000"/>
                          </a:schemeClr>
                        </a:solidFill>
                        <a:effectLst/>
                        <a:latin typeface="+mn-lt"/>
                        <a:cs typeface="Arial" pitchFamily="34" charset="0"/>
                      </a:endParaRPr>
                    </a:p>
                  </a:txBody>
                  <a:tcPr marT="45700" marB="457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171"/>
                    </a:solidFill>
                  </a:tcPr>
                </a:tc>
                <a:tc>
                  <a:txBody>
                    <a:bodyPr/>
                    <a:lstStyle/>
                    <a:p>
                      <a:pPr marL="0" indent="0">
                        <a:buFont typeface="Arial" pitchFamily="34" charset="0"/>
                        <a:buNone/>
                      </a:pPr>
                      <a:r>
                        <a:rPr lang="en-US" sz="1600" b="1">
                          <a:solidFill>
                            <a:schemeClr val="accent4">
                              <a:lumMod val="10000"/>
                            </a:schemeClr>
                          </a:solidFill>
                          <a:effectLst/>
                          <a:latin typeface="+mn-lt"/>
                          <a:cs typeface="Arial" pitchFamily="34" charset="0"/>
                        </a:rPr>
                        <a:t>Unacceptable Performance</a:t>
                      </a:r>
                    </a:p>
                    <a:p>
                      <a:pPr marL="173038" indent="-173038">
                        <a:buFont typeface="Arial" panose="020B0604020202020204" pitchFamily="34" charset="0"/>
                        <a:buChar char="•"/>
                      </a:pPr>
                      <a:r>
                        <a:rPr lang="en-US" sz="1400" b="0">
                          <a:solidFill>
                            <a:schemeClr val="accent4">
                              <a:lumMod val="10000"/>
                            </a:schemeClr>
                          </a:solidFill>
                          <a:effectLst/>
                          <a:latin typeface="+mn-lt"/>
                          <a:cs typeface="Arial" pitchFamily="34" charset="0"/>
                        </a:rPr>
                        <a:t>Does not meet requirements contained in the performance standard</a:t>
                      </a:r>
                      <a:endParaRPr lang="en-US" sz="1400" b="0" baseline="0">
                        <a:solidFill>
                          <a:schemeClr val="accent4">
                            <a:lumMod val="10000"/>
                          </a:schemeClr>
                        </a:solidFill>
                        <a:effectLst/>
                        <a:latin typeface="+mn-lt"/>
                        <a:cs typeface="Arial" pitchFamily="34" charset="0"/>
                      </a:endParaRPr>
                    </a:p>
                    <a:p>
                      <a:pPr marL="173038" indent="-173038">
                        <a:buFont typeface="Arial" panose="020B0604020202020204" pitchFamily="34" charset="0"/>
                        <a:buChar char="•"/>
                      </a:pPr>
                      <a:r>
                        <a:rPr lang="en-US" sz="1400" b="0" baseline="0">
                          <a:solidFill>
                            <a:schemeClr val="accent4">
                              <a:lumMod val="10000"/>
                            </a:schemeClr>
                          </a:solidFill>
                          <a:effectLst/>
                          <a:latin typeface="+mn-lt"/>
                          <a:cs typeface="Arial" pitchFamily="34" charset="0"/>
                        </a:rPr>
                        <a:t>Results in minimal student learning</a:t>
                      </a:r>
                    </a:p>
                    <a:p>
                      <a:pPr marL="173038" indent="-173038">
                        <a:buFont typeface="Arial" panose="020B0604020202020204" pitchFamily="34" charset="0"/>
                        <a:buChar char="•"/>
                      </a:pPr>
                      <a:r>
                        <a:rPr lang="en-US" sz="1400" b="0" baseline="0">
                          <a:solidFill>
                            <a:schemeClr val="accent4">
                              <a:lumMod val="10000"/>
                            </a:schemeClr>
                          </a:solidFill>
                          <a:effectLst/>
                          <a:latin typeface="+mn-lt"/>
                          <a:cs typeface="Arial" pitchFamily="34" charset="0"/>
                        </a:rPr>
                        <a:t>May result in superintendent not being recommended for continued employment</a:t>
                      </a:r>
                      <a:endParaRPr lang="en-US" sz="1400" b="0">
                        <a:solidFill>
                          <a:schemeClr val="accent4">
                            <a:lumMod val="10000"/>
                          </a:schemeClr>
                        </a:solidFill>
                        <a:effectLst/>
                        <a:latin typeface="+mn-lt"/>
                        <a:cs typeface="Arial" pitchFamily="34" charset="0"/>
                      </a:endParaRPr>
                    </a:p>
                  </a:txBody>
                  <a:tcPr marT="45700" marB="457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171"/>
                    </a:solidFill>
                  </a:tcPr>
                </a:tc>
                <a:extLst>
                  <a:ext uri="{0D108BD9-81ED-4DB2-BD59-A6C34878D82A}">
                    <a16:rowId xmlns:a16="http://schemas.microsoft.com/office/drawing/2014/main" val="10000"/>
                  </a:ext>
                </a:extLst>
              </a:tr>
            </a:tbl>
          </a:graphicData>
        </a:graphic>
      </p:graphicFrame>
      <p:sp>
        <p:nvSpPr>
          <p:cNvPr id="8" name="Title 7">
            <a:extLst>
              <a:ext uri="{FF2B5EF4-FFF2-40B4-BE49-F238E27FC236}">
                <a16:creationId xmlns:a16="http://schemas.microsoft.com/office/drawing/2014/main" id="{1514E253-1C6D-48F1-8FF9-EE5ACE26F816}"/>
              </a:ext>
            </a:extLst>
          </p:cNvPr>
          <p:cNvSpPr>
            <a:spLocks noGrp="1"/>
          </p:cNvSpPr>
          <p:nvPr>
            <p:ph type="title"/>
          </p:nvPr>
        </p:nvSpPr>
        <p:spPr>
          <a:xfrm>
            <a:off x="838200" y="-29734"/>
            <a:ext cx="10515600" cy="1325880"/>
          </a:xfrm>
        </p:spPr>
        <p:txBody>
          <a:bodyPr/>
          <a:lstStyle/>
          <a:p>
            <a:r>
              <a:rPr lang="en-US"/>
              <a:t>TERMS USED IN RATING SCALE</a:t>
            </a:r>
          </a:p>
        </p:txBody>
      </p:sp>
    </p:spTree>
    <p:extLst>
      <p:ext uri="{BB962C8B-B14F-4D97-AF65-F5344CB8AC3E}">
        <p14:creationId xmlns:p14="http://schemas.microsoft.com/office/powerpoint/2010/main" val="8835424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C9FC093-928E-4E4B-BB9A-35CCAC013F4F}"/>
              </a:ext>
            </a:extLst>
          </p:cNvPr>
          <p:cNvGraphicFramePr/>
          <p:nvPr>
            <p:extLst>
              <p:ext uri="{D42A27DB-BD31-4B8C-83A1-F6EECF244321}">
                <p14:modId xmlns:p14="http://schemas.microsoft.com/office/powerpoint/2010/main" val="754259678"/>
              </p:ext>
            </p:extLst>
          </p:nvPr>
        </p:nvGraphicFramePr>
        <p:xfrm>
          <a:off x="2415072" y="1288805"/>
          <a:ext cx="9006314" cy="552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2042CA0E-C9DE-4FD8-9F59-608AE54F06C4}"/>
              </a:ext>
            </a:extLst>
          </p:cNvPr>
          <p:cNvSpPr>
            <a:spLocks noGrp="1"/>
          </p:cNvSpPr>
          <p:nvPr>
            <p:ph type="title"/>
          </p:nvPr>
        </p:nvSpPr>
        <p:spPr>
          <a:xfrm>
            <a:off x="905786" y="114300"/>
            <a:ext cx="10515600" cy="1325880"/>
          </a:xfrm>
        </p:spPr>
        <p:txBody>
          <a:bodyPr/>
          <a:lstStyle/>
          <a:p>
            <a:r>
              <a:rPr lang="en-US"/>
              <a:t>FORMATIVE ASSESSMENT</a:t>
            </a:r>
          </a:p>
        </p:txBody>
      </p:sp>
    </p:spTree>
    <p:extLst>
      <p:ext uri="{BB962C8B-B14F-4D97-AF65-F5344CB8AC3E}">
        <p14:creationId xmlns:p14="http://schemas.microsoft.com/office/powerpoint/2010/main" val="149328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7AE07B4D-03E3-46B8-976B-9D152AC04B6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7518C460-1833-483F-A490-D8116F0B431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C1B9A5F2-B6B9-4B36-9D33-10D16F335A2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65570D4F-E550-4B47-ACBC-AA28FC082B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95FF8EB-3DDF-4EDB-B1B3-8F75FEF3D83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59260116-0589-4900-BE6F-03B82D446C8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870FF086-BC50-48D9-B62D-1C9F276A99B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F685E232-10F0-4280-9995-E932870D77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C9FC093-928E-4E4B-BB9A-35CCAC013F4F}"/>
              </a:ext>
            </a:extLst>
          </p:cNvPr>
          <p:cNvGraphicFramePr/>
          <p:nvPr>
            <p:extLst>
              <p:ext uri="{D42A27DB-BD31-4B8C-83A1-F6EECF244321}">
                <p14:modId xmlns:p14="http://schemas.microsoft.com/office/powerpoint/2010/main" val="1022443272"/>
              </p:ext>
            </p:extLst>
          </p:nvPr>
        </p:nvGraphicFramePr>
        <p:xfrm>
          <a:off x="2415072" y="1288805"/>
          <a:ext cx="9006314" cy="552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2042CA0E-C9DE-4FD8-9F59-608AE54F06C4}"/>
              </a:ext>
            </a:extLst>
          </p:cNvPr>
          <p:cNvSpPr>
            <a:spLocks noGrp="1"/>
          </p:cNvSpPr>
          <p:nvPr>
            <p:ph type="title"/>
          </p:nvPr>
        </p:nvSpPr>
        <p:spPr>
          <a:xfrm>
            <a:off x="905786" y="129567"/>
            <a:ext cx="10515600" cy="1325880"/>
          </a:xfrm>
        </p:spPr>
        <p:txBody>
          <a:bodyPr/>
          <a:lstStyle/>
          <a:p>
            <a:r>
              <a:rPr lang="en-US"/>
              <a:t>SUMMATIVE EVALUATION</a:t>
            </a:r>
          </a:p>
        </p:txBody>
      </p:sp>
    </p:spTree>
    <p:extLst>
      <p:ext uri="{BB962C8B-B14F-4D97-AF65-F5344CB8AC3E}">
        <p14:creationId xmlns:p14="http://schemas.microsoft.com/office/powerpoint/2010/main" val="2297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7AE07B4D-03E3-46B8-976B-9D152AC04B6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7518C460-1833-483F-A490-D8116F0B431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C1B9A5F2-B6B9-4B36-9D33-10D16F335A2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65570D4F-E550-4B47-ACBC-AA28FC082B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95FF8EB-3DDF-4EDB-B1B3-8F75FEF3D83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59260116-0589-4900-BE6F-03B82D446C8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870FF086-BC50-48D9-B62D-1C9F276A99B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F685E232-10F0-4280-9995-E932870D77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7F5DD27E-0871-486D-86DA-27A1071C5443}"/>
              </a:ext>
            </a:extLst>
          </p:cNvPr>
          <p:cNvSpPr>
            <a:spLocks noChangeArrowheads="1"/>
          </p:cNvSpPr>
          <p:nvPr/>
        </p:nvSpPr>
        <p:spPr bwMode="auto">
          <a:xfrm>
            <a:off x="3563095" y="2003050"/>
            <a:ext cx="47355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600" b="1">
                <a:latin typeface="Trebuchet MS" panose="020B0603020202020204" pitchFamily="34" charset="0"/>
                <a:ea typeface="Times" charset="0"/>
                <a:cs typeface="Arial" pitchFamily="34" charset="0"/>
              </a:rPr>
              <a:t>Performance Standard 1: Strategic Leadership</a:t>
            </a:r>
            <a:endParaRPr lang="en-US" sz="800">
              <a:latin typeface="Trebuchet MS" panose="020B0603020202020204" pitchFamily="34" charset="0"/>
              <a:cs typeface="Arial" pitchFamily="34" charset="0"/>
            </a:endParaRPr>
          </a:p>
        </p:txBody>
      </p:sp>
      <p:sp>
        <p:nvSpPr>
          <p:cNvPr id="16" name="Rectangle 15">
            <a:extLst>
              <a:ext uri="{FF2B5EF4-FFF2-40B4-BE49-F238E27FC236}">
                <a16:creationId xmlns:a16="http://schemas.microsoft.com/office/drawing/2014/main" id="{4FB9D930-F5DB-48C7-95B3-755C76680869}"/>
              </a:ext>
            </a:extLst>
          </p:cNvPr>
          <p:cNvSpPr/>
          <p:nvPr/>
        </p:nvSpPr>
        <p:spPr>
          <a:xfrm>
            <a:off x="2372377"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A88B70CA-A768-47A7-9506-B776D165FD9E}"/>
              </a:ext>
            </a:extLst>
          </p:cNvPr>
          <p:cNvSpPr/>
          <p:nvPr/>
        </p:nvSpPr>
        <p:spPr>
          <a:xfrm>
            <a:off x="4859815"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61A4A21A-7FB4-448B-9644-302F82908C53}"/>
              </a:ext>
            </a:extLst>
          </p:cNvPr>
          <p:cNvSpPr/>
          <p:nvPr/>
        </p:nvSpPr>
        <p:spPr>
          <a:xfrm>
            <a:off x="7275478"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8E88B5A7-7A1A-42BD-8592-08C9BA2C057A}"/>
              </a:ext>
            </a:extLst>
          </p:cNvPr>
          <p:cNvSpPr/>
          <p:nvPr/>
        </p:nvSpPr>
        <p:spPr>
          <a:xfrm>
            <a:off x="9691141" y="6001416"/>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9A80173E-13DD-42DB-A8AF-1720124617AA}"/>
              </a:ext>
            </a:extLst>
          </p:cNvPr>
          <p:cNvSpPr txBox="1">
            <a:spLocks noChangeArrowheads="1"/>
          </p:cNvSpPr>
          <p:nvPr/>
        </p:nvSpPr>
        <p:spPr bwMode="auto">
          <a:xfrm>
            <a:off x="2483348" y="1018801"/>
            <a:ext cx="7250704" cy="830997"/>
          </a:xfrm>
          <a:prstGeom prst="rect">
            <a:avLst/>
          </a:prstGeom>
          <a:solidFill>
            <a:srgbClr val="C00000"/>
          </a:solidFill>
          <a:ln w="12700">
            <a:solidFill>
              <a:schemeClr val="tx1"/>
            </a:solidFill>
            <a:miter lim="800000"/>
            <a:headEnd/>
            <a:tailEnd/>
          </a:ln>
        </p:spPr>
        <p:txBody>
          <a:bodyPr wrap="none">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eaLnBrk="1" hangingPunct="1">
              <a:spcBef>
                <a:spcPct val="0"/>
              </a:spcBef>
              <a:buFontTx/>
              <a:buNone/>
            </a:pPr>
            <a:r>
              <a:rPr lang="en-US" altLang="en-US" sz="2400">
                <a:solidFill>
                  <a:schemeClr val="bg1"/>
                </a:solidFill>
                <a:effectLst>
                  <a:outerShdw blurRad="38100" dist="38100" dir="2700000" algn="tl">
                    <a:srgbClr val="000000">
                      <a:alpha val="43137"/>
                    </a:srgbClr>
                  </a:outerShdw>
                </a:effectLst>
                <a:latin typeface="Trebuchet MS" panose="020B0603020202020204" pitchFamily="34" charset="0"/>
              </a:rPr>
              <a:t>Collect evidence throughout year...</a:t>
            </a:r>
          </a:p>
          <a:p>
            <a:pPr algn="ctr" eaLnBrk="1" hangingPunct="1">
              <a:spcBef>
                <a:spcPct val="0"/>
              </a:spcBef>
              <a:buFontTx/>
              <a:buNone/>
            </a:pPr>
            <a:r>
              <a:rPr lang="en-US" altLang="en-US" sz="2400">
                <a:solidFill>
                  <a:schemeClr val="bg1"/>
                </a:solidFill>
                <a:effectLst>
                  <a:outerShdw blurRad="38100" dist="38100" dir="2700000" algn="tl">
                    <a:srgbClr val="000000">
                      <a:alpha val="43137"/>
                    </a:srgbClr>
                  </a:outerShdw>
                </a:effectLst>
                <a:latin typeface="Trebuchet MS" panose="020B0603020202020204" pitchFamily="34" charset="0"/>
              </a:rPr>
              <a:t>Rating is based upon </a:t>
            </a:r>
            <a:r>
              <a:rPr lang="en-US" altLang="en-US" sz="2400" b="1">
                <a:solidFill>
                  <a:schemeClr val="bg1"/>
                </a:solidFill>
                <a:effectLst>
                  <a:outerShdw blurRad="38100" dist="38100" dir="2700000" algn="tl">
                    <a:srgbClr val="000000">
                      <a:alpha val="43137"/>
                    </a:srgbClr>
                  </a:outerShdw>
                </a:effectLst>
                <a:latin typeface="Trebuchet MS" panose="020B0603020202020204" pitchFamily="34" charset="0"/>
              </a:rPr>
              <a:t>preponderance of evidence.</a:t>
            </a:r>
          </a:p>
        </p:txBody>
      </p:sp>
      <p:sp>
        <p:nvSpPr>
          <p:cNvPr id="21" name="Title 3">
            <a:extLst>
              <a:ext uri="{FF2B5EF4-FFF2-40B4-BE49-F238E27FC236}">
                <a16:creationId xmlns:a16="http://schemas.microsoft.com/office/drawing/2014/main" id="{33DEFED0-26CF-4AE6-833F-8B17295E5A73}"/>
              </a:ext>
            </a:extLst>
          </p:cNvPr>
          <p:cNvSpPr>
            <a:spLocks noGrp="1"/>
          </p:cNvSpPr>
          <p:nvPr>
            <p:ph type="title"/>
          </p:nvPr>
        </p:nvSpPr>
        <p:spPr>
          <a:xfrm>
            <a:off x="838200" y="-112862"/>
            <a:ext cx="10515600" cy="1325880"/>
          </a:xfrm>
        </p:spPr>
        <p:txBody>
          <a:bodyPr/>
          <a:lstStyle/>
          <a:p>
            <a:r>
              <a:rPr lang="en-US"/>
              <a:t>SUMMATIVE EVALUATION</a:t>
            </a:r>
          </a:p>
        </p:txBody>
      </p:sp>
      <p:sp>
        <p:nvSpPr>
          <p:cNvPr id="2" name="Text Placeholder 1">
            <a:extLst>
              <a:ext uri="{FF2B5EF4-FFF2-40B4-BE49-F238E27FC236}">
                <a16:creationId xmlns:a16="http://schemas.microsoft.com/office/drawing/2014/main" id="{48FB5E5C-9F81-4259-9C5E-374DDCD4AB01}"/>
              </a:ext>
            </a:extLst>
          </p:cNvPr>
          <p:cNvSpPr>
            <a:spLocks noGrp="1"/>
          </p:cNvSpPr>
          <p:nvPr>
            <p:ph type="body" idx="1"/>
          </p:nvPr>
        </p:nvSpPr>
        <p:spPr/>
        <p:txBody>
          <a:bodyPr/>
          <a:lstStyle/>
          <a:p>
            <a:endParaRPr lang="en-US"/>
          </a:p>
        </p:txBody>
      </p:sp>
      <p:graphicFrame>
        <p:nvGraphicFramePr>
          <p:cNvPr id="26" name="Table 25">
            <a:extLst>
              <a:ext uri="{FF2B5EF4-FFF2-40B4-BE49-F238E27FC236}">
                <a16:creationId xmlns:a16="http://schemas.microsoft.com/office/drawing/2014/main" id="{BAC26614-5F1C-490A-B3E1-74A70AF49842}"/>
              </a:ext>
            </a:extLst>
          </p:cNvPr>
          <p:cNvGraphicFramePr>
            <a:graphicFrameLocks noGrp="1"/>
          </p:cNvGraphicFramePr>
          <p:nvPr>
            <p:extLst>
              <p:ext uri="{D42A27DB-BD31-4B8C-83A1-F6EECF244321}">
                <p14:modId xmlns:p14="http://schemas.microsoft.com/office/powerpoint/2010/main" val="2686145337"/>
              </p:ext>
            </p:extLst>
          </p:nvPr>
        </p:nvGraphicFramePr>
        <p:xfrm>
          <a:off x="1570475" y="2432557"/>
          <a:ext cx="9163558" cy="3518165"/>
        </p:xfrm>
        <a:graphic>
          <a:graphicData uri="http://schemas.openxmlformats.org/drawingml/2006/table">
            <a:tbl>
              <a:tblPr firstRow="1" firstCol="1" bandRow="1"/>
              <a:tblGrid>
                <a:gridCol w="2020312">
                  <a:extLst>
                    <a:ext uri="{9D8B030D-6E8A-4147-A177-3AD203B41FA5}">
                      <a16:colId xmlns:a16="http://schemas.microsoft.com/office/drawing/2014/main" val="3867963033"/>
                    </a:ext>
                  </a:extLst>
                </a:gridCol>
                <a:gridCol w="360770">
                  <a:extLst>
                    <a:ext uri="{9D8B030D-6E8A-4147-A177-3AD203B41FA5}">
                      <a16:colId xmlns:a16="http://schemas.microsoft.com/office/drawing/2014/main" val="3236261143"/>
                    </a:ext>
                  </a:extLst>
                </a:gridCol>
                <a:gridCol w="2020312">
                  <a:extLst>
                    <a:ext uri="{9D8B030D-6E8A-4147-A177-3AD203B41FA5}">
                      <a16:colId xmlns:a16="http://schemas.microsoft.com/office/drawing/2014/main" val="414311297"/>
                    </a:ext>
                  </a:extLst>
                </a:gridCol>
                <a:gridCol w="360770">
                  <a:extLst>
                    <a:ext uri="{9D8B030D-6E8A-4147-A177-3AD203B41FA5}">
                      <a16:colId xmlns:a16="http://schemas.microsoft.com/office/drawing/2014/main" val="3361331400"/>
                    </a:ext>
                  </a:extLst>
                </a:gridCol>
                <a:gridCol w="2020312">
                  <a:extLst>
                    <a:ext uri="{9D8B030D-6E8A-4147-A177-3AD203B41FA5}">
                      <a16:colId xmlns:a16="http://schemas.microsoft.com/office/drawing/2014/main" val="3171209457"/>
                    </a:ext>
                  </a:extLst>
                </a:gridCol>
                <a:gridCol w="360770">
                  <a:extLst>
                    <a:ext uri="{9D8B030D-6E8A-4147-A177-3AD203B41FA5}">
                      <a16:colId xmlns:a16="http://schemas.microsoft.com/office/drawing/2014/main" val="2978298231"/>
                    </a:ext>
                  </a:extLst>
                </a:gridCol>
                <a:gridCol w="2020312">
                  <a:extLst>
                    <a:ext uri="{9D8B030D-6E8A-4147-A177-3AD203B41FA5}">
                      <a16:colId xmlns:a16="http://schemas.microsoft.com/office/drawing/2014/main" val="1151456876"/>
                    </a:ext>
                  </a:extLst>
                </a:gridCol>
              </a:tblGrid>
              <a:tr h="531125">
                <a:tc>
                  <a:txBody>
                    <a:bodyPr/>
                    <a:lstStyle/>
                    <a:p>
                      <a:pPr marL="0" marR="0" algn="ctr">
                        <a:spcBef>
                          <a:spcPts val="0"/>
                        </a:spcBef>
                        <a:spcAft>
                          <a:spcPts val="0"/>
                        </a:spcAft>
                        <a:tabLst>
                          <a:tab pos="114300" algn="l"/>
                        </a:tabLst>
                      </a:pPr>
                      <a:r>
                        <a:rPr lang="en-US" sz="1400" b="1" u="none">
                          <a:solidFill>
                            <a:schemeClr val="tx1"/>
                          </a:solidFill>
                          <a:effectLst/>
                          <a:latin typeface="Trebuchet MS" panose="020B0603020202020204" pitchFamily="34" charset="0"/>
                          <a:ea typeface="SimSun" panose="02010600030101010101" pitchFamily="2" charset="-122"/>
                        </a:rPr>
                        <a:t>Highly Effective</a:t>
                      </a:r>
                      <a:br>
                        <a:rPr lang="en-US" sz="1400" b="1" u="none">
                          <a:solidFill>
                            <a:schemeClr val="tx1"/>
                          </a:solidFill>
                          <a:effectLst/>
                          <a:latin typeface="Trebuchet MS" panose="020B0603020202020204" pitchFamily="34" charset="0"/>
                          <a:ea typeface="SimSun" panose="02010600030101010101" pitchFamily="2" charset="-122"/>
                        </a:rPr>
                      </a:br>
                      <a:r>
                        <a:rPr lang="en-US" sz="1000" i="1" u="none">
                          <a:solidFill>
                            <a:schemeClr val="tx1"/>
                          </a:solidFill>
                          <a:effectLst/>
                          <a:latin typeface="Trebuchet MS" panose="020B0603020202020204" pitchFamily="34" charset="0"/>
                          <a:ea typeface="SimSun" panose="02010600030101010101" pitchFamily="2" charset="-122"/>
                        </a:rPr>
                        <a:t>In addition to meeting the requirements for Effective...</a:t>
                      </a:r>
                      <a:endParaRPr lang="en-US" sz="1600" u="none">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endParaRPr lang="en-US" sz="1600" u="none">
                        <a:solidFill>
                          <a:schemeClr val="tx1"/>
                        </a:solidFill>
                        <a:effectLst/>
                        <a:latin typeface="+mn-lt"/>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400" b="1" u="none">
                          <a:solidFill>
                            <a:schemeClr val="tx1"/>
                          </a:solidFill>
                          <a:effectLst/>
                          <a:latin typeface="Trebuchet MS" panose="020B0603020202020204" pitchFamily="34" charset="0"/>
                          <a:ea typeface="SimSun" panose="02010600030101010101" pitchFamily="2" charset="-122"/>
                        </a:rPr>
                        <a:t>Effective</a:t>
                      </a:r>
                      <a:endParaRPr lang="en-US" sz="1600" u="none">
                        <a:solidFill>
                          <a:schemeClr val="tx1"/>
                        </a:solidFill>
                        <a:effectLst/>
                        <a:latin typeface="Trebuchet MS" panose="020B0603020202020204" pitchFamily="34" charset="0"/>
                        <a:ea typeface="Times New Roman" panose="02020603050405020304" pitchFamily="18" charset="0"/>
                      </a:endParaRPr>
                    </a:p>
                    <a:p>
                      <a:pPr marL="0" marR="0" algn="ctr">
                        <a:spcBef>
                          <a:spcPts val="0"/>
                        </a:spcBef>
                        <a:spcAft>
                          <a:spcPts val="0"/>
                        </a:spcAft>
                        <a:tabLst>
                          <a:tab pos="114300" algn="l"/>
                        </a:tabLst>
                      </a:pPr>
                      <a:r>
                        <a:rPr lang="en-US" sz="1000" i="1" u="none">
                          <a:solidFill>
                            <a:schemeClr val="tx1"/>
                          </a:solidFill>
                          <a:effectLst/>
                          <a:latin typeface="Trebuchet MS" panose="020B0603020202020204" pitchFamily="34" charset="0"/>
                          <a:ea typeface="SimSun" panose="02010600030101010101" pitchFamily="2" charset="-122"/>
                        </a:rPr>
                        <a:t>Effective is the expected level of performance.</a:t>
                      </a:r>
                      <a:endParaRPr lang="en-US" sz="1600" u="none">
                        <a:solidFill>
                          <a:schemeClr val="tx1"/>
                        </a:solidFill>
                        <a:effectLst/>
                        <a:latin typeface="Trebuchet MS" panose="020B0603020202020204" pitchFamily="34"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r>
                        <a:rPr lang="en-US" sz="1600" u="none">
                          <a:solidFill>
                            <a:schemeClr val="tx1"/>
                          </a:solidFill>
                          <a:effectLst/>
                          <a:latin typeface="+mn-lt"/>
                          <a:ea typeface="SimSun" panose="02010600030101010101" pitchFamily="2" charset="-122"/>
                        </a:rPr>
                        <a:t> </a:t>
                      </a:r>
                      <a:endParaRPr lang="en-US" sz="1600" u="none">
                        <a:solidFill>
                          <a:schemeClr val="tx1"/>
                        </a:solidFill>
                        <a:effectLst/>
                        <a:latin typeface="+mn-lt"/>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u="none">
                          <a:solidFill>
                            <a:schemeClr val="tx1"/>
                          </a:solidFill>
                          <a:effectLst/>
                          <a:latin typeface="Trebuchet MS" panose="020B0603020202020204" pitchFamily="34" charset="0"/>
                          <a:ea typeface="SimSun" panose="02010600030101010101" pitchFamily="2" charset="-122"/>
                        </a:rPr>
                        <a:t>Approaching Effective</a:t>
                      </a:r>
                      <a:endParaRPr lang="en-US" sz="1600" u="none">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r>
                        <a:rPr lang="en-US" sz="1600" u="none">
                          <a:solidFill>
                            <a:schemeClr val="tx1"/>
                          </a:solidFill>
                          <a:effectLst/>
                          <a:latin typeface="+mn-lt"/>
                          <a:ea typeface="SimSun" panose="02010600030101010101" pitchFamily="2" charset="-122"/>
                        </a:rPr>
                        <a:t> </a:t>
                      </a:r>
                      <a:endParaRPr lang="en-US" sz="1600" u="none">
                        <a:solidFill>
                          <a:schemeClr val="tx1"/>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u="none">
                          <a:solidFill>
                            <a:schemeClr val="tx1"/>
                          </a:solidFill>
                          <a:effectLst/>
                          <a:latin typeface="Trebuchet MS" panose="020B0603020202020204" pitchFamily="34" charset="0"/>
                          <a:ea typeface="SimSun" panose="02010600030101010101" pitchFamily="2" charset="-122"/>
                        </a:rPr>
                        <a:t>Ineffective</a:t>
                      </a:r>
                      <a:endParaRPr lang="en-US" sz="1600" u="none">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24931103"/>
                  </a:ext>
                </a:extLst>
              </a:tr>
              <a:tr h="970860">
                <a:tc>
                  <a:txBody>
                    <a:bodyPr/>
                    <a:lstStyle/>
                    <a:p>
                      <a:pPr marL="0" marR="0">
                        <a:spcBef>
                          <a:spcPts val="0"/>
                        </a:spcBef>
                        <a:spcAft>
                          <a:spcPts val="0"/>
                        </a:spcAft>
                      </a:pPr>
                      <a:r>
                        <a:rPr lang="en-US" sz="1400" b="0" i="0" u="none" strike="noStrike" cap="none">
                          <a:solidFill>
                            <a:schemeClr val="tx1"/>
                          </a:solidFill>
                          <a:effectLst/>
                          <a:latin typeface="Trebuchet MS" panose="020B0603020202020204" pitchFamily="34" charset="0"/>
                          <a:ea typeface="+mn-ea"/>
                          <a:cs typeface="+mn-cs"/>
                          <a:sym typeface="Arial"/>
                        </a:rPr>
                        <a:t>The superintendent establishes a highly productive relationship with the local school board to lead strategic improvement to promote student learning. </a:t>
                      </a:r>
                      <a:endParaRPr lang="en-US" sz="1100" strike="noStrike" kern="12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a:effectLst/>
                          <a:latin typeface="Times New Roman" panose="02020603050405020304" pitchFamily="18" charset="0"/>
                          <a:ea typeface="SimSun" panose="02010600030101010101" pitchFamily="2" charset="-122"/>
                        </a:rPr>
                        <a:t> </a:t>
                      </a:r>
                      <a:endParaRPr lang="en-US" sz="1200">
                        <a:effectLst/>
                        <a:latin typeface="Times"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tabLst>
                          <a:tab pos="114300" algn="l"/>
                        </a:tabLst>
                      </a:pPr>
                      <a:r>
                        <a:rPr lang="en-US" sz="1400" b="0" i="0" u="none" strike="noStrike" cap="none">
                          <a:solidFill>
                            <a:schemeClr val="tx1"/>
                          </a:solidFill>
                          <a:effectLst/>
                          <a:latin typeface="Trebuchet MS" panose="020B0603020202020204" pitchFamily="34" charset="0"/>
                          <a:ea typeface="+mn-ea"/>
                          <a:cs typeface="+mn-cs"/>
                          <a:sym typeface="Arial"/>
                        </a:rPr>
                        <a:t>The superintendent</a:t>
                      </a:r>
                      <a:r>
                        <a:rPr lang="en-US" sz="1400" b="0" i="0" u="sng" strike="sngStrike" cap="none">
                          <a:solidFill>
                            <a:schemeClr val="tx1"/>
                          </a:solidFill>
                          <a:effectLst/>
                          <a:latin typeface="Trebuchet MS" panose="020B0603020202020204" pitchFamily="34" charset="0"/>
                          <a:ea typeface="+mn-ea"/>
                          <a:cs typeface="+mn-cs"/>
                          <a:sym typeface="Arial"/>
                        </a:rPr>
                        <a:t> </a:t>
                      </a:r>
                      <a:r>
                        <a:rPr lang="en-US" sz="1400" b="0" i="0" u="none" strike="noStrike" cap="none">
                          <a:solidFill>
                            <a:schemeClr val="tx1"/>
                          </a:solidFill>
                          <a:effectLst/>
                          <a:latin typeface="Trebuchet MS" panose="020B0603020202020204" pitchFamily="34" charset="0"/>
                          <a:ea typeface="+mn-ea"/>
                          <a:cs typeface="+mn-cs"/>
                          <a:sym typeface="Arial"/>
                        </a:rPr>
                        <a:t>creates, monitors, and facilitates the process of strategic improvement, and seeks to ensure the division’s mission, vision, and goals are fulfilled in a manner that enables all students to be career and college ready and globally competitive.</a:t>
                      </a:r>
                      <a:endParaRPr lang="en-US" sz="2000">
                        <a:effectLst/>
                        <a:latin typeface="Trebuchet MS" panose="020B0603020202020204" pitchFamily="34"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a:effectLst/>
                          <a:highlight>
                            <a:srgbClr val="FFFF00"/>
                          </a:highlight>
                          <a:latin typeface="Times New Roman" panose="02020603050405020304" pitchFamily="18" charset="0"/>
                          <a:ea typeface="SimSun" panose="02010600030101010101" pitchFamily="2" charset="-122"/>
                        </a:rPr>
                        <a:t> </a:t>
                      </a:r>
                      <a:endParaRPr lang="en-US" sz="1200">
                        <a:effectLst/>
                        <a:latin typeface="Times"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400" b="0" i="0" u="none" strike="noStrike" cap="none">
                          <a:solidFill>
                            <a:schemeClr val="tx1"/>
                          </a:solidFill>
                          <a:effectLst/>
                          <a:latin typeface="Trebuchet MS" panose="020B0603020202020204" pitchFamily="34" charset="0"/>
                          <a:ea typeface="+mn-ea"/>
                          <a:cs typeface="+mn-cs"/>
                          <a:sym typeface="Arial"/>
                        </a:rPr>
                        <a:t>The superintendent is inconsistent in creating, monitoring, and/or facilitating the process of strategic improvement, and/or seeking to ensure the division’s mission, vision, and goals are fulfilled in a manner that enables all students to be career and college ready and globally competitive.</a:t>
                      </a:r>
                      <a:endParaRPr lang="en-US" sz="120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a:effectLst/>
                          <a:highlight>
                            <a:srgbClr val="FFFF00"/>
                          </a:highlight>
                          <a:latin typeface="Times New Roman" panose="02020603050405020304" pitchFamily="18" charset="0"/>
                          <a:ea typeface="SimSun" panose="02010600030101010101" pitchFamily="2" charset="-122"/>
                        </a:rPr>
                        <a:t> </a:t>
                      </a:r>
                      <a:endParaRPr lang="en-US" sz="1200">
                        <a:effectLst/>
                        <a:latin typeface="Times"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400" b="0" i="0" u="none" strike="noStrike" cap="none" dirty="0">
                          <a:solidFill>
                            <a:schemeClr val="tx1"/>
                          </a:solidFill>
                          <a:effectLst/>
                          <a:latin typeface="Trebuchet MS" panose="020B0603020202020204" pitchFamily="34" charset="0"/>
                          <a:ea typeface="+mn-ea"/>
                          <a:cs typeface="+mn-cs"/>
                          <a:sym typeface="Arial"/>
                        </a:rPr>
                        <a:t>The superintendent fails to create, monitor, and/or facilitate the process of strategic improvement, and/or fails to seek to ensure the division’s mission, vision, and goals are fulfilled in a manner that enables all students to be career and college ready and globally competitive.</a:t>
                      </a:r>
                      <a:endParaRPr lang="en-US" sz="120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54581"/>
                  </a:ext>
                </a:extLst>
              </a:tr>
            </a:tbl>
          </a:graphicData>
        </a:graphic>
      </p:graphicFrame>
      <p:grpSp>
        <p:nvGrpSpPr>
          <p:cNvPr id="27" name="Group 26">
            <a:extLst>
              <a:ext uri="{FF2B5EF4-FFF2-40B4-BE49-F238E27FC236}">
                <a16:creationId xmlns:a16="http://schemas.microsoft.com/office/drawing/2014/main" id="{3774A5FF-6F57-4BCF-A479-A0A635C83A62}"/>
              </a:ext>
            </a:extLst>
          </p:cNvPr>
          <p:cNvGrpSpPr/>
          <p:nvPr/>
        </p:nvGrpSpPr>
        <p:grpSpPr>
          <a:xfrm>
            <a:off x="3607414" y="3146198"/>
            <a:ext cx="5087319" cy="297125"/>
            <a:chOff x="0" y="-18019"/>
            <a:chExt cx="3062550" cy="198994"/>
          </a:xfrm>
          <a:solidFill>
            <a:sysClr val="windowText" lastClr="000000">
              <a:lumMod val="50000"/>
              <a:lumOff val="50000"/>
            </a:sysClr>
          </a:solidFill>
        </p:grpSpPr>
        <p:sp>
          <p:nvSpPr>
            <p:cNvPr id="28" name="Arrow: Left 27">
              <a:extLst>
                <a:ext uri="{FF2B5EF4-FFF2-40B4-BE49-F238E27FC236}">
                  <a16:creationId xmlns:a16="http://schemas.microsoft.com/office/drawing/2014/main" id="{9261484C-388F-4A67-BA6A-A3196F1C5FF7}"/>
                </a:ext>
              </a:extLst>
            </p:cNvPr>
            <p:cNvSpPr/>
            <p:nvPr/>
          </p:nvSpPr>
          <p:spPr>
            <a:xfrm>
              <a:off x="1436966" y="-2478"/>
              <a:ext cx="196850" cy="180974"/>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Arrow: Left 28">
              <a:extLst>
                <a:ext uri="{FF2B5EF4-FFF2-40B4-BE49-F238E27FC236}">
                  <a16:creationId xmlns:a16="http://schemas.microsoft.com/office/drawing/2014/main" id="{AE1A8A80-6E10-480F-9F0F-FE2BF06514A7}"/>
                </a:ext>
              </a:extLst>
            </p:cNvPr>
            <p:cNvSpPr/>
            <p:nvPr/>
          </p:nvSpPr>
          <p:spPr>
            <a:xfrm>
              <a:off x="2865700" y="-18019"/>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Arrow: Left 29">
              <a:extLst>
                <a:ext uri="{FF2B5EF4-FFF2-40B4-BE49-F238E27FC236}">
                  <a16:creationId xmlns:a16="http://schemas.microsoft.com/office/drawing/2014/main" id="{3E4EEC11-D91B-4F54-A466-A541561674E9}"/>
                </a:ext>
              </a:extLst>
            </p:cNvPr>
            <p:cNvSpPr/>
            <p:nvPr/>
          </p:nvSpPr>
          <p:spPr>
            <a:xfrm>
              <a:off x="0" y="0"/>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 name="Rectangle 6">
            <a:extLst>
              <a:ext uri="{FF2B5EF4-FFF2-40B4-BE49-F238E27FC236}">
                <a16:creationId xmlns:a16="http://schemas.microsoft.com/office/drawing/2014/main" id="{FE4E6596-E99C-4CC7-B273-125E7357134D}"/>
              </a:ext>
            </a:extLst>
          </p:cNvPr>
          <p:cNvSpPr/>
          <p:nvPr/>
        </p:nvSpPr>
        <p:spPr>
          <a:xfrm>
            <a:off x="1613595" y="2637048"/>
            <a:ext cx="1924737" cy="306168"/>
          </a:xfrm>
          <a:prstGeom prst="rect">
            <a:avLst/>
          </a:prstGeom>
          <a:noFill/>
          <a:ln>
            <a:solidFill>
              <a:srgbClr val="C12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02CB7CC-9B46-4BB2-A135-9372383D0F4F}"/>
              </a:ext>
            </a:extLst>
          </p:cNvPr>
          <p:cNvSpPr/>
          <p:nvPr/>
        </p:nvSpPr>
        <p:spPr>
          <a:xfrm>
            <a:off x="4008418" y="2637048"/>
            <a:ext cx="1924737" cy="306168"/>
          </a:xfrm>
          <a:prstGeom prst="rect">
            <a:avLst/>
          </a:prstGeom>
          <a:noFill/>
          <a:ln>
            <a:solidFill>
              <a:srgbClr val="C12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039F77-9BE3-451B-ADA0-DADC0CEBDD21}"/>
              </a:ext>
            </a:extLst>
          </p:cNvPr>
          <p:cNvSpPr/>
          <p:nvPr/>
        </p:nvSpPr>
        <p:spPr>
          <a:xfrm>
            <a:off x="1104249" y="2331645"/>
            <a:ext cx="10313162" cy="4151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F2DD65-1849-42A5-94B3-D442D495CD75}"/>
              </a:ext>
            </a:extLst>
          </p:cNvPr>
          <p:cNvSpPr txBox="1"/>
          <p:nvPr/>
        </p:nvSpPr>
        <p:spPr>
          <a:xfrm>
            <a:off x="1475983" y="6178969"/>
            <a:ext cx="1099981" cy="307777"/>
          </a:xfrm>
          <a:prstGeom prst="rect">
            <a:avLst/>
          </a:prstGeom>
          <a:noFill/>
        </p:spPr>
        <p:txBody>
          <a:bodyPr wrap="none" rtlCol="0">
            <a:spAutoFit/>
          </a:bodyPr>
          <a:lstStyle/>
          <a:p>
            <a:r>
              <a:rPr lang="en-US">
                <a:latin typeface="Trebuchet MS" panose="020B0603020202020204" pitchFamily="34" charset="0"/>
              </a:rPr>
              <a:t>Comments:</a:t>
            </a:r>
          </a:p>
        </p:txBody>
      </p:sp>
    </p:spTree>
    <p:extLst>
      <p:ext uri="{BB962C8B-B14F-4D97-AF65-F5344CB8AC3E}">
        <p14:creationId xmlns:p14="http://schemas.microsoft.com/office/powerpoint/2010/main" val="26470471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7F5DD27E-0871-486D-86DA-27A1071C5443}"/>
              </a:ext>
            </a:extLst>
          </p:cNvPr>
          <p:cNvSpPr>
            <a:spLocks noChangeArrowheads="1"/>
          </p:cNvSpPr>
          <p:nvPr/>
        </p:nvSpPr>
        <p:spPr bwMode="auto">
          <a:xfrm>
            <a:off x="3563095" y="2003050"/>
            <a:ext cx="47355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600" b="1">
                <a:latin typeface="Trebuchet MS" panose="020B0603020202020204" pitchFamily="34" charset="0"/>
                <a:ea typeface="Times" charset="0"/>
                <a:cs typeface="Arial" pitchFamily="34" charset="0"/>
              </a:rPr>
              <a:t>Performance Standard 1: Strategic Leadership</a:t>
            </a:r>
            <a:endParaRPr lang="en-US" sz="800">
              <a:latin typeface="Trebuchet MS" panose="020B0603020202020204" pitchFamily="34" charset="0"/>
              <a:cs typeface="Arial" pitchFamily="34" charset="0"/>
            </a:endParaRPr>
          </a:p>
        </p:txBody>
      </p:sp>
      <p:sp>
        <p:nvSpPr>
          <p:cNvPr id="16" name="Rectangle 15">
            <a:extLst>
              <a:ext uri="{FF2B5EF4-FFF2-40B4-BE49-F238E27FC236}">
                <a16:creationId xmlns:a16="http://schemas.microsoft.com/office/drawing/2014/main" id="{4FB9D930-F5DB-48C7-95B3-755C76680869}"/>
              </a:ext>
            </a:extLst>
          </p:cNvPr>
          <p:cNvSpPr/>
          <p:nvPr/>
        </p:nvSpPr>
        <p:spPr>
          <a:xfrm>
            <a:off x="2372377"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A88B70CA-A768-47A7-9506-B776D165FD9E}"/>
              </a:ext>
            </a:extLst>
          </p:cNvPr>
          <p:cNvSpPr/>
          <p:nvPr/>
        </p:nvSpPr>
        <p:spPr>
          <a:xfrm>
            <a:off x="4859815"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61A4A21A-7FB4-448B-9644-302F82908C53}"/>
              </a:ext>
            </a:extLst>
          </p:cNvPr>
          <p:cNvSpPr/>
          <p:nvPr/>
        </p:nvSpPr>
        <p:spPr>
          <a:xfrm>
            <a:off x="7275478"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8E88B5A7-7A1A-42BD-8592-08C9BA2C057A}"/>
              </a:ext>
            </a:extLst>
          </p:cNvPr>
          <p:cNvSpPr/>
          <p:nvPr/>
        </p:nvSpPr>
        <p:spPr>
          <a:xfrm>
            <a:off x="9691141" y="6001416"/>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Title 3">
            <a:extLst>
              <a:ext uri="{FF2B5EF4-FFF2-40B4-BE49-F238E27FC236}">
                <a16:creationId xmlns:a16="http://schemas.microsoft.com/office/drawing/2014/main" id="{33DEFED0-26CF-4AE6-833F-8B17295E5A73}"/>
              </a:ext>
            </a:extLst>
          </p:cNvPr>
          <p:cNvSpPr>
            <a:spLocks noGrp="1"/>
          </p:cNvSpPr>
          <p:nvPr>
            <p:ph type="title"/>
          </p:nvPr>
        </p:nvSpPr>
        <p:spPr>
          <a:xfrm>
            <a:off x="838200" y="-60907"/>
            <a:ext cx="10515600" cy="1325880"/>
          </a:xfrm>
        </p:spPr>
        <p:txBody>
          <a:bodyPr/>
          <a:lstStyle/>
          <a:p>
            <a:r>
              <a:rPr lang="en-US"/>
              <a:t>SUMMATIVE EVALUATION</a:t>
            </a:r>
          </a:p>
        </p:txBody>
      </p:sp>
      <p:sp>
        <p:nvSpPr>
          <p:cNvPr id="2" name="Text Placeholder 1">
            <a:extLst>
              <a:ext uri="{FF2B5EF4-FFF2-40B4-BE49-F238E27FC236}">
                <a16:creationId xmlns:a16="http://schemas.microsoft.com/office/drawing/2014/main" id="{9B4ECE21-808D-4670-8501-FD6972DB4D49}"/>
              </a:ext>
            </a:extLst>
          </p:cNvPr>
          <p:cNvSpPr>
            <a:spLocks noGrp="1"/>
          </p:cNvSpPr>
          <p:nvPr>
            <p:ph type="body" idx="1"/>
          </p:nvPr>
        </p:nvSpPr>
        <p:spPr/>
        <p:txBody>
          <a:bodyPr/>
          <a:lstStyle/>
          <a:p>
            <a:endParaRPr lang="en-US"/>
          </a:p>
        </p:txBody>
      </p:sp>
      <p:graphicFrame>
        <p:nvGraphicFramePr>
          <p:cNvPr id="26" name="Table 25">
            <a:extLst>
              <a:ext uri="{FF2B5EF4-FFF2-40B4-BE49-F238E27FC236}">
                <a16:creationId xmlns:a16="http://schemas.microsoft.com/office/drawing/2014/main" id="{BAC26614-5F1C-490A-B3E1-74A70AF49842}"/>
              </a:ext>
            </a:extLst>
          </p:cNvPr>
          <p:cNvGraphicFramePr>
            <a:graphicFrameLocks noGrp="1"/>
          </p:cNvGraphicFramePr>
          <p:nvPr>
            <p:extLst>
              <p:ext uri="{D42A27DB-BD31-4B8C-83A1-F6EECF244321}">
                <p14:modId xmlns:p14="http://schemas.microsoft.com/office/powerpoint/2010/main" val="474800170"/>
              </p:ext>
            </p:extLst>
          </p:nvPr>
        </p:nvGraphicFramePr>
        <p:xfrm>
          <a:off x="1570475" y="2432557"/>
          <a:ext cx="9163558" cy="3518165"/>
        </p:xfrm>
        <a:graphic>
          <a:graphicData uri="http://schemas.openxmlformats.org/drawingml/2006/table">
            <a:tbl>
              <a:tblPr firstRow="1" firstCol="1" bandRow="1"/>
              <a:tblGrid>
                <a:gridCol w="2020312">
                  <a:extLst>
                    <a:ext uri="{9D8B030D-6E8A-4147-A177-3AD203B41FA5}">
                      <a16:colId xmlns:a16="http://schemas.microsoft.com/office/drawing/2014/main" val="3867963033"/>
                    </a:ext>
                  </a:extLst>
                </a:gridCol>
                <a:gridCol w="360770">
                  <a:extLst>
                    <a:ext uri="{9D8B030D-6E8A-4147-A177-3AD203B41FA5}">
                      <a16:colId xmlns:a16="http://schemas.microsoft.com/office/drawing/2014/main" val="3236261143"/>
                    </a:ext>
                  </a:extLst>
                </a:gridCol>
                <a:gridCol w="2020312">
                  <a:extLst>
                    <a:ext uri="{9D8B030D-6E8A-4147-A177-3AD203B41FA5}">
                      <a16:colId xmlns:a16="http://schemas.microsoft.com/office/drawing/2014/main" val="414311297"/>
                    </a:ext>
                  </a:extLst>
                </a:gridCol>
                <a:gridCol w="360770">
                  <a:extLst>
                    <a:ext uri="{9D8B030D-6E8A-4147-A177-3AD203B41FA5}">
                      <a16:colId xmlns:a16="http://schemas.microsoft.com/office/drawing/2014/main" val="3361331400"/>
                    </a:ext>
                  </a:extLst>
                </a:gridCol>
                <a:gridCol w="2020312">
                  <a:extLst>
                    <a:ext uri="{9D8B030D-6E8A-4147-A177-3AD203B41FA5}">
                      <a16:colId xmlns:a16="http://schemas.microsoft.com/office/drawing/2014/main" val="3171209457"/>
                    </a:ext>
                  </a:extLst>
                </a:gridCol>
                <a:gridCol w="360770">
                  <a:extLst>
                    <a:ext uri="{9D8B030D-6E8A-4147-A177-3AD203B41FA5}">
                      <a16:colId xmlns:a16="http://schemas.microsoft.com/office/drawing/2014/main" val="2978298231"/>
                    </a:ext>
                  </a:extLst>
                </a:gridCol>
                <a:gridCol w="2020312">
                  <a:extLst>
                    <a:ext uri="{9D8B030D-6E8A-4147-A177-3AD203B41FA5}">
                      <a16:colId xmlns:a16="http://schemas.microsoft.com/office/drawing/2014/main" val="1151456876"/>
                    </a:ext>
                  </a:extLst>
                </a:gridCol>
              </a:tblGrid>
              <a:tr h="531125">
                <a:tc>
                  <a:txBody>
                    <a:bodyPr/>
                    <a:lstStyle/>
                    <a:p>
                      <a:pPr marL="0" marR="0" algn="ctr">
                        <a:spcBef>
                          <a:spcPts val="0"/>
                        </a:spcBef>
                        <a:spcAft>
                          <a:spcPts val="0"/>
                        </a:spcAft>
                        <a:tabLst>
                          <a:tab pos="114300" algn="l"/>
                        </a:tabLst>
                      </a:pPr>
                      <a:r>
                        <a:rPr lang="en-US" sz="1400" b="1" u="none">
                          <a:solidFill>
                            <a:schemeClr val="tx1"/>
                          </a:solidFill>
                          <a:effectLst/>
                          <a:latin typeface="Trebuchet MS" panose="020B0603020202020204" pitchFamily="34" charset="0"/>
                          <a:ea typeface="SimSun" panose="02010600030101010101" pitchFamily="2" charset="-122"/>
                        </a:rPr>
                        <a:t>Highly Effective</a:t>
                      </a:r>
                      <a:br>
                        <a:rPr lang="en-US" sz="1400" b="1" u="none">
                          <a:solidFill>
                            <a:schemeClr val="tx1"/>
                          </a:solidFill>
                          <a:effectLst/>
                          <a:latin typeface="Trebuchet MS" panose="020B0603020202020204" pitchFamily="34" charset="0"/>
                          <a:ea typeface="SimSun" panose="02010600030101010101" pitchFamily="2" charset="-122"/>
                        </a:rPr>
                      </a:br>
                      <a:r>
                        <a:rPr lang="en-US" sz="1000" i="1" u="none">
                          <a:solidFill>
                            <a:schemeClr val="tx1"/>
                          </a:solidFill>
                          <a:effectLst/>
                          <a:latin typeface="Trebuchet MS" panose="020B0603020202020204" pitchFamily="34" charset="0"/>
                          <a:ea typeface="SimSun" panose="02010600030101010101" pitchFamily="2" charset="-122"/>
                        </a:rPr>
                        <a:t>In addition to meeting the requirements for Effective...</a:t>
                      </a:r>
                      <a:endParaRPr lang="en-US" sz="1600" u="none">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endParaRPr lang="en-US" sz="1600" u="none">
                        <a:solidFill>
                          <a:schemeClr val="tx1"/>
                        </a:solidFill>
                        <a:effectLst/>
                        <a:latin typeface="+mn-lt"/>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400" b="1" u="none">
                          <a:solidFill>
                            <a:schemeClr val="tx1"/>
                          </a:solidFill>
                          <a:effectLst/>
                          <a:latin typeface="Trebuchet MS" panose="020B0603020202020204" pitchFamily="34" charset="0"/>
                          <a:ea typeface="SimSun" panose="02010600030101010101" pitchFamily="2" charset="-122"/>
                        </a:rPr>
                        <a:t>Effective</a:t>
                      </a:r>
                      <a:endParaRPr lang="en-US" sz="1600" u="none">
                        <a:solidFill>
                          <a:schemeClr val="tx1"/>
                        </a:solidFill>
                        <a:effectLst/>
                        <a:latin typeface="Trebuchet MS" panose="020B0603020202020204" pitchFamily="34" charset="0"/>
                        <a:ea typeface="Times New Roman" panose="02020603050405020304" pitchFamily="18" charset="0"/>
                      </a:endParaRPr>
                    </a:p>
                    <a:p>
                      <a:pPr marL="0" marR="0" algn="ctr">
                        <a:spcBef>
                          <a:spcPts val="0"/>
                        </a:spcBef>
                        <a:spcAft>
                          <a:spcPts val="0"/>
                        </a:spcAft>
                        <a:tabLst>
                          <a:tab pos="114300" algn="l"/>
                        </a:tabLst>
                      </a:pPr>
                      <a:r>
                        <a:rPr lang="en-US" sz="1000" i="1" u="none">
                          <a:solidFill>
                            <a:schemeClr val="tx1"/>
                          </a:solidFill>
                          <a:effectLst/>
                          <a:latin typeface="Trebuchet MS" panose="020B0603020202020204" pitchFamily="34" charset="0"/>
                          <a:ea typeface="SimSun" panose="02010600030101010101" pitchFamily="2" charset="-122"/>
                        </a:rPr>
                        <a:t>Effective is the expected level of performance.</a:t>
                      </a:r>
                      <a:endParaRPr lang="en-US" sz="1600" u="none">
                        <a:solidFill>
                          <a:schemeClr val="tx1"/>
                        </a:solidFill>
                        <a:effectLst/>
                        <a:latin typeface="Trebuchet MS" panose="020B0603020202020204" pitchFamily="34"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r>
                        <a:rPr lang="en-US" sz="1600" u="none">
                          <a:solidFill>
                            <a:schemeClr val="tx1"/>
                          </a:solidFill>
                          <a:effectLst/>
                          <a:latin typeface="+mn-lt"/>
                          <a:ea typeface="SimSun" panose="02010600030101010101" pitchFamily="2" charset="-122"/>
                        </a:rPr>
                        <a:t> </a:t>
                      </a:r>
                      <a:endParaRPr lang="en-US" sz="1600" u="none">
                        <a:solidFill>
                          <a:schemeClr val="tx1"/>
                        </a:solidFill>
                        <a:effectLst/>
                        <a:latin typeface="+mn-lt"/>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u="none">
                          <a:solidFill>
                            <a:schemeClr val="tx1"/>
                          </a:solidFill>
                          <a:effectLst/>
                          <a:latin typeface="Trebuchet MS" panose="020B0603020202020204" pitchFamily="34" charset="0"/>
                          <a:ea typeface="SimSun" panose="02010600030101010101" pitchFamily="2" charset="-122"/>
                        </a:rPr>
                        <a:t>Approaching Effective</a:t>
                      </a:r>
                      <a:endParaRPr lang="en-US" sz="1600" u="none">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r>
                        <a:rPr lang="en-US" sz="1600" u="none">
                          <a:solidFill>
                            <a:schemeClr val="tx1"/>
                          </a:solidFill>
                          <a:effectLst/>
                          <a:latin typeface="+mn-lt"/>
                          <a:ea typeface="SimSun" panose="02010600030101010101" pitchFamily="2" charset="-122"/>
                        </a:rPr>
                        <a:t> </a:t>
                      </a:r>
                      <a:endParaRPr lang="en-US" sz="1600" u="none">
                        <a:solidFill>
                          <a:schemeClr val="tx1"/>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u="none">
                          <a:solidFill>
                            <a:schemeClr val="tx1"/>
                          </a:solidFill>
                          <a:effectLst/>
                          <a:latin typeface="Trebuchet MS" panose="020B0603020202020204" pitchFamily="34" charset="0"/>
                          <a:ea typeface="SimSun" panose="02010600030101010101" pitchFamily="2" charset="-122"/>
                        </a:rPr>
                        <a:t>Ineffective</a:t>
                      </a:r>
                      <a:endParaRPr lang="en-US" sz="1600" u="none">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24931103"/>
                  </a:ext>
                </a:extLst>
              </a:tr>
              <a:tr h="970860">
                <a:tc>
                  <a:txBody>
                    <a:bodyPr/>
                    <a:lstStyle/>
                    <a:p>
                      <a:pPr marL="0" marR="0">
                        <a:spcBef>
                          <a:spcPts val="0"/>
                        </a:spcBef>
                        <a:spcAft>
                          <a:spcPts val="0"/>
                        </a:spcAft>
                      </a:pPr>
                      <a:r>
                        <a:rPr lang="en-US" sz="1400" b="0" i="0" u="none" strike="noStrike" cap="none">
                          <a:solidFill>
                            <a:schemeClr val="tx1"/>
                          </a:solidFill>
                          <a:effectLst/>
                          <a:latin typeface="Trebuchet MS" panose="020B0603020202020204" pitchFamily="34" charset="0"/>
                          <a:ea typeface="+mn-ea"/>
                          <a:cs typeface="+mn-cs"/>
                          <a:sym typeface="Arial"/>
                        </a:rPr>
                        <a:t>The superintendent establishes a </a:t>
                      </a:r>
                      <a:r>
                        <a:rPr lang="en-US" sz="1400" b="1" i="0" u="none" strike="noStrike" cap="none">
                          <a:solidFill>
                            <a:srgbClr val="C12436"/>
                          </a:solidFill>
                          <a:effectLst/>
                          <a:latin typeface="Trebuchet MS" panose="020B0603020202020204" pitchFamily="34" charset="0"/>
                          <a:ea typeface="+mn-ea"/>
                          <a:cs typeface="+mn-cs"/>
                          <a:sym typeface="Arial"/>
                        </a:rPr>
                        <a:t>highly</a:t>
                      </a:r>
                      <a:r>
                        <a:rPr lang="en-US" sz="1400" b="0" i="0" u="none" strike="noStrike" cap="none">
                          <a:solidFill>
                            <a:srgbClr val="C12436"/>
                          </a:solidFill>
                          <a:effectLst/>
                          <a:latin typeface="Trebuchet MS" panose="020B0603020202020204" pitchFamily="34" charset="0"/>
                          <a:ea typeface="+mn-ea"/>
                          <a:cs typeface="+mn-cs"/>
                          <a:sym typeface="Arial"/>
                        </a:rPr>
                        <a:t> </a:t>
                      </a:r>
                      <a:r>
                        <a:rPr lang="en-US" sz="1400" b="1" i="0" u="none" strike="noStrike" cap="none">
                          <a:solidFill>
                            <a:srgbClr val="C12436"/>
                          </a:solidFill>
                          <a:effectLst/>
                          <a:latin typeface="Trebuchet MS" panose="020B0603020202020204" pitchFamily="34" charset="0"/>
                          <a:ea typeface="+mn-ea"/>
                          <a:cs typeface="+mn-cs"/>
                          <a:sym typeface="Arial"/>
                        </a:rPr>
                        <a:t>productive</a:t>
                      </a:r>
                      <a:r>
                        <a:rPr lang="en-US" sz="1400" b="1" i="0" u="none" strike="noStrike" cap="none">
                          <a:solidFill>
                            <a:schemeClr val="tx1"/>
                          </a:solidFill>
                          <a:effectLst/>
                          <a:latin typeface="Trebuchet MS" panose="020B0603020202020204" pitchFamily="34" charset="0"/>
                          <a:ea typeface="+mn-ea"/>
                          <a:cs typeface="+mn-cs"/>
                          <a:sym typeface="Arial"/>
                        </a:rPr>
                        <a:t> </a:t>
                      </a:r>
                      <a:r>
                        <a:rPr lang="en-US" sz="1400" b="0" i="0" u="none" strike="noStrike" cap="none">
                          <a:solidFill>
                            <a:schemeClr val="tx1"/>
                          </a:solidFill>
                          <a:effectLst/>
                          <a:latin typeface="Trebuchet MS" panose="020B0603020202020204" pitchFamily="34" charset="0"/>
                          <a:ea typeface="+mn-ea"/>
                          <a:cs typeface="+mn-cs"/>
                          <a:sym typeface="Arial"/>
                        </a:rPr>
                        <a:t>relationship with the local school board to lead strategic improvement to promote student learning. </a:t>
                      </a:r>
                      <a:endParaRPr lang="en-US" sz="1100" strike="noStrike" kern="12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a:effectLst/>
                          <a:latin typeface="Times New Roman" panose="02020603050405020304" pitchFamily="18" charset="0"/>
                          <a:ea typeface="SimSun" panose="02010600030101010101" pitchFamily="2" charset="-122"/>
                        </a:rPr>
                        <a:t> </a:t>
                      </a:r>
                      <a:endParaRPr lang="en-US" sz="1200">
                        <a:effectLst/>
                        <a:latin typeface="Times"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tabLst>
                          <a:tab pos="114300" algn="l"/>
                        </a:tabLst>
                      </a:pPr>
                      <a:r>
                        <a:rPr lang="en-US" sz="1400" b="0" i="0" u="none" strike="noStrike" cap="none">
                          <a:solidFill>
                            <a:schemeClr val="tx1"/>
                          </a:solidFill>
                          <a:effectLst/>
                          <a:latin typeface="Trebuchet MS" panose="020B0603020202020204" pitchFamily="34" charset="0"/>
                          <a:ea typeface="+mn-ea"/>
                          <a:cs typeface="+mn-cs"/>
                          <a:sym typeface="Arial"/>
                        </a:rPr>
                        <a:t>The superintendent</a:t>
                      </a:r>
                      <a:r>
                        <a:rPr lang="en-US" sz="1400" b="0" i="0" u="sng" strike="sngStrike" cap="none">
                          <a:solidFill>
                            <a:schemeClr val="tx1"/>
                          </a:solidFill>
                          <a:effectLst/>
                          <a:latin typeface="Trebuchet MS" panose="020B0603020202020204" pitchFamily="34" charset="0"/>
                          <a:ea typeface="+mn-ea"/>
                          <a:cs typeface="+mn-cs"/>
                          <a:sym typeface="Arial"/>
                        </a:rPr>
                        <a:t> </a:t>
                      </a:r>
                      <a:r>
                        <a:rPr lang="en-US" sz="1400" b="0" i="0" u="none" strike="noStrike" cap="none">
                          <a:solidFill>
                            <a:schemeClr val="tx1"/>
                          </a:solidFill>
                          <a:effectLst/>
                          <a:latin typeface="Trebuchet MS" panose="020B0603020202020204" pitchFamily="34" charset="0"/>
                          <a:ea typeface="+mn-ea"/>
                          <a:cs typeface="+mn-cs"/>
                          <a:sym typeface="Arial"/>
                        </a:rPr>
                        <a:t>creates, monitors, and facilitates the process of strategic improvement, and seeks to ensure the division’s mission, vision, and goals are fulfilled in a manner that enables all students to be career and college ready and globally competitive.</a:t>
                      </a:r>
                      <a:endParaRPr lang="en-US" sz="2000">
                        <a:effectLst/>
                        <a:latin typeface="Trebuchet MS" panose="020B0603020202020204" pitchFamily="34"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a:effectLst/>
                          <a:highlight>
                            <a:srgbClr val="FFFF00"/>
                          </a:highlight>
                          <a:latin typeface="Times New Roman" panose="02020603050405020304" pitchFamily="18" charset="0"/>
                          <a:ea typeface="SimSun" panose="02010600030101010101" pitchFamily="2" charset="-122"/>
                        </a:rPr>
                        <a:t> </a:t>
                      </a:r>
                      <a:endParaRPr lang="en-US" sz="1200">
                        <a:effectLst/>
                        <a:latin typeface="Times"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400" b="0" i="0" u="none" strike="noStrike" cap="none">
                          <a:solidFill>
                            <a:schemeClr val="tx1"/>
                          </a:solidFill>
                          <a:effectLst/>
                          <a:latin typeface="Trebuchet MS" panose="020B0603020202020204" pitchFamily="34" charset="0"/>
                          <a:ea typeface="+mn-ea"/>
                          <a:cs typeface="+mn-cs"/>
                          <a:sym typeface="Arial"/>
                        </a:rPr>
                        <a:t>The superintendent is </a:t>
                      </a:r>
                      <a:r>
                        <a:rPr lang="en-US" sz="1400" b="1" i="0" u="none" strike="noStrike" cap="none">
                          <a:solidFill>
                            <a:srgbClr val="C12436"/>
                          </a:solidFill>
                          <a:effectLst/>
                          <a:latin typeface="Trebuchet MS" panose="020B0603020202020204" pitchFamily="34" charset="0"/>
                          <a:ea typeface="+mn-ea"/>
                          <a:cs typeface="+mn-cs"/>
                          <a:sym typeface="Arial"/>
                        </a:rPr>
                        <a:t>inconsistent</a:t>
                      </a:r>
                      <a:r>
                        <a:rPr lang="en-US" sz="1400" b="0" i="0" u="none" strike="noStrike" cap="none">
                          <a:solidFill>
                            <a:schemeClr val="tx1"/>
                          </a:solidFill>
                          <a:effectLst/>
                          <a:latin typeface="Trebuchet MS" panose="020B0603020202020204" pitchFamily="34" charset="0"/>
                          <a:ea typeface="+mn-ea"/>
                          <a:cs typeface="+mn-cs"/>
                          <a:sym typeface="Arial"/>
                        </a:rPr>
                        <a:t> in creating, monitoring, and/or facilitating the process of strategic improvement, and/or seeking to ensure the division’s mission, vision, and goals are fulfilled in a manner that enables all students to be career and college ready and globally competitive.</a:t>
                      </a:r>
                      <a:endParaRPr lang="en-US" sz="120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a:effectLst/>
                          <a:highlight>
                            <a:srgbClr val="FFFF00"/>
                          </a:highlight>
                          <a:latin typeface="Times New Roman" panose="02020603050405020304" pitchFamily="18" charset="0"/>
                          <a:ea typeface="SimSun" panose="02010600030101010101" pitchFamily="2" charset="-122"/>
                        </a:rPr>
                        <a:t> </a:t>
                      </a:r>
                      <a:endParaRPr lang="en-US" sz="1200">
                        <a:effectLst/>
                        <a:latin typeface="Times"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400" b="0" i="0" u="none" strike="noStrike" cap="none">
                          <a:solidFill>
                            <a:schemeClr val="tx1"/>
                          </a:solidFill>
                          <a:effectLst/>
                          <a:latin typeface="Trebuchet MS" panose="020B0603020202020204" pitchFamily="34" charset="0"/>
                          <a:ea typeface="+mn-ea"/>
                          <a:cs typeface="+mn-cs"/>
                          <a:sym typeface="Arial"/>
                        </a:rPr>
                        <a:t>The superintendent </a:t>
                      </a:r>
                      <a:r>
                        <a:rPr lang="en-US" sz="1400" b="1" i="0" u="none" strike="noStrike" cap="none">
                          <a:solidFill>
                            <a:srgbClr val="C12436"/>
                          </a:solidFill>
                          <a:effectLst/>
                          <a:latin typeface="Trebuchet MS" panose="020B0603020202020204" pitchFamily="34" charset="0"/>
                          <a:ea typeface="+mn-ea"/>
                          <a:cs typeface="+mn-cs"/>
                          <a:sym typeface="Arial"/>
                        </a:rPr>
                        <a:t>fails to </a:t>
                      </a:r>
                      <a:r>
                        <a:rPr lang="en-US" sz="1400" b="0" i="0" u="none" strike="noStrike" cap="none">
                          <a:solidFill>
                            <a:schemeClr val="tx1"/>
                          </a:solidFill>
                          <a:effectLst/>
                          <a:latin typeface="Trebuchet MS" panose="020B0603020202020204" pitchFamily="34" charset="0"/>
                          <a:ea typeface="+mn-ea"/>
                          <a:cs typeface="+mn-cs"/>
                          <a:sym typeface="Arial"/>
                        </a:rPr>
                        <a:t>create, monitor, and/or facilitate the process of strategic improvement, and/or </a:t>
                      </a:r>
                      <a:r>
                        <a:rPr lang="en-US" sz="1400" b="1" i="0" u="none" strike="noStrike" cap="none">
                          <a:solidFill>
                            <a:srgbClr val="C12436"/>
                          </a:solidFill>
                          <a:effectLst/>
                          <a:latin typeface="Trebuchet MS" panose="020B0603020202020204" pitchFamily="34" charset="0"/>
                          <a:ea typeface="+mn-ea"/>
                          <a:cs typeface="+mn-cs"/>
                          <a:sym typeface="Arial"/>
                        </a:rPr>
                        <a:t>fails to </a:t>
                      </a:r>
                      <a:r>
                        <a:rPr lang="en-US" sz="1400" b="0" i="0" u="none" strike="noStrike" cap="none">
                          <a:solidFill>
                            <a:schemeClr val="tx1"/>
                          </a:solidFill>
                          <a:effectLst/>
                          <a:latin typeface="Trebuchet MS" panose="020B0603020202020204" pitchFamily="34" charset="0"/>
                          <a:ea typeface="+mn-ea"/>
                          <a:cs typeface="+mn-cs"/>
                          <a:sym typeface="Arial"/>
                        </a:rPr>
                        <a:t>seek to ensure the division’s mission, vision, and goals are fulfilled in a manner that enables all students to be career and college ready and globally competitive.</a:t>
                      </a:r>
                      <a:endParaRPr lang="en-US" sz="120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54581"/>
                  </a:ext>
                </a:extLst>
              </a:tr>
            </a:tbl>
          </a:graphicData>
        </a:graphic>
      </p:graphicFrame>
      <p:grpSp>
        <p:nvGrpSpPr>
          <p:cNvPr id="27" name="Group 26">
            <a:extLst>
              <a:ext uri="{FF2B5EF4-FFF2-40B4-BE49-F238E27FC236}">
                <a16:creationId xmlns:a16="http://schemas.microsoft.com/office/drawing/2014/main" id="{3774A5FF-6F57-4BCF-A479-A0A635C83A62}"/>
              </a:ext>
            </a:extLst>
          </p:cNvPr>
          <p:cNvGrpSpPr/>
          <p:nvPr/>
        </p:nvGrpSpPr>
        <p:grpSpPr>
          <a:xfrm>
            <a:off x="3607414" y="3146198"/>
            <a:ext cx="5087319" cy="297125"/>
            <a:chOff x="0" y="-18019"/>
            <a:chExt cx="3062550" cy="198994"/>
          </a:xfrm>
          <a:solidFill>
            <a:sysClr val="windowText" lastClr="000000">
              <a:lumMod val="50000"/>
              <a:lumOff val="50000"/>
            </a:sysClr>
          </a:solidFill>
        </p:grpSpPr>
        <p:sp>
          <p:nvSpPr>
            <p:cNvPr id="28" name="Arrow: Left 27">
              <a:extLst>
                <a:ext uri="{FF2B5EF4-FFF2-40B4-BE49-F238E27FC236}">
                  <a16:creationId xmlns:a16="http://schemas.microsoft.com/office/drawing/2014/main" id="{9261484C-388F-4A67-BA6A-A3196F1C5FF7}"/>
                </a:ext>
              </a:extLst>
            </p:cNvPr>
            <p:cNvSpPr/>
            <p:nvPr/>
          </p:nvSpPr>
          <p:spPr>
            <a:xfrm>
              <a:off x="1436966" y="-2478"/>
              <a:ext cx="196850" cy="180974"/>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Arrow: Left 28">
              <a:extLst>
                <a:ext uri="{FF2B5EF4-FFF2-40B4-BE49-F238E27FC236}">
                  <a16:creationId xmlns:a16="http://schemas.microsoft.com/office/drawing/2014/main" id="{AE1A8A80-6E10-480F-9F0F-FE2BF06514A7}"/>
                </a:ext>
              </a:extLst>
            </p:cNvPr>
            <p:cNvSpPr/>
            <p:nvPr/>
          </p:nvSpPr>
          <p:spPr>
            <a:xfrm>
              <a:off x="2865700" y="-18019"/>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Arrow: Left 29">
              <a:extLst>
                <a:ext uri="{FF2B5EF4-FFF2-40B4-BE49-F238E27FC236}">
                  <a16:creationId xmlns:a16="http://schemas.microsoft.com/office/drawing/2014/main" id="{3E4EEC11-D91B-4F54-A466-A541561674E9}"/>
                </a:ext>
              </a:extLst>
            </p:cNvPr>
            <p:cNvSpPr/>
            <p:nvPr/>
          </p:nvSpPr>
          <p:spPr>
            <a:xfrm>
              <a:off x="0" y="0"/>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 name="Rectangle 7">
            <a:extLst>
              <a:ext uri="{FF2B5EF4-FFF2-40B4-BE49-F238E27FC236}">
                <a16:creationId xmlns:a16="http://schemas.microsoft.com/office/drawing/2014/main" id="{3D039F77-9BE3-451B-ADA0-DADC0CEBDD21}"/>
              </a:ext>
            </a:extLst>
          </p:cNvPr>
          <p:cNvSpPr/>
          <p:nvPr/>
        </p:nvSpPr>
        <p:spPr>
          <a:xfrm>
            <a:off x="1104249" y="2331645"/>
            <a:ext cx="10313162" cy="4151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F2DD65-1849-42A5-94B3-D442D495CD75}"/>
              </a:ext>
            </a:extLst>
          </p:cNvPr>
          <p:cNvSpPr txBox="1"/>
          <p:nvPr/>
        </p:nvSpPr>
        <p:spPr>
          <a:xfrm>
            <a:off x="1475983" y="6178969"/>
            <a:ext cx="1099981" cy="307777"/>
          </a:xfrm>
          <a:prstGeom prst="rect">
            <a:avLst/>
          </a:prstGeom>
          <a:noFill/>
        </p:spPr>
        <p:txBody>
          <a:bodyPr wrap="none" rtlCol="0">
            <a:spAutoFit/>
          </a:bodyPr>
          <a:lstStyle/>
          <a:p>
            <a:r>
              <a:rPr lang="en-US">
                <a:latin typeface="Trebuchet MS" panose="020B0603020202020204" pitchFamily="34" charset="0"/>
              </a:rPr>
              <a:t>Comments:</a:t>
            </a:r>
          </a:p>
        </p:txBody>
      </p:sp>
      <p:sp>
        <p:nvSpPr>
          <p:cNvPr id="22" name="TextBox 21">
            <a:extLst>
              <a:ext uri="{FF2B5EF4-FFF2-40B4-BE49-F238E27FC236}">
                <a16:creationId xmlns:a16="http://schemas.microsoft.com/office/drawing/2014/main" id="{C0D8BC03-7C66-4014-96BF-D6786F670483}"/>
              </a:ext>
            </a:extLst>
          </p:cNvPr>
          <p:cNvSpPr txBox="1">
            <a:spLocks noChangeArrowheads="1"/>
          </p:cNvSpPr>
          <p:nvPr/>
        </p:nvSpPr>
        <p:spPr bwMode="auto">
          <a:xfrm>
            <a:off x="3470120" y="1174990"/>
            <a:ext cx="5251759" cy="461665"/>
          </a:xfrm>
          <a:prstGeom prst="rect">
            <a:avLst/>
          </a:prstGeom>
          <a:solidFill>
            <a:srgbClr val="C00000"/>
          </a:solidFill>
          <a:ln w="12700">
            <a:solidFill>
              <a:schemeClr val="tx1"/>
            </a:solidFill>
            <a:miter lim="800000"/>
            <a:headEnd/>
            <a:tailEnd/>
          </a:ln>
        </p:spPr>
        <p:txBody>
          <a:bodyPr wrap="none">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eaLnBrk="1" hangingPunct="1">
              <a:spcBef>
                <a:spcPct val="0"/>
              </a:spcBef>
              <a:buFontTx/>
              <a:buNone/>
            </a:pPr>
            <a:r>
              <a:rPr lang="en-US" altLang="en-US" sz="2400">
                <a:solidFill>
                  <a:schemeClr val="bg1"/>
                </a:solidFill>
                <a:effectLst>
                  <a:outerShdw blurRad="38100" dist="38100" dir="2700000" algn="tl">
                    <a:srgbClr val="000000">
                      <a:alpha val="43137"/>
                    </a:srgbClr>
                  </a:outerShdw>
                </a:effectLst>
                <a:latin typeface="Trebuchet MS" panose="020B0603020202020204" pitchFamily="34" charset="0"/>
              </a:rPr>
              <a:t>Similar key words across all rubrics…</a:t>
            </a:r>
            <a:endParaRPr lang="en-US" altLang="en-US" sz="2400" b="1">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26217219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7F5DD27E-0871-486D-86DA-27A1071C5443}"/>
              </a:ext>
            </a:extLst>
          </p:cNvPr>
          <p:cNvSpPr>
            <a:spLocks noChangeArrowheads="1"/>
          </p:cNvSpPr>
          <p:nvPr/>
        </p:nvSpPr>
        <p:spPr bwMode="auto">
          <a:xfrm>
            <a:off x="3563095" y="2003050"/>
            <a:ext cx="47355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600" b="1">
                <a:latin typeface="Trebuchet MS" panose="020B0603020202020204" pitchFamily="34" charset="0"/>
                <a:ea typeface="Times" charset="0"/>
                <a:cs typeface="Arial" pitchFamily="34" charset="0"/>
              </a:rPr>
              <a:t>Performance Standard 1: Strategic Leadership</a:t>
            </a:r>
            <a:endParaRPr lang="en-US" sz="800">
              <a:latin typeface="Trebuchet MS" panose="020B0603020202020204" pitchFamily="34" charset="0"/>
              <a:cs typeface="Arial" pitchFamily="34" charset="0"/>
            </a:endParaRPr>
          </a:p>
        </p:txBody>
      </p:sp>
      <p:sp>
        <p:nvSpPr>
          <p:cNvPr id="16" name="Rectangle 15">
            <a:extLst>
              <a:ext uri="{FF2B5EF4-FFF2-40B4-BE49-F238E27FC236}">
                <a16:creationId xmlns:a16="http://schemas.microsoft.com/office/drawing/2014/main" id="{4FB9D930-F5DB-48C7-95B3-755C76680869}"/>
              </a:ext>
            </a:extLst>
          </p:cNvPr>
          <p:cNvSpPr/>
          <p:nvPr/>
        </p:nvSpPr>
        <p:spPr>
          <a:xfrm>
            <a:off x="2372377"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A88B70CA-A768-47A7-9506-B776D165FD9E}"/>
              </a:ext>
            </a:extLst>
          </p:cNvPr>
          <p:cNvSpPr/>
          <p:nvPr/>
        </p:nvSpPr>
        <p:spPr>
          <a:xfrm>
            <a:off x="4859815"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61A4A21A-7FB4-448B-9644-302F82908C53}"/>
              </a:ext>
            </a:extLst>
          </p:cNvPr>
          <p:cNvSpPr/>
          <p:nvPr/>
        </p:nvSpPr>
        <p:spPr>
          <a:xfrm>
            <a:off x="7275478"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8E88B5A7-7A1A-42BD-8592-08C9BA2C057A}"/>
              </a:ext>
            </a:extLst>
          </p:cNvPr>
          <p:cNvSpPr/>
          <p:nvPr/>
        </p:nvSpPr>
        <p:spPr>
          <a:xfrm>
            <a:off x="9691141" y="6001416"/>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Title 3">
            <a:extLst>
              <a:ext uri="{FF2B5EF4-FFF2-40B4-BE49-F238E27FC236}">
                <a16:creationId xmlns:a16="http://schemas.microsoft.com/office/drawing/2014/main" id="{33DEFED0-26CF-4AE6-833F-8B17295E5A73}"/>
              </a:ext>
            </a:extLst>
          </p:cNvPr>
          <p:cNvSpPr>
            <a:spLocks noGrp="1"/>
          </p:cNvSpPr>
          <p:nvPr>
            <p:ph type="title"/>
          </p:nvPr>
        </p:nvSpPr>
        <p:spPr>
          <a:xfrm>
            <a:off x="838200" y="-92080"/>
            <a:ext cx="10515600" cy="1325880"/>
          </a:xfrm>
        </p:spPr>
        <p:txBody>
          <a:bodyPr/>
          <a:lstStyle/>
          <a:p>
            <a:r>
              <a:rPr lang="en-US"/>
              <a:t>SUMMATIVE EVALUATION</a:t>
            </a:r>
          </a:p>
        </p:txBody>
      </p:sp>
      <p:graphicFrame>
        <p:nvGraphicFramePr>
          <p:cNvPr id="26" name="Table 25">
            <a:extLst>
              <a:ext uri="{FF2B5EF4-FFF2-40B4-BE49-F238E27FC236}">
                <a16:creationId xmlns:a16="http://schemas.microsoft.com/office/drawing/2014/main" id="{BAC26614-5F1C-490A-B3E1-74A70AF49842}"/>
              </a:ext>
            </a:extLst>
          </p:cNvPr>
          <p:cNvGraphicFramePr>
            <a:graphicFrameLocks noGrp="1"/>
          </p:cNvGraphicFramePr>
          <p:nvPr/>
        </p:nvGraphicFramePr>
        <p:xfrm>
          <a:off x="1570475" y="2432557"/>
          <a:ext cx="9163558" cy="3518165"/>
        </p:xfrm>
        <a:graphic>
          <a:graphicData uri="http://schemas.openxmlformats.org/drawingml/2006/table">
            <a:tbl>
              <a:tblPr firstRow="1" firstCol="1" bandRow="1"/>
              <a:tblGrid>
                <a:gridCol w="2020312">
                  <a:extLst>
                    <a:ext uri="{9D8B030D-6E8A-4147-A177-3AD203B41FA5}">
                      <a16:colId xmlns:a16="http://schemas.microsoft.com/office/drawing/2014/main" val="3867963033"/>
                    </a:ext>
                  </a:extLst>
                </a:gridCol>
                <a:gridCol w="360770">
                  <a:extLst>
                    <a:ext uri="{9D8B030D-6E8A-4147-A177-3AD203B41FA5}">
                      <a16:colId xmlns:a16="http://schemas.microsoft.com/office/drawing/2014/main" val="3236261143"/>
                    </a:ext>
                  </a:extLst>
                </a:gridCol>
                <a:gridCol w="2020312">
                  <a:extLst>
                    <a:ext uri="{9D8B030D-6E8A-4147-A177-3AD203B41FA5}">
                      <a16:colId xmlns:a16="http://schemas.microsoft.com/office/drawing/2014/main" val="414311297"/>
                    </a:ext>
                  </a:extLst>
                </a:gridCol>
                <a:gridCol w="360770">
                  <a:extLst>
                    <a:ext uri="{9D8B030D-6E8A-4147-A177-3AD203B41FA5}">
                      <a16:colId xmlns:a16="http://schemas.microsoft.com/office/drawing/2014/main" val="3361331400"/>
                    </a:ext>
                  </a:extLst>
                </a:gridCol>
                <a:gridCol w="2020312">
                  <a:extLst>
                    <a:ext uri="{9D8B030D-6E8A-4147-A177-3AD203B41FA5}">
                      <a16:colId xmlns:a16="http://schemas.microsoft.com/office/drawing/2014/main" val="3171209457"/>
                    </a:ext>
                  </a:extLst>
                </a:gridCol>
                <a:gridCol w="360770">
                  <a:extLst>
                    <a:ext uri="{9D8B030D-6E8A-4147-A177-3AD203B41FA5}">
                      <a16:colId xmlns:a16="http://schemas.microsoft.com/office/drawing/2014/main" val="2978298231"/>
                    </a:ext>
                  </a:extLst>
                </a:gridCol>
                <a:gridCol w="2020312">
                  <a:extLst>
                    <a:ext uri="{9D8B030D-6E8A-4147-A177-3AD203B41FA5}">
                      <a16:colId xmlns:a16="http://schemas.microsoft.com/office/drawing/2014/main" val="1151456876"/>
                    </a:ext>
                  </a:extLst>
                </a:gridCol>
              </a:tblGrid>
              <a:tr h="531125">
                <a:tc>
                  <a:txBody>
                    <a:bodyPr/>
                    <a:lstStyle/>
                    <a:p>
                      <a:pPr marL="0" marR="0" algn="ctr">
                        <a:spcBef>
                          <a:spcPts val="0"/>
                        </a:spcBef>
                        <a:spcAft>
                          <a:spcPts val="0"/>
                        </a:spcAft>
                        <a:tabLst>
                          <a:tab pos="114300" algn="l"/>
                        </a:tabLst>
                      </a:pPr>
                      <a:r>
                        <a:rPr lang="en-US" sz="1400" b="1" u="none">
                          <a:solidFill>
                            <a:schemeClr val="tx1"/>
                          </a:solidFill>
                          <a:effectLst/>
                          <a:latin typeface="Trebuchet MS" panose="020B0603020202020204" pitchFamily="34" charset="0"/>
                          <a:ea typeface="SimSun" panose="02010600030101010101" pitchFamily="2" charset="-122"/>
                        </a:rPr>
                        <a:t>Highly Effective</a:t>
                      </a:r>
                      <a:br>
                        <a:rPr lang="en-US" sz="1400" b="1" u="none">
                          <a:solidFill>
                            <a:schemeClr val="tx1"/>
                          </a:solidFill>
                          <a:effectLst/>
                          <a:latin typeface="Trebuchet MS" panose="020B0603020202020204" pitchFamily="34" charset="0"/>
                          <a:ea typeface="SimSun" panose="02010600030101010101" pitchFamily="2" charset="-122"/>
                        </a:rPr>
                      </a:br>
                      <a:r>
                        <a:rPr lang="en-US" sz="1000" i="1" u="none">
                          <a:solidFill>
                            <a:schemeClr val="tx1"/>
                          </a:solidFill>
                          <a:effectLst/>
                          <a:latin typeface="Trebuchet MS" panose="020B0603020202020204" pitchFamily="34" charset="0"/>
                          <a:ea typeface="SimSun" panose="02010600030101010101" pitchFamily="2" charset="-122"/>
                        </a:rPr>
                        <a:t>In addition to meeting the requirements for Effective...</a:t>
                      </a:r>
                      <a:endParaRPr lang="en-US" sz="1600" u="none">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endParaRPr lang="en-US" sz="1600" u="none">
                        <a:solidFill>
                          <a:schemeClr val="tx1"/>
                        </a:solidFill>
                        <a:effectLst/>
                        <a:latin typeface="+mn-lt"/>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400" b="1" u="none">
                          <a:solidFill>
                            <a:schemeClr val="tx1"/>
                          </a:solidFill>
                          <a:effectLst/>
                          <a:latin typeface="Trebuchet MS" panose="020B0603020202020204" pitchFamily="34" charset="0"/>
                          <a:ea typeface="SimSun" panose="02010600030101010101" pitchFamily="2" charset="-122"/>
                        </a:rPr>
                        <a:t>Effective</a:t>
                      </a:r>
                      <a:endParaRPr lang="en-US" sz="1600" u="none">
                        <a:solidFill>
                          <a:schemeClr val="tx1"/>
                        </a:solidFill>
                        <a:effectLst/>
                        <a:latin typeface="Trebuchet MS" panose="020B0603020202020204" pitchFamily="34" charset="0"/>
                        <a:ea typeface="Times New Roman" panose="02020603050405020304" pitchFamily="18" charset="0"/>
                      </a:endParaRPr>
                    </a:p>
                    <a:p>
                      <a:pPr marL="0" marR="0" algn="ctr">
                        <a:spcBef>
                          <a:spcPts val="0"/>
                        </a:spcBef>
                        <a:spcAft>
                          <a:spcPts val="0"/>
                        </a:spcAft>
                        <a:tabLst>
                          <a:tab pos="114300" algn="l"/>
                        </a:tabLst>
                      </a:pPr>
                      <a:r>
                        <a:rPr lang="en-US" sz="1000" i="1" u="none">
                          <a:solidFill>
                            <a:schemeClr val="tx1"/>
                          </a:solidFill>
                          <a:effectLst/>
                          <a:latin typeface="Trebuchet MS" panose="020B0603020202020204" pitchFamily="34" charset="0"/>
                          <a:ea typeface="SimSun" panose="02010600030101010101" pitchFamily="2" charset="-122"/>
                        </a:rPr>
                        <a:t>Effective is the expected level of performance.</a:t>
                      </a:r>
                      <a:endParaRPr lang="en-US" sz="1600" u="none">
                        <a:solidFill>
                          <a:schemeClr val="tx1"/>
                        </a:solidFill>
                        <a:effectLst/>
                        <a:latin typeface="Trebuchet MS" panose="020B0603020202020204" pitchFamily="34"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r>
                        <a:rPr lang="en-US" sz="1600" u="none">
                          <a:solidFill>
                            <a:schemeClr val="tx1"/>
                          </a:solidFill>
                          <a:effectLst/>
                          <a:latin typeface="+mn-lt"/>
                          <a:ea typeface="SimSun" panose="02010600030101010101" pitchFamily="2" charset="-122"/>
                        </a:rPr>
                        <a:t> </a:t>
                      </a:r>
                      <a:endParaRPr lang="en-US" sz="1600" u="none">
                        <a:solidFill>
                          <a:schemeClr val="tx1"/>
                        </a:solidFill>
                        <a:effectLst/>
                        <a:latin typeface="+mn-lt"/>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u="none">
                          <a:solidFill>
                            <a:schemeClr val="tx1"/>
                          </a:solidFill>
                          <a:effectLst/>
                          <a:latin typeface="Trebuchet MS" panose="020B0603020202020204" pitchFamily="34" charset="0"/>
                          <a:ea typeface="SimSun" panose="02010600030101010101" pitchFamily="2" charset="-122"/>
                        </a:rPr>
                        <a:t>Approaching Effective</a:t>
                      </a:r>
                      <a:endParaRPr lang="en-US" sz="1600" u="none">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r>
                        <a:rPr lang="en-US" sz="1600" u="none">
                          <a:solidFill>
                            <a:schemeClr val="tx1"/>
                          </a:solidFill>
                          <a:effectLst/>
                          <a:latin typeface="+mn-lt"/>
                          <a:ea typeface="SimSun" panose="02010600030101010101" pitchFamily="2" charset="-122"/>
                        </a:rPr>
                        <a:t> </a:t>
                      </a:r>
                      <a:endParaRPr lang="en-US" sz="1600" u="none">
                        <a:solidFill>
                          <a:schemeClr val="tx1"/>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u="none">
                          <a:solidFill>
                            <a:schemeClr val="tx1"/>
                          </a:solidFill>
                          <a:effectLst/>
                          <a:latin typeface="Trebuchet MS" panose="020B0603020202020204" pitchFamily="34" charset="0"/>
                          <a:ea typeface="SimSun" panose="02010600030101010101" pitchFamily="2" charset="-122"/>
                        </a:rPr>
                        <a:t>Ineffective</a:t>
                      </a:r>
                      <a:endParaRPr lang="en-US" sz="1600" u="none">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24931103"/>
                  </a:ext>
                </a:extLst>
              </a:tr>
              <a:tr h="970860">
                <a:tc>
                  <a:txBody>
                    <a:bodyPr/>
                    <a:lstStyle/>
                    <a:p>
                      <a:pPr marL="0" marR="0">
                        <a:spcBef>
                          <a:spcPts val="0"/>
                        </a:spcBef>
                        <a:spcAft>
                          <a:spcPts val="0"/>
                        </a:spcAft>
                      </a:pPr>
                      <a:r>
                        <a:rPr lang="en-US" sz="1400" b="0" i="0" u="none" strike="noStrike" cap="none">
                          <a:solidFill>
                            <a:schemeClr val="tx1"/>
                          </a:solidFill>
                          <a:effectLst/>
                          <a:latin typeface="Trebuchet MS" panose="020B0603020202020204" pitchFamily="34" charset="0"/>
                          <a:ea typeface="+mn-ea"/>
                          <a:cs typeface="+mn-cs"/>
                          <a:sym typeface="Arial"/>
                        </a:rPr>
                        <a:t>The superintendent establishes a highly productive relationship with the local school board to lead strategic improvement to promote student learning. </a:t>
                      </a:r>
                      <a:endParaRPr lang="en-US" sz="1100" strike="noStrike" kern="12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a:effectLst/>
                          <a:latin typeface="Times New Roman" panose="02020603050405020304" pitchFamily="18" charset="0"/>
                          <a:ea typeface="SimSun" panose="02010600030101010101" pitchFamily="2" charset="-122"/>
                        </a:rPr>
                        <a:t> </a:t>
                      </a:r>
                      <a:endParaRPr lang="en-US" sz="1200">
                        <a:effectLst/>
                        <a:latin typeface="Times"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tabLst>
                          <a:tab pos="114300" algn="l"/>
                        </a:tabLst>
                      </a:pPr>
                      <a:r>
                        <a:rPr lang="en-US" sz="1400" b="0" i="0" u="none" strike="noStrike" cap="none">
                          <a:solidFill>
                            <a:schemeClr val="tx1"/>
                          </a:solidFill>
                          <a:effectLst/>
                          <a:latin typeface="Trebuchet MS" panose="020B0603020202020204" pitchFamily="34" charset="0"/>
                          <a:ea typeface="+mn-ea"/>
                          <a:cs typeface="+mn-cs"/>
                          <a:sym typeface="Arial"/>
                        </a:rPr>
                        <a:t>The superintendent</a:t>
                      </a:r>
                      <a:r>
                        <a:rPr lang="en-US" sz="1400" b="0" i="0" u="sng" strike="sngStrike" cap="none">
                          <a:solidFill>
                            <a:schemeClr val="tx1"/>
                          </a:solidFill>
                          <a:effectLst/>
                          <a:latin typeface="Trebuchet MS" panose="020B0603020202020204" pitchFamily="34" charset="0"/>
                          <a:ea typeface="+mn-ea"/>
                          <a:cs typeface="+mn-cs"/>
                          <a:sym typeface="Arial"/>
                        </a:rPr>
                        <a:t> </a:t>
                      </a:r>
                      <a:r>
                        <a:rPr lang="en-US" sz="1400" b="0" i="0" u="none" strike="noStrike" cap="none">
                          <a:solidFill>
                            <a:schemeClr val="tx1"/>
                          </a:solidFill>
                          <a:effectLst/>
                          <a:latin typeface="Trebuchet MS" panose="020B0603020202020204" pitchFamily="34" charset="0"/>
                          <a:ea typeface="+mn-ea"/>
                          <a:cs typeface="+mn-cs"/>
                          <a:sym typeface="Arial"/>
                        </a:rPr>
                        <a:t>creates, monitors, and facilitates the process of strategic improvement, and seeks to ensure the division’s mission, vision, and goals are fulfilled in a manner that enables all students to be career and college ready and globally competitive.</a:t>
                      </a:r>
                      <a:endParaRPr lang="en-US" sz="2000">
                        <a:effectLst/>
                        <a:latin typeface="Trebuchet MS" panose="020B0603020202020204" pitchFamily="34"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a:effectLst/>
                          <a:highlight>
                            <a:srgbClr val="FFFF00"/>
                          </a:highlight>
                          <a:latin typeface="Times New Roman" panose="02020603050405020304" pitchFamily="18" charset="0"/>
                          <a:ea typeface="SimSun" panose="02010600030101010101" pitchFamily="2" charset="-122"/>
                        </a:rPr>
                        <a:t> </a:t>
                      </a:r>
                      <a:endParaRPr lang="en-US" sz="1200">
                        <a:effectLst/>
                        <a:latin typeface="Times"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400" b="0" i="0" u="none" strike="noStrike" cap="none">
                          <a:solidFill>
                            <a:schemeClr val="tx1"/>
                          </a:solidFill>
                          <a:effectLst/>
                          <a:latin typeface="Trebuchet MS" panose="020B0603020202020204" pitchFamily="34" charset="0"/>
                          <a:ea typeface="+mn-ea"/>
                          <a:cs typeface="+mn-cs"/>
                          <a:sym typeface="Arial"/>
                        </a:rPr>
                        <a:t>The superintendent is inconsistent in creating, monitoring, and/or facilitating the process of strategic improvement, and/or seeking to ensure the division’s mission, vision, and goals are fulfilled in a manner that enables all students to be career and college ready and globally competitive.</a:t>
                      </a:r>
                      <a:endParaRPr lang="en-US" sz="120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a:effectLst/>
                          <a:highlight>
                            <a:srgbClr val="FFFF00"/>
                          </a:highlight>
                          <a:latin typeface="Times New Roman" panose="02020603050405020304" pitchFamily="18" charset="0"/>
                          <a:ea typeface="SimSun" panose="02010600030101010101" pitchFamily="2" charset="-122"/>
                        </a:rPr>
                        <a:t> </a:t>
                      </a:r>
                      <a:endParaRPr lang="en-US" sz="1200">
                        <a:effectLst/>
                        <a:latin typeface="Times"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400" b="0" i="0" u="none" strike="noStrike" cap="none">
                          <a:solidFill>
                            <a:schemeClr val="tx1"/>
                          </a:solidFill>
                          <a:effectLst/>
                          <a:latin typeface="Trebuchet MS" panose="020B0603020202020204" pitchFamily="34" charset="0"/>
                          <a:ea typeface="+mn-ea"/>
                          <a:cs typeface="+mn-cs"/>
                          <a:sym typeface="Arial"/>
                        </a:rPr>
                        <a:t>The superintendent fails to create, monitor, and/or facilitate the process of strategic improvement, and/or fails to seek to ensure the division’s mission, vision, and goals are fulfilled in a manner that enables all students to be career and college ready and globally competitive.</a:t>
                      </a:r>
                      <a:endParaRPr lang="en-US" sz="120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54581"/>
                  </a:ext>
                </a:extLst>
              </a:tr>
            </a:tbl>
          </a:graphicData>
        </a:graphic>
      </p:graphicFrame>
      <p:grpSp>
        <p:nvGrpSpPr>
          <p:cNvPr id="27" name="Group 26">
            <a:extLst>
              <a:ext uri="{FF2B5EF4-FFF2-40B4-BE49-F238E27FC236}">
                <a16:creationId xmlns:a16="http://schemas.microsoft.com/office/drawing/2014/main" id="{3774A5FF-6F57-4BCF-A479-A0A635C83A62}"/>
              </a:ext>
            </a:extLst>
          </p:cNvPr>
          <p:cNvGrpSpPr/>
          <p:nvPr/>
        </p:nvGrpSpPr>
        <p:grpSpPr>
          <a:xfrm>
            <a:off x="3607414" y="3146198"/>
            <a:ext cx="5087319" cy="297125"/>
            <a:chOff x="0" y="-18019"/>
            <a:chExt cx="3062550" cy="198994"/>
          </a:xfrm>
          <a:solidFill>
            <a:sysClr val="windowText" lastClr="000000">
              <a:lumMod val="50000"/>
              <a:lumOff val="50000"/>
            </a:sysClr>
          </a:solidFill>
        </p:grpSpPr>
        <p:sp>
          <p:nvSpPr>
            <p:cNvPr id="28" name="Arrow: Left 27">
              <a:extLst>
                <a:ext uri="{FF2B5EF4-FFF2-40B4-BE49-F238E27FC236}">
                  <a16:creationId xmlns:a16="http://schemas.microsoft.com/office/drawing/2014/main" id="{9261484C-388F-4A67-BA6A-A3196F1C5FF7}"/>
                </a:ext>
              </a:extLst>
            </p:cNvPr>
            <p:cNvSpPr/>
            <p:nvPr/>
          </p:nvSpPr>
          <p:spPr>
            <a:xfrm>
              <a:off x="1436966" y="-2478"/>
              <a:ext cx="196850" cy="180974"/>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Arrow: Left 28">
              <a:extLst>
                <a:ext uri="{FF2B5EF4-FFF2-40B4-BE49-F238E27FC236}">
                  <a16:creationId xmlns:a16="http://schemas.microsoft.com/office/drawing/2014/main" id="{AE1A8A80-6E10-480F-9F0F-FE2BF06514A7}"/>
                </a:ext>
              </a:extLst>
            </p:cNvPr>
            <p:cNvSpPr/>
            <p:nvPr/>
          </p:nvSpPr>
          <p:spPr>
            <a:xfrm>
              <a:off x="2865700" y="-18019"/>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Arrow: Left 29">
              <a:extLst>
                <a:ext uri="{FF2B5EF4-FFF2-40B4-BE49-F238E27FC236}">
                  <a16:creationId xmlns:a16="http://schemas.microsoft.com/office/drawing/2014/main" id="{3E4EEC11-D91B-4F54-A466-A541561674E9}"/>
                </a:ext>
              </a:extLst>
            </p:cNvPr>
            <p:cNvSpPr/>
            <p:nvPr/>
          </p:nvSpPr>
          <p:spPr>
            <a:xfrm>
              <a:off x="0" y="0"/>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 name="Rectangle 7">
            <a:extLst>
              <a:ext uri="{FF2B5EF4-FFF2-40B4-BE49-F238E27FC236}">
                <a16:creationId xmlns:a16="http://schemas.microsoft.com/office/drawing/2014/main" id="{3D039F77-9BE3-451B-ADA0-DADC0CEBDD21}"/>
              </a:ext>
            </a:extLst>
          </p:cNvPr>
          <p:cNvSpPr/>
          <p:nvPr/>
        </p:nvSpPr>
        <p:spPr>
          <a:xfrm>
            <a:off x="1104249" y="2331645"/>
            <a:ext cx="10313162" cy="4151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F2DD65-1849-42A5-94B3-D442D495CD75}"/>
              </a:ext>
            </a:extLst>
          </p:cNvPr>
          <p:cNvSpPr txBox="1"/>
          <p:nvPr/>
        </p:nvSpPr>
        <p:spPr>
          <a:xfrm>
            <a:off x="1475983" y="6178969"/>
            <a:ext cx="1099981" cy="307777"/>
          </a:xfrm>
          <a:prstGeom prst="rect">
            <a:avLst/>
          </a:prstGeom>
          <a:noFill/>
        </p:spPr>
        <p:txBody>
          <a:bodyPr wrap="none" rtlCol="0">
            <a:spAutoFit/>
          </a:bodyPr>
          <a:lstStyle/>
          <a:p>
            <a:r>
              <a:rPr lang="en-US">
                <a:latin typeface="Trebuchet MS" panose="020B0603020202020204" pitchFamily="34" charset="0"/>
              </a:rPr>
              <a:t>Comments:</a:t>
            </a:r>
          </a:p>
        </p:txBody>
      </p:sp>
      <p:sp>
        <p:nvSpPr>
          <p:cNvPr id="22" name="TextBox 21">
            <a:extLst>
              <a:ext uri="{FF2B5EF4-FFF2-40B4-BE49-F238E27FC236}">
                <a16:creationId xmlns:a16="http://schemas.microsoft.com/office/drawing/2014/main" id="{6FA8980F-87C7-4505-A003-8443E0CAA8AF}"/>
              </a:ext>
            </a:extLst>
          </p:cNvPr>
          <p:cNvSpPr txBox="1">
            <a:spLocks noChangeArrowheads="1"/>
          </p:cNvSpPr>
          <p:nvPr/>
        </p:nvSpPr>
        <p:spPr bwMode="auto">
          <a:xfrm>
            <a:off x="2483348" y="1018644"/>
            <a:ext cx="7250704" cy="830997"/>
          </a:xfrm>
          <a:prstGeom prst="rect">
            <a:avLst/>
          </a:prstGeom>
          <a:solidFill>
            <a:srgbClr val="C00000"/>
          </a:solidFill>
          <a:ln w="12700">
            <a:solidFill>
              <a:schemeClr val="tx1"/>
            </a:solidFill>
            <a:miter lim="800000"/>
            <a:headEnd/>
            <a:tailEnd/>
          </a:ln>
        </p:spPr>
        <p:txBody>
          <a:bodyPr wrap="none">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eaLnBrk="1" hangingPunct="1">
              <a:spcBef>
                <a:spcPct val="0"/>
              </a:spcBef>
              <a:buFontTx/>
              <a:buNone/>
            </a:pPr>
            <a:r>
              <a:rPr lang="en-US" altLang="en-US" sz="2400">
                <a:solidFill>
                  <a:schemeClr val="bg1"/>
                </a:solidFill>
                <a:effectLst>
                  <a:outerShdw blurRad="38100" dist="38100" dir="2700000" algn="tl">
                    <a:srgbClr val="000000">
                      <a:alpha val="43137"/>
                    </a:srgbClr>
                  </a:outerShdw>
                </a:effectLst>
              </a:rPr>
              <a:t>Begin at the EFFECTIVE level and see where the </a:t>
            </a:r>
          </a:p>
          <a:p>
            <a:pPr algn="ctr" eaLnBrk="1" hangingPunct="1">
              <a:spcBef>
                <a:spcPct val="0"/>
              </a:spcBef>
              <a:buFontTx/>
              <a:buNone/>
            </a:pPr>
            <a:r>
              <a:rPr lang="en-US" altLang="en-US" sz="2400" b="1">
                <a:solidFill>
                  <a:schemeClr val="bg1"/>
                </a:solidFill>
                <a:effectLst>
                  <a:outerShdw blurRad="38100" dist="38100" dir="2700000" algn="tl">
                    <a:srgbClr val="000000">
                      <a:alpha val="43137"/>
                    </a:srgbClr>
                  </a:outerShdw>
                </a:effectLst>
              </a:rPr>
              <a:t>preponderance of evidence </a:t>
            </a:r>
            <a:r>
              <a:rPr lang="en-US" altLang="en-US" sz="2400">
                <a:solidFill>
                  <a:schemeClr val="bg1"/>
                </a:solidFill>
                <a:effectLst>
                  <a:outerShdw blurRad="38100" dist="38100" dir="2700000" algn="tl">
                    <a:srgbClr val="000000">
                      <a:alpha val="43137"/>
                    </a:srgbClr>
                  </a:outerShdw>
                </a:effectLst>
              </a:rPr>
              <a:t>moves the rating.</a:t>
            </a:r>
            <a:endParaRPr lang="en-US" altLang="en-US" sz="2400" b="1">
              <a:solidFill>
                <a:schemeClr val="bg1"/>
              </a:solidFill>
              <a:effectLst>
                <a:outerShdw blurRad="38100" dist="38100" dir="2700000" algn="tl">
                  <a:srgbClr val="000000">
                    <a:alpha val="43137"/>
                  </a:srgbClr>
                </a:outerShdw>
              </a:effectLst>
            </a:endParaRPr>
          </a:p>
        </p:txBody>
      </p:sp>
      <p:grpSp>
        <p:nvGrpSpPr>
          <p:cNvPr id="23" name="Group 22">
            <a:extLst>
              <a:ext uri="{FF2B5EF4-FFF2-40B4-BE49-F238E27FC236}">
                <a16:creationId xmlns:a16="http://schemas.microsoft.com/office/drawing/2014/main" id="{E0550E3A-D52C-4DEF-AC14-4E02BE132783}"/>
              </a:ext>
            </a:extLst>
          </p:cNvPr>
          <p:cNvGrpSpPr/>
          <p:nvPr/>
        </p:nvGrpSpPr>
        <p:grpSpPr>
          <a:xfrm>
            <a:off x="2739628" y="3997653"/>
            <a:ext cx="4440052" cy="704258"/>
            <a:chOff x="7344396" y="313855"/>
            <a:chExt cx="4440052" cy="704258"/>
          </a:xfrm>
        </p:grpSpPr>
        <p:sp>
          <p:nvSpPr>
            <p:cNvPr id="24" name="Arrow: Left 23">
              <a:extLst>
                <a:ext uri="{FF2B5EF4-FFF2-40B4-BE49-F238E27FC236}">
                  <a16:creationId xmlns:a16="http://schemas.microsoft.com/office/drawing/2014/main" id="{5C94ED84-55E0-402E-83E5-802B50732787}"/>
                </a:ext>
              </a:extLst>
            </p:cNvPr>
            <p:cNvSpPr/>
            <p:nvPr/>
          </p:nvSpPr>
          <p:spPr>
            <a:xfrm>
              <a:off x="7344396" y="313855"/>
              <a:ext cx="1204055" cy="70425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 24">
              <a:extLst>
                <a:ext uri="{FF2B5EF4-FFF2-40B4-BE49-F238E27FC236}">
                  <a16:creationId xmlns:a16="http://schemas.microsoft.com/office/drawing/2014/main" id="{9C1A7F28-1CD6-4BA9-A5B9-4DA61D62987C}"/>
                </a:ext>
              </a:extLst>
            </p:cNvPr>
            <p:cNvSpPr/>
            <p:nvPr/>
          </p:nvSpPr>
          <p:spPr>
            <a:xfrm flipH="1">
              <a:off x="10580393" y="313855"/>
              <a:ext cx="1204055" cy="70425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1854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755073" y="-54526"/>
            <a:ext cx="10515600" cy="1325880"/>
          </a:xfrm>
        </p:spPr>
        <p:txBody>
          <a:bodyPr/>
          <a:lstStyle/>
          <a:p>
            <a:r>
              <a:rPr lang="en-US"/>
              <a:t>SINGLE SUMMATIVE RATING</a:t>
            </a:r>
          </a:p>
        </p:txBody>
      </p:sp>
      <p:graphicFrame>
        <p:nvGraphicFramePr>
          <p:cNvPr id="6" name="Table 6">
            <a:extLst>
              <a:ext uri="{FF2B5EF4-FFF2-40B4-BE49-F238E27FC236}">
                <a16:creationId xmlns:a16="http://schemas.microsoft.com/office/drawing/2014/main" id="{62A75DBD-B2EC-4FEA-B73D-2E7AFD247DA1}"/>
              </a:ext>
            </a:extLst>
          </p:cNvPr>
          <p:cNvGraphicFramePr>
            <a:graphicFrameLocks noGrp="1"/>
          </p:cNvGraphicFramePr>
          <p:nvPr>
            <p:extLst>
              <p:ext uri="{D42A27DB-BD31-4B8C-83A1-F6EECF244321}">
                <p14:modId xmlns:p14="http://schemas.microsoft.com/office/powerpoint/2010/main" val="1666259741"/>
              </p:ext>
            </p:extLst>
          </p:nvPr>
        </p:nvGraphicFramePr>
        <p:xfrm>
          <a:off x="951123" y="1271357"/>
          <a:ext cx="7178643" cy="37185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634430266"/>
                    </a:ext>
                  </a:extLst>
                </a:gridCol>
                <a:gridCol w="1625600">
                  <a:extLst>
                    <a:ext uri="{9D8B030D-6E8A-4147-A177-3AD203B41FA5}">
                      <a16:colId xmlns:a16="http://schemas.microsoft.com/office/drawing/2014/main" val="3431751502"/>
                    </a:ext>
                  </a:extLst>
                </a:gridCol>
                <a:gridCol w="1083371">
                  <a:extLst>
                    <a:ext uri="{9D8B030D-6E8A-4147-A177-3AD203B41FA5}">
                      <a16:colId xmlns:a16="http://schemas.microsoft.com/office/drawing/2014/main" val="3553267724"/>
                    </a:ext>
                  </a:extLst>
                </a:gridCol>
                <a:gridCol w="1114884">
                  <a:extLst>
                    <a:ext uri="{9D8B030D-6E8A-4147-A177-3AD203B41FA5}">
                      <a16:colId xmlns:a16="http://schemas.microsoft.com/office/drawing/2014/main" val="239822829"/>
                    </a:ext>
                  </a:extLst>
                </a:gridCol>
                <a:gridCol w="1729188">
                  <a:extLst>
                    <a:ext uri="{9D8B030D-6E8A-4147-A177-3AD203B41FA5}">
                      <a16:colId xmlns:a16="http://schemas.microsoft.com/office/drawing/2014/main" val="3516383636"/>
                    </a:ext>
                  </a:extLst>
                </a:gridCol>
              </a:tblGrid>
              <a:tr h="370840">
                <a:tc>
                  <a:txBody>
                    <a:bodyPr/>
                    <a:lstStyle/>
                    <a:p>
                      <a:pPr marL="0" marR="0" algn="ctr">
                        <a:spcBef>
                          <a:spcPts val="0"/>
                        </a:spcBef>
                        <a:spcAft>
                          <a:spcPts val="0"/>
                        </a:spcAft>
                      </a:pPr>
                      <a:r>
                        <a:rPr lang="en-US" sz="1400" b="1">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rPr>
                        <a:t>Performance Standard</a:t>
                      </a:r>
                      <a:endParaRPr lang="en-US" sz="140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tc>
                  <a:txBody>
                    <a:bodyPr/>
                    <a:lstStyle/>
                    <a:p>
                      <a:pPr marL="0" marR="0" algn="ctr">
                        <a:spcBef>
                          <a:spcPts val="0"/>
                        </a:spcBef>
                        <a:spcAft>
                          <a:spcPts val="0"/>
                        </a:spcAft>
                      </a:pPr>
                      <a:r>
                        <a:rPr lang="en-US" sz="1400" b="1">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rPr>
                        <a:t>Performance Rating</a:t>
                      </a:r>
                      <a:endParaRPr lang="en-US" sz="140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tc>
                  <a:txBody>
                    <a:bodyPr/>
                    <a:lstStyle/>
                    <a:p>
                      <a:pPr marL="0" marR="0" algn="ctr">
                        <a:spcBef>
                          <a:spcPts val="0"/>
                        </a:spcBef>
                        <a:spcAft>
                          <a:spcPts val="0"/>
                        </a:spcAft>
                      </a:pPr>
                      <a:r>
                        <a:rPr lang="en-US" sz="1400" b="1">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rPr>
                        <a:t>Points</a:t>
                      </a:r>
                      <a:endParaRPr lang="en-US" sz="140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tc>
                  <a:txBody>
                    <a:bodyPr/>
                    <a:lstStyle/>
                    <a:p>
                      <a:pPr marL="0" marR="0" algn="ctr">
                        <a:spcBef>
                          <a:spcPts val="0"/>
                        </a:spcBef>
                        <a:spcAft>
                          <a:spcPts val="0"/>
                        </a:spcAft>
                      </a:pPr>
                      <a:r>
                        <a:rPr lang="en-US" sz="1400" b="1">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rPr>
                        <a:t>Weight</a:t>
                      </a:r>
                      <a:endParaRPr lang="en-US" sz="140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tc>
                  <a:txBody>
                    <a:bodyPr/>
                    <a:lstStyle/>
                    <a:p>
                      <a:pPr marL="0" marR="0" algn="ctr">
                        <a:spcBef>
                          <a:spcPts val="0"/>
                        </a:spcBef>
                        <a:spcAft>
                          <a:spcPts val="0"/>
                        </a:spcAft>
                      </a:pPr>
                      <a:r>
                        <a:rPr lang="en-US" sz="1400" b="1">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rPr>
                        <a:t>Weighted Total</a:t>
                      </a:r>
                      <a:endParaRPr lang="en-US" sz="140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p>
                      <a:pPr marL="0" marR="0" algn="ctr">
                        <a:spcBef>
                          <a:spcPts val="0"/>
                        </a:spcBef>
                        <a:spcAft>
                          <a:spcPts val="0"/>
                        </a:spcAft>
                      </a:pPr>
                      <a:r>
                        <a:rPr lang="en-US" sz="1400" b="1">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rPr>
                        <a:t>(Points x Weight)</a:t>
                      </a:r>
                      <a:endParaRPr lang="en-US" sz="140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extLst>
                  <a:ext uri="{0D108BD9-81ED-4DB2-BD59-A6C34878D82A}">
                    <a16:rowId xmlns:a16="http://schemas.microsoft.com/office/drawing/2014/main" val="2864338123"/>
                  </a:ext>
                </a:extLst>
              </a:tr>
              <a:tr h="365760">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Standard 1</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a:effectLst/>
                          <a:latin typeface="Trebuchet MS" panose="020B0603020202020204" pitchFamily="34" charset="0"/>
                          <a:ea typeface="Times" panose="02020603050405020304" pitchFamily="18" charset="0"/>
                          <a:cs typeface="Times" panose="02020603050405020304" pitchFamily="18" charset="0"/>
                        </a:rPr>
                        <a:t>Highly Effective</a:t>
                      </a:r>
                      <a:endParaRPr lang="en-US" sz="160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4</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5</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5342774"/>
                  </a:ext>
                </a:extLst>
              </a:tr>
              <a:tr h="365760">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Standard 2</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a:effectLst/>
                          <a:latin typeface="Trebuchet MS" panose="020B0603020202020204" pitchFamily="34" charset="0"/>
                          <a:ea typeface="Times" panose="02020603050405020304" pitchFamily="18" charset="0"/>
                          <a:cs typeface="Times" panose="02020603050405020304" pitchFamily="18" charset="0"/>
                        </a:rPr>
                        <a:t>Effective</a:t>
                      </a:r>
                      <a:endParaRPr lang="en-US" sz="160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3</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3.75</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193975"/>
                  </a:ext>
                </a:extLst>
              </a:tr>
              <a:tr h="365760">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Standard 3</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a:effectLst/>
                          <a:latin typeface="Trebuchet MS" panose="020B0603020202020204" pitchFamily="34" charset="0"/>
                          <a:ea typeface="Times" panose="02020603050405020304" pitchFamily="18" charset="0"/>
                          <a:cs typeface="Times" panose="02020603050405020304" pitchFamily="18" charset="0"/>
                        </a:rPr>
                        <a:t>Effective</a:t>
                      </a:r>
                      <a:endParaRPr lang="en-US" sz="160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3</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3.75</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8739465"/>
                  </a:ext>
                </a:extLst>
              </a:tr>
              <a:tr h="365760">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Standard 4</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a:effectLst/>
                          <a:latin typeface="Trebuchet MS" panose="020B0603020202020204" pitchFamily="34" charset="0"/>
                          <a:ea typeface="Times" panose="02020603050405020304" pitchFamily="18" charset="0"/>
                          <a:cs typeface="Times" panose="02020603050405020304" pitchFamily="18" charset="0"/>
                        </a:rPr>
                        <a:t>Effective</a:t>
                      </a:r>
                      <a:endParaRPr lang="en-US" sz="160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3</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3.75</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6007797"/>
                  </a:ext>
                </a:extLst>
              </a:tr>
              <a:tr h="365760">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Standard 5</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a:effectLst/>
                          <a:latin typeface="Trebuchet MS" panose="020B0603020202020204" pitchFamily="34" charset="0"/>
                          <a:ea typeface="Times" panose="02020603050405020304" pitchFamily="18" charset="0"/>
                          <a:cs typeface="Times" panose="02020603050405020304" pitchFamily="18" charset="0"/>
                        </a:rPr>
                        <a:t>Effective</a:t>
                      </a:r>
                      <a:endParaRPr lang="en-US" sz="160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3</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3.75</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1352316"/>
                  </a:ext>
                </a:extLst>
              </a:tr>
              <a:tr h="365760">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Standard 6</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a:effectLst/>
                          <a:latin typeface="Trebuchet MS" panose="020B0603020202020204" pitchFamily="34" charset="0"/>
                          <a:ea typeface="Times" panose="02020603050405020304" pitchFamily="18" charset="0"/>
                          <a:cs typeface="Times" panose="02020603050405020304" pitchFamily="18" charset="0"/>
                        </a:rPr>
                        <a:t>Highly Effective</a:t>
                      </a:r>
                      <a:endParaRPr lang="en-US" sz="160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4</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5</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4910783"/>
                  </a:ext>
                </a:extLst>
              </a:tr>
              <a:tr h="365760">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Standard 7</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a:effectLst/>
                          <a:latin typeface="Trebuchet MS" panose="020B0603020202020204" pitchFamily="34" charset="0"/>
                          <a:ea typeface="Times" panose="02020603050405020304" pitchFamily="18" charset="0"/>
                          <a:cs typeface="Times" panose="02020603050405020304" pitchFamily="18" charset="0"/>
                        </a:rPr>
                        <a:t>Highly Effective</a:t>
                      </a:r>
                      <a:endParaRPr lang="en-US" sz="160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4</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5</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727151"/>
                  </a:ext>
                </a:extLst>
              </a:tr>
              <a:tr h="365760">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Standard 8</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a:effectLst/>
                          <a:latin typeface="Trebuchet MS" panose="020B0603020202020204" pitchFamily="34" charset="0"/>
                          <a:ea typeface="Times" panose="02020603050405020304" pitchFamily="18" charset="0"/>
                          <a:cs typeface="Times" panose="02020603050405020304" pitchFamily="18" charset="0"/>
                        </a:rPr>
                        <a:t>Effective</a:t>
                      </a:r>
                      <a:endParaRPr lang="en-US" sz="160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3</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600">
                          <a:effectLst/>
                          <a:latin typeface="Trebuchet MS" panose="020B0603020202020204" pitchFamily="34" charset="0"/>
                          <a:cs typeface="Times New Roman" panose="02020603050405020304" pitchFamily="18" charset="0"/>
                        </a:rPr>
                        <a:t>3.75 </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040581"/>
                  </a:ext>
                </a:extLst>
              </a:tr>
              <a:tr h="365760">
                <a:tc gridSpan="4">
                  <a:txBody>
                    <a:bodyPr/>
                    <a:lstStyle/>
                    <a:p>
                      <a:r>
                        <a:rPr lang="en-US" sz="1800" b="1" kern="1200">
                          <a:solidFill>
                            <a:schemeClr val="dk1"/>
                          </a:solidFill>
                          <a:effectLst/>
                          <a:latin typeface="Trebuchet MS" panose="020B0603020202020204" pitchFamily="34" charset="0"/>
                          <a:ea typeface="+mn-ea"/>
                          <a:cs typeface="+mn-cs"/>
                        </a:rPr>
                        <a:t>Single Summative Rating</a:t>
                      </a:r>
                      <a:endParaRPr lang="en-US" b="1">
                        <a:latin typeface="Trebuchet MS" panose="020B0603020202020204" pitchFamily="34" charset="0"/>
                      </a:endParaRPr>
                    </a:p>
                  </a:txBody>
                  <a:tcPr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a:solidFill>
                            <a:srgbClr val="C00000"/>
                          </a:solidFill>
                          <a:latin typeface="Trebuchet MS" panose="020B0603020202020204" pitchFamily="34" charset="0"/>
                        </a:rPr>
                        <a:t>33.75</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6501069"/>
                  </a:ext>
                </a:extLst>
              </a:tr>
            </a:tbl>
          </a:graphicData>
        </a:graphic>
      </p:graphicFrame>
      <p:sp>
        <p:nvSpPr>
          <p:cNvPr id="8" name="TextBox 7">
            <a:extLst>
              <a:ext uri="{FF2B5EF4-FFF2-40B4-BE49-F238E27FC236}">
                <a16:creationId xmlns:a16="http://schemas.microsoft.com/office/drawing/2014/main" id="{36B41C59-04DA-4D3D-AD7F-BDC93F44F58F}"/>
              </a:ext>
            </a:extLst>
          </p:cNvPr>
          <p:cNvSpPr txBox="1"/>
          <p:nvPr/>
        </p:nvSpPr>
        <p:spPr>
          <a:xfrm>
            <a:off x="8780521" y="1343977"/>
            <a:ext cx="3140907" cy="3416320"/>
          </a:xfrm>
          <a:prstGeom prst="rect">
            <a:avLst/>
          </a:prstGeom>
          <a:noFill/>
        </p:spPr>
        <p:txBody>
          <a:bodyPr wrap="square" rtlCol="0">
            <a:spAutoFit/>
          </a:bodyPr>
          <a:lstStyle/>
          <a:p>
            <a:r>
              <a:rPr lang="en-US" sz="1800">
                <a:solidFill>
                  <a:srgbClr val="C22536"/>
                </a:solidFill>
                <a:latin typeface="Trebuchet MS" panose="020B0603020202020204" pitchFamily="34" charset="0"/>
                <a:ea typeface="Times" panose="02020603050405020304" pitchFamily="18" charset="0"/>
                <a:cs typeface="Calibri" panose="020F0502020204030204" pitchFamily="34" charset="0"/>
              </a:rPr>
              <a:t>L</a:t>
            </a:r>
            <a:r>
              <a:rPr lang="en-US" sz="1800">
                <a:solidFill>
                  <a:srgbClr val="C22536"/>
                </a:solidFill>
                <a:effectLst/>
                <a:latin typeface="Trebuchet MS" panose="020B0603020202020204" pitchFamily="34" charset="0"/>
                <a:ea typeface="SimSun" panose="02010600030101010101" pitchFamily="2" charset="-122"/>
                <a:cs typeface="Calibri" panose="020F0502020204030204" pitchFamily="34" charset="0"/>
              </a:rPr>
              <a:t>ocal school boards may modify the weighting, provided that </a:t>
            </a:r>
            <a:r>
              <a:rPr lang="en-US" sz="1800" i="1">
                <a:solidFill>
                  <a:srgbClr val="C22536"/>
                </a:solidFill>
                <a:effectLst/>
                <a:latin typeface="Trebuchet MS" panose="020B0603020202020204" pitchFamily="34" charset="0"/>
                <a:ea typeface="SimSun" panose="02010600030101010101" pitchFamily="2" charset="-122"/>
                <a:cs typeface="Calibri" panose="020F0502020204030204" pitchFamily="34" charset="0"/>
              </a:rPr>
              <a:t>Performance Standard 8: Divisionwide Student Academic Progress</a:t>
            </a:r>
            <a:r>
              <a:rPr lang="en-US" sz="1800">
                <a:solidFill>
                  <a:srgbClr val="C22536"/>
                </a:solidFill>
                <a:effectLst/>
                <a:latin typeface="Trebuchet MS" panose="020B0603020202020204" pitchFamily="34" charset="0"/>
                <a:ea typeface="SimSun" panose="02010600030101010101" pitchFamily="2" charset="-122"/>
                <a:cs typeface="Calibri" panose="020F0502020204030204" pitchFamily="34" charset="0"/>
              </a:rPr>
              <a:t> is not the least weighted of the performance standards or less than 1 (10%); however, it may be weighted equally as one of multiple lowest weighted standards.</a:t>
            </a:r>
            <a:r>
              <a:rPr lang="en-US">
                <a:solidFill>
                  <a:srgbClr val="C22536"/>
                </a:solidFill>
                <a:effectLst/>
                <a:latin typeface="Trebuchet MS" panose="020B0603020202020204" pitchFamily="34" charset="0"/>
                <a:ea typeface="SimSun" panose="02010600030101010101" pitchFamily="2" charset="-122"/>
                <a:cs typeface="Times" panose="02020603050405020304" pitchFamily="18" charset="0"/>
              </a:rPr>
              <a:t>  </a:t>
            </a:r>
            <a:endParaRPr lang="en-US">
              <a:solidFill>
                <a:srgbClr val="C22536"/>
              </a:solidFill>
              <a:latin typeface="Trebuchet MS" panose="020B0603020202020204" pitchFamily="34" charset="0"/>
            </a:endParaRPr>
          </a:p>
        </p:txBody>
      </p:sp>
      <p:graphicFrame>
        <p:nvGraphicFramePr>
          <p:cNvPr id="9" name="Table 8">
            <a:extLst>
              <a:ext uri="{FF2B5EF4-FFF2-40B4-BE49-F238E27FC236}">
                <a16:creationId xmlns:a16="http://schemas.microsoft.com/office/drawing/2014/main" id="{28A0B7D6-E4CE-4FEF-814D-D9C1B18F22A7}"/>
              </a:ext>
            </a:extLst>
          </p:cNvPr>
          <p:cNvGraphicFramePr>
            <a:graphicFrameLocks noGrp="1"/>
          </p:cNvGraphicFramePr>
          <p:nvPr>
            <p:extLst>
              <p:ext uri="{D42A27DB-BD31-4B8C-83A1-F6EECF244321}">
                <p14:modId xmlns:p14="http://schemas.microsoft.com/office/powerpoint/2010/main" val="4088333780"/>
              </p:ext>
            </p:extLst>
          </p:nvPr>
        </p:nvGraphicFramePr>
        <p:xfrm>
          <a:off x="1474186" y="5304599"/>
          <a:ext cx="4041554" cy="1485767"/>
        </p:xfrm>
        <a:graphic>
          <a:graphicData uri="http://schemas.openxmlformats.org/drawingml/2006/table">
            <a:tbl>
              <a:tblPr firstRow="1" firstCol="1" bandRow="1">
                <a:tableStyleId>{5C22544A-7EE6-4342-B048-85BDC9FD1C3A}</a:tableStyleId>
              </a:tblPr>
              <a:tblGrid>
                <a:gridCol w="2263270">
                  <a:extLst>
                    <a:ext uri="{9D8B030D-6E8A-4147-A177-3AD203B41FA5}">
                      <a16:colId xmlns:a16="http://schemas.microsoft.com/office/drawing/2014/main" val="2222054760"/>
                    </a:ext>
                  </a:extLst>
                </a:gridCol>
                <a:gridCol w="1778284">
                  <a:extLst>
                    <a:ext uri="{9D8B030D-6E8A-4147-A177-3AD203B41FA5}">
                      <a16:colId xmlns:a16="http://schemas.microsoft.com/office/drawing/2014/main" val="779799942"/>
                    </a:ext>
                  </a:extLst>
                </a:gridCol>
              </a:tblGrid>
              <a:tr h="330171">
                <a:tc>
                  <a:txBody>
                    <a:bodyPr/>
                    <a:lstStyle/>
                    <a:p>
                      <a:pPr marL="0" marR="54610" algn="ctr">
                        <a:spcBef>
                          <a:spcPts val="0"/>
                        </a:spcBef>
                        <a:spcAft>
                          <a:spcPts val="0"/>
                        </a:spcAft>
                      </a:pPr>
                      <a:r>
                        <a:rPr lang="en-US" sz="1600">
                          <a:solidFill>
                            <a:schemeClr val="bg1"/>
                          </a:solidFill>
                          <a:effectLst>
                            <a:outerShdw blurRad="38100" dist="38100" dir="2700000" algn="tl">
                              <a:srgbClr val="000000">
                                <a:alpha val="43137"/>
                              </a:srgbClr>
                            </a:outerShdw>
                          </a:effectLst>
                          <a:latin typeface="Trebuchet MS" panose="020B0603020202020204" pitchFamily="34" charset="0"/>
                        </a:rPr>
                        <a:t>Rating</a:t>
                      </a:r>
                      <a:endParaRPr lang="en-US" sz="160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tc>
                  <a:txBody>
                    <a:bodyPr/>
                    <a:lstStyle/>
                    <a:p>
                      <a:pPr marL="0" marR="54610" algn="ctr">
                        <a:spcBef>
                          <a:spcPts val="0"/>
                        </a:spcBef>
                        <a:spcAft>
                          <a:spcPts val="0"/>
                        </a:spcAft>
                      </a:pPr>
                      <a:r>
                        <a:rPr lang="en-US" sz="1600">
                          <a:solidFill>
                            <a:schemeClr val="bg1"/>
                          </a:solidFill>
                          <a:effectLst>
                            <a:outerShdw blurRad="38100" dist="38100" dir="2700000" algn="tl">
                              <a:srgbClr val="000000">
                                <a:alpha val="43137"/>
                              </a:srgbClr>
                            </a:outerShdw>
                          </a:effectLst>
                          <a:latin typeface="Trebuchet MS" panose="020B0603020202020204" pitchFamily="34" charset="0"/>
                        </a:rPr>
                        <a:t>Range of Scores</a:t>
                      </a:r>
                      <a:endParaRPr lang="en-US" sz="160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extLst>
                  <a:ext uri="{0D108BD9-81ED-4DB2-BD59-A6C34878D82A}">
                    <a16:rowId xmlns:a16="http://schemas.microsoft.com/office/drawing/2014/main" val="1545310417"/>
                  </a:ext>
                </a:extLst>
              </a:tr>
              <a:tr h="288899">
                <a:tc>
                  <a:txBody>
                    <a:bodyPr/>
                    <a:lstStyle/>
                    <a:p>
                      <a:pPr marL="0" marR="54610">
                        <a:spcBef>
                          <a:spcPts val="0"/>
                        </a:spcBef>
                        <a:spcAft>
                          <a:spcPts val="0"/>
                        </a:spcAft>
                      </a:pPr>
                      <a:r>
                        <a:rPr lang="en-US" sz="1600" b="0" i="1">
                          <a:solidFill>
                            <a:schemeClr val="tx1"/>
                          </a:solidFill>
                          <a:effectLst/>
                          <a:latin typeface="Trebuchet MS" panose="020B0603020202020204" pitchFamily="34" charset="0"/>
                        </a:rPr>
                        <a:t>Highly Effective</a:t>
                      </a:r>
                      <a:endParaRPr lang="en-US" sz="1800" b="0" i="1">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a:solidFill>
                            <a:schemeClr val="tx1"/>
                          </a:solidFill>
                          <a:effectLst/>
                          <a:latin typeface="Trebuchet MS" panose="020B0603020202020204" pitchFamily="34" charset="0"/>
                        </a:rPr>
                        <a:t>35-40</a:t>
                      </a:r>
                      <a:endParaRPr lang="en-US" sz="180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8620881"/>
                  </a:ext>
                </a:extLst>
              </a:tr>
              <a:tr h="288899">
                <a:tc>
                  <a:txBody>
                    <a:bodyPr/>
                    <a:lstStyle/>
                    <a:p>
                      <a:pPr marL="0" marR="54610">
                        <a:spcBef>
                          <a:spcPts val="0"/>
                        </a:spcBef>
                        <a:spcAft>
                          <a:spcPts val="0"/>
                        </a:spcAft>
                      </a:pPr>
                      <a:r>
                        <a:rPr lang="en-US" sz="1600" b="0" i="1">
                          <a:solidFill>
                            <a:schemeClr val="tx1"/>
                          </a:solidFill>
                          <a:effectLst/>
                          <a:latin typeface="Trebuchet MS" panose="020B0603020202020204" pitchFamily="34" charset="0"/>
                        </a:rPr>
                        <a:t>Effective</a:t>
                      </a:r>
                      <a:endParaRPr lang="en-US" sz="1800" b="0" i="1">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a:solidFill>
                            <a:schemeClr val="tx1"/>
                          </a:solidFill>
                          <a:effectLst/>
                          <a:latin typeface="Trebuchet MS" panose="020B0603020202020204" pitchFamily="34" charset="0"/>
                        </a:rPr>
                        <a:t>26-34</a:t>
                      </a:r>
                      <a:endParaRPr lang="en-US" sz="180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4344679"/>
                  </a:ext>
                </a:extLst>
              </a:tr>
              <a:tr h="288899">
                <a:tc>
                  <a:txBody>
                    <a:bodyPr/>
                    <a:lstStyle/>
                    <a:p>
                      <a:pPr marL="0" marR="54610">
                        <a:spcBef>
                          <a:spcPts val="0"/>
                        </a:spcBef>
                        <a:spcAft>
                          <a:spcPts val="0"/>
                        </a:spcAft>
                      </a:pPr>
                      <a:r>
                        <a:rPr lang="en-US" sz="1600" b="0" i="1">
                          <a:solidFill>
                            <a:schemeClr val="tx1"/>
                          </a:solidFill>
                          <a:effectLst/>
                          <a:latin typeface="Trebuchet MS" panose="020B0603020202020204" pitchFamily="34" charset="0"/>
                        </a:rPr>
                        <a:t>Approaching Effective</a:t>
                      </a:r>
                      <a:endParaRPr lang="en-US" sz="1800" b="0" i="1">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a:solidFill>
                            <a:schemeClr val="tx1"/>
                          </a:solidFill>
                          <a:effectLst/>
                          <a:latin typeface="Trebuchet MS" panose="020B0603020202020204" pitchFamily="34" charset="0"/>
                        </a:rPr>
                        <a:t>20-25</a:t>
                      </a:r>
                      <a:endParaRPr lang="en-US" sz="180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740290"/>
                  </a:ext>
                </a:extLst>
              </a:tr>
              <a:tr h="288899">
                <a:tc>
                  <a:txBody>
                    <a:bodyPr/>
                    <a:lstStyle/>
                    <a:p>
                      <a:pPr marL="0" marR="54610">
                        <a:spcBef>
                          <a:spcPts val="0"/>
                        </a:spcBef>
                        <a:spcAft>
                          <a:spcPts val="0"/>
                        </a:spcAft>
                      </a:pPr>
                      <a:r>
                        <a:rPr lang="en-US" sz="1600" b="0" i="1">
                          <a:solidFill>
                            <a:schemeClr val="tx1"/>
                          </a:solidFill>
                          <a:effectLst/>
                          <a:latin typeface="Trebuchet MS" panose="020B0603020202020204" pitchFamily="34" charset="0"/>
                        </a:rPr>
                        <a:t>Ineffective</a:t>
                      </a:r>
                      <a:endParaRPr lang="en-US" sz="1800" b="0" i="1">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a:solidFill>
                            <a:schemeClr val="tx1"/>
                          </a:solidFill>
                          <a:effectLst/>
                          <a:latin typeface="Trebuchet MS" panose="020B0603020202020204" pitchFamily="34" charset="0"/>
                        </a:rPr>
                        <a:t>10-19</a:t>
                      </a:r>
                      <a:endParaRPr lang="en-US" sz="180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7619695"/>
                  </a:ext>
                </a:extLst>
              </a:tr>
            </a:tbl>
          </a:graphicData>
        </a:graphic>
      </p:graphicFrame>
      <p:sp>
        <p:nvSpPr>
          <p:cNvPr id="12" name="TextBox 11">
            <a:extLst>
              <a:ext uri="{FF2B5EF4-FFF2-40B4-BE49-F238E27FC236}">
                <a16:creationId xmlns:a16="http://schemas.microsoft.com/office/drawing/2014/main" id="{9F657298-9FD8-4368-9E35-BD507426A86E}"/>
              </a:ext>
            </a:extLst>
          </p:cNvPr>
          <p:cNvSpPr txBox="1"/>
          <p:nvPr/>
        </p:nvSpPr>
        <p:spPr>
          <a:xfrm>
            <a:off x="5745562" y="5253074"/>
            <a:ext cx="5202790" cy="1200329"/>
          </a:xfrm>
          <a:prstGeom prst="rect">
            <a:avLst/>
          </a:prstGeom>
          <a:noFill/>
        </p:spPr>
        <p:txBody>
          <a:bodyPr wrap="square" rtlCol="0">
            <a:spAutoFit/>
          </a:bodyPr>
          <a:lstStyle/>
          <a:p>
            <a:r>
              <a:rPr lang="en-US" sz="1800">
                <a:solidFill>
                  <a:srgbClr val="C22536"/>
                </a:solidFill>
                <a:latin typeface="Trebuchet MS" panose="020B0603020202020204" pitchFamily="34" charset="0"/>
                <a:ea typeface="Times" panose="02020603050405020304" pitchFamily="18" charset="0"/>
                <a:cs typeface="Calibri" panose="020F0502020204030204" pitchFamily="34" charset="0"/>
              </a:rPr>
              <a:t>L</a:t>
            </a:r>
            <a:r>
              <a:rPr lang="en-US" sz="1800">
                <a:solidFill>
                  <a:srgbClr val="C22536"/>
                </a:solidFill>
                <a:effectLst/>
                <a:latin typeface="Trebuchet MS" panose="020B0603020202020204" pitchFamily="34" charset="0"/>
                <a:ea typeface="SimSun" panose="02010600030101010101" pitchFamily="2" charset="-122"/>
                <a:cs typeface="Calibri" panose="020F0502020204030204" pitchFamily="34" charset="0"/>
              </a:rPr>
              <a:t>ocal school boards need to establish and document, </a:t>
            </a:r>
            <a:r>
              <a:rPr lang="en-US" sz="1800" i="1">
                <a:solidFill>
                  <a:srgbClr val="C22536"/>
                </a:solidFill>
                <a:effectLst/>
                <a:latin typeface="Trebuchet MS" panose="020B0603020202020204" pitchFamily="34" charset="0"/>
                <a:ea typeface="SimSun" panose="02010600030101010101" pitchFamily="2" charset="-122"/>
                <a:cs typeface="Calibri" panose="020F0502020204030204" pitchFamily="34" charset="0"/>
              </a:rPr>
              <a:t>a priori,</a:t>
            </a:r>
            <a:r>
              <a:rPr lang="en-US" sz="1800">
                <a:solidFill>
                  <a:srgbClr val="C22536"/>
                </a:solidFill>
                <a:effectLst/>
                <a:latin typeface="Trebuchet MS" panose="020B0603020202020204" pitchFamily="34" charset="0"/>
                <a:ea typeface="SimSun" panose="02010600030101010101" pitchFamily="2" charset="-122"/>
                <a:cs typeface="Calibri" panose="020F0502020204030204" pitchFamily="34" charset="0"/>
              </a:rPr>
              <a:t> cut-offs for determining final summative ratings after the weighted contribution is calculated.</a:t>
            </a:r>
            <a:endParaRPr lang="en-US" sz="1800">
              <a:solidFill>
                <a:srgbClr val="C22536"/>
              </a:solidFill>
              <a:effectLst/>
              <a:latin typeface="Trebuchet MS" panose="020B0603020202020204" pitchFamily="34" charset="0"/>
              <a:ea typeface="Times" panose="02020603050405020304" pitchFamily="18" charset="0"/>
              <a:cs typeface="Times" panose="02020603050405020304" pitchFamily="18" charset="0"/>
            </a:endParaRPr>
          </a:p>
        </p:txBody>
      </p:sp>
      <p:sp>
        <p:nvSpPr>
          <p:cNvPr id="13" name="Rectangle 12">
            <a:extLst>
              <a:ext uri="{FF2B5EF4-FFF2-40B4-BE49-F238E27FC236}">
                <a16:creationId xmlns:a16="http://schemas.microsoft.com/office/drawing/2014/main" id="{C221D5C5-53F8-4AB8-97BC-7AF26B97D9A0}"/>
              </a:ext>
            </a:extLst>
          </p:cNvPr>
          <p:cNvSpPr/>
          <p:nvPr/>
        </p:nvSpPr>
        <p:spPr>
          <a:xfrm>
            <a:off x="2579933" y="1271356"/>
            <a:ext cx="2686424" cy="335932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77603A-7E2C-487A-A817-E4399273F645}"/>
              </a:ext>
            </a:extLst>
          </p:cNvPr>
          <p:cNvSpPr/>
          <p:nvPr/>
        </p:nvSpPr>
        <p:spPr>
          <a:xfrm>
            <a:off x="5267172" y="1271357"/>
            <a:ext cx="1109179" cy="335932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187A0E-9B84-4F12-BFAF-A43C2909ABB8}"/>
              </a:ext>
            </a:extLst>
          </p:cNvPr>
          <p:cNvSpPr/>
          <p:nvPr/>
        </p:nvSpPr>
        <p:spPr>
          <a:xfrm>
            <a:off x="6377979" y="1271355"/>
            <a:ext cx="1751787" cy="371856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3153E9B5-E150-4C3F-BC15-D10B08C53EC6}"/>
              </a:ext>
            </a:extLst>
          </p:cNvPr>
          <p:cNvCxnSpPr>
            <a:cxnSpLocks/>
            <a:stCxn id="15" idx="2"/>
            <a:endCxn id="9" idx="3"/>
          </p:cNvCxnSpPr>
          <p:nvPr/>
        </p:nvCxnSpPr>
        <p:spPr>
          <a:xfrm flipH="1">
            <a:off x="5515740" y="4989917"/>
            <a:ext cx="1738133" cy="1057565"/>
          </a:xfrm>
          <a:prstGeom prst="straightConnector1">
            <a:avLst/>
          </a:prstGeom>
          <a:ln w="57150">
            <a:solidFill>
              <a:srgbClr val="C22536"/>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B7DEAF2-7BFE-4741-8B9A-C952C37493CA}"/>
              </a:ext>
            </a:extLst>
          </p:cNvPr>
          <p:cNvSpPr/>
          <p:nvPr/>
        </p:nvSpPr>
        <p:spPr>
          <a:xfrm>
            <a:off x="1474186" y="5943600"/>
            <a:ext cx="4041554" cy="262374"/>
          </a:xfrm>
          <a:prstGeom prst="rect">
            <a:avLst/>
          </a:prstGeom>
          <a:noFill/>
          <a:ln w="57150">
            <a:solidFill>
              <a:srgbClr val="C22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44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P spid="14" grpId="0" animBg="1"/>
      <p:bldP spid="15"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664974" y="80769"/>
            <a:ext cx="11383587" cy="1325880"/>
          </a:xfrm>
        </p:spPr>
        <p:txBody>
          <a:bodyPr/>
          <a:lstStyle/>
          <a:p>
            <a:r>
              <a:rPr lang="en-US"/>
              <a:t>HOW WAS RANGE OF SCORES DETERMINED?</a:t>
            </a:r>
          </a:p>
        </p:txBody>
      </p:sp>
      <p:graphicFrame>
        <p:nvGraphicFramePr>
          <p:cNvPr id="9" name="Table 8">
            <a:extLst>
              <a:ext uri="{FF2B5EF4-FFF2-40B4-BE49-F238E27FC236}">
                <a16:creationId xmlns:a16="http://schemas.microsoft.com/office/drawing/2014/main" id="{28A0B7D6-E4CE-4FEF-814D-D9C1B18F22A7}"/>
              </a:ext>
            </a:extLst>
          </p:cNvPr>
          <p:cNvGraphicFramePr>
            <a:graphicFrameLocks noGrp="1"/>
          </p:cNvGraphicFramePr>
          <p:nvPr>
            <p:extLst>
              <p:ext uri="{D42A27DB-BD31-4B8C-83A1-F6EECF244321}">
                <p14:modId xmlns:p14="http://schemas.microsoft.com/office/powerpoint/2010/main" val="1447435781"/>
              </p:ext>
            </p:extLst>
          </p:nvPr>
        </p:nvGraphicFramePr>
        <p:xfrm>
          <a:off x="3653506" y="1443875"/>
          <a:ext cx="4041554" cy="1485767"/>
        </p:xfrm>
        <a:graphic>
          <a:graphicData uri="http://schemas.openxmlformats.org/drawingml/2006/table">
            <a:tbl>
              <a:tblPr firstRow="1" firstCol="1" bandRow="1">
                <a:tableStyleId>{5C22544A-7EE6-4342-B048-85BDC9FD1C3A}</a:tableStyleId>
              </a:tblPr>
              <a:tblGrid>
                <a:gridCol w="2263270">
                  <a:extLst>
                    <a:ext uri="{9D8B030D-6E8A-4147-A177-3AD203B41FA5}">
                      <a16:colId xmlns:a16="http://schemas.microsoft.com/office/drawing/2014/main" val="2222054760"/>
                    </a:ext>
                  </a:extLst>
                </a:gridCol>
                <a:gridCol w="1778284">
                  <a:extLst>
                    <a:ext uri="{9D8B030D-6E8A-4147-A177-3AD203B41FA5}">
                      <a16:colId xmlns:a16="http://schemas.microsoft.com/office/drawing/2014/main" val="779799942"/>
                    </a:ext>
                  </a:extLst>
                </a:gridCol>
              </a:tblGrid>
              <a:tr h="330171">
                <a:tc>
                  <a:txBody>
                    <a:bodyPr/>
                    <a:lstStyle/>
                    <a:p>
                      <a:pPr marL="0" marR="54610" algn="ctr">
                        <a:spcBef>
                          <a:spcPts val="0"/>
                        </a:spcBef>
                        <a:spcAft>
                          <a:spcPts val="0"/>
                        </a:spcAft>
                      </a:pPr>
                      <a:r>
                        <a:rPr lang="en-US" sz="1600">
                          <a:solidFill>
                            <a:schemeClr val="bg1"/>
                          </a:solidFill>
                          <a:effectLst>
                            <a:outerShdw blurRad="38100" dist="38100" dir="2700000" algn="tl">
                              <a:srgbClr val="000000">
                                <a:alpha val="43137"/>
                              </a:srgbClr>
                            </a:outerShdw>
                          </a:effectLst>
                          <a:latin typeface="Trebuchet MS" panose="020B0603020202020204" pitchFamily="34" charset="0"/>
                        </a:rPr>
                        <a:t>Rating</a:t>
                      </a:r>
                      <a:endParaRPr lang="en-US" sz="160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tc>
                  <a:txBody>
                    <a:bodyPr/>
                    <a:lstStyle/>
                    <a:p>
                      <a:pPr marL="0" marR="54610" algn="ctr">
                        <a:spcBef>
                          <a:spcPts val="0"/>
                        </a:spcBef>
                        <a:spcAft>
                          <a:spcPts val="0"/>
                        </a:spcAft>
                      </a:pPr>
                      <a:r>
                        <a:rPr lang="en-US" sz="1600">
                          <a:solidFill>
                            <a:schemeClr val="bg1"/>
                          </a:solidFill>
                          <a:effectLst>
                            <a:outerShdw blurRad="38100" dist="38100" dir="2700000" algn="tl">
                              <a:srgbClr val="000000">
                                <a:alpha val="43137"/>
                              </a:srgbClr>
                            </a:outerShdw>
                          </a:effectLst>
                          <a:latin typeface="Trebuchet MS" panose="020B0603020202020204" pitchFamily="34" charset="0"/>
                        </a:rPr>
                        <a:t>Range of Scores</a:t>
                      </a:r>
                      <a:endParaRPr lang="en-US" sz="160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extLst>
                  <a:ext uri="{0D108BD9-81ED-4DB2-BD59-A6C34878D82A}">
                    <a16:rowId xmlns:a16="http://schemas.microsoft.com/office/drawing/2014/main" val="1545310417"/>
                  </a:ext>
                </a:extLst>
              </a:tr>
              <a:tr h="288899">
                <a:tc>
                  <a:txBody>
                    <a:bodyPr/>
                    <a:lstStyle/>
                    <a:p>
                      <a:pPr marL="0" marR="54610">
                        <a:spcBef>
                          <a:spcPts val="0"/>
                        </a:spcBef>
                        <a:spcAft>
                          <a:spcPts val="0"/>
                        </a:spcAft>
                      </a:pPr>
                      <a:r>
                        <a:rPr lang="en-US" sz="1600" b="0" i="1">
                          <a:solidFill>
                            <a:schemeClr val="tx1"/>
                          </a:solidFill>
                          <a:effectLst/>
                          <a:latin typeface="Trebuchet MS" panose="020B0603020202020204" pitchFamily="34" charset="0"/>
                        </a:rPr>
                        <a:t>Highly Effective</a:t>
                      </a:r>
                      <a:endParaRPr lang="en-US" sz="1800" b="0" i="1">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a:solidFill>
                            <a:schemeClr val="tx1"/>
                          </a:solidFill>
                          <a:effectLst/>
                          <a:latin typeface="Trebuchet MS" panose="020B0603020202020204" pitchFamily="34" charset="0"/>
                        </a:rPr>
                        <a:t>35-40</a:t>
                      </a:r>
                      <a:endParaRPr lang="en-US" sz="180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8620881"/>
                  </a:ext>
                </a:extLst>
              </a:tr>
              <a:tr h="288899">
                <a:tc>
                  <a:txBody>
                    <a:bodyPr/>
                    <a:lstStyle/>
                    <a:p>
                      <a:pPr marL="0" marR="54610">
                        <a:spcBef>
                          <a:spcPts val="0"/>
                        </a:spcBef>
                        <a:spcAft>
                          <a:spcPts val="0"/>
                        </a:spcAft>
                      </a:pPr>
                      <a:r>
                        <a:rPr lang="en-US" sz="1600" b="0" i="1">
                          <a:solidFill>
                            <a:schemeClr val="tx1"/>
                          </a:solidFill>
                          <a:effectLst/>
                          <a:latin typeface="Trebuchet MS" panose="020B0603020202020204" pitchFamily="34" charset="0"/>
                        </a:rPr>
                        <a:t>Effective</a:t>
                      </a:r>
                      <a:endParaRPr lang="en-US" sz="1800" b="0" i="1">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a:solidFill>
                            <a:schemeClr val="tx1"/>
                          </a:solidFill>
                          <a:effectLst/>
                          <a:latin typeface="Trebuchet MS" panose="020B0603020202020204" pitchFamily="34" charset="0"/>
                        </a:rPr>
                        <a:t>26-34</a:t>
                      </a:r>
                      <a:endParaRPr lang="en-US" sz="180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4344679"/>
                  </a:ext>
                </a:extLst>
              </a:tr>
              <a:tr h="288899">
                <a:tc>
                  <a:txBody>
                    <a:bodyPr/>
                    <a:lstStyle/>
                    <a:p>
                      <a:pPr marL="0" marR="54610">
                        <a:spcBef>
                          <a:spcPts val="0"/>
                        </a:spcBef>
                        <a:spcAft>
                          <a:spcPts val="0"/>
                        </a:spcAft>
                      </a:pPr>
                      <a:r>
                        <a:rPr lang="en-US" sz="1600" b="0" i="1">
                          <a:solidFill>
                            <a:schemeClr val="tx1"/>
                          </a:solidFill>
                          <a:effectLst/>
                          <a:latin typeface="Trebuchet MS" panose="020B0603020202020204" pitchFamily="34" charset="0"/>
                        </a:rPr>
                        <a:t>Approaching Effective</a:t>
                      </a:r>
                      <a:endParaRPr lang="en-US" sz="1800" b="0" i="1">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a:solidFill>
                            <a:schemeClr val="tx1"/>
                          </a:solidFill>
                          <a:effectLst/>
                          <a:latin typeface="Trebuchet MS" panose="020B0603020202020204" pitchFamily="34" charset="0"/>
                        </a:rPr>
                        <a:t>20-25</a:t>
                      </a:r>
                      <a:endParaRPr lang="en-US" sz="180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740290"/>
                  </a:ext>
                </a:extLst>
              </a:tr>
              <a:tr h="288899">
                <a:tc>
                  <a:txBody>
                    <a:bodyPr/>
                    <a:lstStyle/>
                    <a:p>
                      <a:pPr marL="0" marR="54610">
                        <a:spcBef>
                          <a:spcPts val="0"/>
                        </a:spcBef>
                        <a:spcAft>
                          <a:spcPts val="0"/>
                        </a:spcAft>
                      </a:pPr>
                      <a:r>
                        <a:rPr lang="en-US" sz="1600" b="0" i="1">
                          <a:solidFill>
                            <a:schemeClr val="tx1"/>
                          </a:solidFill>
                          <a:effectLst/>
                          <a:latin typeface="Trebuchet MS" panose="020B0603020202020204" pitchFamily="34" charset="0"/>
                        </a:rPr>
                        <a:t>Ineffective</a:t>
                      </a:r>
                      <a:endParaRPr lang="en-US" sz="1800" b="0" i="1">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a:solidFill>
                            <a:schemeClr val="tx1"/>
                          </a:solidFill>
                          <a:effectLst/>
                          <a:latin typeface="Trebuchet MS" panose="020B0603020202020204" pitchFamily="34" charset="0"/>
                        </a:rPr>
                        <a:t>10-19</a:t>
                      </a:r>
                      <a:endParaRPr lang="en-US" sz="180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7619695"/>
                  </a:ext>
                </a:extLst>
              </a:tr>
            </a:tbl>
          </a:graphicData>
        </a:graphic>
      </p:graphicFrame>
      <p:sp>
        <p:nvSpPr>
          <p:cNvPr id="4" name="TextBox 3">
            <a:extLst>
              <a:ext uri="{FF2B5EF4-FFF2-40B4-BE49-F238E27FC236}">
                <a16:creationId xmlns:a16="http://schemas.microsoft.com/office/drawing/2014/main" id="{260E3463-C767-4EC3-AF3B-4BB7294FECD7}"/>
              </a:ext>
            </a:extLst>
          </p:cNvPr>
          <p:cNvSpPr txBox="1"/>
          <p:nvPr/>
        </p:nvSpPr>
        <p:spPr>
          <a:xfrm>
            <a:off x="2035535" y="3429000"/>
            <a:ext cx="7704814" cy="1077218"/>
          </a:xfrm>
          <a:prstGeom prst="rect">
            <a:avLst/>
          </a:prstGeom>
          <a:noFill/>
        </p:spPr>
        <p:txBody>
          <a:bodyPr wrap="square" rtlCol="0">
            <a:spAutoFit/>
          </a:bodyPr>
          <a:lstStyle/>
          <a:p>
            <a:r>
              <a:rPr lang="en-US" sz="1600">
                <a:latin typeface="Trebuchet MS" panose="020B0603020202020204" pitchFamily="34" charset="0"/>
              </a:rPr>
              <a:t>4 Highly Effective (4 pts x 4 standards) =</a:t>
            </a:r>
            <a:r>
              <a:rPr lang="en-US" sz="1600">
                <a:latin typeface="Trebuchet MS" panose="020B0603020202020204" pitchFamily="34" charset="0"/>
                <a:sym typeface="Wingdings" panose="05000000000000000000" pitchFamily="2" charset="2"/>
              </a:rPr>
              <a:t> </a:t>
            </a:r>
            <a:r>
              <a:rPr lang="en-US" sz="1600">
                <a:solidFill>
                  <a:schemeClr val="accent2"/>
                </a:solidFill>
                <a:latin typeface="Trebuchet MS" panose="020B0603020202020204" pitchFamily="34" charset="0"/>
                <a:sym typeface="Wingdings" panose="05000000000000000000" pitchFamily="2" charset="2"/>
              </a:rPr>
              <a:t>Weighted total of 20 </a:t>
            </a:r>
          </a:p>
          <a:p>
            <a:r>
              <a:rPr lang="en-US" sz="1600" u="sng">
                <a:latin typeface="Trebuchet MS" panose="020B0603020202020204" pitchFamily="34" charset="0"/>
                <a:sym typeface="Wingdings" panose="05000000000000000000" pitchFamily="2" charset="2"/>
              </a:rPr>
              <a:t>         4 Effective (3 pts x 4 standards ) = </a:t>
            </a:r>
            <a:r>
              <a:rPr lang="en-US" sz="1600" u="sng">
                <a:solidFill>
                  <a:schemeClr val="accent2"/>
                </a:solidFill>
                <a:latin typeface="Trebuchet MS" panose="020B0603020202020204" pitchFamily="34" charset="0"/>
                <a:sym typeface="Wingdings" panose="05000000000000000000" pitchFamily="2" charset="2"/>
              </a:rPr>
              <a:t>Weighted total of 15 </a:t>
            </a:r>
          </a:p>
          <a:p>
            <a:r>
              <a:rPr lang="en-US" sz="1600">
                <a:latin typeface="Trebuchet MS" panose="020B0603020202020204" pitchFamily="34" charset="0"/>
                <a:sym typeface="Wingdings" panose="05000000000000000000" pitchFamily="2" charset="2"/>
              </a:rPr>
              <a:t>                                                             </a:t>
            </a:r>
            <a:r>
              <a:rPr lang="en-US" sz="1600">
                <a:solidFill>
                  <a:schemeClr val="accent2"/>
                </a:solidFill>
                <a:latin typeface="Trebuchet MS" panose="020B0603020202020204" pitchFamily="34" charset="0"/>
                <a:sym typeface="Wingdings" panose="05000000000000000000" pitchFamily="2" charset="2"/>
              </a:rPr>
              <a:t>TOTAL OF 35</a:t>
            </a:r>
          </a:p>
          <a:p>
            <a:r>
              <a:rPr lang="en-US" sz="1600">
                <a:latin typeface="Trebuchet MS" panose="020B0603020202020204" pitchFamily="34" charset="0"/>
                <a:sym typeface="Wingdings" panose="05000000000000000000" pitchFamily="2" charset="2"/>
              </a:rPr>
              <a:t>(lowest score to receive a single summative rating of Highly Effective)</a:t>
            </a:r>
            <a:endParaRPr lang="en-US" sz="1600">
              <a:latin typeface="Trebuchet MS" panose="020B0603020202020204" pitchFamily="34" charset="0"/>
            </a:endParaRPr>
          </a:p>
        </p:txBody>
      </p:sp>
      <p:sp>
        <p:nvSpPr>
          <p:cNvPr id="5" name="TextBox 4">
            <a:extLst>
              <a:ext uri="{FF2B5EF4-FFF2-40B4-BE49-F238E27FC236}">
                <a16:creationId xmlns:a16="http://schemas.microsoft.com/office/drawing/2014/main" id="{5D87A9C5-0B5A-42D3-BE9B-D336BF6E9048}"/>
              </a:ext>
            </a:extLst>
          </p:cNvPr>
          <p:cNvSpPr txBox="1"/>
          <p:nvPr/>
        </p:nvSpPr>
        <p:spPr>
          <a:xfrm>
            <a:off x="7784327" y="1743525"/>
            <a:ext cx="1702710" cy="830997"/>
          </a:xfrm>
          <a:prstGeom prst="rect">
            <a:avLst/>
          </a:prstGeom>
          <a:noFill/>
        </p:spPr>
        <p:txBody>
          <a:bodyPr wrap="none" rtlCol="0">
            <a:spAutoFit/>
          </a:bodyPr>
          <a:lstStyle/>
          <a:p>
            <a:pPr marL="285750" indent="-285750">
              <a:buFont typeface="Wingdings" panose="05000000000000000000" pitchFamily="2" charset="2"/>
              <a:buChar char="ß"/>
            </a:pPr>
            <a:r>
              <a:rPr lang="en-US" sz="1600">
                <a:latin typeface="Trebuchet MS" panose="020B0603020202020204" pitchFamily="34" charset="0"/>
              </a:rPr>
              <a:t>87.5% - 100% </a:t>
            </a:r>
          </a:p>
          <a:p>
            <a:pPr marL="285750" indent="-285750">
              <a:buFont typeface="Wingdings" panose="05000000000000000000" pitchFamily="2" charset="2"/>
              <a:buChar char="ß"/>
            </a:pPr>
            <a:endParaRPr lang="en-US" sz="1600"/>
          </a:p>
          <a:p>
            <a:r>
              <a:rPr lang="en-US" sz="1600"/>
              <a:t>  </a:t>
            </a:r>
          </a:p>
        </p:txBody>
      </p:sp>
      <p:sp>
        <p:nvSpPr>
          <p:cNvPr id="11" name="TextBox 10">
            <a:extLst>
              <a:ext uri="{FF2B5EF4-FFF2-40B4-BE49-F238E27FC236}">
                <a16:creationId xmlns:a16="http://schemas.microsoft.com/office/drawing/2014/main" id="{A68A391F-4D8E-4CAB-AC9A-B3FE0AF0D56F}"/>
              </a:ext>
            </a:extLst>
          </p:cNvPr>
          <p:cNvSpPr txBox="1"/>
          <p:nvPr/>
        </p:nvSpPr>
        <p:spPr>
          <a:xfrm>
            <a:off x="8328992" y="1406649"/>
            <a:ext cx="599844" cy="923330"/>
          </a:xfrm>
          <a:prstGeom prst="rect">
            <a:avLst/>
          </a:prstGeom>
          <a:noFill/>
        </p:spPr>
        <p:txBody>
          <a:bodyPr wrap="none" rtlCol="0">
            <a:spAutoFit/>
          </a:bodyPr>
          <a:lstStyle/>
          <a:p>
            <a:r>
              <a:rPr lang="en-US" sz="5400" b="1">
                <a:solidFill>
                  <a:schemeClr val="accent2"/>
                </a:solidFill>
              </a:rPr>
              <a:t>X</a:t>
            </a:r>
          </a:p>
        </p:txBody>
      </p:sp>
      <p:sp>
        <p:nvSpPr>
          <p:cNvPr id="22" name="TextBox 21">
            <a:extLst>
              <a:ext uri="{FF2B5EF4-FFF2-40B4-BE49-F238E27FC236}">
                <a16:creationId xmlns:a16="http://schemas.microsoft.com/office/drawing/2014/main" id="{84578007-4061-4998-A31A-8BDC51CDBBDC}"/>
              </a:ext>
            </a:extLst>
          </p:cNvPr>
          <p:cNvSpPr txBox="1"/>
          <p:nvPr/>
        </p:nvSpPr>
        <p:spPr>
          <a:xfrm>
            <a:off x="7724693" y="2216931"/>
            <a:ext cx="4135876" cy="584775"/>
          </a:xfrm>
          <a:prstGeom prst="rect">
            <a:avLst/>
          </a:prstGeom>
          <a:noFill/>
        </p:spPr>
        <p:txBody>
          <a:bodyPr wrap="none" rtlCol="0">
            <a:spAutoFit/>
          </a:bodyPr>
          <a:lstStyle/>
          <a:p>
            <a:r>
              <a:rPr lang="en-US" sz="1600">
                <a:solidFill>
                  <a:schemeClr val="accent2"/>
                </a:solidFill>
                <a:latin typeface="Trebuchet MS" panose="020B0603020202020204" pitchFamily="34" charset="0"/>
              </a:rPr>
              <a:t>Was not calculated based on a percentage </a:t>
            </a:r>
            <a:endParaRPr lang="en-US" sz="1600">
              <a:latin typeface="Trebuchet MS" panose="020B0603020202020204" pitchFamily="34" charset="0"/>
            </a:endParaRPr>
          </a:p>
          <a:p>
            <a:r>
              <a:rPr lang="en-US" sz="1600">
                <a:latin typeface="Trebuchet MS" panose="020B0603020202020204" pitchFamily="34" charset="0"/>
              </a:rPr>
              <a:t>  </a:t>
            </a:r>
          </a:p>
        </p:txBody>
      </p:sp>
    </p:spTree>
    <p:extLst>
      <p:ext uri="{BB962C8B-B14F-4D97-AF65-F5344CB8AC3E}">
        <p14:creationId xmlns:p14="http://schemas.microsoft.com/office/powerpoint/2010/main" val="3608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5000"/>
              <a:buFont typeface="Trebuchet MS"/>
              <a:buNone/>
            </a:pPr>
            <a:r>
              <a:rPr lang="en-US"/>
              <a:t>Questions/Concerns about Implementation (Chat)</a:t>
            </a:r>
            <a:endParaRPr/>
          </a:p>
        </p:txBody>
      </p:sp>
      <p:sp>
        <p:nvSpPr>
          <p:cNvPr id="458" name="Google Shape;458;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a:p>
        </p:txBody>
      </p:sp>
    </p:spTree>
    <p:extLst>
      <p:ext uri="{BB962C8B-B14F-4D97-AF65-F5344CB8AC3E}">
        <p14:creationId xmlns:p14="http://schemas.microsoft.com/office/powerpoint/2010/main" val="257261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158;p3"/>
          <p:cNvSpPr txBox="1">
            <a:spLocks noGrp="1"/>
          </p:cNvSpPr>
          <p:nvPr>
            <p:ph type="title"/>
          </p:nvPr>
        </p:nvSpPr>
        <p:spPr>
          <a:prstGeom prst="rect">
            <a:avLst/>
          </a:prstGeom>
        </p:spPr>
        <p:txBody>
          <a:bodyPr/>
          <a:lstStyle/>
          <a:p>
            <a:r>
              <a:rPr dirty="0"/>
              <a:t>OVERALL PROJECT </a:t>
            </a:r>
          </a:p>
        </p:txBody>
      </p:sp>
      <p:sp>
        <p:nvSpPr>
          <p:cNvPr id="193" name="Google Shape;159;p3"/>
          <p:cNvSpPr txBox="1">
            <a:spLocks noGrp="1"/>
          </p:cNvSpPr>
          <p:nvPr>
            <p:ph type="body" idx="1"/>
          </p:nvPr>
        </p:nvSpPr>
        <p:spPr>
          <a:prstGeom prst="rect">
            <a:avLst/>
          </a:prstGeom>
        </p:spPr>
        <p:txBody>
          <a:bodyPr/>
          <a:lstStyle/>
          <a:p>
            <a:pPr marL="0" indent="0">
              <a:lnSpc>
                <a:spcPct val="100000"/>
              </a:lnSpc>
              <a:spcBef>
                <a:spcPts val="0"/>
              </a:spcBef>
              <a:spcAft>
                <a:spcPts val="600"/>
              </a:spcAft>
              <a:buClr>
                <a:schemeClr val="tx1"/>
              </a:buClr>
              <a:buNone/>
            </a:pPr>
            <a:r>
              <a:rPr lang="en-US" dirty="0">
                <a:solidFill>
                  <a:schemeClr val="tx1"/>
                </a:solidFill>
              </a:rPr>
              <a:t>Phased</a:t>
            </a:r>
            <a:r>
              <a:rPr dirty="0">
                <a:solidFill>
                  <a:schemeClr val="tx1"/>
                </a:solidFill>
              </a:rPr>
              <a:t> plan to revise the </a:t>
            </a:r>
            <a:r>
              <a:rPr i="1" dirty="0">
                <a:solidFill>
                  <a:schemeClr val="tx1"/>
                </a:solidFill>
              </a:rPr>
              <a:t>Guidelines for Uniform Performance Standards and Evaluation Criteria for </a:t>
            </a:r>
            <a:r>
              <a:rPr lang="en-US" i="1" dirty="0">
                <a:solidFill>
                  <a:schemeClr val="tx1"/>
                </a:solidFill>
              </a:rPr>
              <a:t>Superintendents</a:t>
            </a:r>
            <a:r>
              <a:rPr i="1" dirty="0">
                <a:solidFill>
                  <a:schemeClr val="tx1"/>
                </a:solidFill>
              </a:rPr>
              <a:t>  </a:t>
            </a:r>
          </a:p>
          <a:p>
            <a:pPr marL="914400" lvl="1" indent="-457200">
              <a:lnSpc>
                <a:spcPct val="100000"/>
              </a:lnSpc>
              <a:spcBef>
                <a:spcPts val="600"/>
              </a:spcBef>
              <a:spcAft>
                <a:spcPts val="600"/>
              </a:spcAft>
              <a:buClr>
                <a:srgbClr val="C22536"/>
              </a:buClr>
              <a:buSzPts val="2400"/>
              <a:defRPr sz="2400">
                <a:solidFill>
                  <a:srgbClr val="C22536"/>
                </a:solidFill>
              </a:defRPr>
            </a:pPr>
            <a:r>
              <a:rPr dirty="0"/>
              <a:t>Phase 1: Revised weighting of performance standards (January 2020)</a:t>
            </a:r>
            <a:endParaRPr lang="en-US" dirty="0"/>
          </a:p>
          <a:p>
            <a:pPr marL="914400" lvl="1" indent="-457200">
              <a:lnSpc>
                <a:spcPct val="100000"/>
              </a:lnSpc>
              <a:spcBef>
                <a:spcPts val="600"/>
              </a:spcBef>
              <a:spcAft>
                <a:spcPts val="600"/>
              </a:spcAft>
              <a:buClr>
                <a:srgbClr val="C22536"/>
              </a:buClr>
              <a:buSzPts val="2400"/>
              <a:defRPr sz="2400">
                <a:solidFill>
                  <a:srgbClr val="C22536"/>
                </a:solidFill>
              </a:defRPr>
            </a:pPr>
            <a:r>
              <a:rPr lang="en-US" dirty="0"/>
              <a:t>Phase 2: Revised </a:t>
            </a:r>
            <a:r>
              <a:rPr lang="en-US" i="1" dirty="0"/>
              <a:t>Guidelines</a:t>
            </a:r>
            <a:r>
              <a:rPr lang="en-US" dirty="0"/>
              <a:t>; includes an evaluation of cultural competency as required by legislation (2021-22)</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p:tmAbs val="0"/>
                                  </p:iterate>
                                  <p:childTnLst>
                                    <p:set>
                                      <p:cBhvr>
                                        <p:cTn id="6" fill="hold"/>
                                        <p:tgtEl>
                                          <p:spTgt spid="19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9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uiExpand="1" build="p" bldLvl="5"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Trebuchet MS"/>
              <a:buNone/>
            </a:pPr>
            <a:r>
              <a:rPr lang="en-US" dirty="0"/>
              <a:t>PHASE 2</a:t>
            </a:r>
            <a:endParaRPr dirty="0"/>
          </a:p>
        </p:txBody>
      </p:sp>
      <p:sp>
        <p:nvSpPr>
          <p:cNvPr id="211" name="Google Shape;211;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838200" y="398175"/>
            <a:ext cx="10515600" cy="1325880"/>
          </a:xfrm>
        </p:spPr>
        <p:txBody>
          <a:bodyPr/>
          <a:lstStyle/>
          <a:p>
            <a:r>
              <a:rPr lang="en-US" dirty="0"/>
              <a:t>PHASE 2 PROCESS</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199" y="1825625"/>
            <a:ext cx="11088119" cy="4351338"/>
          </a:xfrm>
        </p:spPr>
        <p:txBody>
          <a:bodyPr>
            <a:noAutofit/>
          </a:bodyPr>
          <a:lstStyle/>
          <a:p>
            <a:pPr marL="457200" indent="-457200">
              <a:lnSpc>
                <a:spcPct val="100000"/>
              </a:lnSpc>
              <a:spcBef>
                <a:spcPts val="0"/>
              </a:spcBef>
              <a:spcAft>
                <a:spcPts val="1200"/>
              </a:spcAft>
              <a:buClr>
                <a:schemeClr val="tx1"/>
              </a:buClr>
            </a:pPr>
            <a:r>
              <a:rPr lang="en-US" dirty="0">
                <a:solidFill>
                  <a:schemeClr val="tx1"/>
                </a:solidFill>
              </a:rPr>
              <a:t>Drafted initial changes to </a:t>
            </a:r>
            <a:r>
              <a:rPr lang="en-US" i="1" dirty="0">
                <a:solidFill>
                  <a:schemeClr val="tx1"/>
                </a:solidFill>
              </a:rPr>
              <a:t>Guidelines</a:t>
            </a:r>
            <a:r>
              <a:rPr lang="en-US" dirty="0">
                <a:solidFill>
                  <a:schemeClr val="tx1"/>
                </a:solidFill>
              </a:rPr>
              <a:t> using changes to </a:t>
            </a:r>
            <a:r>
              <a:rPr lang="en-US" i="1" dirty="0">
                <a:solidFill>
                  <a:schemeClr val="tx1"/>
                </a:solidFill>
              </a:rPr>
              <a:t>Teacher </a:t>
            </a:r>
            <a:r>
              <a:rPr lang="en-US" dirty="0">
                <a:solidFill>
                  <a:schemeClr val="tx1"/>
                </a:solidFill>
              </a:rPr>
              <a:t>and </a:t>
            </a:r>
            <a:r>
              <a:rPr lang="en-US" i="1" dirty="0">
                <a:solidFill>
                  <a:schemeClr val="tx1"/>
                </a:solidFill>
              </a:rPr>
              <a:t>Principal Guidelines</a:t>
            </a:r>
            <a:r>
              <a:rPr lang="en-US" dirty="0">
                <a:solidFill>
                  <a:schemeClr val="tx1"/>
                </a:solidFill>
              </a:rPr>
              <a:t>, updated research, lessons learned from the field</a:t>
            </a:r>
          </a:p>
          <a:p>
            <a:pPr indent="-457200">
              <a:lnSpc>
                <a:spcPct val="100000"/>
              </a:lnSpc>
              <a:spcBef>
                <a:spcPts val="0"/>
              </a:spcBef>
              <a:spcAft>
                <a:spcPts val="1200"/>
              </a:spcAft>
              <a:buClr>
                <a:schemeClr val="tx1"/>
              </a:buClr>
            </a:pPr>
            <a:r>
              <a:rPr lang="en-US" dirty="0">
                <a:solidFill>
                  <a:schemeClr val="tx1"/>
                </a:solidFill>
              </a:rPr>
              <a:t>Two virtual workgroup meetings to modify </a:t>
            </a:r>
            <a:r>
              <a:rPr lang="en-US" i="1" dirty="0">
                <a:solidFill>
                  <a:schemeClr val="tx1"/>
                </a:solidFill>
              </a:rPr>
              <a:t>Guidelines </a:t>
            </a:r>
            <a:r>
              <a:rPr lang="en-US" dirty="0">
                <a:solidFill>
                  <a:schemeClr val="tx1"/>
                </a:solidFill>
              </a:rPr>
              <a:t>(October 28 and December 6, 2021)</a:t>
            </a:r>
          </a:p>
          <a:p>
            <a:pPr marL="457200" indent="-457200">
              <a:lnSpc>
                <a:spcPct val="100000"/>
              </a:lnSpc>
              <a:spcBef>
                <a:spcPts val="0"/>
              </a:spcBef>
              <a:spcAft>
                <a:spcPts val="1200"/>
              </a:spcAft>
              <a:buClr>
                <a:schemeClr val="tx1"/>
              </a:buClr>
            </a:pPr>
            <a:r>
              <a:rPr lang="en-US" dirty="0">
                <a:solidFill>
                  <a:schemeClr val="tx1"/>
                </a:solidFill>
              </a:rPr>
              <a:t>Developed four iterations of </a:t>
            </a:r>
            <a:r>
              <a:rPr lang="en-US" i="1" dirty="0">
                <a:solidFill>
                  <a:schemeClr val="tx1"/>
                </a:solidFill>
              </a:rPr>
              <a:t>Guidelines</a:t>
            </a:r>
            <a:r>
              <a:rPr lang="en-US" dirty="0">
                <a:solidFill>
                  <a:schemeClr val="tx1"/>
                </a:solidFill>
              </a:rPr>
              <a:t> for review and subsequent revision by VDOE and the workgroup </a:t>
            </a:r>
          </a:p>
          <a:p>
            <a:pPr marL="457200" indent="-457200">
              <a:lnSpc>
                <a:spcPct val="100000"/>
              </a:lnSpc>
              <a:spcBef>
                <a:spcPts val="0"/>
              </a:spcBef>
              <a:spcAft>
                <a:spcPts val="600"/>
              </a:spcAft>
              <a:buClr>
                <a:schemeClr val="tx1"/>
              </a:buClr>
            </a:pPr>
            <a:r>
              <a:rPr lang="en-US" dirty="0">
                <a:solidFill>
                  <a:schemeClr val="tx1"/>
                </a:solidFill>
              </a:rPr>
              <a:t>Approved by Board of Education March 17, 2022</a:t>
            </a:r>
          </a:p>
          <a:p>
            <a:pPr marL="457200" indent="-457200">
              <a:lnSpc>
                <a:spcPct val="100000"/>
              </a:lnSpc>
              <a:spcBef>
                <a:spcPts val="0"/>
              </a:spcBef>
              <a:spcAft>
                <a:spcPts val="600"/>
              </a:spcAft>
            </a:pPr>
            <a:endParaRPr lang="en-US" i="1" dirty="0">
              <a:solidFill>
                <a:schemeClr val="tx1"/>
              </a:solidFill>
            </a:endParaRPr>
          </a:p>
          <a:p>
            <a:pPr marL="0" indent="0">
              <a:buNone/>
            </a:pPr>
            <a:endParaRPr lang="en-US" dirty="0"/>
          </a:p>
        </p:txBody>
      </p:sp>
    </p:spTree>
    <p:extLst>
      <p:ext uri="{BB962C8B-B14F-4D97-AF65-F5344CB8AC3E}">
        <p14:creationId xmlns:p14="http://schemas.microsoft.com/office/powerpoint/2010/main" val="15892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normAutofit fontScale="90000"/>
          </a:bodyPr>
          <a:lstStyle/>
          <a:p>
            <a:r>
              <a:rPr lang="en-US" i="1" dirty="0"/>
              <a:t>TEACHER &amp; PRINCIPAL</a:t>
            </a:r>
            <a:r>
              <a:rPr lang="en-US" dirty="0"/>
              <a:t> </a:t>
            </a:r>
            <a:r>
              <a:rPr lang="en-US" i="1" dirty="0"/>
              <a:t>GUIDELINES </a:t>
            </a:r>
            <a:r>
              <a:rPr lang="en-US" dirty="0"/>
              <a:t>CHANGES MIRRORED IN </a:t>
            </a:r>
            <a:r>
              <a:rPr lang="en-US" i="1" dirty="0"/>
              <a:t>SUPERINTENDENT</a:t>
            </a:r>
            <a:r>
              <a:rPr lang="en-US" dirty="0"/>
              <a:t> </a:t>
            </a:r>
            <a:r>
              <a:rPr lang="en-US" i="1" dirty="0"/>
              <a:t>GUIDELINES</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2065227"/>
            <a:ext cx="11117458" cy="4351338"/>
          </a:xfrm>
        </p:spPr>
        <p:txBody>
          <a:bodyPr>
            <a:noAutofit/>
          </a:bodyPr>
          <a:lstStyle/>
          <a:p>
            <a:pPr marL="457200" indent="-457200">
              <a:lnSpc>
                <a:spcPct val="100000"/>
              </a:lnSpc>
              <a:spcBef>
                <a:spcPts val="0"/>
              </a:spcBef>
              <a:spcAft>
                <a:spcPts val="1200"/>
              </a:spcAft>
              <a:buClr>
                <a:schemeClr val="tx1"/>
              </a:buClr>
            </a:pPr>
            <a:r>
              <a:rPr lang="en-US" dirty="0">
                <a:solidFill>
                  <a:schemeClr val="tx1"/>
                </a:solidFill>
              </a:rPr>
              <a:t>Deleted selected background material; updated research </a:t>
            </a:r>
          </a:p>
          <a:p>
            <a:pPr marL="457200" indent="-457200">
              <a:lnSpc>
                <a:spcPct val="100000"/>
              </a:lnSpc>
              <a:spcBef>
                <a:spcPts val="0"/>
              </a:spcBef>
              <a:spcAft>
                <a:spcPts val="1200"/>
              </a:spcAft>
              <a:buClr>
                <a:schemeClr val="tx1"/>
              </a:buClr>
            </a:pPr>
            <a:r>
              <a:rPr lang="en-US" dirty="0">
                <a:solidFill>
                  <a:schemeClr val="tx1"/>
                </a:solidFill>
              </a:rPr>
              <a:t>Added Foreword and two new sections </a:t>
            </a:r>
          </a:p>
          <a:p>
            <a:pPr marL="914400" lvl="1" indent="-457200">
              <a:lnSpc>
                <a:spcPct val="100000"/>
              </a:lnSpc>
              <a:spcBef>
                <a:spcPts val="0"/>
              </a:spcBef>
              <a:spcAft>
                <a:spcPts val="1200"/>
              </a:spcAft>
            </a:pPr>
            <a:r>
              <a:rPr lang="en-US" dirty="0"/>
              <a:t>Growth and Improvement</a:t>
            </a:r>
          </a:p>
          <a:p>
            <a:pPr marL="914400" lvl="1" indent="-457200">
              <a:lnSpc>
                <a:spcPct val="100000"/>
              </a:lnSpc>
              <a:spcBef>
                <a:spcPts val="0"/>
              </a:spcBef>
              <a:spcAft>
                <a:spcPts val="1200"/>
              </a:spcAft>
            </a:pPr>
            <a:r>
              <a:rPr lang="en-US" dirty="0"/>
              <a:t>What Can School Divisions Modify?</a:t>
            </a:r>
          </a:p>
          <a:p>
            <a:pPr marL="457200" indent="-457200">
              <a:lnSpc>
                <a:spcPct val="100000"/>
              </a:lnSpc>
              <a:spcBef>
                <a:spcPts val="0"/>
              </a:spcBef>
              <a:spcAft>
                <a:spcPts val="1800"/>
              </a:spcAft>
              <a:buClr>
                <a:schemeClr val="tx1"/>
              </a:buClr>
            </a:pPr>
            <a:r>
              <a:rPr lang="en-US" dirty="0">
                <a:solidFill>
                  <a:schemeClr val="tx1"/>
                </a:solidFill>
              </a:rPr>
              <a:t>Revised </a:t>
            </a:r>
            <a:r>
              <a:rPr lang="en-US" i="1" dirty="0">
                <a:solidFill>
                  <a:schemeClr val="tx1"/>
                </a:solidFill>
              </a:rPr>
              <a:t>Divisionwide Student Academic Progress </a:t>
            </a:r>
            <a:r>
              <a:rPr lang="en-US" dirty="0">
                <a:solidFill>
                  <a:schemeClr val="tx1"/>
                </a:solidFill>
              </a:rPr>
              <a:t>section </a:t>
            </a:r>
          </a:p>
          <a:p>
            <a:pPr marL="457200" indent="-457200">
              <a:lnSpc>
                <a:spcPct val="100000"/>
              </a:lnSpc>
              <a:spcBef>
                <a:spcPts val="0"/>
              </a:spcBef>
              <a:spcAft>
                <a:spcPts val="1800"/>
              </a:spcAft>
              <a:buClr>
                <a:schemeClr val="tx1"/>
              </a:buClr>
            </a:pPr>
            <a:r>
              <a:rPr lang="en-US" dirty="0">
                <a:solidFill>
                  <a:schemeClr val="tx1"/>
                </a:solidFill>
              </a:rPr>
              <a:t>Revised data source descriptions for clarity</a:t>
            </a:r>
          </a:p>
          <a:p>
            <a:pPr marL="457200" lvl="1" indent="0">
              <a:lnSpc>
                <a:spcPct val="100000"/>
              </a:lnSpc>
              <a:spcBef>
                <a:spcPts val="0"/>
              </a:spcBef>
              <a:spcAft>
                <a:spcPts val="600"/>
              </a:spcAft>
              <a:buNone/>
            </a:pPr>
            <a:endParaRPr lang="en-US" dirty="0"/>
          </a:p>
          <a:p>
            <a:pPr marL="0" indent="0">
              <a:buNone/>
            </a:pPr>
            <a:endParaRPr lang="en-US" dirty="0"/>
          </a:p>
        </p:txBody>
      </p:sp>
      <p:grpSp>
        <p:nvGrpSpPr>
          <p:cNvPr id="2049" name="Group 244"/>
          <p:cNvGrpSpPr>
            <a:grpSpLocks/>
          </p:cNvGrpSpPr>
          <p:nvPr/>
        </p:nvGrpSpPr>
        <p:grpSpPr bwMode="auto">
          <a:xfrm>
            <a:off x="-57150" y="358775"/>
            <a:ext cx="3217863" cy="188913"/>
            <a:chOff x="0" y="0"/>
            <a:chExt cx="32181" cy="1884"/>
          </a:xfrm>
        </p:grpSpPr>
      </p:grpSp>
    </p:spTree>
    <p:extLst>
      <p:ext uri="{BB962C8B-B14F-4D97-AF65-F5344CB8AC3E}">
        <p14:creationId xmlns:p14="http://schemas.microsoft.com/office/powerpoint/2010/main" val="267783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2141537"/>
            <a:ext cx="11121483" cy="4351338"/>
          </a:xfrm>
        </p:spPr>
        <p:txBody>
          <a:bodyPr>
            <a:noAutofit/>
          </a:bodyPr>
          <a:lstStyle/>
          <a:p>
            <a:pPr marL="457200" indent="-457200">
              <a:lnSpc>
                <a:spcPct val="100000"/>
              </a:lnSpc>
              <a:spcBef>
                <a:spcPts val="0"/>
              </a:spcBef>
              <a:spcAft>
                <a:spcPts val="1200"/>
              </a:spcAft>
              <a:buClr>
                <a:schemeClr val="tx1"/>
              </a:buClr>
            </a:pPr>
            <a:r>
              <a:rPr lang="en-US" dirty="0">
                <a:solidFill>
                  <a:schemeClr val="tx1"/>
                </a:solidFill>
              </a:rPr>
              <a:t>Revised four rating level names for summative evaluation </a:t>
            </a:r>
          </a:p>
          <a:p>
            <a:pPr marL="914400" lvl="1" indent="-457200">
              <a:lnSpc>
                <a:spcPct val="100000"/>
              </a:lnSpc>
              <a:spcBef>
                <a:spcPts val="0"/>
              </a:spcBef>
              <a:spcAft>
                <a:spcPts val="1200"/>
              </a:spcAft>
            </a:pPr>
            <a:r>
              <a:rPr lang="en-US" dirty="0"/>
              <a:t>From: </a:t>
            </a:r>
            <a:r>
              <a:rPr lang="en-US" i="1" dirty="0"/>
              <a:t>Exemplary</a:t>
            </a:r>
            <a:r>
              <a:rPr lang="en-US" dirty="0"/>
              <a:t>, </a:t>
            </a:r>
            <a:r>
              <a:rPr lang="en-US" i="1" dirty="0"/>
              <a:t>Proficient</a:t>
            </a:r>
            <a:r>
              <a:rPr lang="en-US" dirty="0"/>
              <a:t>, </a:t>
            </a:r>
            <a:r>
              <a:rPr lang="en-US" i="1" dirty="0"/>
              <a:t>Developing/Needs Improvement</a:t>
            </a:r>
            <a:r>
              <a:rPr lang="en-US" dirty="0"/>
              <a:t>, </a:t>
            </a:r>
            <a:r>
              <a:rPr lang="en-US" i="1" dirty="0"/>
              <a:t>Unacceptable</a:t>
            </a:r>
          </a:p>
          <a:p>
            <a:pPr marL="914400" lvl="1" indent="-457200">
              <a:lnSpc>
                <a:spcPct val="100000"/>
              </a:lnSpc>
              <a:spcBef>
                <a:spcPts val="0"/>
              </a:spcBef>
              <a:spcAft>
                <a:spcPts val="1200"/>
              </a:spcAft>
            </a:pPr>
            <a:r>
              <a:rPr lang="en-US" dirty="0"/>
              <a:t>To: </a:t>
            </a:r>
            <a:r>
              <a:rPr lang="en-US" i="1" dirty="0"/>
              <a:t>Highly Effective, Effective, Approaching Effective, Ineffective</a:t>
            </a:r>
            <a:r>
              <a:rPr lang="en-US" dirty="0"/>
              <a:t> </a:t>
            </a:r>
          </a:p>
          <a:p>
            <a:pPr indent="-457200">
              <a:lnSpc>
                <a:spcPct val="100000"/>
              </a:lnSpc>
              <a:spcBef>
                <a:spcPts val="0"/>
              </a:spcBef>
              <a:spcAft>
                <a:spcPts val="1200"/>
              </a:spcAft>
              <a:buClr>
                <a:schemeClr val="tx1"/>
              </a:buClr>
            </a:pPr>
            <a:r>
              <a:rPr lang="en-US" dirty="0">
                <a:solidFill>
                  <a:schemeClr val="tx1"/>
                </a:solidFill>
              </a:rPr>
              <a:t>Modified rubrics to reflect “continuum of effectiveness” </a:t>
            </a:r>
          </a:p>
          <a:p>
            <a:pPr marL="457200" indent="-457200">
              <a:lnSpc>
                <a:spcPct val="100000"/>
              </a:lnSpc>
              <a:spcBef>
                <a:spcPts val="0"/>
              </a:spcBef>
              <a:spcAft>
                <a:spcPts val="1200"/>
              </a:spcAft>
              <a:buClr>
                <a:schemeClr val="tx1"/>
              </a:buClr>
            </a:pPr>
            <a:r>
              <a:rPr lang="en-US" dirty="0">
                <a:solidFill>
                  <a:schemeClr val="tx1"/>
                </a:solidFill>
              </a:rPr>
              <a:t>Modified sample forms </a:t>
            </a:r>
          </a:p>
          <a:p>
            <a:pPr marL="457200" indent="-457200">
              <a:lnSpc>
                <a:spcPct val="100000"/>
              </a:lnSpc>
              <a:spcBef>
                <a:spcPts val="0"/>
              </a:spcBef>
              <a:spcAft>
                <a:spcPts val="600"/>
              </a:spcAft>
              <a:buClr>
                <a:schemeClr val="tx1"/>
              </a:buClr>
            </a:pPr>
            <a:r>
              <a:rPr lang="en-US" dirty="0">
                <a:solidFill>
                  <a:schemeClr val="tx1"/>
                </a:solidFill>
              </a:rPr>
              <a:t>Clarified single summative rating example and scoring ranges </a:t>
            </a:r>
          </a:p>
          <a:p>
            <a:pPr marL="457200" lvl="1" indent="0">
              <a:lnSpc>
                <a:spcPct val="100000"/>
              </a:lnSpc>
              <a:spcBef>
                <a:spcPts val="0"/>
              </a:spcBef>
              <a:spcAft>
                <a:spcPts val="600"/>
              </a:spcAft>
              <a:buNone/>
            </a:pPr>
            <a:endParaRPr lang="en-US" dirty="0">
              <a:solidFill>
                <a:schemeClr val="tx1"/>
              </a:solidFill>
            </a:endParaRPr>
          </a:p>
          <a:p>
            <a:pPr marL="0" indent="0">
              <a:buNone/>
            </a:pPr>
            <a:endParaRPr lang="en-US" dirty="0"/>
          </a:p>
        </p:txBody>
      </p:sp>
      <p:sp>
        <p:nvSpPr>
          <p:cNvPr id="5" name="Title 1">
            <a:extLst>
              <a:ext uri="{FF2B5EF4-FFF2-40B4-BE49-F238E27FC236}">
                <a16:creationId xmlns:a16="http://schemas.microsoft.com/office/drawing/2014/main" id="{32E4DDC3-0C57-4AEB-97E3-D049AB78BD1C}"/>
              </a:ext>
            </a:extLst>
          </p:cNvPr>
          <p:cNvSpPr>
            <a:spLocks noGrp="1"/>
          </p:cNvSpPr>
          <p:nvPr>
            <p:ph type="title"/>
          </p:nvPr>
        </p:nvSpPr>
        <p:spPr>
          <a:xfrm>
            <a:off x="838199" y="365125"/>
            <a:ext cx="11353801" cy="1325563"/>
          </a:xfrm>
        </p:spPr>
        <p:txBody>
          <a:bodyPr>
            <a:normAutofit fontScale="90000"/>
          </a:bodyPr>
          <a:lstStyle/>
          <a:p>
            <a:r>
              <a:rPr lang="en-US" i="1"/>
              <a:t>TEACHER</a:t>
            </a:r>
            <a:r>
              <a:rPr lang="en-US"/>
              <a:t> AND </a:t>
            </a:r>
            <a:r>
              <a:rPr lang="en-US" i="1"/>
              <a:t>PRINCIPAL</a:t>
            </a:r>
            <a:r>
              <a:rPr lang="en-US"/>
              <a:t> </a:t>
            </a:r>
            <a:r>
              <a:rPr lang="en-US" i="1"/>
              <a:t>GUIDELINES </a:t>
            </a:r>
            <a:r>
              <a:rPr lang="en-US"/>
              <a:t>CHANGES</a:t>
            </a:r>
            <a:r>
              <a:rPr lang="en-US" i="1"/>
              <a:t> </a:t>
            </a:r>
            <a:r>
              <a:rPr lang="en-US"/>
              <a:t>MIRRORED IN </a:t>
            </a:r>
            <a:r>
              <a:rPr lang="en-US" i="1"/>
              <a:t>SUPERINTENDENT GUIDELINES </a:t>
            </a:r>
            <a:r>
              <a:rPr lang="en-US"/>
              <a:t>(cont.)</a:t>
            </a:r>
          </a:p>
        </p:txBody>
      </p:sp>
    </p:spTree>
    <p:extLst>
      <p:ext uri="{BB962C8B-B14F-4D97-AF65-F5344CB8AC3E}">
        <p14:creationId xmlns:p14="http://schemas.microsoft.com/office/powerpoint/2010/main" val="418405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a:t>OTHER C</a:t>
            </a:r>
            <a:r>
              <a:rPr lang="en-US">
                <a:solidFill>
                  <a:srgbClr val="C12436"/>
                </a:solidFill>
              </a:rPr>
              <a:t>HAN</a:t>
            </a:r>
            <a:r>
              <a:rPr lang="en-US"/>
              <a:t>GES</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1825625"/>
            <a:ext cx="10909610" cy="4515540"/>
          </a:xfrm>
        </p:spPr>
        <p:txBody>
          <a:bodyPr>
            <a:noAutofit/>
          </a:bodyPr>
          <a:lstStyle/>
          <a:p>
            <a:pPr marL="457200" indent="-457200">
              <a:lnSpc>
                <a:spcPct val="100000"/>
              </a:lnSpc>
              <a:spcBef>
                <a:spcPts val="0"/>
              </a:spcBef>
              <a:spcAft>
                <a:spcPts val="1200"/>
              </a:spcAft>
              <a:buClr>
                <a:schemeClr val="tx1"/>
              </a:buClr>
            </a:pPr>
            <a:r>
              <a:rPr lang="en-US" dirty="0">
                <a:solidFill>
                  <a:schemeClr val="tx1"/>
                </a:solidFill>
              </a:rPr>
              <a:t>Made changes to existing performance standards, indicators, and rubrics to address new research and lessons from the field</a:t>
            </a:r>
          </a:p>
          <a:p>
            <a:pPr marL="457200" indent="-457200">
              <a:lnSpc>
                <a:spcPct val="100000"/>
              </a:lnSpc>
              <a:spcBef>
                <a:spcPts val="0"/>
              </a:spcBef>
              <a:spcAft>
                <a:spcPts val="600"/>
              </a:spcAft>
              <a:buClr>
                <a:schemeClr val="tx1"/>
              </a:buClr>
            </a:pPr>
            <a:r>
              <a:rPr lang="en-US" dirty="0">
                <a:solidFill>
                  <a:schemeClr val="tx1"/>
                </a:solidFill>
              </a:rPr>
              <a:t>Created new performance standard: </a:t>
            </a:r>
            <a:r>
              <a:rPr lang="en-US" i="1" dirty="0">
                <a:solidFill>
                  <a:schemeClr val="tx1"/>
                </a:solidFill>
              </a:rPr>
              <a:t>Culturally Responsive and Equitable Division Leadership </a:t>
            </a:r>
          </a:p>
          <a:p>
            <a:pPr marL="457200" lvl="1" indent="0">
              <a:lnSpc>
                <a:spcPct val="100000"/>
              </a:lnSpc>
              <a:spcBef>
                <a:spcPts val="0"/>
              </a:spcBef>
              <a:spcAft>
                <a:spcPts val="600"/>
              </a:spcAft>
              <a:buNone/>
            </a:pPr>
            <a:endParaRPr lang="en-US" dirty="0"/>
          </a:p>
          <a:p>
            <a:pPr marL="0" indent="0">
              <a:buNone/>
            </a:pPr>
            <a:endParaRPr lang="en-US" dirty="0"/>
          </a:p>
        </p:txBody>
      </p:sp>
    </p:spTree>
    <p:extLst>
      <p:ext uri="{BB962C8B-B14F-4D97-AF65-F5344CB8AC3E}">
        <p14:creationId xmlns:p14="http://schemas.microsoft.com/office/powerpoint/2010/main" val="46828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1585</TotalTime>
  <Words>7176</Words>
  <Application>Microsoft Office PowerPoint</Application>
  <PresentationFormat>Widescreen</PresentationFormat>
  <Paragraphs>559</Paragraphs>
  <Slides>39</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Calibri</vt:lpstr>
      <vt:lpstr>Helvetica</vt:lpstr>
      <vt:lpstr>Times</vt:lpstr>
      <vt:lpstr>Times New Roman</vt:lpstr>
      <vt:lpstr>Trebuchet MS</vt:lpstr>
      <vt:lpstr>Wingdings</vt:lpstr>
      <vt:lpstr>Office Theme</vt:lpstr>
      <vt:lpstr>Office Theme</vt:lpstr>
      <vt:lpstr>VDOE Superintendent Performance Evaluation System Training</vt:lpstr>
      <vt:lpstr>AGENDA – MORNING SESSION</vt:lpstr>
      <vt:lpstr>INTRODUCTION</vt:lpstr>
      <vt:lpstr>OVERALL PROJECT </vt:lpstr>
      <vt:lpstr>PHASE 2</vt:lpstr>
      <vt:lpstr>PHASE 2 PROCESS</vt:lpstr>
      <vt:lpstr>TEACHER &amp; PRINCIPAL GUIDELINES CHANGES MIRRORED IN SUPERINTENDENT GUIDELINES</vt:lpstr>
      <vt:lpstr>TEACHER AND PRINCIPAL GUIDELINES CHANGES MIRRORED IN SUPERINTENDENT GUIDELINES (cont.)</vt:lpstr>
      <vt:lpstr>OTHER CHANGES</vt:lpstr>
      <vt:lpstr>SUPERINTENDENT PERFORMANCE EVALUATION SYSTEM (SPES)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 INDICATORS</vt:lpstr>
      <vt:lpstr>Questions/Clarifications Regarding  Changes to Standards (Chat)</vt:lpstr>
      <vt:lpstr>DATA SOURCES</vt:lpstr>
      <vt:lpstr>PowerPoint Presentation</vt:lpstr>
      <vt:lpstr>BENEFITS &amp; CHALLENGES: DOCUMENTATION EVIDENCE</vt:lpstr>
      <vt:lpstr>DOCUMENTATION EVIDENCE</vt:lpstr>
      <vt:lpstr>BENEFITS &amp; CHALLENGES:  STAKEHOLDER SURVEY</vt:lpstr>
      <vt:lpstr>STAKEHOLDER SURVEYS</vt:lpstr>
      <vt:lpstr>BENEFITS &amp; CHALLENGES:  SELF-EVALUATIONS</vt:lpstr>
      <vt:lpstr>SELF-EVALUATIONS</vt:lpstr>
      <vt:lpstr>Which data sources best capture the performance of a superintendent?  Why?  (Chat)</vt:lpstr>
      <vt:lpstr>EVALUATING PERFORMANCE</vt:lpstr>
      <vt:lpstr>TERMS USED IN RATING SCALE</vt:lpstr>
      <vt:lpstr>FORMATIVE ASSESSMENT</vt:lpstr>
      <vt:lpstr>SUMMATIVE EVALUATION</vt:lpstr>
      <vt:lpstr>SUMMATIVE EVALUATION</vt:lpstr>
      <vt:lpstr>SUMMATIVE EVALUATION</vt:lpstr>
      <vt:lpstr>SUMMATIVE EVALUATION</vt:lpstr>
      <vt:lpstr>SINGLE SUMMATIVE RATING</vt:lpstr>
      <vt:lpstr>HOW WAS RANGE OF SCORES DETERMINED?</vt:lpstr>
      <vt:lpstr>Questions/Concerns about Implementation (Chat)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VDOE Teacher Performance Evaluation System Training-Session 1</dc:title>
  <dc:creator>Dr. Ginny Tonneson</dc:creator>
  <cp:lastModifiedBy>Torbert, Johnelle (DOE)</cp:lastModifiedBy>
  <cp:revision>76</cp:revision>
  <dcterms:created xsi:type="dcterms:W3CDTF">2020-10-22T14:57:51Z</dcterms:created>
  <dcterms:modified xsi:type="dcterms:W3CDTF">2022-12-09T16:07:02Z</dcterms:modified>
</cp:coreProperties>
</file>