
<file path=[Content_Types].xml><?xml version="1.0" encoding="utf-8"?>
<Types xmlns="http://schemas.openxmlformats.org/package/2006/content-types">
  <Default Extension="emf" ContentType="image/x-emf"/>
  <Default Extension="gif" ContentType="image/gi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3" r:id="rId2"/>
  </p:sldMasterIdLst>
  <p:notesMasterIdLst>
    <p:notesMasterId r:id="rId64"/>
  </p:notesMasterIdLst>
  <p:sldIdLst>
    <p:sldId id="256" r:id="rId3"/>
    <p:sldId id="257" r:id="rId4"/>
    <p:sldId id="259" r:id="rId5"/>
    <p:sldId id="668" r:id="rId6"/>
    <p:sldId id="264" r:id="rId7"/>
    <p:sldId id="666" r:id="rId8"/>
    <p:sldId id="647" r:id="rId9"/>
    <p:sldId id="664" r:id="rId10"/>
    <p:sldId id="640" r:id="rId11"/>
    <p:sldId id="2263" r:id="rId12"/>
    <p:sldId id="1138" r:id="rId13"/>
    <p:sldId id="750" r:id="rId14"/>
    <p:sldId id="1140" r:id="rId15"/>
    <p:sldId id="1141" r:id="rId16"/>
    <p:sldId id="2264" r:id="rId17"/>
    <p:sldId id="2432" r:id="rId18"/>
    <p:sldId id="689" r:id="rId19"/>
    <p:sldId id="2434" r:id="rId20"/>
    <p:sldId id="2239" r:id="rId21"/>
    <p:sldId id="2435" r:id="rId22"/>
    <p:sldId id="2436" r:id="rId23"/>
    <p:sldId id="2268" r:id="rId24"/>
    <p:sldId id="781" r:id="rId25"/>
    <p:sldId id="269" r:id="rId26"/>
    <p:sldId id="546" r:id="rId27"/>
    <p:sldId id="271" r:id="rId28"/>
    <p:sldId id="272" r:id="rId29"/>
    <p:sldId id="709" r:id="rId30"/>
    <p:sldId id="273" r:id="rId31"/>
    <p:sldId id="274" r:id="rId32"/>
    <p:sldId id="707" r:id="rId33"/>
    <p:sldId id="275" r:id="rId34"/>
    <p:sldId id="276" r:id="rId35"/>
    <p:sldId id="279" r:id="rId36"/>
    <p:sldId id="282" r:id="rId37"/>
    <p:sldId id="283" r:id="rId38"/>
    <p:sldId id="284" r:id="rId39"/>
    <p:sldId id="285" r:id="rId40"/>
    <p:sldId id="710" r:id="rId41"/>
    <p:sldId id="287" r:id="rId42"/>
    <p:sldId id="288" r:id="rId43"/>
    <p:sldId id="289" r:id="rId44"/>
    <p:sldId id="291" r:id="rId45"/>
    <p:sldId id="278" r:id="rId46"/>
    <p:sldId id="292" r:id="rId47"/>
    <p:sldId id="293" r:id="rId48"/>
    <p:sldId id="294" r:id="rId49"/>
    <p:sldId id="295" r:id="rId50"/>
    <p:sldId id="290" r:id="rId51"/>
    <p:sldId id="297" r:id="rId52"/>
    <p:sldId id="298" r:id="rId53"/>
    <p:sldId id="299" r:id="rId54"/>
    <p:sldId id="2277" r:id="rId55"/>
    <p:sldId id="2353" r:id="rId56"/>
    <p:sldId id="2427" r:id="rId57"/>
    <p:sldId id="2428" r:id="rId58"/>
    <p:sldId id="588" r:id="rId59"/>
    <p:sldId id="2429" r:id="rId60"/>
    <p:sldId id="2430" r:id="rId61"/>
    <p:sldId id="719" r:id="rId62"/>
    <p:sldId id="2298" r:id="rId63"/>
  </p:sldIdLst>
  <p:sldSz cx="12192000" cy="6858000"/>
  <p:notesSz cx="6881813"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167" userDrawn="1">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5" roundtripDataSignature="AMtx7midIOXrBQEIrrPGyeRvocRjnNVgD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CAAA44-73F7-4979-6369-0107B471CEEE}" name="Amy Griffin" initials="AG" userId="d8ade9a5ea012e33"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my Griffin"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2436"/>
    <a:srgbClr val="73CC84"/>
    <a:srgbClr val="00BC00"/>
    <a:srgbClr val="FF99FF"/>
    <a:srgbClr val="009900"/>
    <a:srgbClr val="CC66FF"/>
    <a:srgbClr val="FF00FF"/>
    <a:srgbClr val="FFFF66"/>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707567D-6447-4F91-A6B4-1BB1B447DF70}">
  <a:tblStyle styleId="{4707567D-6447-4F91-A6B4-1BB1B447DF70}" styleName="Table_0">
    <a:wholeTbl>
      <a:tcTxStyle b="off" i="off">
        <a:font>
          <a:latin typeface="Trebuchet MS"/>
          <a:ea typeface="Trebuchet MS"/>
          <a:cs typeface="Trebuchet MS"/>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7E7"/>
          </a:solidFill>
        </a:fill>
      </a:tcStyle>
    </a:wholeTbl>
    <a:band1H>
      <a:tcTxStyle/>
      <a:tcStyle>
        <a:tcBdr/>
        <a:fill>
          <a:solidFill>
            <a:srgbClr val="CACACA"/>
          </a:solidFill>
        </a:fill>
      </a:tcStyle>
    </a:band1H>
    <a:band2H>
      <a:tcTxStyle/>
      <a:tcStyle>
        <a:tcBdr/>
      </a:tcStyle>
    </a:band2H>
    <a:band1V>
      <a:tcTxStyle/>
      <a:tcStyle>
        <a:tcBdr/>
        <a:fill>
          <a:solidFill>
            <a:srgbClr val="CACACA"/>
          </a:solidFill>
        </a:fill>
      </a:tcStyle>
    </a:band1V>
    <a:band2V>
      <a:tcTxStyle/>
      <a:tcStyle>
        <a:tcBdr/>
      </a:tcStyle>
    </a:band2V>
    <a:lastCol>
      <a:tcTxStyle b="on" i="off">
        <a:font>
          <a:latin typeface="Trebuchet MS"/>
          <a:ea typeface="Trebuchet MS"/>
          <a:cs typeface="Trebuchet MS"/>
        </a:font>
        <a:schemeClr val="lt1"/>
      </a:tcTxStyle>
      <a:tcStyle>
        <a:tcBdr/>
        <a:fill>
          <a:solidFill>
            <a:schemeClr val="accent1"/>
          </a:solidFill>
        </a:fill>
      </a:tcStyle>
    </a:lastCol>
    <a:firstCol>
      <a:tcTxStyle b="on" i="off">
        <a:font>
          <a:latin typeface="Trebuchet MS"/>
          <a:ea typeface="Trebuchet MS"/>
          <a:cs typeface="Trebuchet MS"/>
        </a:font>
        <a:schemeClr val="lt1"/>
      </a:tcTxStyle>
      <a:tcStyle>
        <a:tcBdr/>
        <a:fill>
          <a:solidFill>
            <a:schemeClr val="accent1"/>
          </a:solidFill>
        </a:fill>
      </a:tcStyle>
    </a:firstCol>
    <a:lastRow>
      <a:tcTxStyle b="on" i="off">
        <a:font>
          <a:latin typeface="Trebuchet MS"/>
          <a:ea typeface="Trebuchet MS"/>
          <a:cs typeface="Trebuchet MS"/>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Trebuchet MS"/>
          <a:ea typeface="Trebuchet MS"/>
          <a:cs typeface="Trebuchet MS"/>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9E86EFE6-44E5-4BA9-AE58-5E057C917CB8}"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45477" autoAdjust="0"/>
  </p:normalViewPr>
  <p:slideViewPr>
    <p:cSldViewPr snapToGrid="0" showGuides="1">
      <p:cViewPr varScale="1">
        <p:scale>
          <a:sx n="20" d="100"/>
          <a:sy n="20" d="100"/>
        </p:scale>
        <p:origin x="2176" y="36"/>
      </p:cViewPr>
      <p:guideLst/>
    </p:cSldViewPr>
  </p:slideViewPr>
  <p:notesTextViewPr>
    <p:cViewPr>
      <p:scale>
        <a:sx n="3" d="2"/>
        <a:sy n="3" d="2"/>
      </p:scale>
      <p:origin x="0" y="0"/>
    </p:cViewPr>
  </p:notesTextViewPr>
  <p:sorterViewPr>
    <p:cViewPr varScale="1">
      <p:scale>
        <a:sx n="1" d="1"/>
        <a:sy n="1" d="1"/>
      </p:scale>
      <p:origin x="0" y="-19411"/>
    </p:cViewPr>
  </p:sorterViewPr>
  <p:notesViewPr>
    <p:cSldViewPr snapToGrid="0" showGuides="1">
      <p:cViewPr varScale="1">
        <p:scale>
          <a:sx n="42" d="100"/>
          <a:sy n="42" d="100"/>
        </p:scale>
        <p:origin x="1852" y="32"/>
      </p:cViewPr>
      <p:guideLst>
        <p:guide orient="horz" pos="2928"/>
        <p:guide pos="216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slide" Target="slides/slide59.xml"/><Relationship Id="rId95" Type="http://customschemas.google.com/relationships/presentationmetadata" Target="meta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100"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98"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96"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99" Type="http://schemas.openxmlformats.org/officeDocument/2006/relationships/theme" Target="theme/theme1.xml"/><Relationship Id="rId101"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97"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958333333333299"/>
          <c:y val="3.4375000000000003E-2"/>
          <c:w val="0.62083333333333302"/>
          <c:h val="0.93125000000000002"/>
        </c:manualLayout>
      </c:layout>
      <c:pieChart>
        <c:varyColors val="1"/>
        <c:ser>
          <c:idx val="0"/>
          <c:order val="0"/>
          <c:tx>
            <c:strRef>
              <c:f>Sheet1!$B$1</c:f>
              <c:strCache>
                <c:ptCount val="1"/>
                <c:pt idx="0">
                  <c:v>Column1</c:v>
                </c:pt>
              </c:strCache>
            </c:strRef>
          </c:tx>
          <c:dPt>
            <c:idx val="0"/>
            <c:bubble3D val="0"/>
            <c:spPr>
              <a:solidFill>
                <a:srgbClr val="34A5DD"/>
              </a:solidFill>
              <a:ln w="6350">
                <a:solidFill>
                  <a:schemeClr val="tx1"/>
                </a:solidFill>
              </a:ln>
              <a:effectLst/>
            </c:spPr>
            <c:extLst>
              <c:ext xmlns:c16="http://schemas.microsoft.com/office/drawing/2014/chart" uri="{C3380CC4-5D6E-409C-BE32-E72D297353CC}">
                <c16:uniqueId val="{00000000-3408-406D-A026-FDE04976085F}"/>
              </c:ext>
            </c:extLst>
          </c:dPt>
          <c:dPt>
            <c:idx val="1"/>
            <c:bubble3D val="0"/>
            <c:spPr>
              <a:solidFill>
                <a:srgbClr val="1ABBB4"/>
              </a:solidFill>
              <a:ln w="6350">
                <a:solidFill>
                  <a:schemeClr val="tx1"/>
                </a:solidFill>
              </a:ln>
              <a:effectLst/>
            </c:spPr>
            <c:extLst>
              <c:ext xmlns:c16="http://schemas.microsoft.com/office/drawing/2014/chart" uri="{C3380CC4-5D6E-409C-BE32-E72D297353CC}">
                <c16:uniqueId val="{00000005-3408-406D-A026-FDE04976085F}"/>
              </c:ext>
            </c:extLst>
          </c:dPt>
          <c:dPt>
            <c:idx val="2"/>
            <c:bubble3D val="0"/>
            <c:spPr>
              <a:solidFill>
                <a:srgbClr val="9782BC"/>
              </a:solidFill>
              <a:ln w="6350">
                <a:solidFill>
                  <a:schemeClr val="tx1"/>
                </a:solidFill>
              </a:ln>
              <a:effectLst/>
            </c:spPr>
            <c:extLst>
              <c:ext xmlns:c16="http://schemas.microsoft.com/office/drawing/2014/chart" uri="{C3380CC4-5D6E-409C-BE32-E72D297353CC}">
                <c16:uniqueId val="{00000001-3408-406D-A026-FDE04976085F}"/>
              </c:ext>
            </c:extLst>
          </c:dPt>
          <c:dPt>
            <c:idx val="3"/>
            <c:bubble3D val="0"/>
            <c:spPr>
              <a:solidFill>
                <a:srgbClr val="F16C4F"/>
              </a:solidFill>
              <a:ln w="6350">
                <a:solidFill>
                  <a:schemeClr val="tx1"/>
                </a:solidFill>
              </a:ln>
              <a:effectLst/>
            </c:spPr>
            <c:extLst>
              <c:ext xmlns:c16="http://schemas.microsoft.com/office/drawing/2014/chart" uri="{C3380CC4-5D6E-409C-BE32-E72D297353CC}">
                <c16:uniqueId val="{00000003-3408-406D-A026-FDE04976085F}"/>
              </c:ext>
            </c:extLst>
          </c:dPt>
          <c:dPt>
            <c:idx val="4"/>
            <c:bubble3D val="0"/>
            <c:spPr>
              <a:solidFill>
                <a:srgbClr val="00B050"/>
              </a:solidFill>
              <a:ln w="6350">
                <a:solidFill>
                  <a:schemeClr val="tx1"/>
                </a:solidFill>
              </a:ln>
              <a:effectLst/>
            </c:spPr>
            <c:extLst>
              <c:ext xmlns:c16="http://schemas.microsoft.com/office/drawing/2014/chart" uri="{C3380CC4-5D6E-409C-BE32-E72D297353CC}">
                <c16:uniqueId val="{00000002-3408-406D-A026-FDE04976085F}"/>
              </c:ext>
            </c:extLst>
          </c:dPt>
          <c:dPt>
            <c:idx val="5"/>
            <c:bubble3D val="0"/>
            <c:spPr>
              <a:solidFill>
                <a:srgbClr val="CC00CC"/>
              </a:solidFill>
              <a:ln w="6350">
                <a:solidFill>
                  <a:schemeClr val="tx1"/>
                </a:solidFill>
              </a:ln>
              <a:effectLst/>
            </c:spPr>
            <c:extLst>
              <c:ext xmlns:c16="http://schemas.microsoft.com/office/drawing/2014/chart" uri="{C3380CC4-5D6E-409C-BE32-E72D297353CC}">
                <c16:uniqueId val="{00000004-3408-406D-A026-FDE04976085F}"/>
              </c:ext>
            </c:extLst>
          </c:dPt>
          <c:cat>
            <c:strRef>
              <c:f>Sheet1!$A$2:$A$7</c:f>
              <c:strCache>
                <c:ptCount val="6"/>
                <c:pt idx="0">
                  <c:v>Non Instruction-related Activities</c:v>
                </c:pt>
                <c:pt idx="1">
                  <c:v>Classroom Walkthroughs</c:v>
                </c:pt>
                <c:pt idx="2">
                  <c:v>Developing Educational Prgm/Evaluating Curriculum</c:v>
                </c:pt>
                <c:pt idx="3">
                  <c:v>Formally Evaluating Teachers</c:v>
                </c:pt>
                <c:pt idx="4">
                  <c:v>PD Planning/Execution</c:v>
                </c:pt>
                <c:pt idx="5">
                  <c:v>Informally Coaching Teachers</c:v>
                </c:pt>
              </c:strCache>
            </c:strRef>
          </c:cat>
          <c:val>
            <c:numRef>
              <c:f>Sheet1!$B$2:$B$7</c:f>
              <c:numCache>
                <c:formatCode>General</c:formatCode>
                <c:ptCount val="6"/>
                <c:pt idx="0">
                  <c:v>87.3</c:v>
                </c:pt>
                <c:pt idx="1">
                  <c:v>5.4</c:v>
                </c:pt>
                <c:pt idx="2">
                  <c:v>2.1</c:v>
                </c:pt>
                <c:pt idx="3">
                  <c:v>1.8</c:v>
                </c:pt>
                <c:pt idx="4">
                  <c:v>0.6</c:v>
                </c:pt>
                <c:pt idx="5">
                  <c:v>0.5</c:v>
                </c:pt>
              </c:numCache>
            </c:numRef>
          </c:val>
          <c:extLst>
            <c:ext xmlns:c16="http://schemas.microsoft.com/office/drawing/2014/chart" uri="{C3380CC4-5D6E-409C-BE32-E72D297353CC}">
              <c16:uniqueId val="{00000000-BC36-41D7-A990-E93245544E2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0629B9-88A2-4329-957E-B4DE902B2A7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F44D864-9ACC-49E9-B723-784F36C54F9F}">
      <dgm:prSet phldrT="[Text]" custT="1"/>
      <dgm:spPr>
        <a:solidFill>
          <a:schemeClr val="bg1">
            <a:lumMod val="85000"/>
          </a:schemeClr>
        </a:solidFill>
      </dgm:spPr>
      <dgm:t>
        <a:bodyPr/>
        <a:lstStyle/>
        <a:p>
          <a:r>
            <a:rPr lang="en-US" sz="2400" dirty="0">
              <a:solidFill>
                <a:schemeClr val="tx1"/>
              </a:solidFill>
            </a:rPr>
            <a:t>Systematic feedback prior to summative</a:t>
          </a:r>
        </a:p>
      </dgm:t>
    </dgm:pt>
    <dgm:pt modelId="{E3835B07-5960-4674-BBDD-863F4E9746A5}" type="parTrans" cxnId="{E8D8C0D1-2170-41EC-A7CD-966DA09885CA}">
      <dgm:prSet/>
      <dgm:spPr/>
      <dgm:t>
        <a:bodyPr/>
        <a:lstStyle/>
        <a:p>
          <a:endParaRPr lang="en-US" sz="2800">
            <a:solidFill>
              <a:schemeClr val="tx1"/>
            </a:solidFill>
          </a:endParaRPr>
        </a:p>
      </dgm:t>
    </dgm:pt>
    <dgm:pt modelId="{4DFB4134-6080-451A-B102-DCC279F9233D}" type="sibTrans" cxnId="{E8D8C0D1-2170-41EC-A7CD-966DA09885CA}">
      <dgm:prSet/>
      <dgm:spPr/>
      <dgm:t>
        <a:bodyPr/>
        <a:lstStyle/>
        <a:p>
          <a:endParaRPr lang="en-US" sz="2800">
            <a:solidFill>
              <a:schemeClr val="tx1"/>
            </a:solidFill>
          </a:endParaRPr>
        </a:p>
      </dgm:t>
    </dgm:pt>
    <dgm:pt modelId="{471DF4D7-3959-4AC5-AD2B-4992EE2917EF}">
      <dgm:prSet phldrT="[Text]" custT="1"/>
      <dgm:spPr>
        <a:solidFill>
          <a:schemeClr val="accent2">
            <a:lumMod val="40000"/>
            <a:lumOff val="60000"/>
          </a:schemeClr>
        </a:solidFill>
      </dgm:spPr>
      <dgm:t>
        <a:bodyPr/>
        <a:lstStyle/>
        <a:p>
          <a:r>
            <a:rPr lang="en-US" sz="2400" dirty="0">
              <a:solidFill>
                <a:schemeClr val="tx1"/>
              </a:solidFill>
            </a:rPr>
            <a:t>Evidence of each performance standard</a:t>
          </a:r>
        </a:p>
      </dgm:t>
    </dgm:pt>
    <dgm:pt modelId="{AE50FDC9-BBB1-470B-92FB-C4C48FFA9D2E}" type="parTrans" cxnId="{DCC3FB72-EF89-4077-9F75-929143BB248B}">
      <dgm:prSet/>
      <dgm:spPr/>
      <dgm:t>
        <a:bodyPr/>
        <a:lstStyle/>
        <a:p>
          <a:endParaRPr lang="en-US" sz="2800">
            <a:solidFill>
              <a:schemeClr val="tx1"/>
            </a:solidFill>
          </a:endParaRPr>
        </a:p>
      </dgm:t>
    </dgm:pt>
    <dgm:pt modelId="{1AD937E3-EF90-40A0-8FB0-E872AC7D8286}" type="sibTrans" cxnId="{DCC3FB72-EF89-4077-9F75-929143BB248B}">
      <dgm:prSet/>
      <dgm:spPr/>
      <dgm:t>
        <a:bodyPr/>
        <a:lstStyle/>
        <a:p>
          <a:endParaRPr lang="en-US" sz="2800">
            <a:solidFill>
              <a:schemeClr val="tx1"/>
            </a:solidFill>
          </a:endParaRPr>
        </a:p>
      </dgm:t>
    </dgm:pt>
    <dgm:pt modelId="{8C5CF2D5-C2C5-491D-B770-15E529EDDF04}">
      <dgm:prSet phldrT="[Text]" custT="1"/>
      <dgm:spPr>
        <a:solidFill>
          <a:schemeClr val="bg1">
            <a:lumMod val="65000"/>
          </a:schemeClr>
        </a:solidFill>
      </dgm:spPr>
      <dgm:t>
        <a:bodyPr/>
        <a:lstStyle/>
        <a:p>
          <a:r>
            <a:rPr lang="en-US" sz="2400" dirty="0">
              <a:solidFill>
                <a:schemeClr val="tx1"/>
              </a:solidFill>
            </a:rPr>
            <a:t>Feedback to principal is essential</a:t>
          </a:r>
        </a:p>
      </dgm:t>
    </dgm:pt>
    <dgm:pt modelId="{A6660764-A6AE-468F-A7BE-2C541A7CF300}" type="parTrans" cxnId="{E8BAF426-116E-412F-A330-3570B886ED88}">
      <dgm:prSet/>
      <dgm:spPr/>
      <dgm:t>
        <a:bodyPr/>
        <a:lstStyle/>
        <a:p>
          <a:endParaRPr lang="en-US" sz="2800">
            <a:solidFill>
              <a:schemeClr val="tx1"/>
            </a:solidFill>
          </a:endParaRPr>
        </a:p>
      </dgm:t>
    </dgm:pt>
    <dgm:pt modelId="{8A03B9B2-330F-4266-8D3B-B05566D6B98C}" type="sibTrans" cxnId="{E8BAF426-116E-412F-A330-3570B886ED88}">
      <dgm:prSet/>
      <dgm:spPr/>
      <dgm:t>
        <a:bodyPr/>
        <a:lstStyle/>
        <a:p>
          <a:endParaRPr lang="en-US" sz="2800">
            <a:solidFill>
              <a:schemeClr val="tx1"/>
            </a:solidFill>
          </a:endParaRPr>
        </a:p>
      </dgm:t>
    </dgm:pt>
    <dgm:pt modelId="{36A1D411-8DA8-4D86-AFED-2C335A220CC9}">
      <dgm:prSet phldrT="[Text]" custT="1"/>
      <dgm:spPr>
        <a:solidFill>
          <a:schemeClr val="accent2">
            <a:lumMod val="60000"/>
            <a:lumOff val="40000"/>
          </a:schemeClr>
        </a:solidFill>
      </dgm:spPr>
      <dgm:t>
        <a:bodyPr/>
        <a:lstStyle/>
        <a:p>
          <a:r>
            <a:rPr lang="en-US" sz="2400" dirty="0">
              <a:solidFill>
                <a:schemeClr val="tx1"/>
              </a:solidFill>
            </a:rPr>
            <a:t>Does NOT include rating of performance</a:t>
          </a:r>
        </a:p>
      </dgm:t>
    </dgm:pt>
    <dgm:pt modelId="{193889E3-ADA5-41BA-B6B4-37730F475BDC}" type="parTrans" cxnId="{8B113D4C-DF1B-4A18-B365-6A73F8A76D60}">
      <dgm:prSet/>
      <dgm:spPr/>
      <dgm:t>
        <a:bodyPr/>
        <a:lstStyle/>
        <a:p>
          <a:endParaRPr lang="en-US" sz="2800">
            <a:solidFill>
              <a:schemeClr val="tx1"/>
            </a:solidFill>
          </a:endParaRPr>
        </a:p>
      </dgm:t>
    </dgm:pt>
    <dgm:pt modelId="{927BEFE7-BE85-482A-9C5C-690217993CAD}" type="sibTrans" cxnId="{8B113D4C-DF1B-4A18-B365-6A73F8A76D60}">
      <dgm:prSet/>
      <dgm:spPr/>
      <dgm:t>
        <a:bodyPr/>
        <a:lstStyle/>
        <a:p>
          <a:endParaRPr lang="en-US" sz="2800">
            <a:solidFill>
              <a:schemeClr val="tx1"/>
            </a:solidFill>
          </a:endParaRPr>
        </a:p>
      </dgm:t>
    </dgm:pt>
    <dgm:pt modelId="{FAF176FC-8A8D-49B2-8DD3-F15C86A49C9D}" type="pres">
      <dgm:prSet presAssocID="{CB0629B9-88A2-4329-957E-B4DE902B2A71}" presName="linear" presStyleCnt="0">
        <dgm:presLayoutVars>
          <dgm:dir/>
          <dgm:animLvl val="lvl"/>
          <dgm:resizeHandles val="exact"/>
        </dgm:presLayoutVars>
      </dgm:prSet>
      <dgm:spPr/>
    </dgm:pt>
    <dgm:pt modelId="{A66AA204-7B3A-4F82-A178-FCF34F11FD54}" type="pres">
      <dgm:prSet presAssocID="{5F44D864-9ACC-49E9-B723-784F36C54F9F}" presName="parentLin" presStyleCnt="0"/>
      <dgm:spPr/>
    </dgm:pt>
    <dgm:pt modelId="{75A49D7B-5D75-4E06-AEB2-347A326422FF}" type="pres">
      <dgm:prSet presAssocID="{5F44D864-9ACC-49E9-B723-784F36C54F9F}" presName="parentLeftMargin" presStyleLbl="node1" presStyleIdx="0" presStyleCnt="4"/>
      <dgm:spPr/>
    </dgm:pt>
    <dgm:pt modelId="{7AE07B4D-03E3-46B8-976B-9D152AC04B6D}" type="pres">
      <dgm:prSet presAssocID="{5F44D864-9ACC-49E9-B723-784F36C54F9F}" presName="parentText" presStyleLbl="node1" presStyleIdx="0" presStyleCnt="4">
        <dgm:presLayoutVars>
          <dgm:chMax val="0"/>
          <dgm:bulletEnabled val="1"/>
        </dgm:presLayoutVars>
      </dgm:prSet>
      <dgm:spPr/>
    </dgm:pt>
    <dgm:pt modelId="{E4FE093A-5619-43D9-9640-D101FD4CB0CA}" type="pres">
      <dgm:prSet presAssocID="{5F44D864-9ACC-49E9-B723-784F36C54F9F}" presName="negativeSpace" presStyleCnt="0"/>
      <dgm:spPr/>
    </dgm:pt>
    <dgm:pt modelId="{7518C460-1833-483F-A490-D8116F0B4313}" type="pres">
      <dgm:prSet presAssocID="{5F44D864-9ACC-49E9-B723-784F36C54F9F}" presName="childText" presStyleLbl="conFgAcc1" presStyleIdx="0" presStyleCnt="4" custScaleX="80285">
        <dgm:presLayoutVars>
          <dgm:bulletEnabled val="1"/>
        </dgm:presLayoutVars>
      </dgm:prSet>
      <dgm:spPr>
        <a:noFill/>
        <a:ln>
          <a:solidFill>
            <a:schemeClr val="bg1">
              <a:lumMod val="85000"/>
            </a:schemeClr>
          </a:solidFill>
        </a:ln>
      </dgm:spPr>
    </dgm:pt>
    <dgm:pt modelId="{63F77664-E531-41EB-8722-950565768C11}" type="pres">
      <dgm:prSet presAssocID="{4DFB4134-6080-451A-B102-DCC279F9233D}" presName="spaceBetweenRectangles" presStyleCnt="0"/>
      <dgm:spPr/>
    </dgm:pt>
    <dgm:pt modelId="{DE681878-6450-4052-8662-8CBB325C42BA}" type="pres">
      <dgm:prSet presAssocID="{471DF4D7-3959-4AC5-AD2B-4992EE2917EF}" presName="parentLin" presStyleCnt="0"/>
      <dgm:spPr/>
    </dgm:pt>
    <dgm:pt modelId="{7B796553-B200-4720-B627-6F9CBCA426E2}" type="pres">
      <dgm:prSet presAssocID="{471DF4D7-3959-4AC5-AD2B-4992EE2917EF}" presName="parentLeftMargin" presStyleLbl="node1" presStyleIdx="0" presStyleCnt="4"/>
      <dgm:spPr/>
    </dgm:pt>
    <dgm:pt modelId="{C1B9A5F2-B6B9-4B36-9D33-10D16F335A26}" type="pres">
      <dgm:prSet presAssocID="{471DF4D7-3959-4AC5-AD2B-4992EE2917EF}" presName="parentText" presStyleLbl="node1" presStyleIdx="1" presStyleCnt="4" custLinFactNeighborY="1743">
        <dgm:presLayoutVars>
          <dgm:chMax val="0"/>
          <dgm:bulletEnabled val="1"/>
        </dgm:presLayoutVars>
      </dgm:prSet>
      <dgm:spPr/>
    </dgm:pt>
    <dgm:pt modelId="{110E0F5B-D381-4D94-9BF3-C7B3D8971E05}" type="pres">
      <dgm:prSet presAssocID="{471DF4D7-3959-4AC5-AD2B-4992EE2917EF}" presName="negativeSpace" presStyleCnt="0"/>
      <dgm:spPr/>
    </dgm:pt>
    <dgm:pt modelId="{65570D4F-E550-4B47-ACBC-AA28FC082BDA}" type="pres">
      <dgm:prSet presAssocID="{471DF4D7-3959-4AC5-AD2B-4992EE2917EF}" presName="childText" presStyleLbl="conFgAcc1" presStyleIdx="1" presStyleCnt="4" custScaleX="80285">
        <dgm:presLayoutVars>
          <dgm:bulletEnabled val="1"/>
        </dgm:presLayoutVars>
      </dgm:prSet>
      <dgm:spPr>
        <a:noFill/>
        <a:ln>
          <a:solidFill>
            <a:schemeClr val="accent2">
              <a:lumMod val="40000"/>
              <a:lumOff val="60000"/>
            </a:schemeClr>
          </a:solidFill>
        </a:ln>
      </dgm:spPr>
    </dgm:pt>
    <dgm:pt modelId="{F4AD94A0-1624-47DC-9736-A8DBF399496A}" type="pres">
      <dgm:prSet presAssocID="{1AD937E3-EF90-40A0-8FB0-E872AC7D8286}" presName="spaceBetweenRectangles" presStyleCnt="0"/>
      <dgm:spPr/>
    </dgm:pt>
    <dgm:pt modelId="{DFA89516-9B80-4BEC-9941-2AAE02F3F9D2}" type="pres">
      <dgm:prSet presAssocID="{8C5CF2D5-C2C5-491D-B770-15E529EDDF04}" presName="parentLin" presStyleCnt="0"/>
      <dgm:spPr/>
    </dgm:pt>
    <dgm:pt modelId="{2E24BECB-43B4-44F1-BF73-7C1E46919118}" type="pres">
      <dgm:prSet presAssocID="{8C5CF2D5-C2C5-491D-B770-15E529EDDF04}" presName="parentLeftMargin" presStyleLbl="node1" presStyleIdx="1" presStyleCnt="4"/>
      <dgm:spPr/>
    </dgm:pt>
    <dgm:pt modelId="{F95FF8EB-3DDF-4EDB-B1B3-8F75FEF3D83A}" type="pres">
      <dgm:prSet presAssocID="{8C5CF2D5-C2C5-491D-B770-15E529EDDF04}" presName="parentText" presStyleLbl="node1" presStyleIdx="2" presStyleCnt="4">
        <dgm:presLayoutVars>
          <dgm:chMax val="0"/>
          <dgm:bulletEnabled val="1"/>
        </dgm:presLayoutVars>
      </dgm:prSet>
      <dgm:spPr/>
    </dgm:pt>
    <dgm:pt modelId="{5D08FC25-4434-4314-9868-11118A277B82}" type="pres">
      <dgm:prSet presAssocID="{8C5CF2D5-C2C5-491D-B770-15E529EDDF04}" presName="negativeSpace" presStyleCnt="0"/>
      <dgm:spPr/>
    </dgm:pt>
    <dgm:pt modelId="{59260116-0589-4900-BE6F-03B82D446C8A}" type="pres">
      <dgm:prSet presAssocID="{8C5CF2D5-C2C5-491D-B770-15E529EDDF04}" presName="childText" presStyleLbl="conFgAcc1" presStyleIdx="2" presStyleCnt="4" custScaleX="80285">
        <dgm:presLayoutVars>
          <dgm:bulletEnabled val="1"/>
        </dgm:presLayoutVars>
      </dgm:prSet>
      <dgm:spPr>
        <a:noFill/>
        <a:ln>
          <a:solidFill>
            <a:schemeClr val="bg1">
              <a:lumMod val="65000"/>
            </a:schemeClr>
          </a:solidFill>
        </a:ln>
      </dgm:spPr>
    </dgm:pt>
    <dgm:pt modelId="{DFE61AD9-0B4D-4EE3-87F6-A02207E51A4E}" type="pres">
      <dgm:prSet presAssocID="{8A03B9B2-330F-4266-8D3B-B05566D6B98C}" presName="spaceBetweenRectangles" presStyleCnt="0"/>
      <dgm:spPr/>
    </dgm:pt>
    <dgm:pt modelId="{E6E1BB34-CEA3-45CB-B630-F9DA250D0B01}" type="pres">
      <dgm:prSet presAssocID="{36A1D411-8DA8-4D86-AFED-2C335A220CC9}" presName="parentLin" presStyleCnt="0"/>
      <dgm:spPr/>
    </dgm:pt>
    <dgm:pt modelId="{FF70ABE4-5150-4785-8B0E-1578B29E7E91}" type="pres">
      <dgm:prSet presAssocID="{36A1D411-8DA8-4D86-AFED-2C335A220CC9}" presName="parentLeftMargin" presStyleLbl="node1" presStyleIdx="2" presStyleCnt="4"/>
      <dgm:spPr/>
    </dgm:pt>
    <dgm:pt modelId="{870FF086-BC50-48D9-B62D-1C9F276A99B3}" type="pres">
      <dgm:prSet presAssocID="{36A1D411-8DA8-4D86-AFED-2C335A220CC9}" presName="parentText" presStyleLbl="node1" presStyleIdx="3" presStyleCnt="4">
        <dgm:presLayoutVars>
          <dgm:chMax val="0"/>
          <dgm:bulletEnabled val="1"/>
        </dgm:presLayoutVars>
      </dgm:prSet>
      <dgm:spPr/>
    </dgm:pt>
    <dgm:pt modelId="{7695925E-C9E0-4E67-915C-C9AF182E2375}" type="pres">
      <dgm:prSet presAssocID="{36A1D411-8DA8-4D86-AFED-2C335A220CC9}" presName="negativeSpace" presStyleCnt="0"/>
      <dgm:spPr/>
    </dgm:pt>
    <dgm:pt modelId="{F685E232-10F0-4280-9995-E932870D778E}" type="pres">
      <dgm:prSet presAssocID="{36A1D411-8DA8-4D86-AFED-2C335A220CC9}" presName="childText" presStyleLbl="conFgAcc1" presStyleIdx="3" presStyleCnt="4" custScaleX="80285">
        <dgm:presLayoutVars>
          <dgm:bulletEnabled val="1"/>
        </dgm:presLayoutVars>
      </dgm:prSet>
      <dgm:spPr>
        <a:noFill/>
        <a:ln>
          <a:solidFill>
            <a:schemeClr val="accent2">
              <a:lumMod val="60000"/>
              <a:lumOff val="40000"/>
            </a:schemeClr>
          </a:solidFill>
        </a:ln>
      </dgm:spPr>
    </dgm:pt>
  </dgm:ptLst>
  <dgm:cxnLst>
    <dgm:cxn modelId="{AFC01A07-72D7-4436-A249-DF55A0842CF5}" type="presOf" srcId="{8C5CF2D5-C2C5-491D-B770-15E529EDDF04}" destId="{F95FF8EB-3DDF-4EDB-B1B3-8F75FEF3D83A}" srcOrd="1" destOrd="0" presId="urn:microsoft.com/office/officeart/2005/8/layout/list1"/>
    <dgm:cxn modelId="{E8BAF426-116E-412F-A330-3570B886ED88}" srcId="{CB0629B9-88A2-4329-957E-B4DE902B2A71}" destId="{8C5CF2D5-C2C5-491D-B770-15E529EDDF04}" srcOrd="2" destOrd="0" parTransId="{A6660764-A6AE-468F-A7BE-2C541A7CF300}" sibTransId="{8A03B9B2-330F-4266-8D3B-B05566D6B98C}"/>
    <dgm:cxn modelId="{E674BE5E-85FC-4A0F-84F0-3F5830EFD157}" type="presOf" srcId="{471DF4D7-3959-4AC5-AD2B-4992EE2917EF}" destId="{7B796553-B200-4720-B627-6F9CBCA426E2}" srcOrd="0" destOrd="0" presId="urn:microsoft.com/office/officeart/2005/8/layout/list1"/>
    <dgm:cxn modelId="{74845265-F796-42AC-9848-053D2B293BB6}" type="presOf" srcId="{CB0629B9-88A2-4329-957E-B4DE902B2A71}" destId="{FAF176FC-8A8D-49B2-8DD3-F15C86A49C9D}" srcOrd="0" destOrd="0" presId="urn:microsoft.com/office/officeart/2005/8/layout/list1"/>
    <dgm:cxn modelId="{D4ECCD46-3EB6-4B4B-967F-2CD844B92F04}" type="presOf" srcId="{8C5CF2D5-C2C5-491D-B770-15E529EDDF04}" destId="{2E24BECB-43B4-44F1-BF73-7C1E46919118}" srcOrd="0" destOrd="0" presId="urn:microsoft.com/office/officeart/2005/8/layout/list1"/>
    <dgm:cxn modelId="{8B113D4C-DF1B-4A18-B365-6A73F8A76D60}" srcId="{CB0629B9-88A2-4329-957E-B4DE902B2A71}" destId="{36A1D411-8DA8-4D86-AFED-2C335A220CC9}" srcOrd="3" destOrd="0" parTransId="{193889E3-ADA5-41BA-B6B4-37730F475BDC}" sibTransId="{927BEFE7-BE85-482A-9C5C-690217993CAD}"/>
    <dgm:cxn modelId="{DEF9F471-9E2E-42AB-9456-D1227EA78CFB}" type="presOf" srcId="{5F44D864-9ACC-49E9-B723-784F36C54F9F}" destId="{75A49D7B-5D75-4E06-AEB2-347A326422FF}" srcOrd="0" destOrd="0" presId="urn:microsoft.com/office/officeart/2005/8/layout/list1"/>
    <dgm:cxn modelId="{DCC3FB72-EF89-4077-9F75-929143BB248B}" srcId="{CB0629B9-88A2-4329-957E-B4DE902B2A71}" destId="{471DF4D7-3959-4AC5-AD2B-4992EE2917EF}" srcOrd="1" destOrd="0" parTransId="{AE50FDC9-BBB1-470B-92FB-C4C48FFA9D2E}" sibTransId="{1AD937E3-EF90-40A0-8FB0-E872AC7D8286}"/>
    <dgm:cxn modelId="{310A6B74-3D8D-4B0B-BEF5-97A2435A9877}" type="presOf" srcId="{5F44D864-9ACC-49E9-B723-784F36C54F9F}" destId="{7AE07B4D-03E3-46B8-976B-9D152AC04B6D}" srcOrd="1" destOrd="0" presId="urn:microsoft.com/office/officeart/2005/8/layout/list1"/>
    <dgm:cxn modelId="{E9CB49A3-8AA7-4360-AB9A-8E6096A89FFF}" type="presOf" srcId="{36A1D411-8DA8-4D86-AFED-2C335A220CC9}" destId="{870FF086-BC50-48D9-B62D-1C9F276A99B3}" srcOrd="1" destOrd="0" presId="urn:microsoft.com/office/officeart/2005/8/layout/list1"/>
    <dgm:cxn modelId="{E8D8C0D1-2170-41EC-A7CD-966DA09885CA}" srcId="{CB0629B9-88A2-4329-957E-B4DE902B2A71}" destId="{5F44D864-9ACC-49E9-B723-784F36C54F9F}" srcOrd="0" destOrd="0" parTransId="{E3835B07-5960-4674-BBDD-863F4E9746A5}" sibTransId="{4DFB4134-6080-451A-B102-DCC279F9233D}"/>
    <dgm:cxn modelId="{930FBDF1-59C9-495E-91B4-FA452955F9AE}" type="presOf" srcId="{36A1D411-8DA8-4D86-AFED-2C335A220CC9}" destId="{FF70ABE4-5150-4785-8B0E-1578B29E7E91}" srcOrd="0" destOrd="0" presId="urn:microsoft.com/office/officeart/2005/8/layout/list1"/>
    <dgm:cxn modelId="{75825EFD-D252-468A-A605-6BDD9E436E61}" type="presOf" srcId="{471DF4D7-3959-4AC5-AD2B-4992EE2917EF}" destId="{C1B9A5F2-B6B9-4B36-9D33-10D16F335A26}" srcOrd="1" destOrd="0" presId="urn:microsoft.com/office/officeart/2005/8/layout/list1"/>
    <dgm:cxn modelId="{9C12F29D-1258-48FD-A934-81F26FFC642B}" type="presParOf" srcId="{FAF176FC-8A8D-49B2-8DD3-F15C86A49C9D}" destId="{A66AA204-7B3A-4F82-A178-FCF34F11FD54}" srcOrd="0" destOrd="0" presId="urn:microsoft.com/office/officeart/2005/8/layout/list1"/>
    <dgm:cxn modelId="{94EA5CAF-A371-49C7-BDE6-EEAB447DC455}" type="presParOf" srcId="{A66AA204-7B3A-4F82-A178-FCF34F11FD54}" destId="{75A49D7B-5D75-4E06-AEB2-347A326422FF}" srcOrd="0" destOrd="0" presId="urn:microsoft.com/office/officeart/2005/8/layout/list1"/>
    <dgm:cxn modelId="{CC5F416D-3F8F-4655-9BCD-5B4751BE975B}" type="presParOf" srcId="{A66AA204-7B3A-4F82-A178-FCF34F11FD54}" destId="{7AE07B4D-03E3-46B8-976B-9D152AC04B6D}" srcOrd="1" destOrd="0" presId="urn:microsoft.com/office/officeart/2005/8/layout/list1"/>
    <dgm:cxn modelId="{A96AA515-3A3B-42CC-9BEC-A4C670C4CB15}" type="presParOf" srcId="{FAF176FC-8A8D-49B2-8DD3-F15C86A49C9D}" destId="{E4FE093A-5619-43D9-9640-D101FD4CB0CA}" srcOrd="1" destOrd="0" presId="urn:microsoft.com/office/officeart/2005/8/layout/list1"/>
    <dgm:cxn modelId="{46DE5172-4293-47E4-9D53-03CD9E303444}" type="presParOf" srcId="{FAF176FC-8A8D-49B2-8DD3-F15C86A49C9D}" destId="{7518C460-1833-483F-A490-D8116F0B4313}" srcOrd="2" destOrd="0" presId="urn:microsoft.com/office/officeart/2005/8/layout/list1"/>
    <dgm:cxn modelId="{94A122D1-2197-45EB-A8C5-01D9C80E56E7}" type="presParOf" srcId="{FAF176FC-8A8D-49B2-8DD3-F15C86A49C9D}" destId="{63F77664-E531-41EB-8722-950565768C11}" srcOrd="3" destOrd="0" presId="urn:microsoft.com/office/officeart/2005/8/layout/list1"/>
    <dgm:cxn modelId="{F4FF320A-06FD-4DDD-8B5B-8749B6A1530A}" type="presParOf" srcId="{FAF176FC-8A8D-49B2-8DD3-F15C86A49C9D}" destId="{DE681878-6450-4052-8662-8CBB325C42BA}" srcOrd="4" destOrd="0" presId="urn:microsoft.com/office/officeart/2005/8/layout/list1"/>
    <dgm:cxn modelId="{EE893010-E18F-4725-A744-E7DA45A95BC6}" type="presParOf" srcId="{DE681878-6450-4052-8662-8CBB325C42BA}" destId="{7B796553-B200-4720-B627-6F9CBCA426E2}" srcOrd="0" destOrd="0" presId="urn:microsoft.com/office/officeart/2005/8/layout/list1"/>
    <dgm:cxn modelId="{1433AA71-1000-4704-BD4C-2142E85C9A23}" type="presParOf" srcId="{DE681878-6450-4052-8662-8CBB325C42BA}" destId="{C1B9A5F2-B6B9-4B36-9D33-10D16F335A26}" srcOrd="1" destOrd="0" presId="urn:microsoft.com/office/officeart/2005/8/layout/list1"/>
    <dgm:cxn modelId="{40DC12C6-414F-4BDD-B029-E09878129288}" type="presParOf" srcId="{FAF176FC-8A8D-49B2-8DD3-F15C86A49C9D}" destId="{110E0F5B-D381-4D94-9BF3-C7B3D8971E05}" srcOrd="5" destOrd="0" presId="urn:microsoft.com/office/officeart/2005/8/layout/list1"/>
    <dgm:cxn modelId="{D37208D8-1B24-4072-B60E-2A3362ED7A94}" type="presParOf" srcId="{FAF176FC-8A8D-49B2-8DD3-F15C86A49C9D}" destId="{65570D4F-E550-4B47-ACBC-AA28FC082BDA}" srcOrd="6" destOrd="0" presId="urn:microsoft.com/office/officeart/2005/8/layout/list1"/>
    <dgm:cxn modelId="{34B4D66F-2919-4215-AB5B-57CA3DD95BBB}" type="presParOf" srcId="{FAF176FC-8A8D-49B2-8DD3-F15C86A49C9D}" destId="{F4AD94A0-1624-47DC-9736-A8DBF399496A}" srcOrd="7" destOrd="0" presId="urn:microsoft.com/office/officeart/2005/8/layout/list1"/>
    <dgm:cxn modelId="{B401B098-B82F-4CDF-A303-8B69A4233CD8}" type="presParOf" srcId="{FAF176FC-8A8D-49B2-8DD3-F15C86A49C9D}" destId="{DFA89516-9B80-4BEC-9941-2AAE02F3F9D2}" srcOrd="8" destOrd="0" presId="urn:microsoft.com/office/officeart/2005/8/layout/list1"/>
    <dgm:cxn modelId="{BA3EA269-BB13-4958-BD2D-6F59D2C181CC}" type="presParOf" srcId="{DFA89516-9B80-4BEC-9941-2AAE02F3F9D2}" destId="{2E24BECB-43B4-44F1-BF73-7C1E46919118}" srcOrd="0" destOrd="0" presId="urn:microsoft.com/office/officeart/2005/8/layout/list1"/>
    <dgm:cxn modelId="{DE9E7727-BD5B-4DB3-87BA-EDE91B9EB31E}" type="presParOf" srcId="{DFA89516-9B80-4BEC-9941-2AAE02F3F9D2}" destId="{F95FF8EB-3DDF-4EDB-B1B3-8F75FEF3D83A}" srcOrd="1" destOrd="0" presId="urn:microsoft.com/office/officeart/2005/8/layout/list1"/>
    <dgm:cxn modelId="{D73DC2BC-4B5F-4CE1-BC7C-3CF3C6DF4883}" type="presParOf" srcId="{FAF176FC-8A8D-49B2-8DD3-F15C86A49C9D}" destId="{5D08FC25-4434-4314-9868-11118A277B82}" srcOrd="9" destOrd="0" presId="urn:microsoft.com/office/officeart/2005/8/layout/list1"/>
    <dgm:cxn modelId="{83105538-B441-49E0-A846-7A447F844521}" type="presParOf" srcId="{FAF176FC-8A8D-49B2-8DD3-F15C86A49C9D}" destId="{59260116-0589-4900-BE6F-03B82D446C8A}" srcOrd="10" destOrd="0" presId="urn:microsoft.com/office/officeart/2005/8/layout/list1"/>
    <dgm:cxn modelId="{206F7895-9C92-492A-9AB1-560B3BB13279}" type="presParOf" srcId="{FAF176FC-8A8D-49B2-8DD3-F15C86A49C9D}" destId="{DFE61AD9-0B4D-4EE3-87F6-A02207E51A4E}" srcOrd="11" destOrd="0" presId="urn:microsoft.com/office/officeart/2005/8/layout/list1"/>
    <dgm:cxn modelId="{9DDBDBF5-5052-42DE-B95F-EC58156A4462}" type="presParOf" srcId="{FAF176FC-8A8D-49B2-8DD3-F15C86A49C9D}" destId="{E6E1BB34-CEA3-45CB-B630-F9DA250D0B01}" srcOrd="12" destOrd="0" presId="urn:microsoft.com/office/officeart/2005/8/layout/list1"/>
    <dgm:cxn modelId="{67DDECAB-2BD0-4E88-889E-12B65D509B83}" type="presParOf" srcId="{E6E1BB34-CEA3-45CB-B630-F9DA250D0B01}" destId="{FF70ABE4-5150-4785-8B0E-1578B29E7E91}" srcOrd="0" destOrd="0" presId="urn:microsoft.com/office/officeart/2005/8/layout/list1"/>
    <dgm:cxn modelId="{E792E1F7-9A45-4363-B75D-973B4C83F5B1}" type="presParOf" srcId="{E6E1BB34-CEA3-45CB-B630-F9DA250D0B01}" destId="{870FF086-BC50-48D9-B62D-1C9F276A99B3}" srcOrd="1" destOrd="0" presId="urn:microsoft.com/office/officeart/2005/8/layout/list1"/>
    <dgm:cxn modelId="{AA8B16F3-705F-495D-95DF-A7B743BE3AAE}" type="presParOf" srcId="{FAF176FC-8A8D-49B2-8DD3-F15C86A49C9D}" destId="{7695925E-C9E0-4E67-915C-C9AF182E2375}" srcOrd="13" destOrd="0" presId="urn:microsoft.com/office/officeart/2005/8/layout/list1"/>
    <dgm:cxn modelId="{DE990431-E144-4BAA-ACBC-5BB80E6C44FD}" type="presParOf" srcId="{FAF176FC-8A8D-49B2-8DD3-F15C86A49C9D}" destId="{F685E232-10F0-4280-9995-E932870D778E}" srcOrd="14"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0629B9-88A2-4329-957E-B4DE902B2A7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F44D864-9ACC-49E9-B723-784F36C54F9F}">
      <dgm:prSet phldrT="[Text]" custT="1"/>
      <dgm:spPr>
        <a:solidFill>
          <a:schemeClr val="bg1">
            <a:lumMod val="85000"/>
          </a:schemeClr>
        </a:solidFill>
      </dgm:spPr>
      <dgm:t>
        <a:bodyPr/>
        <a:lstStyle/>
        <a:p>
          <a:r>
            <a:rPr lang="en-US" sz="2400" dirty="0">
              <a:solidFill>
                <a:schemeClr val="tx1"/>
              </a:solidFill>
            </a:rPr>
            <a:t>Comes at end of evaluation cycle</a:t>
          </a:r>
        </a:p>
      </dgm:t>
    </dgm:pt>
    <dgm:pt modelId="{E3835B07-5960-4674-BBDD-863F4E9746A5}" type="parTrans" cxnId="{E8D8C0D1-2170-41EC-A7CD-966DA09885CA}">
      <dgm:prSet/>
      <dgm:spPr/>
      <dgm:t>
        <a:bodyPr/>
        <a:lstStyle/>
        <a:p>
          <a:endParaRPr lang="en-US" sz="2800">
            <a:solidFill>
              <a:schemeClr val="tx1"/>
            </a:solidFill>
          </a:endParaRPr>
        </a:p>
      </dgm:t>
    </dgm:pt>
    <dgm:pt modelId="{4DFB4134-6080-451A-B102-DCC279F9233D}" type="sibTrans" cxnId="{E8D8C0D1-2170-41EC-A7CD-966DA09885CA}">
      <dgm:prSet/>
      <dgm:spPr/>
      <dgm:t>
        <a:bodyPr/>
        <a:lstStyle/>
        <a:p>
          <a:endParaRPr lang="en-US" sz="2800">
            <a:solidFill>
              <a:schemeClr val="tx1"/>
            </a:solidFill>
          </a:endParaRPr>
        </a:p>
      </dgm:t>
    </dgm:pt>
    <dgm:pt modelId="{471DF4D7-3959-4AC5-AD2B-4992EE2917EF}">
      <dgm:prSet phldrT="[Text]" custT="1"/>
      <dgm:spPr>
        <a:solidFill>
          <a:schemeClr val="accent2">
            <a:lumMod val="40000"/>
            <a:lumOff val="60000"/>
          </a:schemeClr>
        </a:solidFill>
      </dgm:spPr>
      <dgm:t>
        <a:bodyPr/>
        <a:lstStyle/>
        <a:p>
          <a:r>
            <a:rPr lang="en-US" sz="2400" dirty="0">
              <a:solidFill>
                <a:schemeClr val="tx1"/>
              </a:solidFill>
            </a:rPr>
            <a:t>Uses four-point rating scale</a:t>
          </a:r>
        </a:p>
      </dgm:t>
    </dgm:pt>
    <dgm:pt modelId="{AE50FDC9-BBB1-470B-92FB-C4C48FFA9D2E}" type="parTrans" cxnId="{DCC3FB72-EF89-4077-9F75-929143BB248B}">
      <dgm:prSet/>
      <dgm:spPr/>
      <dgm:t>
        <a:bodyPr/>
        <a:lstStyle/>
        <a:p>
          <a:endParaRPr lang="en-US" sz="2800">
            <a:solidFill>
              <a:schemeClr val="tx1"/>
            </a:solidFill>
          </a:endParaRPr>
        </a:p>
      </dgm:t>
    </dgm:pt>
    <dgm:pt modelId="{1AD937E3-EF90-40A0-8FB0-E872AC7D8286}" type="sibTrans" cxnId="{DCC3FB72-EF89-4077-9F75-929143BB248B}">
      <dgm:prSet/>
      <dgm:spPr/>
      <dgm:t>
        <a:bodyPr/>
        <a:lstStyle/>
        <a:p>
          <a:endParaRPr lang="en-US" sz="2800">
            <a:solidFill>
              <a:schemeClr val="tx1"/>
            </a:solidFill>
          </a:endParaRPr>
        </a:p>
      </dgm:t>
    </dgm:pt>
    <dgm:pt modelId="{8C5CF2D5-C2C5-491D-B770-15E529EDDF04}">
      <dgm:prSet phldrT="[Text]" custT="1"/>
      <dgm:spPr>
        <a:solidFill>
          <a:schemeClr val="bg1">
            <a:lumMod val="65000"/>
          </a:schemeClr>
        </a:solidFill>
      </dgm:spPr>
      <dgm:t>
        <a:bodyPr/>
        <a:lstStyle/>
        <a:p>
          <a:r>
            <a:rPr lang="en-US" sz="2400" dirty="0">
              <a:solidFill>
                <a:schemeClr val="tx1"/>
              </a:solidFill>
            </a:rPr>
            <a:t>Performance rubric for every standard</a:t>
          </a:r>
        </a:p>
      </dgm:t>
    </dgm:pt>
    <dgm:pt modelId="{A6660764-A6AE-468F-A7BE-2C541A7CF300}" type="parTrans" cxnId="{E8BAF426-116E-412F-A330-3570B886ED88}">
      <dgm:prSet/>
      <dgm:spPr/>
      <dgm:t>
        <a:bodyPr/>
        <a:lstStyle/>
        <a:p>
          <a:endParaRPr lang="en-US" sz="2800">
            <a:solidFill>
              <a:schemeClr val="tx1"/>
            </a:solidFill>
          </a:endParaRPr>
        </a:p>
      </dgm:t>
    </dgm:pt>
    <dgm:pt modelId="{8A03B9B2-330F-4266-8D3B-B05566D6B98C}" type="sibTrans" cxnId="{E8BAF426-116E-412F-A330-3570B886ED88}">
      <dgm:prSet/>
      <dgm:spPr/>
      <dgm:t>
        <a:bodyPr/>
        <a:lstStyle/>
        <a:p>
          <a:endParaRPr lang="en-US" sz="2800">
            <a:solidFill>
              <a:schemeClr val="tx1"/>
            </a:solidFill>
          </a:endParaRPr>
        </a:p>
      </dgm:t>
    </dgm:pt>
    <dgm:pt modelId="{36A1D411-8DA8-4D86-AFED-2C335A220CC9}">
      <dgm:prSet phldrT="[Text]" custT="1"/>
      <dgm:spPr>
        <a:solidFill>
          <a:schemeClr val="accent2">
            <a:lumMod val="60000"/>
            <a:lumOff val="40000"/>
          </a:schemeClr>
        </a:solidFill>
      </dgm:spPr>
      <dgm:t>
        <a:bodyPr/>
        <a:lstStyle/>
        <a:p>
          <a:r>
            <a:rPr lang="en-US" sz="2400" dirty="0">
              <a:solidFill>
                <a:schemeClr val="tx1"/>
              </a:solidFill>
            </a:rPr>
            <a:t>Includes single summative rating</a:t>
          </a:r>
        </a:p>
      </dgm:t>
    </dgm:pt>
    <dgm:pt modelId="{193889E3-ADA5-41BA-B6B4-37730F475BDC}" type="parTrans" cxnId="{8B113D4C-DF1B-4A18-B365-6A73F8A76D60}">
      <dgm:prSet/>
      <dgm:spPr/>
      <dgm:t>
        <a:bodyPr/>
        <a:lstStyle/>
        <a:p>
          <a:endParaRPr lang="en-US" sz="2800">
            <a:solidFill>
              <a:schemeClr val="tx1"/>
            </a:solidFill>
          </a:endParaRPr>
        </a:p>
      </dgm:t>
    </dgm:pt>
    <dgm:pt modelId="{927BEFE7-BE85-482A-9C5C-690217993CAD}" type="sibTrans" cxnId="{8B113D4C-DF1B-4A18-B365-6A73F8A76D60}">
      <dgm:prSet/>
      <dgm:spPr/>
      <dgm:t>
        <a:bodyPr/>
        <a:lstStyle/>
        <a:p>
          <a:endParaRPr lang="en-US" sz="2800">
            <a:solidFill>
              <a:schemeClr val="tx1"/>
            </a:solidFill>
          </a:endParaRPr>
        </a:p>
      </dgm:t>
    </dgm:pt>
    <dgm:pt modelId="{FAF176FC-8A8D-49B2-8DD3-F15C86A49C9D}" type="pres">
      <dgm:prSet presAssocID="{CB0629B9-88A2-4329-957E-B4DE902B2A71}" presName="linear" presStyleCnt="0">
        <dgm:presLayoutVars>
          <dgm:dir/>
          <dgm:animLvl val="lvl"/>
          <dgm:resizeHandles val="exact"/>
        </dgm:presLayoutVars>
      </dgm:prSet>
      <dgm:spPr/>
    </dgm:pt>
    <dgm:pt modelId="{A66AA204-7B3A-4F82-A178-FCF34F11FD54}" type="pres">
      <dgm:prSet presAssocID="{5F44D864-9ACC-49E9-B723-784F36C54F9F}" presName="parentLin" presStyleCnt="0"/>
      <dgm:spPr/>
    </dgm:pt>
    <dgm:pt modelId="{75A49D7B-5D75-4E06-AEB2-347A326422FF}" type="pres">
      <dgm:prSet presAssocID="{5F44D864-9ACC-49E9-B723-784F36C54F9F}" presName="parentLeftMargin" presStyleLbl="node1" presStyleIdx="0" presStyleCnt="4"/>
      <dgm:spPr/>
    </dgm:pt>
    <dgm:pt modelId="{7AE07B4D-03E3-46B8-976B-9D152AC04B6D}" type="pres">
      <dgm:prSet presAssocID="{5F44D864-9ACC-49E9-B723-784F36C54F9F}" presName="parentText" presStyleLbl="node1" presStyleIdx="0" presStyleCnt="4">
        <dgm:presLayoutVars>
          <dgm:chMax val="0"/>
          <dgm:bulletEnabled val="1"/>
        </dgm:presLayoutVars>
      </dgm:prSet>
      <dgm:spPr/>
    </dgm:pt>
    <dgm:pt modelId="{E4FE093A-5619-43D9-9640-D101FD4CB0CA}" type="pres">
      <dgm:prSet presAssocID="{5F44D864-9ACC-49E9-B723-784F36C54F9F}" presName="negativeSpace" presStyleCnt="0"/>
      <dgm:spPr/>
    </dgm:pt>
    <dgm:pt modelId="{7518C460-1833-483F-A490-D8116F0B4313}" type="pres">
      <dgm:prSet presAssocID="{5F44D864-9ACC-49E9-B723-784F36C54F9F}" presName="childText" presStyleLbl="conFgAcc1" presStyleIdx="0" presStyleCnt="4" custScaleX="80285">
        <dgm:presLayoutVars>
          <dgm:bulletEnabled val="1"/>
        </dgm:presLayoutVars>
      </dgm:prSet>
      <dgm:spPr>
        <a:noFill/>
        <a:ln>
          <a:solidFill>
            <a:schemeClr val="bg1">
              <a:lumMod val="85000"/>
            </a:schemeClr>
          </a:solidFill>
        </a:ln>
      </dgm:spPr>
    </dgm:pt>
    <dgm:pt modelId="{63F77664-E531-41EB-8722-950565768C11}" type="pres">
      <dgm:prSet presAssocID="{4DFB4134-6080-451A-B102-DCC279F9233D}" presName="spaceBetweenRectangles" presStyleCnt="0"/>
      <dgm:spPr/>
    </dgm:pt>
    <dgm:pt modelId="{DE681878-6450-4052-8662-8CBB325C42BA}" type="pres">
      <dgm:prSet presAssocID="{471DF4D7-3959-4AC5-AD2B-4992EE2917EF}" presName="parentLin" presStyleCnt="0"/>
      <dgm:spPr/>
    </dgm:pt>
    <dgm:pt modelId="{7B796553-B200-4720-B627-6F9CBCA426E2}" type="pres">
      <dgm:prSet presAssocID="{471DF4D7-3959-4AC5-AD2B-4992EE2917EF}" presName="parentLeftMargin" presStyleLbl="node1" presStyleIdx="0" presStyleCnt="4"/>
      <dgm:spPr/>
    </dgm:pt>
    <dgm:pt modelId="{C1B9A5F2-B6B9-4B36-9D33-10D16F335A26}" type="pres">
      <dgm:prSet presAssocID="{471DF4D7-3959-4AC5-AD2B-4992EE2917EF}" presName="parentText" presStyleLbl="node1" presStyleIdx="1" presStyleCnt="4" custLinFactNeighborY="1743">
        <dgm:presLayoutVars>
          <dgm:chMax val="0"/>
          <dgm:bulletEnabled val="1"/>
        </dgm:presLayoutVars>
      </dgm:prSet>
      <dgm:spPr/>
    </dgm:pt>
    <dgm:pt modelId="{110E0F5B-D381-4D94-9BF3-C7B3D8971E05}" type="pres">
      <dgm:prSet presAssocID="{471DF4D7-3959-4AC5-AD2B-4992EE2917EF}" presName="negativeSpace" presStyleCnt="0"/>
      <dgm:spPr/>
    </dgm:pt>
    <dgm:pt modelId="{65570D4F-E550-4B47-ACBC-AA28FC082BDA}" type="pres">
      <dgm:prSet presAssocID="{471DF4D7-3959-4AC5-AD2B-4992EE2917EF}" presName="childText" presStyleLbl="conFgAcc1" presStyleIdx="1" presStyleCnt="4" custScaleX="80285">
        <dgm:presLayoutVars>
          <dgm:bulletEnabled val="1"/>
        </dgm:presLayoutVars>
      </dgm:prSet>
      <dgm:spPr>
        <a:noFill/>
        <a:ln>
          <a:solidFill>
            <a:schemeClr val="accent2">
              <a:lumMod val="40000"/>
              <a:lumOff val="60000"/>
            </a:schemeClr>
          </a:solidFill>
        </a:ln>
      </dgm:spPr>
    </dgm:pt>
    <dgm:pt modelId="{F4AD94A0-1624-47DC-9736-A8DBF399496A}" type="pres">
      <dgm:prSet presAssocID="{1AD937E3-EF90-40A0-8FB0-E872AC7D8286}" presName="spaceBetweenRectangles" presStyleCnt="0"/>
      <dgm:spPr/>
    </dgm:pt>
    <dgm:pt modelId="{DFA89516-9B80-4BEC-9941-2AAE02F3F9D2}" type="pres">
      <dgm:prSet presAssocID="{8C5CF2D5-C2C5-491D-B770-15E529EDDF04}" presName="parentLin" presStyleCnt="0"/>
      <dgm:spPr/>
    </dgm:pt>
    <dgm:pt modelId="{2E24BECB-43B4-44F1-BF73-7C1E46919118}" type="pres">
      <dgm:prSet presAssocID="{8C5CF2D5-C2C5-491D-B770-15E529EDDF04}" presName="parentLeftMargin" presStyleLbl="node1" presStyleIdx="1" presStyleCnt="4"/>
      <dgm:spPr/>
    </dgm:pt>
    <dgm:pt modelId="{F95FF8EB-3DDF-4EDB-B1B3-8F75FEF3D83A}" type="pres">
      <dgm:prSet presAssocID="{8C5CF2D5-C2C5-491D-B770-15E529EDDF04}" presName="parentText" presStyleLbl="node1" presStyleIdx="2" presStyleCnt="4">
        <dgm:presLayoutVars>
          <dgm:chMax val="0"/>
          <dgm:bulletEnabled val="1"/>
        </dgm:presLayoutVars>
      </dgm:prSet>
      <dgm:spPr/>
    </dgm:pt>
    <dgm:pt modelId="{5D08FC25-4434-4314-9868-11118A277B82}" type="pres">
      <dgm:prSet presAssocID="{8C5CF2D5-C2C5-491D-B770-15E529EDDF04}" presName="negativeSpace" presStyleCnt="0"/>
      <dgm:spPr/>
    </dgm:pt>
    <dgm:pt modelId="{59260116-0589-4900-BE6F-03B82D446C8A}" type="pres">
      <dgm:prSet presAssocID="{8C5CF2D5-C2C5-491D-B770-15E529EDDF04}" presName="childText" presStyleLbl="conFgAcc1" presStyleIdx="2" presStyleCnt="4" custScaleX="80285">
        <dgm:presLayoutVars>
          <dgm:bulletEnabled val="1"/>
        </dgm:presLayoutVars>
      </dgm:prSet>
      <dgm:spPr>
        <a:noFill/>
        <a:ln>
          <a:solidFill>
            <a:schemeClr val="bg1">
              <a:lumMod val="65000"/>
            </a:schemeClr>
          </a:solidFill>
        </a:ln>
      </dgm:spPr>
    </dgm:pt>
    <dgm:pt modelId="{DFE61AD9-0B4D-4EE3-87F6-A02207E51A4E}" type="pres">
      <dgm:prSet presAssocID="{8A03B9B2-330F-4266-8D3B-B05566D6B98C}" presName="spaceBetweenRectangles" presStyleCnt="0"/>
      <dgm:spPr/>
    </dgm:pt>
    <dgm:pt modelId="{E6E1BB34-CEA3-45CB-B630-F9DA250D0B01}" type="pres">
      <dgm:prSet presAssocID="{36A1D411-8DA8-4D86-AFED-2C335A220CC9}" presName="parentLin" presStyleCnt="0"/>
      <dgm:spPr/>
    </dgm:pt>
    <dgm:pt modelId="{FF70ABE4-5150-4785-8B0E-1578B29E7E91}" type="pres">
      <dgm:prSet presAssocID="{36A1D411-8DA8-4D86-AFED-2C335A220CC9}" presName="parentLeftMargin" presStyleLbl="node1" presStyleIdx="2" presStyleCnt="4"/>
      <dgm:spPr/>
    </dgm:pt>
    <dgm:pt modelId="{870FF086-BC50-48D9-B62D-1C9F276A99B3}" type="pres">
      <dgm:prSet presAssocID="{36A1D411-8DA8-4D86-AFED-2C335A220CC9}" presName="parentText" presStyleLbl="node1" presStyleIdx="3" presStyleCnt="4">
        <dgm:presLayoutVars>
          <dgm:chMax val="0"/>
          <dgm:bulletEnabled val="1"/>
        </dgm:presLayoutVars>
      </dgm:prSet>
      <dgm:spPr/>
    </dgm:pt>
    <dgm:pt modelId="{7695925E-C9E0-4E67-915C-C9AF182E2375}" type="pres">
      <dgm:prSet presAssocID="{36A1D411-8DA8-4D86-AFED-2C335A220CC9}" presName="negativeSpace" presStyleCnt="0"/>
      <dgm:spPr/>
    </dgm:pt>
    <dgm:pt modelId="{F685E232-10F0-4280-9995-E932870D778E}" type="pres">
      <dgm:prSet presAssocID="{36A1D411-8DA8-4D86-AFED-2C335A220CC9}" presName="childText" presStyleLbl="conFgAcc1" presStyleIdx="3" presStyleCnt="4" custScaleX="80285">
        <dgm:presLayoutVars>
          <dgm:bulletEnabled val="1"/>
        </dgm:presLayoutVars>
      </dgm:prSet>
      <dgm:spPr>
        <a:noFill/>
        <a:ln>
          <a:solidFill>
            <a:schemeClr val="accent2">
              <a:lumMod val="60000"/>
              <a:lumOff val="40000"/>
            </a:schemeClr>
          </a:solidFill>
        </a:ln>
      </dgm:spPr>
    </dgm:pt>
  </dgm:ptLst>
  <dgm:cxnLst>
    <dgm:cxn modelId="{AFC01A07-72D7-4436-A249-DF55A0842CF5}" type="presOf" srcId="{8C5CF2D5-C2C5-491D-B770-15E529EDDF04}" destId="{F95FF8EB-3DDF-4EDB-B1B3-8F75FEF3D83A}" srcOrd="1" destOrd="0" presId="urn:microsoft.com/office/officeart/2005/8/layout/list1"/>
    <dgm:cxn modelId="{E8BAF426-116E-412F-A330-3570B886ED88}" srcId="{CB0629B9-88A2-4329-957E-B4DE902B2A71}" destId="{8C5CF2D5-C2C5-491D-B770-15E529EDDF04}" srcOrd="2" destOrd="0" parTransId="{A6660764-A6AE-468F-A7BE-2C541A7CF300}" sibTransId="{8A03B9B2-330F-4266-8D3B-B05566D6B98C}"/>
    <dgm:cxn modelId="{E674BE5E-85FC-4A0F-84F0-3F5830EFD157}" type="presOf" srcId="{471DF4D7-3959-4AC5-AD2B-4992EE2917EF}" destId="{7B796553-B200-4720-B627-6F9CBCA426E2}" srcOrd="0" destOrd="0" presId="urn:microsoft.com/office/officeart/2005/8/layout/list1"/>
    <dgm:cxn modelId="{74845265-F796-42AC-9848-053D2B293BB6}" type="presOf" srcId="{CB0629B9-88A2-4329-957E-B4DE902B2A71}" destId="{FAF176FC-8A8D-49B2-8DD3-F15C86A49C9D}" srcOrd="0" destOrd="0" presId="urn:microsoft.com/office/officeart/2005/8/layout/list1"/>
    <dgm:cxn modelId="{D4ECCD46-3EB6-4B4B-967F-2CD844B92F04}" type="presOf" srcId="{8C5CF2D5-C2C5-491D-B770-15E529EDDF04}" destId="{2E24BECB-43B4-44F1-BF73-7C1E46919118}" srcOrd="0" destOrd="0" presId="urn:microsoft.com/office/officeart/2005/8/layout/list1"/>
    <dgm:cxn modelId="{8B113D4C-DF1B-4A18-B365-6A73F8A76D60}" srcId="{CB0629B9-88A2-4329-957E-B4DE902B2A71}" destId="{36A1D411-8DA8-4D86-AFED-2C335A220CC9}" srcOrd="3" destOrd="0" parTransId="{193889E3-ADA5-41BA-B6B4-37730F475BDC}" sibTransId="{927BEFE7-BE85-482A-9C5C-690217993CAD}"/>
    <dgm:cxn modelId="{DEF9F471-9E2E-42AB-9456-D1227EA78CFB}" type="presOf" srcId="{5F44D864-9ACC-49E9-B723-784F36C54F9F}" destId="{75A49D7B-5D75-4E06-AEB2-347A326422FF}" srcOrd="0" destOrd="0" presId="urn:microsoft.com/office/officeart/2005/8/layout/list1"/>
    <dgm:cxn modelId="{DCC3FB72-EF89-4077-9F75-929143BB248B}" srcId="{CB0629B9-88A2-4329-957E-B4DE902B2A71}" destId="{471DF4D7-3959-4AC5-AD2B-4992EE2917EF}" srcOrd="1" destOrd="0" parTransId="{AE50FDC9-BBB1-470B-92FB-C4C48FFA9D2E}" sibTransId="{1AD937E3-EF90-40A0-8FB0-E872AC7D8286}"/>
    <dgm:cxn modelId="{310A6B74-3D8D-4B0B-BEF5-97A2435A9877}" type="presOf" srcId="{5F44D864-9ACC-49E9-B723-784F36C54F9F}" destId="{7AE07B4D-03E3-46B8-976B-9D152AC04B6D}" srcOrd="1" destOrd="0" presId="urn:microsoft.com/office/officeart/2005/8/layout/list1"/>
    <dgm:cxn modelId="{E9CB49A3-8AA7-4360-AB9A-8E6096A89FFF}" type="presOf" srcId="{36A1D411-8DA8-4D86-AFED-2C335A220CC9}" destId="{870FF086-BC50-48D9-B62D-1C9F276A99B3}" srcOrd="1" destOrd="0" presId="urn:microsoft.com/office/officeart/2005/8/layout/list1"/>
    <dgm:cxn modelId="{E8D8C0D1-2170-41EC-A7CD-966DA09885CA}" srcId="{CB0629B9-88A2-4329-957E-B4DE902B2A71}" destId="{5F44D864-9ACC-49E9-B723-784F36C54F9F}" srcOrd="0" destOrd="0" parTransId="{E3835B07-5960-4674-BBDD-863F4E9746A5}" sibTransId="{4DFB4134-6080-451A-B102-DCC279F9233D}"/>
    <dgm:cxn modelId="{930FBDF1-59C9-495E-91B4-FA452955F9AE}" type="presOf" srcId="{36A1D411-8DA8-4D86-AFED-2C335A220CC9}" destId="{FF70ABE4-5150-4785-8B0E-1578B29E7E91}" srcOrd="0" destOrd="0" presId="urn:microsoft.com/office/officeart/2005/8/layout/list1"/>
    <dgm:cxn modelId="{75825EFD-D252-468A-A605-6BDD9E436E61}" type="presOf" srcId="{471DF4D7-3959-4AC5-AD2B-4992EE2917EF}" destId="{C1B9A5F2-B6B9-4B36-9D33-10D16F335A26}" srcOrd="1" destOrd="0" presId="urn:microsoft.com/office/officeart/2005/8/layout/list1"/>
    <dgm:cxn modelId="{9C12F29D-1258-48FD-A934-81F26FFC642B}" type="presParOf" srcId="{FAF176FC-8A8D-49B2-8DD3-F15C86A49C9D}" destId="{A66AA204-7B3A-4F82-A178-FCF34F11FD54}" srcOrd="0" destOrd="0" presId="urn:microsoft.com/office/officeart/2005/8/layout/list1"/>
    <dgm:cxn modelId="{94EA5CAF-A371-49C7-BDE6-EEAB447DC455}" type="presParOf" srcId="{A66AA204-7B3A-4F82-A178-FCF34F11FD54}" destId="{75A49D7B-5D75-4E06-AEB2-347A326422FF}" srcOrd="0" destOrd="0" presId="urn:microsoft.com/office/officeart/2005/8/layout/list1"/>
    <dgm:cxn modelId="{CC5F416D-3F8F-4655-9BCD-5B4751BE975B}" type="presParOf" srcId="{A66AA204-7B3A-4F82-A178-FCF34F11FD54}" destId="{7AE07B4D-03E3-46B8-976B-9D152AC04B6D}" srcOrd="1" destOrd="0" presId="urn:microsoft.com/office/officeart/2005/8/layout/list1"/>
    <dgm:cxn modelId="{A96AA515-3A3B-42CC-9BEC-A4C670C4CB15}" type="presParOf" srcId="{FAF176FC-8A8D-49B2-8DD3-F15C86A49C9D}" destId="{E4FE093A-5619-43D9-9640-D101FD4CB0CA}" srcOrd="1" destOrd="0" presId="urn:microsoft.com/office/officeart/2005/8/layout/list1"/>
    <dgm:cxn modelId="{46DE5172-4293-47E4-9D53-03CD9E303444}" type="presParOf" srcId="{FAF176FC-8A8D-49B2-8DD3-F15C86A49C9D}" destId="{7518C460-1833-483F-A490-D8116F0B4313}" srcOrd="2" destOrd="0" presId="urn:microsoft.com/office/officeart/2005/8/layout/list1"/>
    <dgm:cxn modelId="{94A122D1-2197-45EB-A8C5-01D9C80E56E7}" type="presParOf" srcId="{FAF176FC-8A8D-49B2-8DD3-F15C86A49C9D}" destId="{63F77664-E531-41EB-8722-950565768C11}" srcOrd="3" destOrd="0" presId="urn:microsoft.com/office/officeart/2005/8/layout/list1"/>
    <dgm:cxn modelId="{F4FF320A-06FD-4DDD-8B5B-8749B6A1530A}" type="presParOf" srcId="{FAF176FC-8A8D-49B2-8DD3-F15C86A49C9D}" destId="{DE681878-6450-4052-8662-8CBB325C42BA}" srcOrd="4" destOrd="0" presId="urn:microsoft.com/office/officeart/2005/8/layout/list1"/>
    <dgm:cxn modelId="{EE893010-E18F-4725-A744-E7DA45A95BC6}" type="presParOf" srcId="{DE681878-6450-4052-8662-8CBB325C42BA}" destId="{7B796553-B200-4720-B627-6F9CBCA426E2}" srcOrd="0" destOrd="0" presId="urn:microsoft.com/office/officeart/2005/8/layout/list1"/>
    <dgm:cxn modelId="{1433AA71-1000-4704-BD4C-2142E85C9A23}" type="presParOf" srcId="{DE681878-6450-4052-8662-8CBB325C42BA}" destId="{C1B9A5F2-B6B9-4B36-9D33-10D16F335A26}" srcOrd="1" destOrd="0" presId="urn:microsoft.com/office/officeart/2005/8/layout/list1"/>
    <dgm:cxn modelId="{40DC12C6-414F-4BDD-B029-E09878129288}" type="presParOf" srcId="{FAF176FC-8A8D-49B2-8DD3-F15C86A49C9D}" destId="{110E0F5B-D381-4D94-9BF3-C7B3D8971E05}" srcOrd="5" destOrd="0" presId="urn:microsoft.com/office/officeart/2005/8/layout/list1"/>
    <dgm:cxn modelId="{D37208D8-1B24-4072-B60E-2A3362ED7A94}" type="presParOf" srcId="{FAF176FC-8A8D-49B2-8DD3-F15C86A49C9D}" destId="{65570D4F-E550-4B47-ACBC-AA28FC082BDA}" srcOrd="6" destOrd="0" presId="urn:microsoft.com/office/officeart/2005/8/layout/list1"/>
    <dgm:cxn modelId="{34B4D66F-2919-4215-AB5B-57CA3DD95BBB}" type="presParOf" srcId="{FAF176FC-8A8D-49B2-8DD3-F15C86A49C9D}" destId="{F4AD94A0-1624-47DC-9736-A8DBF399496A}" srcOrd="7" destOrd="0" presId="urn:microsoft.com/office/officeart/2005/8/layout/list1"/>
    <dgm:cxn modelId="{B401B098-B82F-4CDF-A303-8B69A4233CD8}" type="presParOf" srcId="{FAF176FC-8A8D-49B2-8DD3-F15C86A49C9D}" destId="{DFA89516-9B80-4BEC-9941-2AAE02F3F9D2}" srcOrd="8" destOrd="0" presId="urn:microsoft.com/office/officeart/2005/8/layout/list1"/>
    <dgm:cxn modelId="{BA3EA269-BB13-4958-BD2D-6F59D2C181CC}" type="presParOf" srcId="{DFA89516-9B80-4BEC-9941-2AAE02F3F9D2}" destId="{2E24BECB-43B4-44F1-BF73-7C1E46919118}" srcOrd="0" destOrd="0" presId="urn:microsoft.com/office/officeart/2005/8/layout/list1"/>
    <dgm:cxn modelId="{DE9E7727-BD5B-4DB3-87BA-EDE91B9EB31E}" type="presParOf" srcId="{DFA89516-9B80-4BEC-9941-2AAE02F3F9D2}" destId="{F95FF8EB-3DDF-4EDB-B1B3-8F75FEF3D83A}" srcOrd="1" destOrd="0" presId="urn:microsoft.com/office/officeart/2005/8/layout/list1"/>
    <dgm:cxn modelId="{D73DC2BC-4B5F-4CE1-BC7C-3CF3C6DF4883}" type="presParOf" srcId="{FAF176FC-8A8D-49B2-8DD3-F15C86A49C9D}" destId="{5D08FC25-4434-4314-9868-11118A277B82}" srcOrd="9" destOrd="0" presId="urn:microsoft.com/office/officeart/2005/8/layout/list1"/>
    <dgm:cxn modelId="{83105538-B441-49E0-A846-7A447F844521}" type="presParOf" srcId="{FAF176FC-8A8D-49B2-8DD3-F15C86A49C9D}" destId="{59260116-0589-4900-BE6F-03B82D446C8A}" srcOrd="10" destOrd="0" presId="urn:microsoft.com/office/officeart/2005/8/layout/list1"/>
    <dgm:cxn modelId="{206F7895-9C92-492A-9AB1-560B3BB13279}" type="presParOf" srcId="{FAF176FC-8A8D-49B2-8DD3-F15C86A49C9D}" destId="{DFE61AD9-0B4D-4EE3-87F6-A02207E51A4E}" srcOrd="11" destOrd="0" presId="urn:microsoft.com/office/officeart/2005/8/layout/list1"/>
    <dgm:cxn modelId="{9DDBDBF5-5052-42DE-B95F-EC58156A4462}" type="presParOf" srcId="{FAF176FC-8A8D-49B2-8DD3-F15C86A49C9D}" destId="{E6E1BB34-CEA3-45CB-B630-F9DA250D0B01}" srcOrd="12" destOrd="0" presId="urn:microsoft.com/office/officeart/2005/8/layout/list1"/>
    <dgm:cxn modelId="{67DDECAB-2BD0-4E88-889E-12B65D509B83}" type="presParOf" srcId="{E6E1BB34-CEA3-45CB-B630-F9DA250D0B01}" destId="{FF70ABE4-5150-4785-8B0E-1578B29E7E91}" srcOrd="0" destOrd="0" presId="urn:microsoft.com/office/officeart/2005/8/layout/list1"/>
    <dgm:cxn modelId="{E792E1F7-9A45-4363-B75D-973B4C83F5B1}" type="presParOf" srcId="{E6E1BB34-CEA3-45CB-B630-F9DA250D0B01}" destId="{870FF086-BC50-48D9-B62D-1C9F276A99B3}" srcOrd="1" destOrd="0" presId="urn:microsoft.com/office/officeart/2005/8/layout/list1"/>
    <dgm:cxn modelId="{AA8B16F3-705F-495D-95DF-A7B743BE3AAE}" type="presParOf" srcId="{FAF176FC-8A8D-49B2-8DD3-F15C86A49C9D}" destId="{7695925E-C9E0-4E67-915C-C9AF182E2375}" srcOrd="13" destOrd="0" presId="urn:microsoft.com/office/officeart/2005/8/layout/list1"/>
    <dgm:cxn modelId="{DE990431-E144-4BAA-ACBC-5BB80E6C44FD}" type="presParOf" srcId="{FAF176FC-8A8D-49B2-8DD3-F15C86A49C9D}" destId="{F685E232-10F0-4280-9995-E932870D778E}" srcOrd="14"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18C460-1833-483F-A490-D8116F0B4313}">
      <dsp:nvSpPr>
        <dsp:cNvPr id="0" name=""/>
        <dsp:cNvSpPr/>
      </dsp:nvSpPr>
      <dsp:spPr>
        <a:xfrm>
          <a:off x="0" y="493404"/>
          <a:ext cx="7230719" cy="781200"/>
        </a:xfrm>
        <a:prstGeom prst="rect">
          <a:avLst/>
        </a:prstGeom>
        <a:no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sp>
    <dsp:sp modelId="{7AE07B4D-03E3-46B8-976B-9D152AC04B6D}">
      <dsp:nvSpPr>
        <dsp:cNvPr id="0" name=""/>
        <dsp:cNvSpPr/>
      </dsp:nvSpPr>
      <dsp:spPr>
        <a:xfrm>
          <a:off x="450315" y="35844"/>
          <a:ext cx="6304419" cy="915120"/>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8292" tIns="0" rIns="238292"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Systematic feedback prior to summative</a:t>
          </a:r>
        </a:p>
      </dsp:txBody>
      <dsp:txXfrm>
        <a:off x="494987" y="80516"/>
        <a:ext cx="6215075" cy="825776"/>
      </dsp:txXfrm>
    </dsp:sp>
    <dsp:sp modelId="{65570D4F-E550-4B47-ACBC-AA28FC082BDA}">
      <dsp:nvSpPr>
        <dsp:cNvPr id="0" name=""/>
        <dsp:cNvSpPr/>
      </dsp:nvSpPr>
      <dsp:spPr>
        <a:xfrm>
          <a:off x="0" y="1899564"/>
          <a:ext cx="7230719" cy="781200"/>
        </a:xfrm>
        <a:prstGeom prst="rect">
          <a:avLst/>
        </a:prstGeom>
        <a:noFill/>
        <a:ln w="25400" cap="flat" cmpd="sng" algn="ctr">
          <a:solidFill>
            <a:schemeClr val="accent2">
              <a:lumMod val="40000"/>
              <a:lumOff val="60000"/>
            </a:schemeClr>
          </a:solidFill>
          <a:prstDash val="solid"/>
        </a:ln>
        <a:effectLst/>
      </dsp:spPr>
      <dsp:style>
        <a:lnRef idx="2">
          <a:scrgbClr r="0" g="0" b="0"/>
        </a:lnRef>
        <a:fillRef idx="1">
          <a:scrgbClr r="0" g="0" b="0"/>
        </a:fillRef>
        <a:effectRef idx="0">
          <a:scrgbClr r="0" g="0" b="0"/>
        </a:effectRef>
        <a:fontRef idx="minor"/>
      </dsp:style>
    </dsp:sp>
    <dsp:sp modelId="{C1B9A5F2-B6B9-4B36-9D33-10D16F335A26}">
      <dsp:nvSpPr>
        <dsp:cNvPr id="0" name=""/>
        <dsp:cNvSpPr/>
      </dsp:nvSpPr>
      <dsp:spPr>
        <a:xfrm>
          <a:off x="450315" y="1457955"/>
          <a:ext cx="6304419" cy="915120"/>
        </a:xfrm>
        <a:prstGeom prst="round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8292" tIns="0" rIns="238292"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Evidence of each performance standard</a:t>
          </a:r>
        </a:p>
      </dsp:txBody>
      <dsp:txXfrm>
        <a:off x="494987" y="1502627"/>
        <a:ext cx="6215075" cy="825776"/>
      </dsp:txXfrm>
    </dsp:sp>
    <dsp:sp modelId="{59260116-0589-4900-BE6F-03B82D446C8A}">
      <dsp:nvSpPr>
        <dsp:cNvPr id="0" name=""/>
        <dsp:cNvSpPr/>
      </dsp:nvSpPr>
      <dsp:spPr>
        <a:xfrm>
          <a:off x="0" y="3305724"/>
          <a:ext cx="7230719" cy="781200"/>
        </a:xfrm>
        <a:prstGeom prst="rect">
          <a:avLst/>
        </a:prstGeom>
        <a:noFill/>
        <a:ln w="254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dsp:style>
    </dsp:sp>
    <dsp:sp modelId="{F95FF8EB-3DDF-4EDB-B1B3-8F75FEF3D83A}">
      <dsp:nvSpPr>
        <dsp:cNvPr id="0" name=""/>
        <dsp:cNvSpPr/>
      </dsp:nvSpPr>
      <dsp:spPr>
        <a:xfrm>
          <a:off x="450315" y="2848164"/>
          <a:ext cx="6304419" cy="915120"/>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8292" tIns="0" rIns="238292"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Feedback to principal is essential</a:t>
          </a:r>
        </a:p>
      </dsp:txBody>
      <dsp:txXfrm>
        <a:off x="494987" y="2892836"/>
        <a:ext cx="6215075" cy="825776"/>
      </dsp:txXfrm>
    </dsp:sp>
    <dsp:sp modelId="{F685E232-10F0-4280-9995-E932870D778E}">
      <dsp:nvSpPr>
        <dsp:cNvPr id="0" name=""/>
        <dsp:cNvSpPr/>
      </dsp:nvSpPr>
      <dsp:spPr>
        <a:xfrm>
          <a:off x="0" y="4711884"/>
          <a:ext cx="7230719" cy="781200"/>
        </a:xfrm>
        <a:prstGeom prst="rect">
          <a:avLst/>
        </a:prstGeom>
        <a:noFill/>
        <a:ln w="25400" cap="flat" cmpd="sng"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870FF086-BC50-48D9-B62D-1C9F276A99B3}">
      <dsp:nvSpPr>
        <dsp:cNvPr id="0" name=""/>
        <dsp:cNvSpPr/>
      </dsp:nvSpPr>
      <dsp:spPr>
        <a:xfrm>
          <a:off x="450315" y="4254325"/>
          <a:ext cx="6304419" cy="915120"/>
        </a:xfrm>
        <a:prstGeom prst="round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8292" tIns="0" rIns="238292"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Does NOT include rating of performance</a:t>
          </a:r>
        </a:p>
      </dsp:txBody>
      <dsp:txXfrm>
        <a:off x="494987" y="4298997"/>
        <a:ext cx="6215075" cy="8257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18C460-1833-483F-A490-D8116F0B4313}">
      <dsp:nvSpPr>
        <dsp:cNvPr id="0" name=""/>
        <dsp:cNvSpPr/>
      </dsp:nvSpPr>
      <dsp:spPr>
        <a:xfrm>
          <a:off x="0" y="493404"/>
          <a:ext cx="7230719" cy="781200"/>
        </a:xfrm>
        <a:prstGeom prst="rect">
          <a:avLst/>
        </a:prstGeom>
        <a:no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sp>
    <dsp:sp modelId="{7AE07B4D-03E3-46B8-976B-9D152AC04B6D}">
      <dsp:nvSpPr>
        <dsp:cNvPr id="0" name=""/>
        <dsp:cNvSpPr/>
      </dsp:nvSpPr>
      <dsp:spPr>
        <a:xfrm>
          <a:off x="450315" y="35844"/>
          <a:ext cx="6304419" cy="915120"/>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8292" tIns="0" rIns="238292"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Comes at end of evaluation cycle</a:t>
          </a:r>
        </a:p>
      </dsp:txBody>
      <dsp:txXfrm>
        <a:off x="494987" y="80516"/>
        <a:ext cx="6215075" cy="825776"/>
      </dsp:txXfrm>
    </dsp:sp>
    <dsp:sp modelId="{65570D4F-E550-4B47-ACBC-AA28FC082BDA}">
      <dsp:nvSpPr>
        <dsp:cNvPr id="0" name=""/>
        <dsp:cNvSpPr/>
      </dsp:nvSpPr>
      <dsp:spPr>
        <a:xfrm>
          <a:off x="0" y="1899564"/>
          <a:ext cx="7230719" cy="781200"/>
        </a:xfrm>
        <a:prstGeom prst="rect">
          <a:avLst/>
        </a:prstGeom>
        <a:noFill/>
        <a:ln w="25400" cap="flat" cmpd="sng" algn="ctr">
          <a:solidFill>
            <a:schemeClr val="accent2">
              <a:lumMod val="40000"/>
              <a:lumOff val="60000"/>
            </a:schemeClr>
          </a:solidFill>
          <a:prstDash val="solid"/>
        </a:ln>
        <a:effectLst/>
      </dsp:spPr>
      <dsp:style>
        <a:lnRef idx="2">
          <a:scrgbClr r="0" g="0" b="0"/>
        </a:lnRef>
        <a:fillRef idx="1">
          <a:scrgbClr r="0" g="0" b="0"/>
        </a:fillRef>
        <a:effectRef idx="0">
          <a:scrgbClr r="0" g="0" b="0"/>
        </a:effectRef>
        <a:fontRef idx="minor"/>
      </dsp:style>
    </dsp:sp>
    <dsp:sp modelId="{C1B9A5F2-B6B9-4B36-9D33-10D16F335A26}">
      <dsp:nvSpPr>
        <dsp:cNvPr id="0" name=""/>
        <dsp:cNvSpPr/>
      </dsp:nvSpPr>
      <dsp:spPr>
        <a:xfrm>
          <a:off x="450315" y="1457955"/>
          <a:ext cx="6304419" cy="915120"/>
        </a:xfrm>
        <a:prstGeom prst="round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8292" tIns="0" rIns="238292"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Uses four-point rating scale</a:t>
          </a:r>
        </a:p>
      </dsp:txBody>
      <dsp:txXfrm>
        <a:off x="494987" y="1502627"/>
        <a:ext cx="6215075" cy="825776"/>
      </dsp:txXfrm>
    </dsp:sp>
    <dsp:sp modelId="{59260116-0589-4900-BE6F-03B82D446C8A}">
      <dsp:nvSpPr>
        <dsp:cNvPr id="0" name=""/>
        <dsp:cNvSpPr/>
      </dsp:nvSpPr>
      <dsp:spPr>
        <a:xfrm>
          <a:off x="0" y="3305724"/>
          <a:ext cx="7230719" cy="781200"/>
        </a:xfrm>
        <a:prstGeom prst="rect">
          <a:avLst/>
        </a:prstGeom>
        <a:noFill/>
        <a:ln w="254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dsp:style>
    </dsp:sp>
    <dsp:sp modelId="{F95FF8EB-3DDF-4EDB-B1B3-8F75FEF3D83A}">
      <dsp:nvSpPr>
        <dsp:cNvPr id="0" name=""/>
        <dsp:cNvSpPr/>
      </dsp:nvSpPr>
      <dsp:spPr>
        <a:xfrm>
          <a:off x="450315" y="2848164"/>
          <a:ext cx="6304419" cy="915120"/>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8292" tIns="0" rIns="238292"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Performance rubric for every standard</a:t>
          </a:r>
        </a:p>
      </dsp:txBody>
      <dsp:txXfrm>
        <a:off x="494987" y="2892836"/>
        <a:ext cx="6215075" cy="825776"/>
      </dsp:txXfrm>
    </dsp:sp>
    <dsp:sp modelId="{F685E232-10F0-4280-9995-E932870D778E}">
      <dsp:nvSpPr>
        <dsp:cNvPr id="0" name=""/>
        <dsp:cNvSpPr/>
      </dsp:nvSpPr>
      <dsp:spPr>
        <a:xfrm>
          <a:off x="0" y="4711884"/>
          <a:ext cx="7230719" cy="781200"/>
        </a:xfrm>
        <a:prstGeom prst="rect">
          <a:avLst/>
        </a:prstGeom>
        <a:noFill/>
        <a:ln w="25400" cap="flat" cmpd="sng"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870FF086-BC50-48D9-B62D-1C9F276A99B3}">
      <dsp:nvSpPr>
        <dsp:cNvPr id="0" name=""/>
        <dsp:cNvSpPr/>
      </dsp:nvSpPr>
      <dsp:spPr>
        <a:xfrm>
          <a:off x="450315" y="4254325"/>
          <a:ext cx="6304419" cy="915120"/>
        </a:xfrm>
        <a:prstGeom prst="round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8292" tIns="0" rIns="238292"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Includes single summative rating</a:t>
          </a:r>
        </a:p>
      </dsp:txBody>
      <dsp:txXfrm>
        <a:off x="494987" y="4298997"/>
        <a:ext cx="6215075" cy="82577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12.emf"/></Relationships>
</file>

<file path=ppt/drawings/drawing1.xml><?xml version="1.0" encoding="utf-8"?>
<c:userShapes xmlns:c="http://schemas.openxmlformats.org/drawingml/2006/chart">
  <cdr:relSizeAnchor xmlns:cdr="http://schemas.openxmlformats.org/drawingml/2006/chartDrawing">
    <cdr:from>
      <cdr:x>0</cdr:x>
      <cdr:y>0</cdr:y>
    </cdr:from>
    <cdr:to>
      <cdr:x>1</cdr:x>
      <cdr:y>0.06281</cdr:y>
    </cdr:to>
    <cdr:pic>
      <cdr:nvPicPr>
        <cdr:cNvPr id="7" name="chart">
          <a:extLst xmlns:a="http://schemas.openxmlformats.org/drawingml/2006/main">
            <a:ext uri="{FF2B5EF4-FFF2-40B4-BE49-F238E27FC236}">
              <a16:creationId xmlns:a16="http://schemas.microsoft.com/office/drawing/2014/main" id="{8DA709B2-C640-44F4-93D7-82AA94E0E7FF}"/>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2737305"/>
          <a:ext cx="6096000" cy="255260"/>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82119" cy="466434"/>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rgbClr val="C22536"/>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98102" y="0"/>
            <a:ext cx="2982119" cy="466434"/>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8182" y="4473892"/>
            <a:ext cx="5505450" cy="3660458"/>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8"/>
            <a:ext cx="2982119" cy="466433"/>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98102" y="8829968"/>
            <a:ext cx="151265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Trebuchet MS"/>
                <a:ea typeface="Trebuchet MS"/>
                <a:cs typeface="Trebuchet MS"/>
                <a:sym typeface="Trebuchet MS"/>
              </a:rPr>
              <a:t>‹#›</a:t>
            </a:fld>
            <a:endParaRPr sz="1200" b="0" i="0" u="none" strike="noStrike" cap="none" dirty="0">
              <a:solidFill>
                <a:schemeClr val="dk1"/>
              </a:solidFill>
              <a:latin typeface="Trebuchet MS"/>
              <a:ea typeface="Trebuchet MS"/>
              <a:cs typeface="Trebuchet MS"/>
              <a:sym typeface="Trebuchet MS"/>
            </a:endParaRPr>
          </a:p>
        </p:txBody>
      </p:sp>
      <p:pic>
        <p:nvPicPr>
          <p:cNvPr id="9" name="Google Shape;9;n" descr="Virginia Department of Education"/>
          <p:cNvPicPr preferRelativeResize="0"/>
          <p:nvPr/>
        </p:nvPicPr>
        <p:blipFill rotWithShape="1">
          <a:blip r:embed="rId2">
            <a:alphaModFix/>
          </a:blip>
          <a:srcRect/>
          <a:stretch/>
        </p:blipFill>
        <p:spPr>
          <a:xfrm rot="-5400000">
            <a:off x="-3352269" y="4452045"/>
            <a:ext cx="7164908" cy="404460"/>
          </a:xfrm>
          <a:prstGeom prst="rect">
            <a:avLst/>
          </a:prstGeom>
          <a:noFill/>
          <a:ln>
            <a:noFill/>
          </a:ln>
        </p:spPr>
      </p:pic>
      <p:pic>
        <p:nvPicPr>
          <p:cNvPr id="10" name="Google Shape;10;n" descr="VDOE Logo"/>
          <p:cNvPicPr preferRelativeResize="0"/>
          <p:nvPr/>
        </p:nvPicPr>
        <p:blipFill rotWithShape="1">
          <a:blip r:embed="rId3">
            <a:alphaModFix/>
          </a:blip>
          <a:srcRect/>
          <a:stretch/>
        </p:blipFill>
        <p:spPr>
          <a:xfrm>
            <a:off x="5410752" y="8844763"/>
            <a:ext cx="1381141" cy="466433"/>
          </a:xfrm>
          <a:prstGeom prst="rect">
            <a:avLst/>
          </a:prstGeom>
          <a:noFill/>
          <a:ln>
            <a:noFill/>
          </a:ln>
        </p:spPr>
      </p:pic>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lis.virginia.gov/cgi-bin/legp604.exe?212+sum+HB1904"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1:notes"/>
          <p:cNvSpPr txBox="1">
            <a:spLocks noGrp="1"/>
          </p:cNvSpPr>
          <p:nvPr>
            <p:ph type="body" idx="1"/>
          </p:nvPr>
        </p:nvSpPr>
        <p:spPr>
          <a:xfrm>
            <a:off x="688182" y="4473892"/>
            <a:ext cx="550545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a:latin typeface="Times New Roman" panose="02020603050405020304" pitchFamily="18" charset="0"/>
                <a:cs typeface="Times New Roman" panose="02020603050405020304" pitchFamily="18" charset="0"/>
              </a:rPr>
              <a:t>Welcome to the orientation training for the Virginia Department of Education Principal Performance Evaluation System.  </a:t>
            </a:r>
            <a:endParaRPr dirty="0">
              <a:latin typeface="Times New Roman" panose="02020603050405020304" pitchFamily="18" charset="0"/>
              <a:cs typeface="Times New Roman" panose="02020603050405020304" pitchFamily="18" charset="0"/>
            </a:endParaRPr>
          </a:p>
        </p:txBody>
      </p:sp>
      <p:sp>
        <p:nvSpPr>
          <p:cNvPr id="152" name="Google Shape;152;p1:notes"/>
          <p:cNvSpPr txBox="1">
            <a:spLocks noGrp="1"/>
          </p:cNvSpPr>
          <p:nvPr>
            <p:ph type="sldNum" idx="12"/>
          </p:nvPr>
        </p:nvSpPr>
        <p:spPr>
          <a:xfrm>
            <a:off x="3898102" y="8829968"/>
            <a:ext cx="151265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dirty="0">
                <a:latin typeface="Times New Roman" panose="02020603050405020304" pitchFamily="18" charset="0"/>
                <a:cs typeface="Times New Roman" panose="02020603050405020304" pitchFamily="18" charset="0"/>
              </a:rPr>
              <a:t>The goal of the evaluation system is to help principals become more effective.  To that end, we will spend a few minutes discussing why it is so important to have effective principals in our schools.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Trebuchet MS"/>
                <a:ea typeface="Trebuchet MS"/>
                <a:cs typeface="Trebuchet MS"/>
                <a:sym typeface="Trebuchet MS"/>
              </a:rPr>
              <a:t>10</a:t>
            </a:fld>
            <a:endParaRPr lang="en-US" sz="1200" b="0" i="0" u="none" strike="noStrike" cap="none" dirty="0">
              <a:solidFill>
                <a:schemeClr val="dk1"/>
              </a:solidFill>
              <a:latin typeface="Trebuchet MS"/>
              <a:ea typeface="Trebuchet MS"/>
              <a:cs typeface="Trebuchet MS"/>
              <a:sym typeface="Trebuchet MS"/>
            </a:endParaRPr>
          </a:p>
        </p:txBody>
      </p:sp>
    </p:spTree>
    <p:extLst>
      <p:ext uri="{BB962C8B-B14F-4D97-AF65-F5344CB8AC3E}">
        <p14:creationId xmlns:p14="http://schemas.microsoft.com/office/powerpoint/2010/main" val="4026388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some of the things we know about effective principals.  First, effective principals know what matters.</a:t>
            </a:r>
          </a:p>
        </p:txBody>
      </p:sp>
      <p:sp>
        <p:nvSpPr>
          <p:cNvPr id="4" name="Slide Number Placeholder 3"/>
          <p:cNvSpPr>
            <a:spLocks noGrp="1"/>
          </p:cNvSpPr>
          <p:nvPr>
            <p:ph type="sldNum" sz="quarter" idx="5"/>
          </p:nvPr>
        </p:nvSpPr>
        <p:spPr/>
        <p:txBody>
          <a:bodyPr/>
          <a:lstStyle/>
          <a:p>
            <a:fld id="{2F0C825E-8569-4D7A-B14A-0EE1309E2F01}" type="slidenum">
              <a:rPr lang="en-US" smtClean="0"/>
              <a:t>11</a:t>
            </a:fld>
            <a:endParaRPr lang="en-US" dirty="0"/>
          </a:p>
        </p:txBody>
      </p:sp>
    </p:spTree>
    <p:extLst>
      <p:ext uri="{BB962C8B-B14F-4D97-AF65-F5344CB8AC3E}">
        <p14:creationId xmlns:p14="http://schemas.microsoft.com/office/powerpoint/2010/main" val="2795359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60192">
              <a:defRPr/>
            </a:pPr>
            <a:r>
              <a:rPr lang="en-US" dirty="0">
                <a:latin typeface="Times New Roman" panose="02020603050405020304" pitchFamily="18" charset="0"/>
                <a:cs typeface="Times New Roman" panose="02020603050405020304" pitchFamily="18" charset="0"/>
              </a:rPr>
              <a:t>As a reminder, </a:t>
            </a:r>
            <a:r>
              <a:rPr lang="en-US" sz="1200" dirty="0">
                <a:latin typeface="Times New Roman" panose="02020603050405020304" pitchFamily="18" charset="0"/>
                <a:cs typeface="Times New Roman" panose="02020603050405020304" pitchFamily="18" charset="0"/>
              </a:rPr>
              <a:t>the effect size is just the standardized mean difference between the two groups. In other words:</a:t>
            </a:r>
          </a:p>
          <a:p>
            <a:pPr marL="0" indent="0" defTabSz="960192">
              <a:defRPr/>
            </a:pPr>
            <a:endParaRPr lang="en-US" sz="1200" dirty="0">
              <a:latin typeface="Times New Roman" panose="02020603050405020304" pitchFamily="18" charset="0"/>
              <a:cs typeface="Times New Roman" panose="02020603050405020304" pitchFamily="18" charset="0"/>
            </a:endParaRPr>
          </a:p>
          <a:p>
            <a:pPr marL="0" indent="0" defTabSz="960192">
              <a:defRPr/>
            </a:pPr>
            <a:r>
              <a:rPr lang="en-US" sz="1200" dirty="0">
                <a:latin typeface="Times New Roman" panose="02020603050405020304" pitchFamily="18" charset="0"/>
                <a:cs typeface="Times New Roman" panose="02020603050405020304" pitchFamily="18" charset="0"/>
              </a:rPr>
              <a:t>EFFECT SIZE </a:t>
            </a:r>
            <a:r>
              <a:rPr lang="en-US" sz="1200" u="none" dirty="0">
                <a:latin typeface="Times New Roman" panose="02020603050405020304" pitchFamily="18" charset="0"/>
                <a:cs typeface="Times New Roman" panose="02020603050405020304" pitchFamily="18" charset="0"/>
              </a:rPr>
              <a:t>= </a:t>
            </a:r>
            <a:r>
              <a:rPr lang="en-US" sz="1200" u="sng" dirty="0">
                <a:latin typeface="Times New Roman" panose="02020603050405020304" pitchFamily="18" charset="0"/>
                <a:cs typeface="Times New Roman" panose="02020603050405020304" pitchFamily="18" charset="0"/>
              </a:rPr>
              <a:t>[Mean of Experimental Group] – [Mean of Control Group]</a:t>
            </a:r>
          </a:p>
          <a:p>
            <a:pPr marL="0" indent="0" defTabSz="960192">
              <a:defRPr/>
            </a:pPr>
            <a:r>
              <a:rPr lang="en-US" sz="1200" dirty="0">
                <a:latin typeface="Times New Roman" panose="02020603050405020304" pitchFamily="18" charset="0"/>
                <a:cs typeface="Times New Roman" panose="02020603050405020304" pitchFamily="18" charset="0"/>
              </a:rPr>
              <a:t>		Standard Deviation</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F0C825E-8569-4D7A-B14A-0EE1309E2F01}" type="slidenum">
              <a:rPr lang="en-US" smtClean="0"/>
              <a:t>12</a:t>
            </a:fld>
            <a:endParaRPr lang="en-US" dirty="0"/>
          </a:p>
        </p:txBody>
      </p:sp>
    </p:spTree>
    <p:extLst>
      <p:ext uri="{BB962C8B-B14F-4D97-AF65-F5344CB8AC3E}">
        <p14:creationId xmlns:p14="http://schemas.microsoft.com/office/powerpoint/2010/main" val="1877441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57200"/>
            <a:r>
              <a:rPr lang="en-US" dirty="0">
                <a:latin typeface="Times New Roman" panose="02020603050405020304" pitchFamily="18" charset="0"/>
                <a:cs typeface="Times New Roman" panose="02020603050405020304" pitchFamily="18" charset="0"/>
              </a:rPr>
              <a:t>You can see the effect sizes from various variables.</a:t>
            </a:r>
          </a:p>
        </p:txBody>
      </p:sp>
      <p:sp>
        <p:nvSpPr>
          <p:cNvPr id="4" name="Slide Number Placeholder 3"/>
          <p:cNvSpPr>
            <a:spLocks noGrp="1"/>
          </p:cNvSpPr>
          <p:nvPr>
            <p:ph type="sldNum" sz="quarter" idx="5"/>
          </p:nvPr>
        </p:nvSpPr>
        <p:spPr/>
        <p:txBody>
          <a:bodyPr/>
          <a:lstStyle/>
          <a:p>
            <a:fld id="{2F0C825E-8569-4D7A-B14A-0EE1309E2F01}" type="slidenum">
              <a:rPr lang="en-US" smtClean="0"/>
              <a:t>13</a:t>
            </a:fld>
            <a:endParaRPr lang="en-US" dirty="0"/>
          </a:p>
        </p:txBody>
      </p:sp>
    </p:spTree>
    <p:extLst>
      <p:ext uri="{BB962C8B-B14F-4D97-AF65-F5344CB8AC3E}">
        <p14:creationId xmlns:p14="http://schemas.microsoft.com/office/powerpoint/2010/main" val="1556686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dirty="0">
                <a:latin typeface="Times New Roman" panose="02020603050405020304" pitchFamily="18" charset="0"/>
                <a:cs typeface="Times New Roman" panose="02020603050405020304" pitchFamily="18" charset="0"/>
              </a:rPr>
              <a:t>Here are variables with low or negative effect sizes.</a:t>
            </a:r>
          </a:p>
        </p:txBody>
      </p:sp>
      <p:sp>
        <p:nvSpPr>
          <p:cNvPr id="4" name="Slide Number Placeholder 3"/>
          <p:cNvSpPr>
            <a:spLocks noGrp="1"/>
          </p:cNvSpPr>
          <p:nvPr>
            <p:ph type="sldNum" sz="quarter" idx="5"/>
          </p:nvPr>
        </p:nvSpPr>
        <p:spPr/>
        <p:txBody>
          <a:bodyPr/>
          <a:lstStyle/>
          <a:p>
            <a:fld id="{2F0C825E-8569-4D7A-B14A-0EE1309E2F01}" type="slidenum">
              <a:rPr lang="en-US" smtClean="0"/>
              <a:t>14</a:t>
            </a:fld>
            <a:endParaRPr lang="en-US" dirty="0"/>
          </a:p>
        </p:txBody>
      </p:sp>
    </p:spTree>
    <p:extLst>
      <p:ext uri="{BB962C8B-B14F-4D97-AF65-F5344CB8AC3E}">
        <p14:creationId xmlns:p14="http://schemas.microsoft.com/office/powerpoint/2010/main" val="1651933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latin typeface="Times New Roman" panose="02020603050405020304" pitchFamily="18" charset="0"/>
                <a:cs typeface="Times New Roman" panose="02020603050405020304" pitchFamily="18" charset="0"/>
              </a:rPr>
              <a:t>Not only do effective principals know what matters, but they also do what matters.</a:t>
            </a:r>
          </a:p>
          <a:p>
            <a:endParaRPr lang="en-US" dirty="0"/>
          </a:p>
        </p:txBody>
      </p:sp>
      <p:sp>
        <p:nvSpPr>
          <p:cNvPr id="4" name="Slide Number Placeholder 3"/>
          <p:cNvSpPr>
            <a:spLocks noGrp="1"/>
          </p:cNvSpPr>
          <p:nvPr>
            <p:ph type="sldNum" sz="quarter" idx="5"/>
          </p:nvPr>
        </p:nvSpPr>
        <p:spPr/>
        <p:txBody>
          <a:bodyPr/>
          <a:lstStyle/>
          <a:p>
            <a:fld id="{2F0C825E-8569-4D7A-B14A-0EE1309E2F01}" type="slidenum">
              <a:rPr lang="en-US" smtClean="0"/>
              <a:t>15</a:t>
            </a:fld>
            <a:endParaRPr lang="en-US" dirty="0"/>
          </a:p>
        </p:txBody>
      </p:sp>
    </p:spTree>
    <p:extLst>
      <p:ext uri="{BB962C8B-B14F-4D97-AF65-F5344CB8AC3E}">
        <p14:creationId xmlns:p14="http://schemas.microsoft.com/office/powerpoint/2010/main" val="14120470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indent="0"/>
            <a:r>
              <a:rPr lang="en-US" dirty="0">
                <a:latin typeface="Times New Roman" panose="02020603050405020304" pitchFamily="18" charset="0"/>
                <a:cs typeface="Times New Roman" panose="02020603050405020304" pitchFamily="18" charset="0"/>
              </a:rPr>
              <a:t>For example, many of our administrators conduct classroom walk-throughs, but, in fact, classroom walk-throughs (5-10 minutes duration) have been found to have no impact on student achievement. </a:t>
            </a:r>
            <a:endParaRPr lang="en-US" b="1" dirty="0">
              <a:latin typeface="Times New Roman" panose="02020603050405020304" pitchFamily="18" charset="0"/>
              <a:cs typeface="Times New Roman" panose="02020603050405020304" pitchFamily="18" charset="0"/>
            </a:endParaRP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59685" indent="-292186">
              <a:defRPr>
                <a:solidFill>
                  <a:schemeClr val="tx1"/>
                </a:solidFill>
                <a:latin typeface="Arial" pitchFamily="34" charset="0"/>
                <a:ea typeface="MS PGothic" pitchFamily="34" charset="-128"/>
              </a:defRPr>
            </a:lvl2pPr>
            <a:lvl3pPr marL="1168747" indent="-233749">
              <a:defRPr>
                <a:solidFill>
                  <a:schemeClr val="tx1"/>
                </a:solidFill>
                <a:latin typeface="Arial" pitchFamily="34" charset="0"/>
                <a:ea typeface="MS PGothic" pitchFamily="34" charset="-128"/>
              </a:defRPr>
            </a:lvl3pPr>
            <a:lvl4pPr marL="1636245" indent="-233749">
              <a:defRPr>
                <a:solidFill>
                  <a:schemeClr val="tx1"/>
                </a:solidFill>
                <a:latin typeface="Arial" pitchFamily="34" charset="0"/>
                <a:ea typeface="MS PGothic" pitchFamily="34" charset="-128"/>
              </a:defRPr>
            </a:lvl4pPr>
            <a:lvl5pPr marL="2103744" indent="-233749">
              <a:defRPr>
                <a:solidFill>
                  <a:schemeClr val="tx1"/>
                </a:solidFill>
                <a:latin typeface="Arial" pitchFamily="34" charset="0"/>
                <a:ea typeface="MS PGothic" pitchFamily="34" charset="-128"/>
              </a:defRPr>
            </a:lvl5pPr>
            <a:lvl6pPr marL="2571243" indent="-233749" eaLnBrk="0" fontAlgn="base" hangingPunct="0">
              <a:spcBef>
                <a:spcPct val="0"/>
              </a:spcBef>
              <a:spcAft>
                <a:spcPct val="0"/>
              </a:spcAft>
              <a:defRPr>
                <a:solidFill>
                  <a:schemeClr val="tx1"/>
                </a:solidFill>
                <a:latin typeface="Arial" pitchFamily="34" charset="0"/>
                <a:ea typeface="MS PGothic" pitchFamily="34" charset="-128"/>
              </a:defRPr>
            </a:lvl6pPr>
            <a:lvl7pPr marL="3038741" indent="-233749" eaLnBrk="0" fontAlgn="base" hangingPunct="0">
              <a:spcBef>
                <a:spcPct val="0"/>
              </a:spcBef>
              <a:spcAft>
                <a:spcPct val="0"/>
              </a:spcAft>
              <a:defRPr>
                <a:solidFill>
                  <a:schemeClr val="tx1"/>
                </a:solidFill>
                <a:latin typeface="Arial" pitchFamily="34" charset="0"/>
                <a:ea typeface="MS PGothic" pitchFamily="34" charset="-128"/>
              </a:defRPr>
            </a:lvl7pPr>
            <a:lvl8pPr marL="3506240" indent="-233749" eaLnBrk="0" fontAlgn="base" hangingPunct="0">
              <a:spcBef>
                <a:spcPct val="0"/>
              </a:spcBef>
              <a:spcAft>
                <a:spcPct val="0"/>
              </a:spcAft>
              <a:defRPr>
                <a:solidFill>
                  <a:schemeClr val="tx1"/>
                </a:solidFill>
                <a:latin typeface="Arial" pitchFamily="34" charset="0"/>
                <a:ea typeface="MS PGothic" pitchFamily="34" charset="-128"/>
              </a:defRPr>
            </a:lvl8pPr>
            <a:lvl9pPr marL="3973738" indent="-233749" eaLnBrk="0" fontAlgn="base" hangingPunct="0">
              <a:spcBef>
                <a:spcPct val="0"/>
              </a:spcBef>
              <a:spcAft>
                <a:spcPct val="0"/>
              </a:spcAft>
              <a:defRPr>
                <a:solidFill>
                  <a:schemeClr val="tx1"/>
                </a:solidFill>
                <a:latin typeface="Arial" pitchFamily="34" charset="0"/>
                <a:ea typeface="MS PGothic" pitchFamily="34" charset="-128"/>
              </a:defRPr>
            </a:lvl9pPr>
          </a:lstStyle>
          <a:p>
            <a:fld id="{E360147A-1B2D-4E8F-AD19-4C55FAF9B92E}" type="slidenum">
              <a:rPr lang="en-US" smtClean="0">
                <a:latin typeface="Times" charset="0"/>
              </a:rPr>
              <a:pPr/>
              <a:t>16</a:t>
            </a:fld>
            <a:endParaRPr lang="en-US" dirty="0">
              <a:latin typeface="Times" charset="0"/>
            </a:endParaRPr>
          </a:p>
        </p:txBody>
      </p:sp>
    </p:spTree>
    <p:extLst>
      <p:ext uri="{BB962C8B-B14F-4D97-AF65-F5344CB8AC3E}">
        <p14:creationId xmlns:p14="http://schemas.microsoft.com/office/powerpoint/2010/main" val="41074176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Here’s an interesting finding.  Principals spend an average of 12.7% of their total work time on instruction-related activities as shown on the slide.  Note that only 0.5% of their time is spent on coaching teachers, which has an effect size of .58 on instruction and .15 on student achievement, according to a study conducted by Kraft and colleagues in 2018 (Kraft, Blazar, &amp; Hogan, 2018). Conversely, they spend over 10 times as much time (5.4%) on classroom walk-throughs, which we know has an effect size of 0.0 (Horng, Klasik, &amp; Loeb, 2009).  How might teacher performance improve it principals spent more time providing rich, reflective feedback to their teachers?</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A7D6D54-0714-4921-A55C-46F045813B44}" type="slidenum">
              <a:rPr lang="en-US" smtClean="0"/>
              <a:pPr/>
              <a:t>17</a:t>
            </a:fld>
            <a:endParaRPr lang="en-US" dirty="0"/>
          </a:p>
        </p:txBody>
      </p:sp>
    </p:spTree>
    <p:extLst>
      <p:ext uri="{BB962C8B-B14F-4D97-AF65-F5344CB8AC3E}">
        <p14:creationId xmlns:p14="http://schemas.microsoft.com/office/powerpoint/2010/main" val="35175878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28: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p28:notes"/>
          <p:cNvSpPr txBox="1">
            <a:spLocks noGrp="1"/>
          </p:cNvSpPr>
          <p:nvPr>
            <p:ph type="body" idx="1"/>
          </p:nvPr>
        </p:nvSpPr>
        <p:spPr>
          <a:xfrm>
            <a:off x="688182" y="4473892"/>
            <a:ext cx="550545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a:latin typeface="Times New Roman" panose="02020603050405020304" pitchFamily="18" charset="0"/>
                <a:cs typeface="Times New Roman" panose="02020603050405020304" pitchFamily="18" charset="0"/>
              </a:rPr>
              <a:t>Take a few moments to reflect on the question we just posed (How might teacher performance improve if principals spent more time providing rich, reflective feedback to their teachers?) and share your thoughts on chat.</a:t>
            </a:r>
            <a:endParaRPr dirty="0">
              <a:latin typeface="Times New Roman" panose="02020603050405020304" pitchFamily="18" charset="0"/>
              <a:cs typeface="Times New Roman" panose="02020603050405020304" pitchFamily="18" charset="0"/>
            </a:endParaRPr>
          </a:p>
        </p:txBody>
      </p:sp>
      <p:sp>
        <p:nvSpPr>
          <p:cNvPr id="426" name="Google Shape;426;p28:notes"/>
          <p:cNvSpPr txBox="1">
            <a:spLocks noGrp="1"/>
          </p:cNvSpPr>
          <p:nvPr>
            <p:ph type="sldNum" idx="12"/>
          </p:nvPr>
        </p:nvSpPr>
        <p:spPr>
          <a:xfrm>
            <a:off x="3898102" y="8829968"/>
            <a:ext cx="151265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18</a:t>
            </a:fld>
            <a:endParaRPr dirty="0"/>
          </a:p>
        </p:txBody>
      </p:sp>
    </p:spTree>
    <p:extLst>
      <p:ext uri="{BB962C8B-B14F-4D97-AF65-F5344CB8AC3E}">
        <p14:creationId xmlns:p14="http://schemas.microsoft.com/office/powerpoint/2010/main" val="1851152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r>
              <a:rPr lang="en-US" dirty="0">
                <a:latin typeface="Times New Roman" pitchFamily="18" charset="0"/>
                <a:cs typeface="Times New Roman" pitchFamily="18" charset="0"/>
              </a:rPr>
              <a:t>In addition to the personal qualities, principals have many responsibilities, which generally can be categorized into the areas shown on this slide.  </a:t>
            </a:r>
          </a:p>
          <a:p>
            <a:pPr marL="0" indent="0"/>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19624A42-F73F-4263-98D6-EAD04E5D76F1}" type="slidenum">
              <a:rPr lang="en-US" smtClean="0"/>
              <a:pPr/>
              <a:t>19</a:t>
            </a:fld>
            <a:endParaRPr lang="en-US" dirty="0"/>
          </a:p>
        </p:txBody>
      </p:sp>
    </p:spTree>
    <p:extLst>
      <p:ext uri="{BB962C8B-B14F-4D97-AF65-F5344CB8AC3E}">
        <p14:creationId xmlns:p14="http://schemas.microsoft.com/office/powerpoint/2010/main" val="3378790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2: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2:notes"/>
          <p:cNvSpPr txBox="1">
            <a:spLocks noGrp="1"/>
          </p:cNvSpPr>
          <p:nvPr>
            <p:ph type="body" idx="1"/>
          </p:nvPr>
        </p:nvSpPr>
        <p:spPr>
          <a:xfrm>
            <a:off x="688182" y="4473892"/>
            <a:ext cx="550545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a:latin typeface="Times New Roman" panose="02020603050405020304" pitchFamily="18" charset="0"/>
                <a:cs typeface="Times New Roman" panose="02020603050405020304" pitchFamily="18" charset="0"/>
              </a:rPr>
              <a:t>Here is our agenda.</a:t>
            </a:r>
            <a:endParaRPr dirty="0">
              <a:latin typeface="Times New Roman" panose="02020603050405020304" pitchFamily="18" charset="0"/>
              <a:cs typeface="Times New Roman" panose="02020603050405020304" pitchFamily="18" charset="0"/>
            </a:endParaRPr>
          </a:p>
        </p:txBody>
      </p:sp>
      <p:sp>
        <p:nvSpPr>
          <p:cNvPr id="159" name="Google Shape;159;p2:notes"/>
          <p:cNvSpPr txBox="1">
            <a:spLocks noGrp="1"/>
          </p:cNvSpPr>
          <p:nvPr>
            <p:ph type="sldNum" idx="12"/>
          </p:nvPr>
        </p:nvSpPr>
        <p:spPr>
          <a:xfrm>
            <a:off x="3898102" y="8829968"/>
            <a:ext cx="151265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a:t>
            </a:fld>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28: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p28:notes"/>
          <p:cNvSpPr txBox="1">
            <a:spLocks noGrp="1"/>
          </p:cNvSpPr>
          <p:nvPr>
            <p:ph type="body" idx="1"/>
          </p:nvPr>
        </p:nvSpPr>
        <p:spPr>
          <a:xfrm>
            <a:off x="688182" y="4473892"/>
            <a:ext cx="550545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a:latin typeface="Times New Roman" panose="02020603050405020304" pitchFamily="18" charset="0"/>
                <a:cs typeface="Times New Roman" panose="02020603050405020304" pitchFamily="18" charset="0"/>
              </a:rPr>
              <a:t>Which of these principal qualities has the most impact on school and student success?  Why?</a:t>
            </a:r>
            <a:endParaRPr dirty="0">
              <a:latin typeface="Times New Roman" panose="02020603050405020304" pitchFamily="18" charset="0"/>
              <a:cs typeface="Times New Roman" panose="02020603050405020304" pitchFamily="18" charset="0"/>
            </a:endParaRPr>
          </a:p>
        </p:txBody>
      </p:sp>
      <p:sp>
        <p:nvSpPr>
          <p:cNvPr id="426" name="Google Shape;426;p28:notes"/>
          <p:cNvSpPr txBox="1">
            <a:spLocks noGrp="1"/>
          </p:cNvSpPr>
          <p:nvPr>
            <p:ph type="sldNum" idx="12"/>
          </p:nvPr>
        </p:nvSpPr>
        <p:spPr>
          <a:xfrm>
            <a:off x="3898102" y="8829968"/>
            <a:ext cx="151265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20</a:t>
            </a:fld>
            <a:endParaRPr dirty="0"/>
          </a:p>
        </p:txBody>
      </p:sp>
    </p:spTree>
    <p:extLst>
      <p:ext uri="{BB962C8B-B14F-4D97-AF65-F5344CB8AC3E}">
        <p14:creationId xmlns:p14="http://schemas.microsoft.com/office/powerpoint/2010/main" val="35322747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r>
              <a:rPr lang="en-US" dirty="0">
                <a:latin typeface="Times New Roman" pitchFamily="18" charset="0"/>
                <a:cs typeface="Times New Roman" pitchFamily="18" charset="0"/>
              </a:rPr>
              <a:t>In addition to the personal qualities, principals have many responsibilities, which generally can be categorized into the areas shown on this slide.  </a:t>
            </a:r>
          </a:p>
          <a:p>
            <a:pPr marL="0" indent="0"/>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19624A42-F73F-4263-98D6-EAD04E5D76F1}" type="slidenum">
              <a:rPr lang="en-US" smtClean="0"/>
              <a:pPr/>
              <a:t>21</a:t>
            </a:fld>
            <a:endParaRPr lang="en-US" dirty="0"/>
          </a:p>
        </p:txBody>
      </p:sp>
    </p:spTree>
    <p:extLst>
      <p:ext uri="{BB962C8B-B14F-4D97-AF65-F5344CB8AC3E}">
        <p14:creationId xmlns:p14="http://schemas.microsoft.com/office/powerpoint/2010/main" val="16867201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dirty="0">
                <a:latin typeface="Times New Roman" panose="02020603050405020304" pitchFamily="18" charset="0"/>
                <a:cs typeface="Times New Roman" panose="02020603050405020304" pitchFamily="18" charset="0"/>
              </a:rPr>
              <a:t>We also know that effective principals do things to help teachers, staff, and students.</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F0C825E-8569-4D7A-B14A-0EE1309E2F01}" type="slidenum">
              <a:rPr lang="en-US" smtClean="0"/>
              <a:t>22</a:t>
            </a:fld>
            <a:endParaRPr lang="en-US" dirty="0"/>
          </a:p>
        </p:txBody>
      </p:sp>
    </p:spTree>
    <p:extLst>
      <p:ext uri="{BB962C8B-B14F-4D97-AF65-F5344CB8AC3E}">
        <p14:creationId xmlns:p14="http://schemas.microsoft.com/office/powerpoint/2010/main" val="8083322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fld id="{306E8C49-D0A6-4BE0-9F01-641987459D4A}" type="slidenum">
              <a:rPr lang="en-US">
                <a:latin typeface="Times" pitchFamily="-109" charset="0"/>
              </a:rPr>
              <a:pPr/>
              <a:t>23</a:t>
            </a:fld>
            <a:endParaRPr lang="en-US" dirty="0">
              <a:latin typeface="Times" pitchFamily="-109" charset="0"/>
            </a:endParaRPr>
          </a:p>
        </p:txBody>
      </p:sp>
      <p:sp>
        <p:nvSpPr>
          <p:cNvPr id="86019"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a:xfrm>
            <a:off x="474822" y="4534852"/>
            <a:ext cx="5505450" cy="3660458"/>
          </a:xfrm>
        </p:spPr>
        <p:txBody>
          <a:bodyPr/>
          <a:lstStyle/>
          <a:p>
            <a:r>
              <a:rPr lang="en-US" dirty="0">
                <a:latin typeface="Times New Roman" panose="02020603050405020304" pitchFamily="18" charset="0"/>
                <a:cs typeface="Times New Roman" panose="02020603050405020304" pitchFamily="18" charset="0"/>
              </a:rPr>
              <a:t>In other words, principals are there to help, not hurt!</a:t>
            </a:r>
          </a:p>
        </p:txBody>
      </p:sp>
    </p:spTree>
    <p:extLst>
      <p:ext uri="{BB962C8B-B14F-4D97-AF65-F5344CB8AC3E}">
        <p14:creationId xmlns:p14="http://schemas.microsoft.com/office/powerpoint/2010/main" val="11138951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4: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14:notes"/>
          <p:cNvSpPr txBox="1">
            <a:spLocks noGrp="1"/>
          </p:cNvSpPr>
          <p:nvPr>
            <p:ph type="body" idx="1"/>
          </p:nvPr>
        </p:nvSpPr>
        <p:spPr>
          <a:xfrm>
            <a:off x="688182" y="4473892"/>
            <a:ext cx="550545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a:latin typeface="Times New Roman"/>
                <a:ea typeface="Times New Roman"/>
                <a:cs typeface="Times New Roman"/>
                <a:sym typeface="Times New Roman"/>
              </a:rPr>
              <a:t>Let’s now look at the basics of the Principal Performance Evaluation System.</a:t>
            </a:r>
            <a:endParaRPr dirty="0">
              <a:latin typeface="Times New Roman"/>
              <a:ea typeface="Times New Roman"/>
              <a:cs typeface="Times New Roman"/>
              <a:sym typeface="Times New Roman"/>
            </a:endParaRPr>
          </a:p>
          <a:p>
            <a:pPr marL="0" lvl="0" indent="0" algn="l" rtl="0">
              <a:spcBef>
                <a:spcPts val="0"/>
              </a:spcBef>
              <a:spcAft>
                <a:spcPts val="0"/>
              </a:spcAft>
              <a:buNone/>
            </a:pPr>
            <a:endParaRPr dirty="0"/>
          </a:p>
        </p:txBody>
      </p:sp>
      <p:sp>
        <p:nvSpPr>
          <p:cNvPr id="245" name="Google Shape;245;p14:notes"/>
          <p:cNvSpPr txBox="1">
            <a:spLocks noGrp="1"/>
          </p:cNvSpPr>
          <p:nvPr>
            <p:ph type="sldNum" idx="12"/>
          </p:nvPr>
        </p:nvSpPr>
        <p:spPr>
          <a:xfrm>
            <a:off x="3898102" y="8829968"/>
            <a:ext cx="151265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24</a:t>
            </a:fld>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a:defRPr sz="1200">
                <a:latin typeface="Calibri"/>
                <a:ea typeface="Calibri"/>
                <a:cs typeface="Calibri"/>
                <a:sym typeface="Calibri"/>
              </a:defRPr>
            </a:pPr>
            <a:r>
              <a:rPr lang="en-US" dirty="0">
                <a:latin typeface="Times New Roman" panose="02020603050405020304" pitchFamily="18" charset="0"/>
                <a:cs typeface="Times New Roman" panose="02020603050405020304" pitchFamily="18" charset="0"/>
              </a:rPr>
              <a:t>There are three main components of the evaluation system.</a:t>
            </a:r>
          </a:p>
          <a:p>
            <a:pPr marL="228600">
              <a:defRPr sz="1200">
                <a:latin typeface="Calibri"/>
                <a:ea typeface="Calibri"/>
                <a:cs typeface="Calibri"/>
                <a:sym typeface="Calibri"/>
              </a:defRPr>
            </a:pPr>
            <a:endParaRPr lang="en-US" dirty="0">
              <a:latin typeface="Times New Roman" panose="02020603050405020304" pitchFamily="18" charset="0"/>
              <a:cs typeface="Times New Roman" panose="02020603050405020304" pitchFamily="18" charset="0"/>
            </a:endParaRPr>
          </a:p>
          <a:p>
            <a:pPr marL="174707" indent="-174707">
              <a:buClr>
                <a:srgbClr val="000000"/>
              </a:buClr>
              <a:buSzPts val="1200"/>
              <a:buFont typeface="Arial"/>
              <a:buChar char="•"/>
              <a:defRPr sz="1200">
                <a:latin typeface="Calibri"/>
                <a:ea typeface="Calibri"/>
                <a:cs typeface="Calibri"/>
                <a:sym typeface="Calibri"/>
              </a:defRPr>
            </a:pPr>
            <a:r>
              <a:rPr lang="en-US" dirty="0">
                <a:latin typeface="Times New Roman" panose="02020603050405020304" pitchFamily="18" charset="0"/>
                <a:cs typeface="Times New Roman" panose="02020603050405020304" pitchFamily="18" charset="0"/>
              </a:rPr>
              <a:t>Performance standards define the criteria expected when principals perform their major duties. There are eight performance standards.  When principals are evaluated, they are evaluated against the performance standards.</a:t>
            </a:r>
          </a:p>
          <a:p>
            <a:pPr marL="228600">
              <a:defRPr sz="1200">
                <a:latin typeface="Calibri"/>
                <a:ea typeface="Calibri"/>
                <a:cs typeface="Calibri"/>
                <a:sym typeface="Calibri"/>
              </a:defRPr>
            </a:pPr>
            <a:endParaRPr lang="en-US" dirty="0">
              <a:latin typeface="Times New Roman" panose="02020603050405020304" pitchFamily="18" charset="0"/>
              <a:cs typeface="Times New Roman" panose="02020603050405020304" pitchFamily="18" charset="0"/>
            </a:endParaRPr>
          </a:p>
          <a:p>
            <a:pPr marL="174707" indent="-174707">
              <a:buClr>
                <a:srgbClr val="000000"/>
              </a:buClr>
              <a:buSzPts val="1200"/>
              <a:buFont typeface="Arial"/>
              <a:buChar char="•"/>
              <a:defRPr sz="1200">
                <a:latin typeface="Calibri"/>
                <a:ea typeface="Calibri"/>
                <a:cs typeface="Calibri"/>
                <a:sym typeface="Calibri"/>
              </a:defRPr>
            </a:pPr>
            <a:r>
              <a:rPr lang="en-US" dirty="0">
                <a:latin typeface="Times New Roman" panose="02020603050405020304" pitchFamily="18" charset="0"/>
                <a:cs typeface="Times New Roman" panose="02020603050405020304" pitchFamily="18" charset="0"/>
              </a:rPr>
              <a:t>Next are performance indicators. They provide research-based examples of observable, tangible behaviors that indicate the degree to which principals are meeting each standard. We often call these the “look-fors.”  In this evaluation system, we do not use the performance indicators as a checklist; they are intended as examples of the behaviors a principal might display when successfully performing the standard.  They are not intended to be all-inclusive.  School divisions may modify the indicators if they wish.  In addition, they may choose to add indicators to emphasize a particular focus area for the division. Performance ratings are made at the performance standard level, NOT at the performance indicator level.</a:t>
            </a:r>
          </a:p>
          <a:p>
            <a:pPr marL="174707" indent="-174707">
              <a:buClr>
                <a:srgbClr val="000000"/>
              </a:buClr>
              <a:buSzPts val="1200"/>
              <a:buFont typeface="Arial"/>
              <a:buChar char="•"/>
              <a:defRPr sz="1200">
                <a:latin typeface="Calibri"/>
                <a:ea typeface="Calibri"/>
                <a:cs typeface="Calibri"/>
                <a:sym typeface="Calibri"/>
              </a:defRPr>
            </a:pPr>
            <a:endParaRPr lang="en-US" dirty="0">
              <a:latin typeface="Times New Roman" panose="02020603050405020304" pitchFamily="18" charset="0"/>
              <a:cs typeface="Times New Roman" panose="02020603050405020304" pitchFamily="18" charset="0"/>
            </a:endParaRPr>
          </a:p>
          <a:p>
            <a:pPr marL="174707" indent="-174707">
              <a:buClr>
                <a:srgbClr val="000000"/>
              </a:buClr>
              <a:buSzPts val="1200"/>
              <a:buFont typeface="Arial"/>
              <a:buChar char="•"/>
              <a:defRPr sz="1200">
                <a:latin typeface="Calibri"/>
                <a:ea typeface="Calibri"/>
                <a:cs typeface="Calibri"/>
                <a:sym typeface="Calibri"/>
              </a:defRPr>
            </a:pPr>
            <a:r>
              <a:rPr lang="en-US" dirty="0">
                <a:latin typeface="Times New Roman" panose="02020603050405020304" pitchFamily="18" charset="0"/>
                <a:cs typeface="Times New Roman" panose="02020603050405020304" pitchFamily="18" charset="0"/>
              </a:rPr>
              <a:t>The third main component is the performance rubric.  We will talk more about them shortly.  During the summative evaluation, the evaluator will use a “preponderance of evidence” to judge where the principal should be rated on this scale.  Note that the rubric description under the </a:t>
            </a:r>
            <a:r>
              <a:rPr lang="en-US" i="1" dirty="0">
                <a:latin typeface="Times New Roman" panose="02020603050405020304" pitchFamily="18" charset="0"/>
                <a:cs typeface="Times New Roman" panose="02020603050405020304" pitchFamily="18" charset="0"/>
              </a:rPr>
              <a:t>effective</a:t>
            </a:r>
            <a:r>
              <a:rPr lang="en-US" dirty="0">
                <a:latin typeface="Times New Roman" panose="02020603050405020304" pitchFamily="18" charset="0"/>
                <a:cs typeface="Times New Roman" panose="02020603050405020304" pitchFamily="18" charset="0"/>
              </a:rPr>
              <a:t> level is the exact wording of the performance standard.  This is because </a:t>
            </a:r>
            <a:r>
              <a:rPr lang="en-US" i="1" dirty="0">
                <a:latin typeface="Times New Roman" panose="02020603050405020304" pitchFamily="18" charset="0"/>
                <a:cs typeface="Times New Roman" panose="02020603050405020304" pitchFamily="18" charset="0"/>
              </a:rPr>
              <a:t>effective </a:t>
            </a:r>
            <a:r>
              <a:rPr lang="en-US" dirty="0">
                <a:latin typeface="Times New Roman" panose="02020603050405020304" pitchFamily="18" charset="0"/>
                <a:cs typeface="Times New Roman" panose="02020603050405020304" pitchFamily="18" charset="0"/>
              </a:rPr>
              <a:t>is the expected level of performance.  You can see on this slide that arrows have been added between the rating levels to emphasize a continuum of effectiveness.</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571A650-665F-B049-BFDF-C141BB58E043}" type="slidenum">
              <a:rPr lang="en-US" smtClean="0"/>
              <a:pPr/>
              <a:t>25</a:t>
            </a:fld>
            <a:endParaRPr lang="en-US" dirty="0"/>
          </a:p>
        </p:txBody>
      </p:sp>
    </p:spTree>
    <p:extLst>
      <p:ext uri="{BB962C8B-B14F-4D97-AF65-F5344CB8AC3E}">
        <p14:creationId xmlns:p14="http://schemas.microsoft.com/office/powerpoint/2010/main" val="2881380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6: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16:notes"/>
          <p:cNvSpPr txBox="1">
            <a:spLocks noGrp="1"/>
          </p:cNvSpPr>
          <p:nvPr>
            <p:ph type="body" idx="1"/>
          </p:nvPr>
        </p:nvSpPr>
        <p:spPr>
          <a:xfrm>
            <a:off x="688182" y="4473892"/>
            <a:ext cx="550545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a:latin typeface="Times New Roman" panose="02020603050405020304" pitchFamily="18" charset="0"/>
                <a:cs typeface="Times New Roman" panose="02020603050405020304" pitchFamily="18" charset="0"/>
              </a:rPr>
              <a:t>Here are the eight performance standards.  We will discuss each one individually.  </a:t>
            </a:r>
            <a:endParaRPr dirty="0">
              <a:latin typeface="Times New Roman" panose="02020603050405020304" pitchFamily="18" charset="0"/>
              <a:cs typeface="Times New Roman" panose="02020603050405020304" pitchFamily="18" charset="0"/>
            </a:endParaRPr>
          </a:p>
        </p:txBody>
      </p:sp>
      <p:sp>
        <p:nvSpPr>
          <p:cNvPr id="272" name="Google Shape;272;p16:notes"/>
          <p:cNvSpPr txBox="1">
            <a:spLocks noGrp="1"/>
          </p:cNvSpPr>
          <p:nvPr>
            <p:ph type="sldNum" idx="12"/>
          </p:nvPr>
        </p:nvSpPr>
        <p:spPr>
          <a:xfrm>
            <a:off x="3898102" y="8829968"/>
            <a:ext cx="151265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26</a:t>
            </a:fld>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7: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17:notes"/>
          <p:cNvSpPr txBox="1">
            <a:spLocks noGrp="1"/>
          </p:cNvSpPr>
          <p:nvPr>
            <p:ph type="body" idx="1"/>
          </p:nvPr>
        </p:nvSpPr>
        <p:spPr>
          <a:xfrm>
            <a:off x="688182" y="4473892"/>
            <a:ext cx="5505450" cy="3660458"/>
          </a:xfrm>
          <a:prstGeom prst="rect">
            <a:avLst/>
          </a:prstGeom>
          <a:noFill/>
          <a:ln>
            <a:noFill/>
          </a:ln>
        </p:spPr>
        <p:txBody>
          <a:bodyPr spcFirstLastPara="1" wrap="square" lIns="93175" tIns="46575" rIns="93175" bIns="46575" anchor="t" anchorCtr="0">
            <a:noAutofit/>
          </a:bodyPr>
          <a:lstStyle/>
          <a:p>
            <a:pPr marL="0" indent="0" defTabSz="924641">
              <a:defRPr/>
            </a:pPr>
            <a:r>
              <a:rPr lang="en-US" dirty="0">
                <a:latin typeface="Times New Roman" panose="02020603050405020304" pitchFamily="18" charset="0"/>
                <a:cs typeface="Times New Roman" pitchFamily="18" charset="0"/>
              </a:rPr>
              <a:t>The first performance standard is </a:t>
            </a:r>
            <a:r>
              <a:rPr lang="en-US" i="1" dirty="0">
                <a:latin typeface="Times New Roman" panose="02020603050405020304" pitchFamily="18" charset="0"/>
                <a:cs typeface="Times New Roman" pitchFamily="18" charset="0"/>
              </a:rPr>
              <a:t>Instructional</a:t>
            </a:r>
            <a:r>
              <a:rPr lang="en-US" i="1" baseline="0" dirty="0">
                <a:latin typeface="Times New Roman" panose="02020603050405020304" pitchFamily="18" charset="0"/>
                <a:cs typeface="Times New Roman" pitchFamily="18" charset="0"/>
              </a:rPr>
              <a:t> Leadership</a:t>
            </a:r>
            <a:r>
              <a:rPr lang="en-US" baseline="0" dirty="0">
                <a:latin typeface="Times New Roman" panose="02020603050405020304" pitchFamily="18" charset="0"/>
                <a:cs typeface="Times New Roman" pitchFamily="18" charset="0"/>
              </a:rPr>
              <a:t>.  Nothing in the principal’s role is more important for ensuring successful student learning than effective instructional leadership.  School principals who focus on a vision for their schools nurture the leadership capabilities of their teachers.  Additionally, if their schools are moving in the right direction, they model effective leading and learning.  Combining these efforts with using data appropriately, as well as monitoring what takes place at the classroom level, will increase the likelihood that schools will achieve their goals for student learning (</a:t>
            </a:r>
            <a:r>
              <a:rPr lang="en-US" i="1" baseline="0" dirty="0">
                <a:latin typeface="Times New Roman" panose="02020603050405020304" pitchFamily="18" charset="0"/>
                <a:cs typeface="Times New Roman" pitchFamily="18" charset="0"/>
              </a:rPr>
              <a:t>Qualities of Effective Principals</a:t>
            </a:r>
            <a:r>
              <a:rPr lang="en-US" i="0" baseline="0" dirty="0">
                <a:latin typeface="Times New Roman" panose="02020603050405020304" pitchFamily="18" charset="0"/>
                <a:cs typeface="Times New Roman" pitchFamily="18" charset="0"/>
              </a:rPr>
              <a:t>;</a:t>
            </a:r>
            <a:r>
              <a:rPr lang="en-US" baseline="0" dirty="0">
                <a:latin typeface="Times New Roman" panose="02020603050405020304" pitchFamily="18" charset="0"/>
                <a:cs typeface="Times New Roman" pitchFamily="18" charset="0"/>
              </a:rPr>
              <a:t> Stronge, Richard, and Catano, ASCD, 2008).</a:t>
            </a:r>
            <a:endParaRPr lang="en-US" dirty="0">
              <a:latin typeface="Times New Roman" panose="02020603050405020304" pitchFamily="18" charset="0"/>
              <a:cs typeface="Times New Roman" pitchFamily="18" charset="0"/>
            </a:endParaRPr>
          </a:p>
          <a:p>
            <a:pPr marL="0" lvl="0" indent="0" algn="l" rtl="0">
              <a:spcBef>
                <a:spcPts val="0"/>
              </a:spcBef>
              <a:spcAft>
                <a:spcPts val="0"/>
              </a:spcAft>
              <a:buNone/>
            </a:pPr>
            <a:endParaRPr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r>
              <a:rPr lang="en-US" dirty="0">
                <a:latin typeface="Times New Roman" panose="02020603050405020304" pitchFamily="18" charset="0"/>
                <a:cs typeface="Times New Roman" panose="02020603050405020304" pitchFamily="18" charset="0"/>
              </a:rPr>
              <a:t>You can see on this slide that several of the indicators have strike-throughs.  These are the words that were deleted from the previous version of the standard.  The words in red show the new wording.  You can look in your training handout to see the revisions to all of the performance standards.</a:t>
            </a:r>
            <a:endParaRPr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dirty="0"/>
          </a:p>
        </p:txBody>
      </p:sp>
      <p:sp>
        <p:nvSpPr>
          <p:cNvPr id="305" name="Google Shape;305;p17:notes"/>
          <p:cNvSpPr txBox="1">
            <a:spLocks noGrp="1"/>
          </p:cNvSpPr>
          <p:nvPr>
            <p:ph type="sldNum" idx="12"/>
          </p:nvPr>
        </p:nvSpPr>
        <p:spPr>
          <a:xfrm>
            <a:off x="3898102" y="8829968"/>
            <a:ext cx="151265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27</a:t>
            </a:fld>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7: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17:notes"/>
          <p:cNvSpPr txBox="1">
            <a:spLocks noGrp="1"/>
          </p:cNvSpPr>
          <p:nvPr>
            <p:ph type="body" idx="1"/>
          </p:nvPr>
        </p:nvSpPr>
        <p:spPr>
          <a:xfrm>
            <a:off x="688182" y="4473892"/>
            <a:ext cx="550545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i="0" dirty="0">
                <a:latin typeface="Times New Roman" panose="02020603050405020304" pitchFamily="18" charset="0"/>
                <a:cs typeface="Times New Roman" panose="02020603050405020304" pitchFamily="18" charset="0"/>
              </a:rPr>
              <a:t>Here are the remaining changes to the standard.</a:t>
            </a:r>
            <a:endParaRPr i="0"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dirty="0">
              <a:latin typeface="Times New Roman" panose="02020603050405020304" pitchFamily="18" charset="0"/>
              <a:cs typeface="Times New Roman" panose="02020603050405020304" pitchFamily="18" charset="0"/>
            </a:endParaRPr>
          </a:p>
        </p:txBody>
      </p:sp>
      <p:sp>
        <p:nvSpPr>
          <p:cNvPr id="305" name="Google Shape;305;p17:notes"/>
          <p:cNvSpPr txBox="1">
            <a:spLocks noGrp="1"/>
          </p:cNvSpPr>
          <p:nvPr>
            <p:ph type="sldNum" idx="12"/>
          </p:nvPr>
        </p:nvSpPr>
        <p:spPr>
          <a:xfrm>
            <a:off x="3898102" y="8829968"/>
            <a:ext cx="151265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28</a:t>
            </a:fld>
            <a:endParaRPr dirty="0"/>
          </a:p>
        </p:txBody>
      </p:sp>
    </p:spTree>
    <p:extLst>
      <p:ext uri="{BB962C8B-B14F-4D97-AF65-F5344CB8AC3E}">
        <p14:creationId xmlns:p14="http://schemas.microsoft.com/office/powerpoint/2010/main" val="20019741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8: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18:notes"/>
          <p:cNvSpPr txBox="1">
            <a:spLocks noGrp="1"/>
          </p:cNvSpPr>
          <p:nvPr>
            <p:ph type="body" idx="1"/>
          </p:nvPr>
        </p:nvSpPr>
        <p:spPr>
          <a:xfrm>
            <a:off x="688182" y="4473892"/>
            <a:ext cx="5505450" cy="3660458"/>
          </a:xfrm>
          <a:prstGeom prst="rect">
            <a:avLst/>
          </a:prstGeom>
          <a:noFill/>
          <a:ln>
            <a:noFill/>
          </a:ln>
        </p:spPr>
        <p:txBody>
          <a:bodyPr spcFirstLastPara="1" wrap="square" lIns="93175" tIns="46575" rIns="93175" bIns="46575" anchor="t" anchorCtr="0">
            <a:noAutofit/>
          </a:bodyPr>
          <a:lstStyle/>
          <a:p>
            <a:pPr marL="0" indent="0" defTabSz="924641">
              <a:spcAft>
                <a:spcPts val="303"/>
              </a:spcAft>
              <a:defRPr/>
            </a:pPr>
            <a:r>
              <a:rPr lang="en-US" dirty="0">
                <a:latin typeface="Times New Roman" panose="02020603050405020304" pitchFamily="18" charset="0"/>
                <a:cs typeface="Times New Roman" pitchFamily="18" charset="0"/>
              </a:rPr>
              <a:t>The second performance</a:t>
            </a:r>
            <a:r>
              <a:rPr lang="en-US" baseline="0" dirty="0">
                <a:latin typeface="Times New Roman" panose="02020603050405020304" pitchFamily="18" charset="0"/>
                <a:cs typeface="Times New Roman" pitchFamily="18" charset="0"/>
              </a:rPr>
              <a:t> standard is </a:t>
            </a:r>
            <a:r>
              <a:rPr lang="en-US" i="1" baseline="0" dirty="0">
                <a:latin typeface="Times New Roman" panose="02020603050405020304" pitchFamily="18" charset="0"/>
                <a:cs typeface="Times New Roman" pitchFamily="18" charset="0"/>
              </a:rPr>
              <a:t>School Climate</a:t>
            </a:r>
            <a:r>
              <a:rPr lang="en-US" baseline="0" dirty="0">
                <a:latin typeface="Times New Roman" panose="02020603050405020304" pitchFamily="18" charset="0"/>
                <a:cs typeface="Times New Roman" pitchFamily="18" charset="0"/>
              </a:rPr>
              <a:t>.  Research over the past two decades shows there is a statistically significant relationship between school leadership and school climate.  When the principal establishes a clear mission and facilitates a positive school climate, there is a positive impact on teaching and learning (</a:t>
            </a:r>
            <a:r>
              <a:rPr lang="en-US" i="1" baseline="0" dirty="0">
                <a:latin typeface="Times New Roman" panose="02020603050405020304" pitchFamily="18" charset="0"/>
                <a:cs typeface="Times New Roman" pitchFamily="18" charset="0"/>
              </a:rPr>
              <a:t>Qualities of Effective Principals</a:t>
            </a:r>
            <a:r>
              <a:rPr lang="en-US" i="0" baseline="0" dirty="0">
                <a:latin typeface="Times New Roman" panose="02020603050405020304" pitchFamily="18" charset="0"/>
                <a:cs typeface="Times New Roman" pitchFamily="18" charset="0"/>
              </a:rPr>
              <a:t>;</a:t>
            </a:r>
            <a:r>
              <a:rPr lang="en-US" baseline="0" dirty="0">
                <a:latin typeface="Times New Roman" panose="02020603050405020304" pitchFamily="18" charset="0"/>
                <a:cs typeface="Times New Roman" pitchFamily="18" charset="0"/>
              </a:rPr>
              <a:t> Stronge, Richard, and Catano, ASCD, 2008). </a:t>
            </a:r>
            <a:endParaRPr lang="en-US" dirty="0">
              <a:latin typeface="Times New Roman" panose="02020603050405020304" pitchFamily="18" charset="0"/>
              <a:cs typeface="Times New Roman" pitchFamily="18" charset="0"/>
            </a:endParaRPr>
          </a:p>
          <a:p>
            <a:pPr marL="0" lvl="0" indent="0" algn="l" rtl="0">
              <a:spcBef>
                <a:spcPts val="0"/>
              </a:spcBef>
              <a:spcAft>
                <a:spcPts val="0"/>
              </a:spcAft>
              <a:buNone/>
            </a:pPr>
            <a:endParaRPr dirty="0">
              <a:latin typeface="Times New Roman" panose="02020603050405020304" pitchFamily="18" charset="0"/>
              <a:cs typeface="Times New Roman" panose="02020603050405020304" pitchFamily="18" charset="0"/>
            </a:endParaRPr>
          </a:p>
          <a:p>
            <a:pPr marL="0" indent="0" defTabSz="924641">
              <a:spcAft>
                <a:spcPts val="303"/>
              </a:spcAft>
              <a:defRPr/>
            </a:pPr>
            <a:r>
              <a:rPr lang="en-US" dirty="0">
                <a:latin typeface="Times New Roman" panose="02020603050405020304" pitchFamily="18" charset="0"/>
                <a:cs typeface="Times New Roman" pitchFamily="18" charset="0"/>
              </a:rPr>
              <a:t>The third standard is </a:t>
            </a:r>
            <a:r>
              <a:rPr lang="en-US" i="1" dirty="0">
                <a:latin typeface="Times New Roman" panose="02020603050405020304" pitchFamily="18" charset="0"/>
                <a:cs typeface="Times New Roman" pitchFamily="18" charset="0"/>
              </a:rPr>
              <a:t>Human</a:t>
            </a:r>
            <a:r>
              <a:rPr lang="en-US" i="1" baseline="0" dirty="0">
                <a:latin typeface="Times New Roman" panose="02020603050405020304" pitchFamily="18" charset="0"/>
                <a:cs typeface="Times New Roman" pitchFamily="18" charset="0"/>
              </a:rPr>
              <a:t> Resources Leadership</a:t>
            </a:r>
            <a:r>
              <a:rPr lang="en-US" baseline="0" dirty="0">
                <a:latin typeface="Times New Roman" panose="02020603050405020304" pitchFamily="18" charset="0"/>
                <a:cs typeface="Times New Roman" pitchFamily="18" charset="0"/>
              </a:rPr>
              <a:t>.  Education is a people business with approximately 80%-90% of a school’s operational budget invested in its people.  The teachers and other staff in a building are far more important to success than the building itself.  Thus, selecting, supporting, developing, accurately evaluating, and keeping the right people is the central tenet for success in our business (</a:t>
            </a:r>
            <a:r>
              <a:rPr lang="en-US" i="1" baseline="0" dirty="0">
                <a:latin typeface="Times New Roman" panose="02020603050405020304" pitchFamily="18" charset="0"/>
                <a:cs typeface="Times New Roman" pitchFamily="18" charset="0"/>
              </a:rPr>
              <a:t>Qualities of Effective Principals</a:t>
            </a:r>
            <a:r>
              <a:rPr lang="en-US" i="0" baseline="0" dirty="0">
                <a:latin typeface="Times New Roman" panose="02020603050405020304" pitchFamily="18" charset="0"/>
                <a:cs typeface="Times New Roman" pitchFamily="18" charset="0"/>
              </a:rPr>
              <a:t>;</a:t>
            </a:r>
            <a:r>
              <a:rPr lang="en-US" baseline="0" dirty="0">
                <a:latin typeface="Times New Roman" panose="02020603050405020304" pitchFamily="18" charset="0"/>
                <a:cs typeface="Times New Roman" pitchFamily="18" charset="0"/>
              </a:rPr>
              <a:t> Stronge, Richard, and Catano, ASCD, 2008).</a:t>
            </a:r>
            <a:endParaRPr lang="en-US" dirty="0">
              <a:latin typeface="Times New Roman" panose="02020603050405020304" pitchFamily="18" charset="0"/>
              <a:cs typeface="Times New Roman" pitchFamily="18" charset="0"/>
            </a:endParaRPr>
          </a:p>
          <a:p>
            <a:pPr marL="0" lvl="0" indent="0" algn="l" rtl="0">
              <a:spcBef>
                <a:spcPts val="0"/>
              </a:spcBef>
              <a:spcAft>
                <a:spcPts val="0"/>
              </a:spcAft>
              <a:buNone/>
            </a:pPr>
            <a:endParaRPr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dirty="0">
              <a:latin typeface="Times New Roman" panose="02020603050405020304" pitchFamily="18" charset="0"/>
              <a:cs typeface="Times New Roman" panose="02020603050405020304" pitchFamily="18" charset="0"/>
            </a:endParaRPr>
          </a:p>
        </p:txBody>
      </p:sp>
      <p:sp>
        <p:nvSpPr>
          <p:cNvPr id="313" name="Google Shape;313;p18:notes"/>
          <p:cNvSpPr txBox="1">
            <a:spLocks noGrp="1"/>
          </p:cNvSpPr>
          <p:nvPr>
            <p:ph type="sldNum" idx="12"/>
          </p:nvPr>
        </p:nvSpPr>
        <p:spPr>
          <a:xfrm>
            <a:off x="3898102" y="8829968"/>
            <a:ext cx="151265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29</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4: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4:notes"/>
          <p:cNvSpPr txBox="1">
            <a:spLocks noGrp="1"/>
          </p:cNvSpPr>
          <p:nvPr>
            <p:ph type="body" idx="1"/>
          </p:nvPr>
        </p:nvSpPr>
        <p:spPr>
          <a:xfrm>
            <a:off x="688182" y="4473892"/>
            <a:ext cx="550545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a:latin typeface="Times New Roman"/>
                <a:ea typeface="Times New Roman"/>
                <a:cs typeface="Times New Roman"/>
                <a:sym typeface="Times New Roman"/>
              </a:rPr>
              <a:t>We’ll begin with an overview of the overall project to update the system.</a:t>
            </a:r>
            <a:endParaRPr i="1" dirty="0">
              <a:latin typeface="Times New Roman"/>
              <a:ea typeface="Times New Roman"/>
              <a:cs typeface="Times New Roman"/>
              <a:sym typeface="Times New Roman"/>
            </a:endParaRPr>
          </a:p>
          <a:p>
            <a:pPr marL="0" lvl="0" indent="0" algn="l" rtl="0">
              <a:spcBef>
                <a:spcPts val="0"/>
              </a:spcBef>
              <a:spcAft>
                <a:spcPts val="0"/>
              </a:spcAft>
              <a:buNone/>
            </a:pPr>
            <a:endParaRPr dirty="0">
              <a:latin typeface="Times New Roman"/>
              <a:ea typeface="Times New Roman"/>
              <a:cs typeface="Times New Roman"/>
              <a:sym typeface="Times New Roman"/>
            </a:endParaRPr>
          </a:p>
          <a:p>
            <a:pPr marL="0" lvl="0" indent="0" algn="l" rtl="0">
              <a:spcBef>
                <a:spcPts val="0"/>
              </a:spcBef>
              <a:spcAft>
                <a:spcPts val="0"/>
              </a:spcAft>
              <a:buNone/>
            </a:pPr>
            <a:endParaRPr dirty="0"/>
          </a:p>
        </p:txBody>
      </p:sp>
      <p:sp>
        <p:nvSpPr>
          <p:cNvPr id="173" name="Google Shape;173;p4:notes"/>
          <p:cNvSpPr txBox="1">
            <a:spLocks noGrp="1"/>
          </p:cNvSpPr>
          <p:nvPr>
            <p:ph type="sldNum" idx="12"/>
          </p:nvPr>
        </p:nvSpPr>
        <p:spPr>
          <a:xfrm>
            <a:off x="3898102" y="8829968"/>
            <a:ext cx="151265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a:t>
            </a:fld>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9: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19:notes"/>
          <p:cNvSpPr txBox="1">
            <a:spLocks noGrp="1"/>
          </p:cNvSpPr>
          <p:nvPr>
            <p:ph type="body" idx="1"/>
          </p:nvPr>
        </p:nvSpPr>
        <p:spPr>
          <a:xfrm>
            <a:off x="688182" y="4473892"/>
            <a:ext cx="5505450" cy="3660458"/>
          </a:xfrm>
          <a:prstGeom prst="rect">
            <a:avLst/>
          </a:prstGeom>
          <a:noFill/>
          <a:ln>
            <a:noFill/>
          </a:ln>
        </p:spPr>
        <p:txBody>
          <a:bodyPr spcFirstLastPara="1" wrap="square" lIns="93175" tIns="46575" rIns="93175" bIns="465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1" dirty="0">
                <a:latin typeface="Times New Roman" panose="02020603050405020304" pitchFamily="18" charset="0"/>
                <a:cs typeface="Times New Roman" pitchFamily="18" charset="0"/>
              </a:rPr>
              <a:t>Organizational Management </a:t>
            </a:r>
            <a:r>
              <a:rPr lang="en-US" dirty="0">
                <a:latin typeface="Times New Roman" panose="02020603050405020304" pitchFamily="18" charset="0"/>
                <a:cs typeface="Times New Roman" pitchFamily="18" charset="0"/>
              </a:rPr>
              <a:t>is the fourth performance</a:t>
            </a:r>
            <a:r>
              <a:rPr lang="en-US" baseline="0" dirty="0">
                <a:latin typeface="Times New Roman" panose="02020603050405020304" pitchFamily="18" charset="0"/>
                <a:cs typeface="Times New Roman" pitchFamily="18" charset="0"/>
              </a:rPr>
              <a:t> standard.  Principals require a dynamic combination of management, leadership, technical, and interpersonal skills.  The effective school leader is a master diagnostician, facilitator, and collaborator who works with those in the school community to obtain resources, monitor progress, and continually improve teaching and learning.  The effective principal must understand how to share the many responsibilities of the role with those in the school community (</a:t>
            </a:r>
            <a:r>
              <a:rPr lang="en-US" i="1" baseline="0" dirty="0">
                <a:latin typeface="Times New Roman" panose="02020603050405020304" pitchFamily="18" charset="0"/>
                <a:cs typeface="Times New Roman" pitchFamily="18" charset="0"/>
              </a:rPr>
              <a:t>Qualities of Effective Principals</a:t>
            </a:r>
            <a:r>
              <a:rPr lang="en-US" i="0" baseline="0" dirty="0">
                <a:latin typeface="Times New Roman" panose="02020603050405020304" pitchFamily="18" charset="0"/>
                <a:cs typeface="Times New Roman" pitchFamily="18" charset="0"/>
              </a:rPr>
              <a:t>;</a:t>
            </a:r>
            <a:r>
              <a:rPr lang="en-US" baseline="0" dirty="0">
                <a:latin typeface="Times New Roman" panose="02020603050405020304" pitchFamily="18" charset="0"/>
                <a:cs typeface="Times New Roman" pitchFamily="18" charset="0"/>
              </a:rPr>
              <a:t> Stronge, Richard, and Catano, ASCD, 2008).</a:t>
            </a:r>
            <a:endParaRPr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lang="en-US" dirty="0">
              <a:latin typeface="Times New Roman"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latin typeface="Times New Roman" pitchFamily="18" charset="0"/>
                <a:cs typeface="Times New Roman" pitchFamily="18" charset="0"/>
              </a:rPr>
              <a:t>Performance Standard 5 is </a:t>
            </a:r>
            <a:r>
              <a:rPr lang="en-US" i="1" dirty="0">
                <a:latin typeface="Times New Roman" panose="02020603050405020304" pitchFamily="18" charset="0"/>
                <a:cs typeface="Times New Roman" pitchFamily="18" charset="0"/>
              </a:rPr>
              <a:t>Communication and Community Relations</a:t>
            </a:r>
            <a:r>
              <a:rPr lang="en-US" dirty="0">
                <a:latin typeface="Times New Roman" panose="02020603050405020304" pitchFamily="18" charset="0"/>
                <a:cs typeface="Times New Roman" pitchFamily="18" charset="0"/>
              </a:rPr>
              <a:t>.  Good communication is the foundation for building positive relationships with parents,</a:t>
            </a:r>
            <a:r>
              <a:rPr lang="en-US" baseline="0" dirty="0">
                <a:latin typeface="Times New Roman" panose="02020603050405020304" pitchFamily="18" charset="0"/>
                <a:cs typeface="Times New Roman" pitchFamily="18" charset="0"/>
              </a:rPr>
              <a:t> families, and the larger community.  When a breakdown in communication occurs with any constituency, it is always to the detriment of the school and its students; therefore, it is critical for principals to communicate effectively with both internal and external constituents.  The world outside schools is changing rapidly; consequently, it takes positive, effective, and ongoing communication to meet the challenges associated with preparing students to enter this changing world (</a:t>
            </a:r>
            <a:r>
              <a:rPr lang="en-US" i="1" baseline="0" dirty="0">
                <a:latin typeface="Times New Roman" panose="02020603050405020304" pitchFamily="18" charset="0"/>
                <a:cs typeface="Times New Roman" pitchFamily="18" charset="0"/>
              </a:rPr>
              <a:t>Qualities of Effective Principals</a:t>
            </a:r>
            <a:r>
              <a:rPr lang="en-US" i="0" baseline="0" dirty="0">
                <a:latin typeface="Times New Roman" panose="02020603050405020304" pitchFamily="18" charset="0"/>
                <a:cs typeface="Times New Roman" pitchFamily="18" charset="0"/>
              </a:rPr>
              <a:t>;</a:t>
            </a:r>
            <a:r>
              <a:rPr lang="en-US" baseline="0" dirty="0">
                <a:latin typeface="Times New Roman" panose="02020603050405020304" pitchFamily="18" charset="0"/>
                <a:cs typeface="Times New Roman" pitchFamily="18" charset="0"/>
              </a:rPr>
              <a:t> Stronge, Richard, and Catano, ASCD, 2008). </a:t>
            </a:r>
            <a:endParaRPr lang="en-US" dirty="0">
              <a:latin typeface="Times New Roman" panose="02020603050405020304" pitchFamily="18" charset="0"/>
              <a:cs typeface="Times New Roman" pitchFamily="18" charset="0"/>
            </a:endParaRPr>
          </a:p>
          <a:p>
            <a:pPr marL="0" lvl="0" indent="0" algn="l" rtl="0">
              <a:spcBef>
                <a:spcPts val="0"/>
              </a:spcBef>
              <a:spcAft>
                <a:spcPts val="0"/>
              </a:spcAft>
              <a:buNone/>
            </a:pPr>
            <a:endParaRPr dirty="0"/>
          </a:p>
        </p:txBody>
      </p:sp>
      <p:sp>
        <p:nvSpPr>
          <p:cNvPr id="324" name="Google Shape;324;p19:notes"/>
          <p:cNvSpPr txBox="1">
            <a:spLocks noGrp="1"/>
          </p:cNvSpPr>
          <p:nvPr>
            <p:ph type="sldNum" idx="12"/>
          </p:nvPr>
        </p:nvSpPr>
        <p:spPr>
          <a:xfrm>
            <a:off x="3898102" y="8829968"/>
            <a:ext cx="151265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30</a:t>
            </a:fld>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r>
              <a:rPr lang="en-US" i="1" dirty="0">
                <a:latin typeface="Times New Roman" panose="02020603050405020304" pitchFamily="18" charset="0"/>
                <a:cs typeface="Times New Roman" panose="02020603050405020304" pitchFamily="18" charset="0"/>
              </a:rPr>
              <a:t>Culturally Responsive Teaching and Equitable School Leadership </a:t>
            </a:r>
            <a:r>
              <a:rPr lang="en-US" dirty="0">
                <a:latin typeface="Times New Roman" panose="02020603050405020304" pitchFamily="18" charset="0"/>
                <a:cs typeface="Times New Roman" panose="02020603050405020304" pitchFamily="18" charset="0"/>
              </a:rPr>
              <a:t>is a new performance standard dealing with culturally inclusive and responsive schools and ensuring that we support the achievement of all students.  </a:t>
            </a:r>
          </a:p>
          <a:p>
            <a:pPr marL="0" indent="0" algn="l"/>
            <a:endParaRPr lang="en-US" dirty="0">
              <a:latin typeface="Times New Roman" panose="02020603050405020304" pitchFamily="18" charset="0"/>
              <a:cs typeface="Times New Roman" panose="02020603050405020304" pitchFamily="18" charset="0"/>
            </a:endParaRPr>
          </a:p>
          <a:p>
            <a:pPr marL="0" marR="0" lvl="0" indent="0" algn="l" defTabSz="931774" rtl="0" eaLnBrk="1" fontAlgn="auto" latinLnBrk="0" hangingPunct="1">
              <a:lnSpc>
                <a:spcPct val="100000"/>
              </a:lnSpc>
              <a:spcBef>
                <a:spcPts val="0"/>
              </a:spcBef>
              <a:spcAft>
                <a:spcPts val="0"/>
              </a:spcAft>
              <a:buClr>
                <a:srgbClr val="000000"/>
              </a:buClr>
              <a:buSzPts val="1400"/>
              <a:buFont typeface="Arial"/>
              <a:buNone/>
              <a:tabLst/>
              <a:defRPr/>
            </a:pPr>
            <a:r>
              <a:rPr lang="en-US" i="0" dirty="0">
                <a:latin typeface="Times New Roman" panose="02020603050405020304" pitchFamily="18" charset="0"/>
                <a:cs typeface="Times New Roman" panose="02020603050405020304" pitchFamily="18" charset="0"/>
              </a:rPr>
              <a:t>The </a:t>
            </a:r>
            <a:r>
              <a:rPr lang="en-US" i="1" dirty="0">
                <a:latin typeface="Times New Roman" panose="02020603050405020304" pitchFamily="18" charset="0"/>
                <a:cs typeface="Times New Roman" panose="02020603050405020304" pitchFamily="18" charset="0"/>
              </a:rPr>
              <a:t>Professionalism </a:t>
            </a:r>
            <a:r>
              <a:rPr lang="en-US" i="0" dirty="0">
                <a:latin typeface="Times New Roman" panose="02020603050405020304" pitchFamily="18" charset="0"/>
                <a:cs typeface="Times New Roman" panose="02020603050405020304" pitchFamily="18" charset="0"/>
              </a:rPr>
              <a:t>standard was previously Standard 6. </a:t>
            </a:r>
            <a:r>
              <a:rPr lang="en-US" dirty="0">
                <a:latin typeface="Times New Roman" panose="02020603050405020304" pitchFamily="18" charset="0"/>
                <a:cs typeface="Times New Roman" pitchFamily="18" charset="0"/>
              </a:rPr>
              <a:t>How principals do their work</a:t>
            </a:r>
            <a:r>
              <a:rPr lang="en-US" baseline="0" dirty="0">
                <a:latin typeface="Times New Roman" panose="02020603050405020304" pitchFamily="18" charset="0"/>
                <a:cs typeface="Times New Roman" pitchFamily="18" charset="0"/>
              </a:rPr>
              <a:t> is vitally important.  Results count, but so does the manner in which principals work.  In order to be successful, principals must understand they are the public image of their schools and, as such, are role models to their students, their staff, and their community.  Thus, professionalism is paramount to being a principal (</a:t>
            </a:r>
            <a:r>
              <a:rPr lang="en-US" i="1" baseline="0" dirty="0">
                <a:latin typeface="Times New Roman" panose="02020603050405020304" pitchFamily="18" charset="0"/>
                <a:cs typeface="Times New Roman" pitchFamily="18" charset="0"/>
              </a:rPr>
              <a:t>Qualities of Effective Principals</a:t>
            </a:r>
            <a:r>
              <a:rPr lang="en-US" i="0" baseline="0" dirty="0">
                <a:latin typeface="Times New Roman" panose="02020603050405020304" pitchFamily="18" charset="0"/>
                <a:cs typeface="Times New Roman" pitchFamily="18" charset="0"/>
              </a:rPr>
              <a:t>;</a:t>
            </a:r>
            <a:r>
              <a:rPr lang="en-US" baseline="0" dirty="0">
                <a:latin typeface="Times New Roman" panose="02020603050405020304" pitchFamily="18" charset="0"/>
                <a:cs typeface="Times New Roman" pitchFamily="18" charset="0"/>
              </a:rPr>
              <a:t> Stronge, Richard, and Catano, ASCD, 2008).</a:t>
            </a:r>
            <a:endParaRPr lang="en-US" dirty="0">
              <a:latin typeface="Times New Roman" panose="02020603050405020304" pitchFamily="18" charset="0"/>
              <a:cs typeface="Times New Roman" pitchFamily="18" charset="0"/>
            </a:endParaRPr>
          </a:p>
          <a:p>
            <a:pPr marL="0" indent="0" algn="l" defTabSz="931774">
              <a:defRPr/>
            </a:pPr>
            <a:endParaRPr lang="en-US" dirty="0">
              <a:latin typeface="Times New Roman" panose="02020603050405020304" pitchFamily="18" charset="0"/>
              <a:cs typeface="Times New Roman" pitchFamily="18" charset="0"/>
            </a:endParaRPr>
          </a:p>
          <a:p>
            <a:endParaRPr lang="en-US" dirty="0"/>
          </a:p>
        </p:txBody>
      </p:sp>
      <p:sp>
        <p:nvSpPr>
          <p:cNvPr id="4" name="Slide Number Placeholder 3"/>
          <p:cNvSpPr>
            <a:spLocks noGrp="1"/>
          </p:cNvSpPr>
          <p:nvPr>
            <p:ph type="sldNum" sz="quarter" idx="5"/>
          </p:nvPr>
        </p:nvSpPr>
        <p:spPr/>
        <p:txBody>
          <a:bodyPr/>
          <a:lstStyle/>
          <a:p>
            <a:fld id="{8571A650-665F-B049-BFDF-C141BB58E043}" type="slidenum">
              <a:rPr lang="en-US" smtClean="0"/>
              <a:pPr/>
              <a:t>31</a:t>
            </a:fld>
            <a:endParaRPr lang="en-US" dirty="0"/>
          </a:p>
        </p:txBody>
      </p:sp>
    </p:spTree>
    <p:extLst>
      <p:ext uri="{BB962C8B-B14F-4D97-AF65-F5344CB8AC3E}">
        <p14:creationId xmlns:p14="http://schemas.microsoft.com/office/powerpoint/2010/main" val="24023229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0: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20:notes"/>
          <p:cNvSpPr txBox="1">
            <a:spLocks noGrp="1"/>
          </p:cNvSpPr>
          <p:nvPr>
            <p:ph type="body" idx="1"/>
          </p:nvPr>
        </p:nvSpPr>
        <p:spPr>
          <a:xfrm>
            <a:off x="688182" y="4473892"/>
            <a:ext cx="5505450" cy="3660458"/>
          </a:xfrm>
          <a:prstGeom prst="rect">
            <a:avLst/>
          </a:prstGeom>
          <a:noFill/>
          <a:ln>
            <a:noFill/>
          </a:ln>
        </p:spPr>
        <p:txBody>
          <a:bodyPr spcFirstLastPara="1" wrap="square" lIns="93175" tIns="46575" rIns="93175" bIns="4657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latin typeface="Times New Roman" panose="02020603050405020304" pitchFamily="18" charset="0"/>
                <a:cs typeface="Times New Roman" panose="02020603050405020304" pitchFamily="18" charset="0"/>
              </a:rPr>
              <a:t>The eighth standard, </a:t>
            </a:r>
            <a:r>
              <a:rPr lang="en-US" i="1" dirty="0">
                <a:latin typeface="Times New Roman" panose="02020603050405020304" pitchFamily="18" charset="0"/>
                <a:cs typeface="Times New Roman" panose="02020603050405020304" pitchFamily="18" charset="0"/>
              </a:rPr>
              <a:t>Student Academic Progress</a:t>
            </a:r>
            <a:r>
              <a:rPr lang="en-US" dirty="0">
                <a:latin typeface="Times New Roman" panose="02020603050405020304" pitchFamily="18" charset="0"/>
                <a:cs typeface="Times New Roman" panose="02020603050405020304" pitchFamily="18" charset="0"/>
              </a:rPr>
              <a:t> was previously known as Standard 7 and is related to student outcomes. For</a:t>
            </a:r>
            <a:r>
              <a:rPr lang="en-US" baseline="0" dirty="0">
                <a:latin typeface="Times New Roman" panose="02020603050405020304" pitchFamily="18" charset="0"/>
                <a:cs typeface="Times New Roman" pitchFamily="18" charset="0"/>
              </a:rPr>
              <a:t> effective principals </a:t>
            </a:r>
            <a:r>
              <a:rPr lang="en-US" dirty="0">
                <a:latin typeface="Times New Roman" panose="02020603050405020304" pitchFamily="18" charset="0"/>
                <a:cs typeface="Times New Roman" panose="02020603050405020304" pitchFamily="18" charset="0"/>
              </a:rPr>
              <a:t>‒ </a:t>
            </a:r>
            <a:r>
              <a:rPr lang="en-US" baseline="0" dirty="0">
                <a:latin typeface="Times New Roman" panose="02020603050405020304" pitchFamily="18" charset="0"/>
                <a:cs typeface="Times New Roman" pitchFamily="18" charset="0"/>
              </a:rPr>
              <a:t>all the funds they receive and spend, all resources they allocate, every employee they hire...everything they do </a:t>
            </a:r>
            <a:r>
              <a:rPr lang="en-US" dirty="0">
                <a:latin typeface="Times New Roman" panose="02020603050405020304" pitchFamily="18" charset="0"/>
                <a:cs typeface="Times New Roman" panose="02020603050405020304" pitchFamily="18" charset="0"/>
              </a:rPr>
              <a:t>‒ </a:t>
            </a:r>
            <a:r>
              <a:rPr lang="en-US" baseline="0" dirty="0">
                <a:latin typeface="Times New Roman" panose="02020603050405020304" pitchFamily="18" charset="0"/>
                <a:cs typeface="Times New Roman" pitchFamily="18" charset="0"/>
              </a:rPr>
              <a:t>is about the students.  If what principals are doing does not positively touch the lives of students, then they probably should not be doing it.  The best measure of a principal’s success is that, at the end of the day, students should be better off for having spent time in their schools (</a:t>
            </a:r>
            <a:r>
              <a:rPr lang="en-US" i="1" baseline="0" dirty="0">
                <a:latin typeface="Times New Roman" panose="02020603050405020304" pitchFamily="18" charset="0"/>
                <a:cs typeface="Times New Roman" pitchFamily="18" charset="0"/>
              </a:rPr>
              <a:t>Qualities of Effective Principals</a:t>
            </a:r>
            <a:r>
              <a:rPr lang="en-US" i="0" baseline="0" dirty="0">
                <a:latin typeface="Times New Roman" panose="02020603050405020304" pitchFamily="18" charset="0"/>
                <a:cs typeface="Times New Roman" pitchFamily="18" charset="0"/>
              </a:rPr>
              <a:t>;</a:t>
            </a:r>
            <a:r>
              <a:rPr lang="en-US" baseline="0" dirty="0">
                <a:latin typeface="Times New Roman" panose="02020603050405020304" pitchFamily="18" charset="0"/>
                <a:cs typeface="Times New Roman" pitchFamily="18" charset="0"/>
              </a:rPr>
              <a:t> Stronge, Richard, and Catano, ASCD, 2008).</a:t>
            </a:r>
            <a:endParaRPr lang="en-US" dirty="0">
              <a:latin typeface="Times New Roman" panose="02020603050405020304" pitchFamily="18" charset="0"/>
              <a:cs typeface="Times New Roman" pitchFamily="18" charset="0"/>
            </a:endParaRPr>
          </a:p>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335" name="Google Shape;335;p20:notes"/>
          <p:cNvSpPr txBox="1">
            <a:spLocks noGrp="1"/>
          </p:cNvSpPr>
          <p:nvPr>
            <p:ph type="sldNum" idx="12"/>
          </p:nvPr>
        </p:nvSpPr>
        <p:spPr>
          <a:xfrm>
            <a:off x="3898102" y="8829968"/>
            <a:ext cx="151265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32</a:t>
            </a:fld>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1: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21:notes"/>
          <p:cNvSpPr txBox="1">
            <a:spLocks noGrp="1"/>
          </p:cNvSpPr>
          <p:nvPr>
            <p:ph type="body" idx="1"/>
          </p:nvPr>
        </p:nvSpPr>
        <p:spPr>
          <a:xfrm>
            <a:off x="688182" y="4473892"/>
            <a:ext cx="5505450" cy="3660458"/>
          </a:xfrm>
          <a:prstGeom prst="rect">
            <a:avLst/>
          </a:prstGeom>
          <a:noFill/>
          <a:ln>
            <a:noFill/>
          </a:ln>
        </p:spPr>
        <p:txBody>
          <a:bodyPr spcFirstLastPara="1" wrap="square" lIns="93175" tIns="46575" rIns="93175" bIns="46575" anchor="t" anchorCtr="0">
            <a:noAutofit/>
          </a:bodyPr>
          <a:lstStyle/>
          <a:p>
            <a:pPr marL="174708" lvl="0" indent="-174708" algn="l" rtl="0">
              <a:spcBef>
                <a:spcPts val="0"/>
              </a:spcBef>
              <a:spcAft>
                <a:spcPts val="0"/>
              </a:spcAft>
              <a:buClr>
                <a:schemeClr val="dk1"/>
              </a:buClr>
              <a:buSzPts val="1200"/>
              <a:buFont typeface="Arial"/>
              <a:buChar char="•"/>
            </a:pPr>
            <a:r>
              <a:rPr lang="en-US" dirty="0">
                <a:latin typeface="Times New Roman" panose="02020603050405020304" pitchFamily="18" charset="0"/>
                <a:cs typeface="Times New Roman" panose="02020603050405020304" pitchFamily="18" charset="0"/>
              </a:rPr>
              <a:t>Now let’s look for a moment at performance indicators. We often call these the “look-fors.”  </a:t>
            </a:r>
            <a:endParaRPr dirty="0">
              <a:latin typeface="Times New Roman" panose="02020603050405020304" pitchFamily="18" charset="0"/>
              <a:cs typeface="Times New Roman" panose="02020603050405020304" pitchFamily="18" charset="0"/>
            </a:endParaRPr>
          </a:p>
          <a:p>
            <a:pPr marL="174708" lvl="0" indent="-174708" algn="l" rtl="0">
              <a:spcBef>
                <a:spcPts val="0"/>
              </a:spcBef>
              <a:spcAft>
                <a:spcPts val="0"/>
              </a:spcAft>
              <a:buClr>
                <a:schemeClr val="dk1"/>
              </a:buClr>
              <a:buSzPts val="1200"/>
              <a:buFont typeface="Arial"/>
              <a:buChar char="•"/>
            </a:pPr>
            <a:r>
              <a:rPr lang="en-US" dirty="0">
                <a:latin typeface="Times New Roman" panose="02020603050405020304" pitchFamily="18" charset="0"/>
                <a:cs typeface="Times New Roman" panose="02020603050405020304" pitchFamily="18" charset="0"/>
              </a:rPr>
              <a:t>We do not use the performance indicators as a checklist; they are intended as examples of the behaviors a principal might display when successfully performing the standard.  </a:t>
            </a:r>
            <a:endParaRPr dirty="0">
              <a:latin typeface="Times New Roman" panose="02020603050405020304" pitchFamily="18" charset="0"/>
              <a:cs typeface="Times New Roman" panose="02020603050405020304" pitchFamily="18" charset="0"/>
            </a:endParaRPr>
          </a:p>
          <a:p>
            <a:pPr marL="174708" lvl="0" indent="-174708" algn="l" rtl="0">
              <a:spcBef>
                <a:spcPts val="0"/>
              </a:spcBef>
              <a:spcAft>
                <a:spcPts val="0"/>
              </a:spcAft>
              <a:buClr>
                <a:schemeClr val="dk1"/>
              </a:buClr>
              <a:buSzPts val="1200"/>
              <a:buFont typeface="Arial"/>
              <a:buChar char="•"/>
            </a:pPr>
            <a:r>
              <a:rPr lang="en-US" dirty="0">
                <a:latin typeface="Times New Roman" panose="02020603050405020304" pitchFamily="18" charset="0"/>
                <a:cs typeface="Times New Roman" panose="02020603050405020304" pitchFamily="18" charset="0"/>
              </a:rPr>
              <a:t>As noted earlier, they are based on the extant research related to effective principals…</a:t>
            </a:r>
            <a:endParaRPr dirty="0">
              <a:latin typeface="Times New Roman" panose="02020603050405020304" pitchFamily="18" charset="0"/>
              <a:cs typeface="Times New Roman" panose="02020603050405020304" pitchFamily="18" charset="0"/>
            </a:endParaRPr>
          </a:p>
          <a:p>
            <a:pPr marL="174708" lvl="0" indent="-174708" algn="l" rtl="0">
              <a:spcBef>
                <a:spcPts val="0"/>
              </a:spcBef>
              <a:spcAft>
                <a:spcPts val="0"/>
              </a:spcAft>
              <a:buClr>
                <a:schemeClr val="dk1"/>
              </a:buClr>
              <a:buSzPts val="1200"/>
              <a:buFont typeface="Arial"/>
              <a:buChar char="•"/>
            </a:pPr>
            <a:r>
              <a:rPr lang="en-US" dirty="0">
                <a:latin typeface="Times New Roman" panose="02020603050405020304" pitchFamily="18" charset="0"/>
                <a:cs typeface="Times New Roman" panose="02020603050405020304" pitchFamily="18" charset="0"/>
              </a:rPr>
              <a:t>…but they are not intended to be all-inclusive nor prescriptive.  </a:t>
            </a:r>
            <a:endParaRPr dirty="0">
              <a:latin typeface="Times New Roman" panose="02020603050405020304" pitchFamily="18" charset="0"/>
              <a:cs typeface="Times New Roman" panose="02020603050405020304" pitchFamily="18" charset="0"/>
            </a:endParaRPr>
          </a:p>
          <a:p>
            <a:pPr marL="174708" lvl="0" indent="-174708" algn="l" rtl="0">
              <a:spcBef>
                <a:spcPts val="0"/>
              </a:spcBef>
              <a:spcAft>
                <a:spcPts val="0"/>
              </a:spcAft>
              <a:buClr>
                <a:schemeClr val="dk1"/>
              </a:buClr>
              <a:buSzPts val="1200"/>
              <a:buFont typeface="Arial"/>
              <a:buChar char="•"/>
            </a:pPr>
            <a:r>
              <a:rPr lang="en-US" dirty="0">
                <a:latin typeface="Times New Roman" panose="02020603050405020304" pitchFamily="18" charset="0"/>
                <a:cs typeface="Times New Roman" panose="02020603050405020304" pitchFamily="18" charset="0"/>
              </a:rPr>
              <a:t>Finally, it is worth noting that that indicators in one standard may overlap with indicators in another standard.  </a:t>
            </a:r>
            <a:endParaRPr dirty="0">
              <a:latin typeface="Times New Roman" panose="02020603050405020304" pitchFamily="18" charset="0"/>
              <a:cs typeface="Times New Roman" panose="02020603050405020304" pitchFamily="18" charset="0"/>
            </a:endParaRPr>
          </a:p>
          <a:p>
            <a:pPr marL="174708" lvl="0" indent="-174708" algn="l" rtl="0">
              <a:spcBef>
                <a:spcPts val="0"/>
              </a:spcBef>
              <a:spcAft>
                <a:spcPts val="0"/>
              </a:spcAft>
              <a:buClr>
                <a:schemeClr val="dk1"/>
              </a:buClr>
              <a:buSzPts val="1200"/>
              <a:buFont typeface="Arial"/>
              <a:buChar char="•"/>
            </a:pPr>
            <a:r>
              <a:rPr lang="en-US" dirty="0">
                <a:latin typeface="Times New Roman" panose="02020603050405020304" pitchFamily="18" charset="0"/>
                <a:cs typeface="Times New Roman" panose="02020603050405020304" pitchFamily="18" charset="0"/>
              </a:rPr>
              <a:t>School divisions may modify the indicators if they wish.  In addition, they may choose to add indicators to emphasize a particular focus area for the division.</a:t>
            </a:r>
            <a:endParaRPr dirty="0">
              <a:latin typeface="Times New Roman" panose="02020603050405020304" pitchFamily="18" charset="0"/>
              <a:cs typeface="Times New Roman" panose="02020603050405020304" pitchFamily="18" charset="0"/>
            </a:endParaRPr>
          </a:p>
        </p:txBody>
      </p:sp>
      <p:sp>
        <p:nvSpPr>
          <p:cNvPr id="347" name="Google Shape;347;p21:notes"/>
          <p:cNvSpPr txBox="1">
            <a:spLocks noGrp="1"/>
          </p:cNvSpPr>
          <p:nvPr>
            <p:ph type="sldNum" idx="12"/>
          </p:nvPr>
        </p:nvSpPr>
        <p:spPr>
          <a:xfrm>
            <a:off x="3898102" y="8829968"/>
            <a:ext cx="151265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33</a:t>
            </a:fld>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4: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p24:notes"/>
          <p:cNvSpPr txBox="1">
            <a:spLocks noGrp="1"/>
          </p:cNvSpPr>
          <p:nvPr>
            <p:ph type="body" idx="1"/>
          </p:nvPr>
        </p:nvSpPr>
        <p:spPr>
          <a:xfrm>
            <a:off x="688182" y="4473892"/>
            <a:ext cx="550545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a:latin typeface="Times New Roman"/>
                <a:ea typeface="Times New Roman"/>
                <a:cs typeface="Times New Roman"/>
                <a:sym typeface="Times New Roman"/>
              </a:rPr>
              <a:t>We will now look specifically at the data sources that can be used to provide evidence toward the principal performance standards.</a:t>
            </a:r>
            <a:endParaRPr i="1" dirty="0">
              <a:latin typeface="Times New Roman"/>
              <a:ea typeface="Times New Roman"/>
              <a:cs typeface="Times New Roman"/>
              <a:sym typeface="Times New Roman"/>
            </a:endParaRPr>
          </a:p>
          <a:p>
            <a:pPr marL="0" lvl="0" indent="0" algn="l" rtl="0">
              <a:spcBef>
                <a:spcPts val="0"/>
              </a:spcBef>
              <a:spcAft>
                <a:spcPts val="0"/>
              </a:spcAft>
              <a:buNone/>
            </a:pPr>
            <a:endParaRPr dirty="0">
              <a:latin typeface="Times New Roman"/>
              <a:ea typeface="Times New Roman"/>
              <a:cs typeface="Times New Roman"/>
              <a:sym typeface="Times New Roman"/>
            </a:endParaRPr>
          </a:p>
          <a:p>
            <a:pPr marL="0" lvl="0" indent="0" algn="l" rtl="0">
              <a:spcBef>
                <a:spcPts val="0"/>
              </a:spcBef>
              <a:spcAft>
                <a:spcPts val="0"/>
              </a:spcAft>
              <a:buNone/>
            </a:pPr>
            <a:endParaRPr dirty="0"/>
          </a:p>
        </p:txBody>
      </p:sp>
      <p:sp>
        <p:nvSpPr>
          <p:cNvPr id="390" name="Google Shape;390;p24:notes"/>
          <p:cNvSpPr txBox="1">
            <a:spLocks noGrp="1"/>
          </p:cNvSpPr>
          <p:nvPr>
            <p:ph type="sldNum" idx="12"/>
          </p:nvPr>
        </p:nvSpPr>
        <p:spPr>
          <a:xfrm>
            <a:off x="3898102" y="8829968"/>
            <a:ext cx="151265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34</a:t>
            </a:fld>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27: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p27:notes"/>
          <p:cNvSpPr txBox="1">
            <a:spLocks noGrp="1"/>
          </p:cNvSpPr>
          <p:nvPr>
            <p:ph type="body" idx="1"/>
          </p:nvPr>
        </p:nvSpPr>
        <p:spPr>
          <a:xfrm>
            <a:off x="688182" y="4473892"/>
            <a:ext cx="550545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a:latin typeface="Times New Roman" panose="02020603050405020304" pitchFamily="18" charset="0"/>
                <a:cs typeface="Times New Roman" panose="02020603050405020304" pitchFamily="18" charset="0"/>
              </a:rPr>
              <a:t>These are the data sources that are recommended in the </a:t>
            </a:r>
            <a:r>
              <a:rPr lang="en-US" i="1" dirty="0">
                <a:latin typeface="Times New Roman" panose="02020603050405020304" pitchFamily="18" charset="0"/>
                <a:cs typeface="Times New Roman" panose="02020603050405020304" pitchFamily="18" charset="0"/>
              </a:rPr>
              <a:t>Guidelines</a:t>
            </a:r>
            <a:r>
              <a:rPr lang="en-US" dirty="0">
                <a:latin typeface="Times New Roman" panose="02020603050405020304" pitchFamily="18" charset="0"/>
                <a:cs typeface="Times New Roman" panose="02020603050405020304" pitchFamily="18" charset="0"/>
              </a:rPr>
              <a:t>.  Due to time constraints, Student Outcome Measures, which are required by the </a:t>
            </a:r>
            <a:r>
              <a:rPr lang="en-US" i="1" dirty="0">
                <a:latin typeface="Times New Roman" panose="02020603050405020304" pitchFamily="18" charset="0"/>
                <a:cs typeface="Times New Roman" panose="02020603050405020304" pitchFamily="18" charset="0"/>
              </a:rPr>
              <a:t>Code of Virginia</a:t>
            </a:r>
            <a:r>
              <a:rPr lang="en-US" dirty="0">
                <a:latin typeface="Times New Roman" panose="02020603050405020304" pitchFamily="18" charset="0"/>
                <a:cs typeface="Times New Roman" panose="02020603050405020304" pitchFamily="18" charset="0"/>
              </a:rPr>
              <a:t>, will not be covered in today’s training.</a:t>
            </a:r>
            <a:endParaRPr dirty="0">
              <a:latin typeface="Times New Roman" panose="02020603050405020304" pitchFamily="18" charset="0"/>
              <a:cs typeface="Times New Roman" panose="02020603050405020304" pitchFamily="18" charset="0"/>
            </a:endParaRPr>
          </a:p>
        </p:txBody>
      </p:sp>
      <p:sp>
        <p:nvSpPr>
          <p:cNvPr id="411" name="Google Shape;411;p27:notes"/>
          <p:cNvSpPr txBox="1">
            <a:spLocks noGrp="1"/>
          </p:cNvSpPr>
          <p:nvPr>
            <p:ph type="sldNum" idx="12"/>
          </p:nvPr>
        </p:nvSpPr>
        <p:spPr>
          <a:xfrm>
            <a:off x="3898102" y="8829968"/>
            <a:ext cx="151265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35</a:t>
            </a:fld>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28: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p28:notes"/>
          <p:cNvSpPr txBox="1">
            <a:spLocks noGrp="1"/>
          </p:cNvSpPr>
          <p:nvPr>
            <p:ph type="body" idx="1"/>
          </p:nvPr>
        </p:nvSpPr>
        <p:spPr>
          <a:xfrm>
            <a:off x="688182" y="4473892"/>
            <a:ext cx="550545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a:latin typeface="Times New Roman" panose="02020603050405020304" pitchFamily="18" charset="0"/>
                <a:cs typeface="Times New Roman" panose="02020603050405020304" pitchFamily="18" charset="0"/>
              </a:rPr>
              <a:t>Let’s first look at the benefits and challenges of informal observations/school site visits.  Take a few minutes to think about the pros and cons and share your thoughts on chat.</a:t>
            </a:r>
            <a:endParaRPr dirty="0">
              <a:latin typeface="Times New Roman" panose="02020603050405020304" pitchFamily="18" charset="0"/>
              <a:cs typeface="Times New Roman" panose="02020603050405020304" pitchFamily="18" charset="0"/>
            </a:endParaRPr>
          </a:p>
        </p:txBody>
      </p:sp>
      <p:sp>
        <p:nvSpPr>
          <p:cNvPr id="426" name="Google Shape;426;p28:notes"/>
          <p:cNvSpPr txBox="1">
            <a:spLocks noGrp="1"/>
          </p:cNvSpPr>
          <p:nvPr>
            <p:ph type="sldNum" idx="12"/>
          </p:nvPr>
        </p:nvSpPr>
        <p:spPr>
          <a:xfrm>
            <a:off x="3898102" y="8829968"/>
            <a:ext cx="151265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36</a:t>
            </a:fld>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29:notes"/>
          <p:cNvSpPr txBox="1">
            <a:spLocks noGrp="1"/>
          </p:cNvSpPr>
          <p:nvPr>
            <p:ph type="sldNum" idx="12"/>
          </p:nvPr>
        </p:nvSpPr>
        <p:spPr>
          <a:xfrm>
            <a:off x="3898102" y="8829968"/>
            <a:ext cx="151265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sz="1200" b="0" i="0">
                <a:solidFill>
                  <a:schemeClr val="dk1"/>
                </a:solidFill>
                <a:latin typeface="Arial"/>
                <a:ea typeface="Arial"/>
                <a:cs typeface="Arial"/>
                <a:sym typeface="Arial"/>
              </a:rPr>
              <a:t>37</a:t>
            </a:fld>
            <a:endParaRPr sz="1200" b="0" i="0" dirty="0">
              <a:solidFill>
                <a:schemeClr val="dk1"/>
              </a:solidFill>
              <a:latin typeface="Arial"/>
              <a:ea typeface="Arial"/>
              <a:cs typeface="Arial"/>
              <a:sym typeface="Arial"/>
            </a:endParaRPr>
          </a:p>
        </p:txBody>
      </p:sp>
      <p:sp>
        <p:nvSpPr>
          <p:cNvPr id="432" name="Google Shape;432;p29:notes"/>
          <p:cNvSpPr>
            <a:spLocks noGrp="1" noRot="1" noChangeAspect="1"/>
          </p:cNvSpPr>
          <p:nvPr>
            <p:ph type="sldImg" idx="2"/>
          </p:nvPr>
        </p:nvSpPr>
        <p:spPr>
          <a:xfrm>
            <a:off x="528638" y="688975"/>
            <a:ext cx="6045200" cy="34020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33" name="Google Shape;433;p29:notes"/>
          <p:cNvSpPr txBox="1">
            <a:spLocks noGrp="1"/>
          </p:cNvSpPr>
          <p:nvPr>
            <p:ph type="body" idx="1"/>
          </p:nvPr>
        </p:nvSpPr>
        <p:spPr>
          <a:xfrm>
            <a:off x="945244" y="4324563"/>
            <a:ext cx="5209520" cy="4096953"/>
          </a:xfrm>
          <a:prstGeom prst="rect">
            <a:avLst/>
          </a:prstGeom>
          <a:noFill/>
          <a:ln>
            <a:noFill/>
          </a:ln>
        </p:spPr>
        <p:txBody>
          <a:bodyPr spcFirstLastPara="1" wrap="square" lIns="92200" tIns="45275" rIns="92200" bIns="45275" anchor="t" anchorCtr="0">
            <a:noAutofit/>
          </a:bodyPr>
          <a:lstStyle/>
          <a:p>
            <a:pPr marL="0" lvl="0" indent="0" algn="l" rtl="0">
              <a:spcBef>
                <a:spcPts val="0"/>
              </a:spcBef>
              <a:spcAft>
                <a:spcPts val="0"/>
              </a:spcAft>
              <a:buClr>
                <a:schemeClr val="dk1"/>
              </a:buClr>
              <a:buSzPts val="1000"/>
              <a:buFont typeface="Calibri"/>
              <a:buNone/>
            </a:pPr>
            <a:r>
              <a:rPr lang="en-US" dirty="0">
                <a:latin typeface="Times New Roman" panose="02020603050405020304" pitchFamily="18" charset="0"/>
                <a:cs typeface="Times New Roman" panose="02020603050405020304" pitchFamily="18" charset="0"/>
              </a:rPr>
              <a:t>This slide shows some of the benefits and challenges we typically see with observations. </a:t>
            </a:r>
            <a:endParaRPr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Clr>
                <a:schemeClr val="dk1"/>
              </a:buClr>
              <a:buSzPts val="1000"/>
              <a:buFont typeface="Calibri"/>
              <a:buNone/>
            </a:pPr>
            <a:endParaRPr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Clr>
                <a:schemeClr val="dk1"/>
              </a:buClr>
              <a:buSzPts val="1000"/>
              <a:buFont typeface="Calibri"/>
              <a:buNone/>
            </a:pPr>
            <a:r>
              <a:rPr lang="en-US" dirty="0">
                <a:latin typeface="Times New Roman" panose="02020603050405020304" pitchFamily="18" charset="0"/>
                <a:cs typeface="Times New Roman" panose="02020603050405020304" pitchFamily="18" charset="0"/>
              </a:rPr>
              <a:t>On the positive side:</a:t>
            </a:r>
            <a:endParaRPr dirty="0">
              <a:latin typeface="Times New Roman" panose="02020603050405020304" pitchFamily="18" charset="0"/>
              <a:cs typeface="Times New Roman" panose="02020603050405020304" pitchFamily="18" charset="0"/>
            </a:endParaRPr>
          </a:p>
          <a:p>
            <a:pPr marL="174708" lvl="0" indent="-174708" algn="l" rtl="0">
              <a:spcBef>
                <a:spcPts val="0"/>
              </a:spcBef>
              <a:spcAft>
                <a:spcPts val="0"/>
              </a:spcAft>
              <a:buClr>
                <a:schemeClr val="dk1"/>
              </a:buClr>
              <a:buSzPts val="1000"/>
              <a:buFont typeface="Arial"/>
              <a:buChar char="•"/>
            </a:pPr>
            <a:r>
              <a:rPr lang="en-US" dirty="0">
                <a:latin typeface="Times New Roman" panose="02020603050405020304" pitchFamily="18" charset="0"/>
                <a:cs typeface="Times New Roman" panose="02020603050405020304" pitchFamily="18" charset="0"/>
              </a:rPr>
              <a:t>They show the principal in his/her natural environment.</a:t>
            </a:r>
            <a:endParaRPr dirty="0">
              <a:latin typeface="Times New Roman" panose="02020603050405020304" pitchFamily="18" charset="0"/>
              <a:cs typeface="Times New Roman" panose="02020603050405020304" pitchFamily="18" charset="0"/>
            </a:endParaRPr>
          </a:p>
          <a:p>
            <a:pPr marL="174708" lvl="0" indent="-174708" algn="l" rtl="0">
              <a:spcBef>
                <a:spcPts val="0"/>
              </a:spcBef>
              <a:spcAft>
                <a:spcPts val="0"/>
              </a:spcAft>
              <a:buClr>
                <a:schemeClr val="dk1"/>
              </a:buClr>
              <a:buSzPts val="1000"/>
              <a:buFont typeface="Arial"/>
              <a:buChar char="•"/>
            </a:pPr>
            <a:r>
              <a:rPr lang="en-US" dirty="0">
                <a:latin typeface="Times New Roman" panose="02020603050405020304" pitchFamily="18" charset="0"/>
                <a:cs typeface="Times New Roman" panose="02020603050405020304" pitchFamily="18" charset="0"/>
              </a:rPr>
              <a:t>They allow direct observation of a principals’ leadership and management practices, and </a:t>
            </a:r>
          </a:p>
          <a:p>
            <a:pPr marL="174708" lvl="0" indent="-174708" algn="l" rtl="0">
              <a:spcBef>
                <a:spcPts val="0"/>
              </a:spcBef>
              <a:spcAft>
                <a:spcPts val="0"/>
              </a:spcAft>
              <a:buClr>
                <a:schemeClr val="dk1"/>
              </a:buClr>
              <a:buSzPts val="1000"/>
              <a:buFont typeface="Arial"/>
              <a:buChar char="•"/>
            </a:pPr>
            <a:r>
              <a:rPr lang="en-US" dirty="0">
                <a:latin typeface="Times New Roman" panose="02020603050405020304" pitchFamily="18" charset="0"/>
                <a:cs typeface="Times New Roman" panose="02020603050405020304" pitchFamily="18" charset="0"/>
              </a:rPr>
              <a:t>Enable the evaluator to observe how teachers, staff, and students respond to these practices.</a:t>
            </a:r>
          </a:p>
          <a:p>
            <a:pPr marL="174708" lvl="0" indent="-174708" algn="l" rtl="0">
              <a:spcBef>
                <a:spcPts val="0"/>
              </a:spcBef>
              <a:spcAft>
                <a:spcPts val="0"/>
              </a:spcAft>
              <a:buClr>
                <a:schemeClr val="dk1"/>
              </a:buClr>
              <a:buSzPts val="1000"/>
              <a:buFont typeface="Arial"/>
              <a:buChar char="•"/>
            </a:pPr>
            <a:r>
              <a:rPr lang="en-US" dirty="0">
                <a:latin typeface="Times New Roman" panose="02020603050405020304" pitchFamily="18" charset="0"/>
                <a:cs typeface="Times New Roman" panose="02020603050405020304" pitchFamily="18" charset="0"/>
              </a:rPr>
              <a:t>They allow the principal to demonstrate growth</a:t>
            </a:r>
          </a:p>
          <a:p>
            <a:pPr marL="174708" lvl="0" indent="-174708" algn="l" rtl="0">
              <a:spcBef>
                <a:spcPts val="0"/>
              </a:spcBef>
              <a:spcAft>
                <a:spcPts val="0"/>
              </a:spcAft>
              <a:buClr>
                <a:schemeClr val="dk1"/>
              </a:buClr>
              <a:buSzPts val="1000"/>
              <a:buFont typeface="Arial"/>
              <a:buChar char="•"/>
            </a:pPr>
            <a:r>
              <a:rPr lang="en-US" dirty="0">
                <a:latin typeface="Times New Roman" panose="02020603050405020304" pitchFamily="18" charset="0"/>
                <a:cs typeface="Times New Roman" panose="02020603050405020304" pitchFamily="18" charset="0"/>
              </a:rPr>
              <a:t>They also provide the opportunity to see whether professional development has been incorporated into the principal’s practice.</a:t>
            </a:r>
          </a:p>
          <a:p>
            <a:pPr marL="174708" lvl="0" indent="-174708" algn="l" rtl="0">
              <a:spcBef>
                <a:spcPts val="0"/>
              </a:spcBef>
              <a:spcAft>
                <a:spcPts val="0"/>
              </a:spcAft>
              <a:buClr>
                <a:schemeClr val="dk1"/>
              </a:buClr>
              <a:buSzPts val="1000"/>
              <a:buFont typeface="Arial"/>
              <a:buChar char="•"/>
            </a:pPr>
            <a:endParaRPr lang="en-US"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r>
              <a:rPr lang="en-US" dirty="0">
                <a:latin typeface="Times New Roman" panose="02020603050405020304" pitchFamily="18" charset="0"/>
                <a:cs typeface="Times New Roman" panose="02020603050405020304" pitchFamily="18" charset="0"/>
              </a:rPr>
              <a:t>On the negative side:</a:t>
            </a:r>
            <a:endParaRPr dirty="0">
              <a:latin typeface="Times New Roman" panose="02020603050405020304" pitchFamily="18" charset="0"/>
              <a:cs typeface="Times New Roman" panose="02020603050405020304" pitchFamily="18" charset="0"/>
            </a:endParaRPr>
          </a:p>
          <a:p>
            <a:pPr marL="174708" lvl="0" indent="-174708" algn="l" rtl="0">
              <a:spcBef>
                <a:spcPts val="0"/>
              </a:spcBef>
              <a:spcAft>
                <a:spcPts val="0"/>
              </a:spcAft>
              <a:buClr>
                <a:schemeClr val="dk1"/>
              </a:buClr>
              <a:buSzPts val="1000"/>
              <a:buFont typeface="Arial"/>
              <a:buChar char="•"/>
            </a:pPr>
            <a:r>
              <a:rPr lang="en-US" dirty="0">
                <a:latin typeface="Times New Roman" panose="02020603050405020304" pitchFamily="18" charset="0"/>
                <a:cs typeface="Times New Roman" panose="02020603050405020304" pitchFamily="18" charset="0"/>
              </a:rPr>
              <a:t>They only provide a snapshot of the principal’s work,</a:t>
            </a:r>
          </a:p>
          <a:p>
            <a:pPr marL="174708" lvl="0" indent="-174708" algn="l" rtl="0">
              <a:spcBef>
                <a:spcPts val="0"/>
              </a:spcBef>
              <a:spcAft>
                <a:spcPts val="0"/>
              </a:spcAft>
              <a:buClr>
                <a:schemeClr val="dk1"/>
              </a:buClr>
              <a:buSzPts val="1000"/>
              <a:buFont typeface="Arial"/>
              <a:buChar char="•"/>
            </a:pPr>
            <a:r>
              <a:rPr lang="en-US" dirty="0">
                <a:latin typeface="Times New Roman" panose="02020603050405020304" pitchFamily="18" charset="0"/>
                <a:cs typeface="Times New Roman" panose="02020603050405020304" pitchFamily="18" charset="0"/>
              </a:rPr>
              <a:t>and show a principal’s in-school responsibilities only.</a:t>
            </a:r>
          </a:p>
          <a:p>
            <a:pPr marL="174708" lvl="0" indent="-174708" algn="l" rtl="0">
              <a:spcBef>
                <a:spcPts val="0"/>
              </a:spcBef>
              <a:spcAft>
                <a:spcPts val="0"/>
              </a:spcAft>
              <a:buClr>
                <a:schemeClr val="dk1"/>
              </a:buClr>
              <a:buSzPts val="1000"/>
              <a:buFont typeface="Arial"/>
              <a:buChar char="•"/>
            </a:pPr>
            <a:r>
              <a:rPr lang="en-US" dirty="0">
                <a:latin typeface="Times New Roman" panose="02020603050405020304" pitchFamily="18" charset="0"/>
                <a:cs typeface="Times New Roman" panose="02020603050405020304" pitchFamily="18" charset="0"/>
              </a:rPr>
              <a:t>In addition, an announced visit may result in a “dog and pony” show and not give a realistic picture of the principal.</a:t>
            </a:r>
            <a:endParaRPr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30: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Google Shape;440;p30:notes"/>
          <p:cNvSpPr txBox="1">
            <a:spLocks noGrp="1"/>
          </p:cNvSpPr>
          <p:nvPr>
            <p:ph type="body" idx="1"/>
          </p:nvPr>
        </p:nvSpPr>
        <p:spPr>
          <a:xfrm>
            <a:off x="688182" y="4473892"/>
            <a:ext cx="550545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a:latin typeface="Times New Roman" panose="02020603050405020304" pitchFamily="18" charset="0"/>
                <a:cs typeface="Times New Roman" panose="02020603050405020304" pitchFamily="18" charset="0"/>
              </a:rPr>
              <a:t>Although the </a:t>
            </a:r>
            <a:r>
              <a:rPr lang="en-US" i="1" dirty="0">
                <a:latin typeface="Times New Roman" panose="02020603050405020304" pitchFamily="18" charset="0"/>
                <a:cs typeface="Times New Roman" panose="02020603050405020304" pitchFamily="18" charset="0"/>
              </a:rPr>
              <a:t>Code of Virginia </a:t>
            </a:r>
            <a:r>
              <a:rPr lang="en-US" dirty="0">
                <a:latin typeface="Times New Roman" panose="02020603050405020304" pitchFamily="18" charset="0"/>
                <a:cs typeface="Times New Roman" panose="02020603050405020304" pitchFamily="18" charset="0"/>
              </a:rPr>
              <a:t>does not require informal observations/school site visits, they are recommended as they provide information on a wide variety of contributions made by principals.  They may range from watching how a principal interacts with others, observing programs, shadowing the principal, and discussing areas of success or concern.  Evaluators are encouraged to conduct multiple site visits to the principals’ school.</a:t>
            </a:r>
            <a:r>
              <a:rPr lang="en-US" dirty="0">
                <a:effectLst/>
                <a:latin typeface="Times New Roman" panose="02020603050405020304" pitchFamily="18" charset="0"/>
                <a:ea typeface="Times" panose="02020603050405020304" pitchFamily="18" charset="0"/>
                <a:cs typeface="Times New Roman" panose="02020603050405020304" pitchFamily="18" charset="0"/>
              </a:rPr>
              <a:t>  When using documentation evidence, a discussion also may help the principal to think through the artifacts he or she might submit to the evaluator to demonstrate proficiency in each standard. </a:t>
            </a:r>
            <a:endParaRPr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dirty="0">
              <a:latin typeface="Times New Roman" panose="02020603050405020304" pitchFamily="18" charset="0"/>
              <a:cs typeface="Times New Roman" panose="02020603050405020304" pitchFamily="18" charset="0"/>
            </a:endParaRPr>
          </a:p>
        </p:txBody>
      </p:sp>
      <p:sp>
        <p:nvSpPr>
          <p:cNvPr id="441" name="Google Shape;441;p30:notes"/>
          <p:cNvSpPr txBox="1">
            <a:spLocks noGrp="1"/>
          </p:cNvSpPr>
          <p:nvPr>
            <p:ph type="sldNum" idx="12"/>
          </p:nvPr>
        </p:nvSpPr>
        <p:spPr>
          <a:xfrm>
            <a:off x="3898102" y="8829968"/>
            <a:ext cx="151265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38</a:t>
            </a:fld>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30: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Google Shape;440;p30:notes"/>
          <p:cNvSpPr txBox="1">
            <a:spLocks noGrp="1"/>
          </p:cNvSpPr>
          <p:nvPr>
            <p:ph type="body" idx="1"/>
          </p:nvPr>
        </p:nvSpPr>
        <p:spPr>
          <a:xfrm>
            <a:off x="688182" y="4473892"/>
            <a:ext cx="550545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a:effectLst/>
                <a:latin typeface="Times New Roman" panose="02020603050405020304" pitchFamily="18" charset="0"/>
                <a:ea typeface="Times" panose="02020603050405020304" pitchFamily="18" charset="0"/>
                <a:cs typeface="Times New Roman" panose="02020603050405020304" pitchFamily="18" charset="0"/>
              </a:rPr>
              <a:t>In addition, evaluators can use the principal’s responses to the questions to determine issues they would like to further explore with the principal’s faculty and staff. </a:t>
            </a:r>
            <a:r>
              <a:rPr lang="en-US" dirty="0">
                <a:solidFill>
                  <a:srgbClr val="0070C0"/>
                </a:solidFill>
                <a:effectLst/>
                <a:latin typeface="Times New Roman" panose="02020603050405020304" pitchFamily="18" charset="0"/>
                <a:ea typeface="Times" panose="02020603050405020304" pitchFamily="18" charset="0"/>
                <a:cs typeface="Times New Roman" panose="02020603050405020304" pitchFamily="18" charset="0"/>
              </a:rPr>
              <a:t> </a:t>
            </a:r>
            <a:r>
              <a:rPr lang="en-US" dirty="0">
                <a:effectLst/>
                <a:latin typeface="Times New Roman" panose="02020603050405020304" pitchFamily="18" charset="0"/>
                <a:ea typeface="Times" panose="02020603050405020304" pitchFamily="18" charset="0"/>
                <a:cs typeface="Times New Roman" panose="02020603050405020304" pitchFamily="18" charset="0"/>
              </a:rPr>
              <a:t>Furthermore, i</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t is recognized that in many cases it takes time to effect change in a school, and by having an honest, open discussion, the principal is provided an opportunity to explain the successes and trials the school community has experienced concerning school changes. A sample </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Informal Observation/School Site Visit </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Form is provided in the </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Guidelines</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dirty="0">
              <a:latin typeface="Times New Roman" panose="02020603050405020304" pitchFamily="18" charset="0"/>
              <a:cs typeface="Times New Roman" panose="02020603050405020304" pitchFamily="18" charset="0"/>
            </a:endParaRPr>
          </a:p>
        </p:txBody>
      </p:sp>
      <p:sp>
        <p:nvSpPr>
          <p:cNvPr id="441" name="Google Shape;441;p30:notes"/>
          <p:cNvSpPr txBox="1">
            <a:spLocks noGrp="1"/>
          </p:cNvSpPr>
          <p:nvPr>
            <p:ph type="sldNum" idx="12"/>
          </p:nvPr>
        </p:nvSpPr>
        <p:spPr>
          <a:xfrm>
            <a:off x="3898102" y="8829968"/>
            <a:ext cx="151265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39</a:t>
            </a:fld>
            <a:endParaRPr dirty="0"/>
          </a:p>
        </p:txBody>
      </p:sp>
    </p:spTree>
    <p:extLst>
      <p:ext uri="{BB962C8B-B14F-4D97-AF65-F5344CB8AC3E}">
        <p14:creationId xmlns:p14="http://schemas.microsoft.com/office/powerpoint/2010/main" val="876508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indent="0">
              <a:defRPr sz="1200">
                <a:latin typeface="Calibri"/>
                <a:ea typeface="Calibri"/>
                <a:cs typeface="Calibri"/>
                <a:sym typeface="Calibri"/>
              </a:defRPr>
            </a:pPr>
            <a:r>
              <a:rPr lang="en-US" dirty="0">
                <a:latin typeface="Times New Roman" panose="02020603050405020304" pitchFamily="18" charset="0"/>
                <a:cs typeface="Times New Roman" panose="02020603050405020304" pitchFamily="18" charset="0"/>
              </a:rPr>
              <a:t>VDOE has implemented a phased plan to revise the </a:t>
            </a:r>
            <a:r>
              <a:rPr lang="en-US" i="1" dirty="0">
                <a:latin typeface="Times New Roman" panose="02020603050405020304" pitchFamily="18" charset="0"/>
                <a:cs typeface="Times New Roman" panose="02020603050405020304" pitchFamily="18" charset="0"/>
              </a:rPr>
              <a:t>Guidelines for Uniform Performances Standards and Evaluation Criteria for Principals</a:t>
            </a:r>
            <a:r>
              <a:rPr lang="en-US" dirty="0">
                <a:latin typeface="Times New Roman" panose="02020603050405020304" pitchFamily="18" charset="0"/>
                <a:cs typeface="Times New Roman" panose="02020603050405020304" pitchFamily="18" charset="0"/>
              </a:rPr>
              <a:t>.  Phase 1 was completed in the 2020 and simply involved revising the weighting of performance standards.  As you may recall, the revision stated that how </a:t>
            </a:r>
            <a:r>
              <a:rPr lang="en-US" dirty="0">
                <a:latin typeface="Times New Roman" panose="02020603050405020304" pitchFamily="18" charset="0"/>
                <a:ea typeface="Times Roman"/>
                <a:cs typeface="Times New Roman" panose="02020603050405020304" pitchFamily="18" charset="0"/>
                <a:sym typeface="Times Roman"/>
              </a:rPr>
              <a:t>student academic progress is met is the responsibility of local school boards; however, the </a:t>
            </a:r>
            <a:r>
              <a:rPr lang="en-US" i="1" dirty="0">
                <a:latin typeface="Times New Roman" panose="02020603050405020304" pitchFamily="18" charset="0"/>
                <a:ea typeface="Times Roman"/>
                <a:cs typeface="Times New Roman" panose="02020603050405020304" pitchFamily="18" charset="0"/>
                <a:sym typeface="Times Roman"/>
              </a:rPr>
              <a:t>Student Academic Progress</a:t>
            </a:r>
            <a:r>
              <a:rPr lang="en-US" dirty="0">
                <a:latin typeface="Times New Roman" panose="02020603050405020304" pitchFamily="18" charset="0"/>
                <a:ea typeface="Times Roman"/>
                <a:cs typeface="Times New Roman" panose="02020603050405020304" pitchFamily="18" charset="0"/>
                <a:sym typeface="Times Roman"/>
              </a:rPr>
              <a:t> performance standard cannot be the least weighted of the performance standards or less than 10%.  It can, however, be weighted equally as one of multiple lowest weighted standards</a:t>
            </a:r>
            <a:r>
              <a:rPr lang="en-US" dirty="0">
                <a:latin typeface="Times New Roman" panose="02020603050405020304" pitchFamily="18" charset="0"/>
                <a:ea typeface="Times New Roman"/>
                <a:cs typeface="Times New Roman" panose="02020603050405020304" pitchFamily="18" charset="0"/>
                <a:sym typeface="Times New Roman"/>
              </a:rPr>
              <a:t>. </a:t>
            </a:r>
          </a:p>
          <a:p>
            <a:pPr marL="0" indent="0">
              <a:defRPr sz="1200">
                <a:latin typeface="Calibri"/>
                <a:ea typeface="Calibri"/>
                <a:cs typeface="Calibri"/>
                <a:sym typeface="Calibri"/>
              </a:defRPr>
            </a:pPr>
            <a:endParaRPr lang="en-US" dirty="0">
              <a:latin typeface="Times New Roman" panose="02020603050405020304" pitchFamily="18" charset="0"/>
              <a:cs typeface="Times New Roman" panose="02020603050405020304" pitchFamily="18" charset="0"/>
              <a:sym typeface="Times New Roman"/>
            </a:endParaRPr>
          </a:p>
          <a:p>
            <a:pPr marL="0" indent="0">
              <a:defRPr sz="1200">
                <a:latin typeface="Calibri"/>
                <a:ea typeface="Calibri"/>
                <a:cs typeface="Calibri"/>
                <a:sym typeface="Calibri"/>
              </a:defRPr>
            </a:pPr>
            <a:r>
              <a:rPr lang="en-US" dirty="0">
                <a:latin typeface="Times New Roman" panose="02020603050405020304" pitchFamily="18" charset="0"/>
                <a:cs typeface="Times New Roman" panose="02020603050405020304" pitchFamily="18" charset="0"/>
              </a:rPr>
              <a:t>As part of Phase 2, we had two workgroup sessions with representatives from across Virginia to include 10 practitioners representing a variety of educators and 8 key organizations.  The major revision to the </a:t>
            </a:r>
            <a:r>
              <a:rPr lang="en-US" i="1" dirty="0">
                <a:latin typeface="Times New Roman" panose="02020603050405020304" pitchFamily="18" charset="0"/>
                <a:cs typeface="Times New Roman" panose="02020603050405020304" pitchFamily="18" charset="0"/>
              </a:rPr>
              <a:t>Guidelines</a:t>
            </a:r>
            <a:r>
              <a:rPr lang="en-US" dirty="0">
                <a:latin typeface="Times New Roman" panose="02020603050405020304" pitchFamily="18" charset="0"/>
                <a:cs typeface="Times New Roman" panose="02020603050405020304" pitchFamily="18" charset="0"/>
              </a:rPr>
              <a:t> in this phase was the creation of a new performance standard that measures cultural competency</a:t>
            </a:r>
            <a:r>
              <a:rPr lang="en-US" i="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The establishment of this performance standard addresses </a:t>
            </a:r>
            <a:r>
              <a:rPr lang="en-US" u="sng" dirty="0">
                <a:solidFill>
                  <a:schemeClr val="accent2"/>
                </a:solidFill>
                <a:uFill>
                  <a:solidFill>
                    <a:schemeClr val="accent2"/>
                  </a:solidFill>
                </a:uFill>
                <a:latin typeface="Times New Roman" panose="02020603050405020304" pitchFamily="18" charset="0"/>
                <a:cs typeface="Times New Roman" panose="02020603050405020304" pitchFamily="18" charset="0"/>
                <a:hlinkClick r:id="rId3"/>
              </a:rPr>
              <a:t>House Bill 1904</a:t>
            </a:r>
            <a:r>
              <a:rPr lang="en-US" dirty="0">
                <a:latin typeface="Times New Roman" panose="02020603050405020304" pitchFamily="18" charset="0"/>
                <a:cs typeface="Times New Roman" panose="02020603050405020304" pitchFamily="18" charset="0"/>
              </a:rPr>
              <a:t> (identical to Senate Bill 1196) passed by the 2021 General Assembly requiring that “Evaluations shall include an evaluation of cultural competency.”</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Additionally, minor edits and technical revisions recommended by the workgroup were incorporated in the </a:t>
            </a:r>
            <a:r>
              <a:rPr lang="en-US" i="1" dirty="0">
                <a:latin typeface="Times New Roman" panose="02020603050405020304" pitchFamily="18" charset="0"/>
                <a:cs typeface="Times New Roman" panose="02020603050405020304" pitchFamily="18" charset="0"/>
              </a:rPr>
              <a:t>Guidelines</a:t>
            </a:r>
            <a:r>
              <a:rPr lang="en-US" dirty="0">
                <a:latin typeface="Times New Roman" panose="02020603050405020304" pitchFamily="18" charset="0"/>
                <a:cs typeface="Times New Roman" panose="02020603050405020304" pitchFamily="18" charset="0"/>
              </a:rPr>
              <a:t>. </a:t>
            </a:r>
          </a:p>
          <a:p>
            <a:pPr marL="0" indent="0">
              <a:defRPr sz="1200">
                <a:latin typeface="Calibri"/>
                <a:ea typeface="Calibri"/>
                <a:cs typeface="Calibri"/>
                <a:sym typeface="Calibri"/>
              </a:defRPr>
            </a:pPr>
            <a:endParaRPr lang="en-US"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Trebuchet MS"/>
                <a:ea typeface="Trebuchet MS"/>
                <a:cs typeface="Trebuchet MS"/>
                <a:sym typeface="Trebuchet MS"/>
              </a:rPr>
              <a:t>4</a:t>
            </a:fld>
            <a:endParaRPr lang="en-US" sz="1200" b="0" i="0" u="none" strike="noStrike" cap="none" dirty="0">
              <a:solidFill>
                <a:schemeClr val="dk1"/>
              </a:solidFill>
              <a:latin typeface="Trebuchet MS"/>
              <a:ea typeface="Trebuchet MS"/>
              <a:cs typeface="Trebuchet MS"/>
              <a:sym typeface="Trebuchet MS"/>
            </a:endParaRPr>
          </a:p>
        </p:txBody>
      </p:sp>
    </p:spTree>
    <p:extLst>
      <p:ext uri="{BB962C8B-B14F-4D97-AF65-F5344CB8AC3E}">
        <p14:creationId xmlns:p14="http://schemas.microsoft.com/office/powerpoint/2010/main" val="735006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32: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4" name="Google Shape;454;p32:notes"/>
          <p:cNvSpPr txBox="1">
            <a:spLocks noGrp="1"/>
          </p:cNvSpPr>
          <p:nvPr>
            <p:ph type="body" idx="1"/>
          </p:nvPr>
        </p:nvSpPr>
        <p:spPr>
          <a:xfrm>
            <a:off x="688182" y="4473892"/>
            <a:ext cx="550545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a:latin typeface="Times New Roman" panose="02020603050405020304" pitchFamily="18" charset="0"/>
                <a:cs typeface="Times New Roman" panose="02020603050405020304" pitchFamily="18" charset="0"/>
              </a:rPr>
              <a:t>Now let’s look at the benefits and challenges of documentation evidence—in other words of a principal submitting artifacts of his or her work.  Take a few minutes to think about the pros and cons and share your thoughts on chat.</a:t>
            </a:r>
            <a:endParaRPr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dirty="0">
              <a:latin typeface="Times New Roman" panose="02020603050405020304" pitchFamily="18" charset="0"/>
              <a:cs typeface="Times New Roman" panose="02020603050405020304" pitchFamily="18" charset="0"/>
            </a:endParaRPr>
          </a:p>
        </p:txBody>
      </p:sp>
      <p:sp>
        <p:nvSpPr>
          <p:cNvPr id="455" name="Google Shape;455;p32:notes"/>
          <p:cNvSpPr txBox="1">
            <a:spLocks noGrp="1"/>
          </p:cNvSpPr>
          <p:nvPr>
            <p:ph type="sldNum" idx="12"/>
          </p:nvPr>
        </p:nvSpPr>
        <p:spPr>
          <a:xfrm>
            <a:off x="3898102" y="8829968"/>
            <a:ext cx="151265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40</a:t>
            </a:fld>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33:notes"/>
          <p:cNvSpPr txBox="1">
            <a:spLocks noGrp="1"/>
          </p:cNvSpPr>
          <p:nvPr>
            <p:ph type="sldNum" idx="12"/>
          </p:nvPr>
        </p:nvSpPr>
        <p:spPr>
          <a:xfrm>
            <a:off x="3898102" y="8829968"/>
            <a:ext cx="151265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sz="1200" b="0" i="0">
                <a:solidFill>
                  <a:schemeClr val="dk1"/>
                </a:solidFill>
                <a:latin typeface="Arial"/>
                <a:ea typeface="Arial"/>
                <a:cs typeface="Arial"/>
                <a:sym typeface="Arial"/>
              </a:rPr>
              <a:t>41</a:t>
            </a:fld>
            <a:endParaRPr sz="1200" b="0" i="0" dirty="0">
              <a:solidFill>
                <a:schemeClr val="dk1"/>
              </a:solidFill>
              <a:latin typeface="Arial"/>
              <a:ea typeface="Arial"/>
              <a:cs typeface="Arial"/>
              <a:sym typeface="Arial"/>
            </a:endParaRPr>
          </a:p>
        </p:txBody>
      </p:sp>
      <p:sp>
        <p:nvSpPr>
          <p:cNvPr id="461" name="Google Shape;461;p33:notes"/>
          <p:cNvSpPr>
            <a:spLocks noGrp="1" noRot="1" noChangeAspect="1"/>
          </p:cNvSpPr>
          <p:nvPr>
            <p:ph type="sldImg" idx="2"/>
          </p:nvPr>
        </p:nvSpPr>
        <p:spPr>
          <a:xfrm>
            <a:off x="528638" y="688975"/>
            <a:ext cx="6045200" cy="34020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62" name="Google Shape;462;p33:notes"/>
          <p:cNvSpPr txBox="1">
            <a:spLocks noGrp="1"/>
          </p:cNvSpPr>
          <p:nvPr>
            <p:ph type="body" idx="1"/>
          </p:nvPr>
        </p:nvSpPr>
        <p:spPr>
          <a:xfrm>
            <a:off x="945244" y="4324563"/>
            <a:ext cx="5209520" cy="4096953"/>
          </a:xfrm>
          <a:prstGeom prst="rect">
            <a:avLst/>
          </a:prstGeom>
          <a:noFill/>
          <a:ln>
            <a:noFill/>
          </a:ln>
        </p:spPr>
        <p:txBody>
          <a:bodyPr spcFirstLastPara="1" wrap="square" lIns="92200" tIns="45275" rIns="92200" bIns="45275" anchor="t" anchorCtr="0">
            <a:noAutofit/>
          </a:bodyPr>
          <a:lstStyle/>
          <a:p>
            <a:pPr marL="0" lvl="0" indent="0" algn="l" rtl="0">
              <a:spcBef>
                <a:spcPts val="0"/>
              </a:spcBef>
              <a:spcAft>
                <a:spcPts val="0"/>
              </a:spcAft>
              <a:buClr>
                <a:schemeClr val="dk1"/>
              </a:buClr>
              <a:buSzPts val="1000"/>
              <a:buFont typeface="Calibri"/>
              <a:buNone/>
            </a:pPr>
            <a:r>
              <a:rPr lang="en-US" dirty="0">
                <a:latin typeface="Times New Roman" panose="02020603050405020304" pitchFamily="18" charset="0"/>
                <a:cs typeface="Times New Roman" panose="02020603050405020304" pitchFamily="18" charset="0"/>
              </a:rPr>
              <a:t>This slide shows some of the benefits and challenges we typically see with documentation evidence. </a:t>
            </a:r>
            <a:endParaRPr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Clr>
                <a:schemeClr val="dk1"/>
              </a:buClr>
              <a:buSzPts val="1000"/>
              <a:buFont typeface="Calibri"/>
              <a:buNone/>
            </a:pPr>
            <a:endParaRPr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Clr>
                <a:schemeClr val="dk1"/>
              </a:buClr>
              <a:buSzPts val="1000"/>
              <a:buFont typeface="Calibri"/>
              <a:buNone/>
            </a:pPr>
            <a:r>
              <a:rPr lang="en-US" dirty="0">
                <a:latin typeface="Times New Roman" panose="02020603050405020304" pitchFamily="18" charset="0"/>
                <a:cs typeface="Times New Roman" panose="02020603050405020304" pitchFamily="18" charset="0"/>
              </a:rPr>
              <a:t>On the positive side:</a:t>
            </a:r>
            <a:endParaRPr dirty="0">
              <a:latin typeface="Times New Roman" panose="02020603050405020304" pitchFamily="18" charset="0"/>
              <a:cs typeface="Times New Roman" panose="02020603050405020304" pitchFamily="18" charset="0"/>
            </a:endParaRPr>
          </a:p>
          <a:p>
            <a:pPr marL="174708" lvl="0" indent="-174708" algn="l" rtl="0">
              <a:spcBef>
                <a:spcPts val="0"/>
              </a:spcBef>
              <a:spcAft>
                <a:spcPts val="0"/>
              </a:spcAft>
              <a:buClr>
                <a:schemeClr val="dk1"/>
              </a:buClr>
              <a:buSzPts val="1000"/>
              <a:buFont typeface="Arial"/>
              <a:buChar char="•"/>
            </a:pPr>
            <a:r>
              <a:rPr lang="en-US" dirty="0">
                <a:latin typeface="Times New Roman" panose="02020603050405020304" pitchFamily="18" charset="0"/>
                <a:cs typeface="Times New Roman" panose="02020603050405020304" pitchFamily="18" charset="0"/>
              </a:rPr>
              <a:t>Documentation evidence provides principals with a voice in their evaluation. Principals have the opportunity to select artifacts that best represent how they are meeting various performance standards. </a:t>
            </a:r>
            <a:endParaRPr dirty="0">
              <a:latin typeface="Times New Roman" panose="02020603050405020304" pitchFamily="18" charset="0"/>
              <a:cs typeface="Times New Roman" panose="02020603050405020304" pitchFamily="18" charset="0"/>
            </a:endParaRPr>
          </a:p>
          <a:p>
            <a:pPr marL="174708" marR="0" lvl="0" indent="-174708" algn="l" defTabSz="914400" rtl="0" eaLnBrk="1" fontAlgn="auto" latinLnBrk="0" hangingPunct="1">
              <a:lnSpc>
                <a:spcPct val="100000"/>
              </a:lnSpc>
              <a:spcBef>
                <a:spcPts val="0"/>
              </a:spcBef>
              <a:spcAft>
                <a:spcPts val="0"/>
              </a:spcAft>
              <a:buClr>
                <a:schemeClr val="dk1"/>
              </a:buClr>
              <a:buSzPts val="1000"/>
              <a:buFont typeface="Arial"/>
              <a:buChar char="•"/>
              <a:tabLst/>
              <a:defRPr/>
            </a:pPr>
            <a:r>
              <a:rPr lang="en-US" dirty="0">
                <a:latin typeface="Times New Roman" panose="02020603050405020304" pitchFamily="18" charset="0"/>
                <a:cs typeface="Times New Roman" panose="02020603050405020304" pitchFamily="18" charset="0"/>
              </a:rPr>
              <a:t>Principals do many, many things that simply cannot be seen during an informal observation/school site visit. Providing principal-developed artifacts can help evaluators to get a fuller picture of the quality work that principal do.</a:t>
            </a:r>
          </a:p>
          <a:p>
            <a:pPr marL="174708" lvl="0" indent="-174708" algn="l" rtl="0">
              <a:spcBef>
                <a:spcPts val="0"/>
              </a:spcBef>
              <a:spcAft>
                <a:spcPts val="0"/>
              </a:spcAft>
              <a:buClr>
                <a:schemeClr val="dk1"/>
              </a:buClr>
              <a:buSzPts val="1000"/>
              <a:buFont typeface="Arial"/>
              <a:buChar char="•"/>
            </a:pPr>
            <a:r>
              <a:rPr lang="en-US" dirty="0">
                <a:latin typeface="Times New Roman" panose="02020603050405020304" pitchFamily="18" charset="0"/>
                <a:cs typeface="Times New Roman" panose="02020603050405020304" pitchFamily="18" charset="0"/>
              </a:rPr>
              <a:t>Documentation evidence also encourages principal reflection.  </a:t>
            </a:r>
            <a:endParaRPr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lang="en-US"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r>
              <a:rPr lang="en-US" dirty="0">
                <a:latin typeface="Times New Roman" panose="02020603050405020304" pitchFamily="18" charset="0"/>
                <a:cs typeface="Times New Roman" panose="02020603050405020304" pitchFamily="18" charset="0"/>
              </a:rPr>
              <a:t>On the negative side:</a:t>
            </a:r>
            <a:endParaRPr dirty="0">
              <a:latin typeface="Times New Roman" panose="02020603050405020304" pitchFamily="18" charset="0"/>
              <a:cs typeface="Times New Roman" panose="02020603050405020304" pitchFamily="18" charset="0"/>
            </a:endParaRPr>
          </a:p>
          <a:p>
            <a:pPr marL="174708" lvl="0" indent="-174708" algn="l" rtl="0">
              <a:spcBef>
                <a:spcPts val="0"/>
              </a:spcBef>
              <a:spcAft>
                <a:spcPts val="0"/>
              </a:spcAft>
              <a:buClr>
                <a:schemeClr val="dk1"/>
              </a:buClr>
              <a:buSzPts val="1000"/>
              <a:buFont typeface="Arial"/>
              <a:buChar char="•"/>
            </a:pPr>
            <a:r>
              <a:rPr lang="en-US" dirty="0">
                <a:latin typeface="Times New Roman" panose="02020603050405020304" pitchFamily="18" charset="0"/>
                <a:cs typeface="Times New Roman" panose="02020603050405020304" pitchFamily="18" charset="0"/>
              </a:rPr>
              <a:t>There are often unclear expectations about what type of artifacts should be included as documentation evidence. </a:t>
            </a:r>
            <a:endParaRPr dirty="0">
              <a:latin typeface="Times New Roman" panose="02020603050405020304" pitchFamily="18" charset="0"/>
              <a:cs typeface="Times New Roman" panose="02020603050405020304" pitchFamily="18" charset="0"/>
            </a:endParaRPr>
          </a:p>
          <a:p>
            <a:pPr marL="174708" lvl="0" indent="-174708" algn="l" rtl="0">
              <a:spcBef>
                <a:spcPts val="0"/>
              </a:spcBef>
              <a:spcAft>
                <a:spcPts val="0"/>
              </a:spcAft>
              <a:buClr>
                <a:schemeClr val="dk1"/>
              </a:buClr>
              <a:buSzPts val="1000"/>
              <a:buFont typeface="Arial"/>
              <a:buChar char="•"/>
            </a:pPr>
            <a:r>
              <a:rPr lang="en-US" dirty="0">
                <a:latin typeface="Times New Roman" panose="02020603050405020304" pitchFamily="18" charset="0"/>
                <a:cs typeface="Times New Roman" panose="02020603050405020304" pitchFamily="18" charset="0"/>
              </a:rPr>
              <a:t>Principals who wait until just prior to their summative evaluation to start collecting artifacts may find putting together documentation evidence to be onerous. </a:t>
            </a:r>
            <a:endParaRPr dirty="0">
              <a:latin typeface="Times New Roman" panose="02020603050405020304" pitchFamily="18" charset="0"/>
              <a:cs typeface="Times New Roman" panose="02020603050405020304" pitchFamily="18" charset="0"/>
            </a:endParaRPr>
          </a:p>
          <a:p>
            <a:pPr marL="174708" lvl="0" indent="-174708" algn="l" rtl="0">
              <a:spcBef>
                <a:spcPts val="0"/>
              </a:spcBef>
              <a:spcAft>
                <a:spcPts val="0"/>
              </a:spcAft>
              <a:buClr>
                <a:schemeClr val="dk1"/>
              </a:buClr>
              <a:buSzPts val="1000"/>
              <a:buFont typeface="Arial"/>
              <a:buChar char="•"/>
            </a:pPr>
            <a:r>
              <a:rPr lang="en-US" dirty="0">
                <a:latin typeface="Times New Roman" panose="02020603050405020304" pitchFamily="18" charset="0"/>
                <a:cs typeface="Times New Roman" panose="02020603050405020304" pitchFamily="18" charset="0"/>
              </a:rPr>
              <a:t>Principals often wonder how many artifacts are enough.  School divisions should set parameters.</a:t>
            </a:r>
            <a:endParaRPr dirty="0">
              <a:latin typeface="Times New Roman" panose="02020603050405020304" pitchFamily="18" charset="0"/>
              <a:cs typeface="Times New Roman" panose="02020603050405020304" pitchFamily="18" charset="0"/>
            </a:endParaRPr>
          </a:p>
          <a:p>
            <a:pPr marL="174708" lvl="0" indent="-174708" algn="l" rtl="0">
              <a:spcBef>
                <a:spcPts val="0"/>
              </a:spcBef>
              <a:spcAft>
                <a:spcPts val="0"/>
              </a:spcAft>
              <a:buClr>
                <a:schemeClr val="dk1"/>
              </a:buClr>
              <a:buSzPts val="1000"/>
              <a:buFont typeface="Arial"/>
              <a:buChar char="•"/>
            </a:pPr>
            <a:r>
              <a:rPr lang="en-US" dirty="0">
                <a:latin typeface="Times New Roman" panose="02020603050405020304" pitchFamily="18" charset="0"/>
                <a:cs typeface="Times New Roman" panose="02020603050405020304" pitchFamily="18" charset="0"/>
              </a:rPr>
              <a:t>Finally, if not done on an “as you go basis,” it does take time to compile documentation evidence.</a:t>
            </a:r>
            <a:endParaRPr dirty="0">
              <a:latin typeface="Times New Roman" panose="02020603050405020304" pitchFamily="18" charset="0"/>
              <a:cs typeface="Times New Roman" panose="02020603050405020304" pitchFamily="18" charset="0"/>
            </a:endParaRPr>
          </a:p>
          <a:p>
            <a:pPr marL="174708" lvl="0" indent="-174708" algn="l" rtl="0">
              <a:spcBef>
                <a:spcPts val="0"/>
              </a:spcBef>
              <a:spcAft>
                <a:spcPts val="0"/>
              </a:spcAft>
              <a:buClr>
                <a:schemeClr val="dk1"/>
              </a:buClr>
              <a:buSzPts val="1000"/>
              <a:buFont typeface="Arial"/>
              <a:buChar char="•"/>
            </a:pPr>
            <a:r>
              <a:rPr lang="en-US" dirty="0">
                <a:latin typeface="Times New Roman" panose="02020603050405020304" pitchFamily="18" charset="0"/>
                <a:cs typeface="Times New Roman" panose="02020603050405020304" pitchFamily="18" charset="0"/>
              </a:rPr>
              <a:t>It also takes time for evaluators to review the material, so it is incumbent on principals to make clear what the artifact is and for which standards it is providing evidence.</a:t>
            </a:r>
            <a:endParaRPr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Clr>
                <a:schemeClr val="dk1"/>
              </a:buClr>
              <a:buSzPts val="1000"/>
              <a:buFont typeface="Calibri"/>
              <a:buNone/>
            </a:pPr>
            <a:endParaRPr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34: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6" name="Google Shape;476;p34:notes"/>
          <p:cNvSpPr txBox="1">
            <a:spLocks noGrp="1"/>
          </p:cNvSpPr>
          <p:nvPr>
            <p:ph type="body" idx="1"/>
          </p:nvPr>
        </p:nvSpPr>
        <p:spPr>
          <a:xfrm>
            <a:off x="688182" y="4473892"/>
            <a:ext cx="5505450" cy="3660458"/>
          </a:xfrm>
          <a:prstGeom prst="rect">
            <a:avLst/>
          </a:prstGeom>
          <a:noFill/>
          <a:ln>
            <a:noFill/>
          </a:ln>
        </p:spPr>
        <p:txBody>
          <a:bodyPr spcFirstLastPara="1" wrap="square" lIns="93175" tIns="46575" rIns="93175" bIns="46575" anchor="t" anchorCtr="0">
            <a:noAutofit/>
          </a:bodyPr>
          <a:lstStyle/>
          <a:p>
            <a:pPr marL="174708" lvl="0" indent="-174708" algn="l" rtl="0">
              <a:spcBef>
                <a:spcPts val="0"/>
              </a:spcBef>
              <a:spcAft>
                <a:spcPts val="0"/>
              </a:spcAft>
              <a:buClr>
                <a:schemeClr val="dk1"/>
              </a:buClr>
              <a:buSzPts val="1200"/>
              <a:buFont typeface="Arial"/>
              <a:buChar char="•"/>
            </a:pPr>
            <a:r>
              <a:rPr lang="en-US" dirty="0">
                <a:latin typeface="Times New Roman" panose="02020603050405020304" pitchFamily="18" charset="0"/>
                <a:cs typeface="Times New Roman" panose="02020603050405020304" pitchFamily="18" charset="0"/>
              </a:rPr>
              <a:t>Documentation evidence is not required by the </a:t>
            </a:r>
            <a:r>
              <a:rPr lang="en-US" i="1" dirty="0">
                <a:latin typeface="Times New Roman" panose="02020603050405020304" pitchFamily="18" charset="0"/>
                <a:cs typeface="Times New Roman" panose="02020603050405020304" pitchFamily="18" charset="0"/>
              </a:rPr>
              <a:t>Code of Virginia</a:t>
            </a:r>
            <a:r>
              <a:rPr lang="en-US" dirty="0">
                <a:latin typeface="Times New Roman" panose="02020603050405020304" pitchFamily="18" charset="0"/>
                <a:cs typeface="Times New Roman" panose="02020603050405020304" pitchFamily="18" charset="0"/>
              </a:rPr>
              <a:t> but is recommended.  </a:t>
            </a:r>
            <a:endParaRPr dirty="0">
              <a:latin typeface="Times New Roman" panose="02020603050405020304" pitchFamily="18" charset="0"/>
              <a:cs typeface="Times New Roman" panose="02020603050405020304" pitchFamily="18" charset="0"/>
            </a:endParaRPr>
          </a:p>
          <a:p>
            <a:pPr marL="174708" lvl="0" indent="-174708" algn="l" rtl="0">
              <a:spcBef>
                <a:spcPts val="611"/>
              </a:spcBef>
              <a:spcAft>
                <a:spcPts val="0"/>
              </a:spcAft>
              <a:buClr>
                <a:schemeClr val="dk1"/>
              </a:buClr>
              <a:buSzPts val="1200"/>
              <a:buFont typeface="Arial"/>
              <a:buChar char="•"/>
            </a:pPr>
            <a:r>
              <a:rPr lang="en-US" dirty="0">
                <a:latin typeface="Times New Roman" panose="02020603050405020304" pitchFamily="18" charset="0"/>
                <a:cs typeface="Times New Roman" panose="02020603050405020304" pitchFamily="18" charset="0"/>
              </a:rPr>
              <a:t>There are simply some standards where it is difficult to collect enough valid evidence during an informal observation/school site visit.  School divisions should emphasize the importance of quality over quantity.</a:t>
            </a:r>
          </a:p>
          <a:p>
            <a:pPr marL="174708" lvl="0" indent="-174708" algn="l" rtl="0">
              <a:spcBef>
                <a:spcPts val="611"/>
              </a:spcBef>
              <a:spcAft>
                <a:spcPts val="0"/>
              </a:spcAft>
              <a:buClr>
                <a:schemeClr val="dk1"/>
              </a:buClr>
              <a:buSzPts val="1200"/>
              <a:buFont typeface="Arial"/>
              <a:buChar char="•"/>
            </a:pPr>
            <a:r>
              <a:rPr lang="en-US" dirty="0">
                <a:latin typeface="Times New Roman" panose="02020603050405020304" pitchFamily="18" charset="0"/>
                <a:cs typeface="Times New Roman" panose="02020603050405020304" pitchFamily="18" charset="0"/>
              </a:rPr>
              <a:t>1-3 artifacts per standard are recommended, but remember, a single artifact can provide evidence of multiple performance standards.</a:t>
            </a:r>
            <a:endParaRPr dirty="0">
              <a:latin typeface="Times New Roman" panose="02020603050405020304" pitchFamily="18" charset="0"/>
              <a:cs typeface="Times New Roman" panose="02020603050405020304" pitchFamily="18" charset="0"/>
            </a:endParaRPr>
          </a:p>
          <a:p>
            <a:pPr marL="174708" lvl="0" indent="-174708" algn="l" rtl="0">
              <a:spcBef>
                <a:spcPts val="611"/>
              </a:spcBef>
              <a:spcAft>
                <a:spcPts val="0"/>
              </a:spcAft>
              <a:buClr>
                <a:schemeClr val="dk1"/>
              </a:buClr>
              <a:buSzPts val="1200"/>
              <a:buFont typeface="Arial"/>
              <a:buChar char="•"/>
            </a:pPr>
            <a:r>
              <a:rPr lang="en-US" dirty="0">
                <a:latin typeface="Times New Roman" panose="02020603050405020304" pitchFamily="18" charset="0"/>
                <a:cs typeface="Times New Roman" panose="02020603050405020304" pitchFamily="18" charset="0"/>
              </a:rPr>
              <a:t>Principals should select artifacts that have already been created in their day-to-day work. In other words, it should be a “natural harvest” of what already exists. Evaluators should encourage principals to collect artifacts throughout the year and then select the best artifacts to submit at the end of the evaluation cycle.</a:t>
            </a:r>
            <a:endParaRPr dirty="0">
              <a:latin typeface="Times New Roman" panose="02020603050405020304" pitchFamily="18" charset="0"/>
              <a:cs typeface="Times New Roman" panose="02020603050405020304" pitchFamily="18" charset="0"/>
            </a:endParaRPr>
          </a:p>
          <a:p>
            <a:pPr marL="174708" lvl="0" indent="-174708" algn="l" rtl="0">
              <a:spcBef>
                <a:spcPts val="611"/>
              </a:spcBef>
              <a:spcAft>
                <a:spcPts val="0"/>
              </a:spcAft>
              <a:buClr>
                <a:schemeClr val="dk1"/>
              </a:buClr>
              <a:buSzPts val="1200"/>
              <a:buFont typeface="Arial"/>
              <a:buChar char="•"/>
            </a:pPr>
            <a:r>
              <a:rPr lang="en-US" dirty="0">
                <a:latin typeface="Times New Roman" panose="02020603050405020304" pitchFamily="18" charset="0"/>
                <a:cs typeface="Times New Roman" panose="02020603050405020304" pitchFamily="18" charset="0"/>
              </a:rPr>
              <a:t>The evaluator should not be left guessing for which standards the principal provided the artifact. Principals need to identify the performance standard or standards for which the artifact provides evidence.</a:t>
            </a:r>
            <a:endParaRPr dirty="0">
              <a:latin typeface="Times New Roman" panose="02020603050405020304" pitchFamily="18" charset="0"/>
              <a:cs typeface="Times New Roman" panose="02020603050405020304" pitchFamily="18" charset="0"/>
            </a:endParaRPr>
          </a:p>
          <a:p>
            <a:pPr marL="174708" lvl="0" indent="-174708" algn="l" rtl="0">
              <a:spcBef>
                <a:spcPts val="611"/>
              </a:spcBef>
              <a:spcAft>
                <a:spcPts val="0"/>
              </a:spcAft>
              <a:buClr>
                <a:schemeClr val="dk1"/>
              </a:buClr>
              <a:buSzPts val="1200"/>
              <a:buFont typeface="Arial"/>
              <a:buChar char="•"/>
            </a:pPr>
            <a:r>
              <a:rPr lang="en-US" dirty="0">
                <a:latin typeface="Times New Roman" panose="02020603050405020304" pitchFamily="18" charset="0"/>
                <a:cs typeface="Times New Roman" panose="02020603050405020304" pitchFamily="18" charset="0"/>
              </a:rPr>
              <a:t>We strongly recommend that principals reflect on the artifacts they submit to help provide context for how the artifact was used, and perhaps what they would change or what worked well in relation to the artifact. Research shows the importance of reflection to facilitate growth and improvement.</a:t>
            </a:r>
            <a:endParaRPr dirty="0">
              <a:latin typeface="Times New Roman" panose="02020603050405020304" pitchFamily="18" charset="0"/>
              <a:cs typeface="Times New Roman" panose="02020603050405020304" pitchFamily="18" charset="0"/>
            </a:endParaRPr>
          </a:p>
          <a:p>
            <a:pPr marL="0" lvl="0" indent="0" algn="l" rtl="0">
              <a:spcBef>
                <a:spcPts val="611"/>
              </a:spcBef>
              <a:spcAft>
                <a:spcPts val="0"/>
              </a:spcAft>
              <a:buNone/>
            </a:pPr>
            <a:endParaRPr dirty="0">
              <a:latin typeface="Times New Roman" panose="02020603050405020304" pitchFamily="18" charset="0"/>
              <a:cs typeface="Times New Roman" panose="02020603050405020304" pitchFamily="18" charset="0"/>
            </a:endParaRPr>
          </a:p>
          <a:p>
            <a:pPr marL="174708" lvl="0" indent="-98508" algn="l" rtl="0">
              <a:spcBef>
                <a:spcPts val="611"/>
              </a:spcBef>
              <a:spcAft>
                <a:spcPts val="0"/>
              </a:spcAft>
              <a:buClr>
                <a:schemeClr val="dk1"/>
              </a:buClr>
              <a:buSzPts val="1200"/>
              <a:buFont typeface="Arial"/>
              <a:buNone/>
            </a:pPr>
            <a:endParaRPr dirty="0">
              <a:latin typeface="Times New Roman" panose="02020603050405020304" pitchFamily="18" charset="0"/>
              <a:cs typeface="Times New Roman" panose="02020603050405020304" pitchFamily="18" charset="0"/>
            </a:endParaRPr>
          </a:p>
          <a:p>
            <a:pPr marL="174708" lvl="0" indent="-98508" algn="l" rtl="0">
              <a:spcBef>
                <a:spcPts val="0"/>
              </a:spcBef>
              <a:spcAft>
                <a:spcPts val="0"/>
              </a:spcAft>
              <a:buClr>
                <a:schemeClr val="dk1"/>
              </a:buClr>
              <a:buSzPts val="1200"/>
              <a:buFont typeface="Arial"/>
              <a:buNone/>
            </a:pPr>
            <a:endParaRPr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dirty="0">
              <a:latin typeface="Times New Roman" panose="02020603050405020304" pitchFamily="18" charset="0"/>
              <a:cs typeface="Times New Roman" panose="02020603050405020304" pitchFamily="18" charset="0"/>
            </a:endParaRPr>
          </a:p>
        </p:txBody>
      </p:sp>
      <p:sp>
        <p:nvSpPr>
          <p:cNvPr id="477" name="Google Shape;477;p34:notes"/>
          <p:cNvSpPr txBox="1">
            <a:spLocks noGrp="1"/>
          </p:cNvSpPr>
          <p:nvPr>
            <p:ph type="sldNum" idx="12"/>
          </p:nvPr>
        </p:nvSpPr>
        <p:spPr>
          <a:xfrm>
            <a:off x="3898102" y="8829968"/>
            <a:ext cx="151265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42</a:t>
            </a:fld>
            <a:endParaRP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36: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0" name="Google Shape;490;p36:notes"/>
          <p:cNvSpPr txBox="1">
            <a:spLocks noGrp="1"/>
          </p:cNvSpPr>
          <p:nvPr>
            <p:ph type="body" idx="1"/>
          </p:nvPr>
        </p:nvSpPr>
        <p:spPr>
          <a:xfrm>
            <a:off x="688182" y="4473892"/>
            <a:ext cx="550545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200"/>
              <a:buFont typeface="Arial"/>
              <a:buNone/>
            </a:pPr>
            <a:r>
              <a:rPr lang="en-US" dirty="0">
                <a:latin typeface="Times New Roman" panose="02020603050405020304" pitchFamily="18" charset="0"/>
                <a:cs typeface="Times New Roman" panose="02020603050405020304" pitchFamily="18" charset="0"/>
              </a:rPr>
              <a:t>There is a sample artifact list as well as a sample </a:t>
            </a:r>
            <a:r>
              <a:rPr lang="en-US" i="1" dirty="0">
                <a:latin typeface="Times New Roman" panose="02020603050405020304" pitchFamily="18" charset="0"/>
                <a:cs typeface="Times New Roman" panose="02020603050405020304" pitchFamily="18" charset="0"/>
              </a:rPr>
              <a:t>Documentation Evidence Cover Sheet </a:t>
            </a:r>
            <a:r>
              <a:rPr lang="en-US" dirty="0">
                <a:latin typeface="Times New Roman" panose="02020603050405020304" pitchFamily="18" charset="0"/>
                <a:cs typeface="Times New Roman" panose="02020603050405020304" pitchFamily="18" charset="0"/>
              </a:rPr>
              <a:t>in the </a:t>
            </a:r>
            <a:r>
              <a:rPr lang="en-US" i="1" dirty="0">
                <a:latin typeface="Times New Roman" panose="02020603050405020304" pitchFamily="18" charset="0"/>
                <a:cs typeface="Times New Roman" panose="02020603050405020304" pitchFamily="18" charset="0"/>
              </a:rPr>
              <a:t>Guidelines</a:t>
            </a:r>
            <a:r>
              <a:rPr lang="en-US" dirty="0">
                <a:latin typeface="Times New Roman" panose="02020603050405020304" pitchFamily="18" charset="0"/>
                <a:cs typeface="Times New Roman" panose="02020603050405020304" pitchFamily="18" charset="0"/>
              </a:rPr>
              <a:t>.</a:t>
            </a:r>
          </a:p>
          <a:p>
            <a:pPr marL="174708" lvl="0" indent="-98508" algn="l" rtl="0">
              <a:spcBef>
                <a:spcPts val="0"/>
              </a:spcBef>
              <a:spcAft>
                <a:spcPts val="0"/>
              </a:spcAft>
              <a:buClr>
                <a:schemeClr val="dk1"/>
              </a:buClr>
              <a:buSzPts val="1200"/>
              <a:buFont typeface="Arial"/>
              <a:buNone/>
            </a:pPr>
            <a:endParaRPr dirty="0">
              <a:latin typeface="Times New Roman" panose="02020603050405020304" pitchFamily="18" charset="0"/>
              <a:cs typeface="Times New Roman" panose="02020603050405020304" pitchFamily="18" charset="0"/>
            </a:endParaRPr>
          </a:p>
          <a:p>
            <a:pPr marL="174708" lvl="0" indent="-98508" algn="l" rtl="0">
              <a:spcBef>
                <a:spcPts val="0"/>
              </a:spcBef>
              <a:spcAft>
                <a:spcPts val="0"/>
              </a:spcAft>
              <a:buClr>
                <a:schemeClr val="dk1"/>
              </a:buClr>
              <a:buSzPts val="1200"/>
              <a:buFont typeface="Arial"/>
              <a:buNone/>
            </a:pPr>
            <a:endParaRPr dirty="0">
              <a:latin typeface="Times New Roman" panose="02020603050405020304" pitchFamily="18" charset="0"/>
              <a:cs typeface="Times New Roman" panose="02020603050405020304" pitchFamily="18" charset="0"/>
            </a:endParaRPr>
          </a:p>
        </p:txBody>
      </p:sp>
      <p:sp>
        <p:nvSpPr>
          <p:cNvPr id="491" name="Google Shape;491;p36:notes"/>
          <p:cNvSpPr txBox="1">
            <a:spLocks noGrp="1"/>
          </p:cNvSpPr>
          <p:nvPr>
            <p:ph type="sldNum" idx="12"/>
          </p:nvPr>
        </p:nvSpPr>
        <p:spPr>
          <a:xfrm>
            <a:off x="3898102" y="8829968"/>
            <a:ext cx="151265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43</a:t>
            </a:fld>
            <a:endParaRPr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23: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2" name="Google Shape;382;p23:notes"/>
          <p:cNvSpPr txBox="1">
            <a:spLocks noGrp="1"/>
          </p:cNvSpPr>
          <p:nvPr>
            <p:ph type="body" idx="1"/>
          </p:nvPr>
        </p:nvSpPr>
        <p:spPr>
          <a:xfrm>
            <a:off x="688182" y="4473892"/>
            <a:ext cx="550545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a:latin typeface="Times New Roman"/>
                <a:ea typeface="Times New Roman"/>
                <a:cs typeface="Times New Roman"/>
                <a:sym typeface="Times New Roman"/>
              </a:rPr>
              <a:t>Let’s take a short break.</a:t>
            </a:r>
            <a:endParaRPr dirty="0">
              <a:latin typeface="Times New Roman"/>
              <a:ea typeface="Times New Roman"/>
              <a:cs typeface="Times New Roman"/>
              <a:sym typeface="Times New Roman"/>
            </a:endParaRPr>
          </a:p>
          <a:p>
            <a:pPr marL="0" lvl="0" indent="0" algn="l" rtl="0">
              <a:spcBef>
                <a:spcPts val="0"/>
              </a:spcBef>
              <a:spcAft>
                <a:spcPts val="0"/>
              </a:spcAft>
              <a:buNone/>
            </a:pPr>
            <a:endParaRPr dirty="0"/>
          </a:p>
        </p:txBody>
      </p:sp>
      <p:sp>
        <p:nvSpPr>
          <p:cNvPr id="383" name="Google Shape;383;p23:notes"/>
          <p:cNvSpPr txBox="1">
            <a:spLocks noGrp="1"/>
          </p:cNvSpPr>
          <p:nvPr>
            <p:ph type="sldNum" idx="12"/>
          </p:nvPr>
        </p:nvSpPr>
        <p:spPr>
          <a:xfrm>
            <a:off x="3898102" y="8829968"/>
            <a:ext cx="151265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44</a:t>
            </a:fld>
            <a:endParaRPr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37: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7" name="Google Shape;497;p37:notes"/>
          <p:cNvSpPr txBox="1">
            <a:spLocks noGrp="1"/>
          </p:cNvSpPr>
          <p:nvPr>
            <p:ph type="body" idx="1"/>
          </p:nvPr>
        </p:nvSpPr>
        <p:spPr>
          <a:xfrm>
            <a:off x="688182" y="4473892"/>
            <a:ext cx="550545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a:latin typeface="Times New Roman" panose="02020603050405020304" pitchFamily="18" charset="0"/>
                <a:cs typeface="Times New Roman" panose="02020603050405020304" pitchFamily="18" charset="0"/>
              </a:rPr>
              <a:t>We will now look at teacher/staff surveys. Please take a moment to think through the benefits and challenges of using such surveys and then write your thoughts in chat.</a:t>
            </a:r>
            <a:endParaRPr dirty="0">
              <a:latin typeface="Times New Roman" panose="02020603050405020304" pitchFamily="18" charset="0"/>
              <a:cs typeface="Times New Roman" panose="02020603050405020304" pitchFamily="18" charset="0"/>
            </a:endParaRPr>
          </a:p>
        </p:txBody>
      </p:sp>
      <p:sp>
        <p:nvSpPr>
          <p:cNvPr id="498" name="Google Shape;498;p37:notes"/>
          <p:cNvSpPr txBox="1">
            <a:spLocks noGrp="1"/>
          </p:cNvSpPr>
          <p:nvPr>
            <p:ph type="sldNum" idx="12"/>
          </p:nvPr>
        </p:nvSpPr>
        <p:spPr>
          <a:xfrm>
            <a:off x="3898102" y="8829968"/>
            <a:ext cx="151265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45</a:t>
            </a:fld>
            <a:endParaRPr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38: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4" name="Google Shape;504;p38:notes"/>
          <p:cNvSpPr txBox="1">
            <a:spLocks noGrp="1"/>
          </p:cNvSpPr>
          <p:nvPr>
            <p:ph type="body" idx="1"/>
          </p:nvPr>
        </p:nvSpPr>
        <p:spPr>
          <a:xfrm>
            <a:off x="688182" y="4473892"/>
            <a:ext cx="550545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200"/>
              <a:buFont typeface="Calibri"/>
              <a:buNone/>
            </a:pPr>
            <a:r>
              <a:rPr lang="en-US" dirty="0">
                <a:latin typeface="Times New Roman" panose="02020603050405020304" pitchFamily="18" charset="0"/>
                <a:cs typeface="Times New Roman" panose="02020603050405020304" pitchFamily="18" charset="0"/>
              </a:rPr>
              <a:t>Here are some of the benefits we typically hear concerning student surveys:</a:t>
            </a:r>
            <a:endParaRPr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Clr>
                <a:schemeClr val="dk1"/>
              </a:buClr>
              <a:buSzPts val="1200"/>
              <a:buFont typeface="Calibri"/>
              <a:buNone/>
            </a:pPr>
            <a:endParaRPr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Clr>
                <a:schemeClr val="dk1"/>
              </a:buClr>
              <a:buSzPts val="1200"/>
              <a:buFont typeface="Calibri"/>
              <a:buNone/>
            </a:pPr>
            <a:r>
              <a:rPr lang="en-US" dirty="0">
                <a:latin typeface="Times New Roman" panose="02020603050405020304" pitchFamily="18" charset="0"/>
                <a:cs typeface="Times New Roman" panose="02020603050405020304" pitchFamily="18" charset="0"/>
              </a:rPr>
              <a:t>On the positive side:</a:t>
            </a:r>
            <a:endParaRPr dirty="0">
              <a:latin typeface="Times New Roman" panose="02020603050405020304" pitchFamily="18" charset="0"/>
              <a:cs typeface="Times New Roman" panose="02020603050405020304" pitchFamily="18" charset="0"/>
            </a:endParaRPr>
          </a:p>
          <a:p>
            <a:pPr marL="174708" lvl="0" indent="-174708" algn="l" rtl="0">
              <a:spcBef>
                <a:spcPts val="0"/>
              </a:spcBef>
              <a:spcAft>
                <a:spcPts val="0"/>
              </a:spcAft>
              <a:buClr>
                <a:schemeClr val="dk1"/>
              </a:buClr>
              <a:buSzPts val="1200"/>
              <a:buFont typeface="Arial"/>
              <a:buChar char="•"/>
            </a:pPr>
            <a:r>
              <a:rPr lang="en-US" dirty="0">
                <a:latin typeface="Times New Roman" panose="02020603050405020304" pitchFamily="18" charset="0"/>
                <a:cs typeface="Times New Roman" panose="02020603050405020304" pitchFamily="18" charset="0"/>
              </a:rPr>
              <a:t>The teachers and staff are the direct receivers of the principal’s work, so they are in the best position to know whether the principal is effective.</a:t>
            </a:r>
            <a:endParaRPr dirty="0">
              <a:latin typeface="Times New Roman" panose="02020603050405020304" pitchFamily="18" charset="0"/>
              <a:cs typeface="Times New Roman" panose="02020603050405020304" pitchFamily="18" charset="0"/>
            </a:endParaRPr>
          </a:p>
          <a:p>
            <a:pPr marL="174708" lvl="0" indent="-174708" algn="l" rtl="0">
              <a:spcBef>
                <a:spcPts val="0"/>
              </a:spcBef>
              <a:spcAft>
                <a:spcPts val="0"/>
              </a:spcAft>
              <a:buClr>
                <a:schemeClr val="dk1"/>
              </a:buClr>
              <a:buSzPts val="1200"/>
              <a:buFont typeface="Arial"/>
              <a:buChar char="•"/>
            </a:pPr>
            <a:r>
              <a:rPr lang="en-US" dirty="0">
                <a:latin typeface="Times New Roman" panose="02020603050405020304" pitchFamily="18" charset="0"/>
                <a:cs typeface="Times New Roman" panose="02020603050405020304" pitchFamily="18" charset="0"/>
              </a:rPr>
              <a:t>Teacher/staff surveys help the principal to see where perception do not align with the principal’s own ideas.  It may help the principal to become aware of blind spots.</a:t>
            </a:r>
            <a:endParaRPr dirty="0">
              <a:latin typeface="Times New Roman" panose="02020603050405020304" pitchFamily="18" charset="0"/>
              <a:cs typeface="Times New Roman" panose="02020603050405020304" pitchFamily="18" charset="0"/>
            </a:endParaRPr>
          </a:p>
          <a:p>
            <a:pPr marL="174708" lvl="0" indent="-174708" algn="l" rtl="0">
              <a:spcBef>
                <a:spcPts val="0"/>
              </a:spcBef>
              <a:spcAft>
                <a:spcPts val="0"/>
              </a:spcAft>
              <a:buClr>
                <a:schemeClr val="dk1"/>
              </a:buClr>
              <a:buSzPts val="1200"/>
              <a:buFont typeface="Arial"/>
              <a:buChar char="•"/>
            </a:pPr>
            <a:r>
              <a:rPr lang="en-US" dirty="0">
                <a:latin typeface="Times New Roman" panose="02020603050405020304" pitchFamily="18" charset="0"/>
                <a:cs typeface="Times New Roman" panose="02020603050405020304" pitchFamily="18" charset="0"/>
              </a:rPr>
              <a:t>Surveys help principals to understand areas where they are doing well…and where they are in need of improvement.</a:t>
            </a:r>
            <a:endParaRPr dirty="0">
              <a:latin typeface="Times New Roman" panose="02020603050405020304" pitchFamily="18" charset="0"/>
              <a:cs typeface="Times New Roman" panose="02020603050405020304" pitchFamily="18" charset="0"/>
            </a:endParaRPr>
          </a:p>
          <a:p>
            <a:pPr marL="174708" lvl="0" indent="-174708" algn="l" rtl="0">
              <a:spcBef>
                <a:spcPts val="0"/>
              </a:spcBef>
              <a:spcAft>
                <a:spcPts val="0"/>
              </a:spcAft>
              <a:buClr>
                <a:schemeClr val="dk1"/>
              </a:buClr>
              <a:buSzPts val="1200"/>
              <a:buFont typeface="Arial"/>
              <a:buChar char="•"/>
            </a:pPr>
            <a:r>
              <a:rPr lang="en-US" dirty="0">
                <a:latin typeface="Times New Roman" panose="02020603050405020304" pitchFamily="18" charset="0"/>
                <a:cs typeface="Times New Roman" panose="02020603050405020304" pitchFamily="18" charset="0"/>
              </a:rPr>
              <a:t>Surveys provide an easy method by which principals can demonstrate growth.  By administering the survey partway through the year and then re-administering it at the end of the year, principals can show how they addressed areas of growth identified in the first survey.</a:t>
            </a:r>
            <a:endParaRPr dirty="0">
              <a:latin typeface="Times New Roman" panose="02020603050405020304" pitchFamily="18" charset="0"/>
              <a:cs typeface="Times New Roman" panose="02020603050405020304" pitchFamily="18" charset="0"/>
            </a:endParaRPr>
          </a:p>
          <a:p>
            <a:pPr marL="174708" lvl="0" indent="-174708" algn="l" rtl="0">
              <a:spcBef>
                <a:spcPts val="0"/>
              </a:spcBef>
              <a:spcAft>
                <a:spcPts val="0"/>
              </a:spcAft>
              <a:buClr>
                <a:schemeClr val="dk1"/>
              </a:buClr>
              <a:buSzPts val="1200"/>
              <a:buFont typeface="Arial"/>
              <a:buChar char="•"/>
            </a:pPr>
            <a:r>
              <a:rPr lang="en-US" dirty="0">
                <a:latin typeface="Times New Roman" panose="02020603050405020304" pitchFamily="18" charset="0"/>
                <a:cs typeface="Times New Roman" panose="02020603050405020304" pitchFamily="18" charset="0"/>
              </a:rPr>
              <a:t>And finally, the teachers and staff know a good principal when they see one!  </a:t>
            </a:r>
            <a:endParaRPr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dirty="0">
              <a:latin typeface="Times New Roman" panose="02020603050405020304" pitchFamily="18" charset="0"/>
              <a:cs typeface="Times New Roman" panose="02020603050405020304" pitchFamily="18" charset="0"/>
            </a:endParaRPr>
          </a:p>
        </p:txBody>
      </p:sp>
      <p:sp>
        <p:nvSpPr>
          <p:cNvPr id="505" name="Google Shape;505;p38:notes"/>
          <p:cNvSpPr txBox="1">
            <a:spLocks noGrp="1"/>
          </p:cNvSpPr>
          <p:nvPr>
            <p:ph type="sldNum" idx="12"/>
          </p:nvPr>
        </p:nvSpPr>
        <p:spPr>
          <a:xfrm>
            <a:off x="3898102" y="8829968"/>
            <a:ext cx="151265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46</a:t>
            </a:fld>
            <a:endParaRPr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39: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6" name="Google Shape;526;p39:notes"/>
          <p:cNvSpPr txBox="1">
            <a:spLocks noGrp="1"/>
          </p:cNvSpPr>
          <p:nvPr>
            <p:ph type="body" idx="1"/>
          </p:nvPr>
        </p:nvSpPr>
        <p:spPr>
          <a:xfrm>
            <a:off x="688182" y="4473892"/>
            <a:ext cx="550545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a:latin typeface="Times New Roman" panose="02020603050405020304" pitchFamily="18" charset="0"/>
                <a:cs typeface="Times New Roman" panose="02020603050405020304" pitchFamily="18" charset="0"/>
              </a:rPr>
              <a:t>On the negative side:</a:t>
            </a:r>
            <a:endParaRPr dirty="0">
              <a:latin typeface="Times New Roman" panose="02020603050405020304" pitchFamily="18" charset="0"/>
              <a:cs typeface="Times New Roman" panose="02020603050405020304" pitchFamily="18" charset="0"/>
            </a:endParaRPr>
          </a:p>
          <a:p>
            <a:pPr marL="174708" lvl="0" indent="-174708" algn="l" rtl="0">
              <a:spcBef>
                <a:spcPts val="0"/>
              </a:spcBef>
              <a:spcAft>
                <a:spcPts val="0"/>
              </a:spcAft>
              <a:buClr>
                <a:schemeClr val="dk1"/>
              </a:buClr>
              <a:buSzPts val="1200"/>
              <a:buFont typeface="Arial"/>
              <a:buChar char="•"/>
            </a:pPr>
            <a:r>
              <a:rPr lang="en-US" dirty="0">
                <a:latin typeface="Times New Roman" panose="02020603050405020304" pitchFamily="18" charset="0"/>
                <a:cs typeface="Times New Roman" panose="02020603050405020304" pitchFamily="18" charset="0"/>
              </a:rPr>
              <a:t>There may be concern that the survey is not asking the right questions.</a:t>
            </a:r>
            <a:endParaRPr dirty="0">
              <a:latin typeface="Times New Roman" panose="02020603050405020304" pitchFamily="18" charset="0"/>
              <a:cs typeface="Times New Roman" panose="02020603050405020304" pitchFamily="18" charset="0"/>
            </a:endParaRPr>
          </a:p>
          <a:p>
            <a:pPr marL="174708" lvl="0" indent="-174708" algn="l" rtl="0">
              <a:spcBef>
                <a:spcPts val="0"/>
              </a:spcBef>
              <a:spcAft>
                <a:spcPts val="0"/>
              </a:spcAft>
              <a:buClr>
                <a:schemeClr val="dk1"/>
              </a:buClr>
              <a:buSzPts val="1200"/>
              <a:buFont typeface="Arial"/>
              <a:buChar char="•"/>
            </a:pPr>
            <a:r>
              <a:rPr lang="en-US" dirty="0">
                <a:latin typeface="Times New Roman" panose="02020603050405020304" pitchFamily="18" charset="0"/>
                <a:cs typeface="Times New Roman" panose="02020603050405020304" pitchFamily="18" charset="0"/>
              </a:rPr>
              <a:t>There also may be concerns of anonymity…</a:t>
            </a:r>
          </a:p>
          <a:p>
            <a:pPr marL="174708" lvl="0" indent="-174708" algn="l" rtl="0">
              <a:spcBef>
                <a:spcPts val="0"/>
              </a:spcBef>
              <a:spcAft>
                <a:spcPts val="0"/>
              </a:spcAft>
              <a:buClr>
                <a:schemeClr val="dk1"/>
              </a:buClr>
              <a:buSzPts val="1200"/>
              <a:buFont typeface="Arial"/>
              <a:buChar char="•"/>
            </a:pPr>
            <a:r>
              <a:rPr lang="en-US" dirty="0">
                <a:latin typeface="Times New Roman" panose="02020603050405020304" pitchFamily="18" charset="0"/>
                <a:cs typeface="Times New Roman" panose="02020603050405020304" pitchFamily="18" charset="0"/>
              </a:rPr>
              <a:t>…or the administration of the survey.</a:t>
            </a:r>
          </a:p>
          <a:p>
            <a:pPr marL="0" lvl="0" indent="0" algn="l" rtl="0">
              <a:spcBef>
                <a:spcPts val="0"/>
              </a:spcBef>
              <a:spcAft>
                <a:spcPts val="0"/>
              </a:spcAft>
              <a:buNone/>
            </a:pPr>
            <a:endParaRPr dirty="0">
              <a:latin typeface="Times New Roman" panose="02020603050405020304" pitchFamily="18" charset="0"/>
              <a:cs typeface="Times New Roman" panose="02020603050405020304" pitchFamily="18" charset="0"/>
            </a:endParaRPr>
          </a:p>
        </p:txBody>
      </p:sp>
      <p:sp>
        <p:nvSpPr>
          <p:cNvPr id="527" name="Google Shape;527;p39:notes"/>
          <p:cNvSpPr txBox="1">
            <a:spLocks noGrp="1"/>
          </p:cNvSpPr>
          <p:nvPr>
            <p:ph type="sldNum" idx="12"/>
          </p:nvPr>
        </p:nvSpPr>
        <p:spPr>
          <a:xfrm>
            <a:off x="3898102" y="8829968"/>
            <a:ext cx="151265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47</a:t>
            </a:fld>
            <a:endParaRPr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40: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1" name="Google Shape;551;p40:notes"/>
          <p:cNvSpPr txBox="1">
            <a:spLocks noGrp="1"/>
          </p:cNvSpPr>
          <p:nvPr>
            <p:ph type="body" idx="1"/>
          </p:nvPr>
        </p:nvSpPr>
        <p:spPr>
          <a:xfrm>
            <a:off x="688182" y="4473892"/>
            <a:ext cx="5505450" cy="3660458"/>
          </a:xfrm>
          <a:prstGeom prst="rect">
            <a:avLst/>
          </a:prstGeom>
          <a:noFill/>
          <a:ln>
            <a:noFill/>
          </a:ln>
        </p:spPr>
        <p:txBody>
          <a:bodyPr spcFirstLastPara="1" wrap="square" lIns="93175" tIns="46575" rIns="93175" bIns="46575" anchor="t" anchorCtr="0">
            <a:noAutofit/>
          </a:bodyPr>
          <a:lstStyle/>
          <a:p>
            <a:pPr marL="174708" lvl="0" indent="-174708" algn="l" rtl="0">
              <a:spcBef>
                <a:spcPts val="0"/>
              </a:spcBef>
              <a:spcAft>
                <a:spcPts val="0"/>
              </a:spcAft>
              <a:buClr>
                <a:schemeClr val="dk1"/>
              </a:buClr>
              <a:buSzPts val="1200"/>
              <a:buFont typeface="Arial"/>
              <a:buChar char="•"/>
            </a:pPr>
            <a:r>
              <a:rPr lang="en-US" dirty="0">
                <a:latin typeface="Times New Roman" panose="02020603050405020304" pitchFamily="18" charset="0"/>
                <a:cs typeface="Times New Roman" panose="02020603050405020304" pitchFamily="18" charset="0"/>
              </a:rPr>
              <a:t>Teacher/staff surveys are optional, but recommended, as they provide a valuable source of feedback for principals. </a:t>
            </a:r>
            <a:endParaRPr dirty="0">
              <a:latin typeface="Times New Roman" panose="02020603050405020304" pitchFamily="18" charset="0"/>
              <a:cs typeface="Times New Roman" panose="02020603050405020304" pitchFamily="18" charset="0"/>
            </a:endParaRPr>
          </a:p>
          <a:p>
            <a:pPr marL="174708" lvl="0" indent="-174708" algn="l" rtl="0">
              <a:spcBef>
                <a:spcPts val="0"/>
              </a:spcBef>
              <a:spcAft>
                <a:spcPts val="0"/>
              </a:spcAft>
              <a:buClr>
                <a:schemeClr val="dk1"/>
              </a:buClr>
              <a:buSzPts val="1200"/>
              <a:buFont typeface="Arial"/>
              <a:buChar char="•"/>
            </a:pPr>
            <a:r>
              <a:rPr lang="en-US" dirty="0">
                <a:latin typeface="Times New Roman" panose="02020603050405020304" pitchFamily="18" charset="0"/>
                <a:cs typeface="Times New Roman" panose="02020603050405020304" pitchFamily="18" charset="0"/>
              </a:rPr>
              <a:t>The Principal Evaluation Work Group that revised the </a:t>
            </a:r>
            <a:r>
              <a:rPr lang="en-US" i="1" dirty="0">
                <a:latin typeface="Times New Roman" panose="02020603050405020304" pitchFamily="18" charset="0"/>
                <a:cs typeface="Times New Roman" panose="02020603050405020304" pitchFamily="18" charset="0"/>
              </a:rPr>
              <a:t>Principal Guid</a:t>
            </a:r>
            <a:r>
              <a:rPr lang="en-US" dirty="0">
                <a:latin typeface="Times New Roman" panose="02020603050405020304" pitchFamily="18" charset="0"/>
                <a:cs typeface="Times New Roman" panose="02020603050405020304" pitchFamily="18" charset="0"/>
              </a:rPr>
              <a:t>elines did a close review of the survey questions.  Each survey question addresses a specific performance standard, but principals may add additional questions as they see fit. </a:t>
            </a:r>
            <a:endParaRPr dirty="0">
              <a:latin typeface="Times New Roman" panose="02020603050405020304" pitchFamily="18" charset="0"/>
              <a:cs typeface="Times New Roman" panose="02020603050405020304" pitchFamily="18" charset="0"/>
            </a:endParaRPr>
          </a:p>
          <a:p>
            <a:pPr marL="174708" lvl="0" indent="-174708" algn="l" rtl="0">
              <a:spcBef>
                <a:spcPts val="0"/>
              </a:spcBef>
              <a:spcAft>
                <a:spcPts val="0"/>
              </a:spcAft>
              <a:buClr>
                <a:schemeClr val="dk1"/>
              </a:buClr>
              <a:buSzPts val="1200"/>
              <a:buFont typeface="Arial"/>
              <a:buChar char="•"/>
            </a:pPr>
            <a:r>
              <a:rPr lang="en-US" dirty="0">
                <a:latin typeface="Times New Roman" panose="02020603050405020304" pitchFamily="18" charset="0"/>
                <a:cs typeface="Times New Roman" panose="02020603050405020304" pitchFamily="18" charset="0"/>
              </a:rPr>
              <a:t>Surveys should be completed anonymously so that the teachers and staff feel free to express their honest opinions.</a:t>
            </a:r>
          </a:p>
          <a:p>
            <a:pPr marL="174708" lvl="0" indent="-174708" algn="l" rtl="0">
              <a:spcBef>
                <a:spcPts val="0"/>
              </a:spcBef>
              <a:spcAft>
                <a:spcPts val="0"/>
              </a:spcAft>
              <a:buClr>
                <a:schemeClr val="dk1"/>
              </a:buClr>
              <a:buSzPts val="1200"/>
              <a:buFont typeface="Arial"/>
              <a:buChar char="•"/>
            </a:pPr>
            <a:r>
              <a:rPr lang="en-US" dirty="0">
                <a:latin typeface="Times New Roman" panose="02020603050405020304" pitchFamily="18" charset="0"/>
                <a:cs typeface="Times New Roman" panose="02020603050405020304" pitchFamily="18" charset="0"/>
              </a:rPr>
              <a:t>Finally, principals will retain the sole access to the actual responses from the survey but should provide a summary result via on the </a:t>
            </a:r>
            <a:r>
              <a:rPr lang="en-US" i="1" dirty="0">
                <a:latin typeface="Times New Roman" panose="02020603050405020304" pitchFamily="18" charset="0"/>
                <a:cs typeface="Times New Roman" panose="02020603050405020304" pitchFamily="18" charset="0"/>
              </a:rPr>
              <a:t>Survey Summary Form</a:t>
            </a:r>
            <a:r>
              <a:rPr lang="en-US" dirty="0">
                <a:latin typeface="Times New Roman" panose="02020603050405020304" pitchFamily="18" charset="0"/>
                <a:cs typeface="Times New Roman" panose="02020603050405020304" pitchFamily="18" charset="0"/>
              </a:rPr>
              <a:t>.</a:t>
            </a:r>
            <a:endParaRPr dirty="0">
              <a:latin typeface="Times New Roman" panose="02020603050405020304" pitchFamily="18" charset="0"/>
              <a:cs typeface="Times New Roman" panose="02020603050405020304" pitchFamily="18" charset="0"/>
            </a:endParaRPr>
          </a:p>
        </p:txBody>
      </p:sp>
      <p:sp>
        <p:nvSpPr>
          <p:cNvPr id="552" name="Google Shape;552;p40:notes"/>
          <p:cNvSpPr txBox="1">
            <a:spLocks noGrp="1"/>
          </p:cNvSpPr>
          <p:nvPr>
            <p:ph type="sldNum" idx="12"/>
          </p:nvPr>
        </p:nvSpPr>
        <p:spPr>
          <a:xfrm>
            <a:off x="3898102" y="8829968"/>
            <a:ext cx="151265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48</a:t>
            </a:fld>
            <a:endParaRPr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35: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3" name="Google Shape;483;p35:notes"/>
          <p:cNvSpPr txBox="1">
            <a:spLocks noGrp="1"/>
          </p:cNvSpPr>
          <p:nvPr>
            <p:ph type="body" idx="1"/>
          </p:nvPr>
        </p:nvSpPr>
        <p:spPr>
          <a:xfrm>
            <a:off x="688182" y="4473892"/>
            <a:ext cx="550545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a:latin typeface="Times New Roman" panose="02020603050405020304" pitchFamily="18" charset="0"/>
                <a:cs typeface="Times New Roman" panose="02020603050405020304" pitchFamily="18" charset="0"/>
              </a:rPr>
              <a:t>Finally, we will look at our last data source, self-evaluation.  Again, please take a moment to reflect on the benefits and challenges of this data source and provide your thoughts in chat.</a:t>
            </a:r>
            <a:endParaRPr dirty="0">
              <a:latin typeface="Times New Roman" panose="02020603050405020304" pitchFamily="18" charset="0"/>
              <a:cs typeface="Times New Roman" panose="02020603050405020304" pitchFamily="18" charset="0"/>
            </a:endParaRPr>
          </a:p>
        </p:txBody>
      </p:sp>
      <p:sp>
        <p:nvSpPr>
          <p:cNvPr id="484" name="Google Shape;484;p35:notes"/>
          <p:cNvSpPr txBox="1">
            <a:spLocks noGrp="1"/>
          </p:cNvSpPr>
          <p:nvPr>
            <p:ph type="sldNum" idx="12"/>
          </p:nvPr>
        </p:nvSpPr>
        <p:spPr>
          <a:xfrm>
            <a:off x="3898102" y="8829968"/>
            <a:ext cx="151265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49</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9: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9:notes"/>
          <p:cNvSpPr txBox="1">
            <a:spLocks noGrp="1"/>
          </p:cNvSpPr>
          <p:nvPr>
            <p:ph type="body" idx="1"/>
          </p:nvPr>
        </p:nvSpPr>
        <p:spPr>
          <a:xfrm>
            <a:off x="688182" y="4473892"/>
            <a:ext cx="550545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a:latin typeface="Times New Roman" panose="02020603050405020304" pitchFamily="18" charset="0"/>
                <a:ea typeface="Times"/>
                <a:cs typeface="Times New Roman" panose="02020603050405020304" pitchFamily="18" charset="0"/>
                <a:sym typeface="Times"/>
              </a:rPr>
              <a:t>Let’s take a deeper look at what transpired during Phase 2.</a:t>
            </a:r>
            <a:endParaRPr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dirty="0">
              <a:latin typeface="Times New Roman" panose="02020603050405020304" pitchFamily="18" charset="0"/>
              <a:cs typeface="Times New Roman" panose="02020603050405020304" pitchFamily="18" charset="0"/>
            </a:endParaRPr>
          </a:p>
        </p:txBody>
      </p:sp>
      <p:sp>
        <p:nvSpPr>
          <p:cNvPr id="208" name="Google Shape;208;p9:notes"/>
          <p:cNvSpPr txBox="1">
            <a:spLocks noGrp="1"/>
          </p:cNvSpPr>
          <p:nvPr>
            <p:ph type="sldNum" idx="12"/>
          </p:nvPr>
        </p:nvSpPr>
        <p:spPr>
          <a:xfrm>
            <a:off x="3898102" y="8829968"/>
            <a:ext cx="151265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5</a:t>
            </a:fld>
            <a:endParaRPr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42:notes"/>
          <p:cNvSpPr txBox="1">
            <a:spLocks noGrp="1"/>
          </p:cNvSpPr>
          <p:nvPr>
            <p:ph type="sldNum" idx="12"/>
          </p:nvPr>
        </p:nvSpPr>
        <p:spPr>
          <a:xfrm>
            <a:off x="3898102" y="8829968"/>
            <a:ext cx="151265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sz="1200" b="0" i="0">
                <a:solidFill>
                  <a:schemeClr val="dk1"/>
                </a:solidFill>
                <a:latin typeface="Arial"/>
                <a:ea typeface="Arial"/>
                <a:cs typeface="Arial"/>
                <a:sym typeface="Arial"/>
              </a:rPr>
              <a:t>50</a:t>
            </a:fld>
            <a:endParaRPr sz="1200" b="0" i="0" dirty="0">
              <a:solidFill>
                <a:schemeClr val="dk1"/>
              </a:solidFill>
              <a:latin typeface="Arial"/>
              <a:ea typeface="Arial"/>
              <a:cs typeface="Arial"/>
              <a:sym typeface="Arial"/>
            </a:endParaRPr>
          </a:p>
        </p:txBody>
      </p:sp>
      <p:sp>
        <p:nvSpPr>
          <p:cNvPr id="565" name="Google Shape;565;p42:notes"/>
          <p:cNvSpPr>
            <a:spLocks noGrp="1" noRot="1" noChangeAspect="1"/>
          </p:cNvSpPr>
          <p:nvPr>
            <p:ph type="sldImg" idx="2"/>
          </p:nvPr>
        </p:nvSpPr>
        <p:spPr>
          <a:xfrm>
            <a:off x="528638" y="688975"/>
            <a:ext cx="6045200" cy="34020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66" name="Google Shape;566;p42:notes"/>
          <p:cNvSpPr txBox="1">
            <a:spLocks noGrp="1"/>
          </p:cNvSpPr>
          <p:nvPr>
            <p:ph type="body" idx="1"/>
          </p:nvPr>
        </p:nvSpPr>
        <p:spPr>
          <a:xfrm>
            <a:off x="945244" y="4324563"/>
            <a:ext cx="5209520" cy="4096953"/>
          </a:xfrm>
          <a:prstGeom prst="rect">
            <a:avLst/>
          </a:prstGeom>
          <a:noFill/>
          <a:ln>
            <a:noFill/>
          </a:ln>
        </p:spPr>
        <p:txBody>
          <a:bodyPr spcFirstLastPara="1" wrap="square" lIns="92200" tIns="45275" rIns="92200" bIns="45275" anchor="t" anchorCtr="0">
            <a:noAutofit/>
          </a:bodyPr>
          <a:lstStyle/>
          <a:p>
            <a:pPr marL="0" lvl="0" indent="0" algn="l" rtl="0">
              <a:spcBef>
                <a:spcPts val="0"/>
              </a:spcBef>
              <a:spcAft>
                <a:spcPts val="0"/>
              </a:spcAft>
              <a:buNone/>
            </a:pPr>
            <a:r>
              <a:rPr lang="en-US" dirty="0">
                <a:latin typeface="Times New Roman" panose="02020603050405020304" pitchFamily="18" charset="0"/>
                <a:cs typeface="Times New Roman" panose="02020603050405020304" pitchFamily="18" charset="0"/>
              </a:rPr>
              <a:t>Here are some of the benefits we typically hear concerning self-evaluations:</a:t>
            </a:r>
            <a:endParaRPr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r>
              <a:rPr lang="en-US" dirty="0">
                <a:latin typeface="Times New Roman" panose="02020603050405020304" pitchFamily="18" charset="0"/>
                <a:cs typeface="Times New Roman" panose="02020603050405020304" pitchFamily="18" charset="0"/>
              </a:rPr>
              <a:t>On the positive side:</a:t>
            </a:r>
            <a:endParaRPr dirty="0">
              <a:latin typeface="Times New Roman" panose="02020603050405020304" pitchFamily="18" charset="0"/>
              <a:cs typeface="Times New Roman" panose="02020603050405020304" pitchFamily="18" charset="0"/>
            </a:endParaRPr>
          </a:p>
          <a:p>
            <a:pPr marL="174708" lvl="0" indent="-174708" algn="l" rtl="0">
              <a:spcBef>
                <a:spcPts val="0"/>
              </a:spcBef>
              <a:spcAft>
                <a:spcPts val="0"/>
              </a:spcAft>
              <a:buClr>
                <a:schemeClr val="dk1"/>
              </a:buClr>
              <a:buSzPts val="1000"/>
              <a:buFont typeface="Arial"/>
              <a:buChar char="•"/>
            </a:pPr>
            <a:r>
              <a:rPr lang="en-US" dirty="0">
                <a:latin typeface="Times New Roman" panose="02020603050405020304" pitchFamily="18" charset="0"/>
                <a:cs typeface="Times New Roman" panose="02020603050405020304" pitchFamily="18" charset="0"/>
              </a:rPr>
              <a:t>Self-assessing helps principals to reflect on the expectations as laid out in the performance standards.</a:t>
            </a:r>
            <a:endParaRPr dirty="0">
              <a:latin typeface="Times New Roman" panose="02020603050405020304" pitchFamily="18" charset="0"/>
              <a:cs typeface="Times New Roman" panose="02020603050405020304" pitchFamily="18" charset="0"/>
            </a:endParaRPr>
          </a:p>
          <a:p>
            <a:pPr marL="174708" lvl="0" indent="-174708" algn="l" rtl="0">
              <a:spcBef>
                <a:spcPts val="0"/>
              </a:spcBef>
              <a:spcAft>
                <a:spcPts val="0"/>
              </a:spcAft>
              <a:buClr>
                <a:schemeClr val="dk1"/>
              </a:buClr>
              <a:buSzPts val="1000"/>
              <a:buFont typeface="Arial"/>
              <a:buChar char="•"/>
            </a:pPr>
            <a:r>
              <a:rPr lang="en-US" dirty="0">
                <a:latin typeface="Times New Roman" panose="02020603050405020304" pitchFamily="18" charset="0"/>
                <a:cs typeface="Times New Roman" panose="02020603050405020304" pitchFamily="18" charset="0"/>
              </a:rPr>
              <a:t>It encourages principals to realize the areas where they may need improvement and encourages them to ask for assistance.</a:t>
            </a:r>
            <a:endParaRPr dirty="0">
              <a:latin typeface="Times New Roman" panose="02020603050405020304" pitchFamily="18" charset="0"/>
              <a:cs typeface="Times New Roman" panose="02020603050405020304" pitchFamily="18" charset="0"/>
            </a:endParaRPr>
          </a:p>
          <a:p>
            <a:pPr marL="174708" lvl="0" indent="-174708" algn="l" rtl="0">
              <a:spcBef>
                <a:spcPts val="0"/>
              </a:spcBef>
              <a:spcAft>
                <a:spcPts val="0"/>
              </a:spcAft>
              <a:buClr>
                <a:schemeClr val="dk1"/>
              </a:buClr>
              <a:buSzPts val="1000"/>
              <a:buFont typeface="Arial"/>
              <a:buChar char="•"/>
            </a:pPr>
            <a:r>
              <a:rPr lang="en-US" dirty="0">
                <a:latin typeface="Times New Roman" panose="02020603050405020304" pitchFamily="18" charset="0"/>
                <a:cs typeface="Times New Roman" panose="02020603050405020304" pitchFamily="18" charset="0"/>
              </a:rPr>
              <a:t>It helps principals to identify their strong areas.</a:t>
            </a:r>
            <a:endParaRPr dirty="0">
              <a:latin typeface="Times New Roman" panose="02020603050405020304" pitchFamily="18" charset="0"/>
              <a:cs typeface="Times New Roman" panose="02020603050405020304" pitchFamily="18" charset="0"/>
            </a:endParaRPr>
          </a:p>
          <a:p>
            <a:pPr marL="174708" lvl="0" indent="-174708" algn="l" rtl="0">
              <a:spcBef>
                <a:spcPts val="0"/>
              </a:spcBef>
              <a:spcAft>
                <a:spcPts val="0"/>
              </a:spcAft>
              <a:buClr>
                <a:schemeClr val="dk1"/>
              </a:buClr>
              <a:buSzPts val="1000"/>
              <a:buFont typeface="Arial"/>
              <a:buChar char="•"/>
            </a:pPr>
            <a:r>
              <a:rPr lang="en-US" dirty="0">
                <a:latin typeface="Times New Roman" panose="02020603050405020304" pitchFamily="18" charset="0"/>
                <a:cs typeface="Times New Roman" panose="02020603050405020304" pitchFamily="18" charset="0"/>
              </a:rPr>
              <a:t>It also can point out whether there is a misalignment of how the principal perceives his or her performance and how the administrator perceives it.</a:t>
            </a:r>
            <a:endParaRPr dirty="0">
              <a:latin typeface="Times New Roman" panose="02020603050405020304" pitchFamily="18" charset="0"/>
              <a:cs typeface="Times New Roman" panose="02020603050405020304" pitchFamily="18" charset="0"/>
            </a:endParaRPr>
          </a:p>
          <a:p>
            <a:pPr marL="174708" lvl="0" indent="-111208" algn="l" rtl="0">
              <a:spcBef>
                <a:spcPts val="0"/>
              </a:spcBef>
              <a:spcAft>
                <a:spcPts val="0"/>
              </a:spcAft>
              <a:buClr>
                <a:schemeClr val="dk1"/>
              </a:buClr>
              <a:buSzPts val="1000"/>
              <a:buFont typeface="Arial"/>
              <a:buNone/>
            </a:pPr>
            <a:endParaRPr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r>
              <a:rPr lang="en-US" dirty="0">
                <a:latin typeface="Times New Roman" panose="02020603050405020304" pitchFamily="18" charset="0"/>
                <a:cs typeface="Times New Roman" panose="02020603050405020304" pitchFamily="18" charset="0"/>
              </a:rPr>
              <a:t>Self-evaluation also has some challenges:</a:t>
            </a:r>
            <a:endParaRPr dirty="0">
              <a:latin typeface="Times New Roman" panose="02020603050405020304" pitchFamily="18" charset="0"/>
              <a:cs typeface="Times New Roman" panose="02020603050405020304" pitchFamily="18" charset="0"/>
            </a:endParaRPr>
          </a:p>
          <a:p>
            <a:pPr marL="174708" lvl="0" indent="-174708" algn="l" rtl="0">
              <a:spcBef>
                <a:spcPts val="0"/>
              </a:spcBef>
              <a:spcAft>
                <a:spcPts val="0"/>
              </a:spcAft>
              <a:buClr>
                <a:schemeClr val="dk1"/>
              </a:buClr>
              <a:buSzPts val="1000"/>
              <a:buFont typeface="Arial"/>
              <a:buChar char="•"/>
            </a:pPr>
            <a:r>
              <a:rPr lang="en-US" dirty="0">
                <a:latin typeface="Times New Roman" panose="02020603050405020304" pitchFamily="18" charset="0"/>
                <a:cs typeface="Times New Roman" panose="02020603050405020304" pitchFamily="18" charset="0"/>
              </a:rPr>
              <a:t>To be of any value, a principal must be willing to assess him- or herself accurately.</a:t>
            </a:r>
            <a:endParaRPr dirty="0">
              <a:latin typeface="Times New Roman" panose="02020603050405020304" pitchFamily="18" charset="0"/>
              <a:cs typeface="Times New Roman" panose="02020603050405020304" pitchFamily="18" charset="0"/>
            </a:endParaRPr>
          </a:p>
          <a:p>
            <a:pPr marL="174708" lvl="0" indent="-174708" algn="l" rtl="0">
              <a:spcBef>
                <a:spcPts val="0"/>
              </a:spcBef>
              <a:spcAft>
                <a:spcPts val="0"/>
              </a:spcAft>
              <a:buClr>
                <a:schemeClr val="dk1"/>
              </a:buClr>
              <a:buSzPts val="1000"/>
              <a:buFont typeface="Arial"/>
              <a:buChar char="•"/>
            </a:pPr>
            <a:r>
              <a:rPr lang="en-US" dirty="0">
                <a:latin typeface="Times New Roman" panose="02020603050405020304" pitchFamily="18" charset="0"/>
                <a:cs typeface="Times New Roman" panose="02020603050405020304" pitchFamily="18" charset="0"/>
              </a:rPr>
              <a:t>A principal must feel trust in order to share the results with administrators.</a:t>
            </a:r>
            <a:endParaRPr dirty="0">
              <a:latin typeface="Times New Roman" panose="02020603050405020304" pitchFamily="18" charset="0"/>
              <a:cs typeface="Times New Roman" panose="02020603050405020304" pitchFamily="18" charset="0"/>
            </a:endParaRPr>
          </a:p>
          <a:p>
            <a:pPr marL="174708" lvl="0" indent="-174708" algn="l" rtl="0">
              <a:spcBef>
                <a:spcPts val="0"/>
              </a:spcBef>
              <a:spcAft>
                <a:spcPts val="0"/>
              </a:spcAft>
              <a:buClr>
                <a:schemeClr val="dk1"/>
              </a:buClr>
              <a:buSzPts val="1000"/>
              <a:buFont typeface="Arial"/>
              <a:buChar char="•"/>
            </a:pPr>
            <a:r>
              <a:rPr lang="en-US" dirty="0">
                <a:latin typeface="Times New Roman" panose="02020603050405020304" pitchFamily="18" charset="0"/>
                <a:cs typeface="Times New Roman" panose="02020603050405020304" pitchFamily="18" charset="0"/>
              </a:rPr>
              <a:t>There is also a concern that if a principal shares his or her areas that need improvement with an administrator, it might somehow be detrimental to the principal. </a:t>
            </a:r>
            <a:endParaRPr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Clr>
                <a:schemeClr val="dk1"/>
              </a:buClr>
              <a:buSzPts val="1000"/>
              <a:buFont typeface="Calibri"/>
              <a:buNone/>
            </a:pPr>
            <a:endParaRPr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43: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0" name="Google Shape;590;p43:notes"/>
          <p:cNvSpPr txBox="1">
            <a:spLocks noGrp="1"/>
          </p:cNvSpPr>
          <p:nvPr>
            <p:ph type="body" idx="1"/>
          </p:nvPr>
        </p:nvSpPr>
        <p:spPr>
          <a:xfrm>
            <a:off x="688181" y="4473892"/>
            <a:ext cx="550545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200"/>
              <a:buFont typeface="Arial"/>
              <a:buNone/>
            </a:pPr>
            <a:r>
              <a:rPr lang="en-US" dirty="0">
                <a:latin typeface="Times New Roman" panose="02020603050405020304" pitchFamily="18" charset="0"/>
                <a:cs typeface="Times New Roman" panose="02020603050405020304" pitchFamily="18" charset="0"/>
              </a:rPr>
              <a:t>Self-evaluations are optional, but recommended, as they help principals to reflect on their strengths and areas where they need growth.  This reflection can help focus efforts to make their practice more effective.  When principals do their self-evaluation, they should consider all the relevant information they have.  This should include things such as previous feedback from evaluators and from surveys, and results from growth measures. This should help principals to identify areas that need improvement, which they can then use to develop professional practice goals. </a:t>
            </a:r>
            <a:endParaRPr dirty="0">
              <a:latin typeface="Times New Roman" panose="02020603050405020304" pitchFamily="18" charset="0"/>
              <a:cs typeface="Times New Roman" panose="02020603050405020304" pitchFamily="18" charset="0"/>
            </a:endParaRPr>
          </a:p>
        </p:txBody>
      </p:sp>
      <p:sp>
        <p:nvSpPr>
          <p:cNvPr id="591" name="Google Shape;591;p43:notes"/>
          <p:cNvSpPr txBox="1">
            <a:spLocks noGrp="1"/>
          </p:cNvSpPr>
          <p:nvPr>
            <p:ph type="sldNum" idx="12"/>
          </p:nvPr>
        </p:nvSpPr>
        <p:spPr>
          <a:xfrm>
            <a:off x="3898102" y="8829968"/>
            <a:ext cx="151265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51</a:t>
            </a:fld>
            <a:endParaRPr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44: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7" name="Google Shape;597;p44:notes"/>
          <p:cNvSpPr txBox="1">
            <a:spLocks noGrp="1"/>
          </p:cNvSpPr>
          <p:nvPr>
            <p:ph type="body" idx="1"/>
          </p:nvPr>
        </p:nvSpPr>
        <p:spPr>
          <a:xfrm>
            <a:off x="688182" y="4473892"/>
            <a:ext cx="550545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a:latin typeface="Times New Roman" panose="02020603050405020304" pitchFamily="18" charset="0"/>
                <a:cs typeface="Times New Roman" panose="02020603050405020304" pitchFamily="18" charset="0"/>
              </a:rPr>
              <a:t>This slide is to show that collecting evidence for a principal’s evaluation is a joint effort between the evaluator and the principal.  </a:t>
            </a:r>
            <a:endParaRPr dirty="0">
              <a:latin typeface="Times New Roman" panose="02020603050405020304" pitchFamily="18" charset="0"/>
              <a:cs typeface="Times New Roman" panose="02020603050405020304" pitchFamily="18" charset="0"/>
            </a:endParaRPr>
          </a:p>
        </p:txBody>
      </p:sp>
      <p:sp>
        <p:nvSpPr>
          <p:cNvPr id="598" name="Google Shape;598;p44:notes"/>
          <p:cNvSpPr txBox="1">
            <a:spLocks noGrp="1"/>
          </p:cNvSpPr>
          <p:nvPr>
            <p:ph type="sldNum" idx="12"/>
          </p:nvPr>
        </p:nvSpPr>
        <p:spPr>
          <a:xfrm>
            <a:off x="3898102" y="8829968"/>
            <a:ext cx="151265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52</a:t>
            </a:fld>
            <a:endParaRPr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4: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p24:notes"/>
          <p:cNvSpPr txBox="1">
            <a:spLocks noGrp="1"/>
          </p:cNvSpPr>
          <p:nvPr>
            <p:ph type="body" idx="1"/>
          </p:nvPr>
        </p:nvSpPr>
        <p:spPr>
          <a:xfrm>
            <a:off x="688182" y="4473892"/>
            <a:ext cx="5505450" cy="3660458"/>
          </a:xfrm>
          <a:prstGeom prst="rect">
            <a:avLst/>
          </a:prstGeom>
          <a:noFill/>
          <a:ln>
            <a:noFill/>
          </a:ln>
        </p:spPr>
        <p:txBody>
          <a:bodyPr spcFirstLastPara="1" wrap="square" lIns="93175" tIns="46575" rIns="93175" bIns="465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latin typeface="Times New Roman" pitchFamily="18" charset="0"/>
                <a:cs typeface="Times New Roman" pitchFamily="18" charset="0"/>
              </a:rPr>
              <a:t>Now let’s take a look at how principal performance will be evaluated.</a:t>
            </a:r>
          </a:p>
          <a:p>
            <a:pPr marL="0" lvl="0" indent="0" algn="l" rtl="0">
              <a:spcBef>
                <a:spcPts val="0"/>
              </a:spcBef>
              <a:spcAft>
                <a:spcPts val="0"/>
              </a:spcAft>
              <a:buNone/>
            </a:pPr>
            <a:endParaRPr dirty="0"/>
          </a:p>
        </p:txBody>
      </p:sp>
      <p:sp>
        <p:nvSpPr>
          <p:cNvPr id="390" name="Google Shape;390;p24:notes"/>
          <p:cNvSpPr txBox="1">
            <a:spLocks noGrp="1"/>
          </p:cNvSpPr>
          <p:nvPr>
            <p:ph type="sldNum" idx="12"/>
          </p:nvPr>
        </p:nvSpPr>
        <p:spPr>
          <a:xfrm>
            <a:off x="3898102" y="8829968"/>
            <a:ext cx="151265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53</a:t>
            </a:fld>
            <a:endParaRPr dirty="0"/>
          </a:p>
        </p:txBody>
      </p:sp>
    </p:spTree>
    <p:extLst>
      <p:ext uri="{BB962C8B-B14F-4D97-AF65-F5344CB8AC3E}">
        <p14:creationId xmlns:p14="http://schemas.microsoft.com/office/powerpoint/2010/main" val="17725166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r>
              <a:rPr lang="en-US" dirty="0">
                <a:latin typeface="Times New Roman" panose="02020603050405020304" pitchFamily="18" charset="0"/>
                <a:cs typeface="Times New Roman" panose="02020603050405020304" pitchFamily="18" charset="0"/>
              </a:rPr>
              <a:t>These are the terms used in the rating</a:t>
            </a:r>
            <a:r>
              <a:rPr lang="en-US" baseline="0" dirty="0">
                <a:latin typeface="Times New Roman" panose="02020603050405020304" pitchFamily="18" charset="0"/>
                <a:cs typeface="Times New Roman" panose="02020603050405020304" pitchFamily="18" charset="0"/>
              </a:rPr>
              <a:t> scale.  Principals only receive an actual rating using these terms during the summative evaluation. </a:t>
            </a:r>
          </a:p>
          <a:p>
            <a:pPr marL="171450" indent="-171450" eaLnBrk="1" hangingPunct="1">
              <a:buFont typeface="Arial" pitchFamily="34" charset="0"/>
              <a:buChar char="•"/>
            </a:pPr>
            <a:r>
              <a:rPr lang="en-US" baseline="0" dirty="0">
                <a:latin typeface="Times New Roman" panose="02020603050405020304" pitchFamily="18" charset="0"/>
                <a:cs typeface="Times New Roman" panose="02020603050405020304" pitchFamily="18" charset="0"/>
              </a:rPr>
              <a:t>Principals who are </a:t>
            </a:r>
            <a:r>
              <a:rPr lang="en-US" i="1" baseline="0" dirty="0">
                <a:latin typeface="Times New Roman" panose="02020603050405020304" pitchFamily="18" charset="0"/>
                <a:cs typeface="Times New Roman" panose="02020603050405020304" pitchFamily="18" charset="0"/>
              </a:rPr>
              <a:t>highly effective </a:t>
            </a:r>
            <a:r>
              <a:rPr lang="en-US" baseline="0" dirty="0">
                <a:latin typeface="Times New Roman" panose="02020603050405020304" pitchFamily="18" charset="0"/>
                <a:cs typeface="Times New Roman" panose="02020603050405020304" pitchFamily="18" charset="0"/>
              </a:rPr>
              <a:t>consistently and considerably surpass the performance standard. These principals serve as role models to others.</a:t>
            </a:r>
          </a:p>
          <a:p>
            <a:pPr marL="171450" indent="-171450" eaLnBrk="1" hangingPunct="1">
              <a:buFont typeface="Arial" pitchFamily="34" charset="0"/>
              <a:buChar char="•"/>
            </a:pPr>
            <a:r>
              <a:rPr lang="en-US" baseline="0" dirty="0">
                <a:latin typeface="Times New Roman" panose="02020603050405020304" pitchFamily="18" charset="0"/>
                <a:cs typeface="Times New Roman" panose="02020603050405020304" pitchFamily="18" charset="0"/>
              </a:rPr>
              <a:t>Principals who are </a:t>
            </a:r>
            <a:r>
              <a:rPr lang="en-US" i="1" baseline="0" dirty="0">
                <a:latin typeface="Times New Roman" panose="02020603050405020304" pitchFamily="18" charset="0"/>
                <a:cs typeface="Times New Roman" panose="02020603050405020304" pitchFamily="18" charset="0"/>
              </a:rPr>
              <a:t>effective</a:t>
            </a:r>
            <a:r>
              <a:rPr lang="en-US" baseline="0" dirty="0">
                <a:latin typeface="Times New Roman" panose="02020603050405020304" pitchFamily="18" charset="0"/>
                <a:cs typeface="Times New Roman" panose="02020603050405020304" pitchFamily="18" charset="0"/>
              </a:rPr>
              <a:t> are high quality principals.  They consistently meet the standard.</a:t>
            </a:r>
          </a:p>
          <a:p>
            <a:pPr marL="171450" indent="-171450" eaLnBrk="1" hangingPunct="1">
              <a:buFont typeface="Arial" pitchFamily="34" charset="0"/>
              <a:buChar char="•"/>
            </a:pPr>
            <a:r>
              <a:rPr lang="en-US" baseline="0" dirty="0">
                <a:latin typeface="Times New Roman" panose="02020603050405020304" pitchFamily="18" charset="0"/>
                <a:cs typeface="Times New Roman" panose="02020603050405020304" pitchFamily="18" charset="0"/>
              </a:rPr>
              <a:t>Principals who are </a:t>
            </a:r>
            <a:r>
              <a:rPr lang="en-US" i="1" baseline="0" dirty="0">
                <a:latin typeface="Times New Roman" panose="02020603050405020304" pitchFamily="18" charset="0"/>
                <a:cs typeface="Times New Roman" panose="02020603050405020304" pitchFamily="18" charset="0"/>
              </a:rPr>
              <a:t>approaching effective </a:t>
            </a:r>
            <a:r>
              <a:rPr lang="en-US" baseline="0" dirty="0">
                <a:latin typeface="Times New Roman" panose="02020603050405020304" pitchFamily="18" charset="0"/>
                <a:cs typeface="Times New Roman" panose="02020603050405020304" pitchFamily="18" charset="0"/>
              </a:rPr>
              <a:t>are inconsistent meeting the standards.  These may be principals who are new to the position and have not developed the skill set needed, or they may be principals who are more experienced, but need improvement in a particular area.  In either case, these principals do not demonstrate the level of proficiency required of them.</a:t>
            </a:r>
          </a:p>
          <a:p>
            <a:pPr marL="171450" indent="-171450" eaLnBrk="1" hangingPunct="1">
              <a:buFont typeface="Arial" pitchFamily="34" charset="0"/>
              <a:buChar char="•"/>
            </a:pPr>
            <a:r>
              <a:rPr lang="en-US" baseline="0" dirty="0">
                <a:latin typeface="Times New Roman" panose="02020603050405020304" pitchFamily="18" charset="0"/>
                <a:cs typeface="Times New Roman" panose="02020603050405020304" pitchFamily="18" charset="0"/>
              </a:rPr>
              <a:t>Principals who are </a:t>
            </a:r>
            <a:r>
              <a:rPr lang="en-US" i="1" baseline="0" dirty="0">
                <a:latin typeface="Times New Roman" panose="02020603050405020304" pitchFamily="18" charset="0"/>
                <a:cs typeface="Times New Roman" panose="02020603050405020304" pitchFamily="18" charset="0"/>
              </a:rPr>
              <a:t>ineffective </a:t>
            </a:r>
            <a:r>
              <a:rPr lang="en-US" baseline="0" dirty="0">
                <a:latin typeface="Times New Roman" panose="02020603050405020304" pitchFamily="18" charset="0"/>
                <a:cs typeface="Times New Roman" panose="02020603050405020304" pitchFamily="18" charset="0"/>
              </a:rPr>
              <a:t>consistently perform below the standard. </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F0C825E-8569-4D7A-B14A-0EE1309E2F01}" type="slidenum">
              <a:rPr lang="en-US" smtClean="0"/>
              <a:t>54</a:t>
            </a:fld>
            <a:endParaRPr lang="en-US" dirty="0"/>
          </a:p>
        </p:txBody>
      </p:sp>
    </p:spTree>
    <p:extLst>
      <p:ext uri="{BB962C8B-B14F-4D97-AF65-F5344CB8AC3E}">
        <p14:creationId xmlns:p14="http://schemas.microsoft.com/office/powerpoint/2010/main" val="15092112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An interim or annual review, especially for beginning principals, provides systematic feedback prior to the completion of a summative evaluation.  The multiple data sources we just discussed are used to compile a </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Principal Interim/Annual Performance Report </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that indicates if a principal has shown evidence of each of the performance standards.  The evaluator should share his or her assessment of the principal’s performance by a given date (for example, the last school day before winter break).  </a:t>
            </a:r>
            <a:r>
              <a:rPr lang="en-US" i="0" dirty="0">
                <a:effectLst/>
                <a:latin typeface="Times New Roman" panose="02020603050405020304" pitchFamily="18" charset="0"/>
                <a:ea typeface="Times New Roman" panose="02020603050405020304" pitchFamily="18" charset="0"/>
                <a:cs typeface="Times New Roman" panose="02020603050405020304" pitchFamily="18" charset="0"/>
              </a:rPr>
              <a:t>Please note that the </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Principal Interim/Annual Performance Report </a:t>
            </a:r>
            <a:r>
              <a:rPr lang="en-US" i="0" dirty="0">
                <a:effectLst/>
                <a:latin typeface="Times New Roman" panose="02020603050405020304" pitchFamily="18" charset="0"/>
                <a:ea typeface="Times New Roman" panose="02020603050405020304" pitchFamily="18" charset="0"/>
                <a:cs typeface="Times New Roman" panose="02020603050405020304" pitchFamily="18" charset="0"/>
              </a:rPr>
              <a:t>is used to document evidence of meeting the eight standards but does not include a rating of performance</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A sample </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Principal Interim/Annual Performance Report</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is provided in the </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Guidelines.</a:t>
            </a:r>
          </a:p>
          <a:p>
            <a:endParaRPr lang="en-US" dirty="0"/>
          </a:p>
        </p:txBody>
      </p:sp>
      <p:sp>
        <p:nvSpPr>
          <p:cNvPr id="4" name="Slide Number Placeholder 3"/>
          <p:cNvSpPr>
            <a:spLocks noGrp="1"/>
          </p:cNvSpPr>
          <p:nvPr>
            <p:ph type="sldNum" sz="quarter" idx="5"/>
          </p:nvPr>
        </p:nvSpPr>
        <p:spPr/>
        <p:txBody>
          <a:bodyPr/>
          <a:lstStyle/>
          <a:p>
            <a:fld id="{2F0C825E-8569-4D7A-B14A-0EE1309E2F01}" type="slidenum">
              <a:rPr lang="en-US" smtClean="0"/>
              <a:t>55</a:t>
            </a:fld>
            <a:endParaRPr lang="en-US" dirty="0"/>
          </a:p>
        </p:txBody>
      </p:sp>
    </p:spTree>
    <p:extLst>
      <p:ext uri="{BB962C8B-B14F-4D97-AF65-F5344CB8AC3E}">
        <p14:creationId xmlns:p14="http://schemas.microsoft.com/office/powerpoint/2010/main" val="2351390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57150">
              <a:spcBef>
                <a:spcPts val="0"/>
              </a:spcBef>
              <a:spcAft>
                <a:spcPts val="0"/>
              </a:spcAft>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Assessment of performance quality occurs only at the summative evaluation stage, which comes at the end of the evaluation cycle.  The rating for each performance standard is based on multiple data sources of information and is completed only after pertinent data from all sources are reviewed.  Evaluators will use the four-point rating scale and performance rubric for each standard. </a:t>
            </a:r>
            <a:r>
              <a:rPr lang="en-US" dirty="0">
                <a:solidFill>
                  <a:srgbClr val="000000"/>
                </a:solidFill>
                <a:effectLst/>
                <a:latin typeface="Times New Roman" panose="02020603050405020304" pitchFamily="18" charset="0"/>
                <a:ea typeface="Times" panose="02020603050405020304" pitchFamily="18" charset="0"/>
                <a:cs typeface="Times New Roman" panose="02020603050405020304" pitchFamily="18" charset="0"/>
              </a:rPr>
              <a:t>In addition to receiving a diagnostic rating for each of the eight performance standards, the principal will receive a single summative evaluation rating at the conclusion of the evaluation cycle.  This summative rating will reflect an overall evaluation rating for the principal.  The intent is not to replace the diagnostic value of the eight performance standards; rather it is to provide an overall rating of the principal’s performance. </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F0C825E-8569-4D7A-B14A-0EE1309E2F01}" type="slidenum">
              <a:rPr lang="en-US" smtClean="0"/>
              <a:t>56</a:t>
            </a:fld>
            <a:endParaRPr lang="en-US" dirty="0"/>
          </a:p>
        </p:txBody>
      </p:sp>
    </p:spTree>
    <p:extLst>
      <p:ext uri="{BB962C8B-B14F-4D97-AF65-F5344CB8AC3E}">
        <p14:creationId xmlns:p14="http://schemas.microsoft.com/office/powerpoint/2010/main" val="37370848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dirty="0">
                <a:latin typeface="Times New Roman" panose="02020603050405020304" pitchFamily="18" charset="0"/>
                <a:cs typeface="Times New Roman" panose="02020603050405020304" pitchFamily="18" charset="0"/>
              </a:rPr>
              <a:t>This is what the rubric for </a:t>
            </a:r>
            <a:r>
              <a:rPr lang="en-US" i="1" dirty="0">
                <a:latin typeface="Times New Roman" panose="02020603050405020304" pitchFamily="18" charset="0"/>
                <a:cs typeface="Times New Roman" panose="02020603050405020304" pitchFamily="18" charset="0"/>
              </a:rPr>
              <a:t>Instructional Leadership </a:t>
            </a:r>
            <a:r>
              <a:rPr lang="en-US" dirty="0">
                <a:latin typeface="Times New Roman" panose="02020603050405020304" pitchFamily="18" charset="0"/>
                <a:cs typeface="Times New Roman" panose="02020603050405020304" pitchFamily="18" charset="0"/>
              </a:rPr>
              <a:t>looks like.  Evaluators and principals will collect evidence throughout the year and the evaluator will make a rating decision based on the preponderance of that evidence.  Note that </a:t>
            </a:r>
            <a:r>
              <a:rPr lang="en-US" i="1" dirty="0">
                <a:latin typeface="Times New Roman" panose="02020603050405020304" pitchFamily="18" charset="0"/>
                <a:cs typeface="Times New Roman" panose="02020603050405020304" pitchFamily="18" charset="0"/>
              </a:rPr>
              <a:t>effective</a:t>
            </a:r>
            <a:r>
              <a:rPr lang="en-US" dirty="0">
                <a:latin typeface="Times New Roman" panose="02020603050405020304" pitchFamily="18" charset="0"/>
                <a:cs typeface="Times New Roman" panose="02020603050405020304" pitchFamily="18" charset="0"/>
              </a:rPr>
              <a:t> is the expected level of performance as it is the actual performance standard.  Also note, that in order to be rated as </a:t>
            </a:r>
            <a:r>
              <a:rPr lang="en-US" i="1" dirty="0">
                <a:latin typeface="Times New Roman" panose="02020603050405020304" pitchFamily="18" charset="0"/>
                <a:cs typeface="Times New Roman" panose="02020603050405020304" pitchFamily="18" charset="0"/>
              </a:rPr>
              <a:t>highly effective</a:t>
            </a:r>
            <a:r>
              <a:rPr lang="en-US" dirty="0">
                <a:latin typeface="Times New Roman" panose="02020603050405020304" pitchFamily="18" charset="0"/>
                <a:cs typeface="Times New Roman" panose="02020603050405020304" pitchFamily="18" charset="0"/>
              </a:rPr>
              <a:t>, a principal must meet the </a:t>
            </a:r>
            <a:r>
              <a:rPr lang="en-US" i="1" dirty="0">
                <a:latin typeface="Times New Roman" panose="02020603050405020304" pitchFamily="18" charset="0"/>
                <a:cs typeface="Times New Roman" panose="02020603050405020304" pitchFamily="18" charset="0"/>
              </a:rPr>
              <a:t>effectiv</a:t>
            </a:r>
            <a:r>
              <a:rPr lang="en-US" dirty="0">
                <a:latin typeface="Times New Roman" panose="02020603050405020304" pitchFamily="18" charset="0"/>
                <a:cs typeface="Times New Roman" panose="02020603050405020304" pitchFamily="18" charset="0"/>
              </a:rPr>
              <a:t>e level and go beyond. </a:t>
            </a:r>
          </a:p>
        </p:txBody>
      </p:sp>
      <p:sp>
        <p:nvSpPr>
          <p:cNvPr id="4" name="Slide Number Placeholder 3"/>
          <p:cNvSpPr>
            <a:spLocks noGrp="1"/>
          </p:cNvSpPr>
          <p:nvPr>
            <p:ph type="sldNum" sz="quarter" idx="5"/>
          </p:nvPr>
        </p:nvSpPr>
        <p:spPr/>
        <p:txBody>
          <a:bodyPr/>
          <a:lstStyle/>
          <a:p>
            <a:fld id="{2F0C825E-8569-4D7A-B14A-0EE1309E2F01}" type="slidenum">
              <a:rPr lang="en-US" smtClean="0"/>
              <a:t>57</a:t>
            </a:fld>
            <a:endParaRPr lang="en-US" dirty="0"/>
          </a:p>
        </p:txBody>
      </p:sp>
    </p:spTree>
    <p:extLst>
      <p:ext uri="{BB962C8B-B14F-4D97-AF65-F5344CB8AC3E}">
        <p14:creationId xmlns:p14="http://schemas.microsoft.com/office/powerpoint/2010/main" val="340879486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indent="-4572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latin typeface="Times New Roman" panose="02020603050405020304" pitchFamily="18" charset="0"/>
                <a:cs typeface="Times New Roman" panose="02020603050405020304" pitchFamily="18" charset="0"/>
              </a:rPr>
              <a:t>The rubric levels use similar descriptive wording across the levels.</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F0C825E-8569-4D7A-B14A-0EE1309E2F01}" type="slidenum">
              <a:rPr lang="en-US" smtClean="0"/>
              <a:t>58</a:t>
            </a:fld>
            <a:endParaRPr lang="en-US" dirty="0"/>
          </a:p>
        </p:txBody>
      </p:sp>
    </p:spTree>
    <p:extLst>
      <p:ext uri="{BB962C8B-B14F-4D97-AF65-F5344CB8AC3E}">
        <p14:creationId xmlns:p14="http://schemas.microsoft.com/office/powerpoint/2010/main" val="58599334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When determining a rating, evaluators should begin at the </a:t>
            </a:r>
            <a:r>
              <a:rPr lang="en-US" i="1" dirty="0">
                <a:latin typeface="Times New Roman" panose="02020603050405020304" pitchFamily="18" charset="0"/>
                <a:cs typeface="Times New Roman" panose="02020603050405020304" pitchFamily="18" charset="0"/>
              </a:rPr>
              <a:t>effective</a:t>
            </a:r>
            <a:r>
              <a:rPr lang="en-US" dirty="0">
                <a:latin typeface="Times New Roman" panose="02020603050405020304" pitchFamily="18" charset="0"/>
                <a:cs typeface="Times New Roman" panose="02020603050405020304" pitchFamily="18" charset="0"/>
              </a:rPr>
              <a:t> level as that is the actual performance standard.  They should then look at the preponderance of evidence from all data sources to see whether the rating should move one way or the other. </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F0C825E-8569-4D7A-B14A-0EE1309E2F01}" type="slidenum">
              <a:rPr lang="en-US" smtClean="0"/>
              <a:t>59</a:t>
            </a:fld>
            <a:endParaRPr lang="en-US" dirty="0"/>
          </a:p>
        </p:txBody>
      </p:sp>
    </p:spTree>
    <p:extLst>
      <p:ext uri="{BB962C8B-B14F-4D97-AF65-F5344CB8AC3E}">
        <p14:creationId xmlns:p14="http://schemas.microsoft.com/office/powerpoint/2010/main" val="3630004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dirty="0">
                <a:latin typeface="Times New Roman" panose="02020603050405020304" pitchFamily="18" charset="0"/>
                <a:cs typeface="Times New Roman" panose="02020603050405020304" pitchFamily="18" charset="0"/>
              </a:rPr>
              <a:t>We began Phase 2 by making initial changes to the </a:t>
            </a:r>
            <a:r>
              <a:rPr lang="en-US" i="1" dirty="0">
                <a:latin typeface="Times New Roman" panose="02020603050405020304" pitchFamily="18" charset="0"/>
                <a:cs typeface="Times New Roman" panose="02020603050405020304" pitchFamily="18" charset="0"/>
              </a:rPr>
              <a:t>Principal Guidelines</a:t>
            </a:r>
            <a:r>
              <a:rPr lang="en-US" dirty="0">
                <a:latin typeface="Times New Roman" panose="02020603050405020304" pitchFamily="18" charset="0"/>
                <a:cs typeface="Times New Roman" panose="02020603050405020304" pitchFamily="18" charset="0"/>
              </a:rPr>
              <a:t>, using similar changes that were made to the </a:t>
            </a:r>
            <a:r>
              <a:rPr lang="en-US" i="1" dirty="0">
                <a:latin typeface="Times New Roman" panose="02020603050405020304" pitchFamily="18" charset="0"/>
                <a:cs typeface="Times New Roman" panose="02020603050405020304" pitchFamily="18" charset="0"/>
              </a:rPr>
              <a:t>Teacher Guidelines</a:t>
            </a:r>
            <a:r>
              <a:rPr lang="en-US" dirty="0">
                <a:latin typeface="Times New Roman" panose="02020603050405020304" pitchFamily="18" charset="0"/>
                <a:cs typeface="Times New Roman" panose="02020603050405020304" pitchFamily="18" charset="0"/>
              </a:rPr>
              <a:t>.  Additionally, we used updated research and lessons learned from the field to inform changes.  We then held two virtual workgroup meetings to make additional modifications to the </a:t>
            </a:r>
            <a:r>
              <a:rPr lang="en-US" i="1" dirty="0">
                <a:latin typeface="Times New Roman" panose="02020603050405020304" pitchFamily="18" charset="0"/>
                <a:cs typeface="Times New Roman" panose="02020603050405020304" pitchFamily="18" charset="0"/>
              </a:rPr>
              <a:t>Guidelines</a:t>
            </a:r>
            <a:r>
              <a:rPr lang="en-US" dirty="0">
                <a:latin typeface="Times New Roman" panose="02020603050405020304" pitchFamily="18" charset="0"/>
                <a:cs typeface="Times New Roman" panose="02020603050405020304" pitchFamily="18" charset="0"/>
              </a:rPr>
              <a:t>.  In total, we developed four iterations of the </a:t>
            </a:r>
            <a:r>
              <a:rPr lang="en-US" i="1" dirty="0">
                <a:latin typeface="Times New Roman" panose="02020603050405020304" pitchFamily="18" charset="0"/>
                <a:cs typeface="Times New Roman" panose="02020603050405020304" pitchFamily="18" charset="0"/>
              </a:rPr>
              <a:t>Guidelines</a:t>
            </a:r>
            <a:r>
              <a:rPr lang="en-US" dirty="0">
                <a:latin typeface="Times New Roman" panose="02020603050405020304" pitchFamily="18" charset="0"/>
                <a:cs typeface="Times New Roman" panose="02020603050405020304" pitchFamily="18" charset="0"/>
              </a:rPr>
              <a:t> before arriving at the final version, which was approved by the Virginia Board of Education in March, 2022.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Trebuchet MS"/>
                <a:ea typeface="Trebuchet MS"/>
                <a:cs typeface="Trebuchet MS"/>
                <a:sym typeface="Trebuchet MS"/>
              </a:rPr>
              <a:t>6</a:t>
            </a:fld>
            <a:endParaRPr lang="en-US" sz="1200" b="0" i="0" u="none" strike="noStrike" cap="none" dirty="0">
              <a:solidFill>
                <a:schemeClr val="dk1"/>
              </a:solidFill>
              <a:latin typeface="Trebuchet MS"/>
              <a:ea typeface="Trebuchet MS"/>
              <a:cs typeface="Trebuchet MS"/>
              <a:sym typeface="Trebuchet MS"/>
            </a:endParaRPr>
          </a:p>
        </p:txBody>
      </p:sp>
    </p:spTree>
    <p:extLst>
      <p:ext uri="{BB962C8B-B14F-4D97-AF65-F5344CB8AC3E}">
        <p14:creationId xmlns:p14="http://schemas.microsoft.com/office/powerpoint/2010/main" val="32909554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dirty="0">
                <a:latin typeface="Times New Roman" panose="02020603050405020304" pitchFamily="18" charset="0"/>
                <a:cs typeface="Times New Roman" panose="02020603050405020304" pitchFamily="18" charset="0"/>
              </a:rPr>
              <a:t>This chart shows how a single summative rating is calculated and is included on the </a:t>
            </a:r>
            <a:r>
              <a:rPr lang="en-US" i="1" dirty="0">
                <a:latin typeface="Times New Roman" panose="02020603050405020304" pitchFamily="18" charset="0"/>
                <a:cs typeface="Times New Roman" panose="02020603050405020304" pitchFamily="18" charset="0"/>
              </a:rPr>
              <a:t>Summative Performance Report</a:t>
            </a:r>
            <a:r>
              <a:rPr lang="en-US" dirty="0">
                <a:latin typeface="Times New Roman" panose="02020603050405020304" pitchFamily="18" charset="0"/>
                <a:cs typeface="Times New Roman" panose="02020603050405020304" pitchFamily="18" charset="0"/>
              </a:rPr>
              <a:t>.  </a:t>
            </a:r>
          </a:p>
          <a:p>
            <a:endParaRPr lang="en-US" dirty="0">
              <a:latin typeface="Times New Roman" panose="02020603050405020304" pitchFamily="18" charset="0"/>
              <a:cs typeface="Times New Roman" panose="02020603050405020304" pitchFamily="18" charset="0"/>
            </a:endParaRPr>
          </a:p>
          <a:p>
            <a:pPr marL="174708" indent="-174708">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Each rating level has a point value: </a:t>
            </a:r>
            <a:r>
              <a:rPr lang="en-US" i="1" dirty="0">
                <a:latin typeface="Times New Roman" panose="02020603050405020304" pitchFamily="18" charset="0"/>
                <a:cs typeface="Times New Roman" panose="02020603050405020304" pitchFamily="18" charset="0"/>
              </a:rPr>
              <a:t>highly effective </a:t>
            </a:r>
            <a:r>
              <a:rPr lang="en-US" dirty="0">
                <a:latin typeface="Times New Roman" panose="02020603050405020304" pitchFamily="18" charset="0"/>
                <a:cs typeface="Times New Roman" panose="02020603050405020304" pitchFamily="18" charset="0"/>
              </a:rPr>
              <a:t>is worth 4 points, </a:t>
            </a:r>
            <a:r>
              <a:rPr lang="en-US" i="1" dirty="0">
                <a:latin typeface="Times New Roman" panose="02020603050405020304" pitchFamily="18" charset="0"/>
                <a:cs typeface="Times New Roman" panose="02020603050405020304" pitchFamily="18" charset="0"/>
              </a:rPr>
              <a:t>effective</a:t>
            </a:r>
            <a:r>
              <a:rPr lang="en-US" dirty="0">
                <a:latin typeface="Times New Roman" panose="02020603050405020304" pitchFamily="18" charset="0"/>
                <a:cs typeface="Times New Roman" panose="02020603050405020304" pitchFamily="18" charset="0"/>
              </a:rPr>
              <a:t> is 3 points, </a:t>
            </a:r>
            <a:r>
              <a:rPr lang="en-US" i="1" dirty="0">
                <a:latin typeface="Times New Roman" panose="02020603050405020304" pitchFamily="18" charset="0"/>
                <a:cs typeface="Times New Roman" panose="02020603050405020304" pitchFamily="18" charset="0"/>
              </a:rPr>
              <a:t>approaching effective </a:t>
            </a:r>
            <a:r>
              <a:rPr lang="en-US" dirty="0">
                <a:latin typeface="Times New Roman" panose="02020603050405020304" pitchFamily="18" charset="0"/>
                <a:cs typeface="Times New Roman" panose="02020603050405020304" pitchFamily="18" charset="0"/>
              </a:rPr>
              <a:t>is two points, and </a:t>
            </a:r>
            <a:r>
              <a:rPr lang="en-US" i="1" dirty="0">
                <a:latin typeface="Times New Roman" panose="02020603050405020304" pitchFamily="18" charset="0"/>
                <a:cs typeface="Times New Roman" panose="02020603050405020304" pitchFamily="18" charset="0"/>
              </a:rPr>
              <a:t>ineffective</a:t>
            </a:r>
            <a:r>
              <a:rPr lang="en-US" dirty="0">
                <a:latin typeface="Times New Roman" panose="02020603050405020304" pitchFamily="18" charset="0"/>
                <a:cs typeface="Times New Roman" panose="02020603050405020304" pitchFamily="18" charset="0"/>
              </a:rPr>
              <a:t> is one point. </a:t>
            </a:r>
          </a:p>
          <a:p>
            <a:pPr marL="174708" indent="-174708">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174708" indent="-174708">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After determining the rating for the principal for each performance standard using the applicable rubric, the evaluator should write those performance ratings in this chart, along with the associated point value.  This particular chart shows the weighting of all eight performance standards to be equal (1.25/10) as suggested in the </a:t>
            </a:r>
            <a:r>
              <a:rPr lang="en-US" i="1" dirty="0">
                <a:latin typeface="Times New Roman" panose="02020603050405020304" pitchFamily="18" charset="0"/>
                <a:cs typeface="Times New Roman" panose="02020603050405020304" pitchFamily="18" charset="0"/>
              </a:rPr>
              <a:t>Principal Guidelines</a:t>
            </a:r>
            <a:r>
              <a:rPr lang="en-US" dirty="0">
                <a:latin typeface="Times New Roman" panose="02020603050405020304" pitchFamily="18" charset="0"/>
                <a:cs typeface="Times New Roman" panose="02020603050405020304" pitchFamily="18" charset="0"/>
              </a:rPr>
              <a:t>. Should a school division alter the weighting, it is important to remember </a:t>
            </a:r>
            <a:r>
              <a:rPr lang="en-US" dirty="0">
                <a:latin typeface="Times New Roman" panose="02020603050405020304" pitchFamily="18" charset="0"/>
                <a:ea typeface="SimSun" panose="02010600030101010101" pitchFamily="2" charset="-122"/>
                <a:cs typeface="Times New Roman" panose="02020603050405020304" pitchFamily="18" charset="0"/>
              </a:rPr>
              <a:t>that </a:t>
            </a:r>
            <a:r>
              <a:rPr lang="en-US" i="1" dirty="0">
                <a:latin typeface="Times New Roman" panose="02020603050405020304" pitchFamily="18" charset="0"/>
                <a:ea typeface="SimSun" panose="02010600030101010101" pitchFamily="2" charset="-122"/>
                <a:cs typeface="Times New Roman" panose="02020603050405020304" pitchFamily="18" charset="0"/>
              </a:rPr>
              <a:t>Performance Standard 8-Student Academic Progress</a:t>
            </a:r>
            <a:r>
              <a:rPr lang="en-US" dirty="0">
                <a:latin typeface="Times New Roman" panose="02020603050405020304" pitchFamily="18" charset="0"/>
                <a:ea typeface="SimSun" panose="02010600030101010101" pitchFamily="2" charset="-122"/>
                <a:cs typeface="Times New Roman" panose="02020603050405020304" pitchFamily="18" charset="0"/>
              </a:rPr>
              <a:t> cannot be the least weighted of the performance standards or less than 1 (10 percent); however, it may be weighted equally as one of the multiple lowest weighted standards. </a:t>
            </a:r>
          </a:p>
          <a:p>
            <a:pPr marL="174708" indent="-174708">
              <a:buFont typeface="Arial" panose="020B0604020202020204" pitchFamily="34" charset="0"/>
              <a:buChar char="•"/>
            </a:pPr>
            <a:endParaRPr lang="en-US" dirty="0">
              <a:latin typeface="Times New Roman" panose="02020603050405020304" pitchFamily="18" charset="0"/>
              <a:ea typeface="SimSun" panose="02010600030101010101" pitchFamily="2" charset="-122"/>
              <a:cs typeface="Times New Roman" panose="02020603050405020304" pitchFamily="18" charset="0"/>
            </a:endParaRPr>
          </a:p>
          <a:p>
            <a:pPr marL="174708" indent="-174708">
              <a:buFont typeface="Arial" panose="020B0604020202020204" pitchFamily="34" charset="0"/>
              <a:buChar char="•"/>
            </a:pPr>
            <a:r>
              <a:rPr lang="en-US" dirty="0">
                <a:latin typeface="Times New Roman" panose="02020603050405020304" pitchFamily="18" charset="0"/>
                <a:ea typeface="SimSun" panose="02010600030101010101" pitchFamily="2" charset="-122"/>
                <a:cs typeface="Times New Roman" panose="02020603050405020304" pitchFamily="18" charset="0"/>
              </a:rPr>
              <a:t>The evaluator should then multiply the points by the weight to determine the weighted total.  For example, Standard 1 was rated as </a:t>
            </a:r>
            <a:r>
              <a:rPr lang="en-US" i="1" dirty="0">
                <a:latin typeface="Times New Roman" panose="02020603050405020304" pitchFamily="18" charset="0"/>
                <a:ea typeface="SimSun" panose="02010600030101010101" pitchFamily="2" charset="-122"/>
                <a:cs typeface="Times New Roman" panose="02020603050405020304" pitchFamily="18" charset="0"/>
              </a:rPr>
              <a:t>highly effect</a:t>
            </a:r>
            <a:r>
              <a:rPr lang="en-US" dirty="0">
                <a:latin typeface="Times New Roman" panose="02020603050405020304" pitchFamily="18" charset="0"/>
                <a:ea typeface="SimSun" panose="02010600030101010101" pitchFamily="2" charset="-122"/>
                <a:cs typeface="Times New Roman" panose="02020603050405020304" pitchFamily="18" charset="0"/>
              </a:rPr>
              <a:t>ive, which is worth 4 points.  That standard is worth 1.25, so the weighted total is a 5.  As you can see, when all the weighted totals are summed, the total is a 33.75.</a:t>
            </a:r>
          </a:p>
          <a:p>
            <a:pPr marL="174708" indent="-174708">
              <a:buFont typeface="Arial" panose="020B0604020202020204" pitchFamily="34" charset="0"/>
              <a:buChar char="•"/>
            </a:pPr>
            <a:endParaRPr lang="en-US" dirty="0">
              <a:latin typeface="Times New Roman" panose="02020603050405020304" pitchFamily="18" charset="0"/>
              <a:ea typeface="SimSun" panose="02010600030101010101" pitchFamily="2" charset="-122"/>
              <a:cs typeface="Times New Roman" panose="02020603050405020304" pitchFamily="18" charset="0"/>
            </a:endParaRPr>
          </a:p>
          <a:p>
            <a:pPr marL="174708" indent="-174708">
              <a:buFont typeface="Arial" panose="020B0604020202020204" pitchFamily="34" charset="0"/>
              <a:buChar char="•"/>
            </a:pPr>
            <a:r>
              <a:rPr lang="en-US" dirty="0">
                <a:latin typeface="Times New Roman" panose="02020603050405020304" pitchFamily="18" charset="0"/>
                <a:ea typeface="SimSun" panose="02010600030101010101" pitchFamily="2" charset="-122"/>
                <a:cs typeface="Times New Roman" panose="02020603050405020304" pitchFamily="18" charset="0"/>
              </a:rPr>
              <a:t>You can see based on the chart that a 33.75 falls within the </a:t>
            </a:r>
            <a:r>
              <a:rPr lang="en-US" i="1" dirty="0">
                <a:latin typeface="Times New Roman" panose="02020603050405020304" pitchFamily="18" charset="0"/>
                <a:ea typeface="SimSun" panose="02010600030101010101" pitchFamily="2" charset="-122"/>
                <a:cs typeface="Times New Roman" panose="02020603050405020304" pitchFamily="18" charset="0"/>
              </a:rPr>
              <a:t>effective</a:t>
            </a:r>
            <a:r>
              <a:rPr lang="en-US" dirty="0">
                <a:latin typeface="Times New Roman" panose="02020603050405020304" pitchFamily="18" charset="0"/>
                <a:ea typeface="SimSun" panose="02010600030101010101" pitchFamily="2" charset="-122"/>
                <a:cs typeface="Times New Roman" panose="02020603050405020304" pitchFamily="18" charset="0"/>
              </a:rPr>
              <a:t> range; therefore, the principal would receive a single summative rating of </a:t>
            </a:r>
            <a:r>
              <a:rPr lang="en-US" i="1" dirty="0">
                <a:latin typeface="Times New Roman" panose="02020603050405020304" pitchFamily="18" charset="0"/>
                <a:ea typeface="SimSun" panose="02010600030101010101" pitchFamily="2" charset="-122"/>
                <a:cs typeface="Times New Roman" panose="02020603050405020304" pitchFamily="18" charset="0"/>
              </a:rPr>
              <a:t>effective</a:t>
            </a:r>
            <a:r>
              <a:rPr lang="en-US" dirty="0">
                <a:latin typeface="Times New Roman" panose="02020603050405020304" pitchFamily="18" charset="0"/>
                <a:ea typeface="SimSun" panose="02010600030101010101" pitchFamily="2" charset="-122"/>
                <a:cs typeface="Times New Roman" panose="02020603050405020304" pitchFamily="18" charset="0"/>
              </a:rPr>
              <a:t>. </a:t>
            </a:r>
          </a:p>
          <a:p>
            <a:pPr marL="174708" indent="-174708">
              <a:buFont typeface="Arial" panose="020B0604020202020204" pitchFamily="34" charset="0"/>
              <a:buChar char="•"/>
            </a:pPr>
            <a:endParaRPr lang="en-US" dirty="0">
              <a:latin typeface="Times New Roman" panose="02020603050405020304" pitchFamily="18" charset="0"/>
              <a:ea typeface="SimSun" panose="02010600030101010101"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571A650-665F-B049-BFDF-C141BB58E043}" type="slidenum">
              <a:rPr lang="en-US" smtClean="0"/>
              <a:pPr/>
              <a:t>60</a:t>
            </a:fld>
            <a:endParaRPr lang="en-US" dirty="0"/>
          </a:p>
        </p:txBody>
      </p:sp>
    </p:spTree>
    <p:extLst>
      <p:ext uri="{BB962C8B-B14F-4D97-AF65-F5344CB8AC3E}">
        <p14:creationId xmlns:p14="http://schemas.microsoft.com/office/powerpoint/2010/main" val="140290831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latin typeface="Times" panose="02020603050405020304" pitchFamily="18" charset="0"/>
                <a:ea typeface="SimSun" panose="02010600030101010101" pitchFamily="2" charset="-122"/>
              </a:rPr>
              <a:t>Some may question how the range of scores was calculated.  If a principal were to receive 4 </a:t>
            </a:r>
            <a:r>
              <a:rPr lang="en-US" sz="1200" i="1" dirty="0">
                <a:latin typeface="Times" panose="02020603050405020304" pitchFamily="18" charset="0"/>
                <a:ea typeface="SimSun" panose="02010600030101010101" pitchFamily="2" charset="-122"/>
              </a:rPr>
              <a:t>highly effective </a:t>
            </a:r>
            <a:r>
              <a:rPr lang="en-US" sz="1200" dirty="0">
                <a:latin typeface="Times" panose="02020603050405020304" pitchFamily="18" charset="0"/>
                <a:ea typeface="SimSun" panose="02010600030101010101" pitchFamily="2" charset="-122"/>
              </a:rPr>
              <a:t>ratings—which would give a weighted total of 20—and 4 </a:t>
            </a:r>
            <a:r>
              <a:rPr lang="en-US" sz="1200" i="1" dirty="0">
                <a:latin typeface="Times" panose="02020603050405020304" pitchFamily="18" charset="0"/>
                <a:ea typeface="SimSun" panose="02010600030101010101" pitchFamily="2" charset="-122"/>
              </a:rPr>
              <a:t>effective</a:t>
            </a:r>
            <a:r>
              <a:rPr lang="en-US" sz="1200" dirty="0">
                <a:latin typeface="Times" panose="02020603050405020304" pitchFamily="18" charset="0"/>
                <a:ea typeface="SimSun" panose="02010600030101010101" pitchFamily="2" charset="-122"/>
              </a:rPr>
              <a:t> ratings—which would give a weighted total of 15), the overall score would be a 35, which is the very lowest score to receive a single summative rating of </a:t>
            </a:r>
            <a:r>
              <a:rPr lang="en-US" sz="1200" i="1" dirty="0">
                <a:latin typeface="Times" panose="02020603050405020304" pitchFamily="18" charset="0"/>
                <a:ea typeface="SimSun" panose="02010600030101010101" pitchFamily="2" charset="-122"/>
              </a:rPr>
              <a:t>highly effective</a:t>
            </a:r>
            <a:r>
              <a:rPr lang="en-US" sz="1200" dirty="0">
                <a:latin typeface="Times" panose="02020603050405020304" pitchFamily="18" charset="0"/>
                <a:ea typeface="SimSun" panose="02010600030101010101" pitchFamily="2" charset="-122"/>
              </a:rPr>
              <a:t>.  The other ranges were calculated in a similar manner. </a:t>
            </a:r>
            <a:endParaRPr lang="en-US" dirty="0"/>
          </a:p>
          <a:p>
            <a:endParaRPr lang="en-US" dirty="0"/>
          </a:p>
        </p:txBody>
      </p:sp>
      <p:sp>
        <p:nvSpPr>
          <p:cNvPr id="4" name="Slide Number Placeholder 3"/>
          <p:cNvSpPr>
            <a:spLocks noGrp="1"/>
          </p:cNvSpPr>
          <p:nvPr>
            <p:ph type="sldNum" sz="quarter" idx="5"/>
          </p:nvPr>
        </p:nvSpPr>
        <p:spPr/>
        <p:txBody>
          <a:bodyPr/>
          <a:lstStyle/>
          <a:p>
            <a:fld id="{8571A650-665F-B049-BFDF-C141BB58E043}" type="slidenum">
              <a:rPr lang="en-US" smtClean="0"/>
              <a:pPr/>
              <a:t>61</a:t>
            </a:fld>
            <a:endParaRPr lang="en-US" dirty="0"/>
          </a:p>
        </p:txBody>
      </p:sp>
    </p:spTree>
    <p:extLst>
      <p:ext uri="{BB962C8B-B14F-4D97-AF65-F5344CB8AC3E}">
        <p14:creationId xmlns:p14="http://schemas.microsoft.com/office/powerpoint/2010/main" val="2869593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rgbClr val="000000"/>
              </a:buClr>
              <a:buSzPts val="1200"/>
              <a:buFont typeface="Arial"/>
              <a:buNone/>
              <a:defRPr sz="1200">
                <a:latin typeface="Calibri"/>
                <a:ea typeface="Calibri"/>
                <a:cs typeface="Calibri"/>
                <a:sym typeface="Calibri"/>
              </a:defRPr>
            </a:pPr>
            <a:r>
              <a:rPr lang="en-US" dirty="0">
                <a:latin typeface="Times New Roman" panose="02020603050405020304" pitchFamily="18" charset="0"/>
                <a:cs typeface="Times New Roman" panose="02020603050405020304" pitchFamily="18" charset="0"/>
              </a:rPr>
              <a:t>There were several changes to the </a:t>
            </a:r>
            <a:r>
              <a:rPr lang="en-US" i="1" dirty="0">
                <a:latin typeface="Times New Roman" panose="02020603050405020304" pitchFamily="18" charset="0"/>
                <a:cs typeface="Times New Roman" panose="02020603050405020304" pitchFamily="18" charset="0"/>
              </a:rPr>
              <a:t>Principal Guidelines </a:t>
            </a:r>
            <a:r>
              <a:rPr lang="en-US" dirty="0">
                <a:latin typeface="Times New Roman" panose="02020603050405020304" pitchFamily="18" charset="0"/>
                <a:cs typeface="Times New Roman" panose="02020603050405020304" pitchFamily="18" charset="0"/>
              </a:rPr>
              <a:t>that mirrored the changes to the </a:t>
            </a:r>
            <a:r>
              <a:rPr lang="en-US" i="1" dirty="0">
                <a:latin typeface="Times New Roman" panose="02020603050405020304" pitchFamily="18" charset="0"/>
                <a:cs typeface="Times New Roman" panose="02020603050405020304" pitchFamily="18" charset="0"/>
              </a:rPr>
              <a:t>Teacher Guidelines</a:t>
            </a:r>
            <a:r>
              <a:rPr lang="en-US" dirty="0">
                <a:latin typeface="Times New Roman" panose="02020603050405020304" pitchFamily="18" charset="0"/>
                <a:cs typeface="Times New Roman" panose="02020603050405020304" pitchFamily="18" charset="0"/>
              </a:rPr>
              <a:t>. </a:t>
            </a:r>
          </a:p>
          <a:p>
            <a:pPr marL="174625" indent="-174625">
              <a:buClr>
                <a:srgbClr val="000000"/>
              </a:buClr>
              <a:buSzPts val="1200"/>
              <a:buFont typeface="Arial"/>
              <a:buChar char="•"/>
              <a:defRPr sz="1200">
                <a:latin typeface="Calibri"/>
                <a:ea typeface="Calibri"/>
                <a:cs typeface="Calibri"/>
                <a:sym typeface="Calibri"/>
              </a:defRPr>
            </a:pPr>
            <a:endParaRPr lang="en-US" dirty="0">
              <a:latin typeface="Times New Roman" panose="02020603050405020304" pitchFamily="18" charset="0"/>
              <a:cs typeface="Times New Roman" panose="02020603050405020304" pitchFamily="18" charset="0"/>
            </a:endParaRPr>
          </a:p>
          <a:p>
            <a:pPr marL="174625" indent="-174625">
              <a:buClr>
                <a:srgbClr val="000000"/>
              </a:buClr>
              <a:buSzPts val="1200"/>
              <a:buFont typeface="Arial"/>
              <a:buChar char="•"/>
              <a:defRPr sz="1200">
                <a:latin typeface="Calibri"/>
                <a:ea typeface="Calibri"/>
                <a:cs typeface="Calibri"/>
                <a:sym typeface="Calibri"/>
              </a:defRPr>
            </a:pPr>
            <a:r>
              <a:rPr lang="en-US" dirty="0">
                <a:latin typeface="Times New Roman" panose="02020603050405020304" pitchFamily="18" charset="0"/>
                <a:cs typeface="Times New Roman" panose="02020603050405020304" pitchFamily="18" charset="0"/>
              </a:rPr>
              <a:t>We deleted background material which was no longer deemed necessary and updated the research and references.</a:t>
            </a:r>
          </a:p>
          <a:p>
            <a:pPr marL="174625" indent="-174625">
              <a:buClr>
                <a:srgbClr val="000000"/>
              </a:buClr>
              <a:buSzPts val="1200"/>
              <a:buFont typeface="Arial"/>
              <a:buChar char="•"/>
              <a:defRPr sz="1200">
                <a:latin typeface="Calibri"/>
                <a:ea typeface="Calibri"/>
                <a:cs typeface="Calibri"/>
                <a:sym typeface="Calibri"/>
              </a:defRPr>
            </a:pPr>
            <a:r>
              <a:rPr lang="en-US" dirty="0">
                <a:latin typeface="Times New Roman" panose="02020603050405020304" pitchFamily="18" charset="0"/>
                <a:cs typeface="Times New Roman" panose="02020603050405020304" pitchFamily="18" charset="0"/>
              </a:rPr>
              <a:t>We added a </a:t>
            </a:r>
            <a:r>
              <a:rPr lang="en-US" i="1" dirty="0">
                <a:latin typeface="Times New Roman" panose="02020603050405020304" pitchFamily="18" charset="0"/>
                <a:cs typeface="Times New Roman" panose="02020603050405020304" pitchFamily="18" charset="0"/>
              </a:rPr>
              <a:t>Forward </a:t>
            </a:r>
            <a:r>
              <a:rPr lang="en-US" dirty="0">
                <a:latin typeface="Times New Roman" panose="02020603050405020304" pitchFamily="18" charset="0"/>
                <a:cs typeface="Times New Roman" panose="02020603050405020304" pitchFamily="18" charset="0"/>
              </a:rPr>
              <a:t>to explain the phased revision plan for the evaluation system, as well as two new sections to focus on the importance of growth and improvement and explaining what school divisions are allowed to modify.</a:t>
            </a:r>
          </a:p>
          <a:p>
            <a:pPr marL="174625" indent="-174625">
              <a:buClr>
                <a:srgbClr val="000000"/>
              </a:buClr>
              <a:buSzPts val="1200"/>
              <a:buFont typeface="Arial"/>
              <a:buChar char="•"/>
              <a:defRPr sz="1200">
                <a:latin typeface="Calibri"/>
                <a:ea typeface="Calibri"/>
                <a:cs typeface="Calibri"/>
                <a:sym typeface="Calibri"/>
              </a:defRPr>
            </a:pPr>
            <a:r>
              <a:rPr lang="en-US" dirty="0">
                <a:latin typeface="Times New Roman" panose="02020603050405020304" pitchFamily="18" charset="0"/>
                <a:cs typeface="Times New Roman" panose="02020603050405020304" pitchFamily="18" charset="0"/>
              </a:rPr>
              <a:t>We significantly reduced the material in the </a:t>
            </a:r>
            <a:r>
              <a:rPr lang="en-US" i="1" dirty="0">
                <a:latin typeface="Times New Roman" panose="02020603050405020304" pitchFamily="18" charset="0"/>
                <a:cs typeface="Times New Roman" panose="02020603050405020304" pitchFamily="18" charset="0"/>
              </a:rPr>
              <a:t>Student Academic Progress </a:t>
            </a:r>
            <a:r>
              <a:rPr lang="en-US" dirty="0">
                <a:latin typeface="Times New Roman" panose="02020603050405020304" pitchFamily="18" charset="0"/>
                <a:cs typeface="Times New Roman" panose="02020603050405020304" pitchFamily="18" charset="0"/>
              </a:rPr>
              <a:t>section,</a:t>
            </a:r>
          </a:p>
          <a:p>
            <a:pPr marL="174625" indent="-174625">
              <a:buClr>
                <a:srgbClr val="000000"/>
              </a:buClr>
              <a:buSzPts val="1200"/>
              <a:buFont typeface="Arial"/>
              <a:buChar char="•"/>
              <a:defRPr sz="1200">
                <a:latin typeface="Calibri"/>
                <a:ea typeface="Calibri"/>
                <a:cs typeface="Calibri"/>
                <a:sym typeface="Calibri"/>
              </a:defRPr>
            </a:pPr>
            <a:r>
              <a:rPr lang="en-US" dirty="0">
                <a:latin typeface="Times New Roman" panose="02020603050405020304" pitchFamily="18" charset="0"/>
                <a:cs typeface="Times New Roman" panose="02020603050405020304" pitchFamily="18" charset="0"/>
              </a:rPr>
              <a:t>and revised the material in the data sources section for clarity.</a:t>
            </a:r>
          </a:p>
          <a:p>
            <a:pPr marL="174625" indent="-174625">
              <a:buClr>
                <a:srgbClr val="000000"/>
              </a:buClr>
              <a:buSzPts val="1200"/>
              <a:buFont typeface="Arial"/>
              <a:buNone/>
              <a:defRPr sz="1200">
                <a:latin typeface="Calibri"/>
                <a:ea typeface="Calibri"/>
                <a:cs typeface="Calibri"/>
                <a:sym typeface="Calibri"/>
              </a:defRPr>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Trebuchet MS"/>
                <a:ea typeface="Trebuchet MS"/>
                <a:cs typeface="Trebuchet MS"/>
                <a:sym typeface="Trebuchet MS"/>
              </a:rPr>
              <a:t>7</a:t>
            </a:fld>
            <a:endParaRPr lang="en-US" sz="1200" b="0" i="0" u="none" strike="noStrike" cap="none" dirty="0">
              <a:solidFill>
                <a:schemeClr val="dk1"/>
              </a:solidFill>
              <a:latin typeface="Trebuchet MS"/>
              <a:ea typeface="Trebuchet MS"/>
              <a:cs typeface="Trebuchet MS"/>
              <a:sym typeface="Trebuchet MS"/>
            </a:endParaRPr>
          </a:p>
        </p:txBody>
      </p:sp>
    </p:spTree>
    <p:extLst>
      <p:ext uri="{BB962C8B-B14F-4D97-AF65-F5344CB8AC3E}">
        <p14:creationId xmlns:p14="http://schemas.microsoft.com/office/powerpoint/2010/main" val="1059606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7" indent="-174707">
              <a:buClr>
                <a:srgbClr val="000000"/>
              </a:buClr>
              <a:buSzPts val="1200"/>
              <a:buFont typeface="Arial"/>
              <a:buChar char="•"/>
              <a:defRPr sz="1200">
                <a:latin typeface="Calibri"/>
                <a:ea typeface="Calibri"/>
                <a:cs typeface="Calibri"/>
                <a:sym typeface="Calibri"/>
              </a:defRPr>
            </a:pPr>
            <a:r>
              <a:rPr lang="en-US" dirty="0">
                <a:latin typeface="Times New Roman" panose="02020603050405020304" pitchFamily="18" charset="0"/>
                <a:cs typeface="Times New Roman" panose="02020603050405020304" pitchFamily="18" charset="0"/>
              </a:rPr>
              <a:t>We also revised the rating names to provide a better emphasis on effectiveness.  The new rating names are </a:t>
            </a:r>
            <a:r>
              <a:rPr lang="en-US" i="1" dirty="0">
                <a:latin typeface="Times New Roman" panose="02020603050405020304" pitchFamily="18" charset="0"/>
                <a:cs typeface="Times New Roman" panose="02020603050405020304" pitchFamily="18" charset="0"/>
              </a:rPr>
              <a:t>highly effective, effective, approaching effective</a:t>
            </a:r>
            <a:r>
              <a:rPr lang="en-US" dirty="0">
                <a:latin typeface="Times New Roman" panose="02020603050405020304" pitchFamily="18" charset="0"/>
                <a:cs typeface="Times New Roman" panose="02020603050405020304" pitchFamily="18" charset="0"/>
              </a:rPr>
              <a:t>, and </a:t>
            </a:r>
            <a:r>
              <a:rPr lang="en-US" i="1" dirty="0">
                <a:latin typeface="Times New Roman" panose="02020603050405020304" pitchFamily="18" charset="0"/>
                <a:cs typeface="Times New Roman" panose="02020603050405020304" pitchFamily="18" charset="0"/>
              </a:rPr>
              <a:t>ineffective</a:t>
            </a:r>
            <a:r>
              <a:rPr lang="en-US" dirty="0">
                <a:latin typeface="Times New Roman" panose="02020603050405020304" pitchFamily="18" charset="0"/>
                <a:cs typeface="Times New Roman" panose="02020603050405020304" pitchFamily="18" charset="0"/>
              </a:rPr>
              <a:t>.</a:t>
            </a:r>
          </a:p>
          <a:p>
            <a:pPr marL="174707" indent="-174707">
              <a:buClr>
                <a:srgbClr val="000000"/>
              </a:buClr>
              <a:buSzPts val="1200"/>
              <a:buFont typeface="Arial"/>
              <a:buChar char="•"/>
              <a:defRPr sz="1200">
                <a:latin typeface="Calibri"/>
                <a:ea typeface="Calibri"/>
                <a:cs typeface="Calibri"/>
                <a:sym typeface="Calibri"/>
              </a:defRPr>
            </a:pPr>
            <a:r>
              <a:rPr lang="en-US" dirty="0">
                <a:latin typeface="Times New Roman" panose="02020603050405020304" pitchFamily="18" charset="0"/>
                <a:cs typeface="Times New Roman" panose="02020603050405020304" pitchFamily="18" charset="0"/>
              </a:rPr>
              <a:t>Along with the name changes, we also modified the look of the rubric—which you will see on a subsequent slide—to emphasis a continuum of effectiveness.</a:t>
            </a:r>
          </a:p>
          <a:p>
            <a:pPr marL="174707" indent="-174707">
              <a:buClr>
                <a:srgbClr val="000000"/>
              </a:buClr>
              <a:buSzPts val="1200"/>
              <a:buFont typeface="Arial"/>
              <a:buChar char="•"/>
              <a:defRPr sz="1200">
                <a:latin typeface="Calibri"/>
                <a:ea typeface="Calibri"/>
                <a:cs typeface="Calibri"/>
                <a:sym typeface="Calibri"/>
              </a:defRPr>
            </a:pPr>
            <a:r>
              <a:rPr lang="en-US" dirty="0">
                <a:latin typeface="Times New Roman" panose="02020603050405020304" pitchFamily="18" charset="0"/>
                <a:cs typeface="Times New Roman" panose="02020603050405020304" pitchFamily="18" charset="0"/>
              </a:rPr>
              <a:t>We modified some of the sample forms,</a:t>
            </a:r>
          </a:p>
          <a:p>
            <a:pPr marL="174707" indent="-174707">
              <a:buClr>
                <a:srgbClr val="000000"/>
              </a:buClr>
              <a:buSzPts val="1200"/>
              <a:buFont typeface="Arial"/>
              <a:buChar char="•"/>
              <a:defRPr sz="1200">
                <a:latin typeface="Calibri"/>
                <a:ea typeface="Calibri"/>
                <a:cs typeface="Calibri"/>
                <a:sym typeface="Calibri"/>
              </a:defRPr>
            </a:pPr>
            <a:r>
              <a:rPr lang="en-US" dirty="0">
                <a:latin typeface="Times New Roman" panose="02020603050405020304" pitchFamily="18" charset="0"/>
                <a:cs typeface="Times New Roman" panose="02020603050405020304" pitchFamily="18" charset="0"/>
              </a:rPr>
              <a:t>and we clarified the single summative rating with an example and scoring ranges. </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Trebuchet MS"/>
                <a:ea typeface="Trebuchet MS"/>
                <a:cs typeface="Trebuchet MS"/>
                <a:sym typeface="Trebuchet MS"/>
              </a:rPr>
              <a:t>8</a:t>
            </a:fld>
            <a:endParaRPr lang="en-US" sz="1200" b="0" i="0" u="none" strike="noStrike" cap="none" dirty="0">
              <a:solidFill>
                <a:schemeClr val="dk1"/>
              </a:solidFill>
              <a:latin typeface="Trebuchet MS"/>
              <a:ea typeface="Trebuchet MS"/>
              <a:cs typeface="Trebuchet MS"/>
              <a:sym typeface="Trebuchet MS"/>
            </a:endParaRPr>
          </a:p>
        </p:txBody>
      </p:sp>
    </p:spTree>
    <p:extLst>
      <p:ext uri="{BB962C8B-B14F-4D97-AF65-F5344CB8AC3E}">
        <p14:creationId xmlns:p14="http://schemas.microsoft.com/office/powerpoint/2010/main" val="2049471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latin typeface="Times New Roman" panose="02020603050405020304" pitchFamily="18" charset="0"/>
                <a:cs typeface="Times New Roman" panose="02020603050405020304" pitchFamily="18" charset="0"/>
              </a:rPr>
              <a:t>Finally, we also modified wording within the standards, indicators, and rubrics based on new research and lessons learned from the field and created a new performance standard related to cultural competency.</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Trebuchet MS"/>
                <a:ea typeface="Trebuchet MS"/>
                <a:cs typeface="Trebuchet MS"/>
                <a:sym typeface="Trebuchet MS"/>
              </a:rPr>
              <a:t>9</a:t>
            </a:fld>
            <a:endParaRPr lang="en-US" sz="1200" b="0" i="0" u="none" strike="noStrike" cap="none" dirty="0">
              <a:solidFill>
                <a:schemeClr val="dk1"/>
              </a:solidFill>
              <a:latin typeface="Trebuchet MS"/>
              <a:ea typeface="Trebuchet MS"/>
              <a:cs typeface="Trebuchet MS"/>
              <a:sym typeface="Trebuchet MS"/>
            </a:endParaRPr>
          </a:p>
        </p:txBody>
      </p:sp>
    </p:spTree>
    <p:extLst>
      <p:ext uri="{BB962C8B-B14F-4D97-AF65-F5344CB8AC3E}">
        <p14:creationId xmlns:p14="http://schemas.microsoft.com/office/powerpoint/2010/main" val="6222792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18"/>
        <p:cNvGrpSpPr/>
        <p:nvPr/>
      </p:nvGrpSpPr>
      <p:grpSpPr>
        <a:xfrm>
          <a:off x="0" y="0"/>
          <a:ext cx="0" cy="0"/>
          <a:chOff x="0" y="0"/>
          <a:chExt cx="0" cy="0"/>
        </a:xfrm>
      </p:grpSpPr>
      <p:pic>
        <p:nvPicPr>
          <p:cNvPr id="19" name="Google Shape;19;p61" descr="A picture containing photo, newspaper, different, many&#10;&#10;Description automatically generated"/>
          <p:cNvPicPr preferRelativeResize="0"/>
          <p:nvPr/>
        </p:nvPicPr>
        <p:blipFill rotWithShape="1">
          <a:blip r:embed="rId2">
            <a:alphaModFix amt="20000"/>
          </a:blip>
          <a:srcRect/>
          <a:stretch/>
        </p:blipFill>
        <p:spPr>
          <a:xfrm>
            <a:off x="0" y="1673"/>
            <a:ext cx="12192000" cy="6854653"/>
          </a:xfrm>
          <a:prstGeom prst="rect">
            <a:avLst/>
          </a:prstGeom>
          <a:noFill/>
          <a:ln>
            <a:noFill/>
          </a:ln>
        </p:spPr>
      </p:pic>
      <p:sp>
        <p:nvSpPr>
          <p:cNvPr id="20" name="Google Shape;20;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1" name="Google Shape;21;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2" name="Google Shape;22;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23" name="Google Shape;23;p61"/>
          <p:cNvSpPr txBox="1">
            <a:spLocks noGrp="1"/>
          </p:cNvSpPr>
          <p:nvPr>
            <p:ph type="ctrTitle"/>
          </p:nvPr>
        </p:nvSpPr>
        <p:spPr>
          <a:xfrm>
            <a:off x="1524000" y="2235199"/>
            <a:ext cx="9144000" cy="2387600"/>
          </a:xfrm>
          <a:prstGeom prst="rect">
            <a:avLst/>
          </a:prstGeom>
          <a:solidFill>
            <a:schemeClr val="lt1">
              <a:alpha val="62745"/>
            </a:schemeClr>
          </a:solidFill>
          <a:ln w="79375" cap="rnd" cmpd="sng">
            <a:solidFill>
              <a:srgbClr val="C00000">
                <a:alpha val="78823"/>
              </a:srgbClr>
            </a:solidFill>
            <a:prstDash val="solid"/>
            <a:round/>
            <a:headEnd type="none" w="sm" len="sm"/>
            <a:tailEnd type="none" w="sm" len="sm"/>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2"/>
              </a:buClr>
              <a:buSzPts val="6000"/>
              <a:buFont typeface="Trebuchet M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61"/>
          <p:cNvSpPr txBox="1">
            <a:spLocks noGrp="1"/>
          </p:cNvSpPr>
          <p:nvPr>
            <p:ph type="subTitle" idx="1"/>
          </p:nvPr>
        </p:nvSpPr>
        <p:spPr>
          <a:xfrm>
            <a:off x="1445341" y="4714875"/>
            <a:ext cx="9144000" cy="102861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rgbClr val="C22536"/>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rgbClr val="901A28"/>
              </a:buClr>
              <a:buSzPts val="1600"/>
              <a:buNone/>
              <a:defRPr sz="1600"/>
            </a:lvl4pPr>
            <a:lvl5pPr lvl="4" algn="ctr">
              <a:lnSpc>
                <a:spcPct val="90000"/>
              </a:lnSpc>
              <a:spcBef>
                <a:spcPts val="500"/>
              </a:spcBef>
              <a:spcAft>
                <a:spcPts val="0"/>
              </a:spcAft>
              <a:buClr>
                <a:srgbClr val="52525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2"/>
        <p:cNvGrpSpPr/>
        <p:nvPr/>
      </p:nvGrpSpPr>
      <p:grpSpPr>
        <a:xfrm>
          <a:off x="0" y="0"/>
          <a:ext cx="0" cy="0"/>
          <a:chOff x="0" y="0"/>
          <a:chExt cx="0" cy="0"/>
        </a:xfrm>
      </p:grpSpPr>
      <p:sp>
        <p:nvSpPr>
          <p:cNvPr id="113" name="Google Shape;113;p76"/>
          <p:cNvSpPr txBox="1">
            <a:spLocks noGrp="1"/>
          </p:cNvSpPr>
          <p:nvPr>
            <p:ph type="title"/>
          </p:nvPr>
        </p:nvSpPr>
        <p:spPr>
          <a:xfrm>
            <a:off x="838200" y="365124"/>
            <a:ext cx="10515600" cy="132588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7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C22536"/>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901A28"/>
              </a:buClr>
              <a:buSzPts val="1800"/>
              <a:buChar char="•"/>
              <a:defRPr/>
            </a:lvl4pPr>
            <a:lvl5pPr marL="2286000" lvl="4" indent="-342900" algn="l">
              <a:lnSpc>
                <a:spcPct val="90000"/>
              </a:lnSpc>
              <a:spcBef>
                <a:spcPts val="500"/>
              </a:spcBef>
              <a:spcAft>
                <a:spcPts val="0"/>
              </a:spcAft>
              <a:buClr>
                <a:srgbClr val="52525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7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16" name="Google Shape;116;p7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17" name="Google Shape;117;p76"/>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pic>
        <p:nvPicPr>
          <p:cNvPr id="118" name="Google Shape;118;p76" descr="Virginia Department of Education"/>
          <p:cNvPicPr preferRelativeResize="0"/>
          <p:nvPr/>
        </p:nvPicPr>
        <p:blipFill rotWithShape="1">
          <a:blip r:embed="rId2">
            <a:alphaModFix/>
          </a:blip>
          <a:srcRect/>
          <a:stretch/>
        </p:blipFill>
        <p:spPr>
          <a:xfrm rot="-5400000">
            <a:off x="-3027420" y="3223349"/>
            <a:ext cx="6664605" cy="381164"/>
          </a:xfrm>
          <a:prstGeom prst="rect">
            <a:avLst/>
          </a:prstGeom>
          <a:noFill/>
          <a:ln>
            <a:noFill/>
          </a:ln>
        </p:spPr>
      </p:pic>
      <p:pic>
        <p:nvPicPr>
          <p:cNvPr id="119" name="Google Shape;119;p76" descr="VDOE Logo"/>
          <p:cNvPicPr preferRelativeResize="0"/>
          <p:nvPr/>
        </p:nvPicPr>
        <p:blipFill rotWithShape="1">
          <a:blip r:embed="rId3">
            <a:alphaModFix/>
          </a:blip>
          <a:srcRect/>
          <a:stretch/>
        </p:blipFill>
        <p:spPr>
          <a:xfrm>
            <a:off x="9622340" y="6116944"/>
            <a:ext cx="2531806" cy="84393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0"/>
        <p:cNvGrpSpPr/>
        <p:nvPr/>
      </p:nvGrpSpPr>
      <p:grpSpPr>
        <a:xfrm>
          <a:off x="0" y="0"/>
          <a:ext cx="0" cy="0"/>
          <a:chOff x="0" y="0"/>
          <a:chExt cx="0" cy="0"/>
        </a:xfrm>
      </p:grpSpPr>
      <p:sp>
        <p:nvSpPr>
          <p:cNvPr id="121" name="Google Shape;121;p7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7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C22536"/>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901A28"/>
              </a:buClr>
              <a:buSzPts val="1800"/>
              <a:buChar char="•"/>
              <a:defRPr/>
            </a:lvl4pPr>
            <a:lvl5pPr marL="2286000" lvl="4" indent="-342900" algn="l">
              <a:lnSpc>
                <a:spcPct val="90000"/>
              </a:lnSpc>
              <a:spcBef>
                <a:spcPts val="500"/>
              </a:spcBef>
              <a:spcAft>
                <a:spcPts val="0"/>
              </a:spcAft>
              <a:buClr>
                <a:srgbClr val="52525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7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24" name="Google Shape;124;p7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25" name="Google Shape;125;p77"/>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pic>
        <p:nvPicPr>
          <p:cNvPr id="126" name="Google Shape;126;p77" descr="Virginia Department of Education"/>
          <p:cNvPicPr preferRelativeResize="0"/>
          <p:nvPr/>
        </p:nvPicPr>
        <p:blipFill rotWithShape="1">
          <a:blip r:embed="rId2">
            <a:alphaModFix/>
          </a:blip>
          <a:srcRect/>
          <a:stretch/>
        </p:blipFill>
        <p:spPr>
          <a:xfrm rot="-5400000">
            <a:off x="-3027420" y="3223349"/>
            <a:ext cx="6664605" cy="381164"/>
          </a:xfrm>
          <a:prstGeom prst="rect">
            <a:avLst/>
          </a:prstGeom>
          <a:noFill/>
          <a:ln>
            <a:noFill/>
          </a:ln>
        </p:spPr>
      </p:pic>
      <p:pic>
        <p:nvPicPr>
          <p:cNvPr id="127" name="Google Shape;127;p77" descr="VDOE Logo"/>
          <p:cNvPicPr preferRelativeResize="0"/>
          <p:nvPr/>
        </p:nvPicPr>
        <p:blipFill rotWithShape="1">
          <a:blip r:embed="rId3">
            <a:alphaModFix/>
          </a:blip>
          <a:srcRect/>
          <a:stretch/>
        </p:blipFill>
        <p:spPr>
          <a:xfrm>
            <a:off x="9622340" y="6116944"/>
            <a:ext cx="2531806" cy="84393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sp>
        <p:nvSpPr>
          <p:cNvPr id="9" name="Rectangle 8"/>
          <p:cNvSpPr/>
          <p:nvPr userDrawn="1"/>
        </p:nvSpPr>
        <p:spPr>
          <a:xfrm rot="10800000">
            <a:off x="-96752" y="-237"/>
            <a:ext cx="12385503" cy="6858000"/>
          </a:xfrm>
          <a:prstGeom prst="rect">
            <a:avLst/>
          </a:prstGeom>
          <a:gradFill flip="none" rotWithShape="1">
            <a:gsLst>
              <a:gs pos="0">
                <a:srgbClr val="30A6E0">
                  <a:tint val="66000"/>
                  <a:satMod val="160000"/>
                </a:srgbClr>
              </a:gs>
              <a:gs pos="50000">
                <a:srgbClr val="30A6E0">
                  <a:tint val="44500"/>
                  <a:satMod val="160000"/>
                </a:srgbClr>
              </a:gs>
              <a:gs pos="100000">
                <a:srgbClr val="30A6E0">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Footer Placeholder 13"/>
          <p:cNvSpPr>
            <a:spLocks noGrp="1"/>
          </p:cNvSpPr>
          <p:nvPr>
            <p:ph type="ftr" sz="quarter" idx="12"/>
          </p:nvPr>
        </p:nvSpPr>
        <p:spPr>
          <a:xfrm>
            <a:off x="1030072" y="6492638"/>
            <a:ext cx="10220349" cy="365125"/>
          </a:xfrm>
        </p:spPr>
        <p:txBody>
          <a:bodyPr/>
          <a:lstStyle>
            <a:lvl1pPr algn="ctr">
              <a:defRPr/>
            </a:lvl1pPr>
          </a:lstStyle>
          <a:p>
            <a:endParaRPr lang="en-US" dirty="0"/>
          </a:p>
        </p:txBody>
      </p:sp>
      <p:grpSp>
        <p:nvGrpSpPr>
          <p:cNvPr id="8" name="Group 7">
            <a:extLst>
              <a:ext uri="{FF2B5EF4-FFF2-40B4-BE49-F238E27FC236}">
                <a16:creationId xmlns:a16="http://schemas.microsoft.com/office/drawing/2014/main" id="{74084068-0030-4D59-A670-2EDCF6B66F63}"/>
              </a:ext>
            </a:extLst>
          </p:cNvPr>
          <p:cNvGrpSpPr/>
          <p:nvPr userDrawn="1"/>
        </p:nvGrpSpPr>
        <p:grpSpPr>
          <a:xfrm>
            <a:off x="1601338" y="2693160"/>
            <a:ext cx="1323833" cy="1478507"/>
            <a:chOff x="2993409" y="2229133"/>
            <a:chExt cx="1323833" cy="1478507"/>
          </a:xfrm>
          <a:solidFill>
            <a:schemeClr val="bg1"/>
          </a:solidFill>
        </p:grpSpPr>
        <p:sp>
          <p:nvSpPr>
            <p:cNvPr id="10" name="Rectangle 9">
              <a:extLst>
                <a:ext uri="{FF2B5EF4-FFF2-40B4-BE49-F238E27FC236}">
                  <a16:creationId xmlns:a16="http://schemas.microsoft.com/office/drawing/2014/main" id="{D9D683CE-274C-4E76-813E-94D6B6A64188}"/>
                </a:ext>
              </a:extLst>
            </p:cNvPr>
            <p:cNvSpPr/>
            <p:nvPr userDrawn="1"/>
          </p:nvSpPr>
          <p:spPr>
            <a:xfrm>
              <a:off x="2993409" y="2229133"/>
              <a:ext cx="1323833" cy="1478507"/>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C1736721-DC16-450A-8E6B-54DB7AA9AFD5}"/>
                </a:ext>
              </a:extLst>
            </p:cNvPr>
            <p:cNvGrpSpPr>
              <a:grpSpLocks noChangeAspect="1"/>
            </p:cNvGrpSpPr>
            <p:nvPr userDrawn="1"/>
          </p:nvGrpSpPr>
          <p:grpSpPr>
            <a:xfrm>
              <a:off x="3034048" y="2274467"/>
              <a:ext cx="1242555" cy="1396936"/>
              <a:chOff x="2180931" y="1049819"/>
              <a:chExt cx="3838869" cy="4315828"/>
            </a:xfrm>
            <a:grpFill/>
          </p:grpSpPr>
          <p:pic>
            <p:nvPicPr>
              <p:cNvPr id="13" name="Picture 12">
                <a:extLst>
                  <a:ext uri="{FF2B5EF4-FFF2-40B4-BE49-F238E27FC236}">
                    <a16:creationId xmlns:a16="http://schemas.microsoft.com/office/drawing/2014/main" id="{0446BD19-73B7-48A1-9EA3-0040F6F4CF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7118" y="4963229"/>
                <a:ext cx="3702251" cy="402418"/>
              </a:xfrm>
              <a:prstGeom prst="rect">
                <a:avLst/>
              </a:prstGeom>
              <a:grpFill/>
            </p:spPr>
          </p:pic>
          <p:pic>
            <p:nvPicPr>
              <p:cNvPr id="15" name="Picture 14">
                <a:extLst>
                  <a:ext uri="{FF2B5EF4-FFF2-40B4-BE49-F238E27FC236}">
                    <a16:creationId xmlns:a16="http://schemas.microsoft.com/office/drawing/2014/main" id="{1FCDFC63-20BC-49DD-ACB4-853BF9E574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0931" y="1049819"/>
                <a:ext cx="3838869" cy="3838869"/>
              </a:xfrm>
              <a:prstGeom prst="rect">
                <a:avLst/>
              </a:prstGeom>
              <a:grpFill/>
            </p:spPr>
          </p:pic>
        </p:grpSp>
      </p:grpSp>
      <p:sp>
        <p:nvSpPr>
          <p:cNvPr id="16" name="Rectangle 15">
            <a:extLst>
              <a:ext uri="{FF2B5EF4-FFF2-40B4-BE49-F238E27FC236}">
                <a16:creationId xmlns:a16="http://schemas.microsoft.com/office/drawing/2014/main" id="{6369C4F7-7BBD-441F-A1C3-EA791BCAE51E}"/>
              </a:ext>
            </a:extLst>
          </p:cNvPr>
          <p:cNvSpPr/>
          <p:nvPr userDrawn="1"/>
        </p:nvSpPr>
        <p:spPr>
          <a:xfrm>
            <a:off x="2993408" y="2693160"/>
            <a:ext cx="7597254" cy="1482998"/>
          </a:xfrm>
          <a:prstGeom prst="rect">
            <a:avLst/>
          </a:prstGeom>
          <a:solidFill>
            <a:srgbClr val="34A5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93013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Alternate Section Header - RED" type="secHead">
  <p:cSld name="SECTION_HEADER">
    <p:bg>
      <p:bgPr>
        <a:solidFill>
          <a:srgbClr val="C00000"/>
        </a:solidFill>
        <a:effectLst/>
      </p:bgPr>
    </p:bg>
    <p:spTree>
      <p:nvGrpSpPr>
        <p:cNvPr id="1" name="Shape 135"/>
        <p:cNvGrpSpPr/>
        <p:nvPr/>
      </p:nvGrpSpPr>
      <p:grpSpPr>
        <a:xfrm>
          <a:off x="0" y="0"/>
          <a:ext cx="0" cy="0"/>
          <a:chOff x="0" y="0"/>
          <a:chExt cx="0" cy="0"/>
        </a:xfrm>
      </p:grpSpPr>
      <p:sp>
        <p:nvSpPr>
          <p:cNvPr id="136" name="Google Shape;136;p6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5000"/>
              <a:buFont typeface="Trebuchet MS"/>
              <a:buNone/>
              <a:defRPr sz="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7" name="Google Shape;137;p6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138" name="Google Shape;138;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39" name="Google Shape;139;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40" name="Google Shape;140;p65"/>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pic>
        <p:nvPicPr>
          <p:cNvPr id="141" name="Google Shape;141;p65" descr="VDOE LOGO"/>
          <p:cNvPicPr preferRelativeResize="0"/>
          <p:nvPr/>
        </p:nvPicPr>
        <p:blipFill rotWithShape="1">
          <a:blip r:embed="rId2">
            <a:alphaModFix/>
          </a:blip>
          <a:srcRect/>
          <a:stretch/>
        </p:blipFill>
        <p:spPr>
          <a:xfrm>
            <a:off x="9622340" y="6089650"/>
            <a:ext cx="2531806" cy="84393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Alternate Section Header - BLACK">
  <p:cSld name="Alternate Section Header - BLACK">
    <p:bg>
      <p:bgPr>
        <a:solidFill>
          <a:schemeClr val="dk1"/>
        </a:solidFill>
        <a:effectLst/>
      </p:bgPr>
    </p:bg>
    <p:spTree>
      <p:nvGrpSpPr>
        <p:cNvPr id="1" name="Shape 142"/>
        <p:cNvGrpSpPr/>
        <p:nvPr/>
      </p:nvGrpSpPr>
      <p:grpSpPr>
        <a:xfrm>
          <a:off x="0" y="0"/>
          <a:ext cx="0" cy="0"/>
          <a:chOff x="0" y="0"/>
          <a:chExt cx="0" cy="0"/>
        </a:xfrm>
      </p:grpSpPr>
      <p:sp>
        <p:nvSpPr>
          <p:cNvPr id="143" name="Google Shape;143;p6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5000"/>
              <a:buFont typeface="Trebuchet MS"/>
              <a:buNone/>
              <a:defRPr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4" name="Google Shape;144;p6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145" name="Google Shape;145;p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46" name="Google Shape;146;p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47" name="Google Shape;147;p67"/>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pic>
        <p:nvPicPr>
          <p:cNvPr id="148" name="Google Shape;148;p67" descr="VDOE LOGO"/>
          <p:cNvPicPr preferRelativeResize="0"/>
          <p:nvPr/>
        </p:nvPicPr>
        <p:blipFill rotWithShape="1">
          <a:blip r:embed="rId2">
            <a:alphaModFix/>
          </a:blip>
          <a:srcRect/>
          <a:stretch/>
        </p:blipFill>
        <p:spPr>
          <a:xfrm>
            <a:off x="9729374" y="6116638"/>
            <a:ext cx="2462625" cy="82087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F960C6-7F4A-744C-BF8F-8A2C51F8F9CC}"/>
              </a:ext>
            </a:extLst>
          </p:cNvPr>
          <p:cNvSpPr>
            <a:spLocks noGrp="1"/>
          </p:cNvSpPr>
          <p:nvPr>
            <p:ph type="dt" sz="half" idx="10"/>
          </p:nvPr>
        </p:nvSpPr>
        <p:spPr/>
        <p:txBody>
          <a:bodyPr/>
          <a:lstStyle/>
          <a:p>
            <a:fld id="{60D43C1D-525C-4B48-A8BF-8449553F6BCB}" type="datetimeFigureOut">
              <a:rPr lang="en-US" smtClean="0"/>
              <a:t>12/9/2022</a:t>
            </a:fld>
            <a:endParaRPr lang="en-US" dirty="0"/>
          </a:p>
        </p:txBody>
      </p:sp>
      <p:sp>
        <p:nvSpPr>
          <p:cNvPr id="3" name="Footer Placeholder 2">
            <a:extLst>
              <a:ext uri="{FF2B5EF4-FFF2-40B4-BE49-F238E27FC236}">
                <a16:creationId xmlns:a16="http://schemas.microsoft.com/office/drawing/2014/main" id="{3C09D876-0C7E-B749-BD85-0976334DB6E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FE3A808-8322-C440-8203-47F849A789EE}"/>
              </a:ext>
            </a:extLst>
          </p:cNvPr>
          <p:cNvSpPr>
            <a:spLocks noGrp="1"/>
          </p:cNvSpPr>
          <p:nvPr>
            <p:ph type="sldNum" sz="quarter" idx="12"/>
          </p:nvPr>
        </p:nvSpPr>
        <p:spPr>
          <a:xfrm>
            <a:off x="8610600" y="6356350"/>
            <a:ext cx="1093839" cy="365125"/>
          </a:xfrm>
        </p:spPr>
        <p:txBody>
          <a:bodyPr/>
          <a:lstStyle/>
          <a:p>
            <a:fld id="{25E842EE-07A5-BF42-B259-F0753968FB43}" type="slidenum">
              <a:rPr lang="en-US" smtClean="0"/>
              <a:t>‹#›</a:t>
            </a:fld>
            <a:endParaRPr lang="en-US" dirty="0"/>
          </a:p>
        </p:txBody>
      </p:sp>
      <p:pic>
        <p:nvPicPr>
          <p:cNvPr id="5" name="Picture 4" descr="Virginia Department of Education">
            <a:extLst>
              <a:ext uri="{FF2B5EF4-FFF2-40B4-BE49-F238E27FC236}">
                <a16:creationId xmlns:a16="http://schemas.microsoft.com/office/drawing/2014/main" id="{AB9280B8-2911-D84E-9DD1-CF494F6F2695}"/>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6" name="Picture 5" descr="VDOE Logo">
            <a:extLst>
              <a:ext uri="{FF2B5EF4-FFF2-40B4-BE49-F238E27FC236}">
                <a16:creationId xmlns:a16="http://schemas.microsoft.com/office/drawing/2014/main" id="{77A0E041-0EDB-2145-B868-F507A2BBB255}"/>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1347106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9B7AB-606C-0D40-B684-4BDA97E3EDB9}"/>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66753B7-4C1A-D24B-8C8F-03213C23241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346F76-8402-6341-B3F4-2FE03082E345}"/>
              </a:ext>
            </a:extLst>
          </p:cNvPr>
          <p:cNvSpPr>
            <a:spLocks noGrp="1"/>
          </p:cNvSpPr>
          <p:nvPr>
            <p:ph type="dt" sz="half" idx="10"/>
          </p:nvPr>
        </p:nvSpPr>
        <p:spPr/>
        <p:txBody>
          <a:bodyPr/>
          <a:lstStyle/>
          <a:p>
            <a:fld id="{60D43C1D-525C-4B48-A8BF-8449553F6BCB}" type="datetimeFigureOut">
              <a:rPr lang="en-US" smtClean="0"/>
              <a:t>12/9/2022</a:t>
            </a:fld>
            <a:endParaRPr lang="en-US" dirty="0"/>
          </a:p>
        </p:txBody>
      </p:sp>
      <p:sp>
        <p:nvSpPr>
          <p:cNvPr id="5" name="Footer Placeholder 4">
            <a:extLst>
              <a:ext uri="{FF2B5EF4-FFF2-40B4-BE49-F238E27FC236}">
                <a16:creationId xmlns:a16="http://schemas.microsoft.com/office/drawing/2014/main" id="{459E86AB-7A1F-7D4F-B9D8-F2E1B7F0099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8B0628B-7A3B-3D47-9E97-1ECAAB155582}"/>
              </a:ext>
            </a:extLst>
          </p:cNvPr>
          <p:cNvSpPr>
            <a:spLocks noGrp="1"/>
          </p:cNvSpPr>
          <p:nvPr>
            <p:ph type="sldNum" sz="quarter" idx="12"/>
          </p:nvPr>
        </p:nvSpPr>
        <p:spPr>
          <a:xfrm>
            <a:off x="8610600" y="6356350"/>
            <a:ext cx="1011740" cy="365125"/>
          </a:xfrm>
        </p:spPr>
        <p:txBody>
          <a:bodyPr/>
          <a:lstStyle/>
          <a:p>
            <a:fld id="{25E842EE-07A5-BF42-B259-F0753968FB43}" type="slidenum">
              <a:rPr lang="en-US" smtClean="0"/>
              <a:t>‹#›</a:t>
            </a:fld>
            <a:endParaRPr lang="en-US" dirty="0"/>
          </a:p>
        </p:txBody>
      </p:sp>
      <p:pic>
        <p:nvPicPr>
          <p:cNvPr id="8" name="Picture 7" descr="Virginia Department of Education">
            <a:extLst>
              <a:ext uri="{FF2B5EF4-FFF2-40B4-BE49-F238E27FC236}">
                <a16:creationId xmlns:a16="http://schemas.microsoft.com/office/drawing/2014/main" id="{92452067-EE6E-4741-B132-4798F0431CE4}"/>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10" name="Picture 9" descr="VDOE Logo&#10;">
            <a:extLst>
              <a:ext uri="{FF2B5EF4-FFF2-40B4-BE49-F238E27FC236}">
                <a16:creationId xmlns:a16="http://schemas.microsoft.com/office/drawing/2014/main" id="{D01BE02D-DE6D-2A4F-912A-30E38F9A3BBC}"/>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860212775"/>
      </p:ext>
    </p:extLst>
  </p:cSld>
  <p:clrMapOvr>
    <a:masterClrMapping/>
  </p:clrMapOvr>
  <p:extLst>
    <p:ext uri="{DCECCB84-F9BA-43D5-87BE-67443E8EF086}">
      <p15:sldGuideLst xmlns:p15="http://schemas.microsoft.com/office/powerpoint/2012/main">
        <p15:guide id="1" orient="horz" pos="424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OBJECT">
    <p:spTree>
      <p:nvGrpSpPr>
        <p:cNvPr id="1" name=""/>
        <p:cNvGrpSpPr/>
        <p:nvPr/>
      </p:nvGrpSpPr>
      <p:grpSpPr>
        <a:xfrm>
          <a:off x="0" y="0"/>
          <a:ext cx="0" cy="0"/>
          <a:chOff x="0" y="0"/>
          <a:chExt cx="0" cy="0"/>
        </a:xfrm>
      </p:grpSpPr>
      <p:sp>
        <p:nvSpPr>
          <p:cNvPr id="24" name="Title Text"/>
          <p:cNvSpPr txBox="1">
            <a:spLocks noGrp="1"/>
          </p:cNvSpPr>
          <p:nvPr>
            <p:ph type="title"/>
          </p:nvPr>
        </p:nvSpPr>
        <p:spPr>
          <a:prstGeom prst="rect">
            <a:avLst/>
          </a:prstGeom>
        </p:spPr>
        <p:txBody>
          <a:bodyPr/>
          <a:lstStyle/>
          <a:p>
            <a:r>
              <a:t>Title Text</a:t>
            </a:r>
          </a:p>
        </p:txBody>
      </p:sp>
      <p:sp>
        <p:nvSpPr>
          <p:cNvPr id="25"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6"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extLst>
      <p:ext uri="{BB962C8B-B14F-4D97-AF65-F5344CB8AC3E}">
        <p14:creationId xmlns:p14="http://schemas.microsoft.com/office/powerpoint/2010/main" val="3872872383"/>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AFE1BCC-437D-4706-B8E3-DDF67A842FC4}"/>
              </a:ext>
            </a:extLst>
          </p:cNvPr>
          <p:cNvGrpSpPr>
            <a:grpSpLocks noChangeAspect="1"/>
          </p:cNvGrpSpPr>
          <p:nvPr userDrawn="1"/>
        </p:nvGrpSpPr>
        <p:grpSpPr>
          <a:xfrm>
            <a:off x="10870188" y="5417942"/>
            <a:ext cx="1186118" cy="1332702"/>
            <a:chOff x="2155089" y="1059181"/>
            <a:chExt cx="3800633" cy="4270325"/>
          </a:xfrm>
        </p:grpSpPr>
        <p:pic>
          <p:nvPicPr>
            <p:cNvPr id="8" name="Picture 7">
              <a:extLst>
                <a:ext uri="{FF2B5EF4-FFF2-40B4-BE49-F238E27FC236}">
                  <a16:creationId xmlns:a16="http://schemas.microsoft.com/office/drawing/2014/main" id="{27A18FFA-0AA6-4FEC-9DCA-01971AD0D2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5089" y="4927088"/>
              <a:ext cx="3702251" cy="402418"/>
            </a:xfrm>
            <a:prstGeom prst="rect">
              <a:avLst/>
            </a:prstGeom>
          </p:spPr>
        </p:pic>
        <p:pic>
          <p:nvPicPr>
            <p:cNvPr id="9" name="Picture 8">
              <a:extLst>
                <a:ext uri="{FF2B5EF4-FFF2-40B4-BE49-F238E27FC236}">
                  <a16:creationId xmlns:a16="http://schemas.microsoft.com/office/drawing/2014/main" id="{03C7C3EB-8027-4851-8DAD-E0BC9B971D7B}"/>
                </a:ext>
              </a:extLst>
            </p:cNvPr>
            <p:cNvPicPr>
              <a:picLocks noChangeAspect="1"/>
            </p:cNvPicPr>
            <p:nvPr/>
          </p:nvPicPr>
          <p:blipFill>
            <a:blip r:embed="rId3"/>
            <a:stretch>
              <a:fillRect/>
            </a:stretch>
          </p:blipFill>
          <p:spPr>
            <a:xfrm>
              <a:off x="2173561" y="1059181"/>
              <a:ext cx="3782161" cy="3782161"/>
            </a:xfrm>
            <a:prstGeom prst="rect">
              <a:avLst/>
            </a:prstGeom>
          </p:spPr>
        </p:pic>
      </p:grpSp>
      <p:grpSp>
        <p:nvGrpSpPr>
          <p:cNvPr id="3" name="Group 2">
            <a:extLst>
              <a:ext uri="{FF2B5EF4-FFF2-40B4-BE49-F238E27FC236}">
                <a16:creationId xmlns:a16="http://schemas.microsoft.com/office/drawing/2014/main" id="{B05D9ED7-E13C-48A0-8D6A-44E006E7DCF3}"/>
              </a:ext>
            </a:extLst>
          </p:cNvPr>
          <p:cNvGrpSpPr/>
          <p:nvPr userDrawn="1"/>
        </p:nvGrpSpPr>
        <p:grpSpPr>
          <a:xfrm>
            <a:off x="0" y="-1"/>
            <a:ext cx="12192000" cy="317841"/>
            <a:chOff x="0" y="-1"/>
            <a:chExt cx="12192000" cy="317841"/>
          </a:xfrm>
        </p:grpSpPr>
        <p:sp>
          <p:nvSpPr>
            <p:cNvPr id="4" name="Rectangle 3">
              <a:extLst>
                <a:ext uri="{FF2B5EF4-FFF2-40B4-BE49-F238E27FC236}">
                  <a16:creationId xmlns:a16="http://schemas.microsoft.com/office/drawing/2014/main" id="{445B8EED-2A17-4CED-A71C-BBFAE9F62965}"/>
                </a:ext>
              </a:extLst>
            </p:cNvPr>
            <p:cNvSpPr/>
            <p:nvPr userDrawn="1"/>
          </p:nvSpPr>
          <p:spPr>
            <a:xfrm>
              <a:off x="4846645" y="0"/>
              <a:ext cx="2933089" cy="317840"/>
            </a:xfrm>
            <a:prstGeom prst="rect">
              <a:avLst/>
            </a:prstGeom>
            <a:solidFill>
              <a:srgbClr val="978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293235D7-22DA-4635-8833-0BA24D54E34C}"/>
                </a:ext>
              </a:extLst>
            </p:cNvPr>
            <p:cNvSpPr/>
            <p:nvPr userDrawn="1"/>
          </p:nvSpPr>
          <p:spPr>
            <a:xfrm>
              <a:off x="0" y="0"/>
              <a:ext cx="4846644" cy="317840"/>
            </a:xfrm>
            <a:prstGeom prst="rect">
              <a:avLst/>
            </a:prstGeom>
            <a:solidFill>
              <a:srgbClr val="1ABB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82D1C7E0-B04B-4619-86A9-E0CE50E7EAB0}"/>
                </a:ext>
              </a:extLst>
            </p:cNvPr>
            <p:cNvSpPr/>
            <p:nvPr userDrawn="1"/>
          </p:nvSpPr>
          <p:spPr>
            <a:xfrm>
              <a:off x="7345356" y="-1"/>
              <a:ext cx="4846644" cy="317841"/>
            </a:xfrm>
            <a:prstGeom prst="rect">
              <a:avLst/>
            </a:prstGeom>
            <a:solidFill>
              <a:srgbClr val="34A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Title 4">
            <a:extLst>
              <a:ext uri="{FF2B5EF4-FFF2-40B4-BE49-F238E27FC236}">
                <a16:creationId xmlns:a16="http://schemas.microsoft.com/office/drawing/2014/main" id="{69DD1B83-C0F5-449C-91D2-5DC7F684A47C}"/>
              </a:ext>
            </a:extLst>
          </p:cNvPr>
          <p:cNvSpPr>
            <a:spLocks noGrp="1"/>
          </p:cNvSpPr>
          <p:nvPr>
            <p:ph type="title" hasCustomPrompt="1"/>
          </p:nvPr>
        </p:nvSpPr>
        <p:spPr>
          <a:xfrm>
            <a:off x="0" y="365125"/>
            <a:ext cx="12249048" cy="500377"/>
          </a:xfrm>
        </p:spPr>
        <p:txBody>
          <a:bodyPr>
            <a:normAutofit/>
          </a:bodyPr>
          <a:lstStyle>
            <a:lvl1pPr algn="ctr">
              <a:defRPr sz="3200">
                <a:solidFill>
                  <a:srgbClr val="34A5DD"/>
                </a:solidFill>
              </a:defRPr>
            </a:lvl1pPr>
          </a:lstStyle>
          <a:p>
            <a:r>
              <a:rPr lang="en-US" dirty="0"/>
              <a:t>CLICK TO EDIT MASTER TITLE STYLE</a:t>
            </a:r>
          </a:p>
        </p:txBody>
      </p:sp>
    </p:spTree>
    <p:extLst>
      <p:ext uri="{BB962C8B-B14F-4D97-AF65-F5344CB8AC3E}">
        <p14:creationId xmlns:p14="http://schemas.microsoft.com/office/powerpoint/2010/main" val="1792473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62"/>
          <p:cNvSpPr txBox="1">
            <a:spLocks noGrp="1"/>
          </p:cNvSpPr>
          <p:nvPr>
            <p:ph type="title"/>
          </p:nvPr>
        </p:nvSpPr>
        <p:spPr>
          <a:xfrm>
            <a:off x="838200" y="365124"/>
            <a:ext cx="10515600" cy="132588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6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C22536"/>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901A28"/>
              </a:buClr>
              <a:buSzPts val="1800"/>
              <a:buChar char="•"/>
              <a:defRPr/>
            </a:lvl4pPr>
            <a:lvl5pPr marL="2286000" lvl="4" indent="-342900" algn="l">
              <a:lnSpc>
                <a:spcPct val="90000"/>
              </a:lnSpc>
              <a:spcBef>
                <a:spcPts val="500"/>
              </a:spcBef>
              <a:spcAft>
                <a:spcPts val="0"/>
              </a:spcAft>
              <a:buClr>
                <a:srgbClr val="52525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9" name="Google Shape;29;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0" name="Google Shape;30;p62"/>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pic>
        <p:nvPicPr>
          <p:cNvPr id="31" name="Google Shape;31;p62" descr="Virginia Department of Education"/>
          <p:cNvPicPr preferRelativeResize="0"/>
          <p:nvPr/>
        </p:nvPicPr>
        <p:blipFill rotWithShape="1">
          <a:blip r:embed="rId2">
            <a:alphaModFix/>
          </a:blip>
          <a:srcRect/>
          <a:stretch/>
        </p:blipFill>
        <p:spPr>
          <a:xfrm rot="-5400000">
            <a:off x="-3027420" y="3223349"/>
            <a:ext cx="6664605" cy="381164"/>
          </a:xfrm>
          <a:prstGeom prst="rect">
            <a:avLst/>
          </a:prstGeom>
          <a:noFill/>
          <a:ln>
            <a:noFill/>
          </a:ln>
        </p:spPr>
      </p:pic>
      <p:pic>
        <p:nvPicPr>
          <p:cNvPr id="32" name="Google Shape;32;p62" descr="VDOE Logo&#10;"/>
          <p:cNvPicPr preferRelativeResize="0"/>
          <p:nvPr/>
        </p:nvPicPr>
        <p:blipFill rotWithShape="1">
          <a:blip r:embed="rId3">
            <a:alphaModFix/>
          </a:blip>
          <a:srcRect/>
          <a:stretch/>
        </p:blipFill>
        <p:spPr>
          <a:xfrm>
            <a:off x="9622340" y="6116944"/>
            <a:ext cx="2531806" cy="843935"/>
          </a:xfrm>
          <a:prstGeom prst="rect">
            <a:avLst/>
          </a:prstGeom>
          <a:noFill/>
          <a:ln>
            <a:noFill/>
          </a:ln>
        </p:spPr>
      </p:pic>
    </p:spTree>
  </p:cSld>
  <p:clrMapOvr>
    <a:masterClrMapping/>
  </p:clrMapOvr>
  <p:extLst>
    <p:ext uri="{DCECCB84-F9BA-43D5-87BE-67443E8EF086}">
      <p15:sldGuideLst xmlns:p15="http://schemas.microsoft.com/office/powerpoint/2012/main">
        <p15:guide id="1" orient="horz" pos="424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6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5" name="Google Shape;35;p6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6" name="Google Shape;36;p68"/>
          <p:cNvSpPr txBox="1">
            <a:spLocks noGrp="1"/>
          </p:cNvSpPr>
          <p:nvPr>
            <p:ph type="sldNum" idx="12"/>
          </p:nvPr>
        </p:nvSpPr>
        <p:spPr>
          <a:xfrm>
            <a:off x="8610600" y="6356350"/>
            <a:ext cx="10938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pic>
        <p:nvPicPr>
          <p:cNvPr id="37" name="Google Shape;37;p68" descr="Virginia Department of Education"/>
          <p:cNvPicPr preferRelativeResize="0"/>
          <p:nvPr/>
        </p:nvPicPr>
        <p:blipFill rotWithShape="1">
          <a:blip r:embed="rId2">
            <a:alphaModFix/>
          </a:blip>
          <a:srcRect/>
          <a:stretch/>
        </p:blipFill>
        <p:spPr>
          <a:xfrm rot="-5400000">
            <a:off x="-3027420" y="3223349"/>
            <a:ext cx="6664605" cy="381164"/>
          </a:xfrm>
          <a:prstGeom prst="rect">
            <a:avLst/>
          </a:prstGeom>
          <a:noFill/>
          <a:ln>
            <a:noFill/>
          </a:ln>
        </p:spPr>
      </p:pic>
      <p:pic>
        <p:nvPicPr>
          <p:cNvPr id="38" name="Google Shape;38;p68" descr="VDOE Logo"/>
          <p:cNvPicPr preferRelativeResize="0"/>
          <p:nvPr/>
        </p:nvPicPr>
        <p:blipFill rotWithShape="1">
          <a:blip r:embed="rId3">
            <a:alphaModFix/>
          </a:blip>
          <a:srcRect/>
          <a:stretch/>
        </p:blipFill>
        <p:spPr>
          <a:xfrm>
            <a:off x="9622340" y="6116944"/>
            <a:ext cx="2531806" cy="84393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Alternate Section Header - BLACK">
  <p:cSld name="Alternate Section Header - BLACK">
    <p:bg>
      <p:bgPr>
        <a:solidFill>
          <a:schemeClr val="dk1"/>
        </a:solidFill>
        <a:effectLst/>
      </p:bgPr>
    </p:bg>
    <p:spTree>
      <p:nvGrpSpPr>
        <p:cNvPr id="1" name="Shape 53"/>
        <p:cNvGrpSpPr/>
        <p:nvPr/>
      </p:nvGrpSpPr>
      <p:grpSpPr>
        <a:xfrm>
          <a:off x="0" y="0"/>
          <a:ext cx="0" cy="0"/>
          <a:chOff x="0" y="0"/>
          <a:chExt cx="0" cy="0"/>
        </a:xfrm>
      </p:grpSpPr>
      <p:sp>
        <p:nvSpPr>
          <p:cNvPr id="54" name="Google Shape;54;p6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5000"/>
              <a:buFont typeface="Trebuchet MS"/>
              <a:buNone/>
              <a:defRPr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6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56" name="Google Shape;56;p6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7" name="Google Shape;57;p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8" name="Google Shape;58;p66"/>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pic>
        <p:nvPicPr>
          <p:cNvPr id="59" name="Google Shape;59;p66" descr="VDOE LOGO"/>
          <p:cNvPicPr preferRelativeResize="0"/>
          <p:nvPr/>
        </p:nvPicPr>
        <p:blipFill rotWithShape="1">
          <a:blip r:embed="rId2">
            <a:alphaModFix/>
          </a:blip>
          <a:srcRect/>
          <a:stretch/>
        </p:blipFill>
        <p:spPr>
          <a:xfrm>
            <a:off x="9729374" y="6116638"/>
            <a:ext cx="2462625" cy="8208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Alternate Section Header - RED">
  <p:cSld name="Alternate Section Header - RED">
    <p:bg>
      <p:bgPr>
        <a:solidFill>
          <a:srgbClr val="C00000"/>
        </a:solidFill>
        <a:effectLst/>
      </p:bgPr>
    </p:bg>
    <p:spTree>
      <p:nvGrpSpPr>
        <p:cNvPr id="1" name="Shape 60"/>
        <p:cNvGrpSpPr/>
        <p:nvPr/>
      </p:nvGrpSpPr>
      <p:grpSpPr>
        <a:xfrm>
          <a:off x="0" y="0"/>
          <a:ext cx="0" cy="0"/>
          <a:chOff x="0" y="0"/>
          <a:chExt cx="0" cy="0"/>
        </a:xfrm>
      </p:grpSpPr>
      <p:sp>
        <p:nvSpPr>
          <p:cNvPr id="61" name="Google Shape;61;p6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5000"/>
              <a:buFont typeface="Trebuchet MS"/>
              <a:buNone/>
              <a:defRPr sz="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6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63" name="Google Shape;63;p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4" name="Google Shape;64;p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5" name="Google Shape;65;p64"/>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pic>
        <p:nvPicPr>
          <p:cNvPr id="66" name="Google Shape;66;p64" descr="VDOE LOGO"/>
          <p:cNvPicPr preferRelativeResize="0"/>
          <p:nvPr/>
        </p:nvPicPr>
        <p:blipFill rotWithShape="1">
          <a:blip r:embed="rId2">
            <a:alphaModFix/>
          </a:blip>
          <a:srcRect/>
          <a:stretch/>
        </p:blipFill>
        <p:spPr>
          <a:xfrm>
            <a:off x="9622340" y="6089650"/>
            <a:ext cx="2531806" cy="84393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7"/>
        <p:cNvGrpSpPr/>
        <p:nvPr/>
      </p:nvGrpSpPr>
      <p:grpSpPr>
        <a:xfrm>
          <a:off x="0" y="0"/>
          <a:ext cx="0" cy="0"/>
          <a:chOff x="0" y="0"/>
          <a:chExt cx="0" cy="0"/>
        </a:xfrm>
      </p:grpSpPr>
      <p:sp>
        <p:nvSpPr>
          <p:cNvPr id="68" name="Google Shape;68;p71"/>
          <p:cNvSpPr txBox="1">
            <a:spLocks noGrp="1"/>
          </p:cNvSpPr>
          <p:nvPr>
            <p:ph type="title"/>
          </p:nvPr>
        </p:nvSpPr>
        <p:spPr>
          <a:xfrm>
            <a:off x="838200" y="365124"/>
            <a:ext cx="10515600" cy="132588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7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C22536"/>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901A28"/>
              </a:buClr>
              <a:buSzPts val="1800"/>
              <a:buChar char="•"/>
              <a:defRPr/>
            </a:lvl4pPr>
            <a:lvl5pPr marL="2286000" lvl="4" indent="-342900" algn="l">
              <a:lnSpc>
                <a:spcPct val="90000"/>
              </a:lnSpc>
              <a:spcBef>
                <a:spcPts val="500"/>
              </a:spcBef>
              <a:spcAft>
                <a:spcPts val="0"/>
              </a:spcAft>
              <a:buClr>
                <a:srgbClr val="52525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7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C22536"/>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901A28"/>
              </a:buClr>
              <a:buSzPts val="1800"/>
              <a:buChar char="•"/>
              <a:defRPr/>
            </a:lvl4pPr>
            <a:lvl5pPr marL="2286000" lvl="4" indent="-342900" algn="l">
              <a:lnSpc>
                <a:spcPct val="90000"/>
              </a:lnSpc>
              <a:spcBef>
                <a:spcPts val="500"/>
              </a:spcBef>
              <a:spcAft>
                <a:spcPts val="0"/>
              </a:spcAft>
              <a:buClr>
                <a:srgbClr val="52525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7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2" name="Google Shape;72;p7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3" name="Google Shape;73;p71"/>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pic>
        <p:nvPicPr>
          <p:cNvPr id="74" name="Google Shape;74;p71" descr="Virginia Department of Education"/>
          <p:cNvPicPr preferRelativeResize="0"/>
          <p:nvPr/>
        </p:nvPicPr>
        <p:blipFill rotWithShape="1">
          <a:blip r:embed="rId2">
            <a:alphaModFix/>
          </a:blip>
          <a:srcRect/>
          <a:stretch/>
        </p:blipFill>
        <p:spPr>
          <a:xfrm rot="-5400000">
            <a:off x="-3027420" y="3223349"/>
            <a:ext cx="6664605" cy="381164"/>
          </a:xfrm>
          <a:prstGeom prst="rect">
            <a:avLst/>
          </a:prstGeom>
          <a:noFill/>
          <a:ln>
            <a:noFill/>
          </a:ln>
        </p:spPr>
      </p:pic>
      <p:pic>
        <p:nvPicPr>
          <p:cNvPr id="75" name="Google Shape;75;p71" descr="VDOE LOGO"/>
          <p:cNvPicPr preferRelativeResize="0"/>
          <p:nvPr/>
        </p:nvPicPr>
        <p:blipFill rotWithShape="1">
          <a:blip r:embed="rId3">
            <a:alphaModFix/>
          </a:blip>
          <a:srcRect/>
          <a:stretch/>
        </p:blipFill>
        <p:spPr>
          <a:xfrm>
            <a:off x="9622340" y="6116944"/>
            <a:ext cx="2531806" cy="84393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6"/>
        <p:cNvGrpSpPr/>
        <p:nvPr/>
      </p:nvGrpSpPr>
      <p:grpSpPr>
        <a:xfrm>
          <a:off x="0" y="0"/>
          <a:ext cx="0" cy="0"/>
          <a:chOff x="0" y="0"/>
          <a:chExt cx="0" cy="0"/>
        </a:xfrm>
      </p:grpSpPr>
      <p:sp>
        <p:nvSpPr>
          <p:cNvPr id="77" name="Google Shape;77;p7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7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solidFill>
                  <a:schemeClr val="dk1"/>
                </a:solidFill>
              </a:defRPr>
            </a:lvl1pPr>
            <a:lvl2pPr marL="914400" lvl="1" indent="-228600" algn="l">
              <a:lnSpc>
                <a:spcPct val="90000"/>
              </a:lnSpc>
              <a:spcBef>
                <a:spcPts val="500"/>
              </a:spcBef>
              <a:spcAft>
                <a:spcPts val="0"/>
              </a:spcAft>
              <a:buClr>
                <a:srgbClr val="C22536"/>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rgbClr val="901A28"/>
              </a:buClr>
              <a:buSzPts val="1600"/>
              <a:buNone/>
              <a:defRPr sz="1600" b="1"/>
            </a:lvl4pPr>
            <a:lvl5pPr marL="2286000" lvl="4" indent="-228600" algn="l">
              <a:lnSpc>
                <a:spcPct val="90000"/>
              </a:lnSpc>
              <a:spcBef>
                <a:spcPts val="500"/>
              </a:spcBef>
              <a:spcAft>
                <a:spcPts val="0"/>
              </a:spcAft>
              <a:buClr>
                <a:srgbClr val="525252"/>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9" name="Google Shape;79;p7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C22536"/>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901A28"/>
              </a:buClr>
              <a:buSzPts val="1800"/>
              <a:buChar char="•"/>
              <a:defRPr/>
            </a:lvl4pPr>
            <a:lvl5pPr marL="2286000" lvl="4" indent="-342900" algn="l">
              <a:lnSpc>
                <a:spcPct val="90000"/>
              </a:lnSpc>
              <a:spcBef>
                <a:spcPts val="500"/>
              </a:spcBef>
              <a:spcAft>
                <a:spcPts val="0"/>
              </a:spcAft>
              <a:buClr>
                <a:srgbClr val="52525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7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solidFill>
                  <a:schemeClr val="dk1"/>
                </a:solidFill>
              </a:defRPr>
            </a:lvl1pPr>
            <a:lvl2pPr marL="914400" lvl="1" indent="-228600" algn="l">
              <a:lnSpc>
                <a:spcPct val="90000"/>
              </a:lnSpc>
              <a:spcBef>
                <a:spcPts val="500"/>
              </a:spcBef>
              <a:spcAft>
                <a:spcPts val="0"/>
              </a:spcAft>
              <a:buClr>
                <a:srgbClr val="C22536"/>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rgbClr val="901A28"/>
              </a:buClr>
              <a:buSzPts val="1600"/>
              <a:buNone/>
              <a:defRPr sz="1600" b="1"/>
            </a:lvl4pPr>
            <a:lvl5pPr marL="2286000" lvl="4" indent="-228600" algn="l">
              <a:lnSpc>
                <a:spcPct val="90000"/>
              </a:lnSpc>
              <a:spcBef>
                <a:spcPts val="500"/>
              </a:spcBef>
              <a:spcAft>
                <a:spcPts val="0"/>
              </a:spcAft>
              <a:buClr>
                <a:srgbClr val="525252"/>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1" name="Google Shape;81;p7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C22536"/>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901A28"/>
              </a:buClr>
              <a:buSzPts val="1800"/>
              <a:buChar char="•"/>
              <a:defRPr/>
            </a:lvl4pPr>
            <a:lvl5pPr marL="2286000" lvl="4" indent="-342900" algn="l">
              <a:lnSpc>
                <a:spcPct val="90000"/>
              </a:lnSpc>
              <a:spcBef>
                <a:spcPts val="500"/>
              </a:spcBef>
              <a:spcAft>
                <a:spcPts val="0"/>
              </a:spcAft>
              <a:buClr>
                <a:srgbClr val="52525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7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3" name="Google Shape;83;p7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4" name="Google Shape;84;p72"/>
          <p:cNvSpPr txBox="1">
            <a:spLocks noGrp="1"/>
          </p:cNvSpPr>
          <p:nvPr>
            <p:ph type="sldNum" idx="12"/>
          </p:nvPr>
        </p:nvSpPr>
        <p:spPr>
          <a:xfrm>
            <a:off x="8610600" y="6356350"/>
            <a:ext cx="111350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pic>
        <p:nvPicPr>
          <p:cNvPr id="85" name="Google Shape;85;p72" descr="Virginia Department of Education"/>
          <p:cNvPicPr preferRelativeResize="0"/>
          <p:nvPr/>
        </p:nvPicPr>
        <p:blipFill rotWithShape="1">
          <a:blip r:embed="rId2">
            <a:alphaModFix/>
          </a:blip>
          <a:srcRect/>
          <a:stretch/>
        </p:blipFill>
        <p:spPr>
          <a:xfrm rot="-5400000">
            <a:off x="-3027420" y="3223349"/>
            <a:ext cx="6664605" cy="381164"/>
          </a:xfrm>
          <a:prstGeom prst="rect">
            <a:avLst/>
          </a:prstGeom>
          <a:noFill/>
          <a:ln>
            <a:noFill/>
          </a:ln>
        </p:spPr>
      </p:pic>
      <p:pic>
        <p:nvPicPr>
          <p:cNvPr id="86" name="Google Shape;86;p72" descr="VDOE Logo"/>
          <p:cNvPicPr preferRelativeResize="0"/>
          <p:nvPr/>
        </p:nvPicPr>
        <p:blipFill rotWithShape="1">
          <a:blip r:embed="rId3">
            <a:alphaModFix/>
          </a:blip>
          <a:srcRect/>
          <a:stretch/>
        </p:blipFill>
        <p:spPr>
          <a:xfrm>
            <a:off x="9622340" y="6116944"/>
            <a:ext cx="2531806" cy="84393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4"/>
        <p:cNvGrpSpPr/>
        <p:nvPr/>
      </p:nvGrpSpPr>
      <p:grpSpPr>
        <a:xfrm>
          <a:off x="0" y="0"/>
          <a:ext cx="0" cy="0"/>
          <a:chOff x="0" y="0"/>
          <a:chExt cx="0" cy="0"/>
        </a:xfrm>
      </p:grpSpPr>
      <p:sp>
        <p:nvSpPr>
          <p:cNvPr id="95" name="Google Shape;95;p7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3200"/>
              <a:buFont typeface="Trebuchet M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7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rgbClr val="C22536"/>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rgbClr val="901A28"/>
              </a:buClr>
              <a:buSzPts val="2000"/>
              <a:buChar char="•"/>
              <a:defRPr sz="2000"/>
            </a:lvl4pPr>
            <a:lvl5pPr marL="2286000" lvl="4" indent="-355600" algn="l">
              <a:lnSpc>
                <a:spcPct val="90000"/>
              </a:lnSpc>
              <a:spcBef>
                <a:spcPts val="500"/>
              </a:spcBef>
              <a:spcAft>
                <a:spcPts val="0"/>
              </a:spcAft>
              <a:buClr>
                <a:srgbClr val="525252"/>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97" name="Google Shape;97;p7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rgbClr val="C22536"/>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rgbClr val="901A28"/>
              </a:buClr>
              <a:buSzPts val="1000"/>
              <a:buNone/>
              <a:defRPr sz="1000"/>
            </a:lvl4pPr>
            <a:lvl5pPr marL="2286000" lvl="4" indent="-228600" algn="l">
              <a:lnSpc>
                <a:spcPct val="90000"/>
              </a:lnSpc>
              <a:spcBef>
                <a:spcPts val="500"/>
              </a:spcBef>
              <a:spcAft>
                <a:spcPts val="0"/>
              </a:spcAft>
              <a:buClr>
                <a:srgbClr val="525252"/>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8" name="Google Shape;98;p7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9" name="Google Shape;99;p7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0" name="Google Shape;100;p74"/>
          <p:cNvSpPr txBox="1">
            <a:spLocks noGrp="1"/>
          </p:cNvSpPr>
          <p:nvPr>
            <p:ph type="sldNum" idx="12"/>
          </p:nvPr>
        </p:nvSpPr>
        <p:spPr>
          <a:xfrm>
            <a:off x="8610601" y="6356350"/>
            <a:ext cx="10117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pic>
        <p:nvPicPr>
          <p:cNvPr id="101" name="Google Shape;101;p74" descr="Virginia Department of Education"/>
          <p:cNvPicPr preferRelativeResize="0"/>
          <p:nvPr/>
        </p:nvPicPr>
        <p:blipFill rotWithShape="1">
          <a:blip r:embed="rId2">
            <a:alphaModFix/>
          </a:blip>
          <a:srcRect/>
          <a:stretch/>
        </p:blipFill>
        <p:spPr>
          <a:xfrm rot="-5400000">
            <a:off x="-3027420" y="3223349"/>
            <a:ext cx="6664605" cy="381164"/>
          </a:xfrm>
          <a:prstGeom prst="rect">
            <a:avLst/>
          </a:prstGeom>
          <a:noFill/>
          <a:ln>
            <a:noFill/>
          </a:ln>
        </p:spPr>
      </p:pic>
      <p:pic>
        <p:nvPicPr>
          <p:cNvPr id="102" name="Google Shape;102;p74" descr="VDOE Logo"/>
          <p:cNvPicPr preferRelativeResize="0"/>
          <p:nvPr/>
        </p:nvPicPr>
        <p:blipFill rotWithShape="1">
          <a:blip r:embed="rId3">
            <a:alphaModFix/>
          </a:blip>
          <a:srcRect/>
          <a:stretch/>
        </p:blipFill>
        <p:spPr>
          <a:xfrm>
            <a:off x="9622340" y="6116944"/>
            <a:ext cx="2531806" cy="84393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3"/>
        <p:cNvGrpSpPr/>
        <p:nvPr/>
      </p:nvGrpSpPr>
      <p:grpSpPr>
        <a:xfrm>
          <a:off x="0" y="0"/>
          <a:ext cx="0" cy="0"/>
          <a:chOff x="0" y="0"/>
          <a:chExt cx="0" cy="0"/>
        </a:xfrm>
      </p:grpSpPr>
      <p:sp>
        <p:nvSpPr>
          <p:cNvPr id="104" name="Google Shape;104;p7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3200"/>
              <a:buFont typeface="Trebuchet M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75"/>
          <p:cNvSpPr>
            <a:spLocks noGrp="1"/>
          </p:cNvSpPr>
          <p:nvPr>
            <p:ph type="pic" idx="2"/>
          </p:nvPr>
        </p:nvSpPr>
        <p:spPr>
          <a:xfrm>
            <a:off x="5183188" y="987425"/>
            <a:ext cx="6172200" cy="4873625"/>
          </a:xfrm>
          <a:prstGeom prst="rect">
            <a:avLst/>
          </a:prstGeom>
          <a:noFill/>
          <a:ln>
            <a:noFill/>
          </a:ln>
        </p:spPr>
      </p:sp>
      <p:sp>
        <p:nvSpPr>
          <p:cNvPr id="106" name="Google Shape;106;p7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rgbClr val="C22536"/>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rgbClr val="901A28"/>
              </a:buClr>
              <a:buSzPts val="1000"/>
              <a:buNone/>
              <a:defRPr sz="1000"/>
            </a:lvl4pPr>
            <a:lvl5pPr marL="2286000" lvl="4" indent="-228600" algn="l">
              <a:lnSpc>
                <a:spcPct val="90000"/>
              </a:lnSpc>
              <a:spcBef>
                <a:spcPts val="500"/>
              </a:spcBef>
              <a:spcAft>
                <a:spcPts val="0"/>
              </a:spcAft>
              <a:buClr>
                <a:srgbClr val="525252"/>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7" name="Google Shape;107;p7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8" name="Google Shape;108;p7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9" name="Google Shape;109;p75"/>
          <p:cNvSpPr txBox="1">
            <a:spLocks noGrp="1"/>
          </p:cNvSpPr>
          <p:nvPr>
            <p:ph type="sldNum" idx="12"/>
          </p:nvPr>
        </p:nvSpPr>
        <p:spPr>
          <a:xfrm>
            <a:off x="8610600" y="6356350"/>
            <a:ext cx="111350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pic>
        <p:nvPicPr>
          <p:cNvPr id="110" name="Google Shape;110;p75" descr="Virginia Department of Education"/>
          <p:cNvPicPr preferRelativeResize="0"/>
          <p:nvPr/>
        </p:nvPicPr>
        <p:blipFill rotWithShape="1">
          <a:blip r:embed="rId2">
            <a:alphaModFix/>
          </a:blip>
          <a:srcRect/>
          <a:stretch/>
        </p:blipFill>
        <p:spPr>
          <a:xfrm rot="-5400000">
            <a:off x="-3027420" y="3223349"/>
            <a:ext cx="6664605" cy="381164"/>
          </a:xfrm>
          <a:prstGeom prst="rect">
            <a:avLst/>
          </a:prstGeom>
          <a:noFill/>
          <a:ln>
            <a:noFill/>
          </a:ln>
        </p:spPr>
      </p:pic>
      <p:pic>
        <p:nvPicPr>
          <p:cNvPr id="111" name="Google Shape;111;p75" descr="VDOE Logo"/>
          <p:cNvPicPr preferRelativeResize="0"/>
          <p:nvPr/>
        </p:nvPicPr>
        <p:blipFill rotWithShape="1">
          <a:blip r:embed="rId3">
            <a:alphaModFix/>
          </a:blip>
          <a:srcRect/>
          <a:stretch/>
        </p:blipFill>
        <p:spPr>
          <a:xfrm>
            <a:off x="9622340" y="6116944"/>
            <a:ext cx="2531806" cy="84393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
        <p:cNvGrpSpPr/>
        <p:nvPr/>
      </p:nvGrpSpPr>
      <p:grpSpPr>
        <a:xfrm>
          <a:off x="0" y="0"/>
          <a:ext cx="0" cy="0"/>
          <a:chOff x="0" y="0"/>
          <a:chExt cx="0" cy="0"/>
        </a:xfrm>
      </p:grpSpPr>
      <p:pic>
        <p:nvPicPr>
          <p:cNvPr id="12" name="Google Shape;12;p60"/>
          <p:cNvPicPr preferRelativeResize="0"/>
          <p:nvPr/>
        </p:nvPicPr>
        <p:blipFill rotWithShape="1">
          <a:blip r:embed="rId14">
            <a:alphaModFix/>
          </a:blip>
          <a:srcRect/>
          <a:stretch/>
        </p:blipFill>
        <p:spPr>
          <a:xfrm>
            <a:off x="0" y="0"/>
            <a:ext cx="12192000" cy="6858000"/>
          </a:xfrm>
          <a:prstGeom prst="rect">
            <a:avLst/>
          </a:prstGeom>
          <a:noFill/>
          <a:ln>
            <a:noFill/>
          </a:ln>
        </p:spPr>
      </p:pic>
      <p:sp>
        <p:nvSpPr>
          <p:cNvPr id="13" name="Google Shape;13;p60"/>
          <p:cNvSpPr txBox="1">
            <a:spLocks noGrp="1"/>
          </p:cNvSpPr>
          <p:nvPr>
            <p:ph type="title"/>
          </p:nvPr>
        </p:nvSpPr>
        <p:spPr>
          <a:xfrm>
            <a:off x="838200" y="365124"/>
            <a:ext cx="10515600" cy="132588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2"/>
              </a:buClr>
              <a:buSzPts val="4400"/>
              <a:buFont typeface="Trebuchet MS"/>
              <a:buNone/>
              <a:defRPr sz="4400" b="0" i="0" u="none" strike="noStrike" cap="none">
                <a:solidFill>
                  <a:schemeClr val="accent2"/>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6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1pPr>
            <a:lvl2pPr marL="914400" marR="0" lvl="1" indent="-381000" algn="l" rtl="0">
              <a:lnSpc>
                <a:spcPct val="90000"/>
              </a:lnSpc>
              <a:spcBef>
                <a:spcPts val="500"/>
              </a:spcBef>
              <a:spcAft>
                <a:spcPts val="0"/>
              </a:spcAft>
              <a:buClr>
                <a:srgbClr val="C22536"/>
              </a:buClr>
              <a:buSzPts val="2400"/>
              <a:buFont typeface="Arial"/>
              <a:buChar char="•"/>
              <a:defRPr sz="2400" b="0" i="0" u="none" strike="noStrike" cap="none">
                <a:solidFill>
                  <a:srgbClr val="C22536"/>
                </a:solidFill>
                <a:latin typeface="Trebuchet MS"/>
                <a:ea typeface="Trebuchet MS"/>
                <a:cs typeface="Trebuchet MS"/>
                <a:sym typeface="Trebuchet M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3pPr>
            <a:lvl4pPr marL="1828800" marR="0" lvl="3" indent="-342900" algn="l" rtl="0">
              <a:lnSpc>
                <a:spcPct val="90000"/>
              </a:lnSpc>
              <a:spcBef>
                <a:spcPts val="500"/>
              </a:spcBef>
              <a:spcAft>
                <a:spcPts val="0"/>
              </a:spcAft>
              <a:buClr>
                <a:srgbClr val="901A28"/>
              </a:buClr>
              <a:buSzPts val="1800"/>
              <a:buFont typeface="Arial"/>
              <a:buChar char="•"/>
              <a:defRPr sz="1800" b="0" i="0" u="none" strike="noStrike" cap="none">
                <a:solidFill>
                  <a:srgbClr val="901A28"/>
                </a:solidFill>
                <a:latin typeface="Trebuchet MS"/>
                <a:ea typeface="Trebuchet MS"/>
                <a:cs typeface="Trebuchet MS"/>
                <a:sym typeface="Trebuchet MS"/>
              </a:defRPr>
            </a:lvl4pPr>
            <a:lvl5pPr marL="2286000" marR="0" lvl="4" indent="-342900" algn="l" rtl="0">
              <a:lnSpc>
                <a:spcPct val="90000"/>
              </a:lnSpc>
              <a:spcBef>
                <a:spcPts val="500"/>
              </a:spcBef>
              <a:spcAft>
                <a:spcPts val="0"/>
              </a:spcAft>
              <a:buClr>
                <a:srgbClr val="525252"/>
              </a:buClr>
              <a:buSzPts val="1800"/>
              <a:buFont typeface="Arial"/>
              <a:buChar char="•"/>
              <a:defRPr sz="1800" b="0" i="0" u="none" strike="noStrike" cap="none">
                <a:solidFill>
                  <a:srgbClr val="525252"/>
                </a:solidFill>
                <a:latin typeface="Trebuchet MS"/>
                <a:ea typeface="Trebuchet MS"/>
                <a:cs typeface="Trebuchet MS"/>
                <a:sym typeface="Trebuchet M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15" name="Google Shape;15;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9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dirty="0"/>
          </a:p>
        </p:txBody>
      </p:sp>
      <p:sp>
        <p:nvSpPr>
          <p:cNvPr id="16" name="Google Shape;16;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9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dirty="0"/>
          </a:p>
        </p:txBody>
      </p:sp>
      <p:sp>
        <p:nvSpPr>
          <p:cNvPr id="17" name="Google Shape;17;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988"/>
                </a:solidFill>
                <a:latin typeface="Trebuchet MS"/>
                <a:ea typeface="Trebuchet MS"/>
                <a:cs typeface="Trebuchet MS"/>
                <a:sym typeface="Trebuchet MS"/>
              </a:defRPr>
            </a:lvl1pPr>
            <a:lvl2pPr marL="0" marR="0" lvl="1" indent="0" algn="r" rtl="0">
              <a:spcBef>
                <a:spcPts val="0"/>
              </a:spcBef>
              <a:buNone/>
              <a:defRPr sz="1200" b="0" i="0" u="none" strike="noStrike" cap="none">
                <a:solidFill>
                  <a:srgbClr val="888988"/>
                </a:solidFill>
                <a:latin typeface="Trebuchet MS"/>
                <a:ea typeface="Trebuchet MS"/>
                <a:cs typeface="Trebuchet MS"/>
                <a:sym typeface="Trebuchet MS"/>
              </a:defRPr>
            </a:lvl2pPr>
            <a:lvl3pPr marL="0" marR="0" lvl="2" indent="0" algn="r" rtl="0">
              <a:spcBef>
                <a:spcPts val="0"/>
              </a:spcBef>
              <a:buNone/>
              <a:defRPr sz="1200" b="0" i="0" u="none" strike="noStrike" cap="none">
                <a:solidFill>
                  <a:srgbClr val="888988"/>
                </a:solidFill>
                <a:latin typeface="Trebuchet MS"/>
                <a:ea typeface="Trebuchet MS"/>
                <a:cs typeface="Trebuchet MS"/>
                <a:sym typeface="Trebuchet MS"/>
              </a:defRPr>
            </a:lvl3pPr>
            <a:lvl4pPr marL="0" marR="0" lvl="3" indent="0" algn="r" rtl="0">
              <a:spcBef>
                <a:spcPts val="0"/>
              </a:spcBef>
              <a:buNone/>
              <a:defRPr sz="1200" b="0" i="0" u="none" strike="noStrike" cap="none">
                <a:solidFill>
                  <a:srgbClr val="888988"/>
                </a:solidFill>
                <a:latin typeface="Trebuchet MS"/>
                <a:ea typeface="Trebuchet MS"/>
                <a:cs typeface="Trebuchet MS"/>
                <a:sym typeface="Trebuchet MS"/>
              </a:defRPr>
            </a:lvl4pPr>
            <a:lvl5pPr marL="0" marR="0" lvl="4" indent="0" algn="r" rtl="0">
              <a:spcBef>
                <a:spcPts val="0"/>
              </a:spcBef>
              <a:buNone/>
              <a:defRPr sz="1200" b="0" i="0" u="none" strike="noStrike" cap="none">
                <a:solidFill>
                  <a:srgbClr val="888988"/>
                </a:solidFill>
                <a:latin typeface="Trebuchet MS"/>
                <a:ea typeface="Trebuchet MS"/>
                <a:cs typeface="Trebuchet MS"/>
                <a:sym typeface="Trebuchet MS"/>
              </a:defRPr>
            </a:lvl5pPr>
            <a:lvl6pPr marL="0" marR="0" lvl="5" indent="0" algn="r" rtl="0">
              <a:spcBef>
                <a:spcPts val="0"/>
              </a:spcBef>
              <a:buNone/>
              <a:defRPr sz="1200" b="0" i="0" u="none" strike="noStrike" cap="none">
                <a:solidFill>
                  <a:srgbClr val="888988"/>
                </a:solidFill>
                <a:latin typeface="Trebuchet MS"/>
                <a:ea typeface="Trebuchet MS"/>
                <a:cs typeface="Trebuchet MS"/>
                <a:sym typeface="Trebuchet MS"/>
              </a:defRPr>
            </a:lvl6pPr>
            <a:lvl7pPr marL="0" marR="0" lvl="6" indent="0" algn="r" rtl="0">
              <a:spcBef>
                <a:spcPts val="0"/>
              </a:spcBef>
              <a:buNone/>
              <a:defRPr sz="1200" b="0" i="0" u="none" strike="noStrike" cap="none">
                <a:solidFill>
                  <a:srgbClr val="888988"/>
                </a:solidFill>
                <a:latin typeface="Trebuchet MS"/>
                <a:ea typeface="Trebuchet MS"/>
                <a:cs typeface="Trebuchet MS"/>
                <a:sym typeface="Trebuchet MS"/>
              </a:defRPr>
            </a:lvl7pPr>
            <a:lvl8pPr marL="0" marR="0" lvl="7" indent="0" algn="r" rtl="0">
              <a:spcBef>
                <a:spcPts val="0"/>
              </a:spcBef>
              <a:buNone/>
              <a:defRPr sz="1200" b="0" i="0" u="none" strike="noStrike" cap="none">
                <a:solidFill>
                  <a:srgbClr val="888988"/>
                </a:solidFill>
                <a:latin typeface="Trebuchet MS"/>
                <a:ea typeface="Trebuchet MS"/>
                <a:cs typeface="Trebuchet MS"/>
                <a:sym typeface="Trebuchet MS"/>
              </a:defRPr>
            </a:lvl8pPr>
            <a:lvl9pPr marL="0" marR="0" lvl="8" indent="0" algn="r" rtl="0">
              <a:spcBef>
                <a:spcPts val="0"/>
              </a:spcBef>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656" r:id="rId6"/>
    <p:sldLayoutId id="2147483657" r:id="rId7"/>
    <p:sldLayoutId id="2147483659" r:id="rId8"/>
    <p:sldLayoutId id="2147483660" r:id="rId9"/>
    <p:sldLayoutId id="2147483661" r:id="rId10"/>
    <p:sldLayoutId id="2147483662" r:id="rId11"/>
    <p:sldLayoutId id="214748367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248">
          <p15:clr>
            <a:srgbClr val="F26B43"/>
          </p15:clr>
        </p15:guide>
        <p15:guide id="2" pos="72">
          <p15:clr>
            <a:srgbClr val="F26B43"/>
          </p15:clr>
        </p15:guide>
        <p15:guide id="3" pos="7608">
          <p15:clr>
            <a:srgbClr val="F26B43"/>
          </p15:clr>
        </p15:guide>
        <p15:guide id="4" orient="horz" pos="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28"/>
        <p:cNvGrpSpPr/>
        <p:nvPr/>
      </p:nvGrpSpPr>
      <p:grpSpPr>
        <a:xfrm>
          <a:off x="0" y="0"/>
          <a:ext cx="0" cy="0"/>
          <a:chOff x="0" y="0"/>
          <a:chExt cx="0" cy="0"/>
        </a:xfrm>
      </p:grpSpPr>
      <p:pic>
        <p:nvPicPr>
          <p:cNvPr id="129" name="Google Shape;129;p63"/>
          <p:cNvPicPr preferRelativeResize="0"/>
          <p:nvPr/>
        </p:nvPicPr>
        <p:blipFill rotWithShape="1">
          <a:blip r:embed="rId8">
            <a:alphaModFix/>
          </a:blip>
          <a:srcRect/>
          <a:stretch/>
        </p:blipFill>
        <p:spPr>
          <a:xfrm>
            <a:off x="0" y="0"/>
            <a:ext cx="12192000" cy="6858000"/>
          </a:xfrm>
          <a:prstGeom prst="rect">
            <a:avLst/>
          </a:prstGeom>
          <a:noFill/>
          <a:ln>
            <a:noFill/>
          </a:ln>
        </p:spPr>
      </p:pic>
      <p:sp>
        <p:nvSpPr>
          <p:cNvPr id="130" name="Google Shape;130;p63"/>
          <p:cNvSpPr txBox="1">
            <a:spLocks noGrp="1"/>
          </p:cNvSpPr>
          <p:nvPr>
            <p:ph type="title"/>
          </p:nvPr>
        </p:nvSpPr>
        <p:spPr>
          <a:xfrm>
            <a:off x="838200" y="365124"/>
            <a:ext cx="10515600" cy="132588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2"/>
              </a:buClr>
              <a:buSzPts val="4400"/>
              <a:buFont typeface="Trebuchet MS"/>
              <a:buNone/>
              <a:defRPr sz="4400" b="0" i="0" u="none" strike="noStrike" cap="none">
                <a:solidFill>
                  <a:schemeClr val="accent2"/>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1" name="Google Shape;131;p6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Trebuchet MS"/>
                <a:ea typeface="Trebuchet MS"/>
                <a:cs typeface="Trebuchet MS"/>
                <a:sym typeface="Trebuchet MS"/>
              </a:defRPr>
            </a:lvl1pPr>
            <a:lvl2pPr marL="914400" marR="0" lvl="1" indent="-381000" algn="l" rtl="0">
              <a:lnSpc>
                <a:spcPct val="90000"/>
              </a:lnSpc>
              <a:spcBef>
                <a:spcPts val="500"/>
              </a:spcBef>
              <a:spcAft>
                <a:spcPts val="0"/>
              </a:spcAft>
              <a:buClr>
                <a:srgbClr val="C22536"/>
              </a:buClr>
              <a:buSzPts val="2400"/>
              <a:buFont typeface="Arial"/>
              <a:buChar char="•"/>
              <a:defRPr sz="2400" b="0" i="0" u="none" strike="noStrike" cap="none">
                <a:solidFill>
                  <a:srgbClr val="C22536"/>
                </a:solidFill>
                <a:latin typeface="Trebuchet MS"/>
                <a:ea typeface="Trebuchet MS"/>
                <a:cs typeface="Trebuchet MS"/>
                <a:sym typeface="Trebuchet MS"/>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Trebuchet MS"/>
                <a:ea typeface="Trebuchet MS"/>
                <a:cs typeface="Trebuchet MS"/>
                <a:sym typeface="Trebuchet MS"/>
              </a:defRPr>
            </a:lvl3pPr>
            <a:lvl4pPr marL="1828800" marR="0" lvl="3" indent="-342900" algn="l" rtl="0">
              <a:lnSpc>
                <a:spcPct val="90000"/>
              </a:lnSpc>
              <a:spcBef>
                <a:spcPts val="500"/>
              </a:spcBef>
              <a:spcAft>
                <a:spcPts val="0"/>
              </a:spcAft>
              <a:buClr>
                <a:srgbClr val="901A28"/>
              </a:buClr>
              <a:buSzPts val="1800"/>
              <a:buFont typeface="Arial"/>
              <a:buChar char="•"/>
              <a:defRPr sz="1800" b="0" i="0" u="none" strike="noStrike" cap="none">
                <a:solidFill>
                  <a:srgbClr val="901A28"/>
                </a:solidFill>
                <a:latin typeface="Trebuchet MS"/>
                <a:ea typeface="Trebuchet MS"/>
                <a:cs typeface="Trebuchet MS"/>
                <a:sym typeface="Trebuchet MS"/>
              </a:defRPr>
            </a:lvl4pPr>
            <a:lvl5pPr marL="2286000" marR="0" lvl="4" indent="-342900" algn="l" rtl="0">
              <a:lnSpc>
                <a:spcPct val="90000"/>
              </a:lnSpc>
              <a:spcBef>
                <a:spcPts val="500"/>
              </a:spcBef>
              <a:spcAft>
                <a:spcPts val="0"/>
              </a:spcAft>
              <a:buClr>
                <a:srgbClr val="525252"/>
              </a:buClr>
              <a:buSzPts val="1800"/>
              <a:buFont typeface="Arial"/>
              <a:buChar char="•"/>
              <a:defRPr sz="1800" b="0" i="0" u="none" strike="noStrike" cap="none">
                <a:solidFill>
                  <a:srgbClr val="525252"/>
                </a:solidFill>
                <a:latin typeface="Trebuchet MS"/>
                <a:ea typeface="Trebuchet MS"/>
                <a:cs typeface="Trebuchet MS"/>
                <a:sym typeface="Trebuchet M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9pPr>
          </a:lstStyle>
          <a:p>
            <a:endParaRPr/>
          </a:p>
        </p:txBody>
      </p:sp>
      <p:sp>
        <p:nvSpPr>
          <p:cNvPr id="132" name="Google Shape;132;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9pPr>
          </a:lstStyle>
          <a:p>
            <a:endParaRPr dirty="0"/>
          </a:p>
        </p:txBody>
      </p:sp>
      <p:sp>
        <p:nvSpPr>
          <p:cNvPr id="133" name="Google Shape;133;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9pPr>
          </a:lstStyle>
          <a:p>
            <a:endParaRPr dirty="0"/>
          </a:p>
        </p:txBody>
      </p:sp>
      <p:sp>
        <p:nvSpPr>
          <p:cNvPr id="134" name="Google Shape;134;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Trebuchet MS"/>
                <a:ea typeface="Trebuchet MS"/>
                <a:cs typeface="Trebuchet MS"/>
                <a:sym typeface="Trebuchet MS"/>
              </a:defRPr>
            </a:lvl1pPr>
            <a:lvl2pPr marL="0" marR="0" lvl="1" indent="0" algn="r" rtl="0">
              <a:spcBef>
                <a:spcPts val="0"/>
              </a:spcBef>
              <a:buNone/>
              <a:defRPr sz="1200" b="0" i="0" u="none" strike="noStrike" cap="none">
                <a:solidFill>
                  <a:schemeClr val="lt1"/>
                </a:solidFill>
                <a:latin typeface="Trebuchet MS"/>
                <a:ea typeface="Trebuchet MS"/>
                <a:cs typeface="Trebuchet MS"/>
                <a:sym typeface="Trebuchet MS"/>
              </a:defRPr>
            </a:lvl2pPr>
            <a:lvl3pPr marL="0" marR="0" lvl="2" indent="0" algn="r" rtl="0">
              <a:spcBef>
                <a:spcPts val="0"/>
              </a:spcBef>
              <a:buNone/>
              <a:defRPr sz="1200" b="0" i="0" u="none" strike="noStrike" cap="none">
                <a:solidFill>
                  <a:schemeClr val="lt1"/>
                </a:solidFill>
                <a:latin typeface="Trebuchet MS"/>
                <a:ea typeface="Trebuchet MS"/>
                <a:cs typeface="Trebuchet MS"/>
                <a:sym typeface="Trebuchet MS"/>
              </a:defRPr>
            </a:lvl3pPr>
            <a:lvl4pPr marL="0" marR="0" lvl="3" indent="0" algn="r" rtl="0">
              <a:spcBef>
                <a:spcPts val="0"/>
              </a:spcBef>
              <a:buNone/>
              <a:defRPr sz="1200" b="0" i="0" u="none" strike="noStrike" cap="none">
                <a:solidFill>
                  <a:schemeClr val="lt1"/>
                </a:solidFill>
                <a:latin typeface="Trebuchet MS"/>
                <a:ea typeface="Trebuchet MS"/>
                <a:cs typeface="Trebuchet MS"/>
                <a:sym typeface="Trebuchet MS"/>
              </a:defRPr>
            </a:lvl4pPr>
            <a:lvl5pPr marL="0" marR="0" lvl="4" indent="0" algn="r" rtl="0">
              <a:spcBef>
                <a:spcPts val="0"/>
              </a:spcBef>
              <a:buNone/>
              <a:defRPr sz="1200" b="0" i="0" u="none" strike="noStrike" cap="none">
                <a:solidFill>
                  <a:schemeClr val="lt1"/>
                </a:solidFill>
                <a:latin typeface="Trebuchet MS"/>
                <a:ea typeface="Trebuchet MS"/>
                <a:cs typeface="Trebuchet MS"/>
                <a:sym typeface="Trebuchet MS"/>
              </a:defRPr>
            </a:lvl5pPr>
            <a:lvl6pPr marL="0" marR="0" lvl="5" indent="0" algn="r" rtl="0">
              <a:spcBef>
                <a:spcPts val="0"/>
              </a:spcBef>
              <a:buNone/>
              <a:defRPr sz="1200" b="0" i="0" u="none" strike="noStrike" cap="none">
                <a:solidFill>
                  <a:schemeClr val="lt1"/>
                </a:solidFill>
                <a:latin typeface="Trebuchet MS"/>
                <a:ea typeface="Trebuchet MS"/>
                <a:cs typeface="Trebuchet MS"/>
                <a:sym typeface="Trebuchet MS"/>
              </a:defRPr>
            </a:lvl6pPr>
            <a:lvl7pPr marL="0" marR="0" lvl="6" indent="0" algn="r" rtl="0">
              <a:spcBef>
                <a:spcPts val="0"/>
              </a:spcBef>
              <a:buNone/>
              <a:defRPr sz="1200" b="0" i="0" u="none" strike="noStrike" cap="none">
                <a:solidFill>
                  <a:schemeClr val="lt1"/>
                </a:solidFill>
                <a:latin typeface="Trebuchet MS"/>
                <a:ea typeface="Trebuchet MS"/>
                <a:cs typeface="Trebuchet MS"/>
                <a:sym typeface="Trebuchet MS"/>
              </a:defRPr>
            </a:lvl7pPr>
            <a:lvl8pPr marL="0" marR="0" lvl="7" indent="0" algn="r" rtl="0">
              <a:spcBef>
                <a:spcPts val="0"/>
              </a:spcBef>
              <a:buNone/>
              <a:defRPr sz="1200" b="0" i="0" u="none" strike="noStrike" cap="none">
                <a:solidFill>
                  <a:schemeClr val="lt1"/>
                </a:solidFill>
                <a:latin typeface="Trebuchet MS"/>
                <a:ea typeface="Trebuchet MS"/>
                <a:cs typeface="Trebuchet MS"/>
                <a:sym typeface="Trebuchet MS"/>
              </a:defRPr>
            </a:lvl8pPr>
            <a:lvl9pPr marL="0" marR="0" lvl="8" indent="0" algn="r" rtl="0">
              <a:spcBef>
                <a:spcPts val="0"/>
              </a:spcBef>
              <a:buNone/>
              <a:defRPr sz="1200" b="0" i="0" u="none" strike="noStrike" cap="none">
                <a:solidFill>
                  <a:schemeClr val="l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248">
          <p15:clr>
            <a:srgbClr val="F26B43"/>
          </p15:clr>
        </p15:guide>
        <p15:guide id="2" pos="72">
          <p15:clr>
            <a:srgbClr val="F26B43"/>
          </p15:clr>
        </p15:guide>
        <p15:guide id="3" pos="7608">
          <p15:clr>
            <a:srgbClr val="F26B43"/>
          </p15:clr>
        </p15:guide>
        <p15:guide id="4" orient="horz" pos="7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
          <p:cNvSpPr txBox="1">
            <a:spLocks noGrp="1"/>
          </p:cNvSpPr>
          <p:nvPr>
            <p:ph type="ctrTitle"/>
          </p:nvPr>
        </p:nvSpPr>
        <p:spPr>
          <a:xfrm>
            <a:off x="1524000" y="1304073"/>
            <a:ext cx="9144000" cy="2387600"/>
          </a:xfrm>
          <a:prstGeom prst="rect">
            <a:avLst/>
          </a:prstGeom>
          <a:solidFill>
            <a:schemeClr val="lt1">
              <a:alpha val="62745"/>
            </a:schemeClr>
          </a:solidFill>
          <a:ln w="79375" cap="rnd" cmpd="sng">
            <a:solidFill>
              <a:srgbClr val="C00000">
                <a:alpha val="78823"/>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600"/>
              <a:buFont typeface="Trebuchet MS"/>
              <a:buNone/>
            </a:pPr>
            <a:r>
              <a:rPr lang="en-US" sz="3600" b="1" dirty="0">
                <a:solidFill>
                  <a:schemeClr val="dk1"/>
                </a:solidFill>
              </a:rPr>
              <a:t>VDOE Principal Performance Evaluation System Training</a:t>
            </a:r>
            <a:endParaRPr sz="3600" i="1" dirty="0">
              <a:solidFill>
                <a:schemeClr val="dk1"/>
              </a:solidFill>
            </a:endParaRPr>
          </a:p>
        </p:txBody>
      </p:sp>
      <p:sp>
        <p:nvSpPr>
          <p:cNvPr id="155" name="Google Shape;155;p1"/>
          <p:cNvSpPr txBox="1">
            <a:spLocks noGrp="1"/>
          </p:cNvSpPr>
          <p:nvPr>
            <p:ph type="subTitle" idx="1"/>
          </p:nvPr>
        </p:nvSpPr>
        <p:spPr>
          <a:xfrm>
            <a:off x="1361797" y="3978387"/>
            <a:ext cx="9144000" cy="2690042"/>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0"/>
              </a:spcBef>
              <a:spcAft>
                <a:spcPts val="0"/>
              </a:spcAft>
              <a:buClr>
                <a:schemeClr val="dk1"/>
              </a:buClr>
              <a:buSzPts val="2400"/>
              <a:buNone/>
            </a:pPr>
            <a:r>
              <a:rPr lang="en-US" dirty="0"/>
              <a:t>June 2022</a:t>
            </a:r>
          </a:p>
          <a:p>
            <a:pPr marL="0" lvl="0" indent="0" algn="ctr" rtl="0">
              <a:lnSpc>
                <a:spcPct val="90000"/>
              </a:lnSpc>
              <a:spcBef>
                <a:spcPts val="0"/>
              </a:spcBef>
              <a:spcAft>
                <a:spcPts val="0"/>
              </a:spcAft>
              <a:buClr>
                <a:schemeClr val="dk1"/>
              </a:buClr>
              <a:buSzPts val="2400"/>
              <a:buNone/>
            </a:pPr>
            <a:endParaRPr lang="en-US" dirty="0"/>
          </a:p>
          <a:p>
            <a:pPr marL="0" lvl="0" indent="0" algn="ctr" rtl="0">
              <a:lnSpc>
                <a:spcPct val="120000"/>
              </a:lnSpc>
              <a:spcBef>
                <a:spcPts val="0"/>
              </a:spcBef>
              <a:spcAft>
                <a:spcPts val="0"/>
              </a:spcAft>
              <a:buClr>
                <a:schemeClr val="dk1"/>
              </a:buClr>
              <a:buSzPts val="2400"/>
              <a:buNone/>
            </a:pPr>
            <a:r>
              <a:rPr lang="en-US" sz="2200" dirty="0"/>
              <a:t>Presenters: </a:t>
            </a:r>
          </a:p>
          <a:p>
            <a:pPr marL="0" lvl="0" indent="0" algn="ctr" rtl="0">
              <a:lnSpc>
                <a:spcPct val="120000"/>
              </a:lnSpc>
              <a:spcBef>
                <a:spcPts val="0"/>
              </a:spcBef>
              <a:spcAft>
                <a:spcPts val="0"/>
              </a:spcAft>
              <a:buClr>
                <a:schemeClr val="dk1"/>
              </a:buClr>
              <a:buSzPts val="2400"/>
              <a:buNone/>
            </a:pPr>
            <a:r>
              <a:rPr lang="en-US" sz="2200" dirty="0"/>
              <a:t>Dr. Amy Griffin (VDOE)</a:t>
            </a:r>
          </a:p>
          <a:p>
            <a:pPr marL="0" lvl="0" indent="0" algn="ctr" rtl="0">
              <a:lnSpc>
                <a:spcPct val="120000"/>
              </a:lnSpc>
              <a:spcBef>
                <a:spcPts val="0"/>
              </a:spcBef>
              <a:spcAft>
                <a:spcPts val="0"/>
              </a:spcAft>
              <a:buClr>
                <a:schemeClr val="dk1"/>
              </a:buClr>
              <a:buSzPts val="2400"/>
              <a:buNone/>
            </a:pPr>
            <a:r>
              <a:rPr lang="en-US" sz="2200" dirty="0"/>
              <a:t>Dr. James Stronge (Stronge &amp; Associates Educational Consulting, LLC)</a:t>
            </a:r>
          </a:p>
          <a:p>
            <a:pPr marL="0" indent="0">
              <a:lnSpc>
                <a:spcPct val="120000"/>
              </a:lnSpc>
              <a:spcBef>
                <a:spcPts val="0"/>
              </a:spcBef>
            </a:pPr>
            <a:r>
              <a:rPr lang="en-US" sz="2200" dirty="0"/>
              <a:t>Dr. Ginny Tonneson (Stronge &amp; Associates Educational Consulting, LLC)</a:t>
            </a:r>
            <a:br>
              <a:rPr lang="en-US" sz="2200" dirty="0"/>
            </a:br>
            <a:r>
              <a:rPr lang="en-US" sz="2200" dirty="0"/>
              <a:t>Dr. Rachel Ball (Stronge &amp; Associates Educational Consulting, LLC)</a:t>
            </a:r>
          </a:p>
          <a:p>
            <a:pPr marL="0" indent="0">
              <a:lnSpc>
                <a:spcPct val="120000"/>
              </a:lnSpc>
              <a:spcBef>
                <a:spcPts val="0"/>
              </a:spcBef>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835D9-F8DA-4042-80A1-58F97A09884D}"/>
              </a:ext>
            </a:extLst>
          </p:cNvPr>
          <p:cNvSpPr>
            <a:spLocks noGrp="1"/>
          </p:cNvSpPr>
          <p:nvPr>
            <p:ph type="title"/>
          </p:nvPr>
        </p:nvSpPr>
        <p:spPr/>
        <p:txBody>
          <a:bodyPr/>
          <a:lstStyle/>
          <a:p>
            <a:r>
              <a:rPr lang="en-US" dirty="0"/>
              <a:t>QUALITIES OF EFFECTIVE PRINCIPALS</a:t>
            </a:r>
          </a:p>
        </p:txBody>
      </p:sp>
      <p:sp>
        <p:nvSpPr>
          <p:cNvPr id="3" name="Text Placeholder 2">
            <a:extLst>
              <a:ext uri="{FF2B5EF4-FFF2-40B4-BE49-F238E27FC236}">
                <a16:creationId xmlns:a16="http://schemas.microsoft.com/office/drawing/2014/main" id="{3A89E8F7-1475-444D-8720-BF284C661E98}"/>
              </a:ext>
            </a:extLst>
          </p:cNvPr>
          <p:cNvSpPr>
            <a:spLocks noGrp="1"/>
          </p:cNvSpPr>
          <p:nvPr>
            <p:ph type="body" idx="1"/>
          </p:nvPr>
        </p:nvSpPr>
        <p:spPr/>
        <p:txBody>
          <a:bodyPr>
            <a:normAutofit/>
          </a:bodyPr>
          <a:lstStyle/>
          <a:p>
            <a:pPr marL="228600" indent="0"/>
            <a:r>
              <a:rPr lang="en-US" sz="4400" dirty="0">
                <a:solidFill>
                  <a:schemeClr val="bg1"/>
                </a:solidFill>
              </a:rPr>
              <a:t>Great Schools Don’t Exist Without Great Principals!</a:t>
            </a:r>
          </a:p>
        </p:txBody>
      </p:sp>
    </p:spTree>
    <p:extLst>
      <p:ext uri="{BB962C8B-B14F-4D97-AF65-F5344CB8AC3E}">
        <p14:creationId xmlns:p14="http://schemas.microsoft.com/office/powerpoint/2010/main" val="1048617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AED421-4782-4F3D-839C-40676AA43235}"/>
              </a:ext>
            </a:extLst>
          </p:cNvPr>
          <p:cNvSpPr txBox="1"/>
          <p:nvPr/>
        </p:nvSpPr>
        <p:spPr>
          <a:xfrm>
            <a:off x="0" y="3075057"/>
            <a:ext cx="12192000" cy="707886"/>
          </a:xfrm>
          <a:prstGeom prst="rect">
            <a:avLst/>
          </a:prstGeom>
          <a:noFill/>
        </p:spPr>
        <p:txBody>
          <a:bodyPr wrap="square" rtlCol="0">
            <a:spAutoFit/>
          </a:bodyPr>
          <a:lstStyle/>
          <a:p>
            <a:pPr algn="ctr"/>
            <a:r>
              <a:rPr lang="en-US" sz="4000" dirty="0">
                <a:solidFill>
                  <a:srgbClr val="C12436"/>
                </a:solidFill>
                <a:effectLst>
                  <a:outerShdw blurRad="38100" dist="38100" dir="2700000" algn="tl">
                    <a:srgbClr val="000000">
                      <a:alpha val="43137"/>
                    </a:srgbClr>
                  </a:outerShdw>
                </a:effectLst>
                <a:latin typeface="Trebuchet MS" panose="020B0603020202020204" pitchFamily="34" charset="0"/>
              </a:rPr>
              <a:t>#1:  Know What Matters!</a:t>
            </a:r>
          </a:p>
        </p:txBody>
      </p:sp>
      <p:sp>
        <p:nvSpPr>
          <p:cNvPr id="3" name="TextBox 2">
            <a:extLst>
              <a:ext uri="{FF2B5EF4-FFF2-40B4-BE49-F238E27FC236}">
                <a16:creationId xmlns:a16="http://schemas.microsoft.com/office/drawing/2014/main" id="{09A88EDC-E278-4D0D-8E79-87C7030D888C}"/>
              </a:ext>
            </a:extLst>
          </p:cNvPr>
          <p:cNvSpPr txBox="1"/>
          <p:nvPr/>
        </p:nvSpPr>
        <p:spPr>
          <a:xfrm>
            <a:off x="0" y="1371599"/>
            <a:ext cx="12192000" cy="769441"/>
          </a:xfrm>
          <a:prstGeom prst="rect">
            <a:avLst/>
          </a:prstGeom>
          <a:noFill/>
        </p:spPr>
        <p:txBody>
          <a:bodyPr wrap="square" rtlCol="0">
            <a:spAutoFit/>
          </a:bodyPr>
          <a:lstStyle/>
          <a:p>
            <a:pPr algn="ctr"/>
            <a:r>
              <a:rPr lang="en-US" sz="4400" dirty="0">
                <a:latin typeface="Trebuchet MS" panose="020B0603020202020204" pitchFamily="34" charset="0"/>
              </a:rPr>
              <a:t>Effective Principals…</a:t>
            </a:r>
          </a:p>
        </p:txBody>
      </p:sp>
    </p:spTree>
    <p:extLst>
      <p:ext uri="{BB962C8B-B14F-4D97-AF65-F5344CB8AC3E}">
        <p14:creationId xmlns:p14="http://schemas.microsoft.com/office/powerpoint/2010/main" val="137788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Rot="1" noChangeArrowheads="1"/>
          </p:cNvSpPr>
          <p:nvPr>
            <p:ph type="title"/>
          </p:nvPr>
        </p:nvSpPr>
        <p:spPr/>
        <p:txBody>
          <a:bodyPr>
            <a:noAutofit/>
          </a:bodyPr>
          <a:lstStyle/>
          <a:p>
            <a:pPr>
              <a:defRPr/>
            </a:pPr>
            <a:r>
              <a:rPr lang="en-US" dirty="0">
                <a:latin typeface="Trebuchet MS" panose="020B0603020202020204" pitchFamily="34" charset="0"/>
                <a:cs typeface="Arial"/>
              </a:rPr>
              <a:t>EFFECT SIZE</a:t>
            </a:r>
          </a:p>
        </p:txBody>
      </p:sp>
      <p:sp>
        <p:nvSpPr>
          <p:cNvPr id="2" name="Content Placeholder 1">
            <a:extLst>
              <a:ext uri="{FF2B5EF4-FFF2-40B4-BE49-F238E27FC236}">
                <a16:creationId xmlns:a16="http://schemas.microsoft.com/office/drawing/2014/main" id="{2F6D53FC-E597-4A4B-9FF6-FC38C07BE0FA}"/>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DD96C73F-A521-4E72-A486-F11FDF336509}"/>
              </a:ext>
            </a:extLst>
          </p:cNvPr>
          <p:cNvPicPr>
            <a:picLocks noChangeAspect="1"/>
          </p:cNvPicPr>
          <p:nvPr/>
        </p:nvPicPr>
        <p:blipFill>
          <a:blip r:embed="rId3"/>
          <a:stretch>
            <a:fillRect/>
          </a:stretch>
        </p:blipFill>
        <p:spPr>
          <a:xfrm>
            <a:off x="949982" y="1617287"/>
            <a:ext cx="4664059" cy="4911437"/>
          </a:xfrm>
          <a:prstGeom prst="rect">
            <a:avLst/>
          </a:prstGeom>
        </p:spPr>
      </p:pic>
      <p:graphicFrame>
        <p:nvGraphicFramePr>
          <p:cNvPr id="8" name="Table 7">
            <a:extLst>
              <a:ext uri="{FF2B5EF4-FFF2-40B4-BE49-F238E27FC236}">
                <a16:creationId xmlns:a16="http://schemas.microsoft.com/office/drawing/2014/main" id="{C4475F60-F9E0-4407-AE0F-2BA8C9003589}"/>
              </a:ext>
            </a:extLst>
          </p:cNvPr>
          <p:cNvGraphicFramePr>
            <a:graphicFrameLocks noGrp="1"/>
          </p:cNvGraphicFramePr>
          <p:nvPr>
            <p:extLst>
              <p:ext uri="{D42A27DB-BD31-4B8C-83A1-F6EECF244321}">
                <p14:modId xmlns:p14="http://schemas.microsoft.com/office/powerpoint/2010/main" val="4049889493"/>
              </p:ext>
            </p:extLst>
          </p:nvPr>
        </p:nvGraphicFramePr>
        <p:xfrm>
          <a:off x="7244055" y="2357672"/>
          <a:ext cx="3417243" cy="2438400"/>
        </p:xfrm>
        <a:graphic>
          <a:graphicData uri="http://schemas.openxmlformats.org/drawingml/2006/table">
            <a:tbl>
              <a:tblPr firstRow="1" bandRow="1">
                <a:tableStyleId>{5C22544A-7EE6-4342-B048-85BDC9FD1C3A}</a:tableStyleId>
              </a:tblPr>
              <a:tblGrid>
                <a:gridCol w="1473490">
                  <a:extLst>
                    <a:ext uri="{9D8B030D-6E8A-4147-A177-3AD203B41FA5}">
                      <a16:colId xmlns:a16="http://schemas.microsoft.com/office/drawing/2014/main" val="20000"/>
                    </a:ext>
                  </a:extLst>
                </a:gridCol>
                <a:gridCol w="1943753">
                  <a:extLst>
                    <a:ext uri="{9D8B030D-6E8A-4147-A177-3AD203B41FA5}">
                      <a16:colId xmlns:a16="http://schemas.microsoft.com/office/drawing/2014/main" val="20001"/>
                    </a:ext>
                  </a:extLst>
                </a:gridCol>
              </a:tblGrid>
              <a:tr h="333491">
                <a:tc>
                  <a:txBody>
                    <a:bodyPr/>
                    <a:lstStyle/>
                    <a:p>
                      <a:pPr algn="ctr"/>
                      <a:r>
                        <a:rPr lang="en-US" sz="2000" dirty="0">
                          <a:effectLst>
                            <a:outerShdw blurRad="38100" dist="38100" dir="2700000" algn="tl">
                              <a:srgbClr val="000000">
                                <a:alpha val="43137"/>
                              </a:srgbClr>
                            </a:outerShdw>
                          </a:effectLst>
                          <a:latin typeface="Trebuchet MS" panose="020B0603020202020204" pitchFamily="34" charset="0"/>
                        </a:rPr>
                        <a:t>Effect Size</a:t>
                      </a: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2000" dirty="0">
                          <a:effectLst>
                            <a:outerShdw blurRad="38100" dist="38100" dir="2700000" algn="tl">
                              <a:srgbClr val="000000">
                                <a:alpha val="43137"/>
                              </a:srgbClr>
                            </a:outerShdw>
                          </a:effectLst>
                          <a:latin typeface="Trebuchet MS" panose="020B0603020202020204" pitchFamily="34" charset="0"/>
                        </a:rPr>
                        <a:t>d</a:t>
                      </a:r>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513064">
                <a:tc>
                  <a:txBody>
                    <a:bodyPr/>
                    <a:lstStyle/>
                    <a:p>
                      <a:pPr algn="ctr"/>
                      <a:r>
                        <a:rPr lang="en-US" sz="2000" dirty="0">
                          <a:latin typeface="Trebuchet MS" panose="020B0603020202020204" pitchFamily="34" charset="0"/>
                        </a:rPr>
                        <a:t>Small</a:t>
                      </a: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latin typeface="Trebuchet MS" panose="020B0603020202020204" pitchFamily="34" charset="0"/>
                        </a:rPr>
                        <a:t>0.20 </a:t>
                      </a:r>
                    </a:p>
                    <a:p>
                      <a:pPr algn="ctr"/>
                      <a:r>
                        <a:rPr lang="en-US" sz="1400" dirty="0">
                          <a:latin typeface="Trebuchet MS" panose="020B0603020202020204" pitchFamily="34" charset="0"/>
                        </a:rPr>
                        <a:t>(+8 percentile pts)</a:t>
                      </a:r>
                      <a:endParaRPr lang="en-US" sz="2400" dirty="0">
                        <a:latin typeface="Trebuchet MS" panose="020B0603020202020204" pitchFamily="34" charset="0"/>
                      </a:endParaRPr>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13064">
                <a:tc>
                  <a:txBody>
                    <a:bodyPr/>
                    <a:lstStyle/>
                    <a:p>
                      <a:pPr algn="ctr"/>
                      <a:r>
                        <a:rPr lang="en-US" sz="2000" dirty="0">
                          <a:latin typeface="Trebuchet MS" panose="020B0603020202020204" pitchFamily="34" charset="0"/>
                        </a:rPr>
                        <a:t>Medium</a:t>
                      </a: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latin typeface="Trebuchet MS" panose="020B0603020202020204" pitchFamily="34" charset="0"/>
                        </a:rPr>
                        <a:t>0.40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Trebuchet MS" panose="020B0603020202020204" pitchFamily="34" charset="0"/>
                        </a:rPr>
                        <a:t>(+16 percentile pts)</a:t>
                      </a:r>
                      <a:endParaRPr lang="en-US" sz="2000" dirty="0">
                        <a:latin typeface="Trebuchet MS" panose="020B0603020202020204" pitchFamily="34" charset="0"/>
                      </a:endParaRPr>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641287">
                <a:tc>
                  <a:txBody>
                    <a:bodyPr/>
                    <a:lstStyle/>
                    <a:p>
                      <a:pPr algn="ctr"/>
                      <a:r>
                        <a:rPr lang="en-US" sz="2000" dirty="0">
                          <a:latin typeface="Trebuchet MS" panose="020B0603020202020204" pitchFamily="34" charset="0"/>
                        </a:rPr>
                        <a:t>Large</a:t>
                      </a: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sz="2000" dirty="0">
                          <a:latin typeface="Trebuchet MS" panose="020B0603020202020204" pitchFamily="34" charset="0"/>
                        </a:rPr>
                        <a:t>0.60</a:t>
                      </a:r>
                    </a:p>
                    <a:p>
                      <a:pPr algn="ctr"/>
                      <a:r>
                        <a:rPr lang="en-US" sz="1400" dirty="0">
                          <a:latin typeface="Trebuchet MS" panose="020B0603020202020204" pitchFamily="34" charset="0"/>
                        </a:rPr>
                        <a:t>(+23 percentile points)</a:t>
                      </a:r>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827083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Rot="1" noChangeArrowheads="1"/>
          </p:cNvSpPr>
          <p:nvPr>
            <p:ph type="title"/>
          </p:nvPr>
        </p:nvSpPr>
        <p:spPr/>
        <p:txBody>
          <a:bodyPr>
            <a:noAutofit/>
          </a:bodyPr>
          <a:lstStyle/>
          <a:p>
            <a:pPr>
              <a:defRPr/>
            </a:pPr>
            <a:r>
              <a:rPr lang="en-US" sz="4000" dirty="0">
                <a:latin typeface="Trebuchet MS" panose="020B0603020202020204" pitchFamily="34" charset="0"/>
                <a:cs typeface="Arial"/>
              </a:rPr>
              <a:t>#1: EFFECTIVE PRINCIPALS… KNOW WHAT MATTERS</a:t>
            </a:r>
          </a:p>
        </p:txBody>
      </p:sp>
      <p:sp>
        <p:nvSpPr>
          <p:cNvPr id="3" name="Content Placeholder 2">
            <a:extLst>
              <a:ext uri="{FF2B5EF4-FFF2-40B4-BE49-F238E27FC236}">
                <a16:creationId xmlns:a16="http://schemas.microsoft.com/office/drawing/2014/main" id="{2733FA1E-84D1-4840-B963-23F9AA93C6FB}"/>
              </a:ext>
            </a:extLst>
          </p:cNvPr>
          <p:cNvSpPr>
            <a:spLocks noGrp="1"/>
          </p:cNvSpPr>
          <p:nvPr>
            <p:ph idx="1"/>
          </p:nvPr>
        </p:nvSpPr>
        <p:spPr/>
        <p:txBody>
          <a:bodyPr/>
          <a:lstStyle/>
          <a:p>
            <a:endParaRPr lang="en-US" dirty="0"/>
          </a:p>
        </p:txBody>
      </p:sp>
      <p:sp>
        <p:nvSpPr>
          <p:cNvPr id="27652" name="Text Box 4"/>
          <p:cNvSpPr txBox="1">
            <a:spLocks noChangeArrowheads="1"/>
          </p:cNvSpPr>
          <p:nvPr/>
        </p:nvSpPr>
        <p:spPr bwMode="auto">
          <a:xfrm>
            <a:off x="519610" y="6494434"/>
            <a:ext cx="10706248"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r>
              <a:rPr lang="en-US" dirty="0">
                <a:solidFill>
                  <a:prstClr val="black"/>
                </a:solidFill>
                <a:latin typeface="Trebuchet MS" panose="020B0603020202020204" pitchFamily="34" charset="0"/>
              </a:rPr>
              <a:t>(Hattie, 2017)</a:t>
            </a:r>
          </a:p>
          <a:p>
            <a:endParaRPr lang="en-US" dirty="0">
              <a:solidFill>
                <a:prstClr val="black"/>
              </a:solidFill>
              <a:latin typeface="Trebuchet MS" panose="020B0603020202020204" pitchFamily="34" charset="0"/>
            </a:endParaRPr>
          </a:p>
        </p:txBody>
      </p:sp>
      <p:graphicFrame>
        <p:nvGraphicFramePr>
          <p:cNvPr id="5" name="Content Placeholder 3">
            <a:extLst>
              <a:ext uri="{FF2B5EF4-FFF2-40B4-BE49-F238E27FC236}">
                <a16:creationId xmlns:a16="http://schemas.microsoft.com/office/drawing/2014/main" id="{6F7A243B-9584-44E9-8CFA-8DBD34441234}"/>
              </a:ext>
            </a:extLst>
          </p:cNvPr>
          <p:cNvGraphicFramePr>
            <a:graphicFrameLocks/>
          </p:cNvGraphicFramePr>
          <p:nvPr>
            <p:extLst>
              <p:ext uri="{D42A27DB-BD31-4B8C-83A1-F6EECF244321}">
                <p14:modId xmlns:p14="http://schemas.microsoft.com/office/powerpoint/2010/main" val="2364911260"/>
              </p:ext>
            </p:extLst>
          </p:nvPr>
        </p:nvGraphicFramePr>
        <p:xfrm>
          <a:off x="2042943" y="2028646"/>
          <a:ext cx="7931944" cy="4488180"/>
        </p:xfrm>
        <a:graphic>
          <a:graphicData uri="http://schemas.openxmlformats.org/drawingml/2006/table">
            <a:tbl>
              <a:tblPr firstRow="1" bandRow="1">
                <a:tableStyleId>{5C22544A-7EE6-4342-B048-85BDC9FD1C3A}</a:tableStyleId>
              </a:tblPr>
              <a:tblGrid>
                <a:gridCol w="5279515">
                  <a:extLst>
                    <a:ext uri="{9D8B030D-6E8A-4147-A177-3AD203B41FA5}">
                      <a16:colId xmlns:a16="http://schemas.microsoft.com/office/drawing/2014/main" val="20000"/>
                    </a:ext>
                  </a:extLst>
                </a:gridCol>
                <a:gridCol w="2652429">
                  <a:extLst>
                    <a:ext uri="{9D8B030D-6E8A-4147-A177-3AD203B41FA5}">
                      <a16:colId xmlns:a16="http://schemas.microsoft.com/office/drawing/2014/main" val="20001"/>
                    </a:ext>
                  </a:extLst>
                </a:gridCol>
              </a:tblGrid>
              <a:tr h="522423">
                <a:tc>
                  <a:txBody>
                    <a:bodyPr/>
                    <a:lstStyle/>
                    <a:p>
                      <a:pPr algn="ctr"/>
                      <a:r>
                        <a:rPr lang="en-US" sz="3200" dirty="0">
                          <a:solidFill>
                            <a:schemeClr val="bg1"/>
                          </a:solidFill>
                          <a:effectLst>
                            <a:outerShdw blurRad="38100" dist="38100" dir="2700000" algn="tl">
                              <a:srgbClr val="000000">
                                <a:alpha val="43137"/>
                              </a:srgbClr>
                            </a:outerShdw>
                          </a:effectLst>
                          <a:latin typeface="Trebuchet MS" panose="020B0603020202020204" pitchFamily="34" charset="0"/>
                        </a:rPr>
                        <a:t>Variable</a:t>
                      </a:r>
                    </a:p>
                  </a:txBody>
                  <a:tcP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sz="3200" dirty="0">
                          <a:solidFill>
                            <a:schemeClr val="bg1"/>
                          </a:solidFill>
                          <a:effectLst>
                            <a:outerShdw blurRad="38100" dist="38100" dir="2700000" algn="tl">
                              <a:srgbClr val="000000">
                                <a:alpha val="43137"/>
                              </a:srgbClr>
                            </a:outerShdw>
                          </a:effectLst>
                          <a:latin typeface="Trebuchet MS" panose="020B0603020202020204" pitchFamily="34" charset="0"/>
                        </a:rPr>
                        <a:t>Effect Size</a:t>
                      </a: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0000"/>
                  </a:ext>
                </a:extLst>
              </a:tr>
              <a:tr h="741045">
                <a:tc>
                  <a:txBody>
                    <a:bodyPr/>
                    <a:lstStyle/>
                    <a:p>
                      <a:r>
                        <a:rPr lang="en-US" sz="2800" dirty="0">
                          <a:latin typeface="Trebuchet MS" panose="020B0603020202020204" pitchFamily="34" charset="0"/>
                        </a:rPr>
                        <a:t>Collective Teacher</a:t>
                      </a:r>
                      <a:r>
                        <a:rPr lang="en-US" sz="2800" baseline="0" dirty="0">
                          <a:latin typeface="Trebuchet MS" panose="020B0603020202020204" pitchFamily="34" charset="0"/>
                        </a:rPr>
                        <a:t> Efficacy</a:t>
                      </a:r>
                      <a:endParaRPr lang="en-US" sz="2800" dirty="0">
                        <a:latin typeface="Trebuchet MS" panose="020B0603020202020204" pitchFamily="34" charset="0"/>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800" dirty="0">
                          <a:latin typeface="Trebuchet MS" panose="020B0603020202020204" pitchFamily="34" charset="0"/>
                        </a:rPr>
                        <a:t>1.57</a:t>
                      </a:r>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741045">
                <a:tc>
                  <a:txBody>
                    <a:bodyPr/>
                    <a:lstStyle/>
                    <a:p>
                      <a:r>
                        <a:rPr lang="en-US" sz="2800" dirty="0">
                          <a:latin typeface="Trebuchet MS" panose="020B0603020202020204" pitchFamily="34" charset="0"/>
                        </a:rPr>
                        <a:t>Integrating</a:t>
                      </a:r>
                      <a:r>
                        <a:rPr lang="en-US" sz="2800" baseline="0" dirty="0">
                          <a:latin typeface="Trebuchet MS" panose="020B0603020202020204" pitchFamily="34" charset="0"/>
                        </a:rPr>
                        <a:t> with prior knowledge</a:t>
                      </a:r>
                      <a:endParaRPr lang="en-US" sz="2800" dirty="0">
                        <a:latin typeface="Trebuchet MS" panose="020B0603020202020204" pitchFamily="34" charset="0"/>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latin typeface="Trebuchet MS" panose="020B0603020202020204" pitchFamily="34" charset="0"/>
                        </a:rPr>
                        <a:t>.93</a:t>
                      </a:r>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741045">
                <a:tc>
                  <a:txBody>
                    <a:bodyPr/>
                    <a:lstStyle/>
                    <a:p>
                      <a:r>
                        <a:rPr lang="en-US" sz="2800" dirty="0">
                          <a:latin typeface="Trebuchet MS" panose="020B0603020202020204" pitchFamily="34" charset="0"/>
                        </a:rPr>
                        <a:t>Feedback</a:t>
                      </a: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800" dirty="0">
                          <a:latin typeface="Trebuchet MS" panose="020B0603020202020204" pitchFamily="34" charset="0"/>
                        </a:rPr>
                        <a:t>.70</a:t>
                      </a:r>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7410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latin typeface="Trebuchet MS" panose="020B0603020202020204" pitchFamily="34" charset="0"/>
                        </a:rPr>
                        <a:t>Direct Instruction</a:t>
                      </a: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latin typeface="Trebuchet MS" panose="020B0603020202020204" pitchFamily="34" charset="0"/>
                        </a:rPr>
                        <a:t>.60</a:t>
                      </a:r>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7410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latin typeface="Trebuchet MS" panose="020B0603020202020204" pitchFamily="34" charset="0"/>
                        </a:rPr>
                        <a:t>Homework</a:t>
                      </a: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latin typeface="Trebuchet MS" panose="020B0603020202020204" pitchFamily="34" charset="0"/>
                        </a:rPr>
                        <a:t>.29</a:t>
                      </a:r>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bl>
          </a:graphicData>
        </a:graphic>
      </p:graphicFrame>
      <p:sp>
        <p:nvSpPr>
          <p:cNvPr id="2" name="Oval 1">
            <a:extLst>
              <a:ext uri="{FF2B5EF4-FFF2-40B4-BE49-F238E27FC236}">
                <a16:creationId xmlns:a16="http://schemas.microsoft.com/office/drawing/2014/main" id="{7B930F16-A1EF-4EBB-AA6A-9CA331710F05}"/>
              </a:ext>
            </a:extLst>
          </p:cNvPr>
          <p:cNvSpPr/>
          <p:nvPr/>
        </p:nvSpPr>
        <p:spPr>
          <a:xfrm>
            <a:off x="1771748" y="2666316"/>
            <a:ext cx="8404004" cy="646331"/>
          </a:xfrm>
          <a:prstGeom prst="ellipse">
            <a:avLst/>
          </a:prstGeom>
          <a:noFill/>
          <a:ln w="28575">
            <a:solidFill>
              <a:srgbClr val="C12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12436"/>
              </a:solidFill>
            </a:endParaRPr>
          </a:p>
        </p:txBody>
      </p:sp>
    </p:spTree>
    <p:extLst>
      <p:ext uri="{BB962C8B-B14F-4D97-AF65-F5344CB8AC3E}">
        <p14:creationId xmlns:p14="http://schemas.microsoft.com/office/powerpoint/2010/main" val="2237259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Rot="1" noChangeArrowheads="1"/>
          </p:cNvSpPr>
          <p:nvPr>
            <p:ph type="title"/>
          </p:nvPr>
        </p:nvSpPr>
        <p:spPr/>
        <p:txBody>
          <a:bodyPr>
            <a:noAutofit/>
          </a:bodyPr>
          <a:lstStyle/>
          <a:p>
            <a:pPr>
              <a:defRPr/>
            </a:pPr>
            <a:r>
              <a:rPr lang="en-US" dirty="0">
                <a:latin typeface="Trebuchet MS" panose="020B0603020202020204" pitchFamily="34" charset="0"/>
                <a:cs typeface="Arial"/>
              </a:rPr>
              <a:t>#1: EFFECTIVE PRINCIPALS… KNOW WHAT DOESN’T MATTER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38456269"/>
              </p:ext>
            </p:extLst>
          </p:nvPr>
        </p:nvGraphicFramePr>
        <p:xfrm>
          <a:off x="838200" y="1825625"/>
          <a:ext cx="10515599" cy="4384185"/>
        </p:xfrm>
        <a:graphic>
          <a:graphicData uri="http://schemas.openxmlformats.org/drawingml/2006/table">
            <a:tbl>
              <a:tblPr firstRow="1" bandRow="1">
                <a:tableStyleId>{5C22544A-7EE6-4342-B048-85BDC9FD1C3A}</a:tableStyleId>
              </a:tblPr>
              <a:tblGrid>
                <a:gridCol w="6285610">
                  <a:extLst>
                    <a:ext uri="{9D8B030D-6E8A-4147-A177-3AD203B41FA5}">
                      <a16:colId xmlns:a16="http://schemas.microsoft.com/office/drawing/2014/main" val="20000"/>
                    </a:ext>
                  </a:extLst>
                </a:gridCol>
                <a:gridCol w="4229989">
                  <a:extLst>
                    <a:ext uri="{9D8B030D-6E8A-4147-A177-3AD203B41FA5}">
                      <a16:colId xmlns:a16="http://schemas.microsoft.com/office/drawing/2014/main" val="20001"/>
                    </a:ext>
                  </a:extLst>
                </a:gridCol>
              </a:tblGrid>
              <a:tr h="548434">
                <a:tc>
                  <a:txBody>
                    <a:bodyPr/>
                    <a:lstStyle/>
                    <a:p>
                      <a:pPr algn="ctr"/>
                      <a:r>
                        <a:rPr lang="en-US" sz="3200" u="none" dirty="0">
                          <a:solidFill>
                            <a:schemeClr val="bg1"/>
                          </a:solidFill>
                          <a:effectLst>
                            <a:outerShdw blurRad="38100" dist="38100" dir="2700000" algn="tl">
                              <a:srgbClr val="000000">
                                <a:alpha val="43137"/>
                              </a:srgbClr>
                            </a:outerShdw>
                          </a:effectLst>
                          <a:latin typeface="Trebuchet MS" panose="020B0603020202020204" pitchFamily="34" charset="0"/>
                        </a:rPr>
                        <a:t>Variable</a:t>
                      </a:r>
                    </a:p>
                  </a:txBody>
                  <a:tcP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sz="3200" u="none" dirty="0">
                          <a:solidFill>
                            <a:schemeClr val="bg1"/>
                          </a:solidFill>
                          <a:effectLst>
                            <a:outerShdw blurRad="38100" dist="38100" dir="2700000" algn="tl">
                              <a:srgbClr val="000000">
                                <a:alpha val="43137"/>
                              </a:srgbClr>
                            </a:outerShdw>
                          </a:effectLst>
                          <a:latin typeface="Trebuchet MS" panose="020B0603020202020204" pitchFamily="34" charset="0"/>
                        </a:rPr>
                        <a:t>Effect Size</a:t>
                      </a: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0000"/>
                  </a:ext>
                </a:extLst>
              </a:tr>
              <a:tr h="761013">
                <a:tc>
                  <a:txBody>
                    <a:bodyPr/>
                    <a:lstStyle/>
                    <a:p>
                      <a:r>
                        <a:rPr lang="en-US" sz="2800" dirty="0">
                          <a:latin typeface="Trebuchet MS" panose="020B0603020202020204" pitchFamily="34" charset="0"/>
                        </a:rPr>
                        <a:t>Grade Retention</a:t>
                      </a: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800" dirty="0">
                          <a:latin typeface="Trebuchet MS" panose="020B0603020202020204" pitchFamily="34" charset="0"/>
                        </a:rPr>
                        <a:t>-.32</a:t>
                      </a:r>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761013">
                <a:tc>
                  <a:txBody>
                    <a:bodyPr/>
                    <a:lstStyle/>
                    <a:p>
                      <a:r>
                        <a:rPr lang="en-US" sz="2800" dirty="0">
                          <a:latin typeface="Trebuchet MS" panose="020B0603020202020204" pitchFamily="34" charset="0"/>
                        </a:rPr>
                        <a:t>Television</a:t>
                      </a: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latin typeface="Trebuchet MS" panose="020B0603020202020204" pitchFamily="34" charset="0"/>
                        </a:rPr>
                        <a:t>-.18</a:t>
                      </a:r>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761013">
                <a:tc>
                  <a:txBody>
                    <a:bodyPr/>
                    <a:lstStyle/>
                    <a:p>
                      <a:r>
                        <a:rPr lang="en-US" sz="2800" dirty="0">
                          <a:latin typeface="Trebuchet MS" panose="020B0603020202020204" pitchFamily="34" charset="0"/>
                        </a:rPr>
                        <a:t>Co- or Team-Teaching</a:t>
                      </a: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800" dirty="0">
                          <a:latin typeface="Trebuchet MS" panose="020B0603020202020204" pitchFamily="34" charset="0"/>
                        </a:rPr>
                        <a:t>.19</a:t>
                      </a:r>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7610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latin typeface="Trebuchet MS" panose="020B0603020202020204" pitchFamily="34" charset="0"/>
                        </a:rPr>
                        <a:t>Ability Grouping</a:t>
                      </a: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latin typeface="Trebuchet MS" panose="020B0603020202020204" pitchFamily="34" charset="0"/>
                        </a:rPr>
                        <a:t>.12</a:t>
                      </a:r>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7610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latin typeface="Trebuchet MS" panose="020B0603020202020204" pitchFamily="34" charset="0"/>
                        </a:rPr>
                        <a:t>Informal Walk-throughs</a:t>
                      </a: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latin typeface="Trebuchet MS" panose="020B0603020202020204" pitchFamily="34" charset="0"/>
                        </a:rPr>
                        <a:t>.00*</a:t>
                      </a:r>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bl>
          </a:graphicData>
        </a:graphic>
      </p:graphicFrame>
      <p:sp>
        <p:nvSpPr>
          <p:cNvPr id="27652" name="Text Box 4"/>
          <p:cNvSpPr txBox="1">
            <a:spLocks noChangeArrowheads="1"/>
          </p:cNvSpPr>
          <p:nvPr/>
        </p:nvSpPr>
        <p:spPr bwMode="auto">
          <a:xfrm>
            <a:off x="532739" y="6404962"/>
            <a:ext cx="4895384"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r>
              <a:rPr lang="en-US" dirty="0">
                <a:solidFill>
                  <a:prstClr val="black"/>
                </a:solidFill>
                <a:latin typeface="Trebuchet MS" panose="020B0603020202020204" pitchFamily="34" charset="0"/>
              </a:rPr>
              <a:t>(Hattie, 2018; </a:t>
            </a:r>
            <a:r>
              <a:rPr lang="en-US" baseline="30000" dirty="0">
                <a:solidFill>
                  <a:prstClr val="black"/>
                </a:solidFill>
                <a:latin typeface="Trebuchet MS" panose="020B0603020202020204" pitchFamily="34" charset="0"/>
              </a:rPr>
              <a:t>* </a:t>
            </a:r>
            <a:r>
              <a:rPr lang="en-US" dirty="0">
                <a:solidFill>
                  <a:prstClr val="black"/>
                </a:solidFill>
                <a:latin typeface="Trebuchet MS" panose="020B0603020202020204" pitchFamily="34" charset="0"/>
              </a:rPr>
              <a:t>Grissom, Loeb, &amp; Master, 2013)</a:t>
            </a:r>
          </a:p>
          <a:p>
            <a:endParaRPr lang="en-US" dirty="0">
              <a:solidFill>
                <a:prstClr val="black"/>
              </a:solidFill>
              <a:latin typeface="Trebuchet MS" panose="020B0603020202020204" pitchFamily="34" charset="0"/>
            </a:endParaRPr>
          </a:p>
        </p:txBody>
      </p:sp>
    </p:spTree>
    <p:extLst>
      <p:ext uri="{BB962C8B-B14F-4D97-AF65-F5344CB8AC3E}">
        <p14:creationId xmlns:p14="http://schemas.microsoft.com/office/powerpoint/2010/main" val="4000825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AED421-4782-4F3D-839C-40676AA43235}"/>
              </a:ext>
            </a:extLst>
          </p:cNvPr>
          <p:cNvSpPr txBox="1"/>
          <p:nvPr/>
        </p:nvSpPr>
        <p:spPr>
          <a:xfrm>
            <a:off x="0" y="3075057"/>
            <a:ext cx="12192000" cy="707886"/>
          </a:xfrm>
          <a:prstGeom prst="rect">
            <a:avLst/>
          </a:prstGeom>
          <a:noFill/>
        </p:spPr>
        <p:txBody>
          <a:bodyPr wrap="square" rtlCol="0">
            <a:spAutoFit/>
          </a:bodyPr>
          <a:lstStyle/>
          <a:p>
            <a:pPr algn="ctr"/>
            <a:r>
              <a:rPr lang="en-US" sz="4000" dirty="0">
                <a:solidFill>
                  <a:srgbClr val="C12436"/>
                </a:solidFill>
                <a:effectLst>
                  <a:outerShdw blurRad="38100" dist="38100" dir="2700000" algn="tl">
                    <a:srgbClr val="000000">
                      <a:alpha val="43137"/>
                    </a:srgbClr>
                  </a:outerShdw>
                </a:effectLst>
                <a:latin typeface="Trebuchet MS" panose="020B0603020202020204" pitchFamily="34" charset="0"/>
              </a:rPr>
              <a:t>#2:  Do What Matters!</a:t>
            </a:r>
          </a:p>
        </p:txBody>
      </p:sp>
      <p:sp>
        <p:nvSpPr>
          <p:cNvPr id="3" name="TextBox 2">
            <a:extLst>
              <a:ext uri="{FF2B5EF4-FFF2-40B4-BE49-F238E27FC236}">
                <a16:creationId xmlns:a16="http://schemas.microsoft.com/office/drawing/2014/main" id="{09A88EDC-E278-4D0D-8E79-87C7030D888C}"/>
              </a:ext>
            </a:extLst>
          </p:cNvPr>
          <p:cNvSpPr txBox="1"/>
          <p:nvPr/>
        </p:nvSpPr>
        <p:spPr>
          <a:xfrm>
            <a:off x="0" y="1371599"/>
            <a:ext cx="12192000" cy="769441"/>
          </a:xfrm>
          <a:prstGeom prst="rect">
            <a:avLst/>
          </a:prstGeom>
          <a:noFill/>
        </p:spPr>
        <p:txBody>
          <a:bodyPr wrap="square" rtlCol="0">
            <a:spAutoFit/>
          </a:bodyPr>
          <a:lstStyle/>
          <a:p>
            <a:pPr algn="ctr"/>
            <a:r>
              <a:rPr lang="en-US" sz="4400" dirty="0">
                <a:latin typeface="Trebuchet MS" panose="020B0603020202020204" pitchFamily="34" charset="0"/>
              </a:rPr>
              <a:t>Effective Principals…</a:t>
            </a:r>
          </a:p>
        </p:txBody>
      </p:sp>
    </p:spTree>
    <p:extLst>
      <p:ext uri="{BB962C8B-B14F-4D97-AF65-F5344CB8AC3E}">
        <p14:creationId xmlns:p14="http://schemas.microsoft.com/office/powerpoint/2010/main" val="3810981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Rot="1" noChangeArrowheads="1"/>
          </p:cNvSpPr>
          <p:nvPr>
            <p:ph type="title" idx="4294967295"/>
          </p:nvPr>
        </p:nvSpPr>
        <p:spPr>
          <a:xfrm>
            <a:off x="620202" y="233923"/>
            <a:ext cx="11571798" cy="1143001"/>
          </a:xfrm>
        </p:spPr>
        <p:txBody>
          <a:bodyPr>
            <a:noAutofit/>
          </a:bodyPr>
          <a:lstStyle/>
          <a:p>
            <a:pPr defTabSz="913972">
              <a:defRPr/>
            </a:pPr>
            <a:r>
              <a:rPr lang="en-US" dirty="0">
                <a:solidFill>
                  <a:srgbClr val="C00000"/>
                </a:solidFill>
                <a:latin typeface="Trebuchet MS" panose="020B0603020202020204" pitchFamily="34" charset="0"/>
                <a:ea typeface="ＭＳ Ｐゴシック" pitchFamily="-111" charset="-128"/>
              </a:rPr>
              <a:t>IMPACT OF CLASSROOM WALK-THROUGH</a:t>
            </a:r>
            <a:br>
              <a:rPr lang="en-US" dirty="0">
                <a:solidFill>
                  <a:srgbClr val="C00000"/>
                </a:solidFill>
                <a:latin typeface="Trebuchet MS" panose="020B0603020202020204" pitchFamily="34" charset="0"/>
                <a:ea typeface="ＭＳ Ｐゴシック" pitchFamily="-111" charset="-128"/>
              </a:rPr>
            </a:br>
            <a:r>
              <a:rPr lang="en-US" dirty="0">
                <a:solidFill>
                  <a:srgbClr val="C00000"/>
                </a:solidFill>
                <a:latin typeface="Trebuchet MS" panose="020B0603020202020204" pitchFamily="34" charset="0"/>
                <a:ea typeface="ＭＳ Ｐゴシック" pitchFamily="-111" charset="-128"/>
              </a:rPr>
              <a:t>OBSERVATIONS ON STUDENT ACHIEVEMENT?</a:t>
            </a:r>
          </a:p>
        </p:txBody>
      </p:sp>
      <p:sp>
        <p:nvSpPr>
          <p:cNvPr id="3076" name="Text Box 4"/>
          <p:cNvSpPr txBox="1">
            <a:spLocks noChangeArrowheads="1"/>
          </p:cNvSpPr>
          <p:nvPr/>
        </p:nvSpPr>
        <p:spPr bwMode="auto">
          <a:xfrm>
            <a:off x="620202" y="6423050"/>
            <a:ext cx="337099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defRPr/>
            </a:pPr>
            <a:r>
              <a:rPr lang="en-US" altLang="zh-CN" dirty="0">
                <a:latin typeface="Trebuchet MS" panose="020B0603020202020204" pitchFamily="34" charset="0"/>
              </a:rPr>
              <a:t>(Horng, Klasik, &amp; Loeb, 2009</a:t>
            </a:r>
            <a:r>
              <a:rPr lang="en-US" dirty="0">
                <a:latin typeface="Trebuchet MS" panose="020B0603020202020204" pitchFamily="34" charset="0"/>
                <a:cs typeface="Arial" pitchFamily="34" charset="0"/>
              </a:rPr>
              <a:t>)</a:t>
            </a:r>
          </a:p>
        </p:txBody>
      </p:sp>
      <p:grpSp>
        <p:nvGrpSpPr>
          <p:cNvPr id="2" name="Group 1"/>
          <p:cNvGrpSpPr/>
          <p:nvPr/>
        </p:nvGrpSpPr>
        <p:grpSpPr>
          <a:xfrm>
            <a:off x="1613744" y="1889280"/>
            <a:ext cx="7208166" cy="4538982"/>
            <a:chOff x="89744" y="1889280"/>
            <a:chExt cx="7208166" cy="4538982"/>
          </a:xfrm>
        </p:grpSpPr>
        <p:sp>
          <p:nvSpPr>
            <p:cNvPr id="3" name="Oval 2"/>
            <p:cNvSpPr/>
            <p:nvPr/>
          </p:nvSpPr>
          <p:spPr>
            <a:xfrm>
              <a:off x="2580493" y="1938018"/>
              <a:ext cx="4490244" cy="4490244"/>
            </a:xfrm>
            <a:prstGeom prst="ellipse">
              <a:avLst/>
            </a:prstGeom>
            <a:solidFill>
              <a:srgbClr val="73CC84"/>
            </a:solidFill>
            <a:ln>
              <a:solidFill>
                <a:schemeClr val="tx1"/>
              </a:solidFill>
            </a:ln>
          </p:spPr>
          <p:style>
            <a:lnRef idx="0">
              <a:scrgbClr r="0" g="0" b="0"/>
            </a:lnRef>
            <a:fillRef idx="3">
              <a:scrgbClr r="0" g="0" b="0"/>
            </a:fillRef>
            <a:effectRef idx="0">
              <a:schemeClr val="accent1">
                <a:alpha val="50000"/>
                <a:hueOff val="0"/>
                <a:satOff val="0"/>
                <a:lumOff val="0"/>
                <a:alphaOff val="0"/>
              </a:schemeClr>
            </a:effectRef>
            <a:fontRef idx="minor">
              <a:schemeClr val="tx1"/>
            </a:fontRef>
          </p:style>
        </p:sp>
        <p:sp>
          <p:nvSpPr>
            <p:cNvPr id="5" name="Oval 4"/>
            <p:cNvSpPr/>
            <p:nvPr/>
          </p:nvSpPr>
          <p:spPr>
            <a:xfrm>
              <a:off x="2771267" y="1889280"/>
              <a:ext cx="808243" cy="808243"/>
            </a:xfrm>
            <a:prstGeom prst="ellipse">
              <a:avLst/>
            </a:prstGeom>
            <a:solidFill>
              <a:srgbClr val="30A6E0">
                <a:alpha val="50000"/>
              </a:srgbClr>
            </a:solidFill>
            <a:ln>
              <a:solidFill>
                <a:schemeClr val="tx1"/>
              </a:solidFill>
            </a:ln>
          </p:spPr>
          <p:style>
            <a:lnRef idx="0">
              <a:scrgbClr r="0" g="0" b="0"/>
            </a:lnRef>
            <a:fillRef idx="3">
              <a:scrgbClr r="0" g="0" b="0"/>
            </a:fillRef>
            <a:effectRef idx="0">
              <a:schemeClr val="accent1">
                <a:alpha val="50000"/>
                <a:hueOff val="0"/>
                <a:satOff val="0"/>
                <a:lumOff val="0"/>
                <a:alphaOff val="0"/>
              </a:schemeClr>
            </a:effectRef>
            <a:fontRef idx="minor">
              <a:schemeClr val="tx1"/>
            </a:fontRef>
          </p:style>
        </p:sp>
        <p:sp>
          <p:nvSpPr>
            <p:cNvPr id="6" name="Freeform: Shape 5"/>
            <p:cNvSpPr/>
            <p:nvPr/>
          </p:nvSpPr>
          <p:spPr>
            <a:xfrm>
              <a:off x="89744" y="2156047"/>
              <a:ext cx="4323230" cy="808243"/>
            </a:xfrm>
            <a:custGeom>
              <a:avLst/>
              <a:gdLst>
                <a:gd name="connsiteX0" fmla="*/ 0 w 4323230"/>
                <a:gd name="connsiteY0" fmla="*/ 0 h 808243"/>
                <a:gd name="connsiteX1" fmla="*/ 4323230 w 4323230"/>
                <a:gd name="connsiteY1" fmla="*/ 0 h 808243"/>
                <a:gd name="connsiteX2" fmla="*/ 4323230 w 4323230"/>
                <a:gd name="connsiteY2" fmla="*/ 808243 h 808243"/>
                <a:gd name="connsiteX3" fmla="*/ 0 w 4323230"/>
                <a:gd name="connsiteY3" fmla="*/ 808243 h 808243"/>
                <a:gd name="connsiteX4" fmla="*/ 0 w 4323230"/>
                <a:gd name="connsiteY4" fmla="*/ 0 h 80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3230" h="808243">
                  <a:moveTo>
                    <a:pt x="0" y="0"/>
                  </a:moveTo>
                  <a:lnTo>
                    <a:pt x="4323230" y="0"/>
                  </a:lnTo>
                  <a:lnTo>
                    <a:pt x="4323230" y="808243"/>
                  </a:lnTo>
                  <a:lnTo>
                    <a:pt x="0" y="8082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40640" rIns="0" bIns="40640" numCol="1" spcCol="1270" anchor="ctr" anchorCtr="0">
              <a:noAutofit/>
            </a:bodyPr>
            <a:lstStyle/>
            <a:p>
              <a:pPr defTabSz="1422400">
                <a:lnSpc>
                  <a:spcPct val="90000"/>
                </a:lnSpc>
                <a:spcBef>
                  <a:spcPct val="0"/>
                </a:spcBef>
                <a:spcAft>
                  <a:spcPct val="35000"/>
                </a:spcAft>
              </a:pPr>
              <a:r>
                <a:rPr lang="en-US" sz="3200" dirty="0"/>
                <a:t>Walk-through</a:t>
              </a:r>
            </a:p>
            <a:p>
              <a:pPr defTabSz="1422400">
                <a:lnSpc>
                  <a:spcPct val="90000"/>
                </a:lnSpc>
                <a:spcBef>
                  <a:spcPct val="0"/>
                </a:spcBef>
                <a:spcAft>
                  <a:spcPct val="35000"/>
                </a:spcAft>
              </a:pPr>
              <a:r>
                <a:rPr lang="en-US" sz="3200" dirty="0"/>
                <a:t>d = 0.00</a:t>
              </a:r>
            </a:p>
          </p:txBody>
        </p:sp>
        <p:sp>
          <p:nvSpPr>
            <p:cNvPr id="7" name="Freeform: Shape 6"/>
            <p:cNvSpPr/>
            <p:nvPr/>
          </p:nvSpPr>
          <p:spPr>
            <a:xfrm>
              <a:off x="2353319" y="3317159"/>
              <a:ext cx="4944591" cy="1165656"/>
            </a:xfrm>
            <a:custGeom>
              <a:avLst/>
              <a:gdLst>
                <a:gd name="connsiteX0" fmla="*/ 0 w 4944591"/>
                <a:gd name="connsiteY0" fmla="*/ 0 h 1165656"/>
                <a:gd name="connsiteX1" fmla="*/ 4944591 w 4944591"/>
                <a:gd name="connsiteY1" fmla="*/ 0 h 1165656"/>
                <a:gd name="connsiteX2" fmla="*/ 4944591 w 4944591"/>
                <a:gd name="connsiteY2" fmla="*/ 1165656 h 1165656"/>
                <a:gd name="connsiteX3" fmla="*/ 0 w 4944591"/>
                <a:gd name="connsiteY3" fmla="*/ 1165656 h 1165656"/>
                <a:gd name="connsiteX4" fmla="*/ 0 w 4944591"/>
                <a:gd name="connsiteY4" fmla="*/ 0 h 1165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4591" h="1165656">
                  <a:moveTo>
                    <a:pt x="0" y="0"/>
                  </a:moveTo>
                  <a:lnTo>
                    <a:pt x="4944591" y="0"/>
                  </a:lnTo>
                  <a:lnTo>
                    <a:pt x="4944591" y="1165656"/>
                  </a:lnTo>
                  <a:lnTo>
                    <a:pt x="0" y="11656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50800" rIns="0" bIns="50800" numCol="1" spcCol="1270" anchor="ctr" anchorCtr="0">
              <a:noAutofit/>
            </a:bodyPr>
            <a:lstStyle/>
            <a:p>
              <a:pPr algn="ctr" defTabSz="1778000">
                <a:lnSpc>
                  <a:spcPct val="90000"/>
                </a:lnSpc>
                <a:spcBef>
                  <a:spcPct val="0"/>
                </a:spcBef>
                <a:spcAft>
                  <a:spcPct val="35000"/>
                </a:spcAft>
              </a:pPr>
              <a:endParaRPr lang="en-US" sz="4000" dirty="0"/>
            </a:p>
            <a:p>
              <a:pPr algn="ctr" defTabSz="1778000">
                <a:lnSpc>
                  <a:spcPct val="90000"/>
                </a:lnSpc>
                <a:spcBef>
                  <a:spcPct val="0"/>
                </a:spcBef>
                <a:spcAft>
                  <a:spcPct val="35000"/>
                </a:spcAft>
              </a:pPr>
              <a:r>
                <a:rPr lang="en-US" sz="4000" dirty="0"/>
                <a:t>Student </a:t>
              </a:r>
            </a:p>
            <a:p>
              <a:pPr algn="ctr" defTabSz="1778000">
                <a:lnSpc>
                  <a:spcPct val="90000"/>
                </a:lnSpc>
                <a:spcBef>
                  <a:spcPct val="0"/>
                </a:spcBef>
                <a:spcAft>
                  <a:spcPct val="35000"/>
                </a:spcAft>
              </a:pPr>
              <a:r>
                <a:rPr lang="en-US" sz="4000" dirty="0"/>
                <a:t>Achievement</a:t>
              </a:r>
            </a:p>
          </p:txBody>
        </p:sp>
      </p:grpSp>
    </p:spTree>
    <p:extLst>
      <p:ext uri="{BB962C8B-B14F-4D97-AF65-F5344CB8AC3E}">
        <p14:creationId xmlns:p14="http://schemas.microsoft.com/office/powerpoint/2010/main" val="244779835"/>
      </p:ext>
    </p:extLst>
  </p:cSld>
  <p:clrMapOvr>
    <a:masterClrMapping/>
  </p:clrMapOvr>
  <p:transition advTm="2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67F06-5205-4859-A968-9C6EC9CCA7AF}"/>
              </a:ext>
            </a:extLst>
          </p:cNvPr>
          <p:cNvSpPr>
            <a:spLocks noGrp="1"/>
          </p:cNvSpPr>
          <p:nvPr>
            <p:ph type="title"/>
          </p:nvPr>
        </p:nvSpPr>
        <p:spPr>
          <a:xfrm>
            <a:off x="838200" y="-15296"/>
            <a:ext cx="10515600" cy="1325880"/>
          </a:xfrm>
        </p:spPr>
        <p:txBody>
          <a:bodyPr>
            <a:normAutofit/>
          </a:bodyPr>
          <a:lstStyle/>
          <a:p>
            <a:r>
              <a:rPr lang="en-US" dirty="0">
                <a:latin typeface="Trebuchet MS" panose="020B0603020202020204" pitchFamily="34" charset="0"/>
              </a:rPr>
              <a:t>WORK TIME: EFFECTIVE PRINCIPALS FOCUS ON WHAT MATTERS! </a:t>
            </a:r>
          </a:p>
        </p:txBody>
      </p:sp>
      <p:sp>
        <p:nvSpPr>
          <p:cNvPr id="3" name="Content Placeholder 2">
            <a:extLst>
              <a:ext uri="{FF2B5EF4-FFF2-40B4-BE49-F238E27FC236}">
                <a16:creationId xmlns:a16="http://schemas.microsoft.com/office/drawing/2014/main" id="{F7B95A39-0DA8-4C5D-B677-6A7A4DAEE391}"/>
              </a:ext>
            </a:extLst>
          </p:cNvPr>
          <p:cNvSpPr>
            <a:spLocks noGrp="1"/>
          </p:cNvSpPr>
          <p:nvPr>
            <p:ph idx="1"/>
          </p:nvPr>
        </p:nvSpPr>
        <p:spPr/>
        <p:txBody>
          <a:bodyPr/>
          <a:lstStyle/>
          <a:p>
            <a:pPr marL="0" indent="0" algn="ctr">
              <a:spcBef>
                <a:spcPts val="0"/>
              </a:spcBef>
              <a:buNone/>
            </a:pPr>
            <a:r>
              <a:rPr lang="en-US" sz="2400" dirty="0">
                <a:latin typeface="Trebuchet MS" panose="020B0603020202020204" pitchFamily="34" charset="0"/>
              </a:rPr>
              <a:t>Principals spend an average of 12.7% of total work time on </a:t>
            </a:r>
          </a:p>
          <a:p>
            <a:pPr marL="0" indent="0" algn="ctr">
              <a:spcBef>
                <a:spcPts val="0"/>
              </a:spcBef>
              <a:buNone/>
            </a:pPr>
            <a:r>
              <a:rPr lang="en-US" sz="2400" dirty="0">
                <a:latin typeface="Trebuchet MS" panose="020B0603020202020204" pitchFamily="34" charset="0"/>
              </a:rPr>
              <a:t>instruction­-related activities, broken down as follows:</a:t>
            </a:r>
          </a:p>
          <a:p>
            <a:pPr marL="0" indent="0">
              <a:buNone/>
            </a:pPr>
            <a:endParaRPr lang="en-US" dirty="0">
              <a:latin typeface="Trebuchet MS" panose="020B0603020202020204" pitchFamily="34" charset="0"/>
            </a:endParaRPr>
          </a:p>
        </p:txBody>
      </p:sp>
      <p:graphicFrame>
        <p:nvGraphicFramePr>
          <p:cNvPr id="6" name="Chart 5">
            <a:extLst>
              <a:ext uri="{FF2B5EF4-FFF2-40B4-BE49-F238E27FC236}">
                <a16:creationId xmlns:a16="http://schemas.microsoft.com/office/drawing/2014/main" id="{09B4C588-CECB-4786-99BA-4B29B93D1269}"/>
              </a:ext>
            </a:extLst>
          </p:cNvPr>
          <p:cNvGraphicFramePr/>
          <p:nvPr>
            <p:extLst>
              <p:ext uri="{D42A27DB-BD31-4B8C-83A1-F6EECF244321}">
                <p14:modId xmlns:p14="http://schemas.microsoft.com/office/powerpoint/2010/main" val="1453736089"/>
              </p:ext>
            </p:extLst>
          </p:nvPr>
        </p:nvGraphicFramePr>
        <p:xfrm>
          <a:off x="3145701" y="2794000"/>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67BCA514-D2CD-4113-8EE0-646DC563F3B6}"/>
              </a:ext>
            </a:extLst>
          </p:cNvPr>
          <p:cNvSpPr txBox="1"/>
          <p:nvPr/>
        </p:nvSpPr>
        <p:spPr>
          <a:xfrm>
            <a:off x="4677834" y="5256087"/>
            <a:ext cx="2966245" cy="523220"/>
          </a:xfrm>
          <a:prstGeom prst="rect">
            <a:avLst/>
          </a:prstGeom>
          <a:noFill/>
        </p:spPr>
        <p:txBody>
          <a:bodyPr wrap="square" rtlCol="0">
            <a:spAutoFit/>
          </a:bodyPr>
          <a:lstStyle/>
          <a:p>
            <a:pPr algn="ctr"/>
            <a:r>
              <a:rPr lang="en-US" sz="1400" b="1" dirty="0">
                <a:solidFill>
                  <a:schemeClr val="bg1"/>
                </a:solidFill>
                <a:effectLst>
                  <a:outerShdw blurRad="38100" dist="38100" dir="2700000" algn="tl">
                    <a:srgbClr val="000000">
                      <a:alpha val="43137"/>
                    </a:srgbClr>
                  </a:outerShdw>
                </a:effectLst>
              </a:rPr>
              <a:t>Non instruction-related activities </a:t>
            </a:r>
          </a:p>
          <a:p>
            <a:pPr algn="ctr"/>
            <a:r>
              <a:rPr lang="en-US" sz="1400" b="1" dirty="0">
                <a:solidFill>
                  <a:schemeClr val="bg1"/>
                </a:solidFill>
                <a:effectLst>
                  <a:outerShdw blurRad="38100" dist="38100" dir="2700000" algn="tl">
                    <a:srgbClr val="000000">
                      <a:alpha val="43137"/>
                    </a:srgbClr>
                  </a:outerShdw>
                </a:effectLst>
              </a:rPr>
              <a:t>87.3%</a:t>
            </a:r>
          </a:p>
        </p:txBody>
      </p:sp>
      <p:sp>
        <p:nvSpPr>
          <p:cNvPr id="7" name="TextBox 6">
            <a:extLst>
              <a:ext uri="{FF2B5EF4-FFF2-40B4-BE49-F238E27FC236}">
                <a16:creationId xmlns:a16="http://schemas.microsoft.com/office/drawing/2014/main" id="{F78F0E14-A0CA-4F91-8160-02B66FAF877F}"/>
              </a:ext>
            </a:extLst>
          </p:cNvPr>
          <p:cNvSpPr txBox="1"/>
          <p:nvPr/>
        </p:nvSpPr>
        <p:spPr>
          <a:xfrm>
            <a:off x="2139951" y="3157343"/>
            <a:ext cx="2465916" cy="830997"/>
          </a:xfrm>
          <a:prstGeom prst="rect">
            <a:avLst/>
          </a:prstGeom>
          <a:noFill/>
        </p:spPr>
        <p:txBody>
          <a:bodyPr wrap="square" rtlCol="0">
            <a:spAutoFit/>
          </a:bodyPr>
          <a:lstStyle/>
          <a:p>
            <a:r>
              <a:rPr lang="en-US" sz="1600" b="1" dirty="0">
                <a:solidFill>
                  <a:srgbClr val="33CCCC"/>
                </a:solidFill>
                <a:latin typeface="Trebuchet MS" panose="020B0603020202020204" pitchFamily="34" charset="0"/>
              </a:rPr>
              <a:t>Classroom Walkthroughs</a:t>
            </a:r>
          </a:p>
          <a:p>
            <a:pPr algn="ctr"/>
            <a:r>
              <a:rPr lang="en-US" sz="1600" b="1" dirty="0">
                <a:solidFill>
                  <a:srgbClr val="33CCCC"/>
                </a:solidFill>
                <a:latin typeface="Trebuchet MS" panose="020B0603020202020204" pitchFamily="34" charset="0"/>
              </a:rPr>
              <a:t>5.4%</a:t>
            </a:r>
          </a:p>
        </p:txBody>
      </p:sp>
      <p:sp>
        <p:nvSpPr>
          <p:cNvPr id="14" name="TextBox 13">
            <a:extLst>
              <a:ext uri="{FF2B5EF4-FFF2-40B4-BE49-F238E27FC236}">
                <a16:creationId xmlns:a16="http://schemas.microsoft.com/office/drawing/2014/main" id="{E74CED9C-81DF-4CE0-A501-792B7B91BCA9}"/>
              </a:ext>
            </a:extLst>
          </p:cNvPr>
          <p:cNvSpPr txBox="1"/>
          <p:nvPr/>
        </p:nvSpPr>
        <p:spPr>
          <a:xfrm>
            <a:off x="5680249" y="1902308"/>
            <a:ext cx="2753783" cy="830997"/>
          </a:xfrm>
          <a:prstGeom prst="rect">
            <a:avLst/>
          </a:prstGeom>
          <a:noFill/>
        </p:spPr>
        <p:txBody>
          <a:bodyPr wrap="square" rtlCol="0">
            <a:spAutoFit/>
          </a:bodyPr>
          <a:lstStyle/>
          <a:p>
            <a:pPr algn="ctr"/>
            <a:r>
              <a:rPr lang="en-US" sz="1600" b="1" dirty="0">
                <a:solidFill>
                  <a:srgbClr val="FF6600"/>
                </a:solidFill>
                <a:latin typeface="Trebuchet MS" panose="020B0603020202020204" pitchFamily="34" charset="0"/>
              </a:rPr>
              <a:t>Formally Evaluating Teachers</a:t>
            </a:r>
          </a:p>
          <a:p>
            <a:pPr algn="ctr"/>
            <a:r>
              <a:rPr lang="en-US" sz="1600" b="1" dirty="0">
                <a:solidFill>
                  <a:srgbClr val="FF6600"/>
                </a:solidFill>
                <a:latin typeface="Trebuchet MS" panose="020B0603020202020204" pitchFamily="34" charset="0"/>
              </a:rPr>
              <a:t>1.8%</a:t>
            </a:r>
          </a:p>
        </p:txBody>
      </p:sp>
      <p:sp>
        <p:nvSpPr>
          <p:cNvPr id="18" name="TextBox 17">
            <a:extLst>
              <a:ext uri="{FF2B5EF4-FFF2-40B4-BE49-F238E27FC236}">
                <a16:creationId xmlns:a16="http://schemas.microsoft.com/office/drawing/2014/main" id="{4233A399-4785-439D-9E12-51D14FB975C9}"/>
              </a:ext>
            </a:extLst>
          </p:cNvPr>
          <p:cNvSpPr txBox="1"/>
          <p:nvPr/>
        </p:nvSpPr>
        <p:spPr>
          <a:xfrm>
            <a:off x="7616248" y="2408311"/>
            <a:ext cx="2302933" cy="830997"/>
          </a:xfrm>
          <a:prstGeom prst="rect">
            <a:avLst/>
          </a:prstGeom>
          <a:noFill/>
        </p:spPr>
        <p:txBody>
          <a:bodyPr wrap="square" rtlCol="0">
            <a:spAutoFit/>
          </a:bodyPr>
          <a:lstStyle/>
          <a:p>
            <a:pPr algn="ctr"/>
            <a:r>
              <a:rPr lang="en-US" sz="1600" b="1" dirty="0">
                <a:solidFill>
                  <a:srgbClr val="00B050"/>
                </a:solidFill>
                <a:latin typeface="Trebuchet MS" panose="020B0603020202020204" pitchFamily="34" charset="0"/>
              </a:rPr>
              <a:t>PD Planning/Execution </a:t>
            </a:r>
          </a:p>
          <a:p>
            <a:pPr algn="ctr"/>
            <a:r>
              <a:rPr lang="en-US" sz="1600" b="1" dirty="0">
                <a:solidFill>
                  <a:srgbClr val="00B050"/>
                </a:solidFill>
                <a:latin typeface="Trebuchet MS" panose="020B0603020202020204" pitchFamily="34" charset="0"/>
              </a:rPr>
              <a:t>0.6%</a:t>
            </a:r>
          </a:p>
        </p:txBody>
      </p:sp>
      <p:sp>
        <p:nvSpPr>
          <p:cNvPr id="19" name="TextBox 18">
            <a:extLst>
              <a:ext uri="{FF2B5EF4-FFF2-40B4-BE49-F238E27FC236}">
                <a16:creationId xmlns:a16="http://schemas.microsoft.com/office/drawing/2014/main" id="{BCDF853F-F149-470B-9901-5C7CCCDE1A89}"/>
              </a:ext>
            </a:extLst>
          </p:cNvPr>
          <p:cNvSpPr txBox="1"/>
          <p:nvPr/>
        </p:nvSpPr>
        <p:spPr>
          <a:xfrm>
            <a:off x="8134074" y="3192770"/>
            <a:ext cx="2755900" cy="830997"/>
          </a:xfrm>
          <a:prstGeom prst="rect">
            <a:avLst/>
          </a:prstGeom>
          <a:noFill/>
        </p:spPr>
        <p:txBody>
          <a:bodyPr wrap="square" rtlCol="0">
            <a:spAutoFit/>
          </a:bodyPr>
          <a:lstStyle/>
          <a:p>
            <a:pPr algn="ctr"/>
            <a:r>
              <a:rPr lang="en-US" sz="1600" b="1" dirty="0">
                <a:solidFill>
                  <a:srgbClr val="CC00CC"/>
                </a:solidFill>
                <a:latin typeface="Trebuchet MS" panose="020B0603020202020204" pitchFamily="34" charset="0"/>
              </a:rPr>
              <a:t>Informally Coaching Teachers</a:t>
            </a:r>
          </a:p>
          <a:p>
            <a:pPr algn="ctr"/>
            <a:r>
              <a:rPr lang="en-US" sz="1600" b="1" dirty="0">
                <a:solidFill>
                  <a:srgbClr val="CC00CC"/>
                </a:solidFill>
                <a:latin typeface="Trebuchet MS" panose="020B0603020202020204" pitchFamily="34" charset="0"/>
              </a:rPr>
              <a:t>0.5%</a:t>
            </a:r>
          </a:p>
        </p:txBody>
      </p:sp>
      <p:sp>
        <p:nvSpPr>
          <p:cNvPr id="24" name="TextBox 23">
            <a:extLst>
              <a:ext uri="{FF2B5EF4-FFF2-40B4-BE49-F238E27FC236}">
                <a16:creationId xmlns:a16="http://schemas.microsoft.com/office/drawing/2014/main" id="{6A7173D0-0A4F-4B26-B608-48F0144F6BD5}"/>
              </a:ext>
            </a:extLst>
          </p:cNvPr>
          <p:cNvSpPr txBox="1"/>
          <p:nvPr/>
        </p:nvSpPr>
        <p:spPr>
          <a:xfrm>
            <a:off x="538807" y="6400384"/>
            <a:ext cx="2786340" cy="307777"/>
          </a:xfrm>
          <a:prstGeom prst="rect">
            <a:avLst/>
          </a:prstGeom>
          <a:noFill/>
        </p:spPr>
        <p:txBody>
          <a:bodyPr wrap="none" rtlCol="0">
            <a:spAutoFit/>
          </a:bodyPr>
          <a:lstStyle/>
          <a:p>
            <a:r>
              <a:rPr lang="en-US" dirty="0">
                <a:latin typeface="Trebuchet MS" panose="020B0603020202020204" pitchFamily="34" charset="0"/>
              </a:rPr>
              <a:t>(Grissom, Loeb, &amp; Master, 2013)</a:t>
            </a:r>
          </a:p>
        </p:txBody>
      </p:sp>
      <p:sp>
        <p:nvSpPr>
          <p:cNvPr id="25" name="TextBox 24">
            <a:extLst>
              <a:ext uri="{FF2B5EF4-FFF2-40B4-BE49-F238E27FC236}">
                <a16:creationId xmlns:a16="http://schemas.microsoft.com/office/drawing/2014/main" id="{C0A3EC98-8439-45D7-B93A-74D3EB8B0C59}"/>
              </a:ext>
            </a:extLst>
          </p:cNvPr>
          <p:cNvSpPr txBox="1"/>
          <p:nvPr/>
        </p:nvSpPr>
        <p:spPr>
          <a:xfrm>
            <a:off x="2847290" y="5221886"/>
            <a:ext cx="6497419" cy="523220"/>
          </a:xfrm>
          <a:prstGeom prst="rect">
            <a:avLst/>
          </a:prstGeom>
          <a:solidFill>
            <a:schemeClr val="bg1"/>
          </a:solidFill>
          <a:ln>
            <a:solidFill>
              <a:srgbClr val="F27A60"/>
            </a:solidFill>
          </a:ln>
        </p:spPr>
        <p:txBody>
          <a:bodyPr wrap="square" rtlCol="0">
            <a:spAutoFit/>
          </a:bodyPr>
          <a:lstStyle/>
          <a:p>
            <a:pPr algn="ctr"/>
            <a:r>
              <a:rPr lang="en-US" b="1" dirty="0">
                <a:solidFill>
                  <a:srgbClr val="C12436"/>
                </a:solidFill>
                <a:latin typeface="Trebuchet MS" panose="020B0603020202020204" pitchFamily="34" charset="0"/>
              </a:rPr>
              <a:t>How might teacher performance improve if principals spent more time providing rich, reflective feedback to their teachers?  </a:t>
            </a:r>
          </a:p>
        </p:txBody>
      </p:sp>
      <p:sp>
        <p:nvSpPr>
          <p:cNvPr id="5" name="Rectangle 4">
            <a:extLst>
              <a:ext uri="{FF2B5EF4-FFF2-40B4-BE49-F238E27FC236}">
                <a16:creationId xmlns:a16="http://schemas.microsoft.com/office/drawing/2014/main" id="{6F921C12-564A-4A0E-90E3-027CEE70B88F}"/>
              </a:ext>
            </a:extLst>
          </p:cNvPr>
          <p:cNvSpPr/>
          <p:nvPr/>
        </p:nvSpPr>
        <p:spPr>
          <a:xfrm>
            <a:off x="3000375" y="2566989"/>
            <a:ext cx="2266950" cy="458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D8E24D1-8D9C-4D82-9FBF-50073E2BB1C5}"/>
              </a:ext>
            </a:extLst>
          </p:cNvPr>
          <p:cNvSpPr txBox="1"/>
          <p:nvPr/>
        </p:nvSpPr>
        <p:spPr>
          <a:xfrm>
            <a:off x="1055999" y="2300433"/>
            <a:ext cx="3801307" cy="830997"/>
          </a:xfrm>
          <a:prstGeom prst="rect">
            <a:avLst/>
          </a:prstGeom>
          <a:noFill/>
        </p:spPr>
        <p:txBody>
          <a:bodyPr wrap="square" rtlCol="0">
            <a:spAutoFit/>
          </a:bodyPr>
          <a:lstStyle/>
          <a:p>
            <a:pPr algn="ctr"/>
            <a:r>
              <a:rPr lang="en-US" sz="1600" b="1" dirty="0">
                <a:solidFill>
                  <a:srgbClr val="7030A0"/>
                </a:solidFill>
                <a:latin typeface="Trebuchet MS" panose="020B0603020202020204" pitchFamily="34" charset="0"/>
              </a:rPr>
              <a:t>Developing Educational Programs &amp; Evaluating Curriculum </a:t>
            </a:r>
          </a:p>
          <a:p>
            <a:pPr algn="ctr"/>
            <a:r>
              <a:rPr lang="en-US" sz="1600" b="1" dirty="0">
                <a:solidFill>
                  <a:srgbClr val="7030A0"/>
                </a:solidFill>
                <a:latin typeface="Trebuchet MS" panose="020B0603020202020204" pitchFamily="34" charset="0"/>
              </a:rPr>
              <a:t>2.1% </a:t>
            </a:r>
          </a:p>
        </p:txBody>
      </p:sp>
      <p:sp>
        <p:nvSpPr>
          <p:cNvPr id="10" name="TextBox 9">
            <a:extLst>
              <a:ext uri="{FF2B5EF4-FFF2-40B4-BE49-F238E27FC236}">
                <a16:creationId xmlns:a16="http://schemas.microsoft.com/office/drawing/2014/main" id="{7A68EA0A-FFB9-49D8-9F75-2606B9D6DD83}"/>
              </a:ext>
            </a:extLst>
          </p:cNvPr>
          <p:cNvSpPr txBox="1"/>
          <p:nvPr/>
        </p:nvSpPr>
        <p:spPr>
          <a:xfrm>
            <a:off x="8105909" y="3980069"/>
            <a:ext cx="2637260" cy="738664"/>
          </a:xfrm>
          <a:prstGeom prst="rect">
            <a:avLst/>
          </a:prstGeom>
          <a:noFill/>
        </p:spPr>
        <p:txBody>
          <a:bodyPr wrap="none" rtlCol="0">
            <a:spAutoFit/>
          </a:bodyPr>
          <a:lstStyle/>
          <a:p>
            <a:pPr algn="ctr"/>
            <a:r>
              <a:rPr lang="en-US" sz="2800" b="1" dirty="0">
                <a:solidFill>
                  <a:srgbClr val="CC00CC"/>
                </a:solidFill>
                <a:latin typeface="Trebuchet MS" panose="020B0603020202020204" pitchFamily="34" charset="0"/>
              </a:rPr>
              <a:t>ES=0.58</a:t>
            </a:r>
          </a:p>
          <a:p>
            <a:pPr algn="ctr"/>
            <a:r>
              <a:rPr lang="en-US" sz="1400" dirty="0">
                <a:solidFill>
                  <a:srgbClr val="CC00CC"/>
                </a:solidFill>
                <a:latin typeface="Trebuchet MS" panose="020B0603020202020204" pitchFamily="34" charset="0"/>
              </a:rPr>
              <a:t>(Kraft, Balzer, &amp; Hogan, 2018)</a:t>
            </a:r>
          </a:p>
        </p:txBody>
      </p:sp>
      <p:sp>
        <p:nvSpPr>
          <p:cNvPr id="17" name="TextBox 16">
            <a:extLst>
              <a:ext uri="{FF2B5EF4-FFF2-40B4-BE49-F238E27FC236}">
                <a16:creationId xmlns:a16="http://schemas.microsoft.com/office/drawing/2014/main" id="{B9B24DD7-D42C-49E0-A385-2DAD2D3508CB}"/>
              </a:ext>
            </a:extLst>
          </p:cNvPr>
          <p:cNvSpPr txBox="1"/>
          <p:nvPr/>
        </p:nvSpPr>
        <p:spPr>
          <a:xfrm>
            <a:off x="1943390" y="3947605"/>
            <a:ext cx="2424062" cy="738664"/>
          </a:xfrm>
          <a:prstGeom prst="rect">
            <a:avLst/>
          </a:prstGeom>
          <a:noFill/>
        </p:spPr>
        <p:txBody>
          <a:bodyPr wrap="none" rtlCol="0">
            <a:spAutoFit/>
          </a:bodyPr>
          <a:lstStyle/>
          <a:p>
            <a:pPr algn="ctr"/>
            <a:r>
              <a:rPr lang="en-US" sz="2800" b="1" dirty="0">
                <a:solidFill>
                  <a:srgbClr val="33CCCC"/>
                </a:solidFill>
                <a:effectLst>
                  <a:outerShdw blurRad="38100" dist="38100" dir="2700000" algn="tl">
                    <a:srgbClr val="000000">
                      <a:alpha val="43137"/>
                    </a:srgbClr>
                  </a:outerShdw>
                </a:effectLst>
                <a:latin typeface="Trebuchet MS" panose="020B0603020202020204" pitchFamily="34" charset="0"/>
              </a:rPr>
              <a:t>ES= 0.00 </a:t>
            </a:r>
          </a:p>
          <a:p>
            <a:pPr algn="ctr"/>
            <a:r>
              <a:rPr lang="en-US" sz="1400" dirty="0">
                <a:solidFill>
                  <a:srgbClr val="33CCCC"/>
                </a:solidFill>
                <a:latin typeface="Trebuchet MS" panose="020B0603020202020204" pitchFamily="34" charset="0"/>
              </a:rPr>
              <a:t>(Horng, Klasik &amp; Loeb, 2009</a:t>
            </a:r>
          </a:p>
        </p:txBody>
      </p:sp>
      <p:cxnSp>
        <p:nvCxnSpPr>
          <p:cNvPr id="16" name="Straight Arrow Connector 15">
            <a:extLst>
              <a:ext uri="{FF2B5EF4-FFF2-40B4-BE49-F238E27FC236}">
                <a16:creationId xmlns:a16="http://schemas.microsoft.com/office/drawing/2014/main" id="{73F8CD52-9B3D-415A-9EF9-E3F37C8B0687}"/>
              </a:ext>
            </a:extLst>
          </p:cNvPr>
          <p:cNvCxnSpPr>
            <a:cxnSpLocks/>
          </p:cNvCxnSpPr>
          <p:nvPr/>
        </p:nvCxnSpPr>
        <p:spPr>
          <a:xfrm>
            <a:off x="3993621" y="2763027"/>
            <a:ext cx="1805311" cy="49616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5594635F-1AFD-4F2C-84C7-940488B6C3C6}"/>
              </a:ext>
            </a:extLst>
          </p:cNvPr>
          <p:cNvCxnSpPr>
            <a:cxnSpLocks/>
          </p:cNvCxnSpPr>
          <p:nvPr/>
        </p:nvCxnSpPr>
        <p:spPr>
          <a:xfrm flipV="1">
            <a:off x="3625850" y="3493044"/>
            <a:ext cx="1796462" cy="9725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B06DFB2-F5AF-45F2-A878-6B9CA97FBFB6}"/>
              </a:ext>
            </a:extLst>
          </p:cNvPr>
          <p:cNvCxnSpPr>
            <a:cxnSpLocks/>
          </p:cNvCxnSpPr>
          <p:nvPr/>
        </p:nvCxnSpPr>
        <p:spPr>
          <a:xfrm flipH="1">
            <a:off x="5981187" y="2495073"/>
            <a:ext cx="612780" cy="70059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29807E1-654B-47A3-8BC7-9E29C18DF961}"/>
              </a:ext>
            </a:extLst>
          </p:cNvPr>
          <p:cNvCxnSpPr>
            <a:cxnSpLocks/>
          </p:cNvCxnSpPr>
          <p:nvPr/>
        </p:nvCxnSpPr>
        <p:spPr>
          <a:xfrm flipH="1">
            <a:off x="6084304" y="2991771"/>
            <a:ext cx="1660870" cy="2380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0ED9FFB2-DDA4-456F-BAAA-AA0C96FF9866}"/>
              </a:ext>
            </a:extLst>
          </p:cNvPr>
          <p:cNvCxnSpPr>
            <a:cxnSpLocks/>
          </p:cNvCxnSpPr>
          <p:nvPr/>
        </p:nvCxnSpPr>
        <p:spPr>
          <a:xfrm flipH="1" flipV="1">
            <a:off x="6145974" y="3306619"/>
            <a:ext cx="2159826" cy="19517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431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8" grpId="0"/>
      <p:bldP spid="19" grpId="0"/>
      <p:bldP spid="25" grpId="0" animBg="1"/>
      <p:bldP spid="5" grpId="0" animBg="1"/>
      <p:bldP spid="8" grpId="0" animBg="1"/>
      <p:bldP spid="10"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28"/>
          <p:cNvSpPr txBox="1">
            <a:spLocks noGrp="1"/>
          </p:cNvSpPr>
          <p:nvPr>
            <p:ph type="title"/>
          </p:nvPr>
        </p:nvSpPr>
        <p:spPr>
          <a:xfrm>
            <a:off x="831850" y="2268537"/>
            <a:ext cx="10515600" cy="2852737"/>
          </a:xfrm>
          <a:prstGeom prst="rect">
            <a:avLst/>
          </a:prstGeom>
          <a:noFill/>
          <a:ln>
            <a:noFill/>
          </a:ln>
        </p:spPr>
        <p:txBody>
          <a:bodyPr spcFirstLastPara="1" wrap="square" lIns="91425" tIns="45700" rIns="91425" bIns="45700" anchor="b" anchorCtr="0">
            <a:normAutofit/>
          </a:bodyPr>
          <a:lstStyle/>
          <a:p>
            <a:r>
              <a:rPr lang="en-US" dirty="0">
                <a:solidFill>
                  <a:srgbClr val="C12436"/>
                </a:solidFill>
                <a:latin typeface="Trebuchet MS" panose="020B0603020202020204" pitchFamily="34" charset="0"/>
              </a:rPr>
              <a:t>How might teacher performance improve if principals spent more time providing rich, reflective feedback to their teachers?  </a:t>
            </a:r>
            <a:r>
              <a:rPr lang="en-US" dirty="0"/>
              <a:t>(Chat)</a:t>
            </a:r>
            <a:endParaRPr dirty="0"/>
          </a:p>
        </p:txBody>
      </p:sp>
    </p:spTree>
    <p:extLst>
      <p:ext uri="{BB962C8B-B14F-4D97-AF65-F5344CB8AC3E}">
        <p14:creationId xmlns:p14="http://schemas.microsoft.com/office/powerpoint/2010/main" val="101284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Line 9"/>
          <p:cNvSpPr>
            <a:spLocks noChangeShapeType="1"/>
          </p:cNvSpPr>
          <p:nvPr/>
        </p:nvSpPr>
        <p:spPr bwMode="auto">
          <a:xfrm flipH="1">
            <a:off x="6885665" y="3241358"/>
            <a:ext cx="835025" cy="401387"/>
          </a:xfrm>
          <a:prstGeom prst="line">
            <a:avLst/>
          </a:prstGeom>
          <a:noFill/>
          <a:ln w="9525">
            <a:solidFill>
              <a:schemeClr val="tx1"/>
            </a:solidFill>
            <a:round/>
            <a:headEnd/>
            <a:tailEnd/>
          </a:ln>
        </p:spPr>
        <p:txBody>
          <a:bodyPr wrap="square" lIns="68452" tIns="34226" rIns="68452" bIns="34226" anchor="ctr">
            <a:spAutoFit/>
          </a:bodyPr>
          <a:lstStyle/>
          <a:p>
            <a:endParaRPr lang="en-US" sz="2000" dirty="0"/>
          </a:p>
        </p:txBody>
      </p:sp>
      <p:sp>
        <p:nvSpPr>
          <p:cNvPr id="23" name="Oval 22"/>
          <p:cNvSpPr/>
          <p:nvPr/>
        </p:nvSpPr>
        <p:spPr>
          <a:xfrm>
            <a:off x="7114533" y="2555136"/>
            <a:ext cx="2990668" cy="1073383"/>
          </a:xfrm>
          <a:prstGeom prst="ellips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rebuchet MS" panose="020B0603020202020204" pitchFamily="34" charset="0"/>
              </a:rPr>
              <a:t>School </a:t>
            </a:r>
          </a:p>
          <a:p>
            <a:pPr algn="ctr"/>
            <a:r>
              <a:rPr lang="en-US" sz="2000" b="1" dirty="0">
                <a:solidFill>
                  <a:schemeClr val="tx1"/>
                </a:solidFill>
                <a:latin typeface="Trebuchet MS" panose="020B0603020202020204" pitchFamily="34" charset="0"/>
              </a:rPr>
              <a:t>Climate</a:t>
            </a:r>
          </a:p>
        </p:txBody>
      </p:sp>
      <p:sp>
        <p:nvSpPr>
          <p:cNvPr id="11" name="Line 12"/>
          <p:cNvSpPr>
            <a:spLocks noChangeShapeType="1"/>
          </p:cNvSpPr>
          <p:nvPr/>
        </p:nvSpPr>
        <p:spPr bwMode="auto">
          <a:xfrm flipV="1">
            <a:off x="4694117" y="4285273"/>
            <a:ext cx="645161" cy="411368"/>
          </a:xfrm>
          <a:prstGeom prst="line">
            <a:avLst/>
          </a:prstGeom>
          <a:noFill/>
          <a:ln w="9525">
            <a:solidFill>
              <a:schemeClr val="tx1"/>
            </a:solidFill>
            <a:round/>
            <a:headEnd/>
            <a:tailEnd/>
          </a:ln>
        </p:spPr>
        <p:txBody>
          <a:bodyPr wrap="square" lIns="68452" tIns="34226" rIns="68452" bIns="34226" anchor="ctr">
            <a:spAutoFit/>
          </a:bodyPr>
          <a:lstStyle/>
          <a:p>
            <a:endParaRPr lang="en-US" sz="2000" dirty="0"/>
          </a:p>
        </p:txBody>
      </p:sp>
      <p:sp>
        <p:nvSpPr>
          <p:cNvPr id="4" name="Line 11"/>
          <p:cNvSpPr>
            <a:spLocks noChangeShapeType="1"/>
          </p:cNvSpPr>
          <p:nvPr/>
        </p:nvSpPr>
        <p:spPr bwMode="auto">
          <a:xfrm>
            <a:off x="6080959" y="4504412"/>
            <a:ext cx="15040" cy="821424"/>
          </a:xfrm>
          <a:prstGeom prst="line">
            <a:avLst/>
          </a:prstGeom>
          <a:noFill/>
          <a:ln w="9525">
            <a:solidFill>
              <a:schemeClr val="tx1"/>
            </a:solidFill>
            <a:round/>
            <a:headEnd/>
            <a:tailEnd/>
          </a:ln>
        </p:spPr>
        <p:txBody>
          <a:bodyPr wrap="square" lIns="68452" tIns="34226" rIns="68452" bIns="34226" anchor="ctr">
            <a:spAutoFit/>
          </a:bodyPr>
          <a:lstStyle/>
          <a:p>
            <a:endParaRPr lang="en-US" sz="2000" dirty="0"/>
          </a:p>
        </p:txBody>
      </p:sp>
      <p:sp>
        <p:nvSpPr>
          <p:cNvPr id="6" name="Line 10"/>
          <p:cNvSpPr>
            <a:spLocks noChangeShapeType="1"/>
          </p:cNvSpPr>
          <p:nvPr/>
        </p:nvSpPr>
        <p:spPr bwMode="auto">
          <a:xfrm>
            <a:off x="6827520" y="4260374"/>
            <a:ext cx="710866" cy="413435"/>
          </a:xfrm>
          <a:prstGeom prst="line">
            <a:avLst/>
          </a:prstGeom>
          <a:noFill/>
          <a:ln w="9525">
            <a:solidFill>
              <a:schemeClr val="tx1"/>
            </a:solidFill>
            <a:round/>
            <a:headEnd/>
            <a:tailEnd/>
          </a:ln>
        </p:spPr>
        <p:txBody>
          <a:bodyPr wrap="square" lIns="68452" tIns="34226" rIns="68452" bIns="34226" anchor="ctr">
            <a:spAutoFit/>
          </a:bodyPr>
          <a:lstStyle/>
          <a:p>
            <a:endParaRPr lang="en-US" sz="2000" dirty="0"/>
          </a:p>
        </p:txBody>
      </p:sp>
      <p:sp>
        <p:nvSpPr>
          <p:cNvPr id="7" name="Line 7"/>
          <p:cNvSpPr>
            <a:spLocks noChangeShapeType="1"/>
          </p:cNvSpPr>
          <p:nvPr/>
        </p:nvSpPr>
        <p:spPr bwMode="auto">
          <a:xfrm flipH="1">
            <a:off x="6080961" y="2314576"/>
            <a:ext cx="0" cy="766763"/>
          </a:xfrm>
          <a:prstGeom prst="line">
            <a:avLst/>
          </a:prstGeom>
          <a:noFill/>
          <a:ln w="9525">
            <a:solidFill>
              <a:schemeClr val="tx1"/>
            </a:solidFill>
            <a:round/>
            <a:headEnd/>
            <a:tailEnd/>
          </a:ln>
        </p:spPr>
        <p:txBody>
          <a:bodyPr wrap="square" lIns="68452" tIns="34226" rIns="68452" bIns="34226" anchor="ctr">
            <a:spAutoFit/>
          </a:bodyPr>
          <a:lstStyle/>
          <a:p>
            <a:endParaRPr lang="en-US" sz="2000" dirty="0"/>
          </a:p>
        </p:txBody>
      </p:sp>
      <p:sp>
        <p:nvSpPr>
          <p:cNvPr id="8" name="Line 7"/>
          <p:cNvSpPr>
            <a:spLocks noChangeShapeType="1"/>
          </p:cNvSpPr>
          <p:nvPr/>
        </p:nvSpPr>
        <p:spPr bwMode="auto">
          <a:xfrm>
            <a:off x="4528458" y="3241358"/>
            <a:ext cx="1096732" cy="460693"/>
          </a:xfrm>
          <a:prstGeom prst="line">
            <a:avLst/>
          </a:prstGeom>
          <a:noFill/>
          <a:ln w="9525">
            <a:solidFill>
              <a:schemeClr val="tx1"/>
            </a:solidFill>
            <a:round/>
            <a:headEnd/>
            <a:tailEnd/>
          </a:ln>
        </p:spPr>
        <p:txBody>
          <a:bodyPr wrap="square" lIns="68452" tIns="34226" rIns="68452" bIns="34226" anchor="ctr">
            <a:spAutoFit/>
          </a:bodyPr>
          <a:lstStyle/>
          <a:p>
            <a:endParaRPr lang="en-US" sz="2000" dirty="0"/>
          </a:p>
        </p:txBody>
      </p:sp>
      <p:sp>
        <p:nvSpPr>
          <p:cNvPr id="9" name="Oval 8"/>
          <p:cNvSpPr>
            <a:spLocks noChangeArrowheads="1"/>
          </p:cNvSpPr>
          <p:nvPr/>
        </p:nvSpPr>
        <p:spPr bwMode="auto">
          <a:xfrm>
            <a:off x="5124427" y="3094038"/>
            <a:ext cx="1824061" cy="1602605"/>
          </a:xfrm>
          <a:prstGeom prst="ellipse">
            <a:avLst/>
          </a:prstGeom>
          <a:solidFill>
            <a:srgbClr val="C00000"/>
          </a:solidFill>
          <a:ln w="25400">
            <a:solidFill>
              <a:schemeClr val="tx1"/>
            </a:solidFill>
            <a:round/>
            <a:headEnd/>
            <a:tailEnd/>
          </a:ln>
        </p:spPr>
        <p:txBody>
          <a:bodyPr wrap="none" lIns="68452" tIns="34226" rIns="68452" bIns="34226" anchor="ctr"/>
          <a:lstStyle/>
          <a:p>
            <a:pPr algn="ctr">
              <a:defRPr/>
            </a:pPr>
            <a:r>
              <a:rPr lang="en-US" sz="2400" b="1" dirty="0">
                <a:solidFill>
                  <a:schemeClr val="bg1"/>
                </a:solidFill>
                <a:effectLst>
                  <a:outerShdw blurRad="38100" dist="38100" dir="2700000" algn="tl">
                    <a:srgbClr val="000000"/>
                  </a:outerShdw>
                </a:effectLst>
                <a:latin typeface="Trebuchet MS" panose="020B0603020202020204" pitchFamily="34" charset="0"/>
                <a:ea typeface="ＭＳ Ｐゴシック" pitchFamily="29" charset="-128"/>
                <a:cs typeface="Arial" pitchFamily="34" charset="0"/>
              </a:rPr>
              <a:t>The</a:t>
            </a:r>
          </a:p>
          <a:p>
            <a:pPr algn="ctr">
              <a:defRPr/>
            </a:pPr>
            <a:r>
              <a:rPr lang="en-US" sz="2400" b="1" dirty="0">
                <a:solidFill>
                  <a:schemeClr val="bg1"/>
                </a:solidFill>
                <a:effectLst>
                  <a:outerShdw blurRad="38100" dist="38100" dir="2700000" algn="tl">
                    <a:srgbClr val="000000"/>
                  </a:outerShdw>
                </a:effectLst>
                <a:latin typeface="Trebuchet MS" panose="020B0603020202020204" pitchFamily="34" charset="0"/>
                <a:ea typeface="ＭＳ Ｐゴシック" pitchFamily="29" charset="-128"/>
                <a:cs typeface="Arial" pitchFamily="34" charset="0"/>
              </a:rPr>
              <a:t>Principal</a:t>
            </a:r>
            <a:endParaRPr lang="en-US" sz="1600" b="1" dirty="0">
              <a:solidFill>
                <a:schemeClr val="bg1"/>
              </a:solidFill>
              <a:effectLst>
                <a:outerShdw blurRad="38100" dist="38100" dir="2700000" algn="tl">
                  <a:srgbClr val="000000"/>
                </a:outerShdw>
              </a:effectLst>
              <a:latin typeface="Trebuchet MS" panose="020B0603020202020204" pitchFamily="34" charset="0"/>
              <a:ea typeface="ＭＳ Ｐゴシック" pitchFamily="29" charset="-128"/>
              <a:cs typeface="Arial" pitchFamily="34" charset="0"/>
            </a:endParaRPr>
          </a:p>
        </p:txBody>
      </p:sp>
      <p:sp>
        <p:nvSpPr>
          <p:cNvPr id="19" name="Oval 17"/>
          <p:cNvSpPr>
            <a:spLocks noChangeArrowheads="1"/>
          </p:cNvSpPr>
          <p:nvPr/>
        </p:nvSpPr>
        <p:spPr bwMode="auto">
          <a:xfrm>
            <a:off x="1822899" y="3989313"/>
            <a:ext cx="2974952" cy="1395573"/>
          </a:xfrm>
          <a:prstGeom prst="ellipse">
            <a:avLst/>
          </a:prstGeom>
          <a:solidFill>
            <a:srgbClr val="00B0F0"/>
          </a:solidFill>
          <a:ln w="19050">
            <a:solidFill>
              <a:schemeClr val="tx1"/>
            </a:solidFill>
            <a:round/>
            <a:headEnd/>
            <a:tailEnd/>
          </a:ln>
        </p:spPr>
        <p:txBody>
          <a:bodyPr wrap="square" lIns="68452" tIns="34226" rIns="68452" bIns="34226" anchor="ctr">
            <a:spAutoFit/>
          </a:bodyPr>
          <a:lstStyle/>
          <a:p>
            <a:pPr algn="ctr">
              <a:spcBef>
                <a:spcPts val="300"/>
              </a:spcBef>
              <a:defRPr/>
            </a:pPr>
            <a:r>
              <a:rPr lang="en-US" sz="2000" b="1" dirty="0">
                <a:solidFill>
                  <a:schemeClr val="tx1"/>
                </a:solidFill>
                <a:latin typeface="Trebuchet MS" panose="020B0603020202020204" pitchFamily="34" charset="0"/>
                <a:ea typeface="ＭＳ Ｐゴシック" pitchFamily="29" charset="-128"/>
                <a:cs typeface="Arial" pitchFamily="34" charset="0"/>
              </a:rPr>
              <a:t>Communication &amp; Community Relations</a:t>
            </a:r>
          </a:p>
        </p:txBody>
      </p:sp>
      <p:sp>
        <p:nvSpPr>
          <p:cNvPr id="21" name="Title 20"/>
          <p:cNvSpPr>
            <a:spLocks noGrp="1"/>
          </p:cNvSpPr>
          <p:nvPr>
            <p:ph type="title" idx="4294967295"/>
          </p:nvPr>
        </p:nvSpPr>
        <p:spPr>
          <a:xfrm>
            <a:off x="761090" y="413313"/>
            <a:ext cx="12249150" cy="500063"/>
          </a:xfrm>
        </p:spPr>
        <p:txBody>
          <a:bodyPr>
            <a:noAutofit/>
          </a:bodyPr>
          <a:lstStyle/>
          <a:p>
            <a:r>
              <a:rPr lang="en-US" dirty="0">
                <a:latin typeface="Trebuchet MS" panose="020B0603020202020204" pitchFamily="34" charset="0"/>
              </a:rPr>
              <a:t>EFFECTIVE PRINCIPAL BEHAVIORS</a:t>
            </a:r>
          </a:p>
        </p:txBody>
      </p:sp>
      <p:sp>
        <p:nvSpPr>
          <p:cNvPr id="17" name="Oval 17"/>
          <p:cNvSpPr>
            <a:spLocks noChangeArrowheads="1"/>
          </p:cNvSpPr>
          <p:nvPr/>
        </p:nvSpPr>
        <p:spPr bwMode="auto">
          <a:xfrm>
            <a:off x="1824824" y="2447579"/>
            <a:ext cx="2945495" cy="1114258"/>
          </a:xfrm>
          <a:prstGeom prst="ellipse">
            <a:avLst/>
          </a:prstGeom>
          <a:solidFill>
            <a:srgbClr val="FF99FF"/>
          </a:solidFill>
          <a:ln w="19050">
            <a:solidFill>
              <a:schemeClr val="tx1"/>
            </a:solidFill>
            <a:round/>
            <a:headEnd/>
            <a:tailEnd/>
          </a:ln>
        </p:spPr>
        <p:txBody>
          <a:bodyPr wrap="square" lIns="68452" tIns="34226" rIns="68452" bIns="34226" anchor="t">
            <a:spAutoFit/>
          </a:bodyPr>
          <a:lstStyle/>
          <a:p>
            <a:pPr algn="ctr">
              <a:spcBef>
                <a:spcPts val="300"/>
              </a:spcBef>
              <a:defRPr/>
            </a:pPr>
            <a:endParaRPr lang="en-US" sz="1100" b="1" dirty="0">
              <a:solidFill>
                <a:schemeClr val="tx1"/>
              </a:solidFill>
              <a:latin typeface="Trebuchet MS" panose="020B0603020202020204" pitchFamily="34" charset="0"/>
              <a:ea typeface="ＭＳ Ｐゴシック" pitchFamily="29" charset="-128"/>
              <a:cs typeface="Arial" pitchFamily="34" charset="0"/>
            </a:endParaRPr>
          </a:p>
          <a:p>
            <a:pPr algn="ctr">
              <a:spcBef>
                <a:spcPts val="300"/>
              </a:spcBef>
              <a:defRPr/>
            </a:pPr>
            <a:r>
              <a:rPr lang="en-US" sz="2000" b="1" dirty="0">
                <a:solidFill>
                  <a:schemeClr val="tx1"/>
                </a:solidFill>
                <a:latin typeface="Trebuchet MS" panose="020B0603020202020204" pitchFamily="34" charset="0"/>
                <a:ea typeface="ＭＳ Ｐゴシック" pitchFamily="29" charset="-128"/>
                <a:cs typeface="Arial" pitchFamily="34" charset="0"/>
              </a:rPr>
              <a:t>Professionalism</a:t>
            </a:r>
          </a:p>
          <a:p>
            <a:pPr algn="ctr">
              <a:spcBef>
                <a:spcPts val="300"/>
              </a:spcBef>
              <a:defRPr/>
            </a:pPr>
            <a:endParaRPr lang="en-US" sz="1100" b="1" dirty="0">
              <a:solidFill>
                <a:schemeClr val="tx1"/>
              </a:solidFill>
              <a:latin typeface="Trebuchet MS" panose="020B0603020202020204" pitchFamily="34" charset="0"/>
              <a:ea typeface="ＭＳ Ｐゴシック" pitchFamily="29" charset="-128"/>
              <a:cs typeface="Arial" pitchFamily="34" charset="0"/>
            </a:endParaRPr>
          </a:p>
        </p:txBody>
      </p:sp>
      <p:sp>
        <p:nvSpPr>
          <p:cNvPr id="22" name="Oval 17"/>
          <p:cNvSpPr>
            <a:spLocks noChangeArrowheads="1"/>
          </p:cNvSpPr>
          <p:nvPr/>
        </p:nvSpPr>
        <p:spPr bwMode="auto">
          <a:xfrm>
            <a:off x="7171207" y="3986909"/>
            <a:ext cx="2956283" cy="1395573"/>
          </a:xfrm>
          <a:prstGeom prst="ellipse">
            <a:avLst/>
          </a:prstGeom>
          <a:solidFill>
            <a:srgbClr val="CC66FF"/>
          </a:solidFill>
          <a:ln w="19050">
            <a:solidFill>
              <a:schemeClr val="tx1"/>
            </a:solidFill>
            <a:round/>
            <a:headEnd/>
            <a:tailEnd/>
          </a:ln>
        </p:spPr>
        <p:txBody>
          <a:bodyPr wrap="square" lIns="68452" tIns="34226" rIns="68452" bIns="34226" anchor="ctr">
            <a:spAutoFit/>
          </a:bodyPr>
          <a:lstStyle/>
          <a:p>
            <a:pPr algn="ctr">
              <a:spcBef>
                <a:spcPts val="300"/>
              </a:spcBef>
              <a:defRPr/>
            </a:pPr>
            <a:r>
              <a:rPr lang="en-US" sz="2000" b="1" dirty="0">
                <a:solidFill>
                  <a:schemeClr val="tx1"/>
                </a:solidFill>
                <a:latin typeface="Trebuchet MS" panose="020B0603020202020204" pitchFamily="34" charset="0"/>
                <a:ea typeface="ＭＳ Ｐゴシック" pitchFamily="29" charset="-128"/>
                <a:cs typeface="Arial" pitchFamily="34" charset="0"/>
              </a:rPr>
              <a:t>Human Resources Leadership</a:t>
            </a:r>
          </a:p>
        </p:txBody>
      </p:sp>
      <p:sp>
        <p:nvSpPr>
          <p:cNvPr id="2" name="Oval 1"/>
          <p:cNvSpPr/>
          <p:nvPr/>
        </p:nvSpPr>
        <p:spPr>
          <a:xfrm>
            <a:off x="4496372" y="1372018"/>
            <a:ext cx="2974951" cy="1073383"/>
          </a:xfrm>
          <a:prstGeom prst="ellipse">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rebuchet MS" panose="020B0603020202020204" pitchFamily="34" charset="0"/>
              </a:rPr>
              <a:t>Instructional Leadership</a:t>
            </a:r>
          </a:p>
        </p:txBody>
      </p:sp>
      <p:sp>
        <p:nvSpPr>
          <p:cNvPr id="24" name="Oval 23"/>
          <p:cNvSpPr/>
          <p:nvPr/>
        </p:nvSpPr>
        <p:spPr>
          <a:xfrm>
            <a:off x="4498869" y="5285501"/>
            <a:ext cx="2990668" cy="1073383"/>
          </a:xfrm>
          <a:prstGeom prst="ellipse">
            <a:avLst/>
          </a:prstGeom>
          <a:solidFill>
            <a:srgbClr val="00B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rebuchet MS" panose="020B0603020202020204" pitchFamily="34" charset="0"/>
              </a:rPr>
              <a:t>Organizational Management</a:t>
            </a:r>
          </a:p>
        </p:txBody>
      </p:sp>
    </p:spTree>
    <p:extLst>
      <p:ext uri="{BB962C8B-B14F-4D97-AF65-F5344CB8AC3E}">
        <p14:creationId xmlns:p14="http://schemas.microsoft.com/office/powerpoint/2010/main" val="3443107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3" grpId="0" animBg="1"/>
      <p:bldP spid="11" grpId="0" animBg="1"/>
      <p:bldP spid="4" grpId="0" animBg="1"/>
      <p:bldP spid="6" grpId="0" animBg="1"/>
      <p:bldP spid="7" grpId="0" animBg="1"/>
      <p:bldP spid="8" grpId="0" animBg="1"/>
      <p:bldP spid="19" grpId="0" animBg="1"/>
      <p:bldP spid="17" grpId="0" animBg="1"/>
      <p:bldP spid="22" grpId="0" animBg="1"/>
      <p:bldP spid="2"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
          <p:cNvSpPr txBox="1">
            <a:spLocks noGrp="1"/>
          </p:cNvSpPr>
          <p:nvPr>
            <p:ph type="title"/>
          </p:nvPr>
        </p:nvSpPr>
        <p:spPr>
          <a:xfrm>
            <a:off x="814329" y="125360"/>
            <a:ext cx="10515600" cy="132588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4400"/>
              <a:buFont typeface="Trebuchet MS"/>
              <a:buNone/>
            </a:pPr>
            <a:r>
              <a:rPr lang="en-US" dirty="0"/>
              <a:t>AGENDA </a:t>
            </a:r>
            <a:endParaRPr dirty="0"/>
          </a:p>
        </p:txBody>
      </p:sp>
      <p:graphicFrame>
        <p:nvGraphicFramePr>
          <p:cNvPr id="162" name="Google Shape;162;p2"/>
          <p:cNvGraphicFramePr/>
          <p:nvPr>
            <p:extLst>
              <p:ext uri="{D42A27DB-BD31-4B8C-83A1-F6EECF244321}">
                <p14:modId xmlns:p14="http://schemas.microsoft.com/office/powerpoint/2010/main" val="158795862"/>
              </p:ext>
            </p:extLst>
          </p:nvPr>
        </p:nvGraphicFramePr>
        <p:xfrm>
          <a:off x="1753326" y="1661659"/>
          <a:ext cx="7574669" cy="4028530"/>
        </p:xfrm>
        <a:graphic>
          <a:graphicData uri="http://schemas.openxmlformats.org/drawingml/2006/table">
            <a:tbl>
              <a:tblPr firstRow="1" bandRow="1">
                <a:noFill/>
                <a:tableStyleId>{4707567D-6447-4F91-A6B4-1BB1B447DF70}</a:tableStyleId>
              </a:tblPr>
              <a:tblGrid>
                <a:gridCol w="1433048">
                  <a:extLst>
                    <a:ext uri="{9D8B030D-6E8A-4147-A177-3AD203B41FA5}">
                      <a16:colId xmlns:a16="http://schemas.microsoft.com/office/drawing/2014/main" val="20000"/>
                    </a:ext>
                  </a:extLst>
                </a:gridCol>
                <a:gridCol w="3511308">
                  <a:extLst>
                    <a:ext uri="{9D8B030D-6E8A-4147-A177-3AD203B41FA5}">
                      <a16:colId xmlns:a16="http://schemas.microsoft.com/office/drawing/2014/main" val="20001"/>
                    </a:ext>
                  </a:extLst>
                </a:gridCol>
                <a:gridCol w="2630313">
                  <a:extLst>
                    <a:ext uri="{9D8B030D-6E8A-4147-A177-3AD203B41FA5}">
                      <a16:colId xmlns:a16="http://schemas.microsoft.com/office/drawing/2014/main" val="20002"/>
                    </a:ext>
                  </a:extLst>
                </a:gridCol>
              </a:tblGrid>
              <a:tr h="370850">
                <a:tc>
                  <a:txBody>
                    <a:bodyPr/>
                    <a:lstStyle/>
                    <a:p>
                      <a:pPr marL="0" marR="0" lvl="0" indent="0" algn="l" rtl="0">
                        <a:lnSpc>
                          <a:spcPct val="100000"/>
                        </a:lnSpc>
                        <a:spcBef>
                          <a:spcPts val="0"/>
                        </a:spcBef>
                        <a:spcAft>
                          <a:spcPts val="0"/>
                        </a:spcAft>
                        <a:buClr>
                          <a:srgbClr val="FFFFFF"/>
                        </a:buClr>
                        <a:buSzPts val="1800"/>
                        <a:buFont typeface="Trebuchet MS"/>
                        <a:buNone/>
                      </a:pPr>
                      <a:r>
                        <a:rPr lang="en-US" sz="1800" b="1" u="none" strike="noStrike" cap="none" dirty="0">
                          <a:solidFill>
                            <a:srgbClr val="FFFFFF"/>
                          </a:solidFill>
                        </a:rPr>
                        <a:t>Time</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12436"/>
                    </a:solidFill>
                  </a:tcPr>
                </a:tc>
                <a:tc>
                  <a:txBody>
                    <a:bodyPr/>
                    <a:lstStyle/>
                    <a:p>
                      <a:pPr marL="0" marR="0" lvl="0" indent="0" algn="l" rtl="0">
                        <a:spcBef>
                          <a:spcPts val="0"/>
                        </a:spcBef>
                        <a:spcAft>
                          <a:spcPts val="0"/>
                        </a:spcAft>
                        <a:buNone/>
                      </a:pPr>
                      <a:r>
                        <a:rPr lang="en-US" sz="1800" b="1" u="none" strike="noStrike" cap="none" dirty="0">
                          <a:solidFill>
                            <a:srgbClr val="FFFFFF"/>
                          </a:solidFill>
                        </a:rPr>
                        <a:t>Agenda Item</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12436"/>
                    </a:solidFill>
                  </a:tcPr>
                </a:tc>
                <a:tc>
                  <a:txBody>
                    <a:bodyPr/>
                    <a:lstStyle/>
                    <a:p>
                      <a:pPr marL="0" marR="0" lvl="0" indent="0" algn="l" rtl="0">
                        <a:spcBef>
                          <a:spcPts val="0"/>
                        </a:spcBef>
                        <a:spcAft>
                          <a:spcPts val="0"/>
                        </a:spcAft>
                        <a:buNone/>
                      </a:pPr>
                      <a:r>
                        <a:rPr lang="en-US" sz="1800" b="1" dirty="0">
                          <a:solidFill>
                            <a:srgbClr val="FFFFFF"/>
                          </a:solidFill>
                        </a:rPr>
                        <a:t>Speaker/Leader</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12436"/>
                    </a:solidFill>
                  </a:tcPr>
                </a:tc>
                <a:extLst>
                  <a:ext uri="{0D108BD9-81ED-4DB2-BD59-A6C34878D82A}">
                    <a16:rowId xmlns:a16="http://schemas.microsoft.com/office/drawing/2014/main" val="10000"/>
                  </a:ext>
                </a:extLst>
              </a:tr>
              <a:tr h="269450">
                <a:tc>
                  <a:txBody>
                    <a:bodyPr/>
                    <a:lstStyle/>
                    <a:p>
                      <a:pPr marL="0" marR="0" lvl="0" indent="0" algn="l" rtl="0">
                        <a:lnSpc>
                          <a:spcPct val="100000"/>
                        </a:lnSpc>
                        <a:spcBef>
                          <a:spcPts val="0"/>
                        </a:spcBef>
                        <a:spcAft>
                          <a:spcPts val="0"/>
                        </a:spcAft>
                        <a:buClr>
                          <a:schemeClr val="dk1"/>
                        </a:buClr>
                        <a:buSzPts val="1600"/>
                        <a:buFont typeface="Trebuchet MS"/>
                        <a:buNone/>
                      </a:pPr>
                      <a:r>
                        <a:rPr lang="en-US" sz="1600" b="0" dirty="0">
                          <a:solidFill>
                            <a:schemeClr val="dk1"/>
                          </a:solidFill>
                        </a:rPr>
                        <a:t>8:30-8:40</a:t>
                      </a:r>
                      <a:endParaRPr lang="en-US" dirty="0"/>
                    </a:p>
                  </a:txBody>
                  <a:tcPr marL="91450" marR="91450" marT="45725" marB="45725">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1600"/>
                        <a:buFont typeface="Trebuchet MS"/>
                        <a:buNone/>
                      </a:pPr>
                      <a:r>
                        <a:rPr lang="en-US" sz="1600" dirty="0"/>
                        <a:t>Introduction</a:t>
                      </a:r>
                      <a:endParaRPr dirty="0"/>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1600"/>
                        <a:buFont typeface="Trebuchet MS"/>
                        <a:buNone/>
                      </a:pPr>
                      <a:r>
                        <a:rPr lang="en-US" sz="1600" dirty="0"/>
                        <a:t>Dr. Joan Johnson (VDOE)</a:t>
                      </a:r>
                    </a:p>
                    <a:p>
                      <a:pPr marL="0" marR="0" lvl="0" indent="0" algn="l" rtl="0">
                        <a:lnSpc>
                          <a:spcPct val="100000"/>
                        </a:lnSpc>
                        <a:spcBef>
                          <a:spcPts val="0"/>
                        </a:spcBef>
                        <a:spcAft>
                          <a:spcPts val="0"/>
                        </a:spcAft>
                        <a:buClr>
                          <a:schemeClr val="dk1"/>
                        </a:buClr>
                        <a:buSzPts val="1600"/>
                        <a:buFont typeface="Trebuchet MS"/>
                        <a:buNone/>
                      </a:pPr>
                      <a:r>
                        <a:rPr lang="en-US" sz="1600" dirty="0"/>
                        <a:t>Dr. Amy Griffin (VDOE)</a:t>
                      </a:r>
                      <a:endParaRPr dirty="0"/>
                    </a:p>
                    <a:p>
                      <a:pPr marL="0" marR="0" lvl="0" indent="0" algn="l" rtl="0">
                        <a:lnSpc>
                          <a:spcPct val="100000"/>
                        </a:lnSpc>
                        <a:spcBef>
                          <a:spcPts val="0"/>
                        </a:spcBef>
                        <a:spcAft>
                          <a:spcPts val="0"/>
                        </a:spcAft>
                        <a:buClr>
                          <a:schemeClr val="dk1"/>
                        </a:buClr>
                        <a:buSzPts val="1600"/>
                        <a:buFont typeface="Trebuchet MS"/>
                        <a:buNone/>
                      </a:pPr>
                      <a:r>
                        <a:rPr lang="en-US" sz="1600" dirty="0"/>
                        <a:t>Dr. James Stronge (S&amp;A)</a:t>
                      </a:r>
                      <a:endParaRPr dirty="0"/>
                    </a:p>
                  </a:txBody>
                  <a:tcPr marL="91450" marR="91450" marT="45725" marB="45725">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184875">
                <a:tc>
                  <a:txBody>
                    <a:bodyPr/>
                    <a:lstStyle/>
                    <a:p>
                      <a:pPr marL="0" marR="0" lvl="0" indent="0" algn="l" rtl="0">
                        <a:lnSpc>
                          <a:spcPct val="100000"/>
                        </a:lnSpc>
                        <a:spcBef>
                          <a:spcPts val="0"/>
                        </a:spcBef>
                        <a:spcAft>
                          <a:spcPts val="0"/>
                        </a:spcAft>
                        <a:buClr>
                          <a:schemeClr val="dk1"/>
                        </a:buClr>
                        <a:buSzPts val="1600"/>
                        <a:buFont typeface="Trebuchet MS"/>
                        <a:buNone/>
                      </a:pPr>
                      <a:r>
                        <a:rPr lang="en-US" sz="1600" b="0" dirty="0">
                          <a:solidFill>
                            <a:schemeClr val="dk1"/>
                          </a:solidFill>
                        </a:rPr>
                        <a:t>8:40-8:55</a:t>
                      </a:r>
                      <a:endParaRPr dirty="0"/>
                    </a:p>
                  </a:txBody>
                  <a:tcPr marL="91450" marR="91450" marT="45725" marB="45725">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1600"/>
                        <a:buFont typeface="Trebuchet MS"/>
                        <a:buNone/>
                      </a:pPr>
                      <a:r>
                        <a:rPr lang="en-US" sz="1600" dirty="0"/>
                        <a:t>Phase 2 Process</a:t>
                      </a:r>
                      <a:endParaRPr dirty="0"/>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1600"/>
                        <a:buFont typeface="Trebuchet MS"/>
                        <a:buNone/>
                      </a:pPr>
                      <a:r>
                        <a:rPr lang="en-US" sz="1600" dirty="0"/>
                        <a:t>Dr. Ginny Tonneson (S&amp;A)</a:t>
                      </a:r>
                      <a:endParaRPr dirty="0"/>
                    </a:p>
                  </a:txBody>
                  <a:tcPr marL="91450" marR="91450" marT="45725" marB="45725">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163650">
                <a:tc>
                  <a:txBody>
                    <a:bodyPr/>
                    <a:lstStyle/>
                    <a:p>
                      <a:pPr marL="0" marR="0" lvl="0" indent="0" algn="l" rtl="0">
                        <a:spcBef>
                          <a:spcPts val="0"/>
                        </a:spcBef>
                        <a:spcAft>
                          <a:spcPts val="0"/>
                        </a:spcAft>
                        <a:buNone/>
                      </a:pPr>
                      <a:r>
                        <a:rPr lang="en-US" sz="1600" dirty="0"/>
                        <a:t>8:55-9:35</a:t>
                      </a:r>
                      <a:endParaRPr sz="1600" dirty="0"/>
                    </a:p>
                  </a:txBody>
                  <a:tcPr marL="91450" marR="91450" marT="45725" marB="45725">
                    <a:lnL w="12700"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1600"/>
                        <a:buFont typeface="Trebuchet MS"/>
                        <a:buNone/>
                      </a:pPr>
                      <a:r>
                        <a:rPr lang="en-US" sz="1600" dirty="0"/>
                        <a:t>Qualities of Effective Principals</a:t>
                      </a:r>
                      <a:endParaRPr sz="1600" dirty="0"/>
                    </a:p>
                  </a:txBody>
                  <a:tcPr marL="91450" marR="91450" marT="45725" marB="45725">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1600"/>
                        <a:buFont typeface="Trebuchet MS"/>
                        <a:buNone/>
                      </a:pPr>
                      <a:r>
                        <a:rPr lang="en-US" sz="1600" dirty="0"/>
                        <a:t>Dr. James Stronge (S&amp;A)</a:t>
                      </a:r>
                      <a:endParaRPr sz="1600" dirty="0"/>
                    </a:p>
                  </a:txBody>
                  <a:tcPr marL="91450" marR="91450" marT="45725" marB="45725">
                    <a:lnL w="9525"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442650281"/>
                  </a:ext>
                </a:extLst>
              </a:tr>
              <a:tr h="163650">
                <a:tc>
                  <a:txBody>
                    <a:bodyPr/>
                    <a:lstStyle/>
                    <a:p>
                      <a:pPr marL="0" marR="0" lvl="0" indent="0" algn="l" rtl="0">
                        <a:spcBef>
                          <a:spcPts val="0"/>
                        </a:spcBef>
                        <a:spcAft>
                          <a:spcPts val="0"/>
                        </a:spcAft>
                        <a:buNone/>
                      </a:pPr>
                      <a:r>
                        <a:rPr lang="en-US" sz="1600" b="0" dirty="0">
                          <a:solidFill>
                            <a:schemeClr val="dk1"/>
                          </a:solidFill>
                        </a:rPr>
                        <a:t>9:35-9:55</a:t>
                      </a:r>
                      <a:endParaRPr dirty="0"/>
                    </a:p>
                  </a:txBody>
                  <a:tcPr marL="91450" marR="91450" marT="45725" marB="45725">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1600"/>
                        <a:buFont typeface="Trebuchet MS"/>
                        <a:buNone/>
                      </a:pPr>
                      <a:r>
                        <a:rPr lang="en-US" sz="1600" dirty="0">
                          <a:solidFill>
                            <a:schemeClr val="dk1"/>
                          </a:solidFill>
                        </a:rPr>
                        <a:t>PPES Design</a:t>
                      </a:r>
                      <a:endParaRPr dirty="0"/>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1600"/>
                        <a:buFont typeface="Trebuchet MS"/>
                        <a:buNone/>
                      </a:pPr>
                      <a:r>
                        <a:rPr lang="en-US" sz="1600" dirty="0">
                          <a:solidFill>
                            <a:schemeClr val="dk1"/>
                          </a:solidFill>
                        </a:rPr>
                        <a:t>Dr. Ginny Tonneson (S&amp;A)</a:t>
                      </a:r>
                      <a:endParaRPr dirty="0"/>
                    </a:p>
                  </a:txBody>
                  <a:tcPr marL="91450" marR="91450" marT="45725" marB="45725">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203200">
                <a:tc>
                  <a:txBody>
                    <a:bodyPr/>
                    <a:lstStyle/>
                    <a:p>
                      <a:pPr marL="0" marR="0" lvl="0" indent="0" algn="l" rtl="0">
                        <a:lnSpc>
                          <a:spcPct val="100000"/>
                        </a:lnSpc>
                        <a:spcBef>
                          <a:spcPts val="0"/>
                        </a:spcBef>
                        <a:spcAft>
                          <a:spcPts val="0"/>
                        </a:spcAft>
                        <a:buClr>
                          <a:schemeClr val="dk1"/>
                        </a:buClr>
                        <a:buSzPts val="1600"/>
                        <a:buFont typeface="Trebuchet MS"/>
                        <a:buNone/>
                      </a:pPr>
                      <a:r>
                        <a:rPr lang="en-US" sz="1600" b="0" dirty="0">
                          <a:solidFill>
                            <a:schemeClr val="dk1"/>
                          </a:solidFill>
                        </a:rPr>
                        <a:t>9:55-10:05</a:t>
                      </a:r>
                      <a:endParaRPr dirty="0"/>
                    </a:p>
                  </a:txBody>
                  <a:tcPr marL="91450" marR="91450" marT="45725" marB="45725">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600" b="0" dirty="0">
                          <a:solidFill>
                            <a:schemeClr val="dk1"/>
                          </a:solidFill>
                        </a:rPr>
                        <a:t>BREAK</a:t>
                      </a:r>
                      <a:endParaRPr dirty="0"/>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endParaRPr sz="1600" b="0" dirty="0">
                        <a:solidFill>
                          <a:schemeClr val="dk1"/>
                        </a:solidFill>
                      </a:endParaRPr>
                    </a:p>
                  </a:txBody>
                  <a:tcPr marL="91450" marR="91450" marT="45725" marB="45725">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203200">
                <a:tc>
                  <a:txBody>
                    <a:bodyPr/>
                    <a:lstStyle/>
                    <a:p>
                      <a:pPr marL="0" marR="0" lvl="0" indent="0" algn="l" rtl="0">
                        <a:spcBef>
                          <a:spcPts val="0"/>
                        </a:spcBef>
                        <a:spcAft>
                          <a:spcPts val="0"/>
                        </a:spcAft>
                        <a:buNone/>
                      </a:pPr>
                      <a:r>
                        <a:rPr lang="en-US" sz="1600" b="0" dirty="0">
                          <a:solidFill>
                            <a:schemeClr val="dk1"/>
                          </a:solidFill>
                        </a:rPr>
                        <a:t>10:05-10:30</a:t>
                      </a:r>
                      <a:endParaRPr dirty="0"/>
                    </a:p>
                  </a:txBody>
                  <a:tcPr marL="91450" marR="91450" marT="45725" marB="45725">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600" b="0" dirty="0">
                          <a:solidFill>
                            <a:schemeClr val="dk1"/>
                          </a:solidFill>
                          <a:latin typeface="Trebuchet MS" panose="020B0603020202020204" pitchFamily="34" charset="0"/>
                        </a:rPr>
                        <a:t>Data Sources</a:t>
                      </a:r>
                      <a:endParaRPr sz="1600" dirty="0">
                        <a:latin typeface="Trebuchet MS" panose="020B0603020202020204" pitchFamily="34" charset="0"/>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0" i="0" dirty="0">
                          <a:solidFill>
                            <a:schemeClr val="dk1"/>
                          </a:solidFill>
                          <a:latin typeface="Trebuchet MS" panose="020B0603020202020204" pitchFamily="34" charset="0"/>
                        </a:rPr>
                        <a:t>Dr. Rachel Ball (S&amp;A)</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0" i="0" dirty="0">
                          <a:solidFill>
                            <a:schemeClr val="dk1"/>
                          </a:solidFill>
                          <a:latin typeface="Trebuchet MS" panose="020B0603020202020204" pitchFamily="34" charset="0"/>
                        </a:rPr>
                        <a:t>Dr. James Stronge (S&amp;A)</a:t>
                      </a:r>
                      <a:endParaRPr lang="en-US" sz="1600" dirty="0">
                        <a:latin typeface="Trebuchet MS" panose="020B0603020202020204" pitchFamily="34" charset="0"/>
                      </a:endParaRPr>
                    </a:p>
                  </a:txBody>
                  <a:tcPr marL="91450" marR="91450" marT="45725" marB="45725">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203200">
                <a:tc>
                  <a:txBody>
                    <a:bodyPr/>
                    <a:lstStyle/>
                    <a:p>
                      <a:pPr marL="0" marR="0" lvl="0" indent="0" algn="l" rtl="0">
                        <a:spcBef>
                          <a:spcPts val="0"/>
                        </a:spcBef>
                        <a:spcAft>
                          <a:spcPts val="0"/>
                        </a:spcAft>
                        <a:buNone/>
                      </a:pPr>
                      <a:r>
                        <a:rPr lang="en-US" sz="1600" b="0" i="0" dirty="0">
                          <a:solidFill>
                            <a:schemeClr val="dk1"/>
                          </a:solidFill>
                        </a:rPr>
                        <a:t>10:30-10:50</a:t>
                      </a:r>
                      <a:endParaRPr dirty="0"/>
                    </a:p>
                  </a:txBody>
                  <a:tcPr marL="91450" marR="91450" marT="45725" marB="45725">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600" b="0" i="0" dirty="0">
                          <a:solidFill>
                            <a:schemeClr val="dk1"/>
                          </a:solidFill>
                        </a:rPr>
                        <a:t>Evaluating Performance</a:t>
                      </a:r>
                      <a:endParaRPr dirty="0"/>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600" dirty="0"/>
                        <a:t>Dr. Ginny Tonneson (S&amp;A)</a:t>
                      </a:r>
                      <a:endParaRPr sz="1600" dirty="0"/>
                    </a:p>
                  </a:txBody>
                  <a:tcPr marL="91450" marR="91450" marT="45725" marB="45725">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203200">
                <a:tc>
                  <a:txBody>
                    <a:bodyPr/>
                    <a:lstStyle/>
                    <a:p>
                      <a:pPr marL="0" marR="0" lvl="0" indent="0" algn="l" rtl="0">
                        <a:spcBef>
                          <a:spcPts val="0"/>
                        </a:spcBef>
                        <a:spcAft>
                          <a:spcPts val="0"/>
                        </a:spcAft>
                        <a:buNone/>
                      </a:pPr>
                      <a:r>
                        <a:rPr lang="en-US" sz="1600" b="0" i="0" dirty="0">
                          <a:solidFill>
                            <a:schemeClr val="dk1"/>
                          </a:solidFill>
                        </a:rPr>
                        <a:t>10:50-11:00</a:t>
                      </a:r>
                      <a:endParaRPr dirty="0"/>
                    </a:p>
                  </a:txBody>
                  <a:tcPr marL="91450" marR="91450" marT="45725" marB="45725">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600" b="0" i="0" dirty="0">
                          <a:solidFill>
                            <a:schemeClr val="dk1"/>
                          </a:solidFill>
                        </a:rPr>
                        <a:t>Closing Comments</a:t>
                      </a:r>
                      <a:endParaRPr dirty="0"/>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1600"/>
                        <a:buFont typeface="Trebuchet MS"/>
                        <a:buNone/>
                      </a:pPr>
                      <a:r>
                        <a:rPr lang="en-US" sz="1600" dirty="0"/>
                        <a:t>Dr. Amy Griffin (S&amp;A)</a:t>
                      </a:r>
                      <a:endParaRPr dirty="0"/>
                    </a:p>
                    <a:p>
                      <a:pPr marL="0" marR="0" lvl="0" indent="0" algn="l" rtl="0">
                        <a:lnSpc>
                          <a:spcPct val="100000"/>
                        </a:lnSpc>
                        <a:spcBef>
                          <a:spcPts val="0"/>
                        </a:spcBef>
                        <a:spcAft>
                          <a:spcPts val="0"/>
                        </a:spcAft>
                        <a:buClr>
                          <a:schemeClr val="dk1"/>
                        </a:buClr>
                        <a:buSzPts val="1600"/>
                        <a:buFont typeface="Trebuchet MS"/>
                        <a:buNone/>
                      </a:pPr>
                      <a:r>
                        <a:rPr lang="en-US" sz="1600" dirty="0"/>
                        <a:t>Dr. James Stronge (S&amp;A)</a:t>
                      </a:r>
                      <a:endParaRPr dirty="0"/>
                    </a:p>
                  </a:txBody>
                  <a:tcPr marL="91450" marR="91450" marT="45725" marB="45725">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28"/>
          <p:cNvSpPr txBox="1">
            <a:spLocks noGrp="1"/>
          </p:cNvSpPr>
          <p:nvPr>
            <p:ph type="title"/>
          </p:nvPr>
        </p:nvSpPr>
        <p:spPr>
          <a:xfrm>
            <a:off x="971240" y="3049122"/>
            <a:ext cx="10515600" cy="2852737"/>
          </a:xfrm>
          <a:prstGeom prst="rect">
            <a:avLst/>
          </a:prstGeom>
          <a:noFill/>
          <a:ln>
            <a:noFill/>
          </a:ln>
        </p:spPr>
        <p:txBody>
          <a:bodyPr spcFirstLastPara="1" wrap="square" lIns="91425" tIns="45700" rIns="91425" bIns="45700" anchor="b" anchorCtr="0">
            <a:normAutofit/>
          </a:bodyPr>
          <a:lstStyle/>
          <a:p>
            <a:br>
              <a:rPr lang="en-US" dirty="0">
                <a:solidFill>
                  <a:srgbClr val="C12436"/>
                </a:solidFill>
                <a:latin typeface="Trebuchet MS" panose="020B0603020202020204" pitchFamily="34" charset="0"/>
              </a:rPr>
            </a:br>
            <a:r>
              <a:rPr lang="en-US" dirty="0">
                <a:solidFill>
                  <a:srgbClr val="C12436"/>
                </a:solidFill>
                <a:latin typeface="Trebuchet MS" panose="020B0603020202020204" pitchFamily="34" charset="0"/>
              </a:rPr>
              <a:t>Which of these principal qualities has the most impact on school and student success?  Why? </a:t>
            </a:r>
            <a:r>
              <a:rPr lang="en-US" dirty="0"/>
              <a:t>(Chat)</a:t>
            </a:r>
            <a:endParaRPr dirty="0"/>
          </a:p>
        </p:txBody>
      </p:sp>
      <p:pic>
        <p:nvPicPr>
          <p:cNvPr id="3" name="Picture 2">
            <a:extLst>
              <a:ext uri="{FF2B5EF4-FFF2-40B4-BE49-F238E27FC236}">
                <a16:creationId xmlns:a16="http://schemas.microsoft.com/office/drawing/2014/main" id="{167D889E-F3A5-9BE2-C9F0-421CE16E229A}"/>
              </a:ext>
            </a:extLst>
          </p:cNvPr>
          <p:cNvPicPr>
            <a:picLocks noChangeAspect="1"/>
          </p:cNvPicPr>
          <p:nvPr/>
        </p:nvPicPr>
        <p:blipFill rotWithShape="1">
          <a:blip r:embed="rId3"/>
          <a:srcRect l="9905" t="6682" b="-1611"/>
          <a:stretch/>
        </p:blipFill>
        <p:spPr>
          <a:xfrm>
            <a:off x="3869473" y="472105"/>
            <a:ext cx="4840232" cy="2956895"/>
          </a:xfrm>
          <a:prstGeom prst="rect">
            <a:avLst/>
          </a:prstGeom>
        </p:spPr>
      </p:pic>
    </p:spTree>
    <p:extLst>
      <p:ext uri="{BB962C8B-B14F-4D97-AF65-F5344CB8AC3E}">
        <p14:creationId xmlns:p14="http://schemas.microsoft.com/office/powerpoint/2010/main" val="2820644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Line 9"/>
          <p:cNvSpPr>
            <a:spLocks noChangeShapeType="1"/>
          </p:cNvSpPr>
          <p:nvPr/>
        </p:nvSpPr>
        <p:spPr bwMode="auto">
          <a:xfrm flipH="1">
            <a:off x="6885665" y="3241358"/>
            <a:ext cx="835025" cy="401387"/>
          </a:xfrm>
          <a:prstGeom prst="line">
            <a:avLst/>
          </a:prstGeom>
          <a:noFill/>
          <a:ln w="9525">
            <a:solidFill>
              <a:schemeClr val="tx1"/>
            </a:solidFill>
            <a:round/>
            <a:headEnd/>
            <a:tailEnd/>
          </a:ln>
        </p:spPr>
        <p:txBody>
          <a:bodyPr wrap="square" lIns="68452" tIns="34226" rIns="68452" bIns="34226" anchor="ctr">
            <a:spAutoFit/>
          </a:bodyPr>
          <a:lstStyle/>
          <a:p>
            <a:endParaRPr lang="en-US" sz="2000" dirty="0"/>
          </a:p>
        </p:txBody>
      </p:sp>
      <p:sp>
        <p:nvSpPr>
          <p:cNvPr id="23" name="Oval 22"/>
          <p:cNvSpPr/>
          <p:nvPr/>
        </p:nvSpPr>
        <p:spPr>
          <a:xfrm>
            <a:off x="7114533" y="2555136"/>
            <a:ext cx="2990668" cy="1073383"/>
          </a:xfrm>
          <a:prstGeom prst="ellips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rebuchet MS" panose="020B0603020202020204" pitchFamily="34" charset="0"/>
              </a:rPr>
              <a:t>School </a:t>
            </a:r>
          </a:p>
          <a:p>
            <a:pPr algn="ctr"/>
            <a:r>
              <a:rPr lang="en-US" sz="2000" b="1" dirty="0">
                <a:solidFill>
                  <a:schemeClr val="tx1"/>
                </a:solidFill>
                <a:latin typeface="Trebuchet MS" panose="020B0603020202020204" pitchFamily="34" charset="0"/>
              </a:rPr>
              <a:t>Climate</a:t>
            </a:r>
          </a:p>
        </p:txBody>
      </p:sp>
      <p:sp>
        <p:nvSpPr>
          <p:cNvPr id="11" name="Line 12"/>
          <p:cNvSpPr>
            <a:spLocks noChangeShapeType="1"/>
          </p:cNvSpPr>
          <p:nvPr/>
        </p:nvSpPr>
        <p:spPr bwMode="auto">
          <a:xfrm flipV="1">
            <a:off x="4694117" y="4285273"/>
            <a:ext cx="645161" cy="411368"/>
          </a:xfrm>
          <a:prstGeom prst="line">
            <a:avLst/>
          </a:prstGeom>
          <a:noFill/>
          <a:ln w="9525">
            <a:solidFill>
              <a:schemeClr val="tx1"/>
            </a:solidFill>
            <a:round/>
            <a:headEnd/>
            <a:tailEnd/>
          </a:ln>
        </p:spPr>
        <p:txBody>
          <a:bodyPr wrap="square" lIns="68452" tIns="34226" rIns="68452" bIns="34226" anchor="ctr">
            <a:spAutoFit/>
          </a:bodyPr>
          <a:lstStyle/>
          <a:p>
            <a:endParaRPr lang="en-US" sz="2000" dirty="0"/>
          </a:p>
        </p:txBody>
      </p:sp>
      <p:sp>
        <p:nvSpPr>
          <p:cNvPr id="4" name="Line 11"/>
          <p:cNvSpPr>
            <a:spLocks noChangeShapeType="1"/>
          </p:cNvSpPr>
          <p:nvPr/>
        </p:nvSpPr>
        <p:spPr bwMode="auto">
          <a:xfrm>
            <a:off x="6080959" y="4504412"/>
            <a:ext cx="15040" cy="821424"/>
          </a:xfrm>
          <a:prstGeom prst="line">
            <a:avLst/>
          </a:prstGeom>
          <a:noFill/>
          <a:ln w="9525">
            <a:solidFill>
              <a:schemeClr val="tx1"/>
            </a:solidFill>
            <a:round/>
            <a:headEnd/>
            <a:tailEnd/>
          </a:ln>
        </p:spPr>
        <p:txBody>
          <a:bodyPr wrap="square" lIns="68452" tIns="34226" rIns="68452" bIns="34226" anchor="ctr">
            <a:spAutoFit/>
          </a:bodyPr>
          <a:lstStyle/>
          <a:p>
            <a:endParaRPr lang="en-US" sz="2000" dirty="0"/>
          </a:p>
        </p:txBody>
      </p:sp>
      <p:sp>
        <p:nvSpPr>
          <p:cNvPr id="6" name="Line 10"/>
          <p:cNvSpPr>
            <a:spLocks noChangeShapeType="1"/>
          </p:cNvSpPr>
          <p:nvPr/>
        </p:nvSpPr>
        <p:spPr bwMode="auto">
          <a:xfrm>
            <a:off x="6827520" y="4260374"/>
            <a:ext cx="710866" cy="413435"/>
          </a:xfrm>
          <a:prstGeom prst="line">
            <a:avLst/>
          </a:prstGeom>
          <a:noFill/>
          <a:ln w="9525">
            <a:solidFill>
              <a:schemeClr val="tx1"/>
            </a:solidFill>
            <a:round/>
            <a:headEnd/>
            <a:tailEnd/>
          </a:ln>
        </p:spPr>
        <p:txBody>
          <a:bodyPr wrap="square" lIns="68452" tIns="34226" rIns="68452" bIns="34226" anchor="ctr">
            <a:spAutoFit/>
          </a:bodyPr>
          <a:lstStyle/>
          <a:p>
            <a:endParaRPr lang="en-US" sz="2000" dirty="0"/>
          </a:p>
        </p:txBody>
      </p:sp>
      <p:sp>
        <p:nvSpPr>
          <p:cNvPr id="7" name="Line 7"/>
          <p:cNvSpPr>
            <a:spLocks noChangeShapeType="1"/>
          </p:cNvSpPr>
          <p:nvPr/>
        </p:nvSpPr>
        <p:spPr bwMode="auto">
          <a:xfrm flipH="1">
            <a:off x="6080961" y="2314576"/>
            <a:ext cx="0" cy="766763"/>
          </a:xfrm>
          <a:prstGeom prst="line">
            <a:avLst/>
          </a:prstGeom>
          <a:noFill/>
          <a:ln w="9525">
            <a:solidFill>
              <a:schemeClr val="tx1"/>
            </a:solidFill>
            <a:round/>
            <a:headEnd/>
            <a:tailEnd/>
          </a:ln>
        </p:spPr>
        <p:txBody>
          <a:bodyPr wrap="square" lIns="68452" tIns="34226" rIns="68452" bIns="34226" anchor="ctr">
            <a:spAutoFit/>
          </a:bodyPr>
          <a:lstStyle/>
          <a:p>
            <a:endParaRPr lang="en-US" sz="2000" dirty="0"/>
          </a:p>
        </p:txBody>
      </p:sp>
      <p:sp>
        <p:nvSpPr>
          <p:cNvPr id="8" name="Line 7"/>
          <p:cNvSpPr>
            <a:spLocks noChangeShapeType="1"/>
          </p:cNvSpPr>
          <p:nvPr/>
        </p:nvSpPr>
        <p:spPr bwMode="auto">
          <a:xfrm>
            <a:off x="4528458" y="3241358"/>
            <a:ext cx="1096732" cy="460693"/>
          </a:xfrm>
          <a:prstGeom prst="line">
            <a:avLst/>
          </a:prstGeom>
          <a:noFill/>
          <a:ln w="9525">
            <a:solidFill>
              <a:schemeClr val="tx1"/>
            </a:solidFill>
            <a:round/>
            <a:headEnd/>
            <a:tailEnd/>
          </a:ln>
        </p:spPr>
        <p:txBody>
          <a:bodyPr wrap="square" lIns="68452" tIns="34226" rIns="68452" bIns="34226" anchor="ctr">
            <a:spAutoFit/>
          </a:bodyPr>
          <a:lstStyle/>
          <a:p>
            <a:endParaRPr lang="en-US" sz="2000" dirty="0"/>
          </a:p>
        </p:txBody>
      </p:sp>
      <p:sp>
        <p:nvSpPr>
          <p:cNvPr id="9" name="Oval 8"/>
          <p:cNvSpPr>
            <a:spLocks noChangeArrowheads="1"/>
          </p:cNvSpPr>
          <p:nvPr/>
        </p:nvSpPr>
        <p:spPr bwMode="auto">
          <a:xfrm>
            <a:off x="5124427" y="3094038"/>
            <a:ext cx="1824061" cy="1602605"/>
          </a:xfrm>
          <a:prstGeom prst="ellipse">
            <a:avLst/>
          </a:prstGeom>
          <a:solidFill>
            <a:srgbClr val="C00000"/>
          </a:solidFill>
          <a:ln w="25400">
            <a:solidFill>
              <a:schemeClr val="tx1"/>
            </a:solidFill>
            <a:round/>
            <a:headEnd/>
            <a:tailEnd/>
          </a:ln>
        </p:spPr>
        <p:txBody>
          <a:bodyPr wrap="none" lIns="68452" tIns="34226" rIns="68452" bIns="34226" anchor="ctr"/>
          <a:lstStyle/>
          <a:p>
            <a:pPr algn="ctr">
              <a:defRPr/>
            </a:pPr>
            <a:r>
              <a:rPr lang="en-US" sz="2400" b="1" dirty="0">
                <a:solidFill>
                  <a:schemeClr val="bg1"/>
                </a:solidFill>
                <a:effectLst>
                  <a:outerShdw blurRad="38100" dist="38100" dir="2700000" algn="tl">
                    <a:srgbClr val="000000"/>
                  </a:outerShdw>
                </a:effectLst>
                <a:latin typeface="Trebuchet MS" panose="020B0603020202020204" pitchFamily="34" charset="0"/>
                <a:ea typeface="ＭＳ Ｐゴシック" pitchFamily="29" charset="-128"/>
                <a:cs typeface="Arial" pitchFamily="34" charset="0"/>
              </a:rPr>
              <a:t>The</a:t>
            </a:r>
          </a:p>
          <a:p>
            <a:pPr algn="ctr">
              <a:defRPr/>
            </a:pPr>
            <a:r>
              <a:rPr lang="en-US" sz="2400" b="1" dirty="0">
                <a:solidFill>
                  <a:schemeClr val="bg1"/>
                </a:solidFill>
                <a:effectLst>
                  <a:outerShdw blurRad="38100" dist="38100" dir="2700000" algn="tl">
                    <a:srgbClr val="000000"/>
                  </a:outerShdw>
                </a:effectLst>
                <a:latin typeface="Trebuchet MS" panose="020B0603020202020204" pitchFamily="34" charset="0"/>
                <a:ea typeface="ＭＳ Ｐゴシック" pitchFamily="29" charset="-128"/>
                <a:cs typeface="Arial" pitchFamily="34" charset="0"/>
              </a:rPr>
              <a:t>Principal</a:t>
            </a:r>
            <a:endParaRPr lang="en-US" sz="1600" b="1" dirty="0">
              <a:solidFill>
                <a:schemeClr val="bg1"/>
              </a:solidFill>
              <a:effectLst>
                <a:outerShdw blurRad="38100" dist="38100" dir="2700000" algn="tl">
                  <a:srgbClr val="000000"/>
                </a:outerShdw>
              </a:effectLst>
              <a:latin typeface="Trebuchet MS" panose="020B0603020202020204" pitchFamily="34" charset="0"/>
              <a:ea typeface="ＭＳ Ｐゴシック" pitchFamily="29" charset="-128"/>
              <a:cs typeface="Arial" pitchFamily="34" charset="0"/>
            </a:endParaRPr>
          </a:p>
        </p:txBody>
      </p:sp>
      <p:sp>
        <p:nvSpPr>
          <p:cNvPr id="19" name="Oval 17"/>
          <p:cNvSpPr>
            <a:spLocks noChangeArrowheads="1"/>
          </p:cNvSpPr>
          <p:nvPr/>
        </p:nvSpPr>
        <p:spPr bwMode="auto">
          <a:xfrm>
            <a:off x="1822899" y="3989313"/>
            <a:ext cx="2974952" cy="1395573"/>
          </a:xfrm>
          <a:prstGeom prst="ellipse">
            <a:avLst/>
          </a:prstGeom>
          <a:solidFill>
            <a:srgbClr val="00B0F0"/>
          </a:solidFill>
          <a:ln w="19050">
            <a:solidFill>
              <a:schemeClr val="tx1"/>
            </a:solidFill>
            <a:round/>
            <a:headEnd/>
            <a:tailEnd/>
          </a:ln>
        </p:spPr>
        <p:txBody>
          <a:bodyPr wrap="square" lIns="68452" tIns="34226" rIns="68452" bIns="34226" anchor="ctr">
            <a:spAutoFit/>
          </a:bodyPr>
          <a:lstStyle/>
          <a:p>
            <a:pPr algn="ctr">
              <a:spcBef>
                <a:spcPts val="300"/>
              </a:spcBef>
              <a:defRPr/>
            </a:pPr>
            <a:r>
              <a:rPr lang="en-US" sz="2000" b="1" dirty="0">
                <a:solidFill>
                  <a:schemeClr val="tx1"/>
                </a:solidFill>
                <a:latin typeface="Trebuchet MS" panose="020B0603020202020204" pitchFamily="34" charset="0"/>
                <a:ea typeface="ＭＳ Ｐゴシック" pitchFamily="29" charset="-128"/>
                <a:cs typeface="Arial" pitchFamily="34" charset="0"/>
              </a:rPr>
              <a:t>Communication &amp; Community Relations</a:t>
            </a:r>
          </a:p>
        </p:txBody>
      </p:sp>
      <p:sp>
        <p:nvSpPr>
          <p:cNvPr id="21" name="Title 20"/>
          <p:cNvSpPr>
            <a:spLocks noGrp="1"/>
          </p:cNvSpPr>
          <p:nvPr>
            <p:ph type="title" idx="4294967295"/>
          </p:nvPr>
        </p:nvSpPr>
        <p:spPr>
          <a:xfrm>
            <a:off x="761090" y="413313"/>
            <a:ext cx="12249150" cy="500063"/>
          </a:xfrm>
        </p:spPr>
        <p:txBody>
          <a:bodyPr>
            <a:noAutofit/>
          </a:bodyPr>
          <a:lstStyle/>
          <a:p>
            <a:r>
              <a:rPr lang="en-US" dirty="0">
                <a:latin typeface="Trebuchet MS" panose="020B0603020202020204" pitchFamily="34" charset="0"/>
              </a:rPr>
              <a:t>EFFECTIVE PRINCIPAL BEHAVIORS</a:t>
            </a:r>
          </a:p>
        </p:txBody>
      </p:sp>
      <p:sp>
        <p:nvSpPr>
          <p:cNvPr id="17" name="Oval 17"/>
          <p:cNvSpPr>
            <a:spLocks noChangeArrowheads="1"/>
          </p:cNvSpPr>
          <p:nvPr/>
        </p:nvSpPr>
        <p:spPr bwMode="auto">
          <a:xfrm>
            <a:off x="1824824" y="2575821"/>
            <a:ext cx="2945495" cy="1114258"/>
          </a:xfrm>
          <a:prstGeom prst="ellipse">
            <a:avLst/>
          </a:prstGeom>
          <a:solidFill>
            <a:srgbClr val="FF99FF"/>
          </a:solidFill>
          <a:ln w="19050">
            <a:solidFill>
              <a:schemeClr val="tx1"/>
            </a:solidFill>
            <a:round/>
            <a:headEnd/>
            <a:tailEnd/>
          </a:ln>
        </p:spPr>
        <p:txBody>
          <a:bodyPr wrap="square" lIns="68452" tIns="34226" rIns="68452" bIns="34226" anchor="t">
            <a:spAutoFit/>
          </a:bodyPr>
          <a:lstStyle/>
          <a:p>
            <a:pPr algn="ctr">
              <a:spcBef>
                <a:spcPts val="300"/>
              </a:spcBef>
              <a:defRPr/>
            </a:pPr>
            <a:endParaRPr lang="en-US" sz="1100" b="1" dirty="0">
              <a:solidFill>
                <a:schemeClr val="tx1"/>
              </a:solidFill>
              <a:latin typeface="Trebuchet MS" panose="020B0603020202020204" pitchFamily="34" charset="0"/>
              <a:ea typeface="ＭＳ Ｐゴシック" pitchFamily="29" charset="-128"/>
              <a:cs typeface="Arial" pitchFamily="34" charset="0"/>
            </a:endParaRPr>
          </a:p>
          <a:p>
            <a:pPr algn="ctr">
              <a:spcBef>
                <a:spcPts val="300"/>
              </a:spcBef>
              <a:defRPr/>
            </a:pPr>
            <a:r>
              <a:rPr lang="en-US" sz="2000" b="1" dirty="0">
                <a:solidFill>
                  <a:schemeClr val="tx1"/>
                </a:solidFill>
                <a:latin typeface="Trebuchet MS" panose="020B0603020202020204" pitchFamily="34" charset="0"/>
                <a:ea typeface="ＭＳ Ｐゴシック" pitchFamily="29" charset="-128"/>
                <a:cs typeface="Arial" pitchFamily="34" charset="0"/>
              </a:rPr>
              <a:t>Professionalism</a:t>
            </a:r>
          </a:p>
          <a:p>
            <a:pPr algn="ctr">
              <a:spcBef>
                <a:spcPts val="300"/>
              </a:spcBef>
              <a:defRPr/>
            </a:pPr>
            <a:endParaRPr lang="en-US" sz="1100" b="1" dirty="0">
              <a:solidFill>
                <a:schemeClr val="tx1"/>
              </a:solidFill>
              <a:latin typeface="Trebuchet MS" panose="020B0603020202020204" pitchFamily="34" charset="0"/>
              <a:ea typeface="ＭＳ Ｐゴシック" pitchFamily="29" charset="-128"/>
              <a:cs typeface="Arial" pitchFamily="34" charset="0"/>
            </a:endParaRPr>
          </a:p>
        </p:txBody>
      </p:sp>
      <p:sp>
        <p:nvSpPr>
          <p:cNvPr id="22" name="Oval 17"/>
          <p:cNvSpPr>
            <a:spLocks noChangeArrowheads="1"/>
          </p:cNvSpPr>
          <p:nvPr/>
        </p:nvSpPr>
        <p:spPr bwMode="auto">
          <a:xfrm>
            <a:off x="7171207" y="3986909"/>
            <a:ext cx="2956283" cy="1395573"/>
          </a:xfrm>
          <a:prstGeom prst="ellipse">
            <a:avLst/>
          </a:prstGeom>
          <a:solidFill>
            <a:srgbClr val="CC66FF"/>
          </a:solidFill>
          <a:ln w="19050">
            <a:solidFill>
              <a:schemeClr val="tx1"/>
            </a:solidFill>
            <a:round/>
            <a:headEnd/>
            <a:tailEnd/>
          </a:ln>
        </p:spPr>
        <p:txBody>
          <a:bodyPr wrap="square" lIns="68452" tIns="34226" rIns="68452" bIns="34226" anchor="ctr">
            <a:spAutoFit/>
          </a:bodyPr>
          <a:lstStyle/>
          <a:p>
            <a:pPr algn="ctr">
              <a:spcBef>
                <a:spcPts val="300"/>
              </a:spcBef>
              <a:defRPr/>
            </a:pPr>
            <a:r>
              <a:rPr lang="en-US" sz="2000" b="1" dirty="0">
                <a:solidFill>
                  <a:schemeClr val="tx1"/>
                </a:solidFill>
                <a:latin typeface="Trebuchet MS" panose="020B0603020202020204" pitchFamily="34" charset="0"/>
                <a:ea typeface="ＭＳ Ｐゴシック" pitchFamily="29" charset="-128"/>
                <a:cs typeface="Arial" pitchFamily="34" charset="0"/>
              </a:rPr>
              <a:t>Human Resources Leadership</a:t>
            </a:r>
          </a:p>
        </p:txBody>
      </p:sp>
      <p:sp>
        <p:nvSpPr>
          <p:cNvPr id="2" name="Oval 1"/>
          <p:cNvSpPr/>
          <p:nvPr/>
        </p:nvSpPr>
        <p:spPr>
          <a:xfrm>
            <a:off x="4496372" y="1372018"/>
            <a:ext cx="2974951" cy="1073383"/>
          </a:xfrm>
          <a:prstGeom prst="ellipse">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rebuchet MS" panose="020B0603020202020204" pitchFamily="34" charset="0"/>
              </a:rPr>
              <a:t>Instructional Leadership</a:t>
            </a:r>
          </a:p>
        </p:txBody>
      </p:sp>
      <p:sp>
        <p:nvSpPr>
          <p:cNvPr id="24" name="Oval 23"/>
          <p:cNvSpPr/>
          <p:nvPr/>
        </p:nvSpPr>
        <p:spPr>
          <a:xfrm>
            <a:off x="4498869" y="5285501"/>
            <a:ext cx="2990668" cy="1073383"/>
          </a:xfrm>
          <a:prstGeom prst="ellipse">
            <a:avLst/>
          </a:prstGeom>
          <a:solidFill>
            <a:srgbClr val="00B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rebuchet MS" panose="020B0603020202020204" pitchFamily="34" charset="0"/>
              </a:rPr>
              <a:t>Organizational Management</a:t>
            </a:r>
          </a:p>
        </p:txBody>
      </p:sp>
    </p:spTree>
    <p:extLst>
      <p:ext uri="{BB962C8B-B14F-4D97-AF65-F5344CB8AC3E}">
        <p14:creationId xmlns:p14="http://schemas.microsoft.com/office/powerpoint/2010/main" val="2055644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AED421-4782-4F3D-839C-40676AA43235}"/>
              </a:ext>
            </a:extLst>
          </p:cNvPr>
          <p:cNvSpPr txBox="1"/>
          <p:nvPr/>
        </p:nvSpPr>
        <p:spPr>
          <a:xfrm>
            <a:off x="0" y="3075057"/>
            <a:ext cx="12192000" cy="707886"/>
          </a:xfrm>
          <a:prstGeom prst="rect">
            <a:avLst/>
          </a:prstGeom>
          <a:noFill/>
        </p:spPr>
        <p:txBody>
          <a:bodyPr wrap="square" rtlCol="0">
            <a:spAutoFit/>
          </a:bodyPr>
          <a:lstStyle/>
          <a:p>
            <a:pPr algn="ctr"/>
            <a:r>
              <a:rPr lang="en-US" sz="4000" dirty="0">
                <a:solidFill>
                  <a:srgbClr val="C12436"/>
                </a:solidFill>
                <a:effectLst>
                  <a:outerShdw blurRad="38100" dist="38100" dir="2700000" algn="tl">
                    <a:srgbClr val="000000">
                      <a:alpha val="43137"/>
                    </a:srgbClr>
                  </a:outerShdw>
                </a:effectLst>
                <a:latin typeface="Trebuchet MS" panose="020B0603020202020204" pitchFamily="34" charset="0"/>
              </a:rPr>
              <a:t>#3:  Help, not Hurt!</a:t>
            </a:r>
          </a:p>
        </p:txBody>
      </p:sp>
      <p:sp>
        <p:nvSpPr>
          <p:cNvPr id="3" name="TextBox 2">
            <a:extLst>
              <a:ext uri="{FF2B5EF4-FFF2-40B4-BE49-F238E27FC236}">
                <a16:creationId xmlns:a16="http://schemas.microsoft.com/office/drawing/2014/main" id="{09A88EDC-E278-4D0D-8E79-87C7030D888C}"/>
              </a:ext>
            </a:extLst>
          </p:cNvPr>
          <p:cNvSpPr txBox="1"/>
          <p:nvPr/>
        </p:nvSpPr>
        <p:spPr>
          <a:xfrm>
            <a:off x="0" y="1371599"/>
            <a:ext cx="12192000" cy="769441"/>
          </a:xfrm>
          <a:prstGeom prst="rect">
            <a:avLst/>
          </a:prstGeom>
          <a:noFill/>
        </p:spPr>
        <p:txBody>
          <a:bodyPr wrap="square" rtlCol="0">
            <a:spAutoFit/>
          </a:bodyPr>
          <a:lstStyle/>
          <a:p>
            <a:pPr algn="ctr"/>
            <a:r>
              <a:rPr lang="en-US" sz="4400" dirty="0">
                <a:latin typeface="Trebuchet MS" panose="020B0603020202020204" pitchFamily="34" charset="0"/>
              </a:rPr>
              <a:t>Effective Principals…</a:t>
            </a:r>
          </a:p>
        </p:txBody>
      </p:sp>
    </p:spTree>
    <p:extLst>
      <p:ext uri="{BB962C8B-B14F-4D97-AF65-F5344CB8AC3E}">
        <p14:creationId xmlns:p14="http://schemas.microsoft.com/office/powerpoint/2010/main" val="36055893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 name="Picture 2" descr="C:\Documents and Settings\Leslie Grant\My Documents\My Pictures\penguins.gif">
            <a:extLst>
              <a:ext uri="{FF2B5EF4-FFF2-40B4-BE49-F238E27FC236}">
                <a16:creationId xmlns:a16="http://schemas.microsoft.com/office/drawing/2014/main" id="{3FA451F6-FCC9-4C70-B32B-A6353B81F6B5}"/>
              </a:ext>
            </a:extLst>
          </p:cNvPr>
          <p:cNvPicPr>
            <a:picLocks noChangeAspect="1" noChangeArrowheads="1" noCrop="1"/>
          </p:cNvPicPr>
          <p:nvPr/>
        </p:nvPicPr>
        <p:blipFill>
          <a:blip r:embed="rId3"/>
          <a:srcRect/>
          <a:stretch>
            <a:fillRect/>
          </a:stretch>
        </p:blipFill>
        <p:spPr bwMode="auto">
          <a:xfrm>
            <a:off x="1420482" y="-26252"/>
            <a:ext cx="10771517" cy="6950620"/>
          </a:xfrm>
          <a:prstGeom prst="rect">
            <a:avLst/>
          </a:prstGeom>
          <a:noFill/>
          <a:ln w="9525">
            <a:noFill/>
            <a:miter lim="800000"/>
            <a:headEnd/>
            <a:tailEnd/>
          </a:ln>
        </p:spPr>
      </p:pic>
    </p:spTree>
    <p:extLst>
      <p:ext uri="{BB962C8B-B14F-4D97-AF65-F5344CB8AC3E}">
        <p14:creationId xmlns:p14="http://schemas.microsoft.com/office/powerpoint/2010/main" val="9382245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5000"/>
              <a:buFont typeface="Trebuchet MS"/>
              <a:buNone/>
            </a:pPr>
            <a:r>
              <a:rPr lang="en-US" dirty="0"/>
              <a:t>PRINCIPAL PERFORMANCE EVALUATION SYSTEM (PPES) DESIGN</a:t>
            </a:r>
            <a:endParaRPr dirty="0"/>
          </a:p>
        </p:txBody>
      </p:sp>
      <p:sp>
        <p:nvSpPr>
          <p:cNvPr id="248" name="Google Shape;248;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4024EDA-71A7-4902-AA8A-4942AF326AEA}"/>
              </a:ext>
            </a:extLst>
          </p:cNvPr>
          <p:cNvGraphicFramePr>
            <a:graphicFrameLocks noGrp="1"/>
          </p:cNvGraphicFramePr>
          <p:nvPr>
            <p:extLst>
              <p:ext uri="{D42A27DB-BD31-4B8C-83A1-F6EECF244321}">
                <p14:modId xmlns:p14="http://schemas.microsoft.com/office/powerpoint/2010/main" val="1267739217"/>
              </p:ext>
            </p:extLst>
          </p:nvPr>
        </p:nvGraphicFramePr>
        <p:xfrm>
          <a:off x="1862668" y="2327226"/>
          <a:ext cx="8534400" cy="2082800"/>
        </p:xfrm>
        <a:graphic>
          <a:graphicData uri="http://schemas.openxmlformats.org/drawingml/2006/table">
            <a:tbl>
              <a:tblPr firstRow="1" bandRow="1">
                <a:tableStyleId>{5C22544A-7EE6-4342-B048-85BDC9FD1C3A}</a:tableStyleId>
              </a:tblPr>
              <a:tblGrid>
                <a:gridCol w="8534400">
                  <a:extLst>
                    <a:ext uri="{9D8B030D-6E8A-4147-A177-3AD203B41FA5}">
                      <a16:colId xmlns:a16="http://schemas.microsoft.com/office/drawing/2014/main" val="20000"/>
                    </a:ext>
                  </a:extLst>
                </a:gridCol>
              </a:tblGrid>
              <a:tr h="313039">
                <a:tc>
                  <a:txBody>
                    <a:bodyPr/>
                    <a:lstStyle/>
                    <a:p>
                      <a:pPr marL="0" marR="0" lvl="0" indent="0" algn="l" defTabSz="914400" rtl="0" eaLnBrk="0" fontAlgn="base" latinLnBrk="0" hangingPunct="0">
                        <a:lnSpc>
                          <a:spcPct val="100000"/>
                        </a:lnSpc>
                        <a:spcBef>
                          <a:spcPct val="0"/>
                        </a:spcBef>
                        <a:spcAft>
                          <a:spcPct val="0"/>
                        </a:spcAft>
                        <a:buClrTx/>
                        <a:buSzTx/>
                        <a:buFontTx/>
                        <a:buNone/>
                        <a:tabLst>
                          <a:tab pos="228600" algn="l"/>
                        </a:tabLst>
                        <a:defRPr/>
                      </a:pPr>
                      <a:r>
                        <a:rPr kumimoji="0" lang="en-US" sz="1600" b="1" i="0" u="none" strike="noStrike" kern="1200" cap="none" spc="0" normalizeH="0" baseline="0" noProof="0" dirty="0">
                          <a:ln>
                            <a:noFill/>
                          </a:ln>
                          <a:solidFill>
                            <a:schemeClr val="tx1"/>
                          </a:solidFill>
                          <a:effectLst/>
                          <a:uLnTx/>
                          <a:uFillTx/>
                          <a:latin typeface="Trebuchet MS" panose="020B0603020202020204" pitchFamily="34" charset="0"/>
                          <a:ea typeface="Times New Roman" pitchFamily="18" charset="0"/>
                          <a:cs typeface="Arial" pitchFamily="34" charset="0"/>
                        </a:rPr>
                        <a:t>Sample Performance Indicators </a:t>
                      </a:r>
                      <a:r>
                        <a:rPr kumimoji="0" lang="en-US" sz="1050" b="0" i="1" u="none" strike="noStrike" kern="1200" cap="none" spc="0" normalizeH="0" baseline="0" noProof="0" dirty="0">
                          <a:ln>
                            <a:noFill/>
                          </a:ln>
                          <a:solidFill>
                            <a:schemeClr val="tx1"/>
                          </a:solidFill>
                          <a:effectLst/>
                          <a:uLnTx/>
                          <a:uFillTx/>
                          <a:latin typeface="Trebuchet MS" panose="020B0603020202020204" pitchFamily="34" charset="0"/>
                          <a:ea typeface="Times New Roman" pitchFamily="18" charset="0"/>
                          <a:cs typeface="Arial" pitchFamily="34" charset="0"/>
                        </a:rPr>
                        <a:t>(</a:t>
                      </a:r>
                      <a:r>
                        <a:rPr lang="en-US" sz="1200" b="0" i="1" kern="1200" dirty="0">
                          <a:solidFill>
                            <a:schemeClr val="tx1"/>
                          </a:solidFill>
                          <a:effectLst/>
                          <a:latin typeface="Trebuchet MS" panose="020B0603020202020204" pitchFamily="34" charset="0"/>
                          <a:ea typeface="+mn-ea"/>
                          <a:cs typeface="+mn-cs"/>
                        </a:rPr>
                        <a:t>Examples may include but are not limited to:</a:t>
                      </a:r>
                      <a:endParaRPr kumimoji="0" lang="en-US" sz="1400" b="0" i="0" u="none" strike="noStrike" kern="1200" cap="none" spc="0" normalizeH="0" baseline="0" noProof="0" dirty="0">
                        <a:ln>
                          <a:noFill/>
                        </a:ln>
                        <a:solidFill>
                          <a:schemeClr val="tx1"/>
                        </a:solidFill>
                        <a:effectLst/>
                        <a:uLnTx/>
                        <a:uFillTx/>
                        <a:latin typeface="Trebuchet MS" panose="020B0603020202020204"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pPr marL="341313" marR="54610" indent="-341313" algn="l">
                        <a:spcBef>
                          <a:spcPts val="0"/>
                        </a:spcBef>
                        <a:spcAft>
                          <a:spcPts val="200"/>
                        </a:spcAft>
                      </a:pPr>
                      <a:r>
                        <a:rPr lang="en-US" sz="1200" dirty="0">
                          <a:effectLst/>
                          <a:latin typeface="Trebuchet MS" panose="020B0603020202020204" pitchFamily="34" charset="0"/>
                          <a:ea typeface="Times New Roman" panose="02020603050405020304" pitchFamily="18" charset="0"/>
                        </a:rPr>
                        <a:t>1.1	Leads the collaborative development and implementation of a compelling shared vision for educational improvement and works collaboratively with students, parents/caregivers, staff, and other stakeholders to develop a mission and programs consistent with the division’s strategic plan.</a:t>
                      </a:r>
                    </a:p>
                    <a:p>
                      <a:pPr marL="341313" marR="118745" indent="-341313" algn="l">
                        <a:spcBef>
                          <a:spcPts val="0"/>
                        </a:spcBef>
                        <a:spcAft>
                          <a:spcPts val="200"/>
                        </a:spcAft>
                      </a:pPr>
                      <a:r>
                        <a:rPr lang="en-US" sz="1200" dirty="0">
                          <a:effectLst/>
                          <a:latin typeface="Trebuchet MS" panose="020B0603020202020204" pitchFamily="34" charset="0"/>
                          <a:ea typeface="Times New Roman" panose="02020603050405020304" pitchFamily="18" charset="0"/>
                        </a:rPr>
                        <a:t>1.2	Collaboratively plans, implements, supports, monitors, and evaluates instructional programs that enhance rigorous and relevant teaching and student academic progress and that lead to school improvement. </a:t>
                      </a:r>
                    </a:p>
                    <a:p>
                      <a:pPr marL="341313" marR="54610" indent="-341313" algn="l">
                        <a:spcBef>
                          <a:spcPts val="0"/>
                        </a:spcBef>
                        <a:spcAft>
                          <a:spcPts val="200"/>
                        </a:spcAft>
                      </a:pPr>
                      <a:r>
                        <a:rPr lang="en-US" sz="1200" dirty="0">
                          <a:effectLst/>
                          <a:latin typeface="Trebuchet MS" panose="020B0603020202020204" pitchFamily="34" charset="0"/>
                          <a:ea typeface="Times New Roman" panose="02020603050405020304" pitchFamily="18" charset="0"/>
                        </a:rPr>
                        <a:t>1.3	Connects both initiatives and innovative strategies to maximize the achievement of each student.</a:t>
                      </a:r>
                    </a:p>
                    <a:p>
                      <a:pPr marL="341313" marR="54610" indent="-341313" algn="l">
                        <a:spcBef>
                          <a:spcPts val="0"/>
                        </a:spcBef>
                        <a:spcAft>
                          <a:spcPts val="200"/>
                        </a:spcAft>
                      </a:pPr>
                      <a:r>
                        <a:rPr lang="en-US" sz="1200" dirty="0">
                          <a:effectLst/>
                          <a:latin typeface="Trebuchet MS" panose="020B0603020202020204" pitchFamily="34" charset="0"/>
                          <a:ea typeface="Times New Roman" panose="02020603050405020304" pitchFamily="18" charset="0"/>
                        </a:rPr>
                        <a:t>…</a:t>
                      </a:r>
                    </a:p>
                    <a:p>
                      <a:pPr marL="341313" marR="57150" indent="-341313" algn="l">
                        <a:spcBef>
                          <a:spcPts val="0"/>
                        </a:spcBef>
                        <a:spcAft>
                          <a:spcPts val="0"/>
                        </a:spcAft>
                      </a:pPr>
                      <a:r>
                        <a:rPr lang="en-US" sz="1200" dirty="0">
                          <a:effectLst/>
                          <a:latin typeface="Trebuchet MS" panose="020B0603020202020204" pitchFamily="34" charset="0"/>
                          <a:ea typeface="Times New Roman" panose="02020603050405020304" pitchFamily="18" charset="0"/>
                        </a:rPr>
                        <a:t>1.13  </a:t>
                      </a:r>
                      <a:r>
                        <a:rPr lang="en-US" sz="1200" b="0" i="0" u="none" strike="noStrike" cap="none" dirty="0">
                          <a:solidFill>
                            <a:schemeClr val="dk1"/>
                          </a:solidFill>
                          <a:effectLst/>
                          <a:latin typeface="Trebuchet MS" panose="020B0603020202020204" pitchFamily="34" charset="0"/>
                          <a:ea typeface="+mn-ea"/>
                          <a:cs typeface="+mn-cs"/>
                          <a:sym typeface="Arial"/>
                        </a:rPr>
                        <a:t>Evaluates the impact professional development has on the staff, instructional practices, school improvement, and student academic progress.</a:t>
                      </a:r>
                      <a:endParaRPr lang="en-US" sz="1200" dirty="0">
                        <a:effectLst/>
                        <a:latin typeface="Trebuchet MS" panose="020B0603020202020204" pitchFamily="34" charset="0"/>
                        <a:ea typeface="Times New Roman" panose="02020603050405020304" pitchFamily="18"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5" name="Rectangular Callout 11">
            <a:extLst>
              <a:ext uri="{FF2B5EF4-FFF2-40B4-BE49-F238E27FC236}">
                <a16:creationId xmlns:a16="http://schemas.microsoft.com/office/drawing/2014/main" id="{148F80DD-1A5C-4F3F-827F-78D7DFC5EFB6}"/>
              </a:ext>
            </a:extLst>
          </p:cNvPr>
          <p:cNvSpPr/>
          <p:nvPr/>
        </p:nvSpPr>
        <p:spPr bwMode="auto">
          <a:xfrm>
            <a:off x="10511638" y="4132841"/>
            <a:ext cx="1116531" cy="467626"/>
          </a:xfrm>
          <a:prstGeom prst="wedgeRectCallout">
            <a:avLst>
              <a:gd name="adj1" fmla="val -55626"/>
              <a:gd name="adj2" fmla="val 116901"/>
            </a:avLst>
          </a:prstGeom>
          <a:solidFill>
            <a:schemeClr val="accent2"/>
          </a:solidFill>
          <a:ln w="19050" cap="flat" cmpd="sng" algn="ctr">
            <a:solidFill>
              <a:schemeClr val="tx1"/>
            </a:solidFill>
            <a:prstDash val="solid"/>
            <a:round/>
            <a:headEnd type="none" w="med" len="med"/>
            <a:tailEnd type="none" w="med" len="med"/>
          </a:ln>
          <a:effectLst/>
        </p:spPr>
        <p:txBody>
          <a:bodyPr anchor="ctr"/>
          <a:lstStyle/>
          <a:p>
            <a:pPr algn="ctr">
              <a:defRPr/>
            </a:pPr>
            <a:r>
              <a:rPr lang="en-US" sz="1200" b="1" dirty="0">
                <a:solidFill>
                  <a:schemeClr val="bg1"/>
                </a:solidFill>
                <a:effectLst>
                  <a:outerShdw blurRad="38100" dist="38100" dir="2700000" algn="tl">
                    <a:srgbClr val="000000">
                      <a:alpha val="43137"/>
                    </a:srgbClr>
                  </a:outerShdw>
                </a:effectLst>
                <a:latin typeface="Trebuchet MS" panose="020B0603020202020204" pitchFamily="34" charset="0"/>
              </a:rPr>
              <a:t>Performance Rubric</a:t>
            </a:r>
          </a:p>
        </p:txBody>
      </p:sp>
      <p:graphicFrame>
        <p:nvGraphicFramePr>
          <p:cNvPr id="6" name="Table 5">
            <a:extLst>
              <a:ext uri="{FF2B5EF4-FFF2-40B4-BE49-F238E27FC236}">
                <a16:creationId xmlns:a16="http://schemas.microsoft.com/office/drawing/2014/main" id="{37B593D4-862D-416F-B071-A0E4ABB046A5}"/>
              </a:ext>
            </a:extLst>
          </p:cNvPr>
          <p:cNvGraphicFramePr>
            <a:graphicFrameLocks noGrp="1"/>
          </p:cNvGraphicFramePr>
          <p:nvPr>
            <p:extLst>
              <p:ext uri="{D42A27DB-BD31-4B8C-83A1-F6EECF244321}">
                <p14:modId xmlns:p14="http://schemas.microsoft.com/office/powerpoint/2010/main" val="1400749784"/>
              </p:ext>
            </p:extLst>
          </p:nvPr>
        </p:nvGraphicFramePr>
        <p:xfrm>
          <a:off x="1865732" y="1265413"/>
          <a:ext cx="8534400" cy="1005840"/>
        </p:xfrm>
        <a:graphic>
          <a:graphicData uri="http://schemas.openxmlformats.org/drawingml/2006/table">
            <a:tbl>
              <a:tblPr firstRow="1" bandRow="1">
                <a:tableStyleId>{5C22544A-7EE6-4342-B048-85BDC9FD1C3A}</a:tableStyleId>
              </a:tblPr>
              <a:tblGrid>
                <a:gridCol w="8534400">
                  <a:extLst>
                    <a:ext uri="{9D8B030D-6E8A-4147-A177-3AD203B41FA5}">
                      <a16:colId xmlns:a16="http://schemas.microsoft.com/office/drawing/2014/main" val="20000"/>
                    </a:ext>
                  </a:extLst>
                </a:gridCol>
              </a:tblGrid>
              <a:tr h="370840">
                <a:tc>
                  <a:txBody>
                    <a:bodyPr/>
                    <a:lstStyle/>
                    <a:p>
                      <a:r>
                        <a:rPr lang="en-US" sz="1800" baseline="0" dirty="0">
                          <a:solidFill>
                            <a:schemeClr val="tx1"/>
                          </a:solidFill>
                          <a:effectLst/>
                          <a:latin typeface="Trebuchet MS" panose="020B0603020202020204" pitchFamily="34" charset="0"/>
                          <a:cs typeface="Arial" pitchFamily="34" charset="0"/>
                        </a:rPr>
                        <a:t>Standard 1: Instructional Leadership</a:t>
                      </a:r>
                    </a:p>
                    <a:p>
                      <a:r>
                        <a:rPr lang="en-US" sz="1400" b="0" i="1" u="none" strike="noStrike" cap="none" dirty="0">
                          <a:solidFill>
                            <a:schemeClr val="tx1"/>
                          </a:solidFill>
                          <a:effectLst/>
                          <a:latin typeface="Trebuchet MS" panose="020B0603020202020204" pitchFamily="34" charset="0"/>
                          <a:ea typeface="+mn-ea"/>
                          <a:cs typeface="+mn-cs"/>
                          <a:sym typeface="Arial"/>
                        </a:rPr>
                        <a:t>The principal drives the success of all students by facilitating the development, communication, implementation, and evaluation of a shared vision of teaching and learning that leads to student academic progress and school improvement.</a:t>
                      </a:r>
                      <a:endParaRPr lang="en-US" sz="1100" b="0" i="1" dirty="0">
                        <a:solidFill>
                          <a:schemeClr val="tx1"/>
                        </a:solidFill>
                        <a:effectLst/>
                        <a:latin typeface="Trebuchet MS" panose="020B0603020202020204"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7" name="Rectangular Callout 9">
            <a:extLst>
              <a:ext uri="{FF2B5EF4-FFF2-40B4-BE49-F238E27FC236}">
                <a16:creationId xmlns:a16="http://schemas.microsoft.com/office/drawing/2014/main" id="{8B1AF139-B7C1-42B0-A30A-4F3B43201D18}"/>
              </a:ext>
            </a:extLst>
          </p:cNvPr>
          <p:cNvSpPr/>
          <p:nvPr/>
        </p:nvSpPr>
        <p:spPr bwMode="auto">
          <a:xfrm>
            <a:off x="9506405" y="2534019"/>
            <a:ext cx="1126157" cy="467626"/>
          </a:xfrm>
          <a:prstGeom prst="wedgeRectCallout">
            <a:avLst>
              <a:gd name="adj1" fmla="val -57994"/>
              <a:gd name="adj2" fmla="val 120565"/>
            </a:avLst>
          </a:prstGeom>
          <a:solidFill>
            <a:schemeClr val="accent2"/>
          </a:solidFill>
          <a:ln w="19050" cap="flat" cmpd="sng" algn="ctr">
            <a:solidFill>
              <a:schemeClr val="tx1"/>
            </a:solidFill>
            <a:prstDash val="solid"/>
            <a:round/>
            <a:headEnd type="none" w="med" len="med"/>
            <a:tailEnd type="none" w="med" len="med"/>
          </a:ln>
          <a:effectLst/>
        </p:spPr>
        <p:txBody>
          <a:bodyPr anchor="ctr"/>
          <a:lstStyle/>
          <a:p>
            <a:pPr algn="ctr">
              <a:defRPr/>
            </a:pPr>
            <a:r>
              <a:rPr lang="en-US" sz="1200" b="1" dirty="0">
                <a:solidFill>
                  <a:schemeClr val="bg1"/>
                </a:solidFill>
                <a:effectLst>
                  <a:outerShdw blurRad="38100" dist="38100" dir="2700000" algn="tl">
                    <a:srgbClr val="000000">
                      <a:alpha val="43137"/>
                    </a:srgbClr>
                  </a:outerShdw>
                </a:effectLst>
                <a:latin typeface="Trebuchet MS" panose="020B0603020202020204" pitchFamily="34" charset="0"/>
              </a:rPr>
              <a:t>Performance Indicators</a:t>
            </a:r>
          </a:p>
        </p:txBody>
      </p:sp>
      <p:sp>
        <p:nvSpPr>
          <p:cNvPr id="9" name="Rectangle 8">
            <a:extLst>
              <a:ext uri="{FF2B5EF4-FFF2-40B4-BE49-F238E27FC236}">
                <a16:creationId xmlns:a16="http://schemas.microsoft.com/office/drawing/2014/main" id="{A3AA7056-3DDC-4FDF-BEA0-5CB9165AFFF4}"/>
              </a:ext>
            </a:extLst>
          </p:cNvPr>
          <p:cNvSpPr/>
          <p:nvPr/>
        </p:nvSpPr>
        <p:spPr>
          <a:xfrm>
            <a:off x="1883604" y="1260311"/>
            <a:ext cx="8534400" cy="1005840"/>
          </a:xfrm>
          <a:prstGeom prst="rect">
            <a:avLst/>
          </a:prstGeom>
          <a:noFill/>
          <a:ln w="57150">
            <a:solidFill>
              <a:srgbClr val="C225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ular Callout 5">
            <a:extLst>
              <a:ext uri="{FF2B5EF4-FFF2-40B4-BE49-F238E27FC236}">
                <a16:creationId xmlns:a16="http://schemas.microsoft.com/office/drawing/2014/main" id="{F6D79FCE-8F06-489C-9EA4-1F18FC654739}"/>
              </a:ext>
            </a:extLst>
          </p:cNvPr>
          <p:cNvSpPr/>
          <p:nvPr/>
        </p:nvSpPr>
        <p:spPr bwMode="auto">
          <a:xfrm>
            <a:off x="10176998" y="918872"/>
            <a:ext cx="1166442" cy="505256"/>
          </a:xfrm>
          <a:prstGeom prst="wedgeRectCallout">
            <a:avLst>
              <a:gd name="adj1" fmla="val -77430"/>
              <a:gd name="adj2" fmla="val 81840"/>
            </a:avLst>
          </a:prstGeom>
          <a:solidFill>
            <a:schemeClr val="accent2"/>
          </a:solidFill>
          <a:ln w="19050" cap="flat" cmpd="sng" algn="ctr">
            <a:solidFill>
              <a:schemeClr val="tx1"/>
            </a:solidFill>
            <a:prstDash val="solid"/>
            <a:round/>
            <a:headEnd type="none" w="med" len="med"/>
            <a:tailEnd type="none" w="med" len="med"/>
          </a:ln>
          <a:effectLst/>
        </p:spPr>
        <p:txBody>
          <a:bodyPr anchor="ctr"/>
          <a:lstStyle/>
          <a:p>
            <a:pPr algn="ctr">
              <a:defRPr/>
            </a:pPr>
            <a:r>
              <a:rPr lang="en-US" sz="1200" b="1" dirty="0">
                <a:solidFill>
                  <a:schemeClr val="bg1"/>
                </a:solidFill>
                <a:effectLst>
                  <a:outerShdw blurRad="38100" dist="38100" dir="2700000" algn="tl">
                    <a:srgbClr val="000000">
                      <a:alpha val="43137"/>
                    </a:srgbClr>
                  </a:outerShdw>
                </a:effectLst>
                <a:latin typeface="Trebuchet MS" panose="020B0603020202020204" pitchFamily="34" charset="0"/>
              </a:rPr>
              <a:t>Performance Standard</a:t>
            </a:r>
          </a:p>
        </p:txBody>
      </p:sp>
      <p:sp>
        <p:nvSpPr>
          <p:cNvPr id="11" name="Arrow: Up-Down 10">
            <a:extLst>
              <a:ext uri="{FF2B5EF4-FFF2-40B4-BE49-F238E27FC236}">
                <a16:creationId xmlns:a16="http://schemas.microsoft.com/office/drawing/2014/main" id="{AC22D2AC-E6AE-467A-96AD-B11EF099C0A9}"/>
              </a:ext>
            </a:extLst>
          </p:cNvPr>
          <p:cNvSpPr/>
          <p:nvPr/>
        </p:nvSpPr>
        <p:spPr>
          <a:xfrm>
            <a:off x="4899224" y="2422498"/>
            <a:ext cx="432179" cy="1922561"/>
          </a:xfrm>
          <a:prstGeom prst="upDownArrow">
            <a:avLst/>
          </a:prstGeom>
          <a:solidFill>
            <a:schemeClr val="accent2"/>
          </a:solidFill>
          <a:ln>
            <a:solidFill>
              <a:srgbClr val="C225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D778B70A-0F15-4264-B71E-D6ED8A636334}"/>
              </a:ext>
            </a:extLst>
          </p:cNvPr>
          <p:cNvSpPr txBox="1">
            <a:spLocks/>
          </p:cNvSpPr>
          <p:nvPr/>
        </p:nvSpPr>
        <p:spPr>
          <a:xfrm>
            <a:off x="848560" y="365124"/>
            <a:ext cx="10515600" cy="1325880"/>
          </a:xfrm>
          <a:prstGeom prst="rect">
            <a:avLst/>
          </a:prstGeom>
        </p:spPr>
        <p:txBody>
          <a:bodyPr/>
          <a:lst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a:lstStyle>
          <a:p>
            <a:r>
              <a:rPr lang="en-US" dirty="0">
                <a:latin typeface="Trebuchet MS" panose="020B0603020202020204" pitchFamily="34" charset="0"/>
              </a:rPr>
              <a:t>MAIN COMPONENTS</a:t>
            </a:r>
            <a:endParaRPr lang="en-US" i="1" dirty="0">
              <a:latin typeface="Trebuchet MS" panose="020B0603020202020204" pitchFamily="34" charset="0"/>
            </a:endParaRPr>
          </a:p>
        </p:txBody>
      </p:sp>
      <p:graphicFrame>
        <p:nvGraphicFramePr>
          <p:cNvPr id="20" name="Table 19">
            <a:extLst>
              <a:ext uri="{FF2B5EF4-FFF2-40B4-BE49-F238E27FC236}">
                <a16:creationId xmlns:a16="http://schemas.microsoft.com/office/drawing/2014/main" id="{B53ED7FF-6B78-4845-86D3-04482014C2E3}"/>
              </a:ext>
            </a:extLst>
          </p:cNvPr>
          <p:cNvGraphicFramePr>
            <a:graphicFrameLocks noGrp="1"/>
          </p:cNvGraphicFramePr>
          <p:nvPr>
            <p:extLst>
              <p:ext uri="{D42A27DB-BD31-4B8C-83A1-F6EECF244321}">
                <p14:modId xmlns:p14="http://schemas.microsoft.com/office/powerpoint/2010/main" val="2173889122"/>
              </p:ext>
            </p:extLst>
          </p:nvPr>
        </p:nvGraphicFramePr>
        <p:xfrm>
          <a:off x="1859772" y="4473095"/>
          <a:ext cx="8540192" cy="2057400"/>
        </p:xfrm>
        <a:graphic>
          <a:graphicData uri="http://schemas.openxmlformats.org/drawingml/2006/table">
            <a:tbl>
              <a:tblPr firstRow="1" firstCol="1" bandRow="1"/>
              <a:tblGrid>
                <a:gridCol w="1882877">
                  <a:extLst>
                    <a:ext uri="{9D8B030D-6E8A-4147-A177-3AD203B41FA5}">
                      <a16:colId xmlns:a16="http://schemas.microsoft.com/office/drawing/2014/main" val="2311201833"/>
                    </a:ext>
                  </a:extLst>
                </a:gridCol>
                <a:gridCol w="336228">
                  <a:extLst>
                    <a:ext uri="{9D8B030D-6E8A-4147-A177-3AD203B41FA5}">
                      <a16:colId xmlns:a16="http://schemas.microsoft.com/office/drawing/2014/main" val="2499465935"/>
                    </a:ext>
                  </a:extLst>
                </a:gridCol>
                <a:gridCol w="1882877">
                  <a:extLst>
                    <a:ext uri="{9D8B030D-6E8A-4147-A177-3AD203B41FA5}">
                      <a16:colId xmlns:a16="http://schemas.microsoft.com/office/drawing/2014/main" val="1254660267"/>
                    </a:ext>
                  </a:extLst>
                </a:gridCol>
                <a:gridCol w="336228">
                  <a:extLst>
                    <a:ext uri="{9D8B030D-6E8A-4147-A177-3AD203B41FA5}">
                      <a16:colId xmlns:a16="http://schemas.microsoft.com/office/drawing/2014/main" val="1621837398"/>
                    </a:ext>
                  </a:extLst>
                </a:gridCol>
                <a:gridCol w="1882877">
                  <a:extLst>
                    <a:ext uri="{9D8B030D-6E8A-4147-A177-3AD203B41FA5}">
                      <a16:colId xmlns:a16="http://schemas.microsoft.com/office/drawing/2014/main" val="1754287187"/>
                    </a:ext>
                  </a:extLst>
                </a:gridCol>
                <a:gridCol w="336228">
                  <a:extLst>
                    <a:ext uri="{9D8B030D-6E8A-4147-A177-3AD203B41FA5}">
                      <a16:colId xmlns:a16="http://schemas.microsoft.com/office/drawing/2014/main" val="2476472462"/>
                    </a:ext>
                  </a:extLst>
                </a:gridCol>
                <a:gridCol w="1882877">
                  <a:extLst>
                    <a:ext uri="{9D8B030D-6E8A-4147-A177-3AD203B41FA5}">
                      <a16:colId xmlns:a16="http://schemas.microsoft.com/office/drawing/2014/main" val="3705066515"/>
                    </a:ext>
                  </a:extLst>
                </a:gridCol>
              </a:tblGrid>
              <a:tr h="196281">
                <a:tc>
                  <a:txBody>
                    <a:bodyPr/>
                    <a:lstStyle/>
                    <a:p>
                      <a:pPr marL="0" marR="0" algn="ctr">
                        <a:lnSpc>
                          <a:spcPct val="100000"/>
                        </a:lnSpc>
                        <a:spcBef>
                          <a:spcPts val="0"/>
                        </a:spcBef>
                        <a:spcAft>
                          <a:spcPts val="0"/>
                        </a:spcAft>
                        <a:tabLst>
                          <a:tab pos="114300" algn="l"/>
                        </a:tabLst>
                      </a:pPr>
                      <a:r>
                        <a:rPr lang="en-US" sz="1400" b="1" dirty="0">
                          <a:solidFill>
                            <a:schemeClr val="bg1"/>
                          </a:solidFill>
                          <a:effectLst>
                            <a:outerShdw blurRad="38100" dist="38100" dir="2700000" algn="tl">
                              <a:srgbClr val="000000">
                                <a:alpha val="43137"/>
                              </a:srgbClr>
                            </a:outerShdw>
                          </a:effectLst>
                          <a:latin typeface="Trebuchet MS" panose="020B0603020202020204" pitchFamily="34" charset="0"/>
                          <a:ea typeface="SimSun" panose="02010600030101010101" pitchFamily="2" charset="-122"/>
                          <a:cs typeface="Calibri" panose="020F0502020204030204" pitchFamily="34" charset="0"/>
                        </a:rPr>
                        <a:t>Highly Effective</a:t>
                      </a:r>
                      <a:r>
                        <a:rPr lang="en-US" sz="800" i="1" dirty="0">
                          <a:solidFill>
                            <a:schemeClr val="bg1"/>
                          </a:solidFill>
                          <a:effectLst>
                            <a:outerShdw blurRad="38100" dist="38100" dir="2700000" algn="tl">
                              <a:srgbClr val="000000">
                                <a:alpha val="43137"/>
                              </a:srgbClr>
                            </a:outerShdw>
                          </a:effectLst>
                          <a:latin typeface="Trebuchet MS" panose="020B0603020202020204" pitchFamily="34" charset="0"/>
                          <a:ea typeface="SimSun" panose="02010600030101010101" pitchFamily="2" charset="-122"/>
                          <a:cs typeface="Calibri" panose="020F0502020204030204" pitchFamily="34" charset="0"/>
                        </a:rPr>
                        <a:t> </a:t>
                      </a:r>
                      <a:br>
                        <a:rPr lang="en-US" sz="700" i="1" dirty="0">
                          <a:solidFill>
                            <a:schemeClr val="bg1"/>
                          </a:solidFill>
                          <a:effectLst>
                            <a:outerShdw blurRad="38100" dist="38100" dir="2700000" algn="tl">
                              <a:srgbClr val="000000">
                                <a:alpha val="43137"/>
                              </a:srgbClr>
                            </a:outerShdw>
                          </a:effectLst>
                          <a:latin typeface="Trebuchet MS" panose="020B0603020202020204" pitchFamily="34" charset="0"/>
                          <a:ea typeface="SimSun" panose="02010600030101010101" pitchFamily="2" charset="-122"/>
                          <a:cs typeface="Calibri" panose="020F0502020204030204" pitchFamily="34" charset="0"/>
                        </a:rPr>
                      </a:br>
                      <a:r>
                        <a:rPr lang="en-US" sz="800" i="1" dirty="0">
                          <a:solidFill>
                            <a:schemeClr val="bg1"/>
                          </a:solidFill>
                          <a:effectLst>
                            <a:outerShdw blurRad="38100" dist="38100" dir="2700000" algn="tl">
                              <a:srgbClr val="000000">
                                <a:alpha val="43137"/>
                              </a:srgbClr>
                            </a:outerShdw>
                          </a:effectLst>
                          <a:latin typeface="Trebuchet MS" panose="020B0603020202020204" pitchFamily="34" charset="0"/>
                          <a:ea typeface="SimSun" panose="02010600030101010101" pitchFamily="2" charset="-122"/>
                          <a:cs typeface="Calibri" panose="020F0502020204030204" pitchFamily="34" charset="0"/>
                        </a:rPr>
                        <a:t>In addition to meeting the requirements for Effective</a:t>
                      </a:r>
                      <a:r>
                        <a:rPr lang="en-US" sz="800" i="1" dirty="0">
                          <a:solidFill>
                            <a:srgbClr val="000000"/>
                          </a:solidFill>
                          <a:effectLst/>
                          <a:latin typeface="Trebuchet MS" panose="020B0603020202020204" pitchFamily="34" charset="0"/>
                          <a:ea typeface="SimSun" panose="02010600030101010101" pitchFamily="2" charset="-122"/>
                          <a:cs typeface="Calibri" panose="020F0502020204030204" pitchFamily="34" charset="0"/>
                        </a:rPr>
                        <a:t>...</a:t>
                      </a:r>
                      <a:endParaRPr lang="en-US" sz="1200" dirty="0">
                        <a:effectLst/>
                        <a:latin typeface="Trebuchet MS" panose="020B0603020202020204" pitchFamily="34" charset="0"/>
                        <a:ea typeface="Times" panose="02020603050405020304" pitchFamily="18" charset="0"/>
                        <a:cs typeface="Times"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algn="ctr">
                        <a:spcBef>
                          <a:spcPts val="0"/>
                        </a:spcBef>
                        <a:spcAft>
                          <a:spcPts val="0"/>
                        </a:spcAft>
                        <a:tabLst>
                          <a:tab pos="114300" algn="l"/>
                        </a:tabLst>
                      </a:pPr>
                      <a:endParaRPr lang="en-US" sz="1300" dirty="0">
                        <a:effectLst/>
                        <a:latin typeface="Trebuchet MS" panose="020B0603020202020204" pitchFamily="34" charset="0"/>
                        <a:ea typeface="SimSun" panose="02010600030101010101" pitchFamily="2" charset="-122"/>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400" b="1" dirty="0">
                          <a:solidFill>
                            <a:schemeClr val="bg1"/>
                          </a:solidFill>
                          <a:effectLst>
                            <a:outerShdw blurRad="38100" dist="38100" dir="2700000" algn="tl">
                              <a:srgbClr val="000000">
                                <a:alpha val="43137"/>
                              </a:srgbClr>
                            </a:outerShdw>
                          </a:effectLst>
                          <a:latin typeface="Trebuchet MS" panose="020B0603020202020204" pitchFamily="34" charset="0"/>
                          <a:ea typeface="SimSun" panose="02010600030101010101" pitchFamily="2" charset="-122"/>
                          <a:cs typeface="Calibri" panose="020F0502020204030204" pitchFamily="34" charset="0"/>
                        </a:rPr>
                        <a:t>Effective</a:t>
                      </a:r>
                      <a:endParaRPr lang="en-US" sz="1400" dirty="0">
                        <a:solidFill>
                          <a:schemeClr val="bg1"/>
                        </a:solidFill>
                        <a:effectLst>
                          <a:outerShdw blurRad="38100" dist="38100" dir="2700000" algn="tl">
                            <a:srgbClr val="000000">
                              <a:alpha val="43137"/>
                            </a:srgbClr>
                          </a:outerShdw>
                        </a:effectLst>
                        <a:latin typeface="Trebuchet MS" panose="020B0603020202020204" pitchFamily="34" charset="0"/>
                        <a:ea typeface="Times" panose="02020603050405020304" pitchFamily="18" charset="0"/>
                        <a:cs typeface="Times" panose="02020603050405020304" pitchFamily="18" charset="0"/>
                      </a:endParaRPr>
                    </a:p>
                    <a:p>
                      <a:pPr marL="0" marR="0" algn="ctr">
                        <a:spcBef>
                          <a:spcPts val="0"/>
                        </a:spcBef>
                        <a:spcAft>
                          <a:spcPts val="0"/>
                        </a:spcAft>
                        <a:tabLst>
                          <a:tab pos="114300" algn="l"/>
                        </a:tabLst>
                      </a:pPr>
                      <a:r>
                        <a:rPr lang="en-US" sz="800" i="1" dirty="0">
                          <a:solidFill>
                            <a:schemeClr val="bg1"/>
                          </a:solidFill>
                          <a:effectLst>
                            <a:outerShdw blurRad="38100" dist="38100" dir="2700000" algn="tl">
                              <a:srgbClr val="000000">
                                <a:alpha val="43137"/>
                              </a:srgbClr>
                            </a:outerShdw>
                          </a:effectLst>
                          <a:latin typeface="Trebuchet MS" panose="020B0603020202020204" pitchFamily="34" charset="0"/>
                          <a:ea typeface="SimSun" panose="02010600030101010101" pitchFamily="2" charset="-122"/>
                          <a:cs typeface="Calibri" panose="020F0502020204030204" pitchFamily="34" charset="0"/>
                        </a:rPr>
                        <a:t>Effective is the expected level of performance.</a:t>
                      </a:r>
                      <a:endParaRPr lang="en-US" sz="1200" dirty="0">
                        <a:solidFill>
                          <a:schemeClr val="bg1"/>
                        </a:solidFill>
                        <a:effectLst>
                          <a:outerShdw blurRad="38100" dist="38100" dir="2700000" algn="tl">
                            <a:srgbClr val="000000">
                              <a:alpha val="43137"/>
                            </a:srgbClr>
                          </a:outerShdw>
                        </a:effectLst>
                        <a:latin typeface="Trebuchet MS" panose="020B0603020202020204" pitchFamily="34" charset="0"/>
                        <a:ea typeface="Times" panose="02020603050405020304" pitchFamily="18" charset="0"/>
                        <a:cs typeface="Times"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algn="ctr">
                        <a:spcBef>
                          <a:spcPts val="0"/>
                        </a:spcBef>
                        <a:spcAft>
                          <a:spcPts val="0"/>
                        </a:spcAft>
                        <a:tabLst>
                          <a:tab pos="114300" algn="l"/>
                        </a:tabLst>
                      </a:pPr>
                      <a:r>
                        <a:rPr lang="en-US" sz="1300" dirty="0">
                          <a:effectLst/>
                          <a:latin typeface="Trebuchet MS" panose="020B0603020202020204" pitchFamily="34" charset="0"/>
                          <a:ea typeface="SimSun" panose="02010600030101010101" pitchFamily="2" charset="-122"/>
                          <a:cs typeface="Calibri" panose="020F0502020204030204" pitchFamily="34" charset="0"/>
                        </a:rPr>
                        <a:t> </a:t>
                      </a:r>
                      <a:endParaRPr lang="en-US" sz="1200" dirty="0">
                        <a:effectLst/>
                        <a:latin typeface="Trebuchet MS" panose="020B0603020202020204" pitchFamily="34" charset="0"/>
                        <a:ea typeface="Times" panose="02020603050405020304" pitchFamily="18" charset="0"/>
                        <a:cs typeface="Times"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tabLst>
                          <a:tab pos="114300" algn="l"/>
                        </a:tabLst>
                      </a:pPr>
                      <a:r>
                        <a:rPr lang="en-US" sz="1400" b="1" dirty="0">
                          <a:solidFill>
                            <a:schemeClr val="bg1"/>
                          </a:solidFill>
                          <a:effectLst>
                            <a:outerShdw blurRad="38100" dist="38100" dir="2700000" algn="tl">
                              <a:srgbClr val="000000">
                                <a:alpha val="43137"/>
                              </a:srgbClr>
                            </a:outerShdw>
                          </a:effectLst>
                          <a:latin typeface="Trebuchet MS" panose="020B0603020202020204" pitchFamily="34" charset="0"/>
                          <a:ea typeface="SimSun" panose="02010600030101010101" pitchFamily="2" charset="-122"/>
                          <a:cs typeface="Calibri" panose="020F0502020204030204" pitchFamily="34" charset="0"/>
                        </a:rPr>
                        <a:t>Approaching Effective</a:t>
                      </a:r>
                      <a:endParaRPr lang="en-US" sz="1600" dirty="0">
                        <a:solidFill>
                          <a:schemeClr val="bg1"/>
                        </a:solidFill>
                        <a:effectLst>
                          <a:outerShdw blurRad="38100" dist="38100" dir="2700000" algn="tl">
                            <a:srgbClr val="000000">
                              <a:alpha val="43137"/>
                            </a:srgbClr>
                          </a:outerShdw>
                        </a:effectLst>
                        <a:latin typeface="Trebuchet MS" panose="020B0603020202020204" pitchFamily="34" charset="0"/>
                        <a:ea typeface="Times" panose="02020603050405020304" pitchFamily="18" charset="0"/>
                        <a:cs typeface="Times"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algn="ctr">
                        <a:spcBef>
                          <a:spcPts val="0"/>
                        </a:spcBef>
                        <a:spcAft>
                          <a:spcPts val="0"/>
                        </a:spcAft>
                        <a:tabLst>
                          <a:tab pos="114300" algn="l"/>
                        </a:tabLst>
                      </a:pPr>
                      <a:r>
                        <a:rPr lang="en-US" sz="1300" dirty="0">
                          <a:effectLst/>
                          <a:latin typeface="Trebuchet MS" panose="020B0603020202020204" pitchFamily="34" charset="0"/>
                          <a:ea typeface="SimSun" panose="02010600030101010101" pitchFamily="2" charset="-122"/>
                          <a:cs typeface="Calibri" panose="020F0502020204030204" pitchFamily="34" charset="0"/>
                        </a:rPr>
                        <a:t> </a:t>
                      </a:r>
                      <a:endParaRPr lang="en-US" sz="1200" dirty="0">
                        <a:effectLst/>
                        <a:latin typeface="Trebuchet MS" panose="020B0603020202020204" pitchFamily="34" charset="0"/>
                        <a:ea typeface="Times" panose="02020603050405020304" pitchFamily="18" charset="0"/>
                        <a:cs typeface="Times"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tabLst>
                          <a:tab pos="114300" algn="l"/>
                        </a:tabLst>
                      </a:pPr>
                      <a:r>
                        <a:rPr lang="en-US" sz="1400" b="1" dirty="0">
                          <a:solidFill>
                            <a:schemeClr val="bg1"/>
                          </a:solidFill>
                          <a:effectLst>
                            <a:outerShdw blurRad="38100" dist="38100" dir="2700000" algn="tl">
                              <a:srgbClr val="000000">
                                <a:alpha val="43137"/>
                              </a:srgbClr>
                            </a:outerShdw>
                          </a:effectLst>
                          <a:latin typeface="Trebuchet MS" panose="020B0603020202020204" pitchFamily="34" charset="0"/>
                          <a:ea typeface="SimSun" panose="02010600030101010101" pitchFamily="2" charset="-122"/>
                          <a:cs typeface="Calibri" panose="020F0502020204030204" pitchFamily="34" charset="0"/>
                        </a:rPr>
                        <a:t>Ineffective</a:t>
                      </a:r>
                      <a:endParaRPr lang="en-US" sz="1400" dirty="0">
                        <a:solidFill>
                          <a:schemeClr val="bg1"/>
                        </a:solidFill>
                        <a:effectLst>
                          <a:outerShdw blurRad="38100" dist="38100" dir="2700000" algn="tl">
                            <a:srgbClr val="000000">
                              <a:alpha val="43137"/>
                            </a:srgbClr>
                          </a:outerShdw>
                        </a:effectLst>
                        <a:latin typeface="Trebuchet MS" panose="020B0603020202020204" pitchFamily="34" charset="0"/>
                        <a:ea typeface="Times" panose="02020603050405020304" pitchFamily="18" charset="0"/>
                        <a:cs typeface="Times"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3469649603"/>
                  </a:ext>
                </a:extLst>
              </a:tr>
              <a:tr h="0">
                <a:tc>
                  <a:txBody>
                    <a:bodyPr/>
                    <a:lstStyle/>
                    <a:p>
                      <a:pPr marL="0" marR="0">
                        <a:spcBef>
                          <a:spcPts val="0"/>
                        </a:spcBef>
                        <a:spcAft>
                          <a:spcPts val="0"/>
                        </a:spcAft>
                        <a:tabLst>
                          <a:tab pos="114300" algn="l"/>
                        </a:tabLst>
                      </a:pPr>
                      <a:r>
                        <a:rPr lang="en-US" sz="1050" b="0" i="0" u="none" strike="noStrike" cap="none" dirty="0">
                          <a:solidFill>
                            <a:schemeClr val="tx1"/>
                          </a:solidFill>
                          <a:effectLst/>
                          <a:latin typeface="Trebuchet MS" panose="020B0603020202020204" pitchFamily="34" charset="0"/>
                          <a:ea typeface="+mn-ea"/>
                          <a:cs typeface="+mn-cs"/>
                          <a:sym typeface="Arial"/>
                        </a:rPr>
                        <a:t>The principal actively and consistently employs innovative and impactful leadership strategies that maximize student learning and result in a shared vision of teaching and learning that reflects excellence.</a:t>
                      </a:r>
                      <a:endParaRPr lang="en-US" sz="1050" dirty="0">
                        <a:effectLst/>
                        <a:latin typeface="Trebuchet MS" panose="020B0603020202020204" pitchFamily="34" charset="0"/>
                        <a:ea typeface="Times" panose="02020603050405020304" pitchFamily="18" charset="0"/>
                        <a:cs typeface="Times"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tabLst>
                          <a:tab pos="114300" algn="l"/>
                        </a:tabLst>
                      </a:pPr>
                      <a:r>
                        <a:rPr lang="en-US" sz="1400" dirty="0">
                          <a:effectLst/>
                          <a:latin typeface="Trebuchet MS" panose="020B0603020202020204" pitchFamily="34" charset="0"/>
                          <a:ea typeface="SimSun" panose="02010600030101010101" pitchFamily="2" charset="-122"/>
                          <a:cs typeface="Calibri" panose="020F0502020204030204" pitchFamily="34" charset="0"/>
                        </a:rPr>
                        <a:t> </a:t>
                      </a:r>
                      <a:endParaRPr lang="en-US" sz="1400" dirty="0">
                        <a:effectLst/>
                        <a:latin typeface="Trebuchet MS" panose="020B0603020202020204" pitchFamily="34" charset="0"/>
                        <a:ea typeface="Times" panose="02020603050405020304" pitchFamily="18" charset="0"/>
                        <a:cs typeface="Times"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tabLst>
                          <a:tab pos="114300" algn="l"/>
                        </a:tabLst>
                      </a:pPr>
                      <a:r>
                        <a:rPr lang="en-US" sz="1050" dirty="0">
                          <a:effectLst/>
                          <a:latin typeface="Trebuchet MS" panose="020B0603020202020204" pitchFamily="34" charset="0"/>
                          <a:ea typeface="SimSun" panose="02010600030101010101" pitchFamily="2" charset="-122"/>
                        </a:rPr>
                        <a:t>The principal drives the success of all students by facilitating the development, communication, implementation, and evaluation of a shared vision of teaching and learning that leads to school improvement.</a:t>
                      </a:r>
                      <a:endParaRPr lang="en-US" sz="1050" dirty="0">
                        <a:effectLst/>
                        <a:latin typeface="Trebuchet MS" panose="020B0603020202020204" pitchFamily="34" charset="0"/>
                        <a:ea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tabLst>
                          <a:tab pos="114300" algn="l"/>
                        </a:tabLst>
                      </a:pPr>
                      <a:r>
                        <a:rPr lang="en-US" sz="1400" dirty="0">
                          <a:effectLst/>
                          <a:latin typeface="Trebuchet MS" panose="020B0603020202020204" pitchFamily="34" charset="0"/>
                          <a:ea typeface="SimSun" panose="02010600030101010101" pitchFamily="2" charset="-122"/>
                          <a:cs typeface="Calibri" panose="020F0502020204030204" pitchFamily="34" charset="0"/>
                        </a:rPr>
                        <a:t> </a:t>
                      </a:r>
                      <a:endParaRPr lang="en-US" sz="1400" dirty="0">
                        <a:effectLst/>
                        <a:latin typeface="Trebuchet MS" panose="020B0603020202020204" pitchFamily="34" charset="0"/>
                        <a:ea typeface="Times" panose="02020603050405020304" pitchFamily="18" charset="0"/>
                        <a:cs typeface="Times"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tabLst>
                          <a:tab pos="114300" algn="l"/>
                        </a:tabLst>
                      </a:pPr>
                      <a:r>
                        <a:rPr lang="en-US" sz="1050" dirty="0">
                          <a:effectLst/>
                          <a:latin typeface="Trebuchet MS" panose="020B0603020202020204" pitchFamily="34" charset="0"/>
                          <a:ea typeface="SimSun" panose="02010600030101010101" pitchFamily="2" charset="-122"/>
                        </a:rPr>
                        <a:t>The principal is inconsistent in driving the success of students by facilitating the development, communication, implementation, and/or evaluation of a shared vision of teaching and learning that leads to school improvement.</a:t>
                      </a:r>
                      <a:endParaRPr lang="en-US" sz="1050" dirty="0">
                        <a:effectLst/>
                        <a:latin typeface="Trebuchet MS" panose="020B0603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tabLst>
                          <a:tab pos="114300" algn="l"/>
                        </a:tabLst>
                      </a:pPr>
                      <a:r>
                        <a:rPr lang="en-US" sz="1050" u="none" strike="noStrike" dirty="0">
                          <a:effectLst/>
                          <a:latin typeface="Trebuchet MS" panose="020B0603020202020204" pitchFamily="34" charset="0"/>
                          <a:ea typeface="SimSun" panose="02010600030101010101" pitchFamily="2" charset="-122"/>
                        </a:rPr>
                        <a:t> </a:t>
                      </a:r>
                      <a:endParaRPr lang="en-US" sz="1050" dirty="0">
                        <a:effectLst/>
                        <a:latin typeface="Trebuchet MS" panose="020B0603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tabLst>
                          <a:tab pos="114300" algn="l"/>
                        </a:tabLst>
                      </a:pPr>
                      <a:r>
                        <a:rPr lang="en-US" sz="1050" dirty="0">
                          <a:effectLst/>
                          <a:latin typeface="Trebuchet MS" panose="020B0603020202020204" pitchFamily="34" charset="0"/>
                          <a:ea typeface="SimSun" panose="02010600030101010101" pitchFamily="2" charset="-122"/>
                        </a:rPr>
                        <a:t>The principal fails to drive the success of all students by facilitating the development, communication, implementation, and/or evaluation of a shared vision of teaching and learning that leads to school improvement.</a:t>
                      </a:r>
                      <a:endParaRPr lang="en-US" sz="1050" dirty="0">
                        <a:effectLst/>
                        <a:latin typeface="Trebuchet MS" panose="020B0603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67520915"/>
                  </a:ext>
                </a:extLst>
              </a:tr>
            </a:tbl>
          </a:graphicData>
        </a:graphic>
      </p:graphicFrame>
      <p:grpSp>
        <p:nvGrpSpPr>
          <p:cNvPr id="21" name="Group 20" descr="Directional Arrows pointing to the left to show progression from Ineffective to Highly Effective on the rubric." title="Directional Arrows">
            <a:extLst>
              <a:ext uri="{FF2B5EF4-FFF2-40B4-BE49-F238E27FC236}">
                <a16:creationId xmlns:a16="http://schemas.microsoft.com/office/drawing/2014/main" id="{1E9A2783-1ADF-4595-8F54-E7E5262CC32C}"/>
              </a:ext>
              <a:ext uri="{C183D7F6-B498-43B3-948B-1728B52AA6E4}">
                <adec:decorative xmlns:adec="http://schemas.microsoft.com/office/drawing/2017/decorative" val="1"/>
              </a:ext>
            </a:extLst>
          </p:cNvPr>
          <p:cNvGrpSpPr/>
          <p:nvPr/>
        </p:nvGrpSpPr>
        <p:grpSpPr>
          <a:xfrm>
            <a:off x="3749737" y="5072232"/>
            <a:ext cx="4740278" cy="220289"/>
            <a:chOff x="0" y="0"/>
            <a:chExt cx="3130198" cy="188440"/>
          </a:xfrm>
          <a:solidFill>
            <a:sysClr val="windowText" lastClr="000000">
              <a:lumMod val="50000"/>
              <a:lumOff val="50000"/>
            </a:sysClr>
          </a:solidFill>
        </p:grpSpPr>
        <p:sp>
          <p:nvSpPr>
            <p:cNvPr id="22" name="Arrow: Left 21">
              <a:extLst>
                <a:ext uri="{FF2B5EF4-FFF2-40B4-BE49-F238E27FC236}">
                  <a16:creationId xmlns:a16="http://schemas.microsoft.com/office/drawing/2014/main" id="{8C8A18CB-62FB-455B-A9E5-99820DC3251A}"/>
                </a:ext>
              </a:extLst>
            </p:cNvPr>
            <p:cNvSpPr/>
            <p:nvPr/>
          </p:nvSpPr>
          <p:spPr>
            <a:xfrm>
              <a:off x="1475295" y="7465"/>
              <a:ext cx="196850" cy="180975"/>
            </a:xfrm>
            <a:prstGeom prst="leftArrow">
              <a:avLst/>
            </a:prstGeom>
            <a:grpFill/>
            <a:ln w="63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3" name="Arrow: Left 22">
              <a:extLst>
                <a:ext uri="{FF2B5EF4-FFF2-40B4-BE49-F238E27FC236}">
                  <a16:creationId xmlns:a16="http://schemas.microsoft.com/office/drawing/2014/main" id="{06DC9479-89D8-4077-BF42-2338976647A1}"/>
                </a:ext>
              </a:extLst>
            </p:cNvPr>
            <p:cNvSpPr/>
            <p:nvPr/>
          </p:nvSpPr>
          <p:spPr>
            <a:xfrm>
              <a:off x="2933348" y="1866"/>
              <a:ext cx="196850" cy="180975"/>
            </a:xfrm>
            <a:prstGeom prst="leftArrow">
              <a:avLst/>
            </a:prstGeom>
            <a:grpFill/>
            <a:ln w="63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4" name="Arrow: Left 23">
              <a:extLst>
                <a:ext uri="{FF2B5EF4-FFF2-40B4-BE49-F238E27FC236}">
                  <a16:creationId xmlns:a16="http://schemas.microsoft.com/office/drawing/2014/main" id="{AF658BD9-97A6-4657-9F9F-FBEE41E78050}"/>
                </a:ext>
              </a:extLst>
            </p:cNvPr>
            <p:cNvSpPr/>
            <p:nvPr/>
          </p:nvSpPr>
          <p:spPr>
            <a:xfrm>
              <a:off x="0" y="0"/>
              <a:ext cx="196850" cy="180975"/>
            </a:xfrm>
            <a:prstGeom prst="leftArrow">
              <a:avLst/>
            </a:prstGeom>
            <a:grpFill/>
            <a:ln w="63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25" name="TextBox 24">
            <a:extLst>
              <a:ext uri="{FF2B5EF4-FFF2-40B4-BE49-F238E27FC236}">
                <a16:creationId xmlns:a16="http://schemas.microsoft.com/office/drawing/2014/main" id="{F155CD7D-FB90-4309-8B29-44376F83ADB3}"/>
              </a:ext>
            </a:extLst>
          </p:cNvPr>
          <p:cNvSpPr txBox="1"/>
          <p:nvPr/>
        </p:nvSpPr>
        <p:spPr>
          <a:xfrm>
            <a:off x="10575025" y="4977114"/>
            <a:ext cx="1150130" cy="830997"/>
          </a:xfrm>
          <a:prstGeom prst="rect">
            <a:avLst/>
          </a:prstGeom>
          <a:noFill/>
        </p:spPr>
        <p:txBody>
          <a:bodyPr wrap="square" rtlCol="0">
            <a:spAutoFit/>
          </a:bodyPr>
          <a:lstStyle/>
          <a:p>
            <a:r>
              <a:rPr lang="en-US" sz="1200" dirty="0">
                <a:solidFill>
                  <a:srgbClr val="C22536"/>
                </a:solidFill>
                <a:latin typeface="Trebuchet MS" panose="020B0603020202020204" pitchFamily="34" charset="0"/>
              </a:rPr>
              <a:t>Arrows highlight continuum of effectiveness </a:t>
            </a:r>
          </a:p>
        </p:txBody>
      </p:sp>
      <p:sp>
        <p:nvSpPr>
          <p:cNvPr id="8" name="Rectangle 7">
            <a:extLst>
              <a:ext uri="{FF2B5EF4-FFF2-40B4-BE49-F238E27FC236}">
                <a16:creationId xmlns:a16="http://schemas.microsoft.com/office/drawing/2014/main" id="{64B2758D-8E99-4592-A27B-22D1918C75E9}"/>
              </a:ext>
            </a:extLst>
          </p:cNvPr>
          <p:cNvSpPr/>
          <p:nvPr/>
        </p:nvSpPr>
        <p:spPr>
          <a:xfrm>
            <a:off x="4073953" y="4455193"/>
            <a:ext cx="1901477" cy="2075302"/>
          </a:xfrm>
          <a:prstGeom prst="rect">
            <a:avLst/>
          </a:prstGeom>
          <a:noFill/>
          <a:ln w="57150">
            <a:solidFill>
              <a:srgbClr val="C225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49" name="Group 206" descr="Title: Directional Arrows - Description: Directional Arrows pointing to the left to show progression from Ineffective to Highly Effective on the rubric."/>
          <p:cNvGrpSpPr>
            <a:grpSpLocks/>
          </p:cNvGrpSpPr>
          <p:nvPr/>
        </p:nvGrpSpPr>
        <p:grpSpPr bwMode="auto">
          <a:xfrm>
            <a:off x="-57150" y="358775"/>
            <a:ext cx="3217863" cy="188913"/>
            <a:chOff x="0" y="0"/>
            <a:chExt cx="32181" cy="1884"/>
          </a:xfrm>
        </p:grpSpPr>
      </p:grpSp>
    </p:spTree>
    <p:extLst>
      <p:ext uri="{BB962C8B-B14F-4D97-AF65-F5344CB8AC3E}">
        <p14:creationId xmlns:p14="http://schemas.microsoft.com/office/powerpoint/2010/main" val="351698853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2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0" grpId="0" animBg="1"/>
      <p:bldP spid="11" grpId="0" animBg="1"/>
      <p:bldP spid="25" grpId="0"/>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6"/>
          <p:cNvSpPr txBox="1"/>
          <p:nvPr/>
        </p:nvSpPr>
        <p:spPr>
          <a:xfrm>
            <a:off x="848560" y="365124"/>
            <a:ext cx="10515600" cy="132588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2"/>
              </a:buClr>
              <a:buSzPts val="4400"/>
              <a:buFont typeface="Trebuchet MS"/>
              <a:buNone/>
            </a:pPr>
            <a:r>
              <a:rPr lang="en-US" sz="4400" dirty="0">
                <a:solidFill>
                  <a:schemeClr val="accent2"/>
                </a:solidFill>
                <a:latin typeface="Trebuchet MS"/>
                <a:ea typeface="Trebuchet MS"/>
                <a:cs typeface="Trebuchet MS"/>
                <a:sym typeface="Trebuchet MS"/>
              </a:rPr>
              <a:t>PERFORMANCE STANDARDS</a:t>
            </a:r>
            <a:endParaRPr sz="4400" i="1" dirty="0">
              <a:solidFill>
                <a:schemeClr val="accent2"/>
              </a:solidFill>
              <a:latin typeface="Trebuchet MS"/>
              <a:ea typeface="Trebuchet MS"/>
              <a:cs typeface="Trebuchet MS"/>
              <a:sym typeface="Trebuchet MS"/>
            </a:endParaRPr>
          </a:p>
        </p:txBody>
      </p:sp>
      <p:grpSp>
        <p:nvGrpSpPr>
          <p:cNvPr id="275" name="Google Shape;275;p16"/>
          <p:cNvGrpSpPr/>
          <p:nvPr/>
        </p:nvGrpSpPr>
        <p:grpSpPr>
          <a:xfrm>
            <a:off x="2036087" y="1874934"/>
            <a:ext cx="8119824" cy="4658915"/>
            <a:chOff x="4087" y="367868"/>
            <a:chExt cx="8119824" cy="4658915"/>
          </a:xfrm>
        </p:grpSpPr>
        <p:sp>
          <p:nvSpPr>
            <p:cNvPr id="276" name="Google Shape;276;p16"/>
            <p:cNvSpPr/>
            <p:nvPr/>
          </p:nvSpPr>
          <p:spPr>
            <a:xfrm rot="5400000">
              <a:off x="-374328" y="1426584"/>
              <a:ext cx="1654072" cy="199667"/>
            </a:xfrm>
            <a:prstGeom prst="rect">
              <a:avLst/>
            </a:prstGeom>
            <a:solidFill>
              <a:srgbClr val="A5A5A5"/>
            </a:solidFill>
            <a:ln w="9525" cap="flat" cmpd="sng">
              <a:solidFill>
                <a:srgbClr val="A5A5A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277;p16"/>
            <p:cNvSpPr/>
            <p:nvPr/>
          </p:nvSpPr>
          <p:spPr>
            <a:xfrm>
              <a:off x="4087" y="367868"/>
              <a:ext cx="2218531" cy="1331118"/>
            </a:xfrm>
            <a:prstGeom prst="roundRect">
              <a:avLst>
                <a:gd name="adj" fmla="val 10000"/>
              </a:avLst>
            </a:prstGeom>
            <a:solidFill>
              <a:srgbClr val="00FFF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278;p16"/>
            <p:cNvSpPr txBox="1"/>
            <p:nvPr/>
          </p:nvSpPr>
          <p:spPr>
            <a:xfrm>
              <a:off x="43074" y="406855"/>
              <a:ext cx="2140557" cy="1253144"/>
            </a:xfrm>
            <a:prstGeom prst="rect">
              <a:avLst/>
            </a:prstGeom>
            <a:noFill/>
            <a:ln>
              <a:noFill/>
            </a:ln>
          </p:spPr>
          <p:txBody>
            <a:bodyPr spcFirstLastPara="1" wrap="square" lIns="64750" tIns="64750" rIns="64750" bIns="64750" anchor="ctr" anchorCtr="0">
              <a:noAutofit/>
            </a:bodyPr>
            <a:lstStyle/>
            <a:p>
              <a:pPr marL="0" marR="0" lvl="0" indent="0" algn="ctr" rtl="0">
                <a:lnSpc>
                  <a:spcPct val="100000"/>
                </a:lnSpc>
                <a:spcBef>
                  <a:spcPts val="0"/>
                </a:spcBef>
                <a:spcAft>
                  <a:spcPts val="0"/>
                </a:spcAft>
                <a:buClr>
                  <a:schemeClr val="dk1"/>
                </a:buClr>
                <a:buSzPts val="1700"/>
                <a:buFont typeface="Trebuchet MS"/>
                <a:buNone/>
              </a:pPr>
              <a:r>
                <a:rPr lang="en-US" sz="1700" b="1" dirty="0">
                  <a:solidFill>
                    <a:schemeClr val="dk1"/>
                  </a:solidFill>
                  <a:latin typeface="Trebuchet MS"/>
                  <a:ea typeface="Trebuchet MS"/>
                  <a:cs typeface="Trebuchet MS"/>
                  <a:sym typeface="Trebuchet MS"/>
                </a:rPr>
                <a:t>1. </a:t>
              </a:r>
              <a:endParaRPr dirty="0"/>
            </a:p>
            <a:p>
              <a:pPr marL="0" marR="0" lvl="0" indent="0" algn="ctr" rtl="0">
                <a:lnSpc>
                  <a:spcPct val="100000"/>
                </a:lnSpc>
                <a:spcBef>
                  <a:spcPts val="0"/>
                </a:spcBef>
                <a:spcAft>
                  <a:spcPts val="0"/>
                </a:spcAft>
                <a:buClr>
                  <a:schemeClr val="dk1"/>
                </a:buClr>
                <a:buSzPts val="1700"/>
                <a:buFont typeface="Trebuchet MS"/>
                <a:buNone/>
              </a:pPr>
              <a:r>
                <a:rPr lang="en-US" sz="1700" b="1" dirty="0">
                  <a:solidFill>
                    <a:schemeClr val="dk1"/>
                  </a:solidFill>
                  <a:latin typeface="Trebuchet MS"/>
                  <a:ea typeface="Trebuchet MS"/>
                  <a:cs typeface="Trebuchet MS"/>
                  <a:sym typeface="Trebuchet MS"/>
                </a:rPr>
                <a:t>Instructional Leadership</a:t>
              </a:r>
              <a:endParaRPr dirty="0"/>
            </a:p>
          </p:txBody>
        </p:sp>
        <p:sp>
          <p:nvSpPr>
            <p:cNvPr id="279" name="Google Shape;279;p16"/>
            <p:cNvSpPr/>
            <p:nvPr/>
          </p:nvSpPr>
          <p:spPr>
            <a:xfrm rot="5400000">
              <a:off x="-374328" y="3090482"/>
              <a:ext cx="1654072" cy="199667"/>
            </a:xfrm>
            <a:prstGeom prst="rect">
              <a:avLst/>
            </a:prstGeom>
            <a:solidFill>
              <a:srgbClr val="A5A5A5"/>
            </a:solidFill>
            <a:ln w="9525" cap="flat" cmpd="sng">
              <a:solidFill>
                <a:srgbClr val="A5A5A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80;p16"/>
            <p:cNvSpPr/>
            <p:nvPr/>
          </p:nvSpPr>
          <p:spPr>
            <a:xfrm>
              <a:off x="4087" y="2031767"/>
              <a:ext cx="2218531" cy="1331118"/>
            </a:xfrm>
            <a:prstGeom prst="roundRect">
              <a:avLst>
                <a:gd name="adj" fmla="val 10000"/>
              </a:avLst>
            </a:prstGeom>
            <a:solidFill>
              <a:srgbClr val="FFFF6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281;p16"/>
            <p:cNvSpPr txBox="1"/>
            <p:nvPr/>
          </p:nvSpPr>
          <p:spPr>
            <a:xfrm>
              <a:off x="43074" y="2070754"/>
              <a:ext cx="2140557" cy="1253144"/>
            </a:xfrm>
            <a:prstGeom prst="rect">
              <a:avLst/>
            </a:prstGeom>
            <a:noFill/>
            <a:ln>
              <a:noFill/>
            </a:ln>
          </p:spPr>
          <p:txBody>
            <a:bodyPr spcFirstLastPara="1" wrap="square" lIns="64750" tIns="64750" rIns="64750" bIns="64750" anchor="ctr" anchorCtr="0">
              <a:noAutofit/>
            </a:bodyPr>
            <a:lstStyle/>
            <a:p>
              <a:pPr marL="0" marR="0" lvl="0" indent="0" algn="ctr" rtl="0">
                <a:lnSpc>
                  <a:spcPct val="100000"/>
                </a:lnSpc>
                <a:spcBef>
                  <a:spcPts val="0"/>
                </a:spcBef>
                <a:spcAft>
                  <a:spcPts val="0"/>
                </a:spcAft>
                <a:buClr>
                  <a:schemeClr val="dk1"/>
                </a:buClr>
                <a:buSzPts val="1700"/>
                <a:buFont typeface="Trebuchet MS"/>
                <a:buNone/>
              </a:pPr>
              <a:r>
                <a:rPr lang="en-US" sz="1700" b="1" dirty="0">
                  <a:solidFill>
                    <a:schemeClr val="dk1"/>
                  </a:solidFill>
                  <a:latin typeface="Trebuchet MS"/>
                  <a:ea typeface="Trebuchet MS"/>
                  <a:cs typeface="Trebuchet MS"/>
                  <a:sym typeface="Trebuchet MS"/>
                </a:rPr>
                <a:t>2.</a:t>
              </a:r>
              <a:endParaRPr dirty="0"/>
            </a:p>
            <a:p>
              <a:pPr marL="0" marR="0" lvl="0" indent="0" algn="ctr" rtl="0">
                <a:lnSpc>
                  <a:spcPct val="100000"/>
                </a:lnSpc>
                <a:spcBef>
                  <a:spcPts val="0"/>
                </a:spcBef>
                <a:spcAft>
                  <a:spcPts val="0"/>
                </a:spcAft>
                <a:buClr>
                  <a:schemeClr val="dk1"/>
                </a:buClr>
                <a:buSzPts val="1700"/>
                <a:buFont typeface="Trebuchet MS"/>
                <a:buNone/>
              </a:pPr>
              <a:r>
                <a:rPr lang="en-US" sz="1700" b="1" dirty="0">
                  <a:solidFill>
                    <a:schemeClr val="dk1"/>
                  </a:solidFill>
                  <a:latin typeface="Trebuchet MS"/>
                  <a:ea typeface="Trebuchet MS"/>
                  <a:cs typeface="Trebuchet MS"/>
                  <a:sym typeface="Trebuchet MS"/>
                </a:rPr>
                <a:t> School Climate</a:t>
              </a:r>
              <a:endParaRPr dirty="0"/>
            </a:p>
          </p:txBody>
        </p:sp>
        <p:sp>
          <p:nvSpPr>
            <p:cNvPr id="282" name="Google Shape;282;p16"/>
            <p:cNvSpPr/>
            <p:nvPr/>
          </p:nvSpPr>
          <p:spPr>
            <a:xfrm>
              <a:off x="457620" y="3922432"/>
              <a:ext cx="3050837" cy="199667"/>
            </a:xfrm>
            <a:prstGeom prst="rect">
              <a:avLst/>
            </a:prstGeom>
            <a:solidFill>
              <a:srgbClr val="A5A5A5"/>
            </a:solidFill>
            <a:ln w="9525" cap="flat" cmpd="sng">
              <a:solidFill>
                <a:srgbClr val="A5A5A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83;p16"/>
            <p:cNvSpPr/>
            <p:nvPr/>
          </p:nvSpPr>
          <p:spPr>
            <a:xfrm>
              <a:off x="4087" y="3695665"/>
              <a:ext cx="2218531" cy="1331118"/>
            </a:xfrm>
            <a:prstGeom prst="roundRect">
              <a:avLst>
                <a:gd name="adj" fmla="val 10000"/>
              </a:avLst>
            </a:prstGeom>
            <a:solidFill>
              <a:srgbClr val="CC66F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84;p16"/>
            <p:cNvSpPr txBox="1"/>
            <p:nvPr/>
          </p:nvSpPr>
          <p:spPr>
            <a:xfrm>
              <a:off x="43074" y="3734652"/>
              <a:ext cx="2140557" cy="1253144"/>
            </a:xfrm>
            <a:prstGeom prst="rect">
              <a:avLst/>
            </a:prstGeom>
            <a:noFill/>
            <a:ln>
              <a:noFill/>
            </a:ln>
          </p:spPr>
          <p:txBody>
            <a:bodyPr spcFirstLastPara="1" wrap="square" lIns="64750" tIns="64750" rIns="64750" bIns="64750" anchor="ctr" anchorCtr="0">
              <a:noAutofit/>
            </a:bodyPr>
            <a:lstStyle/>
            <a:p>
              <a:pPr marL="0" marR="0" lvl="0" indent="0" algn="ctr" rtl="0">
                <a:lnSpc>
                  <a:spcPct val="100000"/>
                </a:lnSpc>
                <a:spcBef>
                  <a:spcPts val="0"/>
                </a:spcBef>
                <a:spcAft>
                  <a:spcPts val="0"/>
                </a:spcAft>
                <a:buClr>
                  <a:schemeClr val="dk1"/>
                </a:buClr>
                <a:buSzPts val="1700"/>
                <a:buFont typeface="Trebuchet MS"/>
                <a:buNone/>
              </a:pPr>
              <a:r>
                <a:rPr lang="en-US" sz="1700" b="1" dirty="0">
                  <a:solidFill>
                    <a:schemeClr val="dk1"/>
                  </a:solidFill>
                  <a:latin typeface="Trebuchet MS"/>
                  <a:ea typeface="Trebuchet MS"/>
                  <a:cs typeface="Trebuchet MS"/>
                  <a:sym typeface="Trebuchet MS"/>
                </a:rPr>
                <a:t>3. </a:t>
              </a:r>
              <a:endParaRPr dirty="0"/>
            </a:p>
            <a:p>
              <a:pPr marL="0" marR="0" lvl="0" indent="0" algn="ctr" rtl="0">
                <a:lnSpc>
                  <a:spcPct val="100000"/>
                </a:lnSpc>
                <a:spcBef>
                  <a:spcPts val="0"/>
                </a:spcBef>
                <a:spcAft>
                  <a:spcPts val="0"/>
                </a:spcAft>
                <a:buClr>
                  <a:schemeClr val="dk1"/>
                </a:buClr>
                <a:buSzPts val="1700"/>
                <a:buFont typeface="Trebuchet MS"/>
                <a:buNone/>
              </a:pPr>
              <a:r>
                <a:rPr lang="en-US" sz="1700" b="1" dirty="0">
                  <a:solidFill>
                    <a:schemeClr val="dk1"/>
                  </a:solidFill>
                  <a:latin typeface="Trebuchet MS"/>
                  <a:ea typeface="Trebuchet MS"/>
                  <a:cs typeface="Trebuchet MS"/>
                  <a:sym typeface="Trebuchet MS"/>
                </a:rPr>
                <a:t>Human Resources Leadership</a:t>
              </a:r>
              <a:endParaRPr dirty="0"/>
            </a:p>
          </p:txBody>
        </p:sp>
        <p:sp>
          <p:nvSpPr>
            <p:cNvPr id="285" name="Google Shape;285;p16"/>
            <p:cNvSpPr/>
            <p:nvPr/>
          </p:nvSpPr>
          <p:spPr>
            <a:xfrm rot="-5400000">
              <a:off x="2629498" y="3090482"/>
              <a:ext cx="1657726" cy="199667"/>
            </a:xfrm>
            <a:prstGeom prst="rect">
              <a:avLst/>
            </a:prstGeom>
            <a:solidFill>
              <a:srgbClr val="A5A5A5"/>
            </a:solidFill>
            <a:ln w="9525" cap="flat" cmpd="sng">
              <a:solidFill>
                <a:srgbClr val="A5A5A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86;p16"/>
            <p:cNvSpPr/>
            <p:nvPr/>
          </p:nvSpPr>
          <p:spPr>
            <a:xfrm>
              <a:off x="3064751" y="3695665"/>
              <a:ext cx="2218531" cy="1331118"/>
            </a:xfrm>
            <a:prstGeom prst="roundRect">
              <a:avLst>
                <a:gd name="adj" fmla="val 10000"/>
              </a:avLst>
            </a:prstGeom>
            <a:solidFill>
              <a:srgbClr val="00B05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87;p16"/>
            <p:cNvSpPr txBox="1"/>
            <p:nvPr/>
          </p:nvSpPr>
          <p:spPr>
            <a:xfrm>
              <a:off x="3103738" y="3734652"/>
              <a:ext cx="2140557" cy="1253144"/>
            </a:xfrm>
            <a:prstGeom prst="rect">
              <a:avLst/>
            </a:prstGeom>
            <a:noFill/>
            <a:ln>
              <a:noFill/>
            </a:ln>
          </p:spPr>
          <p:txBody>
            <a:bodyPr spcFirstLastPara="1" wrap="square" lIns="64750" tIns="64750" rIns="64750" bIns="64750" anchor="ctr" anchorCtr="0">
              <a:noAutofit/>
            </a:bodyPr>
            <a:lstStyle/>
            <a:p>
              <a:pPr marL="0" marR="0" lvl="0" indent="0" algn="ctr" rtl="0">
                <a:lnSpc>
                  <a:spcPct val="100000"/>
                </a:lnSpc>
                <a:spcBef>
                  <a:spcPts val="0"/>
                </a:spcBef>
                <a:spcAft>
                  <a:spcPts val="0"/>
                </a:spcAft>
                <a:buClr>
                  <a:schemeClr val="dk1"/>
                </a:buClr>
                <a:buSzPts val="1700"/>
                <a:buFont typeface="Trebuchet MS"/>
                <a:buNone/>
              </a:pPr>
              <a:r>
                <a:rPr lang="en-US" sz="1700" b="1" dirty="0">
                  <a:solidFill>
                    <a:schemeClr val="dk1"/>
                  </a:solidFill>
                  <a:latin typeface="Trebuchet MS"/>
                  <a:ea typeface="Trebuchet MS"/>
                  <a:cs typeface="Trebuchet MS"/>
                  <a:sym typeface="Trebuchet MS"/>
                </a:rPr>
                <a:t>4. </a:t>
              </a:r>
              <a:endParaRPr dirty="0"/>
            </a:p>
            <a:p>
              <a:pPr marL="0" marR="0" lvl="0" indent="0" algn="ctr" rtl="0">
                <a:lnSpc>
                  <a:spcPct val="100000"/>
                </a:lnSpc>
                <a:spcBef>
                  <a:spcPts val="0"/>
                </a:spcBef>
                <a:spcAft>
                  <a:spcPts val="0"/>
                </a:spcAft>
                <a:buClr>
                  <a:schemeClr val="dk1"/>
                </a:buClr>
                <a:buSzPts val="1700"/>
                <a:buFont typeface="Trebuchet MS"/>
                <a:buNone/>
              </a:pPr>
              <a:r>
                <a:rPr lang="en-US" sz="1700" b="1" dirty="0">
                  <a:solidFill>
                    <a:schemeClr val="dk1"/>
                  </a:solidFill>
                  <a:latin typeface="Trebuchet MS"/>
                  <a:ea typeface="Trebuchet MS"/>
                  <a:cs typeface="Trebuchet MS"/>
                  <a:sym typeface="Trebuchet MS"/>
                </a:rPr>
                <a:t>Organizational Management</a:t>
              </a:r>
              <a:endParaRPr dirty="0"/>
            </a:p>
          </p:txBody>
        </p:sp>
        <p:sp>
          <p:nvSpPr>
            <p:cNvPr id="288" name="Google Shape;288;p16"/>
            <p:cNvSpPr/>
            <p:nvPr/>
          </p:nvSpPr>
          <p:spPr>
            <a:xfrm rot="-5400000">
              <a:off x="2597225" y="1405685"/>
              <a:ext cx="1654072" cy="199667"/>
            </a:xfrm>
            <a:prstGeom prst="rect">
              <a:avLst/>
            </a:prstGeom>
            <a:solidFill>
              <a:srgbClr val="A5A5A5"/>
            </a:solidFill>
            <a:ln w="9525" cap="flat" cmpd="sng">
              <a:solidFill>
                <a:srgbClr val="A5A5A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89;p16"/>
            <p:cNvSpPr/>
            <p:nvPr/>
          </p:nvSpPr>
          <p:spPr>
            <a:xfrm>
              <a:off x="2954734" y="2031767"/>
              <a:ext cx="2218531" cy="1331118"/>
            </a:xfrm>
            <a:prstGeom prst="roundRect">
              <a:avLst>
                <a:gd name="adj" fmla="val 10000"/>
              </a:avLst>
            </a:prstGeom>
            <a:solidFill>
              <a:srgbClr val="00B0F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90;p16"/>
            <p:cNvSpPr txBox="1"/>
            <p:nvPr/>
          </p:nvSpPr>
          <p:spPr>
            <a:xfrm>
              <a:off x="2993721" y="2070754"/>
              <a:ext cx="2140557" cy="1253144"/>
            </a:xfrm>
            <a:prstGeom prst="rect">
              <a:avLst/>
            </a:prstGeom>
            <a:noFill/>
            <a:ln>
              <a:noFill/>
            </a:ln>
          </p:spPr>
          <p:txBody>
            <a:bodyPr spcFirstLastPara="1" wrap="square" lIns="64750" tIns="64750" rIns="64750" bIns="64750" anchor="ctr" anchorCtr="0">
              <a:noAutofit/>
            </a:bodyPr>
            <a:lstStyle/>
            <a:p>
              <a:pPr marL="0" marR="0" lvl="0" indent="0" algn="ctr" rtl="0">
                <a:lnSpc>
                  <a:spcPct val="100000"/>
                </a:lnSpc>
                <a:spcBef>
                  <a:spcPts val="0"/>
                </a:spcBef>
                <a:spcAft>
                  <a:spcPts val="0"/>
                </a:spcAft>
                <a:buClr>
                  <a:schemeClr val="dk1"/>
                </a:buClr>
                <a:buSzPts val="1700"/>
                <a:buFont typeface="Trebuchet MS"/>
                <a:buNone/>
              </a:pPr>
              <a:r>
                <a:rPr lang="en-US" sz="1700" b="1" dirty="0">
                  <a:solidFill>
                    <a:schemeClr val="dk1"/>
                  </a:solidFill>
                  <a:latin typeface="Trebuchet MS"/>
                  <a:ea typeface="Trebuchet MS"/>
                  <a:cs typeface="Trebuchet MS"/>
                  <a:sym typeface="Trebuchet MS"/>
                </a:rPr>
                <a:t>5. </a:t>
              </a:r>
              <a:endParaRPr dirty="0"/>
            </a:p>
            <a:p>
              <a:pPr marL="0" marR="0" lvl="0" indent="0" algn="ctr" rtl="0">
                <a:lnSpc>
                  <a:spcPct val="100000"/>
                </a:lnSpc>
                <a:spcBef>
                  <a:spcPts val="0"/>
                </a:spcBef>
                <a:spcAft>
                  <a:spcPts val="0"/>
                </a:spcAft>
                <a:buClr>
                  <a:schemeClr val="dk1"/>
                </a:buClr>
                <a:buSzPts val="1700"/>
                <a:buFont typeface="Trebuchet MS"/>
                <a:buNone/>
              </a:pPr>
              <a:r>
                <a:rPr lang="en-US" sz="1700" b="1" dirty="0">
                  <a:solidFill>
                    <a:schemeClr val="dk1"/>
                  </a:solidFill>
                  <a:latin typeface="Trebuchet MS"/>
                  <a:ea typeface="Trebuchet MS"/>
                  <a:cs typeface="Trebuchet MS"/>
                  <a:sym typeface="Trebuchet MS"/>
                </a:rPr>
                <a:t>Communication  and Community Relations</a:t>
              </a:r>
              <a:endParaRPr dirty="0"/>
            </a:p>
          </p:txBody>
        </p:sp>
        <p:sp>
          <p:nvSpPr>
            <p:cNvPr id="291" name="Google Shape;291;p16"/>
            <p:cNvSpPr/>
            <p:nvPr/>
          </p:nvSpPr>
          <p:spPr>
            <a:xfrm rot="8278">
              <a:off x="3403349" y="603095"/>
              <a:ext cx="2945742" cy="199667"/>
            </a:xfrm>
            <a:prstGeom prst="rect">
              <a:avLst/>
            </a:prstGeom>
            <a:solidFill>
              <a:srgbClr val="A5A5A5"/>
            </a:solidFill>
            <a:ln w="9525" cap="flat" cmpd="sng">
              <a:solidFill>
                <a:srgbClr val="A5A5A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2" name="Google Shape;292;p16"/>
            <p:cNvSpPr/>
            <p:nvPr/>
          </p:nvSpPr>
          <p:spPr>
            <a:xfrm>
              <a:off x="2954734" y="367868"/>
              <a:ext cx="2218531" cy="1331118"/>
            </a:xfrm>
            <a:prstGeom prst="roundRect">
              <a:avLst>
                <a:gd name="adj" fmla="val 10000"/>
              </a:avLst>
            </a:prstGeom>
            <a:solidFill>
              <a:srgbClr val="FF99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3" name="Google Shape;293;p16"/>
            <p:cNvSpPr txBox="1"/>
            <p:nvPr/>
          </p:nvSpPr>
          <p:spPr>
            <a:xfrm>
              <a:off x="2993721" y="406855"/>
              <a:ext cx="2140557" cy="1253144"/>
            </a:xfrm>
            <a:prstGeom prst="rect">
              <a:avLst/>
            </a:prstGeom>
            <a:noFill/>
            <a:ln>
              <a:noFill/>
            </a:ln>
          </p:spPr>
          <p:txBody>
            <a:bodyPr spcFirstLastPara="1" wrap="square" lIns="64750" tIns="64750" rIns="64750" bIns="64750" anchor="ctr" anchorCtr="0">
              <a:noAutofit/>
            </a:bodyPr>
            <a:lstStyle/>
            <a:p>
              <a:pPr marL="0" marR="0" lvl="0" indent="0" algn="ctr" rtl="0">
                <a:lnSpc>
                  <a:spcPct val="100000"/>
                </a:lnSpc>
                <a:spcBef>
                  <a:spcPts val="0"/>
                </a:spcBef>
                <a:spcAft>
                  <a:spcPts val="0"/>
                </a:spcAft>
                <a:buClr>
                  <a:schemeClr val="dk1"/>
                </a:buClr>
                <a:buSzPts val="1700"/>
                <a:buFont typeface="Trebuchet MS"/>
                <a:buNone/>
              </a:pPr>
              <a:r>
                <a:rPr lang="en-US" sz="1700" b="1" dirty="0">
                  <a:solidFill>
                    <a:schemeClr val="dk1"/>
                  </a:solidFill>
                  <a:latin typeface="Trebuchet MS"/>
                  <a:ea typeface="Trebuchet MS"/>
                  <a:cs typeface="Trebuchet MS"/>
                  <a:sym typeface="Trebuchet MS"/>
                </a:rPr>
                <a:t>6. Culturally Responsive and Equitable School Leadership</a:t>
              </a:r>
              <a:endParaRPr dirty="0"/>
            </a:p>
          </p:txBody>
        </p:sp>
        <p:sp>
          <p:nvSpPr>
            <p:cNvPr id="294" name="Google Shape;294;p16"/>
            <p:cNvSpPr/>
            <p:nvPr/>
          </p:nvSpPr>
          <p:spPr>
            <a:xfrm rot="5400000">
              <a:off x="5526964" y="1438591"/>
              <a:ext cx="1654072" cy="199667"/>
            </a:xfrm>
            <a:prstGeom prst="rect">
              <a:avLst/>
            </a:prstGeom>
            <a:solidFill>
              <a:srgbClr val="A8A9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5" name="Google Shape;295;p16"/>
            <p:cNvSpPr/>
            <p:nvPr/>
          </p:nvSpPr>
          <p:spPr>
            <a:xfrm>
              <a:off x="5905380" y="379875"/>
              <a:ext cx="2218531" cy="1331118"/>
            </a:xfrm>
            <a:prstGeom prst="roundRect">
              <a:avLst>
                <a:gd name="adj" fmla="val 10000"/>
              </a:avLst>
            </a:prstGeom>
            <a:solidFill>
              <a:srgbClr val="FF99C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96;p16"/>
            <p:cNvSpPr txBox="1"/>
            <p:nvPr/>
          </p:nvSpPr>
          <p:spPr>
            <a:xfrm>
              <a:off x="5944367" y="418862"/>
              <a:ext cx="2140557" cy="1253144"/>
            </a:xfrm>
            <a:prstGeom prst="rect">
              <a:avLst/>
            </a:prstGeom>
            <a:noFill/>
            <a:ln>
              <a:noFill/>
            </a:ln>
          </p:spPr>
          <p:txBody>
            <a:bodyPr spcFirstLastPara="1" wrap="square" lIns="64750" tIns="64750" rIns="64750" bIns="64750" anchor="ctr" anchorCtr="0">
              <a:noAutofit/>
            </a:bodyPr>
            <a:lstStyle/>
            <a:p>
              <a:pPr marL="0" marR="0" lvl="0" indent="0" algn="ctr" rtl="0">
                <a:lnSpc>
                  <a:spcPct val="100000"/>
                </a:lnSpc>
                <a:spcBef>
                  <a:spcPts val="0"/>
                </a:spcBef>
                <a:spcAft>
                  <a:spcPts val="0"/>
                </a:spcAft>
                <a:buClr>
                  <a:schemeClr val="dk1"/>
                </a:buClr>
                <a:buSzPts val="1700"/>
                <a:buFont typeface="Trebuchet MS"/>
                <a:buNone/>
              </a:pPr>
              <a:r>
                <a:rPr lang="en-US" sz="1700" b="1" dirty="0">
                  <a:solidFill>
                    <a:schemeClr val="dk1"/>
                  </a:solidFill>
                  <a:latin typeface="Trebuchet MS"/>
                  <a:ea typeface="Trebuchet MS"/>
                  <a:cs typeface="Trebuchet MS"/>
                  <a:sym typeface="Trebuchet MS"/>
                </a:rPr>
                <a:t>7. </a:t>
              </a:r>
              <a:endParaRPr dirty="0"/>
            </a:p>
            <a:p>
              <a:pPr marL="0" marR="0" lvl="0" indent="0" algn="ctr" rtl="0">
                <a:lnSpc>
                  <a:spcPct val="100000"/>
                </a:lnSpc>
                <a:spcBef>
                  <a:spcPts val="0"/>
                </a:spcBef>
                <a:spcAft>
                  <a:spcPts val="0"/>
                </a:spcAft>
                <a:buClr>
                  <a:schemeClr val="dk1"/>
                </a:buClr>
                <a:buSzPts val="1700"/>
                <a:buFont typeface="Trebuchet MS"/>
                <a:buNone/>
              </a:pPr>
              <a:r>
                <a:rPr lang="en-US" sz="1700" b="1" dirty="0">
                  <a:solidFill>
                    <a:schemeClr val="dk1"/>
                  </a:solidFill>
                  <a:latin typeface="Trebuchet MS"/>
                  <a:ea typeface="Trebuchet MS"/>
                  <a:cs typeface="Trebuchet MS"/>
                  <a:sym typeface="Trebuchet MS"/>
                </a:rPr>
                <a:t>Professionalism</a:t>
              </a:r>
              <a:endParaRPr dirty="0"/>
            </a:p>
          </p:txBody>
        </p:sp>
        <p:sp>
          <p:nvSpPr>
            <p:cNvPr id="297" name="Google Shape;297;p16"/>
            <p:cNvSpPr/>
            <p:nvPr/>
          </p:nvSpPr>
          <p:spPr>
            <a:xfrm>
              <a:off x="5905380" y="2043774"/>
              <a:ext cx="2218531" cy="1331118"/>
            </a:xfrm>
            <a:prstGeom prst="roundRect">
              <a:avLst>
                <a:gd name="adj" fmla="val 10000"/>
              </a:avLst>
            </a:prstGeom>
            <a:solidFill>
              <a:srgbClr val="D5003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8" name="Google Shape;298;p16"/>
            <p:cNvSpPr txBox="1"/>
            <p:nvPr/>
          </p:nvSpPr>
          <p:spPr>
            <a:xfrm>
              <a:off x="5944367" y="2082761"/>
              <a:ext cx="2140557" cy="1253144"/>
            </a:xfrm>
            <a:prstGeom prst="rect">
              <a:avLst/>
            </a:prstGeom>
            <a:noFill/>
            <a:ln>
              <a:noFill/>
            </a:ln>
          </p:spPr>
          <p:txBody>
            <a:bodyPr spcFirstLastPara="1" wrap="square" lIns="64750" tIns="64750" rIns="64750" bIns="64750" anchor="ctr" anchorCtr="0">
              <a:noAutofit/>
            </a:bodyPr>
            <a:lstStyle/>
            <a:p>
              <a:pPr marL="0" marR="0" lvl="0" indent="0" algn="ctr" rtl="0">
                <a:lnSpc>
                  <a:spcPct val="100000"/>
                </a:lnSpc>
                <a:spcBef>
                  <a:spcPts val="0"/>
                </a:spcBef>
                <a:spcAft>
                  <a:spcPts val="0"/>
                </a:spcAft>
                <a:buClr>
                  <a:schemeClr val="dk1"/>
                </a:buClr>
                <a:buSzPts val="1700"/>
                <a:buFont typeface="Trebuchet MS"/>
                <a:buNone/>
              </a:pPr>
              <a:r>
                <a:rPr lang="en-US" sz="1700" b="1" dirty="0">
                  <a:solidFill>
                    <a:schemeClr val="dk1"/>
                  </a:solidFill>
                  <a:latin typeface="Trebuchet MS"/>
                  <a:ea typeface="Trebuchet MS"/>
                  <a:cs typeface="Trebuchet MS"/>
                  <a:sym typeface="Trebuchet MS"/>
                </a:rPr>
                <a:t>8. </a:t>
              </a:r>
              <a:endParaRPr dirty="0"/>
            </a:p>
            <a:p>
              <a:pPr marL="0" marR="0" lvl="0" indent="0" algn="ctr" rtl="0">
                <a:lnSpc>
                  <a:spcPct val="100000"/>
                </a:lnSpc>
                <a:spcBef>
                  <a:spcPts val="0"/>
                </a:spcBef>
                <a:spcAft>
                  <a:spcPts val="0"/>
                </a:spcAft>
                <a:buClr>
                  <a:schemeClr val="dk1"/>
                </a:buClr>
                <a:buSzPts val="1700"/>
                <a:buFont typeface="Trebuchet MS"/>
                <a:buNone/>
              </a:pPr>
              <a:r>
                <a:rPr lang="en-US" sz="1700" b="1" dirty="0">
                  <a:solidFill>
                    <a:schemeClr val="dk1"/>
                  </a:solidFill>
                  <a:latin typeface="Trebuchet MS"/>
                  <a:ea typeface="Trebuchet MS"/>
                  <a:cs typeface="Trebuchet MS"/>
                  <a:sym typeface="Trebuchet MS"/>
                </a:rPr>
                <a:t>Student Academic Progress</a:t>
              </a:r>
              <a:endParaRPr dirty="0"/>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graphicFrame>
        <p:nvGraphicFramePr>
          <p:cNvPr id="307" name="Google Shape;307;p17"/>
          <p:cNvGraphicFramePr/>
          <p:nvPr>
            <p:extLst>
              <p:ext uri="{D42A27DB-BD31-4B8C-83A1-F6EECF244321}">
                <p14:modId xmlns:p14="http://schemas.microsoft.com/office/powerpoint/2010/main" val="4111687648"/>
              </p:ext>
            </p:extLst>
          </p:nvPr>
        </p:nvGraphicFramePr>
        <p:xfrm>
          <a:off x="986206" y="1124716"/>
          <a:ext cx="10122200" cy="4764175"/>
        </p:xfrm>
        <a:graphic>
          <a:graphicData uri="http://schemas.openxmlformats.org/drawingml/2006/table">
            <a:tbl>
              <a:tblPr>
                <a:noFill/>
                <a:tableStyleId>{9E86EFE6-44E5-4BA9-AE58-5E057C917CB8}</a:tableStyleId>
              </a:tblPr>
              <a:tblGrid>
                <a:gridCol w="10122200">
                  <a:extLst>
                    <a:ext uri="{9D8B030D-6E8A-4147-A177-3AD203B41FA5}">
                      <a16:colId xmlns:a16="http://schemas.microsoft.com/office/drawing/2014/main" val="20000"/>
                    </a:ext>
                  </a:extLst>
                </a:gridCol>
              </a:tblGrid>
              <a:tr h="766825">
                <a:tc>
                  <a:txBody>
                    <a:bodyPr/>
                    <a:lstStyle/>
                    <a:p>
                      <a:pPr marL="0" marR="0" lvl="0" indent="0" algn="l" rtl="0">
                        <a:spcBef>
                          <a:spcPts val="0"/>
                        </a:spcBef>
                        <a:spcAft>
                          <a:spcPts val="0"/>
                        </a:spcAft>
                        <a:buNone/>
                      </a:pPr>
                      <a:r>
                        <a:rPr lang="en-US" sz="1600" b="0" i="1" u="none" strike="noStrike" cap="none" dirty="0">
                          <a:solidFill>
                            <a:srgbClr val="000000"/>
                          </a:solidFill>
                          <a:effectLst/>
                          <a:latin typeface="Trebuchet MS" panose="020B0603020202020204" pitchFamily="34" charset="0"/>
                          <a:ea typeface="Arial"/>
                          <a:cs typeface="Arial"/>
                          <a:sym typeface="Arial"/>
                        </a:rPr>
                        <a:t>The principal </a:t>
                      </a:r>
                      <a:r>
                        <a:rPr lang="en-US" sz="1600" b="0" i="1" u="none" strike="sngStrike" cap="none" dirty="0">
                          <a:solidFill>
                            <a:srgbClr val="000000"/>
                          </a:solidFill>
                          <a:effectLst/>
                          <a:latin typeface="Trebuchet MS" panose="020B0603020202020204" pitchFamily="34" charset="0"/>
                          <a:ea typeface="Arial"/>
                          <a:cs typeface="Arial"/>
                          <a:sym typeface="Arial"/>
                        </a:rPr>
                        <a:t>fosters</a:t>
                      </a:r>
                      <a:r>
                        <a:rPr lang="en-US" sz="1600" b="0" i="1" u="none" strike="noStrike" cap="none" dirty="0">
                          <a:solidFill>
                            <a:srgbClr val="000000"/>
                          </a:solidFill>
                          <a:effectLst/>
                          <a:latin typeface="Trebuchet MS" panose="020B0603020202020204" pitchFamily="34" charset="0"/>
                          <a:ea typeface="Arial"/>
                          <a:cs typeface="Arial"/>
                          <a:sym typeface="Arial"/>
                        </a:rPr>
                        <a:t> </a:t>
                      </a:r>
                      <a:r>
                        <a:rPr lang="en-US" sz="1600" b="0" i="1" u="none" strike="noStrike" cap="none" dirty="0">
                          <a:solidFill>
                            <a:srgbClr val="C12436"/>
                          </a:solidFill>
                          <a:effectLst/>
                          <a:latin typeface="Trebuchet MS" panose="020B0603020202020204" pitchFamily="34" charset="0"/>
                          <a:ea typeface="Arial"/>
                          <a:cs typeface="Arial"/>
                          <a:sym typeface="Arial"/>
                        </a:rPr>
                        <a:t>drives </a:t>
                      </a:r>
                      <a:r>
                        <a:rPr lang="en-US" sz="1600" b="0" i="1" u="none" strike="noStrike" cap="none" dirty="0">
                          <a:solidFill>
                            <a:srgbClr val="000000"/>
                          </a:solidFill>
                          <a:effectLst/>
                          <a:latin typeface="Trebuchet MS" panose="020B0603020202020204" pitchFamily="34" charset="0"/>
                          <a:ea typeface="Arial"/>
                          <a:cs typeface="Arial"/>
                          <a:sym typeface="Arial"/>
                        </a:rPr>
                        <a:t>the success of all students by facilitating the development, communication, implementation, and evaluation of a shared vision of teaching and learning that leads to student academic progress and school improvement.</a:t>
                      </a:r>
                      <a:endParaRPr sz="1600" dirty="0">
                        <a:latin typeface="Trebuchet MS" panose="020B0603020202020204" pitchFamily="34" charset="0"/>
                        <a:ea typeface="Trebuchet MS"/>
                        <a:cs typeface="Trebuchet MS"/>
                        <a:sym typeface="Trebuchet MS"/>
                      </a:endParaRPr>
                    </a:p>
                  </a:txBody>
                  <a:tcPr marL="55350" marR="553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3997350">
                <a:tc>
                  <a:txBody>
                    <a:bodyPr/>
                    <a:lstStyle/>
                    <a:p>
                      <a:pPr marL="571500" marR="54610" indent="-458788" algn="l">
                        <a:spcBef>
                          <a:spcPts val="0"/>
                        </a:spcBef>
                        <a:spcAft>
                          <a:spcPts val="600"/>
                        </a:spcAft>
                      </a:pPr>
                      <a:r>
                        <a:rPr lang="en-US" sz="1400" dirty="0">
                          <a:effectLst/>
                          <a:latin typeface="Trebuchet MS" panose="020B0603020202020204" pitchFamily="34" charset="0"/>
                          <a:ea typeface="Times New Roman" panose="02020603050405020304" pitchFamily="18" charset="0"/>
                        </a:rPr>
                        <a:t>1.1	Leads the collaborative development and </a:t>
                      </a:r>
                      <a:r>
                        <a:rPr lang="en-US" sz="1400" strike="sngStrike" dirty="0">
                          <a:effectLst/>
                          <a:latin typeface="Trebuchet MS" panose="020B0603020202020204" pitchFamily="34" charset="0"/>
                          <a:ea typeface="Times New Roman" panose="02020603050405020304" pitchFamily="18" charset="0"/>
                        </a:rPr>
                        <a:t>sustainmen</a:t>
                      </a:r>
                      <a:r>
                        <a:rPr lang="en-US" sz="1400" strike="noStrike" dirty="0">
                          <a:effectLst/>
                          <a:latin typeface="Trebuchet MS" panose="020B0603020202020204" pitchFamily="34" charset="0"/>
                          <a:ea typeface="Times New Roman" panose="02020603050405020304" pitchFamily="18" charset="0"/>
                        </a:rPr>
                        <a:t>t</a:t>
                      </a:r>
                      <a:r>
                        <a:rPr lang="en-US" sz="1400" strike="noStrike" dirty="0">
                          <a:solidFill>
                            <a:srgbClr val="C12436"/>
                          </a:solidFill>
                          <a:effectLst/>
                          <a:latin typeface="Trebuchet MS" panose="020B0603020202020204" pitchFamily="34" charset="0"/>
                          <a:ea typeface="Times New Roman" panose="02020603050405020304" pitchFamily="18" charset="0"/>
                        </a:rPr>
                        <a:t> </a:t>
                      </a:r>
                      <a:r>
                        <a:rPr lang="en-US" sz="1400" dirty="0">
                          <a:solidFill>
                            <a:srgbClr val="C12436"/>
                          </a:solidFill>
                          <a:effectLst/>
                          <a:latin typeface="Trebuchet MS" panose="020B0603020202020204" pitchFamily="34" charset="0"/>
                          <a:ea typeface="Times New Roman" panose="02020603050405020304" pitchFamily="18" charset="0"/>
                        </a:rPr>
                        <a:t>implementation </a:t>
                      </a:r>
                      <a:r>
                        <a:rPr lang="en-US" sz="1400" dirty="0">
                          <a:effectLst/>
                          <a:latin typeface="Trebuchet MS" panose="020B0603020202020204" pitchFamily="34" charset="0"/>
                          <a:ea typeface="Times New Roman" panose="02020603050405020304" pitchFamily="18" charset="0"/>
                        </a:rPr>
                        <a:t>of a compelling shared vision for educational improvement and works collaboratively with </a:t>
                      </a:r>
                      <a:r>
                        <a:rPr lang="en-US" sz="1400" strike="sngStrike" dirty="0">
                          <a:effectLst/>
                          <a:latin typeface="Trebuchet MS" panose="020B0603020202020204" pitchFamily="34" charset="0"/>
                          <a:ea typeface="Times New Roman" panose="02020603050405020304" pitchFamily="18" charset="0"/>
                        </a:rPr>
                        <a:t>staff,</a:t>
                      </a:r>
                      <a:r>
                        <a:rPr lang="en-US" sz="1400" strike="noStrike" dirty="0">
                          <a:effectLst/>
                          <a:latin typeface="Trebuchet MS" panose="020B0603020202020204" pitchFamily="34" charset="0"/>
                          <a:ea typeface="Times New Roman" panose="02020603050405020304" pitchFamily="18" charset="0"/>
                        </a:rPr>
                        <a:t> </a:t>
                      </a:r>
                      <a:r>
                        <a:rPr lang="en-US" sz="1400" dirty="0">
                          <a:effectLst/>
                          <a:latin typeface="Trebuchet MS" panose="020B0603020202020204" pitchFamily="34" charset="0"/>
                          <a:ea typeface="Times New Roman" panose="02020603050405020304" pitchFamily="18" charset="0"/>
                        </a:rPr>
                        <a:t>students, parents</a:t>
                      </a:r>
                      <a:r>
                        <a:rPr lang="en-US" sz="1400" dirty="0">
                          <a:solidFill>
                            <a:srgbClr val="C12436"/>
                          </a:solidFill>
                          <a:effectLst/>
                          <a:latin typeface="Trebuchet MS" panose="020B0603020202020204" pitchFamily="34" charset="0"/>
                          <a:ea typeface="Times New Roman" panose="02020603050405020304" pitchFamily="18" charset="0"/>
                        </a:rPr>
                        <a:t>/caregivers, staff, </a:t>
                      </a:r>
                      <a:r>
                        <a:rPr lang="en-US" sz="1400" dirty="0">
                          <a:effectLst/>
                          <a:latin typeface="Trebuchet MS" panose="020B0603020202020204" pitchFamily="34" charset="0"/>
                          <a:ea typeface="Times New Roman" panose="02020603050405020304" pitchFamily="18" charset="0"/>
                        </a:rPr>
                        <a:t>and other stakeholders </a:t>
                      </a:r>
                      <a:r>
                        <a:rPr lang="en-US" sz="1400" dirty="0">
                          <a:effectLst/>
                          <a:latin typeface="Trebuchet MS" panose="020B0603020202020204" pitchFamily="34" charset="0"/>
                          <a:ea typeface="Times New Roman" panose="02020603050405020304" pitchFamily="18" charset="0"/>
                          <a:cs typeface="Times New Roman" panose="02020603050405020304" pitchFamily="18" charset="0"/>
                        </a:rPr>
                        <a:t> </a:t>
                      </a:r>
                      <a:r>
                        <a:rPr lang="en-US" sz="1400" dirty="0">
                          <a:effectLst/>
                          <a:latin typeface="Trebuchet MS" panose="020B0603020202020204" pitchFamily="34" charset="0"/>
                          <a:ea typeface="Times New Roman" panose="02020603050405020304" pitchFamily="18" charset="0"/>
                        </a:rPr>
                        <a:t>to develop a mission and programs consistent with the division’s strategic plan.</a:t>
                      </a:r>
                    </a:p>
                    <a:p>
                      <a:pPr marL="571500" marR="118745" indent="-458788" algn="l">
                        <a:spcBef>
                          <a:spcPts val="0"/>
                        </a:spcBef>
                        <a:spcAft>
                          <a:spcPts val="600"/>
                        </a:spcAft>
                      </a:pPr>
                      <a:r>
                        <a:rPr lang="en-US" sz="1400" dirty="0">
                          <a:effectLst/>
                          <a:latin typeface="Trebuchet MS" panose="020B0603020202020204" pitchFamily="34" charset="0"/>
                          <a:ea typeface="Times New Roman" panose="02020603050405020304" pitchFamily="18" charset="0"/>
                        </a:rPr>
                        <a:t>1.2	Collaboratively plans, implements, supports, monitors, and evaluates instructional programs that enhance </a:t>
                      </a:r>
                      <a:r>
                        <a:rPr lang="en-US" sz="1400" dirty="0">
                          <a:solidFill>
                            <a:srgbClr val="C12436"/>
                          </a:solidFill>
                          <a:effectLst/>
                          <a:latin typeface="Trebuchet MS" panose="020B0603020202020204" pitchFamily="34" charset="0"/>
                          <a:ea typeface="Times New Roman" panose="02020603050405020304" pitchFamily="18" charset="0"/>
                        </a:rPr>
                        <a:t>rigorous and relevant</a:t>
                      </a:r>
                      <a:r>
                        <a:rPr lang="en-US" sz="1400" dirty="0">
                          <a:effectLst/>
                          <a:latin typeface="Trebuchet MS" panose="020B0603020202020204" pitchFamily="34" charset="0"/>
                          <a:ea typeface="Times New Roman" panose="02020603050405020304" pitchFamily="18" charset="0"/>
                        </a:rPr>
                        <a:t> teaching and student academic progress</a:t>
                      </a:r>
                      <a:r>
                        <a:rPr lang="en-US" sz="1400" strike="sngStrike" dirty="0">
                          <a:effectLst/>
                          <a:latin typeface="Trebuchet MS" panose="020B0603020202020204" pitchFamily="34" charset="0"/>
                          <a:ea typeface="Times New Roman" panose="02020603050405020304" pitchFamily="18" charset="0"/>
                        </a:rPr>
                        <a:t>,</a:t>
                      </a:r>
                      <a:r>
                        <a:rPr lang="en-US" sz="1400" dirty="0">
                          <a:effectLst/>
                          <a:latin typeface="Trebuchet MS" panose="020B0603020202020204" pitchFamily="34" charset="0"/>
                          <a:ea typeface="Times New Roman" panose="02020603050405020304" pitchFamily="18" charset="0"/>
                        </a:rPr>
                        <a:t> and </a:t>
                      </a:r>
                      <a:r>
                        <a:rPr lang="en-US" sz="1400" dirty="0">
                          <a:solidFill>
                            <a:srgbClr val="C12436"/>
                          </a:solidFill>
                          <a:effectLst/>
                          <a:latin typeface="Trebuchet MS" panose="020B0603020202020204" pitchFamily="34" charset="0"/>
                          <a:ea typeface="Times New Roman" panose="02020603050405020304" pitchFamily="18" charset="0"/>
                        </a:rPr>
                        <a:t>that</a:t>
                      </a:r>
                      <a:r>
                        <a:rPr lang="en-US" sz="1400" dirty="0">
                          <a:effectLst/>
                          <a:latin typeface="Trebuchet MS" panose="020B0603020202020204" pitchFamily="34" charset="0"/>
                          <a:ea typeface="Times New Roman" panose="02020603050405020304" pitchFamily="18" charset="0"/>
                        </a:rPr>
                        <a:t> lead to school improvement. </a:t>
                      </a:r>
                    </a:p>
                    <a:p>
                      <a:pPr marL="571500" marR="54610" indent="-458788" algn="l">
                        <a:spcBef>
                          <a:spcPts val="0"/>
                        </a:spcBef>
                        <a:spcAft>
                          <a:spcPts val="600"/>
                        </a:spcAft>
                      </a:pPr>
                      <a:r>
                        <a:rPr lang="en-US" sz="1400" dirty="0">
                          <a:solidFill>
                            <a:srgbClr val="C12436"/>
                          </a:solidFill>
                          <a:effectLst/>
                          <a:latin typeface="Trebuchet MS" panose="020B0603020202020204" pitchFamily="34" charset="0"/>
                          <a:ea typeface="Times New Roman" panose="02020603050405020304" pitchFamily="18" charset="0"/>
                        </a:rPr>
                        <a:t>1.3	Connects both initiatives and innovative strategies to maximize the achievement of each student.</a:t>
                      </a:r>
                    </a:p>
                    <a:p>
                      <a:pPr marL="571500" marR="54610" indent="-458788" algn="l">
                        <a:spcBef>
                          <a:spcPts val="0"/>
                        </a:spcBef>
                        <a:spcAft>
                          <a:spcPts val="600"/>
                        </a:spcAft>
                      </a:pPr>
                      <a:r>
                        <a:rPr lang="en-US" sz="1400" dirty="0">
                          <a:effectLst/>
                          <a:latin typeface="Trebuchet MS" panose="020B0603020202020204" pitchFamily="34" charset="0"/>
                          <a:ea typeface="Times New Roman" panose="02020603050405020304" pitchFamily="18" charset="0"/>
                        </a:rPr>
                        <a:t>1.</a:t>
                      </a:r>
                      <a:r>
                        <a:rPr lang="en-US" sz="1400" strike="sngStrike" dirty="0">
                          <a:effectLst/>
                          <a:latin typeface="Trebuchet MS" panose="020B0603020202020204" pitchFamily="34" charset="0"/>
                          <a:ea typeface="Times New Roman" panose="02020603050405020304" pitchFamily="18" charset="0"/>
                        </a:rPr>
                        <a:t>3</a:t>
                      </a:r>
                      <a:r>
                        <a:rPr lang="en-US" sz="1400" dirty="0">
                          <a:solidFill>
                            <a:srgbClr val="C12436"/>
                          </a:solidFill>
                          <a:effectLst/>
                          <a:latin typeface="Trebuchet MS" panose="020B0603020202020204" pitchFamily="34" charset="0"/>
                          <a:ea typeface="Times New Roman" panose="02020603050405020304" pitchFamily="18" charset="0"/>
                        </a:rPr>
                        <a:t>4</a:t>
                      </a:r>
                      <a:r>
                        <a:rPr lang="en-US" sz="1400" dirty="0">
                          <a:effectLst/>
                          <a:latin typeface="Trebuchet MS" panose="020B0603020202020204" pitchFamily="34" charset="0"/>
                          <a:ea typeface="Times New Roman" panose="02020603050405020304" pitchFamily="18" charset="0"/>
                        </a:rPr>
                        <a:t>	Analyzes current academic achievement data and instructional strategies to make appropriate educational decisions </a:t>
                      </a:r>
                      <a:r>
                        <a:rPr lang="en-US" sz="1400" strike="sngStrike" dirty="0">
                          <a:effectLst/>
                          <a:latin typeface="Trebuchet MS" panose="020B0603020202020204" pitchFamily="34" charset="0"/>
                          <a:ea typeface="Times New Roman" panose="02020603050405020304" pitchFamily="18" charset="0"/>
                        </a:rPr>
                        <a:t>to</a:t>
                      </a:r>
                      <a:r>
                        <a:rPr lang="en-US" sz="1400" strike="noStrike" dirty="0">
                          <a:effectLst/>
                          <a:latin typeface="Trebuchet MS" panose="020B0603020202020204" pitchFamily="34" charset="0"/>
                          <a:ea typeface="Times New Roman" panose="02020603050405020304" pitchFamily="18" charset="0"/>
                        </a:rPr>
                        <a:t> </a:t>
                      </a:r>
                      <a:r>
                        <a:rPr lang="en-US" sz="1400" dirty="0">
                          <a:solidFill>
                            <a:srgbClr val="C12436"/>
                          </a:solidFill>
                          <a:effectLst/>
                          <a:latin typeface="Trebuchet MS" panose="020B0603020202020204" pitchFamily="34" charset="0"/>
                          <a:ea typeface="Times New Roman" panose="02020603050405020304" pitchFamily="18" charset="0"/>
                        </a:rPr>
                        <a:t>that</a:t>
                      </a:r>
                      <a:r>
                        <a:rPr lang="en-US" sz="1400" dirty="0">
                          <a:effectLst/>
                          <a:latin typeface="Trebuchet MS" panose="020B0603020202020204" pitchFamily="34" charset="0"/>
                          <a:ea typeface="Times New Roman" panose="02020603050405020304" pitchFamily="18" charset="0"/>
                        </a:rPr>
                        <a:t> improve classroom instruction, increase student achievement, and </a:t>
                      </a:r>
                      <a:r>
                        <a:rPr lang="en-US" sz="1400" strike="sngStrike" dirty="0">
                          <a:effectLst/>
                          <a:latin typeface="Trebuchet MS" panose="020B0603020202020204" pitchFamily="34" charset="0"/>
                          <a:ea typeface="Times New Roman" panose="02020603050405020304" pitchFamily="18" charset="0"/>
                        </a:rPr>
                        <a:t>improve</a:t>
                      </a:r>
                      <a:r>
                        <a:rPr lang="en-US" sz="1400" strike="noStrike" dirty="0">
                          <a:effectLst/>
                          <a:latin typeface="Trebuchet MS" panose="020B0603020202020204" pitchFamily="34" charset="0"/>
                          <a:ea typeface="Times New Roman" panose="02020603050405020304" pitchFamily="18" charset="0"/>
                        </a:rPr>
                        <a:t> </a:t>
                      </a:r>
                      <a:r>
                        <a:rPr lang="en-US" sz="1400" dirty="0">
                          <a:solidFill>
                            <a:srgbClr val="C12436"/>
                          </a:solidFill>
                          <a:effectLst/>
                          <a:latin typeface="Trebuchet MS" panose="020B0603020202020204" pitchFamily="34" charset="0"/>
                          <a:ea typeface="Times New Roman" panose="02020603050405020304" pitchFamily="18" charset="0"/>
                        </a:rPr>
                        <a:t>maximize</a:t>
                      </a:r>
                      <a:r>
                        <a:rPr lang="en-US" sz="1400" dirty="0">
                          <a:effectLst/>
                          <a:latin typeface="Trebuchet MS" panose="020B0603020202020204" pitchFamily="34" charset="0"/>
                          <a:ea typeface="Times New Roman" panose="02020603050405020304" pitchFamily="18" charset="0"/>
                        </a:rPr>
                        <a:t> overall school effectiveness.</a:t>
                      </a:r>
                    </a:p>
                    <a:p>
                      <a:pPr marL="571500" marR="57150" indent="-458788" algn="l">
                        <a:spcBef>
                          <a:spcPts val="0"/>
                        </a:spcBef>
                        <a:spcAft>
                          <a:spcPts val="600"/>
                        </a:spcAft>
                      </a:pPr>
                      <a:r>
                        <a:rPr lang="en-US" sz="1400" dirty="0">
                          <a:effectLst/>
                          <a:latin typeface="Trebuchet MS" panose="020B0603020202020204" pitchFamily="34" charset="0"/>
                          <a:ea typeface="Times New Roman" panose="02020603050405020304" pitchFamily="18" charset="0"/>
                        </a:rPr>
                        <a:t>1.</a:t>
                      </a:r>
                      <a:r>
                        <a:rPr lang="en-US" sz="1400" strike="sngStrike" dirty="0">
                          <a:effectLst/>
                          <a:latin typeface="Trebuchet MS" panose="020B0603020202020204" pitchFamily="34" charset="0"/>
                          <a:ea typeface="Times New Roman" panose="02020603050405020304" pitchFamily="18" charset="0"/>
                        </a:rPr>
                        <a:t>4</a:t>
                      </a:r>
                      <a:r>
                        <a:rPr lang="en-US" sz="1400" dirty="0">
                          <a:solidFill>
                            <a:srgbClr val="C12436"/>
                          </a:solidFill>
                          <a:effectLst/>
                          <a:latin typeface="Trebuchet MS" panose="020B0603020202020204" pitchFamily="34" charset="0"/>
                          <a:ea typeface="Times New Roman" panose="02020603050405020304" pitchFamily="18" charset="0"/>
                        </a:rPr>
                        <a:t>5</a:t>
                      </a:r>
                      <a:r>
                        <a:rPr lang="en-US" sz="1400" dirty="0">
                          <a:effectLst/>
                          <a:latin typeface="Trebuchet MS" panose="020B0603020202020204" pitchFamily="34" charset="0"/>
                          <a:ea typeface="Times New Roman" panose="02020603050405020304" pitchFamily="18" charset="0"/>
                        </a:rPr>
                        <a:t>	</a:t>
                      </a:r>
                      <a:r>
                        <a:rPr lang="en-US" sz="1400" strike="sngStrike" dirty="0">
                          <a:effectLst/>
                          <a:latin typeface="Trebuchet MS" panose="020B0603020202020204" pitchFamily="34" charset="0"/>
                          <a:ea typeface="Times New Roman" panose="02020603050405020304" pitchFamily="18" charset="0"/>
                        </a:rPr>
                        <a:t>Possesses</a:t>
                      </a:r>
                      <a:r>
                        <a:rPr lang="en-US" sz="1400" strike="noStrike" dirty="0">
                          <a:effectLst/>
                          <a:latin typeface="Trebuchet MS" panose="020B0603020202020204" pitchFamily="34" charset="0"/>
                          <a:ea typeface="Times New Roman" panose="02020603050405020304" pitchFamily="18" charset="0"/>
                        </a:rPr>
                        <a:t> </a:t>
                      </a:r>
                      <a:r>
                        <a:rPr lang="en-US" sz="1400" dirty="0">
                          <a:solidFill>
                            <a:srgbClr val="C12436"/>
                          </a:solidFill>
                          <a:effectLst/>
                          <a:latin typeface="Trebuchet MS" panose="020B0603020202020204" pitchFamily="34" charset="0"/>
                          <a:ea typeface="Times New Roman" panose="02020603050405020304" pitchFamily="18" charset="0"/>
                        </a:rPr>
                        <a:t>Acquires and shares </a:t>
                      </a:r>
                      <a:r>
                        <a:rPr lang="en-US" sz="1400" dirty="0">
                          <a:effectLst/>
                          <a:latin typeface="Trebuchet MS" panose="020B0603020202020204" pitchFamily="34" charset="0"/>
                          <a:ea typeface="Times New Roman" panose="02020603050405020304" pitchFamily="18" charset="0"/>
                        </a:rPr>
                        <a:t>knowledge of research-based instructional best practices in the classroom.</a:t>
                      </a:r>
                    </a:p>
                    <a:p>
                      <a:pPr marL="571500" marR="57150" indent="-458788" algn="l">
                        <a:spcBef>
                          <a:spcPts val="0"/>
                        </a:spcBef>
                        <a:spcAft>
                          <a:spcPts val="600"/>
                        </a:spcAft>
                      </a:pPr>
                      <a:r>
                        <a:rPr lang="en-US" sz="1400" dirty="0">
                          <a:effectLst/>
                          <a:latin typeface="Trebuchet MS" panose="020B0603020202020204" pitchFamily="34" charset="0"/>
                          <a:ea typeface="Times New Roman" panose="02020603050405020304" pitchFamily="18" charset="0"/>
                        </a:rPr>
                        <a:t>1.</a:t>
                      </a:r>
                      <a:r>
                        <a:rPr lang="en-US" sz="1400" strike="sngStrike" dirty="0">
                          <a:effectLst/>
                          <a:latin typeface="Trebuchet MS" panose="020B0603020202020204" pitchFamily="34" charset="0"/>
                          <a:ea typeface="Times New Roman" panose="02020603050405020304" pitchFamily="18" charset="0"/>
                        </a:rPr>
                        <a:t>5</a:t>
                      </a:r>
                      <a:r>
                        <a:rPr lang="en-US" sz="1400" dirty="0">
                          <a:solidFill>
                            <a:srgbClr val="C12436"/>
                          </a:solidFill>
                          <a:effectLst/>
                          <a:latin typeface="Trebuchet MS" panose="020B0603020202020204" pitchFamily="34" charset="0"/>
                          <a:ea typeface="Times New Roman" panose="02020603050405020304" pitchFamily="18" charset="0"/>
                        </a:rPr>
                        <a:t>6</a:t>
                      </a:r>
                      <a:r>
                        <a:rPr lang="en-US" sz="1400" dirty="0">
                          <a:effectLst/>
                          <a:latin typeface="Trebuchet MS" panose="020B0603020202020204" pitchFamily="34" charset="0"/>
                          <a:ea typeface="Times New Roman" panose="02020603050405020304" pitchFamily="18" charset="0"/>
                        </a:rPr>
                        <a:t>	Works collaboratively with staff to identify student needs and to design, revise, and monitor instruction to ensure effective delivery of the required curriculum. </a:t>
                      </a:r>
                    </a:p>
                    <a:p>
                      <a:pPr marL="571500" marR="0" indent="-458788" algn="l">
                        <a:spcBef>
                          <a:spcPts val="0"/>
                        </a:spcBef>
                        <a:spcAft>
                          <a:spcPts val="600"/>
                        </a:spcAft>
                        <a:tabLst>
                          <a:tab pos="571500" algn="l"/>
                        </a:tabLst>
                      </a:pPr>
                      <a:r>
                        <a:rPr lang="en-US" sz="1400" dirty="0">
                          <a:effectLst/>
                          <a:latin typeface="Trebuchet MS" panose="020B0603020202020204" pitchFamily="34" charset="0"/>
                          <a:ea typeface="Times New Roman" panose="02020603050405020304" pitchFamily="18" charset="0"/>
                        </a:rPr>
                        <a:t>1.</a:t>
                      </a:r>
                      <a:r>
                        <a:rPr lang="en-US" sz="1400" strike="sngStrike" dirty="0">
                          <a:effectLst/>
                          <a:latin typeface="Trebuchet MS" panose="020B0603020202020204" pitchFamily="34" charset="0"/>
                          <a:ea typeface="Times New Roman" panose="02020603050405020304" pitchFamily="18" charset="0"/>
                        </a:rPr>
                        <a:t>6</a:t>
                      </a:r>
                      <a:r>
                        <a:rPr lang="en-US" sz="1400" dirty="0">
                          <a:solidFill>
                            <a:srgbClr val="C12436"/>
                          </a:solidFill>
                          <a:effectLst/>
                          <a:latin typeface="Trebuchet MS" panose="020B0603020202020204" pitchFamily="34" charset="0"/>
                          <a:ea typeface="Times New Roman" panose="02020603050405020304" pitchFamily="18" charset="0"/>
                        </a:rPr>
                        <a:t>7	</a:t>
                      </a:r>
                      <a:r>
                        <a:rPr lang="en-US" sz="1400" strike="sngStrike" dirty="0">
                          <a:effectLst/>
                          <a:latin typeface="Trebuchet MS" panose="020B0603020202020204" pitchFamily="34" charset="0"/>
                          <a:ea typeface="Times New Roman" panose="02020603050405020304" pitchFamily="18" charset="0"/>
                        </a:rPr>
                        <a:t>Provides teachers with</a:t>
                      </a:r>
                      <a:r>
                        <a:rPr lang="en-US" sz="1400" strike="noStrike" dirty="0">
                          <a:effectLst/>
                          <a:latin typeface="Trebuchet MS" panose="020B0603020202020204" pitchFamily="34" charset="0"/>
                          <a:ea typeface="Times New Roman" panose="02020603050405020304" pitchFamily="18" charset="0"/>
                        </a:rPr>
                        <a:t> </a:t>
                      </a:r>
                      <a:r>
                        <a:rPr lang="en-US" sz="1400" dirty="0">
                          <a:solidFill>
                            <a:srgbClr val="C12436"/>
                          </a:solidFill>
                          <a:effectLst/>
                          <a:latin typeface="Trebuchet MS" panose="020B0603020202020204" pitchFamily="34" charset="0"/>
                          <a:ea typeface="Times New Roman" panose="02020603050405020304" pitchFamily="18" charset="0"/>
                        </a:rPr>
                        <a:t>Generates, aligns, and leverages </a:t>
                      </a:r>
                      <a:r>
                        <a:rPr lang="en-US" sz="1400" dirty="0">
                          <a:effectLst/>
                          <a:latin typeface="Trebuchet MS" panose="020B0603020202020204" pitchFamily="34" charset="0"/>
                          <a:ea typeface="Times New Roman" panose="02020603050405020304" pitchFamily="18" charset="0"/>
                        </a:rPr>
                        <a:t>resources for the successful implementation of effective instructional strategies.</a:t>
                      </a:r>
                    </a:p>
                    <a:p>
                      <a:pPr marL="571500" marR="114300" indent="-458788" algn="l">
                        <a:spcBef>
                          <a:spcPts val="0"/>
                        </a:spcBef>
                        <a:spcAft>
                          <a:spcPts val="300"/>
                        </a:spcAft>
                      </a:pPr>
                      <a:r>
                        <a:rPr lang="en-US" sz="1400" dirty="0">
                          <a:effectLst/>
                          <a:latin typeface="Trebuchet MS" panose="020B0603020202020204" pitchFamily="34" charset="0"/>
                          <a:ea typeface="Times New Roman" panose="02020603050405020304" pitchFamily="18" charset="0"/>
                        </a:rPr>
                        <a:t>1.</a:t>
                      </a:r>
                      <a:r>
                        <a:rPr lang="en-US" sz="1400" strike="sngStrike" dirty="0">
                          <a:effectLst/>
                          <a:latin typeface="Trebuchet MS" panose="020B0603020202020204" pitchFamily="34" charset="0"/>
                          <a:ea typeface="Times New Roman" panose="02020603050405020304" pitchFamily="18" charset="0"/>
                        </a:rPr>
                        <a:t>7</a:t>
                      </a:r>
                      <a:r>
                        <a:rPr lang="en-US" sz="1400" dirty="0">
                          <a:solidFill>
                            <a:srgbClr val="C12436"/>
                          </a:solidFill>
                          <a:effectLst/>
                          <a:latin typeface="Trebuchet MS" panose="020B0603020202020204" pitchFamily="34" charset="0"/>
                          <a:ea typeface="Times New Roman" panose="02020603050405020304" pitchFamily="18" charset="0"/>
                        </a:rPr>
                        <a:t>8</a:t>
                      </a:r>
                      <a:r>
                        <a:rPr lang="en-US" sz="1400" dirty="0">
                          <a:effectLst/>
                          <a:latin typeface="Trebuchet MS" panose="020B0603020202020204" pitchFamily="34" charset="0"/>
                          <a:ea typeface="Times New Roman" panose="02020603050405020304" pitchFamily="18" charset="0"/>
                        </a:rPr>
                        <a:t> 	Monitors and evaluates the use of diagnostic, formative, and summative assessment to provide timely and accurate feedback to students and parents</a:t>
                      </a:r>
                      <a:r>
                        <a:rPr lang="en-US" sz="1400" dirty="0">
                          <a:solidFill>
                            <a:srgbClr val="C12436"/>
                          </a:solidFill>
                          <a:effectLst/>
                          <a:latin typeface="Trebuchet MS" panose="020B0603020202020204" pitchFamily="34" charset="0"/>
                          <a:ea typeface="Times New Roman" panose="02020603050405020304" pitchFamily="18" charset="0"/>
                        </a:rPr>
                        <a:t>/caregivers</a:t>
                      </a:r>
                      <a:r>
                        <a:rPr lang="en-US" sz="1400" dirty="0">
                          <a:effectLst/>
                          <a:latin typeface="Trebuchet MS" panose="020B0603020202020204" pitchFamily="34" charset="0"/>
                          <a:ea typeface="Times New Roman" panose="02020603050405020304" pitchFamily="18" charset="0"/>
                        </a:rPr>
                        <a:t>, and to inform instructional practices. </a:t>
                      </a:r>
                    </a:p>
                  </a:txBody>
                  <a:tcPr marL="114300" marR="1143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308" name="Google Shape;308;p17"/>
          <p:cNvSpPr txBox="1"/>
          <p:nvPr/>
        </p:nvSpPr>
        <p:spPr>
          <a:xfrm>
            <a:off x="789504" y="202281"/>
            <a:ext cx="10515600" cy="57830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2"/>
              </a:buClr>
              <a:buSzPts val="4400"/>
              <a:buFont typeface="Trebuchet MS"/>
              <a:buNone/>
            </a:pPr>
            <a:r>
              <a:rPr lang="en-US" sz="4400" dirty="0">
                <a:solidFill>
                  <a:schemeClr val="accent2"/>
                </a:solidFill>
                <a:latin typeface="Trebuchet MS"/>
                <a:ea typeface="Trebuchet MS"/>
                <a:cs typeface="Trebuchet MS"/>
                <a:sym typeface="Trebuchet MS"/>
              </a:rPr>
              <a:t>1. INSTRUCTIONAL LEADERSHIP</a:t>
            </a:r>
            <a:endParaRPr dirty="0"/>
          </a:p>
        </p:txBody>
      </p:sp>
      <p:sp>
        <p:nvSpPr>
          <p:cNvPr id="309" name="Google Shape;309;p17"/>
          <p:cNvSpPr txBox="1"/>
          <p:nvPr/>
        </p:nvSpPr>
        <p:spPr>
          <a:xfrm>
            <a:off x="1035618" y="6416243"/>
            <a:ext cx="3073606" cy="369291"/>
          </a:xfrm>
          <a:prstGeom prst="rect">
            <a:avLst/>
          </a:prstGeom>
          <a:solidFill>
            <a:srgbClr val="FFFF00"/>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i="1" dirty="0">
                <a:solidFill>
                  <a:srgbClr val="C22536"/>
                </a:solidFill>
                <a:highlight>
                  <a:srgbClr val="FFFF00"/>
                </a:highlight>
                <a:latin typeface="Trebuchet MS"/>
                <a:ea typeface="Trebuchet MS"/>
                <a:cs typeface="Trebuchet MS"/>
                <a:sym typeface="Trebuchet MS"/>
              </a:rPr>
              <a:t>Training Handout </a:t>
            </a:r>
            <a:r>
              <a:rPr lang="en-US" sz="1800" dirty="0">
                <a:solidFill>
                  <a:srgbClr val="C22536"/>
                </a:solidFill>
                <a:highlight>
                  <a:srgbClr val="FFFF00"/>
                </a:highlight>
                <a:latin typeface="Trebuchet MS"/>
                <a:ea typeface="Trebuchet MS"/>
                <a:cs typeface="Trebuchet MS"/>
                <a:sym typeface="Trebuchet MS"/>
              </a:rPr>
              <a:t>pp. 1-2</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graphicFrame>
        <p:nvGraphicFramePr>
          <p:cNvPr id="307" name="Google Shape;307;p17"/>
          <p:cNvGraphicFramePr/>
          <p:nvPr>
            <p:extLst>
              <p:ext uri="{D42A27DB-BD31-4B8C-83A1-F6EECF244321}">
                <p14:modId xmlns:p14="http://schemas.microsoft.com/office/powerpoint/2010/main" val="1651832363"/>
              </p:ext>
            </p:extLst>
          </p:nvPr>
        </p:nvGraphicFramePr>
        <p:xfrm>
          <a:off x="986206" y="1138831"/>
          <a:ext cx="10122200" cy="3770881"/>
        </p:xfrm>
        <a:graphic>
          <a:graphicData uri="http://schemas.openxmlformats.org/drawingml/2006/table">
            <a:tbl>
              <a:tblPr>
                <a:noFill/>
                <a:tableStyleId>{9E86EFE6-44E5-4BA9-AE58-5E057C917CB8}</a:tableStyleId>
              </a:tblPr>
              <a:tblGrid>
                <a:gridCol w="10122200">
                  <a:extLst>
                    <a:ext uri="{9D8B030D-6E8A-4147-A177-3AD203B41FA5}">
                      <a16:colId xmlns:a16="http://schemas.microsoft.com/office/drawing/2014/main" val="20000"/>
                    </a:ext>
                  </a:extLst>
                </a:gridCol>
              </a:tblGrid>
              <a:tr h="690370">
                <a:tc>
                  <a:txBody>
                    <a:bodyPr/>
                    <a:lstStyle/>
                    <a:p>
                      <a:pPr marL="0" marR="0" lvl="0" indent="0" algn="l" rtl="0">
                        <a:spcBef>
                          <a:spcPts val="0"/>
                        </a:spcBef>
                        <a:spcAft>
                          <a:spcPts val="0"/>
                        </a:spcAft>
                        <a:buNone/>
                      </a:pPr>
                      <a:r>
                        <a:rPr lang="en-US" sz="1600" b="0" i="1" u="none" strike="noStrike" cap="none" dirty="0">
                          <a:solidFill>
                            <a:srgbClr val="000000"/>
                          </a:solidFill>
                          <a:effectLst/>
                          <a:latin typeface="Trebuchet MS" panose="020B0603020202020204" pitchFamily="34" charset="0"/>
                          <a:ea typeface="Arial"/>
                          <a:cs typeface="Arial"/>
                          <a:sym typeface="Arial"/>
                        </a:rPr>
                        <a:t>The principal </a:t>
                      </a:r>
                      <a:r>
                        <a:rPr lang="en-US" sz="1600" b="0" i="1" u="none" strike="sngStrike" cap="none" dirty="0">
                          <a:solidFill>
                            <a:srgbClr val="000000"/>
                          </a:solidFill>
                          <a:effectLst/>
                          <a:latin typeface="Trebuchet MS" panose="020B0603020202020204" pitchFamily="34" charset="0"/>
                          <a:ea typeface="Arial"/>
                          <a:cs typeface="Arial"/>
                          <a:sym typeface="Arial"/>
                        </a:rPr>
                        <a:t>fosters</a:t>
                      </a:r>
                      <a:r>
                        <a:rPr lang="en-US" sz="1600" b="0" i="1" u="none" strike="noStrike" cap="none" dirty="0">
                          <a:solidFill>
                            <a:srgbClr val="000000"/>
                          </a:solidFill>
                          <a:effectLst/>
                          <a:latin typeface="Trebuchet MS" panose="020B0603020202020204" pitchFamily="34" charset="0"/>
                          <a:ea typeface="Arial"/>
                          <a:cs typeface="Arial"/>
                          <a:sym typeface="Arial"/>
                        </a:rPr>
                        <a:t> </a:t>
                      </a:r>
                      <a:r>
                        <a:rPr lang="en-US" sz="1600" b="0" i="1" u="none" strike="noStrike" cap="none" dirty="0">
                          <a:solidFill>
                            <a:srgbClr val="C12436"/>
                          </a:solidFill>
                          <a:effectLst/>
                          <a:latin typeface="Trebuchet MS" panose="020B0603020202020204" pitchFamily="34" charset="0"/>
                          <a:ea typeface="Arial"/>
                          <a:cs typeface="Arial"/>
                          <a:sym typeface="Arial"/>
                        </a:rPr>
                        <a:t>drives </a:t>
                      </a:r>
                      <a:r>
                        <a:rPr lang="en-US" sz="1600" b="0" i="1" u="none" strike="noStrike" cap="none" dirty="0">
                          <a:solidFill>
                            <a:srgbClr val="000000"/>
                          </a:solidFill>
                          <a:effectLst/>
                          <a:latin typeface="Trebuchet MS" panose="020B0603020202020204" pitchFamily="34" charset="0"/>
                          <a:ea typeface="Arial"/>
                          <a:cs typeface="Arial"/>
                          <a:sym typeface="Arial"/>
                        </a:rPr>
                        <a:t>the success of all students by facilitating the development, communication, implementation, and evaluation of a shared vision of teaching and learning that leads to student academic progress and school improvement.</a:t>
                      </a:r>
                      <a:endParaRPr sz="1600" dirty="0">
                        <a:latin typeface="Trebuchet MS" panose="020B0603020202020204" pitchFamily="34" charset="0"/>
                        <a:ea typeface="Trebuchet MS"/>
                        <a:cs typeface="Trebuchet MS"/>
                        <a:sym typeface="Trebuchet MS"/>
                      </a:endParaRPr>
                    </a:p>
                  </a:txBody>
                  <a:tcPr marL="55350" marR="553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3039361">
                <a:tc>
                  <a:txBody>
                    <a:bodyPr/>
                    <a:lstStyle/>
                    <a:p>
                      <a:pPr marL="571500" marR="57150" indent="-571500" algn="l">
                        <a:spcBef>
                          <a:spcPts val="600"/>
                        </a:spcBef>
                        <a:spcAft>
                          <a:spcPts val="600"/>
                        </a:spcAft>
                      </a:pPr>
                      <a:r>
                        <a:rPr lang="en-US" sz="1400" dirty="0">
                          <a:effectLst/>
                          <a:latin typeface="Trebuchet MS" panose="020B0603020202020204" pitchFamily="34" charset="0"/>
                          <a:ea typeface="Times New Roman" panose="02020603050405020304" pitchFamily="18" charset="0"/>
                        </a:rPr>
                        <a:t>1.</a:t>
                      </a:r>
                      <a:r>
                        <a:rPr lang="en-US" sz="1400" strike="sngStrike" dirty="0">
                          <a:effectLst/>
                          <a:latin typeface="Trebuchet MS" panose="020B0603020202020204" pitchFamily="34" charset="0"/>
                          <a:ea typeface="Times New Roman" panose="02020603050405020304" pitchFamily="18" charset="0"/>
                        </a:rPr>
                        <a:t>8</a:t>
                      </a:r>
                      <a:r>
                        <a:rPr lang="en-US" sz="1400" dirty="0">
                          <a:solidFill>
                            <a:srgbClr val="C12436"/>
                          </a:solidFill>
                          <a:effectLst/>
                          <a:latin typeface="Trebuchet MS" panose="020B0603020202020204" pitchFamily="34" charset="0"/>
                          <a:ea typeface="Times New Roman" panose="02020603050405020304" pitchFamily="18" charset="0"/>
                        </a:rPr>
                        <a:t>9</a:t>
                      </a:r>
                      <a:r>
                        <a:rPr lang="en-US" sz="1400" dirty="0">
                          <a:effectLst/>
                          <a:latin typeface="Trebuchet MS" panose="020B0603020202020204" pitchFamily="34" charset="0"/>
                          <a:ea typeface="Times New Roman" panose="02020603050405020304" pitchFamily="18" charset="0"/>
                        </a:rPr>
                        <a:t>	Provides collaborative leadership for the design and implementation of </a:t>
                      </a:r>
                      <a:r>
                        <a:rPr lang="en-US" sz="1400" strike="sngStrike" dirty="0">
                          <a:effectLst/>
                          <a:latin typeface="Trebuchet MS" panose="020B0603020202020204" pitchFamily="34" charset="0"/>
                          <a:ea typeface="Times New Roman" panose="02020603050405020304" pitchFamily="18" charset="0"/>
                        </a:rPr>
                        <a:t>effective</a:t>
                      </a:r>
                      <a:r>
                        <a:rPr lang="en-US" sz="1400" strike="sngStrike" dirty="0">
                          <a:effectLst/>
                          <a:latin typeface="Trebuchet MS" panose="020B0603020202020204" pitchFamily="34" charset="0"/>
                          <a:ea typeface="Times New Roman" panose="02020603050405020304" pitchFamily="18" charset="0"/>
                          <a:cs typeface="Times New Roman" panose="02020603050405020304" pitchFamily="18" charset="0"/>
                        </a:rPr>
                        <a:t> </a:t>
                      </a:r>
                      <a:r>
                        <a:rPr lang="en-US" sz="1400" strike="sngStrike" dirty="0">
                          <a:effectLst/>
                          <a:latin typeface="Trebuchet MS" panose="020B0603020202020204" pitchFamily="34" charset="0"/>
                          <a:ea typeface="Times New Roman" panose="02020603050405020304" pitchFamily="18" charset="0"/>
                        </a:rPr>
                        <a:t> and</a:t>
                      </a:r>
                      <a:r>
                        <a:rPr lang="en-US" sz="1400" dirty="0">
                          <a:effectLst/>
                          <a:latin typeface="Trebuchet MS" panose="020B0603020202020204" pitchFamily="34" charset="0"/>
                          <a:ea typeface="Times New Roman" panose="02020603050405020304" pitchFamily="18" charset="0"/>
                        </a:rPr>
                        <a:t> efficient schedules that protect and maximize instructional time.</a:t>
                      </a:r>
                    </a:p>
                    <a:p>
                      <a:pPr marL="571500" marR="54610" indent="-571500" algn="l">
                        <a:spcBef>
                          <a:spcPts val="0"/>
                        </a:spcBef>
                        <a:spcAft>
                          <a:spcPts val="600"/>
                        </a:spcAft>
                      </a:pPr>
                      <a:r>
                        <a:rPr lang="en-US" sz="1400" dirty="0">
                          <a:effectLst/>
                          <a:latin typeface="Trebuchet MS" panose="020B0603020202020204" pitchFamily="34" charset="0"/>
                          <a:ea typeface="Times New Roman" panose="02020603050405020304" pitchFamily="18" charset="0"/>
                        </a:rPr>
                        <a:t>1.</a:t>
                      </a:r>
                      <a:r>
                        <a:rPr lang="en-US" sz="1400" strike="sngStrike" dirty="0">
                          <a:effectLst/>
                          <a:latin typeface="Trebuchet MS" panose="020B0603020202020204" pitchFamily="34" charset="0"/>
                          <a:ea typeface="Times New Roman" panose="02020603050405020304" pitchFamily="18" charset="0"/>
                        </a:rPr>
                        <a:t>9</a:t>
                      </a:r>
                      <a:r>
                        <a:rPr lang="en-US" sz="1400" dirty="0">
                          <a:solidFill>
                            <a:srgbClr val="C12436"/>
                          </a:solidFill>
                          <a:effectLst/>
                          <a:latin typeface="Trebuchet MS" panose="020B0603020202020204" pitchFamily="34" charset="0"/>
                          <a:ea typeface="Times New Roman" panose="02020603050405020304" pitchFamily="18" charset="0"/>
                        </a:rPr>
                        <a:t>10</a:t>
                      </a:r>
                      <a:r>
                        <a:rPr lang="en-US" sz="1400" dirty="0">
                          <a:effectLst/>
                          <a:latin typeface="Trebuchet MS" panose="020B0603020202020204" pitchFamily="34" charset="0"/>
                          <a:ea typeface="Times New Roman" panose="02020603050405020304" pitchFamily="18" charset="0"/>
                        </a:rPr>
                        <a:t>	Provides the </a:t>
                      </a:r>
                      <a:r>
                        <a:rPr lang="en-US" sz="1400" dirty="0">
                          <a:solidFill>
                            <a:srgbClr val="C12436"/>
                          </a:solidFill>
                          <a:effectLst/>
                          <a:latin typeface="Trebuchet MS" panose="020B0603020202020204" pitchFamily="34" charset="0"/>
                          <a:ea typeface="Times New Roman" panose="02020603050405020304" pitchFamily="18" charset="0"/>
                        </a:rPr>
                        <a:t>expectation and </a:t>
                      </a:r>
                      <a:r>
                        <a:rPr lang="en-US" sz="1400" dirty="0">
                          <a:effectLst/>
                          <a:latin typeface="Trebuchet MS" panose="020B0603020202020204" pitchFamily="34" charset="0"/>
                          <a:ea typeface="Times New Roman" panose="02020603050405020304" pitchFamily="18" charset="0"/>
                        </a:rPr>
                        <a:t>focus for </a:t>
                      </a:r>
                      <a:r>
                        <a:rPr lang="en-US" sz="1400" strike="sngStrike" dirty="0">
                          <a:effectLst/>
                          <a:latin typeface="Trebuchet MS" panose="020B0603020202020204" pitchFamily="34" charset="0"/>
                          <a:ea typeface="Times New Roman" panose="02020603050405020304" pitchFamily="18" charset="0"/>
                        </a:rPr>
                        <a:t>continued</a:t>
                      </a:r>
                      <a:r>
                        <a:rPr lang="en-US" sz="1400" strike="noStrike" dirty="0">
                          <a:effectLst/>
                          <a:latin typeface="Trebuchet MS" panose="020B0603020202020204" pitchFamily="34" charset="0"/>
                          <a:ea typeface="Times New Roman" panose="02020603050405020304" pitchFamily="18" charset="0"/>
                        </a:rPr>
                        <a:t> </a:t>
                      </a:r>
                      <a:r>
                        <a:rPr lang="en-US" sz="1400" dirty="0">
                          <a:solidFill>
                            <a:srgbClr val="C12436"/>
                          </a:solidFill>
                          <a:effectLst/>
                          <a:latin typeface="Trebuchet MS" panose="020B0603020202020204" pitchFamily="34" charset="0"/>
                          <a:ea typeface="Times New Roman" panose="02020603050405020304" pitchFamily="18" charset="0"/>
                        </a:rPr>
                        <a:t>continuous</a:t>
                      </a:r>
                      <a:r>
                        <a:rPr lang="en-US" sz="1400" dirty="0">
                          <a:effectLst/>
                          <a:latin typeface="Trebuchet MS" panose="020B0603020202020204" pitchFamily="34" charset="0"/>
                          <a:ea typeface="Times New Roman" panose="02020603050405020304" pitchFamily="18" charset="0"/>
                        </a:rPr>
                        <a:t> learning of all members of the school community. </a:t>
                      </a:r>
                    </a:p>
                    <a:p>
                      <a:pPr marL="571500" marR="114300" indent="-571500" algn="l">
                        <a:spcBef>
                          <a:spcPts val="0"/>
                        </a:spcBef>
                        <a:spcAft>
                          <a:spcPts val="600"/>
                        </a:spcAft>
                      </a:pPr>
                      <a:r>
                        <a:rPr lang="en-US" sz="1400" dirty="0">
                          <a:effectLst/>
                          <a:latin typeface="Trebuchet MS" panose="020B0603020202020204" pitchFamily="34" charset="0"/>
                          <a:ea typeface="Times New Roman" panose="02020603050405020304" pitchFamily="18" charset="0"/>
                        </a:rPr>
                        <a:t>1.</a:t>
                      </a:r>
                      <a:r>
                        <a:rPr lang="en-US" sz="1400" strike="sngStrike" dirty="0">
                          <a:effectLst/>
                          <a:latin typeface="Trebuchet MS" panose="020B0603020202020204" pitchFamily="34" charset="0"/>
                          <a:ea typeface="Times New Roman" panose="02020603050405020304" pitchFamily="18" charset="0"/>
                        </a:rPr>
                        <a:t>10</a:t>
                      </a:r>
                      <a:r>
                        <a:rPr lang="en-US" sz="1400" dirty="0">
                          <a:solidFill>
                            <a:srgbClr val="C12436"/>
                          </a:solidFill>
                          <a:effectLst/>
                          <a:latin typeface="Trebuchet MS" panose="020B0603020202020204" pitchFamily="34" charset="0"/>
                          <a:ea typeface="Times New Roman" panose="02020603050405020304" pitchFamily="18" charset="0"/>
                        </a:rPr>
                        <a:t>11</a:t>
                      </a:r>
                      <a:r>
                        <a:rPr lang="en-US" sz="1400" dirty="0">
                          <a:effectLst/>
                          <a:latin typeface="Trebuchet MS" panose="020B0603020202020204" pitchFamily="34" charset="0"/>
                          <a:ea typeface="Times New Roman" panose="02020603050405020304" pitchFamily="18" charset="0"/>
                        </a:rPr>
                        <a:t> </a:t>
                      </a:r>
                      <a:r>
                        <a:rPr lang="en-US" sz="1400" dirty="0">
                          <a:solidFill>
                            <a:srgbClr val="C12436"/>
                          </a:solidFill>
                          <a:effectLst/>
                          <a:latin typeface="Trebuchet MS" panose="020B0603020202020204" pitchFamily="34" charset="0"/>
                          <a:ea typeface="Times New Roman" panose="02020603050405020304" pitchFamily="18" charset="0"/>
                        </a:rPr>
                        <a:t>Promotes and s</a:t>
                      </a:r>
                      <a:r>
                        <a:rPr lang="en-US" sz="1400" strike="sngStrike" dirty="0">
                          <a:effectLst/>
                          <a:latin typeface="Trebuchet MS" panose="020B0603020202020204" pitchFamily="34" charset="0"/>
                          <a:ea typeface="Times New Roman" panose="02020603050405020304" pitchFamily="18" charset="0"/>
                        </a:rPr>
                        <a:t>S</a:t>
                      </a:r>
                      <a:r>
                        <a:rPr lang="en-US" sz="1400" dirty="0">
                          <a:effectLst/>
                          <a:latin typeface="Trebuchet MS" panose="020B0603020202020204" pitchFamily="34" charset="0"/>
                          <a:ea typeface="Times New Roman" panose="02020603050405020304" pitchFamily="18" charset="0"/>
                        </a:rPr>
                        <a:t>upports professional development and instructional </a:t>
                      </a:r>
                      <a:r>
                        <a:rPr lang="en-US" sz="1400" dirty="0">
                          <a:solidFill>
                            <a:srgbClr val="C12436"/>
                          </a:solidFill>
                          <a:effectLst/>
                          <a:latin typeface="Trebuchet MS" panose="020B0603020202020204" pitchFamily="34" charset="0"/>
                          <a:ea typeface="Times New Roman" panose="02020603050405020304" pitchFamily="18" charset="0"/>
                        </a:rPr>
                        <a:t>planning and delivery </a:t>
                      </a:r>
                      <a:r>
                        <a:rPr lang="en-US" sz="1400" dirty="0">
                          <a:effectLst/>
                          <a:latin typeface="Trebuchet MS" panose="020B0603020202020204" pitchFamily="34" charset="0"/>
                          <a:ea typeface="Times New Roman" panose="02020603050405020304" pitchFamily="18" charset="0"/>
                        </a:rPr>
                        <a:t>practices that incorporate the use of achievement data and result in increased student progress.</a:t>
                      </a:r>
                    </a:p>
                    <a:p>
                      <a:pPr marL="571500" marR="54610" indent="-571500" algn="l">
                        <a:spcBef>
                          <a:spcPts val="0"/>
                        </a:spcBef>
                        <a:spcAft>
                          <a:spcPts val="600"/>
                        </a:spcAft>
                      </a:pPr>
                      <a:r>
                        <a:rPr lang="en-US" sz="1400" strike="sngStrike" dirty="0">
                          <a:effectLst/>
                          <a:latin typeface="Trebuchet MS" panose="020B0603020202020204" pitchFamily="34" charset="0"/>
                          <a:ea typeface="Times New Roman" panose="02020603050405020304" pitchFamily="18" charset="0"/>
                        </a:rPr>
                        <a:t>1.11	Participates in professional development alongside teachers when instructional strategies are being taught for future implementation.</a:t>
                      </a:r>
                      <a:r>
                        <a:rPr lang="en-US" sz="1400" strike="sngStrike" dirty="0">
                          <a:effectLst/>
                          <a:latin typeface="Trebuchet MS" panose="020B0603020202020204" pitchFamily="34" charset="0"/>
                          <a:ea typeface="Times New Roman" panose="02020603050405020304" pitchFamily="18" charset="0"/>
                          <a:cs typeface="Times New Roman" panose="02020603050405020304" pitchFamily="18" charset="0"/>
                        </a:rPr>
                        <a:t> </a:t>
                      </a:r>
                      <a:endParaRPr lang="en-US" sz="1400" dirty="0">
                        <a:effectLst/>
                        <a:latin typeface="Trebuchet MS" panose="020B0603020202020204" pitchFamily="34" charset="0"/>
                        <a:ea typeface="Times New Roman" panose="02020603050405020304" pitchFamily="18" charset="0"/>
                      </a:endParaRPr>
                    </a:p>
                    <a:p>
                      <a:pPr marL="571500" marR="91440" indent="-571500" algn="l">
                        <a:spcBef>
                          <a:spcPts val="0"/>
                        </a:spcBef>
                        <a:spcAft>
                          <a:spcPts val="600"/>
                        </a:spcAft>
                        <a:tabLst>
                          <a:tab pos="571500" algn="l"/>
                        </a:tabLst>
                      </a:pPr>
                      <a:r>
                        <a:rPr lang="en-US" sz="1400" dirty="0">
                          <a:effectLst/>
                          <a:latin typeface="Trebuchet MS" panose="020B0603020202020204" pitchFamily="34" charset="0"/>
                          <a:ea typeface="Times New Roman" panose="02020603050405020304" pitchFamily="18" charset="0"/>
                        </a:rPr>
                        <a:t>1.12	Demonstrates the importance of </a:t>
                      </a:r>
                      <a:r>
                        <a:rPr lang="en-US" sz="1400" dirty="0">
                          <a:solidFill>
                            <a:srgbClr val="C12436"/>
                          </a:solidFill>
                          <a:effectLst/>
                          <a:latin typeface="Trebuchet MS" panose="020B0603020202020204" pitchFamily="34" charset="0"/>
                          <a:ea typeface="Times New Roman" panose="02020603050405020304" pitchFamily="18" charset="0"/>
                        </a:rPr>
                        <a:t>sustained</a:t>
                      </a:r>
                      <a:r>
                        <a:rPr lang="en-US" sz="1400" dirty="0">
                          <a:effectLst/>
                          <a:latin typeface="Trebuchet MS" panose="020B0603020202020204" pitchFamily="34" charset="0"/>
                          <a:ea typeface="Times New Roman" panose="02020603050405020304" pitchFamily="18" charset="0"/>
                        </a:rPr>
                        <a:t> professional development by </a:t>
                      </a:r>
                      <a:r>
                        <a:rPr lang="en-US" sz="1400" dirty="0">
                          <a:solidFill>
                            <a:srgbClr val="C12436"/>
                          </a:solidFill>
                          <a:effectLst/>
                          <a:latin typeface="Trebuchet MS" panose="020B0603020202020204" pitchFamily="34" charset="0"/>
                          <a:ea typeface="Times New Roman" panose="02020603050405020304" pitchFamily="18" charset="0"/>
                        </a:rPr>
                        <a:t>participating in and </a:t>
                      </a:r>
                      <a:r>
                        <a:rPr lang="en-US" sz="1400" dirty="0">
                          <a:effectLst/>
                          <a:latin typeface="Trebuchet MS" panose="020B0603020202020204" pitchFamily="34" charset="0"/>
                          <a:ea typeface="Times New Roman" panose="02020603050405020304" pitchFamily="18" charset="0"/>
                        </a:rPr>
                        <a:t>providing adequate time and resources for teachers and staff </a:t>
                      </a:r>
                      <a:r>
                        <a:rPr lang="en-US" sz="1400" strike="sngStrike" dirty="0">
                          <a:effectLst/>
                          <a:latin typeface="Trebuchet MS" panose="020B0603020202020204" pitchFamily="34" charset="0"/>
                          <a:ea typeface="Times New Roman" panose="02020603050405020304" pitchFamily="18" charset="0"/>
                        </a:rPr>
                        <a:t>to participate in</a:t>
                      </a:r>
                      <a:r>
                        <a:rPr lang="en-US" sz="1400" strike="noStrike" dirty="0">
                          <a:effectLst/>
                          <a:latin typeface="Trebuchet MS" panose="020B0603020202020204" pitchFamily="34" charset="0"/>
                          <a:ea typeface="Times New Roman" panose="02020603050405020304" pitchFamily="18" charset="0"/>
                        </a:rPr>
                        <a:t> </a:t>
                      </a:r>
                      <a:r>
                        <a:rPr lang="en-US" sz="1400" dirty="0">
                          <a:solidFill>
                            <a:srgbClr val="C12436"/>
                          </a:solidFill>
                          <a:effectLst/>
                          <a:latin typeface="Trebuchet MS" panose="020B0603020202020204" pitchFamily="34" charset="0"/>
                          <a:ea typeface="Times New Roman" panose="02020603050405020304" pitchFamily="18" charset="0"/>
                        </a:rPr>
                        <a:t>for</a:t>
                      </a:r>
                      <a:r>
                        <a:rPr lang="en-US" sz="1400" dirty="0">
                          <a:effectLst/>
                          <a:latin typeface="Trebuchet MS" panose="020B0603020202020204" pitchFamily="34" charset="0"/>
                          <a:ea typeface="Times New Roman" panose="02020603050405020304" pitchFamily="18" charset="0"/>
                        </a:rPr>
                        <a:t> professional learning (i.e., peer observation, mentoring, coaching, study groups, learning teams</a:t>
                      </a:r>
                      <a:r>
                        <a:rPr lang="en-US" sz="1400" dirty="0">
                          <a:solidFill>
                            <a:srgbClr val="C12436"/>
                          </a:solidFill>
                          <a:effectLst/>
                          <a:latin typeface="Trebuchet MS" panose="020B0603020202020204" pitchFamily="34" charset="0"/>
                          <a:ea typeface="Times New Roman" panose="02020603050405020304" pitchFamily="18" charset="0"/>
                        </a:rPr>
                        <a:t>, action research</a:t>
                      </a:r>
                      <a:r>
                        <a:rPr lang="en-US" sz="1400" dirty="0">
                          <a:effectLst/>
                          <a:latin typeface="Trebuchet MS" panose="020B0603020202020204" pitchFamily="34" charset="0"/>
                          <a:ea typeface="Times New Roman" panose="02020603050405020304" pitchFamily="18" charset="0"/>
                        </a:rPr>
                        <a:t>). </a:t>
                      </a:r>
                    </a:p>
                    <a:p>
                      <a:pPr marL="571500" marR="91440" indent="-571500" algn="l">
                        <a:spcBef>
                          <a:spcPts val="0"/>
                        </a:spcBef>
                        <a:spcAft>
                          <a:spcPts val="600"/>
                        </a:spcAft>
                        <a:tabLst>
                          <a:tab pos="571500" algn="l"/>
                        </a:tabLst>
                      </a:pPr>
                      <a:r>
                        <a:rPr lang="en-US" sz="1400" b="0" i="0" u="none" strike="noStrike" cap="none" dirty="0">
                          <a:solidFill>
                            <a:srgbClr val="000000"/>
                          </a:solidFill>
                          <a:effectLst/>
                          <a:latin typeface="Trebuchet MS" panose="020B0603020202020204" pitchFamily="34" charset="0"/>
                          <a:ea typeface="Arial"/>
                          <a:cs typeface="Arial"/>
                          <a:sym typeface="Arial"/>
                        </a:rPr>
                        <a:t>1.13	Evaluates the impact professional development has on the staff, instructional practices, school improvement, and student academic progress.</a:t>
                      </a:r>
                      <a:endParaRPr lang="en-US" sz="1400" dirty="0">
                        <a:effectLst/>
                        <a:latin typeface="Trebuchet MS" panose="020B0603020202020204" pitchFamily="34" charset="0"/>
                        <a:ea typeface="Times New Roman" panose="02020603050405020304" pitchFamily="18" charset="0"/>
                      </a:endParaRPr>
                    </a:p>
                  </a:txBody>
                  <a:tcPr marL="114300" marR="1143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308" name="Google Shape;308;p17"/>
          <p:cNvSpPr txBox="1"/>
          <p:nvPr/>
        </p:nvSpPr>
        <p:spPr>
          <a:xfrm>
            <a:off x="789504" y="202281"/>
            <a:ext cx="10515600" cy="57830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2"/>
              </a:buClr>
              <a:buSzPts val="4400"/>
              <a:buFont typeface="Trebuchet MS"/>
              <a:buNone/>
            </a:pPr>
            <a:r>
              <a:rPr lang="en-US" sz="4400" dirty="0">
                <a:solidFill>
                  <a:schemeClr val="accent2"/>
                </a:solidFill>
                <a:latin typeface="Trebuchet MS"/>
                <a:ea typeface="Trebuchet MS"/>
                <a:cs typeface="Trebuchet MS"/>
                <a:sym typeface="Trebuchet MS"/>
              </a:rPr>
              <a:t>1. INSTRUCTIONAL LEADERSHIP (cont.)</a:t>
            </a:r>
            <a:endParaRPr dirty="0"/>
          </a:p>
        </p:txBody>
      </p:sp>
      <p:sp>
        <p:nvSpPr>
          <p:cNvPr id="309" name="Google Shape;309;p17"/>
          <p:cNvSpPr txBox="1"/>
          <p:nvPr/>
        </p:nvSpPr>
        <p:spPr>
          <a:xfrm>
            <a:off x="1035618" y="6416243"/>
            <a:ext cx="2884036" cy="369291"/>
          </a:xfrm>
          <a:prstGeom prst="rect">
            <a:avLst/>
          </a:prstGeom>
          <a:solidFill>
            <a:srgbClr val="FFFF00"/>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i="1" dirty="0">
                <a:solidFill>
                  <a:srgbClr val="C22536"/>
                </a:solidFill>
                <a:highlight>
                  <a:srgbClr val="FFFF00"/>
                </a:highlight>
                <a:latin typeface="Trebuchet MS"/>
                <a:ea typeface="Trebuchet MS"/>
                <a:cs typeface="Trebuchet MS"/>
                <a:sym typeface="Trebuchet MS"/>
              </a:rPr>
              <a:t>Training Handout </a:t>
            </a:r>
            <a:r>
              <a:rPr lang="en-US" sz="1800" dirty="0">
                <a:solidFill>
                  <a:srgbClr val="C22536"/>
                </a:solidFill>
                <a:highlight>
                  <a:srgbClr val="FFFF00"/>
                </a:highlight>
                <a:latin typeface="Trebuchet MS"/>
                <a:ea typeface="Trebuchet MS"/>
                <a:cs typeface="Trebuchet MS"/>
                <a:sym typeface="Trebuchet MS"/>
              </a:rPr>
              <a:t>pp. 1-2</a:t>
            </a:r>
            <a:endParaRPr dirty="0"/>
          </a:p>
        </p:txBody>
      </p:sp>
    </p:spTree>
    <p:extLst>
      <p:ext uri="{BB962C8B-B14F-4D97-AF65-F5344CB8AC3E}">
        <p14:creationId xmlns:p14="http://schemas.microsoft.com/office/powerpoint/2010/main" val="36292330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18"/>
          <p:cNvSpPr txBox="1"/>
          <p:nvPr/>
        </p:nvSpPr>
        <p:spPr>
          <a:xfrm>
            <a:off x="838200" y="365124"/>
            <a:ext cx="10515600" cy="132588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2"/>
              </a:buClr>
              <a:buSzPts val="4400"/>
              <a:buFont typeface="Trebuchet MS"/>
              <a:buNone/>
            </a:pPr>
            <a:r>
              <a:rPr lang="en-US" sz="4400" dirty="0">
                <a:solidFill>
                  <a:schemeClr val="accent2"/>
                </a:solidFill>
                <a:latin typeface="Trebuchet MS"/>
                <a:ea typeface="Trebuchet MS"/>
                <a:cs typeface="Trebuchet MS"/>
                <a:sym typeface="Trebuchet MS"/>
              </a:rPr>
              <a:t>2. SCHOOL CLIMATE</a:t>
            </a:r>
            <a:endParaRPr dirty="0"/>
          </a:p>
        </p:txBody>
      </p:sp>
      <p:sp>
        <p:nvSpPr>
          <p:cNvPr id="316" name="Google Shape;316;p18"/>
          <p:cNvSpPr txBox="1"/>
          <p:nvPr/>
        </p:nvSpPr>
        <p:spPr>
          <a:xfrm>
            <a:off x="760227" y="1088579"/>
            <a:ext cx="11036595" cy="1200288"/>
          </a:xfrm>
          <a:prstGeom prst="rect">
            <a:avLst/>
          </a:prstGeom>
          <a:noFill/>
          <a:ln>
            <a:noFill/>
          </a:ln>
        </p:spPr>
        <p:txBody>
          <a:bodyPr spcFirstLastPara="1" wrap="square" lIns="91425" tIns="45700" rIns="91425" bIns="45700" anchor="t" anchorCtr="0">
            <a:spAutoFit/>
          </a:bodyPr>
          <a:lstStyle/>
          <a:p>
            <a:pPr lvl="0"/>
            <a:r>
              <a:rPr lang="en-US" sz="2400" i="1" dirty="0">
                <a:latin typeface="Trebuchet MS" panose="020B0603020202020204" pitchFamily="34" charset="0"/>
              </a:rPr>
              <a:t>The principal fosters the success of all students by developing, advocating, nurturing, and sustaining an academically rigorous, positive, welcoming, and safe school climate for all stakeholders.</a:t>
            </a:r>
            <a:endParaRPr sz="4000" dirty="0">
              <a:solidFill>
                <a:schemeClr val="dk1"/>
              </a:solidFill>
              <a:latin typeface="Trebuchet MS" panose="020B0603020202020204" pitchFamily="34" charset="0"/>
              <a:ea typeface="Trebuchet MS"/>
              <a:cs typeface="Trebuchet MS"/>
              <a:sym typeface="Trebuchet MS"/>
            </a:endParaRPr>
          </a:p>
        </p:txBody>
      </p:sp>
      <p:sp>
        <p:nvSpPr>
          <p:cNvPr id="317" name="Google Shape;317;p18"/>
          <p:cNvSpPr txBox="1"/>
          <p:nvPr/>
        </p:nvSpPr>
        <p:spPr>
          <a:xfrm>
            <a:off x="838201" y="2927862"/>
            <a:ext cx="10515600" cy="132588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2"/>
              </a:buClr>
              <a:buSzPts val="4400"/>
              <a:buFont typeface="Trebuchet MS"/>
              <a:buNone/>
            </a:pPr>
            <a:r>
              <a:rPr lang="en-US" sz="4400" dirty="0">
                <a:solidFill>
                  <a:schemeClr val="accent2"/>
                </a:solidFill>
                <a:latin typeface="Trebuchet MS"/>
                <a:ea typeface="Trebuchet MS"/>
                <a:cs typeface="Trebuchet MS"/>
                <a:sym typeface="Trebuchet MS"/>
              </a:rPr>
              <a:t>3. HUMAN RESOURCES LEADERSHIP</a:t>
            </a:r>
            <a:endParaRPr dirty="0"/>
          </a:p>
        </p:txBody>
      </p:sp>
      <p:sp>
        <p:nvSpPr>
          <p:cNvPr id="318" name="Google Shape;318;p18"/>
          <p:cNvSpPr txBox="1"/>
          <p:nvPr/>
        </p:nvSpPr>
        <p:spPr>
          <a:xfrm>
            <a:off x="760227" y="3610879"/>
            <a:ext cx="11036595" cy="1200288"/>
          </a:xfrm>
          <a:prstGeom prst="rect">
            <a:avLst/>
          </a:prstGeom>
          <a:noFill/>
          <a:ln>
            <a:noFill/>
          </a:ln>
        </p:spPr>
        <p:txBody>
          <a:bodyPr spcFirstLastPara="1" wrap="square" lIns="91425" tIns="45700" rIns="91425" bIns="45700" anchor="t" anchorCtr="0">
            <a:spAutoFit/>
          </a:bodyPr>
          <a:lstStyle/>
          <a:p>
            <a:pPr lvl="0"/>
            <a:r>
              <a:rPr lang="en-US" sz="2400" i="1" dirty="0">
                <a:solidFill>
                  <a:schemeClr val="dk1"/>
                </a:solidFill>
                <a:latin typeface="Trebuchet MS"/>
                <a:ea typeface="Trebuchet MS"/>
                <a:cs typeface="Trebuchet MS"/>
                <a:sym typeface="Trebuchet MS"/>
              </a:rPr>
              <a:t>The </a:t>
            </a:r>
            <a:r>
              <a:rPr lang="en-US" sz="2400" i="1" dirty="0">
                <a:latin typeface="Trebuchet MS" panose="020B0603020202020204" pitchFamily="34" charset="0"/>
              </a:rPr>
              <a:t>principal provides human resources leadership by selecting, inducting, supporting, evaluating, and retaining quality instructional and support personnel.</a:t>
            </a:r>
            <a:endParaRPr sz="3200" dirty="0">
              <a:solidFill>
                <a:schemeClr val="dk1"/>
              </a:solidFill>
              <a:latin typeface="Trebuchet MS" panose="020B0603020202020204" pitchFamily="34" charset="0"/>
              <a:ea typeface="Trebuchet MS"/>
              <a:cs typeface="Trebuchet MS"/>
              <a:sym typeface="Trebuchet MS"/>
            </a:endParaRPr>
          </a:p>
        </p:txBody>
      </p:sp>
      <p:sp>
        <p:nvSpPr>
          <p:cNvPr id="319" name="Google Shape;319;p18"/>
          <p:cNvSpPr txBox="1"/>
          <p:nvPr/>
        </p:nvSpPr>
        <p:spPr>
          <a:xfrm>
            <a:off x="700590" y="6286387"/>
            <a:ext cx="2775183" cy="369332"/>
          </a:xfrm>
          <a:prstGeom prst="rect">
            <a:avLst/>
          </a:prstGeom>
          <a:solidFill>
            <a:srgbClr val="FFFF00"/>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i="1" dirty="0">
                <a:solidFill>
                  <a:srgbClr val="C22536"/>
                </a:solidFill>
                <a:highlight>
                  <a:srgbClr val="FFFF00"/>
                </a:highlight>
                <a:latin typeface="Trebuchet MS"/>
                <a:ea typeface="Trebuchet MS"/>
                <a:cs typeface="Trebuchet MS"/>
                <a:sym typeface="Trebuchet MS"/>
              </a:rPr>
              <a:t>Training Handout </a:t>
            </a:r>
            <a:r>
              <a:rPr lang="en-US" sz="1800" dirty="0">
                <a:solidFill>
                  <a:srgbClr val="C22536"/>
                </a:solidFill>
                <a:highlight>
                  <a:srgbClr val="FFFF00"/>
                </a:highlight>
                <a:latin typeface="Trebuchet MS"/>
                <a:ea typeface="Trebuchet MS"/>
                <a:cs typeface="Trebuchet MS"/>
                <a:sym typeface="Trebuchet MS"/>
              </a:rPr>
              <a:t>pp. 2-4</a:t>
            </a:r>
            <a:endParaRPr dirty="0"/>
          </a:p>
        </p:txBody>
      </p:sp>
      <p:sp>
        <p:nvSpPr>
          <p:cNvPr id="320" name="Google Shape;320;p18"/>
          <p:cNvSpPr txBox="1"/>
          <p:nvPr/>
        </p:nvSpPr>
        <p:spPr>
          <a:xfrm>
            <a:off x="182523" y="5571095"/>
            <a:ext cx="12192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rgbClr val="C22536"/>
                </a:solidFill>
                <a:latin typeface="Trebuchet MS"/>
                <a:ea typeface="Trebuchet MS"/>
                <a:cs typeface="Trebuchet MS"/>
                <a:sym typeface="Trebuchet MS"/>
              </a:rPr>
              <a:t>See handout for changes to performance standards, indicators, and rubrics.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5000"/>
              <a:buFont typeface="Trebuchet MS"/>
              <a:buNone/>
            </a:pPr>
            <a:r>
              <a:rPr lang="en-US" dirty="0"/>
              <a:t>INTRODUCTION</a:t>
            </a:r>
            <a:endParaRPr dirty="0"/>
          </a:p>
        </p:txBody>
      </p:sp>
      <p:sp>
        <p:nvSpPr>
          <p:cNvPr id="176" name="Google Shape;176;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19"/>
          <p:cNvSpPr txBox="1"/>
          <p:nvPr/>
        </p:nvSpPr>
        <p:spPr>
          <a:xfrm>
            <a:off x="838200" y="497154"/>
            <a:ext cx="11239500" cy="132588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2"/>
              </a:buClr>
              <a:buSzPts val="4400"/>
              <a:buFont typeface="Trebuchet MS"/>
              <a:buNone/>
            </a:pPr>
            <a:r>
              <a:rPr lang="en-US" sz="4400" dirty="0">
                <a:solidFill>
                  <a:schemeClr val="accent2"/>
                </a:solidFill>
                <a:latin typeface="Trebuchet MS"/>
                <a:ea typeface="Trebuchet MS"/>
                <a:cs typeface="Trebuchet MS"/>
                <a:sym typeface="Trebuchet MS"/>
              </a:rPr>
              <a:t>4. ORGANIZATIONAL MANAGEMENT</a:t>
            </a:r>
            <a:endParaRPr dirty="0"/>
          </a:p>
        </p:txBody>
      </p:sp>
      <p:sp>
        <p:nvSpPr>
          <p:cNvPr id="327" name="Google Shape;327;p19"/>
          <p:cNvSpPr txBox="1"/>
          <p:nvPr/>
        </p:nvSpPr>
        <p:spPr>
          <a:xfrm>
            <a:off x="760227" y="1246590"/>
            <a:ext cx="11036595" cy="830956"/>
          </a:xfrm>
          <a:prstGeom prst="rect">
            <a:avLst/>
          </a:prstGeom>
          <a:noFill/>
          <a:ln>
            <a:noFill/>
          </a:ln>
        </p:spPr>
        <p:txBody>
          <a:bodyPr spcFirstLastPara="1" wrap="square" lIns="91425" tIns="45700" rIns="91425" bIns="45700" anchor="t" anchorCtr="0">
            <a:spAutoFit/>
          </a:bodyPr>
          <a:lstStyle/>
          <a:p>
            <a:pPr lvl="0"/>
            <a:r>
              <a:rPr lang="en-US" sz="2400" i="1" dirty="0">
                <a:latin typeface="Trebuchet MS" panose="020B0603020202020204" pitchFamily="34" charset="0"/>
              </a:rPr>
              <a:t>The principal cultivates the success of all students by supporting, managing, and overseeing the school’s organization, operation, and use of resources.</a:t>
            </a:r>
            <a:endParaRPr sz="2400" dirty="0">
              <a:solidFill>
                <a:schemeClr val="dk1"/>
              </a:solidFill>
              <a:latin typeface="Trebuchet MS" panose="020B0603020202020204" pitchFamily="34" charset="0"/>
              <a:ea typeface="Trebuchet MS"/>
              <a:cs typeface="Trebuchet MS"/>
              <a:sym typeface="Trebuchet MS"/>
            </a:endParaRPr>
          </a:p>
        </p:txBody>
      </p:sp>
      <p:sp>
        <p:nvSpPr>
          <p:cNvPr id="328" name="Google Shape;328;p19"/>
          <p:cNvSpPr txBox="1"/>
          <p:nvPr/>
        </p:nvSpPr>
        <p:spPr>
          <a:xfrm>
            <a:off x="838200" y="2396322"/>
            <a:ext cx="10515600" cy="132588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2"/>
              </a:buClr>
              <a:buSzPts val="4400"/>
              <a:buFont typeface="Trebuchet MS"/>
              <a:buNone/>
            </a:pPr>
            <a:r>
              <a:rPr lang="en-US" sz="4400" dirty="0">
                <a:solidFill>
                  <a:schemeClr val="accent2"/>
                </a:solidFill>
                <a:latin typeface="Trebuchet MS"/>
                <a:ea typeface="Trebuchet MS"/>
                <a:cs typeface="Trebuchet MS"/>
                <a:sym typeface="Trebuchet MS"/>
              </a:rPr>
              <a:t>5. COMMUNCATION AND COMMUNITY RELATIONS</a:t>
            </a:r>
            <a:endParaRPr dirty="0"/>
          </a:p>
        </p:txBody>
      </p:sp>
      <p:sp>
        <p:nvSpPr>
          <p:cNvPr id="329" name="Google Shape;329;p19"/>
          <p:cNvSpPr txBox="1"/>
          <p:nvPr/>
        </p:nvSpPr>
        <p:spPr>
          <a:xfrm>
            <a:off x="792030" y="3681153"/>
            <a:ext cx="11036595" cy="1569620"/>
          </a:xfrm>
          <a:prstGeom prst="rect">
            <a:avLst/>
          </a:prstGeom>
          <a:noFill/>
          <a:ln>
            <a:noFill/>
          </a:ln>
        </p:spPr>
        <p:txBody>
          <a:bodyPr spcFirstLastPara="1" wrap="square" lIns="91425" tIns="45700" rIns="91425" bIns="45700" anchor="t" anchorCtr="0">
            <a:spAutoFit/>
          </a:bodyPr>
          <a:lstStyle/>
          <a:p>
            <a:pPr lvl="0"/>
            <a:r>
              <a:rPr lang="en-US" sz="2400" i="1" dirty="0">
                <a:latin typeface="Trebuchet MS" panose="020B0603020202020204" pitchFamily="34" charset="0"/>
              </a:rPr>
              <a:t>The principal fosters the success of all students by communicating, collaborating, and engaging with family and community stakeholders to promote understanding and continuous improvement of the school’s programs and services.</a:t>
            </a:r>
            <a:endParaRPr sz="6000" dirty="0">
              <a:solidFill>
                <a:schemeClr val="dk1"/>
              </a:solidFill>
              <a:latin typeface="Trebuchet MS" panose="020B0603020202020204" pitchFamily="34" charset="0"/>
              <a:ea typeface="Trebuchet MS"/>
              <a:cs typeface="Trebuchet MS"/>
              <a:sym typeface="Trebuchet MS"/>
            </a:endParaRPr>
          </a:p>
        </p:txBody>
      </p:sp>
      <p:sp>
        <p:nvSpPr>
          <p:cNvPr id="330" name="Google Shape;330;p19"/>
          <p:cNvSpPr txBox="1"/>
          <p:nvPr/>
        </p:nvSpPr>
        <p:spPr>
          <a:xfrm>
            <a:off x="700590" y="6286387"/>
            <a:ext cx="2775183" cy="369332"/>
          </a:xfrm>
          <a:prstGeom prst="rect">
            <a:avLst/>
          </a:prstGeom>
          <a:solidFill>
            <a:srgbClr val="FFFF00"/>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i="1" dirty="0">
                <a:solidFill>
                  <a:srgbClr val="C22536"/>
                </a:solidFill>
                <a:highlight>
                  <a:srgbClr val="FFFF00"/>
                </a:highlight>
                <a:latin typeface="Trebuchet MS"/>
                <a:ea typeface="Trebuchet MS"/>
                <a:cs typeface="Trebuchet MS"/>
                <a:sym typeface="Trebuchet MS"/>
              </a:rPr>
              <a:t>Training Handout </a:t>
            </a:r>
            <a:r>
              <a:rPr lang="en-US" sz="1800" dirty="0">
                <a:solidFill>
                  <a:srgbClr val="C22536"/>
                </a:solidFill>
                <a:highlight>
                  <a:srgbClr val="FFFF00"/>
                </a:highlight>
                <a:latin typeface="Trebuchet MS"/>
                <a:ea typeface="Trebuchet MS"/>
                <a:cs typeface="Trebuchet MS"/>
                <a:sym typeface="Trebuchet MS"/>
              </a:rPr>
              <a:t>pp. 4-6</a:t>
            </a:r>
            <a:endParaRPr dirty="0"/>
          </a:p>
        </p:txBody>
      </p:sp>
      <p:sp>
        <p:nvSpPr>
          <p:cNvPr id="331" name="Google Shape;331;p19"/>
          <p:cNvSpPr txBox="1"/>
          <p:nvPr/>
        </p:nvSpPr>
        <p:spPr>
          <a:xfrm>
            <a:off x="182523" y="5571095"/>
            <a:ext cx="12192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rgbClr val="C22536"/>
                </a:solidFill>
                <a:latin typeface="Trebuchet MS"/>
                <a:ea typeface="Trebuchet MS"/>
                <a:cs typeface="Trebuchet MS"/>
                <a:sym typeface="Trebuchet MS"/>
              </a:rPr>
              <a:t>See handout for changes to performance standards, indicators, and rubrics.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6C2F259-52CD-4383-A5A9-2356CBEB487D}"/>
              </a:ext>
            </a:extLst>
          </p:cNvPr>
          <p:cNvSpPr txBox="1">
            <a:spLocks/>
          </p:cNvSpPr>
          <p:nvPr/>
        </p:nvSpPr>
        <p:spPr>
          <a:xfrm>
            <a:off x="838200" y="546050"/>
            <a:ext cx="11239500" cy="1325880"/>
          </a:xfrm>
          <a:prstGeom prst="rect">
            <a:avLst/>
          </a:prstGeom>
        </p:spPr>
        <p:txBody>
          <a:bodyPr/>
          <a:lst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a:lstStyle>
          <a:p>
            <a:pPr marL="685800" indent="-685800"/>
            <a:r>
              <a:rPr lang="en-US" dirty="0">
                <a:latin typeface="Trebuchet MS" panose="020B0603020202020204" pitchFamily="34" charset="0"/>
              </a:rPr>
              <a:t>6. </a:t>
            </a:r>
            <a:r>
              <a:rPr lang="en-US" sz="4400" dirty="0">
                <a:solidFill>
                  <a:srgbClr val="C22536"/>
                </a:solidFill>
                <a:latin typeface="Trebuchet MS" panose="020B0603020202020204" pitchFamily="34" charset="0"/>
                <a:ea typeface="SimSun" panose="02010600030101010101" pitchFamily="2" charset="-122"/>
                <a:cs typeface="Times New Roman" panose="02020603050405020304" pitchFamily="18" charset="0"/>
              </a:rPr>
              <a:t>CULTURALLY RESPONSIVE AND </a:t>
            </a:r>
            <a:r>
              <a:rPr lang="en-US" dirty="0">
                <a:solidFill>
                  <a:srgbClr val="C22536"/>
                </a:solidFill>
                <a:latin typeface="Trebuchet MS" panose="020B0603020202020204" pitchFamily="34" charset="0"/>
                <a:ea typeface="SimSun" panose="02010600030101010101" pitchFamily="2" charset="-122"/>
                <a:cs typeface="Times New Roman" panose="02020603050405020304" pitchFamily="18" charset="0"/>
              </a:rPr>
              <a:t>EQUITABLE SCHOOL LEADERSHIP</a:t>
            </a:r>
            <a:endParaRPr lang="en-US" dirty="0">
              <a:solidFill>
                <a:srgbClr val="C22536"/>
              </a:solidFill>
              <a:latin typeface="Trebuchet MS" panose="020B0603020202020204" pitchFamily="34" charset="0"/>
            </a:endParaRPr>
          </a:p>
        </p:txBody>
      </p:sp>
      <p:sp>
        <p:nvSpPr>
          <p:cNvPr id="5" name="TextBox 4">
            <a:extLst>
              <a:ext uri="{FF2B5EF4-FFF2-40B4-BE49-F238E27FC236}">
                <a16:creationId xmlns:a16="http://schemas.microsoft.com/office/drawing/2014/main" id="{EF4A688A-0955-4C17-B0C4-B9668F98F334}"/>
              </a:ext>
            </a:extLst>
          </p:cNvPr>
          <p:cNvSpPr txBox="1"/>
          <p:nvPr/>
        </p:nvSpPr>
        <p:spPr>
          <a:xfrm>
            <a:off x="760227" y="1935489"/>
            <a:ext cx="11036595" cy="1200329"/>
          </a:xfrm>
          <a:prstGeom prst="rect">
            <a:avLst/>
          </a:prstGeom>
          <a:noFill/>
        </p:spPr>
        <p:txBody>
          <a:bodyPr wrap="square">
            <a:spAutoFit/>
          </a:bodyPr>
          <a:lstStyle/>
          <a:p>
            <a:r>
              <a:rPr lang="en-US" sz="2400" i="1" dirty="0">
                <a:latin typeface="Trebuchet MS" panose="020B0603020202020204" pitchFamily="34" charset="0"/>
              </a:rPr>
              <a:t>The principal demonstrates a commitment to equity and fosters culturally inclusive and responsive practices aligned with division and school goals, priorities, and strategies that support achievement for all students.</a:t>
            </a:r>
            <a:endParaRPr lang="en-US" sz="6000" dirty="0">
              <a:latin typeface="Trebuchet MS" panose="020B0603020202020204" pitchFamily="34" charset="0"/>
            </a:endParaRPr>
          </a:p>
        </p:txBody>
      </p:sp>
      <p:sp>
        <p:nvSpPr>
          <p:cNvPr id="7" name="Title 1">
            <a:extLst>
              <a:ext uri="{FF2B5EF4-FFF2-40B4-BE49-F238E27FC236}">
                <a16:creationId xmlns:a16="http://schemas.microsoft.com/office/drawing/2014/main" id="{A346DA35-D6D5-40AE-8FB3-1E0AF87081C5}"/>
              </a:ext>
            </a:extLst>
          </p:cNvPr>
          <p:cNvSpPr txBox="1">
            <a:spLocks/>
          </p:cNvSpPr>
          <p:nvPr/>
        </p:nvSpPr>
        <p:spPr>
          <a:xfrm>
            <a:off x="838200" y="3451883"/>
            <a:ext cx="10515600" cy="1325880"/>
          </a:xfrm>
          <a:prstGeom prst="rect">
            <a:avLst/>
          </a:prstGeom>
        </p:spPr>
        <p:txBody>
          <a:bodyPr/>
          <a:lst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a:lstStyle>
          <a:p>
            <a:r>
              <a:rPr lang="en-US" dirty="0">
                <a:latin typeface="Trebuchet MS" panose="020B0603020202020204" pitchFamily="34" charset="0"/>
              </a:rPr>
              <a:t>7. PROFESSIONALISM</a:t>
            </a:r>
          </a:p>
        </p:txBody>
      </p:sp>
      <p:sp>
        <p:nvSpPr>
          <p:cNvPr id="8" name="TextBox 7">
            <a:extLst>
              <a:ext uri="{FF2B5EF4-FFF2-40B4-BE49-F238E27FC236}">
                <a16:creationId xmlns:a16="http://schemas.microsoft.com/office/drawing/2014/main" id="{B551F855-D161-4F88-8205-9E3D5BC88A76}"/>
              </a:ext>
            </a:extLst>
          </p:cNvPr>
          <p:cNvSpPr txBox="1"/>
          <p:nvPr/>
        </p:nvSpPr>
        <p:spPr>
          <a:xfrm>
            <a:off x="760226" y="4176288"/>
            <a:ext cx="11036595" cy="1200329"/>
          </a:xfrm>
          <a:prstGeom prst="rect">
            <a:avLst/>
          </a:prstGeom>
          <a:noFill/>
        </p:spPr>
        <p:txBody>
          <a:bodyPr wrap="square">
            <a:spAutoFit/>
          </a:bodyPr>
          <a:lstStyle/>
          <a:p>
            <a:r>
              <a:rPr lang="en-US" sz="2400" i="1" dirty="0">
                <a:latin typeface="Trebuchet MS" panose="020B0603020202020204" pitchFamily="34" charset="0"/>
              </a:rPr>
              <a:t>The principal fosters the success of all students by demonstrating behavior consistent with legal, ethical, and professional standards, engaging in continuous professional development, and contributing to the profession.</a:t>
            </a:r>
            <a:endParaRPr lang="en-US" sz="7200" dirty="0">
              <a:latin typeface="Trebuchet MS" panose="020B0603020202020204" pitchFamily="34" charset="0"/>
            </a:endParaRPr>
          </a:p>
        </p:txBody>
      </p:sp>
      <p:sp>
        <p:nvSpPr>
          <p:cNvPr id="9" name="TextBox 8">
            <a:extLst>
              <a:ext uri="{FF2B5EF4-FFF2-40B4-BE49-F238E27FC236}">
                <a16:creationId xmlns:a16="http://schemas.microsoft.com/office/drawing/2014/main" id="{368C2FCB-169A-4612-A5A7-0AE6406F9A87}"/>
              </a:ext>
            </a:extLst>
          </p:cNvPr>
          <p:cNvSpPr txBox="1"/>
          <p:nvPr/>
        </p:nvSpPr>
        <p:spPr>
          <a:xfrm>
            <a:off x="114300" y="5688144"/>
            <a:ext cx="12192000" cy="461665"/>
          </a:xfrm>
          <a:prstGeom prst="rect">
            <a:avLst/>
          </a:prstGeom>
          <a:noFill/>
        </p:spPr>
        <p:txBody>
          <a:bodyPr wrap="square" rtlCol="0">
            <a:spAutoFit/>
          </a:bodyPr>
          <a:lstStyle/>
          <a:p>
            <a:pPr algn="ctr"/>
            <a:r>
              <a:rPr lang="en-US" sz="2400" b="1" dirty="0">
                <a:solidFill>
                  <a:srgbClr val="C22536"/>
                </a:solidFill>
              </a:rPr>
              <a:t>See handout for changes to performance standards, indicators, and rubrics.</a:t>
            </a:r>
          </a:p>
        </p:txBody>
      </p:sp>
      <p:sp>
        <p:nvSpPr>
          <p:cNvPr id="11" name="Google Shape;330;p19">
            <a:extLst>
              <a:ext uri="{FF2B5EF4-FFF2-40B4-BE49-F238E27FC236}">
                <a16:creationId xmlns:a16="http://schemas.microsoft.com/office/drawing/2014/main" id="{A8CF216A-B332-43D8-9AD2-E1D75BA28A74}"/>
              </a:ext>
            </a:extLst>
          </p:cNvPr>
          <p:cNvSpPr txBox="1"/>
          <p:nvPr/>
        </p:nvSpPr>
        <p:spPr>
          <a:xfrm>
            <a:off x="700590" y="6286387"/>
            <a:ext cx="2775183" cy="369332"/>
          </a:xfrm>
          <a:prstGeom prst="rect">
            <a:avLst/>
          </a:prstGeom>
          <a:solidFill>
            <a:srgbClr val="FFFF00"/>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i="1" dirty="0">
                <a:solidFill>
                  <a:srgbClr val="C22536"/>
                </a:solidFill>
                <a:highlight>
                  <a:srgbClr val="FFFF00"/>
                </a:highlight>
                <a:latin typeface="Trebuchet MS"/>
                <a:ea typeface="Trebuchet MS"/>
                <a:cs typeface="Trebuchet MS"/>
                <a:sym typeface="Trebuchet MS"/>
              </a:rPr>
              <a:t>Training Handout </a:t>
            </a:r>
            <a:r>
              <a:rPr lang="en-US" sz="1800" dirty="0">
                <a:solidFill>
                  <a:srgbClr val="C22536"/>
                </a:solidFill>
                <a:highlight>
                  <a:srgbClr val="FFFF00"/>
                </a:highlight>
                <a:latin typeface="Trebuchet MS"/>
                <a:ea typeface="Trebuchet MS"/>
                <a:cs typeface="Trebuchet MS"/>
                <a:sym typeface="Trebuchet MS"/>
              </a:rPr>
              <a:t>pp. 6-7</a:t>
            </a:r>
            <a:endParaRPr dirty="0"/>
          </a:p>
        </p:txBody>
      </p:sp>
    </p:spTree>
    <p:extLst>
      <p:ext uri="{BB962C8B-B14F-4D97-AF65-F5344CB8AC3E}">
        <p14:creationId xmlns:p14="http://schemas.microsoft.com/office/powerpoint/2010/main" val="1096478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5" grpId="0"/>
      <p:bldP spid="7" grpId="0"/>
      <p:bldP spid="8"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9" name="Google Shape;339;p20"/>
          <p:cNvSpPr txBox="1"/>
          <p:nvPr/>
        </p:nvSpPr>
        <p:spPr>
          <a:xfrm>
            <a:off x="700590" y="6286387"/>
            <a:ext cx="2775183" cy="369332"/>
          </a:xfrm>
          <a:prstGeom prst="rect">
            <a:avLst/>
          </a:prstGeom>
          <a:solidFill>
            <a:srgbClr val="FFFF00"/>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i="1" dirty="0">
                <a:solidFill>
                  <a:srgbClr val="C22536"/>
                </a:solidFill>
                <a:highlight>
                  <a:srgbClr val="FFFF00"/>
                </a:highlight>
                <a:latin typeface="Trebuchet MS"/>
                <a:ea typeface="Trebuchet MS"/>
                <a:cs typeface="Trebuchet MS"/>
                <a:sym typeface="Trebuchet MS"/>
              </a:rPr>
              <a:t>Training Handout </a:t>
            </a:r>
            <a:r>
              <a:rPr lang="en-US" sz="1800" dirty="0">
                <a:solidFill>
                  <a:srgbClr val="C22536"/>
                </a:solidFill>
                <a:highlight>
                  <a:srgbClr val="FFFF00"/>
                </a:highlight>
                <a:latin typeface="Trebuchet MS"/>
                <a:ea typeface="Trebuchet MS"/>
                <a:cs typeface="Trebuchet MS"/>
                <a:sym typeface="Trebuchet MS"/>
              </a:rPr>
              <a:t>pp. 7-8</a:t>
            </a:r>
            <a:endParaRPr dirty="0"/>
          </a:p>
        </p:txBody>
      </p:sp>
      <p:sp>
        <p:nvSpPr>
          <p:cNvPr id="340" name="Google Shape;340;p20"/>
          <p:cNvSpPr txBox="1"/>
          <p:nvPr/>
        </p:nvSpPr>
        <p:spPr>
          <a:xfrm>
            <a:off x="114300" y="5688144"/>
            <a:ext cx="12192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rgbClr val="C22536"/>
                </a:solidFill>
                <a:latin typeface="Trebuchet MS"/>
                <a:ea typeface="Trebuchet MS"/>
                <a:cs typeface="Trebuchet MS"/>
                <a:sym typeface="Trebuchet MS"/>
              </a:rPr>
              <a:t>See handout for changes to performance standards, indicators, and rubrics.</a:t>
            </a:r>
            <a:endParaRPr dirty="0"/>
          </a:p>
        </p:txBody>
      </p:sp>
      <p:sp>
        <p:nvSpPr>
          <p:cNvPr id="341" name="Google Shape;341;p20"/>
          <p:cNvSpPr txBox="1"/>
          <p:nvPr/>
        </p:nvSpPr>
        <p:spPr>
          <a:xfrm>
            <a:off x="821093" y="346246"/>
            <a:ext cx="11239500" cy="1325880"/>
          </a:xfrm>
          <a:prstGeom prst="rect">
            <a:avLst/>
          </a:prstGeom>
          <a:noFill/>
          <a:ln>
            <a:noFill/>
          </a:ln>
        </p:spPr>
        <p:txBody>
          <a:bodyPr spcFirstLastPara="1" wrap="square" lIns="91425" tIns="45700" rIns="91425" bIns="45700" anchor="t" anchorCtr="0">
            <a:noAutofit/>
          </a:bodyPr>
          <a:lstStyle/>
          <a:p>
            <a:pPr marL="685800" marR="0" lvl="0" indent="-685800" algn="l" rtl="0">
              <a:lnSpc>
                <a:spcPct val="90000"/>
              </a:lnSpc>
              <a:spcBef>
                <a:spcPts val="0"/>
              </a:spcBef>
              <a:spcAft>
                <a:spcPts val="0"/>
              </a:spcAft>
              <a:buClr>
                <a:schemeClr val="accent2"/>
              </a:buClr>
              <a:buSzPts val="4400"/>
              <a:buFont typeface="Trebuchet MS"/>
              <a:buNone/>
            </a:pPr>
            <a:r>
              <a:rPr lang="en-US" sz="4400" dirty="0">
                <a:solidFill>
                  <a:schemeClr val="accent2"/>
                </a:solidFill>
                <a:latin typeface="Trebuchet MS"/>
                <a:ea typeface="Trebuchet MS"/>
                <a:cs typeface="Trebuchet MS"/>
                <a:sym typeface="Trebuchet MS"/>
              </a:rPr>
              <a:t>8. </a:t>
            </a:r>
            <a:r>
              <a:rPr lang="en-US" sz="4400" dirty="0">
                <a:solidFill>
                  <a:srgbClr val="C22536"/>
                </a:solidFill>
                <a:latin typeface="Trebuchet MS"/>
                <a:ea typeface="Trebuchet MS"/>
                <a:cs typeface="Trebuchet MS"/>
                <a:sym typeface="Trebuchet MS"/>
              </a:rPr>
              <a:t>STUDENT ACADEMIC PROGRESS</a:t>
            </a:r>
            <a:endParaRPr sz="4400" dirty="0">
              <a:solidFill>
                <a:srgbClr val="C22536"/>
              </a:solidFill>
              <a:latin typeface="Trebuchet MS"/>
              <a:ea typeface="Trebuchet MS"/>
              <a:cs typeface="Trebuchet MS"/>
              <a:sym typeface="Trebuchet MS"/>
            </a:endParaRPr>
          </a:p>
        </p:txBody>
      </p:sp>
      <p:sp>
        <p:nvSpPr>
          <p:cNvPr id="342" name="Google Shape;342;p20"/>
          <p:cNvSpPr txBox="1"/>
          <p:nvPr/>
        </p:nvSpPr>
        <p:spPr>
          <a:xfrm>
            <a:off x="700590" y="1240290"/>
            <a:ext cx="11036595" cy="830956"/>
          </a:xfrm>
          <a:prstGeom prst="rect">
            <a:avLst/>
          </a:prstGeom>
          <a:noFill/>
          <a:ln>
            <a:noFill/>
          </a:ln>
        </p:spPr>
        <p:txBody>
          <a:bodyPr spcFirstLastPara="1" wrap="square" lIns="91425" tIns="45700" rIns="91425" bIns="45700" anchor="t" anchorCtr="0">
            <a:spAutoFit/>
          </a:bodyPr>
          <a:lstStyle/>
          <a:p>
            <a:pPr lvl="0"/>
            <a:r>
              <a:rPr lang="en-US" sz="2400" i="1" dirty="0">
                <a:solidFill>
                  <a:schemeClr val="dk1"/>
                </a:solidFill>
                <a:latin typeface="Trebuchet MS"/>
                <a:ea typeface="Trebuchet MS"/>
                <a:cs typeface="Trebuchet MS"/>
                <a:sym typeface="Trebuchet MS"/>
              </a:rPr>
              <a:t>The </a:t>
            </a:r>
            <a:r>
              <a:rPr lang="en-US" sz="2400" i="1" dirty="0">
                <a:latin typeface="Trebuchet MS" panose="020B0603020202020204" pitchFamily="34" charset="0"/>
              </a:rPr>
              <a:t>principal’s leadership results in acceptable, measurable, and appropriate student academic progress based on established standards.</a:t>
            </a:r>
            <a:endParaRPr sz="4800" dirty="0">
              <a:solidFill>
                <a:schemeClr val="dk1"/>
              </a:solidFill>
              <a:latin typeface="Trebuchet MS" panose="020B0603020202020204" pitchFamily="34" charset="0"/>
              <a:ea typeface="Trebuchet MS"/>
              <a:cs typeface="Trebuchet MS"/>
              <a:sym typeface="Trebuchet MS"/>
            </a:endParaRPr>
          </a:p>
        </p:txBody>
      </p:sp>
      <p:sp>
        <p:nvSpPr>
          <p:cNvPr id="343" name="Google Shape;343;p20"/>
          <p:cNvSpPr txBox="1"/>
          <p:nvPr/>
        </p:nvSpPr>
        <p:spPr>
          <a:xfrm>
            <a:off x="2428129" y="4217093"/>
            <a:ext cx="7892663"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rgbClr val="C22536"/>
                </a:solidFill>
                <a:latin typeface="Trebuchet MS"/>
                <a:ea typeface="Trebuchet MS"/>
                <a:cs typeface="Trebuchet MS"/>
                <a:sym typeface="Trebuchet MS"/>
              </a:rPr>
              <a:t>Principal evaluations must be consistent with the performance standards (objectives).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21"/>
          <p:cNvSpPr txBox="1">
            <a:spLocks noGrp="1"/>
          </p:cNvSpPr>
          <p:nvPr>
            <p:ph type="title"/>
          </p:nvPr>
        </p:nvSpPr>
        <p:spPr>
          <a:xfrm>
            <a:off x="838200" y="14248"/>
            <a:ext cx="10515600" cy="132588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4400"/>
              <a:buFont typeface="Trebuchet MS"/>
              <a:buNone/>
            </a:pPr>
            <a:r>
              <a:rPr lang="en-US" dirty="0"/>
              <a:t>PERFORMANCE INDICATORS</a:t>
            </a:r>
            <a:endParaRPr dirty="0"/>
          </a:p>
        </p:txBody>
      </p:sp>
      <p:sp>
        <p:nvSpPr>
          <p:cNvPr id="350" name="Google Shape;350;p21"/>
          <p:cNvSpPr txBox="1">
            <a:spLocks noGrp="1"/>
          </p:cNvSpPr>
          <p:nvPr>
            <p:ph type="body" idx="1"/>
          </p:nvPr>
        </p:nvSpPr>
        <p:spPr>
          <a:xfrm>
            <a:off x="838200" y="1474749"/>
            <a:ext cx="10909610" cy="451554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chemeClr val="dk1"/>
              </a:buClr>
              <a:buSzPts val="2800"/>
              <a:buChar char="•"/>
            </a:pPr>
            <a:r>
              <a:rPr lang="en-US" u="sng" dirty="0"/>
              <a:t>Look-fors</a:t>
            </a:r>
            <a:r>
              <a:rPr lang="en-US" dirty="0"/>
              <a:t> – the kinds of things you would expect an effective principal to do</a:t>
            </a:r>
            <a:endParaRPr dirty="0"/>
          </a:p>
          <a:p>
            <a:pPr marL="457200" lvl="0" indent="-457200" algn="l" rtl="0">
              <a:lnSpc>
                <a:spcPct val="100000"/>
              </a:lnSpc>
              <a:spcBef>
                <a:spcPts val="1200"/>
              </a:spcBef>
              <a:spcAft>
                <a:spcPts val="0"/>
              </a:spcAft>
              <a:buClr>
                <a:schemeClr val="dk1"/>
              </a:buClr>
              <a:buSzPts val="2800"/>
              <a:buChar char="•"/>
            </a:pPr>
            <a:r>
              <a:rPr lang="en-US" u="sng" dirty="0"/>
              <a:t>Examples</a:t>
            </a:r>
            <a:r>
              <a:rPr lang="en-US" dirty="0"/>
              <a:t> – not intended to be used as a checklist!</a:t>
            </a:r>
            <a:endParaRPr dirty="0"/>
          </a:p>
          <a:p>
            <a:pPr marL="457200" lvl="0" indent="-457200" algn="l" rtl="0">
              <a:lnSpc>
                <a:spcPct val="100000"/>
              </a:lnSpc>
              <a:spcBef>
                <a:spcPts val="1200"/>
              </a:spcBef>
              <a:spcAft>
                <a:spcPts val="0"/>
              </a:spcAft>
              <a:buClr>
                <a:schemeClr val="dk1"/>
              </a:buClr>
              <a:buSzPts val="2800"/>
              <a:buChar char="•"/>
            </a:pPr>
            <a:r>
              <a:rPr lang="en-US" dirty="0"/>
              <a:t>Based on the extant </a:t>
            </a:r>
            <a:r>
              <a:rPr lang="en-US" u="sng" dirty="0"/>
              <a:t>research</a:t>
            </a:r>
            <a:endParaRPr dirty="0"/>
          </a:p>
          <a:p>
            <a:pPr marL="457200" lvl="0" indent="-457200" algn="l" rtl="0">
              <a:lnSpc>
                <a:spcPct val="100000"/>
              </a:lnSpc>
              <a:spcBef>
                <a:spcPts val="1200"/>
              </a:spcBef>
              <a:spcAft>
                <a:spcPts val="0"/>
              </a:spcAft>
              <a:buClr>
                <a:schemeClr val="dk1"/>
              </a:buClr>
              <a:buSzPts val="2800"/>
              <a:buChar char="•"/>
            </a:pPr>
            <a:r>
              <a:rPr lang="en-US" u="sng" dirty="0"/>
              <a:t>Not exhaustive, not prescriptive</a:t>
            </a:r>
            <a:endParaRPr dirty="0"/>
          </a:p>
          <a:p>
            <a:pPr marL="457200" lvl="0" indent="-457200" algn="l" rtl="0">
              <a:lnSpc>
                <a:spcPct val="100000"/>
              </a:lnSpc>
              <a:spcBef>
                <a:spcPts val="1200"/>
              </a:spcBef>
              <a:spcAft>
                <a:spcPts val="0"/>
              </a:spcAft>
              <a:buClr>
                <a:schemeClr val="dk1"/>
              </a:buClr>
              <a:buSzPts val="2800"/>
              <a:buChar char="•"/>
            </a:pPr>
            <a:r>
              <a:rPr lang="en-US" dirty="0"/>
              <a:t>Indicators are </a:t>
            </a:r>
            <a:r>
              <a:rPr lang="en-US" u="sng" dirty="0"/>
              <a:t>not mutually exclusive</a:t>
            </a:r>
            <a:r>
              <a:rPr lang="en-US" dirty="0"/>
              <a:t> and may overlap with indicators in other standards</a:t>
            </a:r>
            <a:endParaRPr dirty="0"/>
          </a:p>
          <a:p>
            <a:pPr marL="457200" lvl="0" indent="-279400" algn="l" rtl="0">
              <a:lnSpc>
                <a:spcPct val="100000"/>
              </a:lnSpc>
              <a:spcBef>
                <a:spcPts val="1200"/>
              </a:spcBef>
              <a:spcAft>
                <a:spcPts val="0"/>
              </a:spcAft>
              <a:buClr>
                <a:schemeClr val="dk1"/>
              </a:buClr>
              <a:buSzPts val="2800"/>
              <a:buNone/>
            </a:pPr>
            <a:endParaRPr dirty="0"/>
          </a:p>
          <a:p>
            <a:pPr marL="457200" lvl="0" indent="-279400" algn="l" rtl="0">
              <a:lnSpc>
                <a:spcPct val="100000"/>
              </a:lnSpc>
              <a:spcBef>
                <a:spcPts val="1200"/>
              </a:spcBef>
              <a:spcAft>
                <a:spcPts val="0"/>
              </a:spcAft>
              <a:buClr>
                <a:schemeClr val="dk1"/>
              </a:buClr>
              <a:buSzPts val="2800"/>
              <a:buNone/>
            </a:pPr>
            <a:endParaRPr dirty="0"/>
          </a:p>
          <a:p>
            <a:pPr marL="0" lvl="0" indent="0" algn="l" rtl="0">
              <a:lnSpc>
                <a:spcPct val="90000"/>
              </a:lnSpc>
              <a:spcBef>
                <a:spcPts val="2200"/>
              </a:spcBef>
              <a:spcAft>
                <a:spcPts val="0"/>
              </a:spcAft>
              <a:buClr>
                <a:schemeClr val="dk1"/>
              </a:buClr>
              <a:buSzPts val="2800"/>
              <a:buNone/>
            </a:pPr>
            <a:endParaRPr dirty="0"/>
          </a:p>
        </p:txBody>
      </p:sp>
      <p:sp>
        <p:nvSpPr>
          <p:cNvPr id="351" name="Google Shape;351;p21"/>
          <p:cNvSpPr txBox="1"/>
          <p:nvPr/>
        </p:nvSpPr>
        <p:spPr>
          <a:xfrm>
            <a:off x="1364512" y="5839535"/>
            <a:ext cx="8029354"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rgbClr val="C22536"/>
                </a:solidFill>
                <a:latin typeface="Trebuchet MS"/>
                <a:ea typeface="Trebuchet MS"/>
                <a:cs typeface="Trebuchet MS"/>
                <a:sym typeface="Trebuchet MS"/>
              </a:rPr>
              <a:t>School divisions MAY modify performance indicators.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2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5000"/>
              <a:buFont typeface="Trebuchet MS"/>
              <a:buNone/>
            </a:pPr>
            <a:r>
              <a:rPr lang="en-US" dirty="0"/>
              <a:t>DATA SOURCES</a:t>
            </a:r>
            <a:endParaRPr dirty="0"/>
          </a:p>
        </p:txBody>
      </p:sp>
      <p:sp>
        <p:nvSpPr>
          <p:cNvPr id="393" name="Google Shape;393;p2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grpSp>
        <p:nvGrpSpPr>
          <p:cNvPr id="413" name="Google Shape;413;p27"/>
          <p:cNvGrpSpPr/>
          <p:nvPr/>
        </p:nvGrpSpPr>
        <p:grpSpPr>
          <a:xfrm>
            <a:off x="2017067" y="2130481"/>
            <a:ext cx="7988170" cy="4091944"/>
            <a:chOff x="83714" y="2577021"/>
            <a:chExt cx="1733982" cy="4091944"/>
          </a:xfrm>
        </p:grpSpPr>
        <p:sp>
          <p:nvSpPr>
            <p:cNvPr id="414" name="Google Shape;414;p27"/>
            <p:cNvSpPr/>
            <p:nvPr/>
          </p:nvSpPr>
          <p:spPr>
            <a:xfrm>
              <a:off x="83714" y="5788241"/>
              <a:ext cx="1727819" cy="880724"/>
            </a:xfrm>
            <a:prstGeom prst="cube">
              <a:avLst>
                <a:gd name="adj" fmla="val 25000"/>
              </a:avLst>
            </a:prstGeom>
            <a:solidFill>
              <a:srgbClr val="D50032"/>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dirty="0">
                  <a:solidFill>
                    <a:schemeClr val="lt1"/>
                  </a:solidFill>
                  <a:effectLst>
                    <a:outerShdw blurRad="38100" dist="38100" dir="2700000" algn="tl">
                      <a:srgbClr val="000000">
                        <a:alpha val="43137"/>
                      </a:srgbClr>
                    </a:outerShdw>
                  </a:effectLst>
                  <a:latin typeface="Trebuchet MS"/>
                  <a:ea typeface="Trebuchet MS"/>
                  <a:cs typeface="Trebuchet MS"/>
                  <a:sym typeface="Trebuchet MS"/>
                </a:rPr>
                <a:t>Student Outcome Measures (Required by </a:t>
              </a:r>
              <a:r>
                <a:rPr lang="en-US" sz="2000" b="1" i="1" dirty="0">
                  <a:solidFill>
                    <a:schemeClr val="lt1"/>
                  </a:solidFill>
                  <a:effectLst>
                    <a:outerShdw blurRad="38100" dist="38100" dir="2700000" algn="tl">
                      <a:srgbClr val="000000">
                        <a:alpha val="43137"/>
                      </a:srgbClr>
                    </a:outerShdw>
                  </a:effectLst>
                  <a:latin typeface="Trebuchet MS"/>
                  <a:ea typeface="Trebuchet MS"/>
                  <a:cs typeface="Trebuchet MS"/>
                  <a:sym typeface="Trebuchet MS"/>
                </a:rPr>
                <a:t>Code of Virginia</a:t>
              </a:r>
              <a:r>
                <a:rPr lang="en-US" sz="2000" b="1" dirty="0">
                  <a:solidFill>
                    <a:schemeClr val="lt1"/>
                  </a:solidFill>
                  <a:effectLst>
                    <a:outerShdw blurRad="38100" dist="38100" dir="2700000" algn="tl">
                      <a:srgbClr val="000000">
                        <a:alpha val="43137"/>
                      </a:srgbClr>
                    </a:outerShdw>
                  </a:effectLst>
                  <a:latin typeface="Trebuchet MS"/>
                  <a:ea typeface="Trebuchet MS"/>
                  <a:cs typeface="Trebuchet MS"/>
                  <a:sym typeface="Trebuchet MS"/>
                </a:rPr>
                <a:t>)</a:t>
              </a:r>
              <a:endParaRPr dirty="0">
                <a:effectLst>
                  <a:outerShdw blurRad="38100" dist="38100" dir="2700000" algn="tl">
                    <a:srgbClr val="000000">
                      <a:alpha val="43137"/>
                    </a:srgbClr>
                  </a:outerShdw>
                </a:effectLst>
              </a:endParaRPr>
            </a:p>
          </p:txBody>
        </p:sp>
        <p:grpSp>
          <p:nvGrpSpPr>
            <p:cNvPr id="415" name="Google Shape;415;p27"/>
            <p:cNvGrpSpPr/>
            <p:nvPr/>
          </p:nvGrpSpPr>
          <p:grpSpPr>
            <a:xfrm>
              <a:off x="86791" y="2577021"/>
              <a:ext cx="1730905" cy="3283559"/>
              <a:chOff x="1066794" y="3916392"/>
              <a:chExt cx="1616021" cy="2283464"/>
            </a:xfrm>
          </p:grpSpPr>
          <p:sp>
            <p:nvSpPr>
              <p:cNvPr id="416" name="Google Shape;416;p27"/>
              <p:cNvSpPr/>
              <p:nvPr/>
            </p:nvSpPr>
            <p:spPr>
              <a:xfrm>
                <a:off x="1066794" y="5587380"/>
                <a:ext cx="1613140" cy="612476"/>
              </a:xfrm>
              <a:prstGeom prst="cube">
                <a:avLst>
                  <a:gd name="adj" fmla="val 25000"/>
                </a:avLst>
              </a:prstGeom>
              <a:solidFill>
                <a:srgbClr val="00B0F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dirty="0">
                    <a:solidFill>
                      <a:schemeClr val="lt1"/>
                    </a:solidFill>
                    <a:effectLst>
                      <a:outerShdw blurRad="38100" dist="38100" dir="2700000" algn="tl">
                        <a:srgbClr val="000000">
                          <a:alpha val="43137"/>
                        </a:srgbClr>
                      </a:outerShdw>
                    </a:effectLst>
                    <a:latin typeface="Trebuchet MS"/>
                    <a:ea typeface="Trebuchet MS"/>
                    <a:cs typeface="Trebuchet MS"/>
                    <a:sym typeface="Trebuchet MS"/>
                  </a:rPr>
                  <a:t>Self-evaluation (recommended)</a:t>
                </a:r>
                <a:endParaRPr dirty="0">
                  <a:effectLst>
                    <a:outerShdw blurRad="38100" dist="38100" dir="2700000" algn="tl">
                      <a:srgbClr val="000000">
                        <a:alpha val="43137"/>
                      </a:srgbClr>
                    </a:outerShdw>
                  </a:effectLst>
                </a:endParaRPr>
              </a:p>
            </p:txBody>
          </p:sp>
          <p:sp>
            <p:nvSpPr>
              <p:cNvPr id="417" name="Google Shape;417;p27"/>
              <p:cNvSpPr/>
              <p:nvPr/>
            </p:nvSpPr>
            <p:spPr>
              <a:xfrm>
                <a:off x="1069675" y="5024388"/>
                <a:ext cx="1613140" cy="612476"/>
              </a:xfrm>
              <a:prstGeom prst="cube">
                <a:avLst>
                  <a:gd name="adj" fmla="val 25000"/>
                </a:avLst>
              </a:prstGeom>
              <a:solidFill>
                <a:srgbClr val="CC66FF"/>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dirty="0">
                    <a:solidFill>
                      <a:schemeClr val="lt1"/>
                    </a:solidFill>
                    <a:effectLst>
                      <a:outerShdw blurRad="38100" dist="38100" dir="2700000" algn="tl">
                        <a:srgbClr val="000000">
                          <a:alpha val="43137"/>
                        </a:srgbClr>
                      </a:outerShdw>
                    </a:effectLst>
                    <a:latin typeface="Trebuchet MS"/>
                    <a:ea typeface="Trebuchet MS"/>
                    <a:cs typeface="Trebuchet MS"/>
                    <a:sym typeface="Trebuchet MS"/>
                  </a:rPr>
                  <a:t>Teacher/Staff Surveys (recommended)</a:t>
                </a:r>
                <a:endParaRPr dirty="0">
                  <a:effectLst>
                    <a:outerShdw blurRad="38100" dist="38100" dir="2700000" algn="tl">
                      <a:srgbClr val="000000">
                        <a:alpha val="43137"/>
                      </a:srgbClr>
                    </a:outerShdw>
                  </a:effectLst>
                </a:endParaRPr>
              </a:p>
            </p:txBody>
          </p:sp>
          <p:sp>
            <p:nvSpPr>
              <p:cNvPr id="418" name="Google Shape;418;p27"/>
              <p:cNvSpPr/>
              <p:nvPr/>
            </p:nvSpPr>
            <p:spPr>
              <a:xfrm>
                <a:off x="1066794" y="4468486"/>
                <a:ext cx="1613140" cy="612476"/>
              </a:xfrm>
              <a:prstGeom prst="cube">
                <a:avLst>
                  <a:gd name="adj" fmla="val 25000"/>
                </a:avLst>
              </a:prstGeom>
              <a:solidFill>
                <a:srgbClr val="00B05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dirty="0">
                    <a:solidFill>
                      <a:schemeClr val="lt1"/>
                    </a:solidFill>
                    <a:effectLst>
                      <a:outerShdw blurRad="38100" dist="38100" dir="2700000" algn="tl">
                        <a:srgbClr val="000000">
                          <a:alpha val="43137"/>
                        </a:srgbClr>
                      </a:outerShdw>
                    </a:effectLst>
                    <a:latin typeface="Trebuchet MS"/>
                    <a:ea typeface="Trebuchet MS"/>
                    <a:cs typeface="Trebuchet MS"/>
                    <a:sym typeface="Trebuchet MS"/>
                  </a:rPr>
                  <a:t>Documentation Evidence (recommended)</a:t>
                </a:r>
                <a:endParaRPr dirty="0">
                  <a:effectLst>
                    <a:outerShdw blurRad="38100" dist="38100" dir="2700000" algn="tl">
                      <a:srgbClr val="000000">
                        <a:alpha val="43137"/>
                      </a:srgbClr>
                    </a:outerShdw>
                  </a:effectLst>
                </a:endParaRPr>
              </a:p>
            </p:txBody>
          </p:sp>
          <p:sp>
            <p:nvSpPr>
              <p:cNvPr id="419" name="Google Shape;419;p27"/>
              <p:cNvSpPr/>
              <p:nvPr/>
            </p:nvSpPr>
            <p:spPr>
              <a:xfrm>
                <a:off x="1069675" y="3916392"/>
                <a:ext cx="1613140" cy="612476"/>
              </a:xfrm>
              <a:prstGeom prst="cube">
                <a:avLst>
                  <a:gd name="adj" fmla="val 25000"/>
                </a:avLst>
              </a:prstGeom>
              <a:solidFill>
                <a:srgbClr val="FF990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dirty="0">
                    <a:solidFill>
                      <a:schemeClr val="lt1"/>
                    </a:solidFill>
                    <a:effectLst>
                      <a:outerShdw blurRad="38100" dist="38100" dir="2700000" algn="tl">
                        <a:srgbClr val="000000">
                          <a:alpha val="43137"/>
                        </a:srgbClr>
                      </a:outerShdw>
                    </a:effectLst>
                    <a:latin typeface="Trebuchet MS"/>
                    <a:ea typeface="Trebuchet MS"/>
                    <a:cs typeface="Trebuchet MS"/>
                    <a:sym typeface="Trebuchet MS"/>
                  </a:rPr>
                  <a:t>Informal Observation/School Site Visits (recommended)</a:t>
                </a:r>
                <a:endParaRPr dirty="0">
                  <a:effectLst>
                    <a:outerShdw blurRad="38100" dist="38100" dir="2700000" algn="tl">
                      <a:srgbClr val="000000">
                        <a:alpha val="43137"/>
                      </a:srgbClr>
                    </a:outerShdw>
                  </a:effectLst>
                </a:endParaRPr>
              </a:p>
            </p:txBody>
          </p:sp>
        </p:grpSp>
      </p:grpSp>
      <p:sp>
        <p:nvSpPr>
          <p:cNvPr id="420" name="Google Shape;420;p27"/>
          <p:cNvSpPr txBox="1"/>
          <p:nvPr/>
        </p:nvSpPr>
        <p:spPr>
          <a:xfrm>
            <a:off x="739156" y="510288"/>
            <a:ext cx="10515600" cy="132588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2"/>
              </a:buClr>
              <a:buSzPts val="4400"/>
              <a:buFont typeface="Trebuchet MS"/>
              <a:buNone/>
            </a:pPr>
            <a:r>
              <a:rPr lang="en-US" sz="4400" dirty="0">
                <a:solidFill>
                  <a:schemeClr val="accent2"/>
                </a:solidFill>
                <a:latin typeface="Trebuchet MS"/>
                <a:ea typeface="Trebuchet MS"/>
                <a:cs typeface="Trebuchet MS"/>
                <a:sym typeface="Trebuchet MS"/>
              </a:rPr>
              <a:t>MULTIPLE DATA SOURCES FOR PRINCIPAL EVALUATION</a:t>
            </a:r>
            <a:br>
              <a:rPr lang="en-US" sz="4400" dirty="0">
                <a:solidFill>
                  <a:schemeClr val="accent2"/>
                </a:solidFill>
                <a:latin typeface="Trebuchet MS"/>
                <a:ea typeface="Trebuchet MS"/>
                <a:cs typeface="Trebuchet MS"/>
                <a:sym typeface="Trebuchet MS"/>
              </a:rPr>
            </a:br>
            <a:endParaRPr sz="4400" dirty="0">
              <a:solidFill>
                <a:schemeClr val="accent2"/>
              </a:solidFill>
              <a:latin typeface="Trebuchet MS"/>
              <a:ea typeface="Trebuchet MS"/>
              <a:cs typeface="Trebuchet MS"/>
              <a:sym typeface="Trebuchet MS"/>
            </a:endParaRPr>
          </a:p>
        </p:txBody>
      </p:sp>
      <p:cxnSp>
        <p:nvCxnSpPr>
          <p:cNvPr id="421" name="Google Shape;421;p27"/>
          <p:cNvCxnSpPr/>
          <p:nvPr/>
        </p:nvCxnSpPr>
        <p:spPr>
          <a:xfrm flipH="1">
            <a:off x="10005237" y="5625318"/>
            <a:ext cx="648586" cy="211167"/>
          </a:xfrm>
          <a:prstGeom prst="straightConnector1">
            <a:avLst/>
          </a:prstGeom>
          <a:noFill/>
          <a:ln w="38100" cap="flat" cmpd="sng">
            <a:solidFill>
              <a:srgbClr val="C22536"/>
            </a:solidFill>
            <a:prstDash val="solid"/>
            <a:miter lim="800000"/>
            <a:headEnd type="none" w="sm" len="sm"/>
            <a:tailEnd type="triangle" w="med" len="med"/>
          </a:ln>
        </p:spPr>
      </p:cxnSp>
      <p:sp>
        <p:nvSpPr>
          <p:cNvPr id="422" name="Google Shape;422;p27"/>
          <p:cNvSpPr txBox="1"/>
          <p:nvPr/>
        </p:nvSpPr>
        <p:spPr>
          <a:xfrm>
            <a:off x="10535240" y="4698667"/>
            <a:ext cx="179690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rgbClr val="C22536"/>
                </a:solidFill>
                <a:latin typeface="Trebuchet MS"/>
                <a:ea typeface="Trebuchet MS"/>
                <a:cs typeface="Trebuchet MS"/>
                <a:sym typeface="Trebuchet MS"/>
              </a:rPr>
              <a:t>Today’s training will not cover</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2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2"/>
              </a:buClr>
              <a:buSzPts val="5000"/>
              <a:buFont typeface="Trebuchet MS"/>
              <a:buNone/>
            </a:pPr>
            <a:r>
              <a:rPr lang="en-US" dirty="0"/>
              <a:t>Benefits and Challenges of Informal Observations/School Site Visits (Chat)</a:t>
            </a:r>
            <a:endParaRPr dirty="0"/>
          </a:p>
        </p:txBody>
      </p:sp>
      <p:sp>
        <p:nvSpPr>
          <p:cNvPr id="429" name="Google Shape;429;p2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None/>
            </a:pPr>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29"/>
          <p:cNvSpPr txBox="1">
            <a:spLocks noGrp="1"/>
          </p:cNvSpPr>
          <p:nvPr>
            <p:ph type="title"/>
          </p:nvPr>
        </p:nvSpPr>
        <p:spPr>
          <a:xfrm>
            <a:off x="838200" y="35516"/>
            <a:ext cx="10515600" cy="132588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4400"/>
              <a:buFont typeface="Trebuchet MS"/>
              <a:buNone/>
            </a:pPr>
            <a:r>
              <a:rPr lang="en-US" dirty="0"/>
              <a:t>BENEFITS &amp; CHALLENGES: INFORMAL OBSERVATIONS/SCHOOL SITE VISITS</a:t>
            </a:r>
            <a:endParaRPr dirty="0"/>
          </a:p>
        </p:txBody>
      </p:sp>
      <p:graphicFrame>
        <p:nvGraphicFramePr>
          <p:cNvPr id="436" name="Google Shape;436;p29"/>
          <p:cNvGraphicFramePr/>
          <p:nvPr>
            <p:extLst>
              <p:ext uri="{D42A27DB-BD31-4B8C-83A1-F6EECF244321}">
                <p14:modId xmlns:p14="http://schemas.microsoft.com/office/powerpoint/2010/main" val="327935367"/>
              </p:ext>
            </p:extLst>
          </p:nvPr>
        </p:nvGraphicFramePr>
        <p:xfrm>
          <a:off x="6502968" y="1680802"/>
          <a:ext cx="5034975" cy="1569760"/>
        </p:xfrm>
        <a:graphic>
          <a:graphicData uri="http://schemas.openxmlformats.org/drawingml/2006/table">
            <a:tbl>
              <a:tblPr firstRow="1" bandRow="1">
                <a:noFill/>
                <a:tableStyleId>{4707567D-6447-4F91-A6B4-1BB1B447DF70}</a:tableStyleId>
              </a:tblPr>
              <a:tblGrid>
                <a:gridCol w="5034975">
                  <a:extLst>
                    <a:ext uri="{9D8B030D-6E8A-4147-A177-3AD203B41FA5}">
                      <a16:colId xmlns:a16="http://schemas.microsoft.com/office/drawing/2014/main" val="20000"/>
                    </a:ext>
                  </a:extLst>
                </a:gridCol>
              </a:tblGrid>
              <a:tr h="370850">
                <a:tc>
                  <a:txBody>
                    <a:bodyPr/>
                    <a:lstStyle/>
                    <a:p>
                      <a:pPr marL="0" marR="0" lvl="0" indent="0" algn="ctr" rtl="0">
                        <a:spcBef>
                          <a:spcPts val="0"/>
                        </a:spcBef>
                        <a:spcAft>
                          <a:spcPts val="0"/>
                        </a:spcAft>
                        <a:buNone/>
                      </a:pPr>
                      <a:r>
                        <a:rPr lang="en-US" sz="2400" b="1" dirty="0">
                          <a:solidFill>
                            <a:srgbClr val="FFFFFF"/>
                          </a:solidFill>
                          <a:effectLst>
                            <a:outerShdw blurRad="38100" dist="38100" dir="2700000" algn="tl">
                              <a:srgbClr val="000000">
                                <a:alpha val="43137"/>
                              </a:srgbClr>
                            </a:outerShdw>
                          </a:effectLst>
                        </a:rPr>
                        <a:t>Challenges</a:t>
                      </a:r>
                      <a:endParaRPr sz="1800" b="1" dirty="0">
                        <a:solidFill>
                          <a:srgbClr val="FFFFFF"/>
                        </a:solidFill>
                        <a:effectLst>
                          <a:outerShdw blurRad="38100" dist="38100" dir="2700000" algn="tl">
                            <a:srgbClr val="000000">
                              <a:alpha val="43137"/>
                            </a:srgbClr>
                          </a:outerShdw>
                        </a:effectLst>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0032"/>
                    </a:solidFill>
                  </a:tcPr>
                </a:tc>
                <a:extLst>
                  <a:ext uri="{0D108BD9-81ED-4DB2-BD59-A6C34878D82A}">
                    <a16:rowId xmlns:a16="http://schemas.microsoft.com/office/drawing/2014/main" val="10000"/>
                  </a:ext>
                </a:extLst>
              </a:tr>
              <a:tr h="370850">
                <a:tc>
                  <a:txBody>
                    <a:bodyPr/>
                    <a:lstStyle/>
                    <a:p>
                      <a:pPr marL="285750" marR="0" lvl="0" indent="-285750" algn="l" rtl="0">
                        <a:lnSpc>
                          <a:spcPct val="100000"/>
                        </a:lnSpc>
                        <a:spcBef>
                          <a:spcPts val="0"/>
                        </a:spcBef>
                        <a:spcAft>
                          <a:spcPts val="0"/>
                        </a:spcAft>
                        <a:buClr>
                          <a:schemeClr val="dk1"/>
                        </a:buClr>
                        <a:buSzPts val="1800"/>
                        <a:buFont typeface="Arial"/>
                        <a:buChar char="•"/>
                      </a:pPr>
                      <a:r>
                        <a:rPr lang="en-US" sz="1800" b="0" dirty="0">
                          <a:solidFill>
                            <a:schemeClr val="dk1"/>
                          </a:solidFill>
                        </a:rPr>
                        <a:t>Snapshot of principal’s work</a:t>
                      </a:r>
                      <a:endParaRPr dirty="0"/>
                    </a:p>
                  </a:txBody>
                  <a:tcPr marL="91450" marR="91450" marT="45725" marB="45725">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370850">
                <a:tc>
                  <a:txBody>
                    <a:bodyPr/>
                    <a:lstStyle/>
                    <a:p>
                      <a:pPr marL="285750" marR="0" lvl="0" indent="-285750" algn="l" rtl="0">
                        <a:spcBef>
                          <a:spcPts val="0"/>
                        </a:spcBef>
                        <a:spcAft>
                          <a:spcPts val="0"/>
                        </a:spcAft>
                        <a:buClr>
                          <a:schemeClr val="dk1"/>
                        </a:buClr>
                        <a:buSzPts val="1800"/>
                        <a:buFont typeface="Arial"/>
                        <a:buChar char="•"/>
                      </a:pPr>
                      <a:r>
                        <a:rPr lang="en-US" sz="1800" b="0" dirty="0">
                          <a:solidFill>
                            <a:schemeClr val="dk1"/>
                          </a:solidFill>
                        </a:rPr>
                        <a:t>In-school responsibilities only </a:t>
                      </a:r>
                      <a:endParaRPr dirty="0"/>
                    </a:p>
                  </a:txBody>
                  <a:tcPr marL="91450" marR="91450" marT="45725" marB="45725">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370850">
                <a:tc>
                  <a:txBody>
                    <a:bodyPr/>
                    <a:lstStyle/>
                    <a:p>
                      <a:pPr marL="285750" marR="0" lvl="0" indent="-285750" algn="l" defTabSz="914400" rtl="0" eaLnBrk="1" fontAlgn="auto" latinLnBrk="0" hangingPunct="1">
                        <a:lnSpc>
                          <a:spcPct val="100000"/>
                        </a:lnSpc>
                        <a:spcBef>
                          <a:spcPts val="0"/>
                        </a:spcBef>
                        <a:spcAft>
                          <a:spcPts val="0"/>
                        </a:spcAft>
                        <a:buClr>
                          <a:schemeClr val="dk1"/>
                        </a:buClr>
                        <a:buSzPts val="1800"/>
                        <a:buFont typeface="Arial"/>
                        <a:buChar char="•"/>
                        <a:tabLst/>
                        <a:defRPr/>
                      </a:pPr>
                      <a:r>
                        <a:rPr lang="en-US" sz="1800" b="0" i="0" dirty="0">
                          <a:solidFill>
                            <a:schemeClr val="dk1"/>
                          </a:solidFill>
                        </a:rPr>
                        <a:t>Dog and pony show</a:t>
                      </a:r>
                      <a:endParaRPr lang="en-US" sz="1800" dirty="0"/>
                    </a:p>
                  </a:txBody>
                  <a:tcPr marL="91450" marR="91450" marT="45725" marB="45725">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graphicFrame>
        <p:nvGraphicFramePr>
          <p:cNvPr id="437" name="Google Shape;437;p29"/>
          <p:cNvGraphicFramePr/>
          <p:nvPr>
            <p:extLst>
              <p:ext uri="{D42A27DB-BD31-4B8C-83A1-F6EECF244321}">
                <p14:modId xmlns:p14="http://schemas.microsoft.com/office/powerpoint/2010/main" val="886914809"/>
              </p:ext>
            </p:extLst>
          </p:nvPr>
        </p:nvGraphicFramePr>
        <p:xfrm>
          <a:off x="1422968" y="1691167"/>
          <a:ext cx="5034975" cy="2849940"/>
        </p:xfrm>
        <a:graphic>
          <a:graphicData uri="http://schemas.openxmlformats.org/drawingml/2006/table">
            <a:tbl>
              <a:tblPr firstRow="1" bandRow="1">
                <a:noFill/>
                <a:tableStyleId>{4707567D-6447-4F91-A6B4-1BB1B447DF70}</a:tableStyleId>
              </a:tblPr>
              <a:tblGrid>
                <a:gridCol w="5034975">
                  <a:extLst>
                    <a:ext uri="{9D8B030D-6E8A-4147-A177-3AD203B41FA5}">
                      <a16:colId xmlns:a16="http://schemas.microsoft.com/office/drawing/2014/main" val="20000"/>
                    </a:ext>
                  </a:extLst>
                </a:gridCol>
              </a:tblGrid>
              <a:tr h="247125">
                <a:tc>
                  <a:txBody>
                    <a:bodyPr/>
                    <a:lstStyle/>
                    <a:p>
                      <a:pPr marL="0" marR="0" lvl="0" indent="0" algn="ctr" rtl="0">
                        <a:spcBef>
                          <a:spcPts val="0"/>
                        </a:spcBef>
                        <a:spcAft>
                          <a:spcPts val="0"/>
                        </a:spcAft>
                        <a:buNone/>
                      </a:pPr>
                      <a:r>
                        <a:rPr lang="en-US" sz="2400" b="1" dirty="0">
                          <a:solidFill>
                            <a:srgbClr val="FFFFFF"/>
                          </a:solidFill>
                          <a:effectLst>
                            <a:outerShdw blurRad="38100" dist="38100" dir="2700000" algn="tl">
                              <a:srgbClr val="000000">
                                <a:alpha val="43137"/>
                              </a:srgbClr>
                            </a:outerShdw>
                          </a:effectLst>
                        </a:rPr>
                        <a:t>Benefits</a:t>
                      </a:r>
                      <a:endParaRPr sz="1800" b="1" dirty="0">
                        <a:solidFill>
                          <a:srgbClr val="FFFFFF"/>
                        </a:solidFill>
                        <a:effectLst>
                          <a:outerShdw blurRad="38100" dist="38100" dir="2700000" algn="tl">
                            <a:srgbClr val="000000">
                              <a:alpha val="43137"/>
                            </a:srgbClr>
                          </a:outerShdw>
                        </a:effectLst>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00"/>
                  </a:ext>
                </a:extLst>
              </a:tr>
              <a:tr h="370850">
                <a:tc>
                  <a:txBody>
                    <a:bodyPr/>
                    <a:lstStyle/>
                    <a:p>
                      <a:pPr marL="285750" marR="0" lvl="0" indent="-285750" algn="l" rtl="0">
                        <a:lnSpc>
                          <a:spcPct val="100000"/>
                        </a:lnSpc>
                        <a:spcBef>
                          <a:spcPts val="0"/>
                        </a:spcBef>
                        <a:spcAft>
                          <a:spcPts val="0"/>
                        </a:spcAft>
                        <a:buClr>
                          <a:schemeClr val="dk1"/>
                        </a:buClr>
                        <a:buSzPts val="1800"/>
                        <a:buFont typeface="Arial"/>
                        <a:buChar char="•"/>
                      </a:pPr>
                      <a:r>
                        <a:rPr lang="en-US" sz="1800" b="0" dirty="0">
                          <a:solidFill>
                            <a:schemeClr val="dk1"/>
                          </a:solidFill>
                        </a:rPr>
                        <a:t>Principal is in his/her natural environment</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370850">
                <a:tc>
                  <a:txBody>
                    <a:bodyPr/>
                    <a:lstStyle/>
                    <a:p>
                      <a:pPr marL="285750" marR="0" lvl="0" indent="-285750" algn="l" rtl="0">
                        <a:spcBef>
                          <a:spcPts val="0"/>
                        </a:spcBef>
                        <a:spcAft>
                          <a:spcPts val="0"/>
                        </a:spcAft>
                        <a:buClr>
                          <a:schemeClr val="dk1"/>
                        </a:buClr>
                        <a:buSzPts val="1800"/>
                        <a:buFont typeface="Arial"/>
                        <a:buChar char="•"/>
                      </a:pPr>
                      <a:r>
                        <a:rPr lang="en-US" sz="1800" b="0" dirty="0">
                          <a:solidFill>
                            <a:schemeClr val="dk1"/>
                          </a:solidFill>
                        </a:rPr>
                        <a:t>Can directly see leadership/management practices</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370850">
                <a:tc>
                  <a:txBody>
                    <a:bodyPr/>
                    <a:lstStyle/>
                    <a:p>
                      <a:pPr marL="285750" marR="0" lvl="0" indent="-285750" algn="l" rtl="0">
                        <a:lnSpc>
                          <a:spcPct val="100000"/>
                        </a:lnSpc>
                        <a:spcBef>
                          <a:spcPts val="0"/>
                        </a:spcBef>
                        <a:spcAft>
                          <a:spcPts val="0"/>
                        </a:spcAft>
                        <a:buClr>
                          <a:schemeClr val="dk1"/>
                        </a:buClr>
                        <a:buSzPts val="1800"/>
                        <a:buFont typeface="Arial"/>
                        <a:buChar char="•"/>
                      </a:pPr>
                      <a:r>
                        <a:rPr lang="en-US" sz="1800" b="0" dirty="0">
                          <a:solidFill>
                            <a:schemeClr val="dk1"/>
                          </a:solidFill>
                        </a:rPr>
                        <a:t>Can observe teacher/staff/student responses</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370850">
                <a:tc>
                  <a:txBody>
                    <a:bodyPr/>
                    <a:lstStyle/>
                    <a:p>
                      <a:pPr marL="285750" marR="0" lvl="0" indent="-285750" algn="l" rtl="0">
                        <a:lnSpc>
                          <a:spcPct val="100000"/>
                        </a:lnSpc>
                        <a:spcBef>
                          <a:spcPts val="0"/>
                        </a:spcBef>
                        <a:spcAft>
                          <a:spcPts val="0"/>
                        </a:spcAft>
                        <a:buClr>
                          <a:schemeClr val="dk1"/>
                        </a:buClr>
                        <a:buSzPts val="1800"/>
                        <a:buFont typeface="Arial"/>
                        <a:buChar char="•"/>
                      </a:pPr>
                      <a:r>
                        <a:rPr lang="en-US" sz="1800" b="0" dirty="0">
                          <a:solidFill>
                            <a:schemeClr val="dk1"/>
                          </a:solidFill>
                        </a:rPr>
                        <a:t>Visible demonstration of growth</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370850">
                <a:tc>
                  <a:txBody>
                    <a:bodyPr/>
                    <a:lstStyle/>
                    <a:p>
                      <a:pPr marL="285750" marR="0" lvl="0" indent="-285750" algn="l" rtl="0">
                        <a:spcBef>
                          <a:spcPts val="0"/>
                        </a:spcBef>
                        <a:spcAft>
                          <a:spcPts val="0"/>
                        </a:spcAft>
                        <a:buClr>
                          <a:schemeClr val="dk1"/>
                        </a:buClr>
                        <a:buSzPts val="1800"/>
                        <a:buFont typeface="Arial"/>
                        <a:buChar char="•"/>
                      </a:pPr>
                      <a:r>
                        <a:rPr lang="en-US" sz="1800" b="0" dirty="0">
                          <a:solidFill>
                            <a:schemeClr val="dk1"/>
                          </a:solidFill>
                        </a:rPr>
                        <a:t>Can witness incorporation of PD</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30"/>
          <p:cNvSpPr txBox="1">
            <a:spLocks noGrp="1"/>
          </p:cNvSpPr>
          <p:nvPr>
            <p:ph type="title"/>
          </p:nvPr>
        </p:nvSpPr>
        <p:spPr>
          <a:xfrm>
            <a:off x="838200" y="35516"/>
            <a:ext cx="11353800" cy="132588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4400"/>
              <a:buFont typeface="Trebuchet MS"/>
              <a:buNone/>
            </a:pPr>
            <a:r>
              <a:rPr lang="en-US" dirty="0"/>
              <a:t>INFORMAL OBSERVATIONS/SCHOOL SITE VISITS</a:t>
            </a:r>
            <a:endParaRPr dirty="0"/>
          </a:p>
        </p:txBody>
      </p:sp>
      <p:sp>
        <p:nvSpPr>
          <p:cNvPr id="444" name="Google Shape;444;p30"/>
          <p:cNvSpPr txBox="1">
            <a:spLocks noGrp="1"/>
          </p:cNvSpPr>
          <p:nvPr>
            <p:ph type="body" idx="1"/>
          </p:nvPr>
        </p:nvSpPr>
        <p:spPr>
          <a:xfrm>
            <a:off x="838200" y="1496017"/>
            <a:ext cx="10909610" cy="451554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chemeClr val="dk1"/>
              </a:buClr>
              <a:buSzPts val="2800"/>
              <a:buChar char="•"/>
            </a:pPr>
            <a:r>
              <a:rPr lang="en-US" dirty="0">
                <a:latin typeface="Trebuchet MS"/>
                <a:ea typeface="Trebuchet MS"/>
                <a:cs typeface="Trebuchet MS"/>
                <a:sym typeface="Trebuchet MS"/>
              </a:rPr>
              <a:t>Optional, but recommended</a:t>
            </a:r>
            <a:endParaRPr dirty="0"/>
          </a:p>
          <a:p>
            <a:pPr marL="457200" lvl="0" indent="-457200" algn="l" rtl="0">
              <a:lnSpc>
                <a:spcPct val="100000"/>
              </a:lnSpc>
              <a:spcBef>
                <a:spcPts val="600"/>
              </a:spcBef>
              <a:spcAft>
                <a:spcPts val="0"/>
              </a:spcAft>
              <a:buClr>
                <a:schemeClr val="dk1"/>
              </a:buClr>
              <a:buSzPts val="2800"/>
              <a:buChar char="•"/>
            </a:pPr>
            <a:r>
              <a:rPr lang="en-US" dirty="0">
                <a:latin typeface="Trebuchet MS"/>
                <a:ea typeface="Trebuchet MS"/>
                <a:cs typeface="Trebuchet MS"/>
                <a:sym typeface="Trebuchet MS"/>
              </a:rPr>
              <a:t>May take many forms:</a:t>
            </a:r>
          </a:p>
          <a:p>
            <a:pPr lvl="1" indent="-457200">
              <a:lnSpc>
                <a:spcPct val="100000"/>
              </a:lnSpc>
              <a:spcBef>
                <a:spcPts val="600"/>
              </a:spcBef>
              <a:buSzPts val="2800"/>
            </a:pPr>
            <a:r>
              <a:rPr lang="en-US" dirty="0">
                <a:solidFill>
                  <a:srgbClr val="C12436"/>
                </a:solidFill>
                <a:effectLst/>
                <a:latin typeface="Trebuchet MS" panose="020B0603020202020204" pitchFamily="34" charset="0"/>
                <a:ea typeface="Times New Roman" panose="02020603050405020304" pitchFamily="18" charset="0"/>
              </a:rPr>
              <a:t>Principal interactions with others</a:t>
            </a:r>
          </a:p>
          <a:p>
            <a:pPr lvl="1" indent="-457200">
              <a:lnSpc>
                <a:spcPct val="100000"/>
              </a:lnSpc>
              <a:spcBef>
                <a:spcPts val="600"/>
              </a:spcBef>
              <a:buSzPts val="2800"/>
            </a:pPr>
            <a:r>
              <a:rPr lang="en-US" dirty="0">
                <a:solidFill>
                  <a:srgbClr val="C12436"/>
                </a:solidFill>
                <a:latin typeface="Trebuchet MS" panose="020B0603020202020204" pitchFamily="34" charset="0"/>
                <a:ea typeface="Times New Roman" panose="02020603050405020304" pitchFamily="18" charset="0"/>
              </a:rPr>
              <a:t>O</a:t>
            </a:r>
            <a:r>
              <a:rPr lang="en-US" dirty="0">
                <a:solidFill>
                  <a:srgbClr val="C12436"/>
                </a:solidFill>
                <a:effectLst/>
                <a:latin typeface="Trebuchet MS" panose="020B0603020202020204" pitchFamily="34" charset="0"/>
                <a:ea typeface="Times New Roman" panose="02020603050405020304" pitchFamily="18" charset="0"/>
              </a:rPr>
              <a:t>bserving programs</a:t>
            </a:r>
          </a:p>
          <a:p>
            <a:pPr lvl="1" indent="-457200">
              <a:lnSpc>
                <a:spcPct val="100000"/>
              </a:lnSpc>
              <a:spcBef>
                <a:spcPts val="600"/>
              </a:spcBef>
              <a:buSzPts val="2800"/>
            </a:pPr>
            <a:r>
              <a:rPr lang="en-US" dirty="0">
                <a:solidFill>
                  <a:srgbClr val="C12436"/>
                </a:solidFill>
                <a:latin typeface="Trebuchet MS" panose="020B0603020202020204" pitchFamily="34" charset="0"/>
                <a:ea typeface="Times New Roman" panose="02020603050405020304" pitchFamily="18" charset="0"/>
              </a:rPr>
              <a:t>S</a:t>
            </a:r>
            <a:r>
              <a:rPr lang="en-US" dirty="0">
                <a:solidFill>
                  <a:srgbClr val="C12436"/>
                </a:solidFill>
                <a:effectLst/>
                <a:latin typeface="Trebuchet MS" panose="020B0603020202020204" pitchFamily="34" charset="0"/>
                <a:ea typeface="Times New Roman" panose="02020603050405020304" pitchFamily="18" charset="0"/>
              </a:rPr>
              <a:t>hadowing the principal</a:t>
            </a:r>
          </a:p>
          <a:p>
            <a:pPr lvl="1" indent="-457200">
              <a:lnSpc>
                <a:spcPct val="100000"/>
              </a:lnSpc>
              <a:spcBef>
                <a:spcPts val="600"/>
              </a:spcBef>
              <a:buSzPts val="2800"/>
            </a:pPr>
            <a:r>
              <a:rPr lang="en-US" dirty="0">
                <a:solidFill>
                  <a:srgbClr val="C12436"/>
                </a:solidFill>
                <a:latin typeface="Trebuchet MS" panose="020B0603020202020204" pitchFamily="34" charset="0"/>
                <a:ea typeface="Times New Roman" panose="02020603050405020304" pitchFamily="18" charset="0"/>
              </a:rPr>
              <a:t>Formal interview/informal discussions on challenges and successes</a:t>
            </a:r>
          </a:p>
          <a:p>
            <a:pPr indent="-457200">
              <a:lnSpc>
                <a:spcPct val="100000"/>
              </a:lnSpc>
              <a:spcBef>
                <a:spcPts val="600"/>
              </a:spcBef>
              <a:buSzPts val="2800"/>
            </a:pPr>
            <a:r>
              <a:rPr lang="en-US" dirty="0">
                <a:solidFill>
                  <a:schemeClr val="tx1"/>
                </a:solidFill>
                <a:latin typeface="Trebuchet MS" panose="020B0603020202020204" pitchFamily="34" charset="0"/>
              </a:rPr>
              <a:t>Mu</a:t>
            </a:r>
            <a:r>
              <a:rPr lang="en-US" dirty="0">
                <a:solidFill>
                  <a:schemeClr val="tx1"/>
                </a:solidFill>
              </a:rPr>
              <a:t>ltiple visits encouraged</a:t>
            </a:r>
          </a:p>
          <a:p>
            <a:pPr indent="-457200">
              <a:lnSpc>
                <a:spcPct val="100000"/>
              </a:lnSpc>
              <a:spcBef>
                <a:spcPts val="600"/>
              </a:spcBef>
              <a:buSzPts val="2800"/>
            </a:pPr>
            <a:r>
              <a:rPr lang="en-US" dirty="0">
                <a:solidFill>
                  <a:schemeClr val="tx1"/>
                </a:solidFill>
              </a:rPr>
              <a:t>May help principal think of artifacts to demonstrate proficiency</a:t>
            </a:r>
          </a:p>
          <a:p>
            <a:pPr marL="0" indent="0">
              <a:lnSpc>
                <a:spcPct val="100000"/>
              </a:lnSpc>
              <a:spcBef>
                <a:spcPts val="600"/>
              </a:spcBef>
              <a:buSzPts val="2800"/>
              <a:buNone/>
            </a:pPr>
            <a:endParaRPr dirty="0">
              <a:solidFill>
                <a:schemeClr val="tx1"/>
              </a:solidFill>
            </a:endParaRPr>
          </a:p>
          <a:p>
            <a:pPr marL="914400" lvl="1" indent="-304800" algn="l" rtl="0">
              <a:lnSpc>
                <a:spcPct val="100000"/>
              </a:lnSpc>
              <a:spcBef>
                <a:spcPts val="600"/>
              </a:spcBef>
              <a:spcAft>
                <a:spcPts val="0"/>
              </a:spcAft>
              <a:buClr>
                <a:srgbClr val="C22536"/>
              </a:buClr>
              <a:buSzPts val="2400"/>
              <a:buNone/>
            </a:pPr>
            <a:endParaRPr dirty="0"/>
          </a:p>
          <a:p>
            <a:pPr marL="457200" lvl="1" indent="0" algn="l" rtl="0">
              <a:lnSpc>
                <a:spcPct val="100000"/>
              </a:lnSpc>
              <a:spcBef>
                <a:spcPts val="600"/>
              </a:spcBef>
              <a:spcAft>
                <a:spcPts val="0"/>
              </a:spcAft>
              <a:buClr>
                <a:srgbClr val="C22536"/>
              </a:buClr>
              <a:buSzPts val="2400"/>
              <a:buNone/>
            </a:pPr>
            <a:endParaRPr dirty="0"/>
          </a:p>
          <a:p>
            <a:pPr marL="0" lvl="0" indent="0" algn="l" rtl="0">
              <a:lnSpc>
                <a:spcPct val="90000"/>
              </a:lnSpc>
              <a:spcBef>
                <a:spcPts val="1600"/>
              </a:spcBef>
              <a:spcAft>
                <a:spcPts val="0"/>
              </a:spcAft>
              <a:buClr>
                <a:schemeClr val="dk1"/>
              </a:buClr>
              <a:buSzPts val="2800"/>
              <a:buNone/>
            </a:pPr>
            <a:endParaRP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30"/>
          <p:cNvSpPr txBox="1">
            <a:spLocks noGrp="1"/>
          </p:cNvSpPr>
          <p:nvPr>
            <p:ph type="title"/>
          </p:nvPr>
        </p:nvSpPr>
        <p:spPr>
          <a:xfrm>
            <a:off x="838200" y="35516"/>
            <a:ext cx="11353800" cy="132588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4400"/>
              <a:buFont typeface="Trebuchet MS"/>
              <a:buNone/>
            </a:pPr>
            <a:r>
              <a:rPr lang="en-US" dirty="0"/>
              <a:t>INFORMAL OBSERVATIONS/SCHOOL SITE VISITS (cont.)</a:t>
            </a:r>
            <a:endParaRPr dirty="0"/>
          </a:p>
        </p:txBody>
      </p:sp>
      <p:sp>
        <p:nvSpPr>
          <p:cNvPr id="444" name="Google Shape;444;p30"/>
          <p:cNvSpPr txBox="1">
            <a:spLocks noGrp="1"/>
          </p:cNvSpPr>
          <p:nvPr>
            <p:ph type="body" idx="1"/>
          </p:nvPr>
        </p:nvSpPr>
        <p:spPr>
          <a:xfrm>
            <a:off x="838200" y="1496017"/>
            <a:ext cx="10909610" cy="4515540"/>
          </a:xfrm>
          <a:prstGeom prst="rect">
            <a:avLst/>
          </a:prstGeom>
          <a:noFill/>
          <a:ln>
            <a:noFill/>
          </a:ln>
        </p:spPr>
        <p:txBody>
          <a:bodyPr spcFirstLastPara="1" wrap="square" lIns="91425" tIns="45700" rIns="91425" bIns="45700" anchor="t" anchorCtr="0">
            <a:noAutofit/>
          </a:bodyPr>
          <a:lstStyle/>
          <a:p>
            <a:pPr indent="-457200">
              <a:lnSpc>
                <a:spcPct val="100000"/>
              </a:lnSpc>
              <a:spcBef>
                <a:spcPts val="600"/>
              </a:spcBef>
              <a:buSzPts val="2800"/>
            </a:pPr>
            <a:r>
              <a:rPr lang="en-US" dirty="0">
                <a:solidFill>
                  <a:schemeClr val="tx1"/>
                </a:solidFill>
              </a:rPr>
              <a:t>Opportunity for evaluator:</a:t>
            </a:r>
          </a:p>
          <a:p>
            <a:pPr lvl="1" indent="-457200">
              <a:lnSpc>
                <a:spcPct val="100000"/>
              </a:lnSpc>
              <a:spcBef>
                <a:spcPts val="600"/>
              </a:spcBef>
              <a:buSzPts val="2800"/>
            </a:pPr>
            <a:r>
              <a:rPr lang="en-US" dirty="0">
                <a:solidFill>
                  <a:srgbClr val="C12436"/>
                </a:solidFill>
              </a:rPr>
              <a:t>To discover other areas to discuss with faculty/staff</a:t>
            </a:r>
          </a:p>
          <a:p>
            <a:pPr lvl="1" indent="-457200">
              <a:lnSpc>
                <a:spcPct val="100000"/>
              </a:lnSpc>
              <a:spcBef>
                <a:spcPts val="600"/>
              </a:spcBef>
              <a:buSzPts val="2800"/>
            </a:pPr>
            <a:r>
              <a:rPr lang="en-US" dirty="0">
                <a:solidFill>
                  <a:srgbClr val="C12436"/>
                </a:solidFill>
              </a:rPr>
              <a:t>To provide feedback</a:t>
            </a:r>
          </a:p>
          <a:p>
            <a:pPr indent="-457200">
              <a:lnSpc>
                <a:spcPct val="100000"/>
              </a:lnSpc>
              <a:spcBef>
                <a:spcPts val="600"/>
              </a:spcBef>
              <a:buSzPts val="2800"/>
            </a:pPr>
            <a:r>
              <a:rPr lang="en-US" dirty="0">
                <a:solidFill>
                  <a:schemeClr val="tx1"/>
                </a:solidFill>
              </a:rPr>
              <a:t>Sample form provided in </a:t>
            </a:r>
            <a:r>
              <a:rPr lang="en-US" i="1" dirty="0">
                <a:solidFill>
                  <a:schemeClr val="tx1"/>
                </a:solidFill>
              </a:rPr>
              <a:t>Guidelines</a:t>
            </a:r>
          </a:p>
          <a:p>
            <a:pPr indent="-457200">
              <a:lnSpc>
                <a:spcPct val="100000"/>
              </a:lnSpc>
              <a:spcBef>
                <a:spcPts val="600"/>
              </a:spcBef>
              <a:buSzPts val="2800"/>
            </a:pPr>
            <a:endParaRPr dirty="0">
              <a:solidFill>
                <a:schemeClr val="tx1"/>
              </a:solidFill>
            </a:endParaRPr>
          </a:p>
          <a:p>
            <a:pPr marL="914400" lvl="1" indent="-304800" algn="l" rtl="0">
              <a:lnSpc>
                <a:spcPct val="100000"/>
              </a:lnSpc>
              <a:spcBef>
                <a:spcPts val="600"/>
              </a:spcBef>
              <a:spcAft>
                <a:spcPts val="0"/>
              </a:spcAft>
              <a:buClr>
                <a:srgbClr val="C22536"/>
              </a:buClr>
              <a:buSzPts val="2400"/>
              <a:buNone/>
            </a:pPr>
            <a:endParaRPr dirty="0"/>
          </a:p>
          <a:p>
            <a:pPr marL="457200" lvl="1" indent="0" algn="l" rtl="0">
              <a:lnSpc>
                <a:spcPct val="100000"/>
              </a:lnSpc>
              <a:spcBef>
                <a:spcPts val="600"/>
              </a:spcBef>
              <a:spcAft>
                <a:spcPts val="0"/>
              </a:spcAft>
              <a:buClr>
                <a:srgbClr val="C22536"/>
              </a:buClr>
              <a:buSzPts val="2400"/>
              <a:buNone/>
            </a:pPr>
            <a:endParaRPr dirty="0"/>
          </a:p>
          <a:p>
            <a:pPr marL="0" lvl="0" indent="0" algn="l" rtl="0">
              <a:lnSpc>
                <a:spcPct val="90000"/>
              </a:lnSpc>
              <a:spcBef>
                <a:spcPts val="1600"/>
              </a:spcBef>
              <a:spcAft>
                <a:spcPts val="0"/>
              </a:spcAft>
              <a:buClr>
                <a:schemeClr val="dk1"/>
              </a:buClr>
              <a:buSzPts val="2800"/>
              <a:buNone/>
            </a:pPr>
            <a:endParaRPr dirty="0"/>
          </a:p>
        </p:txBody>
      </p:sp>
    </p:spTree>
    <p:extLst>
      <p:ext uri="{BB962C8B-B14F-4D97-AF65-F5344CB8AC3E}">
        <p14:creationId xmlns:p14="http://schemas.microsoft.com/office/powerpoint/2010/main" val="842717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Google Shape;158;p3"/>
          <p:cNvSpPr txBox="1">
            <a:spLocks noGrp="1"/>
          </p:cNvSpPr>
          <p:nvPr>
            <p:ph type="title"/>
          </p:nvPr>
        </p:nvSpPr>
        <p:spPr>
          <a:prstGeom prst="rect">
            <a:avLst/>
          </a:prstGeom>
        </p:spPr>
        <p:txBody>
          <a:bodyPr/>
          <a:lstStyle/>
          <a:p>
            <a:r>
              <a:rPr dirty="0"/>
              <a:t>OVERALL PROJECT </a:t>
            </a:r>
          </a:p>
        </p:txBody>
      </p:sp>
      <p:sp>
        <p:nvSpPr>
          <p:cNvPr id="193" name="Google Shape;159;p3"/>
          <p:cNvSpPr txBox="1">
            <a:spLocks noGrp="1"/>
          </p:cNvSpPr>
          <p:nvPr>
            <p:ph type="body" idx="1"/>
          </p:nvPr>
        </p:nvSpPr>
        <p:spPr>
          <a:prstGeom prst="rect">
            <a:avLst/>
          </a:prstGeom>
        </p:spPr>
        <p:txBody>
          <a:bodyPr/>
          <a:lstStyle/>
          <a:p>
            <a:pPr marL="401638" indent="-401638">
              <a:lnSpc>
                <a:spcPct val="100000"/>
              </a:lnSpc>
              <a:spcBef>
                <a:spcPts val="0"/>
              </a:spcBef>
              <a:spcAft>
                <a:spcPts val="600"/>
              </a:spcAft>
              <a:buClr>
                <a:schemeClr val="tx1"/>
              </a:buClr>
              <a:buSzPct val="100000"/>
            </a:pPr>
            <a:r>
              <a:rPr lang="en-US" dirty="0">
                <a:solidFill>
                  <a:schemeClr val="tx1"/>
                </a:solidFill>
              </a:rPr>
              <a:t>Phased</a:t>
            </a:r>
            <a:r>
              <a:rPr dirty="0">
                <a:solidFill>
                  <a:schemeClr val="tx1"/>
                </a:solidFill>
              </a:rPr>
              <a:t> plan to revise the </a:t>
            </a:r>
            <a:r>
              <a:rPr i="1" dirty="0">
                <a:solidFill>
                  <a:schemeClr val="tx1"/>
                </a:solidFill>
              </a:rPr>
              <a:t>Guidelines for Uniform Performance Standards and Evaluation Criteria for Principals  </a:t>
            </a:r>
          </a:p>
          <a:p>
            <a:pPr marL="914400" lvl="1" indent="-457200">
              <a:lnSpc>
                <a:spcPct val="100000"/>
              </a:lnSpc>
              <a:spcBef>
                <a:spcPts val="600"/>
              </a:spcBef>
              <a:spcAft>
                <a:spcPts val="600"/>
              </a:spcAft>
              <a:buClr>
                <a:srgbClr val="C22536"/>
              </a:buClr>
              <a:buSzPts val="2400"/>
              <a:defRPr sz="2400">
                <a:solidFill>
                  <a:srgbClr val="C22536"/>
                </a:solidFill>
              </a:defRPr>
            </a:pPr>
            <a:r>
              <a:rPr dirty="0"/>
              <a:t>Phase 1: Revised weighting of performance standards (January 2020)</a:t>
            </a:r>
            <a:endParaRPr lang="en-US" dirty="0"/>
          </a:p>
          <a:p>
            <a:pPr marL="914400" lvl="1" indent="-457200">
              <a:lnSpc>
                <a:spcPct val="100000"/>
              </a:lnSpc>
              <a:spcBef>
                <a:spcPts val="600"/>
              </a:spcBef>
              <a:spcAft>
                <a:spcPts val="600"/>
              </a:spcAft>
              <a:buClr>
                <a:srgbClr val="C22536"/>
              </a:buClr>
              <a:buSzPts val="2400"/>
              <a:defRPr sz="2400">
                <a:solidFill>
                  <a:srgbClr val="C22536"/>
                </a:solidFill>
              </a:defRPr>
            </a:pPr>
            <a:r>
              <a:rPr lang="en-US" dirty="0"/>
              <a:t>Phase 2: Revised </a:t>
            </a:r>
            <a:r>
              <a:rPr lang="en-US" i="1" dirty="0"/>
              <a:t>Guidelines</a:t>
            </a:r>
            <a:r>
              <a:rPr lang="en-US" dirty="0"/>
              <a:t>; includes an evaluation of cultural competency as required by legislation (2021-22)</a:t>
            </a:r>
            <a:endParaRPr lang="en-US" strike="sngStrike" dirty="0"/>
          </a:p>
        </p:txBody>
      </p:sp>
    </p:spTree>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p:tmAbs val="0"/>
                                  </p:iterate>
                                  <p:childTnLst>
                                    <p:set>
                                      <p:cBhvr>
                                        <p:cTn id="6" fill="hold"/>
                                        <p:tgtEl>
                                          <p:spTgt spid="19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193">
                                            <p:txEl>
                                              <p:pRg st="1" end="1"/>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iterate>
                                    <p:tmAbs val="0"/>
                                  </p:iterate>
                                  <p:childTnLst>
                                    <p:set>
                                      <p:cBhvr>
                                        <p:cTn id="11" fill="hold"/>
                                        <p:tgtEl>
                                          <p:spTgt spid="19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 grpId="0" uiExpand="1" build="p" bldLvl="5" advAuto="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3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2"/>
              </a:buClr>
              <a:buSzPts val="5000"/>
              <a:buFont typeface="Trebuchet MS"/>
              <a:buNone/>
            </a:pPr>
            <a:r>
              <a:rPr lang="en-US" dirty="0"/>
              <a:t>Benefits and Challenges of Documentation Evidence (Chat)</a:t>
            </a:r>
            <a:endParaRPr dirty="0"/>
          </a:p>
        </p:txBody>
      </p:sp>
      <p:sp>
        <p:nvSpPr>
          <p:cNvPr id="458" name="Google Shape;458;p3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None/>
            </a:pPr>
            <a:endParaRP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33"/>
          <p:cNvSpPr txBox="1">
            <a:spLocks noGrp="1"/>
          </p:cNvSpPr>
          <p:nvPr>
            <p:ph type="title"/>
          </p:nvPr>
        </p:nvSpPr>
        <p:spPr>
          <a:xfrm>
            <a:off x="838200" y="35516"/>
            <a:ext cx="10515600" cy="132588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4400"/>
              <a:buFont typeface="Trebuchet MS"/>
              <a:buNone/>
            </a:pPr>
            <a:r>
              <a:rPr lang="en-US" dirty="0"/>
              <a:t>BENEFITS &amp; CHALLENGES: DOCUMENTATION EVIDENCE</a:t>
            </a:r>
            <a:endParaRPr dirty="0"/>
          </a:p>
        </p:txBody>
      </p:sp>
      <p:grpSp>
        <p:nvGrpSpPr>
          <p:cNvPr id="465" name="Google Shape;465;p33"/>
          <p:cNvGrpSpPr/>
          <p:nvPr/>
        </p:nvGrpSpPr>
        <p:grpSpPr>
          <a:xfrm>
            <a:off x="1643910" y="1637971"/>
            <a:ext cx="9709888" cy="5158999"/>
            <a:chOff x="0" y="1"/>
            <a:chExt cx="9709888" cy="5158999"/>
          </a:xfrm>
        </p:grpSpPr>
        <p:sp>
          <p:nvSpPr>
            <p:cNvPr id="466" name="Google Shape;466;p33"/>
            <p:cNvSpPr/>
            <p:nvPr/>
          </p:nvSpPr>
          <p:spPr>
            <a:xfrm rot="5400000">
              <a:off x="-407894" y="410519"/>
              <a:ext cx="2719293" cy="1903505"/>
            </a:xfrm>
            <a:prstGeom prst="chevron">
              <a:avLst>
                <a:gd name="adj" fmla="val 50000"/>
              </a:avLst>
            </a:prstGeom>
            <a:solidFill>
              <a:srgbClr val="00B050"/>
            </a:solidFill>
            <a:ln w="12700" cap="flat" cmpd="sng">
              <a:solidFill>
                <a:srgbClr val="0E141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7" name="Google Shape;467;p33"/>
            <p:cNvSpPr txBox="1"/>
            <p:nvPr/>
          </p:nvSpPr>
          <p:spPr>
            <a:xfrm>
              <a:off x="1" y="954378"/>
              <a:ext cx="1903505" cy="815788"/>
            </a:xfrm>
            <a:prstGeom prst="rect">
              <a:avLst/>
            </a:prstGeom>
            <a:noFill/>
            <a:ln>
              <a:noFill/>
            </a:ln>
          </p:spPr>
          <p:txBody>
            <a:bodyPr spcFirstLastPara="1" wrap="square" lIns="19050" tIns="19050" rIns="19050" bIns="19050" anchor="ctr" anchorCtr="0">
              <a:noAutofit/>
            </a:bodyPr>
            <a:lstStyle/>
            <a:p>
              <a:pPr marL="0" marR="0" lvl="0" indent="0" algn="ctr" rtl="0">
                <a:lnSpc>
                  <a:spcPct val="90000"/>
                </a:lnSpc>
                <a:spcBef>
                  <a:spcPts val="0"/>
                </a:spcBef>
                <a:spcAft>
                  <a:spcPts val="0"/>
                </a:spcAft>
                <a:buClr>
                  <a:schemeClr val="lt1"/>
                </a:buClr>
                <a:buSzPts val="3000"/>
                <a:buFont typeface="Trebuchet MS"/>
                <a:buNone/>
              </a:pPr>
              <a:r>
                <a:rPr lang="en-US" sz="3000" dirty="0">
                  <a:solidFill>
                    <a:schemeClr val="lt1"/>
                  </a:solidFill>
                  <a:effectLst>
                    <a:outerShdw blurRad="38100" dist="38100" dir="2700000" algn="tl">
                      <a:srgbClr val="000000">
                        <a:alpha val="43137"/>
                      </a:srgbClr>
                    </a:outerShdw>
                  </a:effectLst>
                  <a:latin typeface="Trebuchet MS"/>
                  <a:ea typeface="Trebuchet MS"/>
                  <a:cs typeface="Trebuchet MS"/>
                  <a:sym typeface="Trebuchet MS"/>
                </a:rPr>
                <a:t>Benefits</a:t>
              </a:r>
              <a:endParaRPr dirty="0">
                <a:effectLst>
                  <a:outerShdw blurRad="38100" dist="38100" dir="2700000" algn="tl">
                    <a:srgbClr val="000000">
                      <a:alpha val="43137"/>
                    </a:srgbClr>
                  </a:outerShdw>
                </a:effectLst>
              </a:endParaRPr>
            </a:p>
          </p:txBody>
        </p:sp>
        <p:sp>
          <p:nvSpPr>
            <p:cNvPr id="468" name="Google Shape;468;p33"/>
            <p:cNvSpPr/>
            <p:nvPr/>
          </p:nvSpPr>
          <p:spPr>
            <a:xfrm rot="5400000">
              <a:off x="4922926" y="-3019421"/>
              <a:ext cx="1767540" cy="7806383"/>
            </a:xfrm>
            <a:prstGeom prst="round2SameRect">
              <a:avLst>
                <a:gd name="adj1" fmla="val 16667"/>
                <a:gd name="adj2" fmla="val 0"/>
              </a:avLst>
            </a:prstGeom>
            <a:solidFill>
              <a:schemeClr val="lt1">
                <a:alpha val="89803"/>
              </a:schemeClr>
            </a:solidFill>
            <a:ln w="12700" cap="flat" cmpd="sng">
              <a:solidFill>
                <a:srgbClr val="0E141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9" name="Google Shape;469;p33"/>
            <p:cNvSpPr txBox="1"/>
            <p:nvPr/>
          </p:nvSpPr>
          <p:spPr>
            <a:xfrm>
              <a:off x="1903505" y="86284"/>
              <a:ext cx="7720099" cy="1594972"/>
            </a:xfrm>
            <a:prstGeom prst="rect">
              <a:avLst/>
            </a:prstGeom>
            <a:noFill/>
            <a:ln>
              <a:noFill/>
            </a:ln>
          </p:spPr>
          <p:txBody>
            <a:bodyPr spcFirstLastPara="1" wrap="square" lIns="142225" tIns="12700" rIns="12700" bIns="12700" anchor="ctr" anchorCtr="0">
              <a:noAutofit/>
            </a:bodyPr>
            <a:lstStyle/>
            <a:p>
              <a:pPr marL="228600" marR="0" lvl="1" indent="-228600" algn="l" rtl="0">
                <a:lnSpc>
                  <a:spcPct val="90000"/>
                </a:lnSpc>
                <a:spcBef>
                  <a:spcPts val="300"/>
                </a:spcBef>
                <a:spcAft>
                  <a:spcPts val="0"/>
                </a:spcAft>
                <a:buClr>
                  <a:schemeClr val="dk1"/>
                </a:buClr>
                <a:buSzPts val="2000"/>
                <a:buFont typeface="Arial"/>
                <a:buChar char="•"/>
              </a:pPr>
              <a:r>
                <a:rPr lang="en-US" sz="2000" b="0" i="0" u="none" strike="noStrike" cap="none" dirty="0">
                  <a:solidFill>
                    <a:schemeClr val="dk1"/>
                  </a:solidFill>
                  <a:latin typeface="Trebuchet MS"/>
                  <a:ea typeface="Trebuchet MS"/>
                  <a:cs typeface="Trebuchet MS"/>
                  <a:sym typeface="Trebuchet MS"/>
                </a:rPr>
                <a:t>Provides principals a voice in their evaluation</a:t>
              </a:r>
              <a:endParaRPr dirty="0"/>
            </a:p>
            <a:p>
              <a:pPr marL="228600" marR="0" lvl="1" indent="-228600" algn="l" rtl="0">
                <a:lnSpc>
                  <a:spcPct val="90000"/>
                </a:lnSpc>
                <a:spcBef>
                  <a:spcPts val="300"/>
                </a:spcBef>
                <a:spcAft>
                  <a:spcPts val="0"/>
                </a:spcAft>
                <a:buClr>
                  <a:schemeClr val="dk1"/>
                </a:buClr>
                <a:buSzPts val="2000"/>
                <a:buFont typeface="Arial"/>
                <a:buChar char="•"/>
              </a:pPr>
              <a:r>
                <a:rPr lang="en-US" sz="2000" b="0" i="0" u="none" strike="noStrike" cap="none" dirty="0">
                  <a:solidFill>
                    <a:schemeClr val="dk1"/>
                  </a:solidFill>
                  <a:latin typeface="Trebuchet MS"/>
                  <a:ea typeface="Trebuchet MS"/>
                  <a:cs typeface="Trebuchet MS"/>
                  <a:sym typeface="Trebuchet MS"/>
                </a:rPr>
                <a:t>Provides opportunities to demonstrate quality work in areas unknown to evaluator</a:t>
              </a:r>
              <a:endParaRPr sz="2000" b="0" i="0" u="none" strike="noStrike" cap="none" dirty="0">
                <a:solidFill>
                  <a:schemeClr val="dk1"/>
                </a:solidFill>
                <a:latin typeface="Trebuchet MS"/>
                <a:ea typeface="Trebuchet MS"/>
                <a:cs typeface="Trebuchet MS"/>
                <a:sym typeface="Trebuchet MS"/>
              </a:endParaRPr>
            </a:p>
            <a:p>
              <a:pPr marL="228600" marR="0" lvl="1" indent="-228600" algn="l" rtl="0">
                <a:lnSpc>
                  <a:spcPct val="90000"/>
                </a:lnSpc>
                <a:spcBef>
                  <a:spcPts val="300"/>
                </a:spcBef>
                <a:spcAft>
                  <a:spcPts val="0"/>
                </a:spcAft>
                <a:buClr>
                  <a:schemeClr val="dk1"/>
                </a:buClr>
                <a:buSzPts val="2000"/>
                <a:buFont typeface="Arial"/>
                <a:buChar char="•"/>
              </a:pPr>
              <a:r>
                <a:rPr lang="en-US" sz="2000" b="0" i="0" u="none" strike="noStrike" cap="none" dirty="0">
                  <a:solidFill>
                    <a:schemeClr val="dk1"/>
                  </a:solidFill>
                  <a:latin typeface="Trebuchet MS"/>
                  <a:ea typeface="Trebuchet MS"/>
                  <a:cs typeface="Trebuchet MS"/>
                  <a:sym typeface="Trebuchet MS"/>
                </a:rPr>
                <a:t>Encourages principal reflection</a:t>
              </a:r>
              <a:endParaRPr sz="1700" b="0" i="0" u="none" strike="noStrike" cap="none" dirty="0">
                <a:solidFill>
                  <a:schemeClr val="dk1"/>
                </a:solidFill>
                <a:latin typeface="Trebuchet MS"/>
                <a:ea typeface="Trebuchet MS"/>
                <a:cs typeface="Trebuchet MS"/>
                <a:sym typeface="Trebuchet MS"/>
              </a:endParaRPr>
            </a:p>
          </p:txBody>
        </p:sp>
        <p:sp>
          <p:nvSpPr>
            <p:cNvPr id="470" name="Google Shape;470;p33"/>
            <p:cNvSpPr/>
            <p:nvPr/>
          </p:nvSpPr>
          <p:spPr>
            <a:xfrm rot="5400000">
              <a:off x="-407894" y="2847601"/>
              <a:ext cx="2719293" cy="1903505"/>
            </a:xfrm>
            <a:prstGeom prst="chevron">
              <a:avLst>
                <a:gd name="adj" fmla="val 50000"/>
              </a:avLst>
            </a:prstGeom>
            <a:solidFill>
              <a:srgbClr val="D50032"/>
            </a:solidFill>
            <a:ln w="12700" cap="flat" cmpd="sng">
              <a:solidFill>
                <a:srgbClr val="0E141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1" name="Google Shape;471;p33"/>
            <p:cNvSpPr txBox="1"/>
            <p:nvPr/>
          </p:nvSpPr>
          <p:spPr>
            <a:xfrm>
              <a:off x="1" y="3391460"/>
              <a:ext cx="1903505" cy="815788"/>
            </a:xfrm>
            <a:prstGeom prst="rect">
              <a:avLst/>
            </a:prstGeom>
            <a:noFill/>
            <a:ln>
              <a:noFill/>
            </a:ln>
          </p:spPr>
          <p:txBody>
            <a:bodyPr spcFirstLastPara="1" wrap="square" lIns="19050" tIns="19050" rIns="19050" bIns="19050" anchor="ctr" anchorCtr="0">
              <a:noAutofit/>
            </a:bodyPr>
            <a:lstStyle/>
            <a:p>
              <a:pPr marL="0" marR="0" lvl="0" indent="0" algn="ctr" rtl="0">
                <a:lnSpc>
                  <a:spcPct val="90000"/>
                </a:lnSpc>
                <a:spcBef>
                  <a:spcPts val="0"/>
                </a:spcBef>
                <a:spcAft>
                  <a:spcPts val="0"/>
                </a:spcAft>
                <a:buClr>
                  <a:schemeClr val="lt1"/>
                </a:buClr>
                <a:buSzPts val="3000"/>
                <a:buFont typeface="Trebuchet MS"/>
                <a:buNone/>
              </a:pPr>
              <a:r>
                <a:rPr lang="en-US" sz="3000" dirty="0">
                  <a:solidFill>
                    <a:schemeClr val="lt1"/>
                  </a:solidFill>
                  <a:effectLst>
                    <a:outerShdw blurRad="38100" dist="38100" dir="2700000" algn="tl">
                      <a:srgbClr val="000000">
                        <a:alpha val="43137"/>
                      </a:srgbClr>
                    </a:outerShdw>
                  </a:effectLst>
                  <a:latin typeface="Trebuchet MS"/>
                  <a:ea typeface="Trebuchet MS"/>
                  <a:cs typeface="Trebuchet MS"/>
                  <a:sym typeface="Trebuchet MS"/>
                </a:rPr>
                <a:t>Challenges</a:t>
              </a:r>
              <a:endParaRPr dirty="0">
                <a:effectLst>
                  <a:outerShdw blurRad="38100" dist="38100" dir="2700000" algn="tl">
                    <a:srgbClr val="000000">
                      <a:alpha val="43137"/>
                    </a:srgbClr>
                  </a:outerShdw>
                </a:effectLst>
              </a:endParaRPr>
            </a:p>
          </p:txBody>
        </p:sp>
        <p:sp>
          <p:nvSpPr>
            <p:cNvPr id="472" name="Google Shape;472;p33"/>
            <p:cNvSpPr/>
            <p:nvPr/>
          </p:nvSpPr>
          <p:spPr>
            <a:xfrm rot="5400000">
              <a:off x="4922926" y="-579713"/>
              <a:ext cx="1767540" cy="7806383"/>
            </a:xfrm>
            <a:prstGeom prst="round2SameRect">
              <a:avLst>
                <a:gd name="adj1" fmla="val 16667"/>
                <a:gd name="adj2" fmla="val 0"/>
              </a:avLst>
            </a:prstGeom>
            <a:solidFill>
              <a:schemeClr val="lt1">
                <a:alpha val="89803"/>
              </a:schemeClr>
            </a:solidFill>
            <a:ln w="12700" cap="flat" cmpd="sng">
              <a:solidFill>
                <a:srgbClr val="C0000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3" name="Google Shape;473;p33"/>
            <p:cNvSpPr txBox="1"/>
            <p:nvPr/>
          </p:nvSpPr>
          <p:spPr>
            <a:xfrm>
              <a:off x="1903505" y="2525992"/>
              <a:ext cx="7720099" cy="1594972"/>
            </a:xfrm>
            <a:prstGeom prst="rect">
              <a:avLst/>
            </a:prstGeom>
            <a:noFill/>
            <a:ln>
              <a:noFill/>
            </a:ln>
          </p:spPr>
          <p:txBody>
            <a:bodyPr spcFirstLastPara="1" wrap="square" lIns="142225" tIns="12700" rIns="12700" bIns="12700" anchor="ctr" anchorCtr="0">
              <a:noAutofit/>
            </a:bodyPr>
            <a:lstStyle/>
            <a:p>
              <a:pPr marL="228600" marR="0" lvl="1" indent="-228600" algn="l" rtl="0">
                <a:lnSpc>
                  <a:spcPct val="90000"/>
                </a:lnSpc>
                <a:spcBef>
                  <a:spcPts val="0"/>
                </a:spcBef>
                <a:spcAft>
                  <a:spcPts val="0"/>
                </a:spcAft>
                <a:buClr>
                  <a:schemeClr val="dk1"/>
                </a:buClr>
                <a:buSzPts val="2000"/>
                <a:buFont typeface="Arial"/>
                <a:buChar char="•"/>
              </a:pPr>
              <a:r>
                <a:rPr lang="en-US" sz="2000" b="0" i="0" u="none" strike="noStrike" cap="none" dirty="0">
                  <a:solidFill>
                    <a:schemeClr val="dk1"/>
                  </a:solidFill>
                  <a:latin typeface="Trebuchet MS"/>
                  <a:ea typeface="Trebuchet MS"/>
                  <a:cs typeface="Trebuchet MS"/>
                  <a:sym typeface="Trebuchet MS"/>
                </a:rPr>
                <a:t>Unclear expectations</a:t>
              </a:r>
              <a:endParaRPr sz="2000" b="0" i="0" u="none" strike="noStrike" cap="none" dirty="0">
                <a:solidFill>
                  <a:schemeClr val="dk1"/>
                </a:solidFill>
                <a:latin typeface="Trebuchet MS"/>
                <a:ea typeface="Trebuchet MS"/>
                <a:cs typeface="Trebuchet MS"/>
                <a:sym typeface="Trebuchet MS"/>
              </a:endParaRPr>
            </a:p>
            <a:p>
              <a:pPr marL="228600" marR="0" lvl="1" indent="-228600" algn="l" rtl="0">
                <a:lnSpc>
                  <a:spcPct val="90000"/>
                </a:lnSpc>
                <a:spcBef>
                  <a:spcPts val="300"/>
                </a:spcBef>
                <a:spcAft>
                  <a:spcPts val="0"/>
                </a:spcAft>
                <a:buClr>
                  <a:schemeClr val="dk1"/>
                </a:buClr>
                <a:buSzPts val="2000"/>
                <a:buFont typeface="Arial"/>
                <a:buChar char="•"/>
              </a:pPr>
              <a:r>
                <a:rPr lang="en-US" sz="2000" b="0" i="0" u="none" strike="noStrike" cap="none" dirty="0">
                  <a:solidFill>
                    <a:schemeClr val="dk1"/>
                  </a:solidFill>
                  <a:latin typeface="Trebuchet MS"/>
                  <a:ea typeface="Trebuchet MS"/>
                  <a:cs typeface="Trebuchet MS"/>
                  <a:sym typeface="Trebuchet MS"/>
                </a:rPr>
                <a:t>Onerous if not created along the way</a:t>
              </a:r>
              <a:endParaRPr sz="2000" b="0" i="0" u="none" strike="noStrike" cap="none" dirty="0">
                <a:solidFill>
                  <a:schemeClr val="dk1"/>
                </a:solidFill>
                <a:latin typeface="Trebuchet MS"/>
                <a:ea typeface="Trebuchet MS"/>
                <a:cs typeface="Trebuchet MS"/>
                <a:sym typeface="Trebuchet MS"/>
              </a:endParaRPr>
            </a:p>
            <a:p>
              <a:pPr marL="228600" marR="0" lvl="1" indent="-228600" algn="l" rtl="0">
                <a:lnSpc>
                  <a:spcPct val="90000"/>
                </a:lnSpc>
                <a:spcBef>
                  <a:spcPts val="300"/>
                </a:spcBef>
                <a:spcAft>
                  <a:spcPts val="0"/>
                </a:spcAft>
                <a:buClr>
                  <a:schemeClr val="dk1"/>
                </a:buClr>
                <a:buSzPts val="2000"/>
                <a:buFont typeface="Arial"/>
                <a:buChar char="•"/>
              </a:pPr>
              <a:r>
                <a:rPr lang="en-US" sz="2000" b="0" i="0" u="none" strike="noStrike" cap="none" dirty="0">
                  <a:solidFill>
                    <a:schemeClr val="dk1"/>
                  </a:solidFill>
                  <a:latin typeface="Trebuchet MS"/>
                  <a:ea typeface="Trebuchet MS"/>
                  <a:cs typeface="Trebuchet MS"/>
                  <a:sym typeface="Trebuchet MS"/>
                </a:rPr>
                <a:t>How much is enough?</a:t>
              </a:r>
              <a:endParaRPr sz="2000" b="0" i="0" u="none" strike="noStrike" cap="none" dirty="0">
                <a:solidFill>
                  <a:schemeClr val="dk1"/>
                </a:solidFill>
                <a:latin typeface="Trebuchet MS"/>
                <a:ea typeface="Trebuchet MS"/>
                <a:cs typeface="Trebuchet MS"/>
                <a:sym typeface="Trebuchet MS"/>
              </a:endParaRPr>
            </a:p>
            <a:p>
              <a:pPr marL="228600" marR="0" lvl="1" indent="-228600" algn="l" rtl="0">
                <a:lnSpc>
                  <a:spcPct val="90000"/>
                </a:lnSpc>
                <a:spcBef>
                  <a:spcPts val="300"/>
                </a:spcBef>
                <a:spcAft>
                  <a:spcPts val="0"/>
                </a:spcAft>
                <a:buClr>
                  <a:schemeClr val="dk1"/>
                </a:buClr>
                <a:buSzPts val="2000"/>
                <a:buFont typeface="Arial"/>
                <a:buChar char="•"/>
              </a:pPr>
              <a:r>
                <a:rPr lang="en-US" sz="2000" b="0" i="0" u="none" strike="noStrike" cap="none" dirty="0">
                  <a:solidFill>
                    <a:schemeClr val="dk1"/>
                  </a:solidFill>
                  <a:latin typeface="Trebuchet MS"/>
                  <a:ea typeface="Trebuchet MS"/>
                  <a:cs typeface="Trebuchet MS"/>
                  <a:sym typeface="Trebuchet MS"/>
                </a:rPr>
                <a:t>Requires time to reflect and compile</a:t>
              </a:r>
              <a:endParaRPr sz="2000" b="0" i="0" u="none" strike="noStrike" cap="none" dirty="0">
                <a:solidFill>
                  <a:schemeClr val="dk1"/>
                </a:solidFill>
                <a:latin typeface="Trebuchet MS"/>
                <a:ea typeface="Trebuchet MS"/>
                <a:cs typeface="Trebuchet MS"/>
                <a:sym typeface="Trebuchet MS"/>
              </a:endParaRPr>
            </a:p>
            <a:p>
              <a:pPr marL="228600" marR="0" lvl="1" indent="-228600" algn="l" rtl="0">
                <a:lnSpc>
                  <a:spcPct val="90000"/>
                </a:lnSpc>
                <a:spcBef>
                  <a:spcPts val="300"/>
                </a:spcBef>
                <a:spcAft>
                  <a:spcPts val="0"/>
                </a:spcAft>
                <a:buClr>
                  <a:schemeClr val="dk1"/>
                </a:buClr>
                <a:buSzPts val="2000"/>
                <a:buFont typeface="Arial"/>
                <a:buChar char="•"/>
              </a:pPr>
              <a:r>
                <a:rPr lang="en-US" sz="2000" b="0" i="0" u="none" strike="noStrike" cap="none" dirty="0">
                  <a:solidFill>
                    <a:schemeClr val="dk1"/>
                  </a:solidFill>
                  <a:latin typeface="Trebuchet MS"/>
                  <a:ea typeface="Trebuchet MS"/>
                  <a:cs typeface="Trebuchet MS"/>
                  <a:sym typeface="Trebuchet MS"/>
                </a:rPr>
                <a:t>Requires time to review</a:t>
              </a:r>
              <a:endParaRPr sz="1800" b="0" i="0" u="none" strike="noStrike" cap="none" dirty="0">
                <a:solidFill>
                  <a:schemeClr val="dk1"/>
                </a:solidFill>
                <a:latin typeface="Trebuchet MS"/>
                <a:ea typeface="Trebuchet MS"/>
                <a:cs typeface="Trebuchet MS"/>
                <a:sym typeface="Trebuchet MS"/>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4"/>
          <p:cNvSpPr txBox="1">
            <a:spLocks noGrp="1"/>
          </p:cNvSpPr>
          <p:nvPr>
            <p:ph type="title"/>
          </p:nvPr>
        </p:nvSpPr>
        <p:spPr>
          <a:xfrm>
            <a:off x="838200" y="35518"/>
            <a:ext cx="10515600" cy="132588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4400"/>
              <a:buFont typeface="Trebuchet MS"/>
              <a:buNone/>
            </a:pPr>
            <a:r>
              <a:rPr lang="en-US" dirty="0"/>
              <a:t>DOCUMENTATION EVIDENCE</a:t>
            </a:r>
            <a:endParaRPr dirty="0"/>
          </a:p>
        </p:txBody>
      </p:sp>
      <p:sp>
        <p:nvSpPr>
          <p:cNvPr id="480" name="Google Shape;480;p34"/>
          <p:cNvSpPr txBox="1">
            <a:spLocks noGrp="1"/>
          </p:cNvSpPr>
          <p:nvPr>
            <p:ph type="body" idx="1"/>
          </p:nvPr>
        </p:nvSpPr>
        <p:spPr>
          <a:xfrm>
            <a:off x="838200" y="1540624"/>
            <a:ext cx="11029441" cy="451554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chemeClr val="dk1"/>
              </a:buClr>
              <a:buSzPts val="2800"/>
              <a:buChar char="•"/>
            </a:pPr>
            <a:r>
              <a:rPr lang="en-US" dirty="0"/>
              <a:t>Optional, but </a:t>
            </a:r>
            <a:r>
              <a:rPr lang="en-US" u="sng" dirty="0"/>
              <a:t>recommended</a:t>
            </a:r>
            <a:endParaRPr dirty="0"/>
          </a:p>
          <a:p>
            <a:pPr marL="457200" lvl="0" indent="-457200" algn="l" rtl="0">
              <a:lnSpc>
                <a:spcPct val="100000"/>
              </a:lnSpc>
              <a:spcBef>
                <a:spcPts val="1200"/>
              </a:spcBef>
              <a:spcAft>
                <a:spcPts val="0"/>
              </a:spcAft>
              <a:buClr>
                <a:schemeClr val="dk1"/>
              </a:buClr>
              <a:buSzPts val="2800"/>
              <a:buChar char="•"/>
            </a:pPr>
            <a:r>
              <a:rPr lang="en-US" dirty="0">
                <a:latin typeface="Arial"/>
                <a:ea typeface="Arial"/>
                <a:cs typeface="Arial"/>
                <a:sym typeface="Arial"/>
              </a:rPr>
              <a:t>Emphasis is on quality over quantity </a:t>
            </a:r>
            <a:endParaRPr dirty="0">
              <a:solidFill>
                <a:srgbClr val="C22536"/>
              </a:solidFill>
              <a:latin typeface="Arial"/>
              <a:ea typeface="Arial"/>
              <a:cs typeface="Arial"/>
              <a:sym typeface="Arial"/>
            </a:endParaRPr>
          </a:p>
          <a:p>
            <a:pPr indent="-457200">
              <a:lnSpc>
                <a:spcPct val="100000"/>
              </a:lnSpc>
              <a:spcBef>
                <a:spcPts val="1200"/>
              </a:spcBef>
              <a:buSzPts val="2800"/>
            </a:pPr>
            <a:r>
              <a:rPr lang="en-US" dirty="0">
                <a:latin typeface="Arial"/>
                <a:cs typeface="Arial"/>
                <a:sym typeface="Arial"/>
              </a:rPr>
              <a:t>1-3 artifacts per standard recommended, but s</a:t>
            </a:r>
            <a:r>
              <a:rPr lang="en-US" dirty="0"/>
              <a:t>ingle artifact may provide evidence of multiple performance standards</a:t>
            </a:r>
          </a:p>
          <a:p>
            <a:pPr marL="457200" lvl="0" indent="-457200" algn="l" rtl="0">
              <a:lnSpc>
                <a:spcPct val="100000"/>
              </a:lnSpc>
              <a:spcBef>
                <a:spcPts val="1200"/>
              </a:spcBef>
              <a:spcAft>
                <a:spcPts val="0"/>
              </a:spcAft>
              <a:buClr>
                <a:schemeClr val="dk1"/>
              </a:buClr>
              <a:buSzPts val="2800"/>
              <a:buChar char="•"/>
            </a:pPr>
            <a:r>
              <a:rPr lang="en-US" dirty="0">
                <a:latin typeface="Arial"/>
                <a:ea typeface="Arial"/>
                <a:cs typeface="Arial"/>
                <a:sym typeface="Arial"/>
              </a:rPr>
              <a:t>Should be “natural harvest” of day-to-day work</a:t>
            </a:r>
            <a:endParaRPr dirty="0"/>
          </a:p>
          <a:p>
            <a:pPr marL="457200" lvl="0" indent="-457200" algn="l" rtl="0">
              <a:lnSpc>
                <a:spcPct val="100000"/>
              </a:lnSpc>
              <a:spcBef>
                <a:spcPts val="1200"/>
              </a:spcBef>
              <a:spcAft>
                <a:spcPts val="0"/>
              </a:spcAft>
              <a:buClr>
                <a:schemeClr val="dk1"/>
              </a:buClr>
              <a:buSzPts val="2800"/>
              <a:buChar char="•"/>
            </a:pPr>
            <a:r>
              <a:rPr lang="en-US" dirty="0"/>
              <a:t>Principals should identify the standard(s) for which the artifact provides evidence</a:t>
            </a:r>
            <a:endParaRPr dirty="0"/>
          </a:p>
          <a:p>
            <a:pPr marL="457200" lvl="0" indent="-457200" algn="l" rtl="0">
              <a:lnSpc>
                <a:spcPct val="100000"/>
              </a:lnSpc>
              <a:spcBef>
                <a:spcPts val="1200"/>
              </a:spcBef>
              <a:spcAft>
                <a:spcPts val="0"/>
              </a:spcAft>
              <a:buClr>
                <a:schemeClr val="dk1"/>
              </a:buClr>
              <a:buSzPts val="2800"/>
              <a:buChar char="•"/>
            </a:pPr>
            <a:r>
              <a:rPr lang="en-US" dirty="0">
                <a:latin typeface="Arial"/>
                <a:ea typeface="Arial"/>
                <a:cs typeface="Arial"/>
                <a:sym typeface="Arial"/>
              </a:rPr>
              <a:t>Principals should provide reflection comment to provide context for artifact</a:t>
            </a:r>
          </a:p>
          <a:p>
            <a:pPr marL="0" lvl="0" indent="0" algn="l" rtl="0">
              <a:lnSpc>
                <a:spcPct val="100000"/>
              </a:lnSpc>
              <a:spcBef>
                <a:spcPts val="600"/>
              </a:spcBef>
              <a:spcAft>
                <a:spcPts val="0"/>
              </a:spcAft>
              <a:buClr>
                <a:schemeClr val="dk1"/>
              </a:buClr>
              <a:buSzPts val="2800"/>
              <a:buNone/>
            </a:pPr>
            <a:endParaRPr dirty="0"/>
          </a:p>
          <a:p>
            <a:pPr marL="457200" lvl="0" indent="-279400" algn="l" rtl="0">
              <a:lnSpc>
                <a:spcPct val="100000"/>
              </a:lnSpc>
              <a:spcBef>
                <a:spcPts val="600"/>
              </a:spcBef>
              <a:spcAft>
                <a:spcPts val="0"/>
              </a:spcAft>
              <a:buClr>
                <a:schemeClr val="dk1"/>
              </a:buClr>
              <a:buSzPts val="2800"/>
              <a:buNone/>
            </a:pPr>
            <a:endParaRPr dirty="0">
              <a:latin typeface="Arial"/>
              <a:ea typeface="Arial"/>
              <a:cs typeface="Arial"/>
              <a:sym typeface="Arial"/>
            </a:endParaRPr>
          </a:p>
          <a:p>
            <a:pPr marL="457200" lvl="1" indent="0" algn="l" rtl="0">
              <a:lnSpc>
                <a:spcPct val="100000"/>
              </a:lnSpc>
              <a:spcBef>
                <a:spcPts val="600"/>
              </a:spcBef>
              <a:spcAft>
                <a:spcPts val="0"/>
              </a:spcAft>
              <a:buClr>
                <a:srgbClr val="C22536"/>
              </a:buClr>
              <a:buSzPts val="2400"/>
              <a:buNone/>
            </a:pPr>
            <a:endParaRPr dirty="0"/>
          </a:p>
          <a:p>
            <a:pPr marL="457200" lvl="1" indent="0" algn="l" rtl="0">
              <a:lnSpc>
                <a:spcPct val="100000"/>
              </a:lnSpc>
              <a:spcBef>
                <a:spcPts val="600"/>
              </a:spcBef>
              <a:spcAft>
                <a:spcPts val="0"/>
              </a:spcAft>
              <a:buClr>
                <a:srgbClr val="C22536"/>
              </a:buClr>
              <a:buSzPts val="2400"/>
              <a:buNone/>
            </a:pPr>
            <a:endParaRPr dirty="0"/>
          </a:p>
          <a:p>
            <a:pPr marL="0" lvl="0" indent="0" algn="l" rtl="0">
              <a:lnSpc>
                <a:spcPct val="90000"/>
              </a:lnSpc>
              <a:spcBef>
                <a:spcPts val="1600"/>
              </a:spcBef>
              <a:spcAft>
                <a:spcPts val="0"/>
              </a:spcAft>
              <a:buClr>
                <a:schemeClr val="dk1"/>
              </a:buClr>
              <a:buSzPts val="2800"/>
              <a:buNone/>
            </a:pPr>
            <a:endParaRP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36"/>
          <p:cNvSpPr txBox="1">
            <a:spLocks noGrp="1"/>
          </p:cNvSpPr>
          <p:nvPr>
            <p:ph type="title"/>
          </p:nvPr>
        </p:nvSpPr>
        <p:spPr>
          <a:xfrm>
            <a:off x="838200" y="35521"/>
            <a:ext cx="10515600" cy="132588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4400"/>
              <a:buFont typeface="Trebuchet MS"/>
              <a:buNone/>
            </a:pPr>
            <a:r>
              <a:rPr lang="en-US" dirty="0"/>
              <a:t>DOCUMENTATION EVIDENCE (cont.)</a:t>
            </a:r>
            <a:endParaRPr dirty="0"/>
          </a:p>
        </p:txBody>
      </p:sp>
      <p:sp>
        <p:nvSpPr>
          <p:cNvPr id="494" name="Google Shape;494;p36"/>
          <p:cNvSpPr txBox="1">
            <a:spLocks noGrp="1"/>
          </p:cNvSpPr>
          <p:nvPr>
            <p:ph type="body" idx="1"/>
          </p:nvPr>
        </p:nvSpPr>
        <p:spPr>
          <a:xfrm>
            <a:off x="838200" y="1496022"/>
            <a:ext cx="10909610" cy="451554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1200"/>
              </a:spcBef>
              <a:spcAft>
                <a:spcPts val="0"/>
              </a:spcAft>
              <a:buClr>
                <a:schemeClr val="dk1"/>
              </a:buClr>
              <a:buSzPts val="2800"/>
              <a:buChar char="•"/>
            </a:pPr>
            <a:r>
              <a:rPr lang="en-US" dirty="0"/>
              <a:t>Sample artifact lists shown in </a:t>
            </a:r>
            <a:r>
              <a:rPr lang="en-US" i="1" dirty="0"/>
              <a:t>Guidelines</a:t>
            </a:r>
            <a:endParaRPr dirty="0"/>
          </a:p>
          <a:p>
            <a:pPr marL="457200" lvl="0" indent="-457200" algn="l" rtl="0">
              <a:lnSpc>
                <a:spcPct val="100000"/>
              </a:lnSpc>
              <a:spcBef>
                <a:spcPts val="1200"/>
              </a:spcBef>
              <a:spcAft>
                <a:spcPts val="0"/>
              </a:spcAft>
              <a:buClr>
                <a:schemeClr val="dk1"/>
              </a:buClr>
              <a:buSzPts val="2800"/>
              <a:buChar char="•"/>
            </a:pPr>
            <a:r>
              <a:rPr lang="en-US" dirty="0"/>
              <a:t>Sample </a:t>
            </a:r>
            <a:r>
              <a:rPr lang="en-US" i="1" dirty="0"/>
              <a:t>Documentation Evidence Cover Sheet </a:t>
            </a:r>
            <a:r>
              <a:rPr lang="en-US" dirty="0"/>
              <a:t>provided in </a:t>
            </a:r>
            <a:r>
              <a:rPr lang="en-US" i="1" dirty="0"/>
              <a:t>Guidelines</a:t>
            </a:r>
            <a:endParaRPr dirty="0"/>
          </a:p>
          <a:p>
            <a:pPr marL="457200" lvl="0" indent="-279400" algn="l" rtl="0">
              <a:lnSpc>
                <a:spcPct val="100000"/>
              </a:lnSpc>
              <a:spcBef>
                <a:spcPts val="600"/>
              </a:spcBef>
              <a:spcAft>
                <a:spcPts val="0"/>
              </a:spcAft>
              <a:buClr>
                <a:schemeClr val="dk1"/>
              </a:buClr>
              <a:buSzPts val="2800"/>
              <a:buNone/>
            </a:pPr>
            <a:endParaRPr dirty="0"/>
          </a:p>
          <a:p>
            <a:pPr marL="914400" lvl="1" indent="-304800" algn="l" rtl="0">
              <a:lnSpc>
                <a:spcPct val="100000"/>
              </a:lnSpc>
              <a:spcBef>
                <a:spcPts val="600"/>
              </a:spcBef>
              <a:spcAft>
                <a:spcPts val="0"/>
              </a:spcAft>
              <a:buClr>
                <a:srgbClr val="C22536"/>
              </a:buClr>
              <a:buSzPts val="2400"/>
              <a:buNone/>
            </a:pPr>
            <a:endParaRPr dirty="0"/>
          </a:p>
          <a:p>
            <a:pPr marL="457200" lvl="1" indent="0" algn="l" rtl="0">
              <a:lnSpc>
                <a:spcPct val="100000"/>
              </a:lnSpc>
              <a:spcBef>
                <a:spcPts val="600"/>
              </a:spcBef>
              <a:spcAft>
                <a:spcPts val="0"/>
              </a:spcAft>
              <a:buClr>
                <a:srgbClr val="C22536"/>
              </a:buClr>
              <a:buSzPts val="2400"/>
              <a:buNone/>
            </a:pPr>
            <a:endParaRPr dirty="0"/>
          </a:p>
          <a:p>
            <a:pPr marL="0" lvl="0" indent="0" algn="l" rtl="0">
              <a:lnSpc>
                <a:spcPct val="90000"/>
              </a:lnSpc>
              <a:spcBef>
                <a:spcPts val="1600"/>
              </a:spcBef>
              <a:spcAft>
                <a:spcPts val="0"/>
              </a:spcAft>
              <a:buClr>
                <a:schemeClr val="dk1"/>
              </a:buClr>
              <a:buSzPts val="2800"/>
              <a:buNone/>
            </a:pPr>
            <a:endParaRP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2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5000"/>
              <a:buFont typeface="Trebuchet MS"/>
              <a:buNone/>
            </a:pPr>
            <a:r>
              <a:rPr lang="en-US" dirty="0"/>
              <a:t>BREAK</a:t>
            </a:r>
            <a:endParaRPr dirty="0"/>
          </a:p>
        </p:txBody>
      </p:sp>
      <p:sp>
        <p:nvSpPr>
          <p:cNvPr id="386" name="Google Shape;386;p2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endParaRP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3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2"/>
              </a:buClr>
              <a:buSzPts val="5000"/>
              <a:buFont typeface="Trebuchet MS"/>
              <a:buNone/>
            </a:pPr>
            <a:r>
              <a:rPr lang="en-US" dirty="0"/>
              <a:t>Benefits and Challenges of Teacher/Staff Surveys (Chat)</a:t>
            </a:r>
            <a:endParaRPr dirty="0"/>
          </a:p>
        </p:txBody>
      </p:sp>
      <p:sp>
        <p:nvSpPr>
          <p:cNvPr id="501" name="Google Shape;501;p3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None/>
            </a:pPr>
            <a:endParaRP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38"/>
          <p:cNvSpPr txBox="1">
            <a:spLocks noGrp="1"/>
          </p:cNvSpPr>
          <p:nvPr>
            <p:ph type="title"/>
          </p:nvPr>
        </p:nvSpPr>
        <p:spPr>
          <a:xfrm>
            <a:off x="838200" y="365124"/>
            <a:ext cx="10515600" cy="132588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4400"/>
              <a:buFont typeface="Trebuchet MS"/>
              <a:buNone/>
            </a:pPr>
            <a:r>
              <a:rPr lang="en-US" dirty="0"/>
              <a:t>TEACHER/STAFF SURVEY BENEFITS</a:t>
            </a:r>
            <a:endParaRPr dirty="0"/>
          </a:p>
        </p:txBody>
      </p:sp>
      <p:grpSp>
        <p:nvGrpSpPr>
          <p:cNvPr id="508" name="Google Shape;508;p38"/>
          <p:cNvGrpSpPr/>
          <p:nvPr/>
        </p:nvGrpSpPr>
        <p:grpSpPr>
          <a:xfrm>
            <a:off x="1001790" y="2928068"/>
            <a:ext cx="10796683" cy="2760452"/>
            <a:chOff x="1075" y="0"/>
            <a:chExt cx="10796683" cy="2760452"/>
          </a:xfrm>
        </p:grpSpPr>
        <p:sp>
          <p:nvSpPr>
            <p:cNvPr id="509" name="Google Shape;509;p38"/>
            <p:cNvSpPr/>
            <p:nvPr/>
          </p:nvSpPr>
          <p:spPr>
            <a:xfrm>
              <a:off x="1075" y="0"/>
              <a:ext cx="1903505" cy="2760452"/>
            </a:xfrm>
            <a:prstGeom prst="roundRect">
              <a:avLst>
                <a:gd name="adj" fmla="val 10000"/>
              </a:avLst>
            </a:prstGeom>
            <a:solidFill>
              <a:schemeClr val="lt1"/>
            </a:solidFill>
            <a:ln w="19050" cap="flat" cmpd="sng">
              <a:solidFill>
                <a:srgbClr val="00B05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0" name="Google Shape;510;p38"/>
            <p:cNvSpPr txBox="1"/>
            <p:nvPr/>
          </p:nvSpPr>
          <p:spPr>
            <a:xfrm>
              <a:off x="56827" y="55752"/>
              <a:ext cx="1792001" cy="2648948"/>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700"/>
                </a:spcBef>
                <a:spcAft>
                  <a:spcPts val="0"/>
                </a:spcAft>
                <a:buClr>
                  <a:schemeClr val="dk1"/>
                </a:buClr>
                <a:buSzPts val="2000"/>
                <a:buFont typeface="Trebuchet MS"/>
                <a:buNone/>
              </a:pPr>
              <a:r>
                <a:rPr lang="en-US" sz="2000" dirty="0">
                  <a:solidFill>
                    <a:schemeClr val="dk1"/>
                  </a:solidFill>
                  <a:latin typeface="Trebuchet MS"/>
                  <a:ea typeface="Trebuchet MS"/>
                  <a:cs typeface="Trebuchet MS"/>
                  <a:sym typeface="Trebuchet MS"/>
                </a:rPr>
                <a:t>Provides direct input from receivers of principal’s  services (teachers/ staff)</a:t>
              </a:r>
              <a:endParaRPr dirty="0"/>
            </a:p>
          </p:txBody>
        </p:sp>
        <p:sp>
          <p:nvSpPr>
            <p:cNvPr id="511" name="Google Shape;511;p38"/>
            <p:cNvSpPr/>
            <p:nvPr/>
          </p:nvSpPr>
          <p:spPr>
            <a:xfrm>
              <a:off x="2224370" y="0"/>
              <a:ext cx="1903505" cy="2760452"/>
            </a:xfrm>
            <a:prstGeom prst="roundRect">
              <a:avLst>
                <a:gd name="adj" fmla="val 10000"/>
              </a:avLst>
            </a:prstGeom>
            <a:noFill/>
            <a:ln w="19050" cap="flat" cmpd="sng">
              <a:solidFill>
                <a:srgbClr val="00B05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2" name="Google Shape;512;p38"/>
            <p:cNvSpPr txBox="1"/>
            <p:nvPr/>
          </p:nvSpPr>
          <p:spPr>
            <a:xfrm>
              <a:off x="2280122" y="55752"/>
              <a:ext cx="1792001" cy="2648948"/>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700"/>
                </a:spcBef>
                <a:spcAft>
                  <a:spcPts val="0"/>
                </a:spcAft>
                <a:buClr>
                  <a:schemeClr val="dk1"/>
                </a:buClr>
                <a:buSzPts val="2000"/>
                <a:buFont typeface="Trebuchet MS"/>
                <a:buNone/>
              </a:pPr>
              <a:r>
                <a:rPr lang="en-US" sz="2000" dirty="0">
                  <a:solidFill>
                    <a:schemeClr val="dk1"/>
                  </a:solidFill>
                  <a:latin typeface="Trebuchet MS"/>
                  <a:ea typeface="Trebuchet MS"/>
                  <a:cs typeface="Trebuchet MS"/>
                  <a:sym typeface="Trebuchet MS"/>
                </a:rPr>
                <a:t>Helps principal see where teacher/staff perceptions do not align with principal’s</a:t>
              </a:r>
              <a:endParaRPr dirty="0"/>
            </a:p>
          </p:txBody>
        </p:sp>
        <p:sp>
          <p:nvSpPr>
            <p:cNvPr id="513" name="Google Shape;513;p38"/>
            <p:cNvSpPr/>
            <p:nvPr/>
          </p:nvSpPr>
          <p:spPr>
            <a:xfrm>
              <a:off x="4447664" y="0"/>
              <a:ext cx="1903505" cy="2760452"/>
            </a:xfrm>
            <a:prstGeom prst="roundRect">
              <a:avLst>
                <a:gd name="adj" fmla="val 10000"/>
              </a:avLst>
            </a:prstGeom>
            <a:noFill/>
            <a:ln w="19050" cap="flat" cmpd="sng">
              <a:solidFill>
                <a:srgbClr val="00B05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4" name="Google Shape;514;p38"/>
            <p:cNvSpPr txBox="1"/>
            <p:nvPr/>
          </p:nvSpPr>
          <p:spPr>
            <a:xfrm>
              <a:off x="4503416" y="55752"/>
              <a:ext cx="1792001" cy="2648948"/>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700"/>
                </a:spcBef>
                <a:spcAft>
                  <a:spcPts val="0"/>
                </a:spcAft>
                <a:buClr>
                  <a:schemeClr val="dk1"/>
                </a:buClr>
                <a:buSzPts val="2000"/>
                <a:buFont typeface="Trebuchet MS"/>
                <a:buNone/>
              </a:pPr>
              <a:r>
                <a:rPr lang="en-US" sz="2000" dirty="0">
                  <a:solidFill>
                    <a:schemeClr val="dk1"/>
                  </a:solidFill>
                  <a:latin typeface="Trebuchet MS"/>
                  <a:ea typeface="Trebuchet MS"/>
                  <a:cs typeface="Trebuchet MS"/>
                  <a:sym typeface="Trebuchet MS"/>
                </a:rPr>
                <a:t>Helps principals understand areas of strength and need</a:t>
              </a:r>
              <a:endParaRPr dirty="0"/>
            </a:p>
          </p:txBody>
        </p:sp>
        <p:sp>
          <p:nvSpPr>
            <p:cNvPr id="515" name="Google Shape;515;p38"/>
            <p:cNvSpPr/>
            <p:nvPr/>
          </p:nvSpPr>
          <p:spPr>
            <a:xfrm>
              <a:off x="6670959" y="0"/>
              <a:ext cx="1903505" cy="2760452"/>
            </a:xfrm>
            <a:prstGeom prst="roundRect">
              <a:avLst>
                <a:gd name="adj" fmla="val 10000"/>
              </a:avLst>
            </a:prstGeom>
            <a:noFill/>
            <a:ln w="19050" cap="flat" cmpd="sng">
              <a:solidFill>
                <a:srgbClr val="00B05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6" name="Google Shape;516;p38"/>
            <p:cNvSpPr txBox="1"/>
            <p:nvPr/>
          </p:nvSpPr>
          <p:spPr>
            <a:xfrm>
              <a:off x="6726711" y="55752"/>
              <a:ext cx="1792001" cy="2648948"/>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665"/>
                </a:spcBef>
                <a:spcAft>
                  <a:spcPts val="0"/>
                </a:spcAft>
                <a:buClr>
                  <a:schemeClr val="dk1"/>
                </a:buClr>
                <a:buSzPts val="1900"/>
                <a:buFont typeface="Trebuchet MS"/>
                <a:buNone/>
              </a:pPr>
              <a:r>
                <a:rPr lang="en-US" sz="1900" dirty="0">
                  <a:solidFill>
                    <a:schemeClr val="dk1"/>
                  </a:solidFill>
                  <a:latin typeface="Trebuchet MS"/>
                  <a:ea typeface="Trebuchet MS"/>
                  <a:cs typeface="Trebuchet MS"/>
                  <a:sym typeface="Trebuchet MS"/>
                </a:rPr>
                <a:t>Easy to show growth by re-administering survey at end of year and reflecting on improvements</a:t>
              </a:r>
              <a:endParaRPr dirty="0"/>
            </a:p>
          </p:txBody>
        </p:sp>
        <p:sp>
          <p:nvSpPr>
            <p:cNvPr id="517" name="Google Shape;517;p38"/>
            <p:cNvSpPr/>
            <p:nvPr/>
          </p:nvSpPr>
          <p:spPr>
            <a:xfrm>
              <a:off x="8894253" y="0"/>
              <a:ext cx="1903505" cy="2760452"/>
            </a:xfrm>
            <a:prstGeom prst="roundRect">
              <a:avLst>
                <a:gd name="adj" fmla="val 10000"/>
              </a:avLst>
            </a:prstGeom>
            <a:noFill/>
            <a:ln w="19050" cap="flat" cmpd="sng">
              <a:solidFill>
                <a:srgbClr val="00B05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8" name="Google Shape;518;p38"/>
            <p:cNvSpPr txBox="1"/>
            <p:nvPr/>
          </p:nvSpPr>
          <p:spPr>
            <a:xfrm>
              <a:off x="8950005" y="55752"/>
              <a:ext cx="1792001" cy="2648948"/>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dk1"/>
                </a:buClr>
                <a:buSzPts val="2000"/>
                <a:buFont typeface="Trebuchet MS"/>
                <a:buNone/>
              </a:pPr>
              <a:r>
                <a:rPr lang="en-US" sz="2000" dirty="0">
                  <a:solidFill>
                    <a:schemeClr val="dk1"/>
                  </a:solidFill>
                  <a:latin typeface="Trebuchet MS"/>
                  <a:ea typeface="Trebuchet MS"/>
                  <a:cs typeface="Trebuchet MS"/>
                  <a:sym typeface="Trebuchet MS"/>
                </a:rPr>
                <a:t>Teachers/ staff know a good principal when they see one!</a:t>
              </a:r>
              <a:endParaRPr dirty="0"/>
            </a:p>
          </p:txBody>
        </p:sp>
      </p:grpSp>
      <p:pic>
        <p:nvPicPr>
          <p:cNvPr id="519" name="Google Shape;519;p38" descr="Checkmark with solid fill"/>
          <p:cNvPicPr preferRelativeResize="0"/>
          <p:nvPr/>
        </p:nvPicPr>
        <p:blipFill rotWithShape="1">
          <a:blip r:embed="rId3">
            <a:alphaModFix/>
          </a:blip>
          <a:srcRect/>
          <a:stretch/>
        </p:blipFill>
        <p:spPr>
          <a:xfrm>
            <a:off x="1512074" y="2013668"/>
            <a:ext cx="914400" cy="914400"/>
          </a:xfrm>
          <a:prstGeom prst="rect">
            <a:avLst/>
          </a:prstGeom>
          <a:noFill/>
          <a:ln>
            <a:noFill/>
          </a:ln>
        </p:spPr>
      </p:pic>
      <p:pic>
        <p:nvPicPr>
          <p:cNvPr id="520" name="Google Shape;520;p38" descr="Checkmark with solid fill"/>
          <p:cNvPicPr preferRelativeResize="0"/>
          <p:nvPr/>
        </p:nvPicPr>
        <p:blipFill rotWithShape="1">
          <a:blip r:embed="rId3">
            <a:alphaModFix/>
          </a:blip>
          <a:srcRect/>
          <a:stretch/>
        </p:blipFill>
        <p:spPr>
          <a:xfrm>
            <a:off x="3684105" y="2042822"/>
            <a:ext cx="914400" cy="914400"/>
          </a:xfrm>
          <a:prstGeom prst="rect">
            <a:avLst/>
          </a:prstGeom>
          <a:noFill/>
          <a:ln>
            <a:noFill/>
          </a:ln>
        </p:spPr>
      </p:pic>
      <p:pic>
        <p:nvPicPr>
          <p:cNvPr id="521" name="Google Shape;521;p38" descr="Checkmark with solid fill"/>
          <p:cNvPicPr preferRelativeResize="0"/>
          <p:nvPr/>
        </p:nvPicPr>
        <p:blipFill rotWithShape="1">
          <a:blip r:embed="rId3">
            <a:alphaModFix/>
          </a:blip>
          <a:srcRect/>
          <a:stretch/>
        </p:blipFill>
        <p:spPr>
          <a:xfrm>
            <a:off x="5918439" y="2042822"/>
            <a:ext cx="914400" cy="914400"/>
          </a:xfrm>
          <a:prstGeom prst="rect">
            <a:avLst/>
          </a:prstGeom>
          <a:noFill/>
          <a:ln>
            <a:noFill/>
          </a:ln>
        </p:spPr>
      </p:pic>
      <p:pic>
        <p:nvPicPr>
          <p:cNvPr id="522" name="Google Shape;522;p38" descr="Checkmark with solid fill"/>
          <p:cNvPicPr preferRelativeResize="0"/>
          <p:nvPr/>
        </p:nvPicPr>
        <p:blipFill rotWithShape="1">
          <a:blip r:embed="rId3">
            <a:alphaModFix/>
          </a:blip>
          <a:srcRect/>
          <a:stretch/>
        </p:blipFill>
        <p:spPr>
          <a:xfrm>
            <a:off x="8102397" y="2042822"/>
            <a:ext cx="914400" cy="914400"/>
          </a:xfrm>
          <a:prstGeom prst="rect">
            <a:avLst/>
          </a:prstGeom>
          <a:noFill/>
          <a:ln>
            <a:noFill/>
          </a:ln>
        </p:spPr>
      </p:pic>
      <p:pic>
        <p:nvPicPr>
          <p:cNvPr id="523" name="Google Shape;523;p38" descr="Checkmark with solid fill"/>
          <p:cNvPicPr preferRelativeResize="0"/>
          <p:nvPr/>
        </p:nvPicPr>
        <p:blipFill rotWithShape="1">
          <a:blip r:embed="rId3">
            <a:alphaModFix/>
          </a:blip>
          <a:srcRect/>
          <a:stretch/>
        </p:blipFill>
        <p:spPr>
          <a:xfrm>
            <a:off x="10435442" y="2042822"/>
            <a:ext cx="914400" cy="9144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39"/>
          <p:cNvSpPr txBox="1">
            <a:spLocks noGrp="1"/>
          </p:cNvSpPr>
          <p:nvPr>
            <p:ph type="title"/>
          </p:nvPr>
        </p:nvSpPr>
        <p:spPr>
          <a:xfrm>
            <a:off x="838200" y="365124"/>
            <a:ext cx="10515600" cy="132588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4400"/>
              <a:buFont typeface="Trebuchet MS"/>
              <a:buNone/>
            </a:pPr>
            <a:r>
              <a:rPr lang="en-US" dirty="0"/>
              <a:t>TEACHER/STAFF SURVEY CHALLENGES</a:t>
            </a:r>
            <a:endParaRPr sz="4400" dirty="0">
              <a:solidFill>
                <a:schemeClr val="dk1"/>
              </a:solidFill>
            </a:endParaRPr>
          </a:p>
        </p:txBody>
      </p:sp>
      <p:grpSp>
        <p:nvGrpSpPr>
          <p:cNvPr id="5" name="Group 4">
            <a:extLst>
              <a:ext uri="{FF2B5EF4-FFF2-40B4-BE49-F238E27FC236}">
                <a16:creationId xmlns:a16="http://schemas.microsoft.com/office/drawing/2014/main" id="{20DB4556-598C-365B-835E-00F9DEA73F6E}"/>
              </a:ext>
            </a:extLst>
          </p:cNvPr>
          <p:cNvGrpSpPr/>
          <p:nvPr/>
        </p:nvGrpSpPr>
        <p:grpSpPr>
          <a:xfrm>
            <a:off x="3546598" y="1981930"/>
            <a:ext cx="5294490" cy="3674852"/>
            <a:chOff x="2559715" y="2020959"/>
            <a:chExt cx="5294490" cy="3674852"/>
          </a:xfrm>
        </p:grpSpPr>
        <p:grpSp>
          <p:nvGrpSpPr>
            <p:cNvPr id="2" name="Group 1">
              <a:extLst>
                <a:ext uri="{FF2B5EF4-FFF2-40B4-BE49-F238E27FC236}">
                  <a16:creationId xmlns:a16="http://schemas.microsoft.com/office/drawing/2014/main" id="{DA170661-3C5C-F2D6-21DE-D6B4D5701120}"/>
                </a:ext>
              </a:extLst>
            </p:cNvPr>
            <p:cNvGrpSpPr/>
            <p:nvPr/>
          </p:nvGrpSpPr>
          <p:grpSpPr>
            <a:xfrm>
              <a:off x="2559715" y="2935359"/>
              <a:ext cx="1576587" cy="2760452"/>
              <a:chOff x="2559715" y="2935359"/>
              <a:chExt cx="1576587" cy="2760452"/>
            </a:xfrm>
          </p:grpSpPr>
          <p:sp>
            <p:nvSpPr>
              <p:cNvPr id="533" name="Google Shape;533;p39"/>
              <p:cNvSpPr/>
              <p:nvPr/>
            </p:nvSpPr>
            <p:spPr>
              <a:xfrm>
                <a:off x="2559715" y="2935359"/>
                <a:ext cx="1576587" cy="2760452"/>
              </a:xfrm>
              <a:prstGeom prst="roundRect">
                <a:avLst>
                  <a:gd name="adj" fmla="val 10000"/>
                </a:avLst>
              </a:prstGeom>
              <a:noFill/>
              <a:ln w="19050" cap="flat" cmpd="sng">
                <a:solidFill>
                  <a:srgbClr val="C0000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4" name="Google Shape;534;p39"/>
              <p:cNvSpPr txBox="1"/>
              <p:nvPr/>
            </p:nvSpPr>
            <p:spPr>
              <a:xfrm>
                <a:off x="2605891" y="3027713"/>
                <a:ext cx="1484233" cy="2668098"/>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dk1"/>
                  </a:buClr>
                  <a:buSzPts val="2000"/>
                  <a:buFont typeface="Trebuchet MS"/>
                  <a:buNone/>
                </a:pPr>
                <a:r>
                  <a:rPr lang="en-US" sz="2000" dirty="0">
                    <a:solidFill>
                      <a:schemeClr val="dk1"/>
                    </a:solidFill>
                    <a:latin typeface="Trebuchet MS"/>
                    <a:ea typeface="Trebuchet MS"/>
                    <a:cs typeface="Trebuchet MS"/>
                    <a:sym typeface="Trebuchet MS"/>
                  </a:rPr>
                  <a:t>Concern over survey questions</a:t>
                </a:r>
                <a:endParaRPr lang="en-US" dirty="0"/>
              </a:p>
            </p:txBody>
          </p:sp>
        </p:grpSp>
        <p:grpSp>
          <p:nvGrpSpPr>
            <p:cNvPr id="3" name="Group 2">
              <a:extLst>
                <a:ext uri="{FF2B5EF4-FFF2-40B4-BE49-F238E27FC236}">
                  <a16:creationId xmlns:a16="http://schemas.microsoft.com/office/drawing/2014/main" id="{8AB9FA17-CE93-3AAA-9803-2C72EDF14AE1}"/>
                </a:ext>
              </a:extLst>
            </p:cNvPr>
            <p:cNvGrpSpPr/>
            <p:nvPr/>
          </p:nvGrpSpPr>
          <p:grpSpPr>
            <a:xfrm>
              <a:off x="4436163" y="2935359"/>
              <a:ext cx="1576587" cy="2760452"/>
              <a:chOff x="4436163" y="2935359"/>
              <a:chExt cx="1576587" cy="2760452"/>
            </a:xfrm>
          </p:grpSpPr>
          <p:sp>
            <p:nvSpPr>
              <p:cNvPr id="537" name="Google Shape;537;p39"/>
              <p:cNvSpPr/>
              <p:nvPr/>
            </p:nvSpPr>
            <p:spPr>
              <a:xfrm>
                <a:off x="4436163" y="2935359"/>
                <a:ext cx="1576587" cy="2760452"/>
              </a:xfrm>
              <a:prstGeom prst="roundRect">
                <a:avLst>
                  <a:gd name="adj" fmla="val 10000"/>
                </a:avLst>
              </a:prstGeom>
              <a:noFill/>
              <a:ln w="19050" cap="flat" cmpd="sng">
                <a:solidFill>
                  <a:srgbClr val="C0000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8" name="Google Shape;538;p39"/>
              <p:cNvSpPr txBox="1"/>
              <p:nvPr/>
            </p:nvSpPr>
            <p:spPr>
              <a:xfrm>
                <a:off x="4482340" y="2981536"/>
                <a:ext cx="1484233" cy="2668098"/>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chemeClr val="dk1"/>
                  </a:buClr>
                  <a:buSzPts val="1900"/>
                  <a:buFont typeface="Trebuchet MS"/>
                  <a:buNone/>
                </a:pPr>
                <a:r>
                  <a:rPr lang="en-US" sz="1900" dirty="0">
                    <a:solidFill>
                      <a:schemeClr val="dk1"/>
                    </a:solidFill>
                    <a:latin typeface="Trebuchet MS"/>
                    <a:ea typeface="Trebuchet MS"/>
                    <a:cs typeface="Trebuchet MS"/>
                    <a:sym typeface="Trebuchet MS"/>
                  </a:rPr>
                  <a:t>Concern over anonymity</a:t>
                </a:r>
                <a:endParaRPr dirty="0"/>
              </a:p>
            </p:txBody>
          </p:sp>
        </p:grpSp>
        <p:grpSp>
          <p:nvGrpSpPr>
            <p:cNvPr id="4" name="Group 3">
              <a:extLst>
                <a:ext uri="{FF2B5EF4-FFF2-40B4-BE49-F238E27FC236}">
                  <a16:creationId xmlns:a16="http://schemas.microsoft.com/office/drawing/2014/main" id="{97EF68E0-1B60-2497-C721-AD0CAAB26B3D}"/>
                </a:ext>
              </a:extLst>
            </p:cNvPr>
            <p:cNvGrpSpPr/>
            <p:nvPr/>
          </p:nvGrpSpPr>
          <p:grpSpPr>
            <a:xfrm>
              <a:off x="6277618" y="2935359"/>
              <a:ext cx="1576587" cy="2760452"/>
              <a:chOff x="6277618" y="2935359"/>
              <a:chExt cx="1576587" cy="2760452"/>
            </a:xfrm>
          </p:grpSpPr>
          <p:sp>
            <p:nvSpPr>
              <p:cNvPr id="539" name="Google Shape;539;p39"/>
              <p:cNvSpPr/>
              <p:nvPr/>
            </p:nvSpPr>
            <p:spPr>
              <a:xfrm>
                <a:off x="6277618" y="2935359"/>
                <a:ext cx="1576587" cy="2760452"/>
              </a:xfrm>
              <a:prstGeom prst="roundRect">
                <a:avLst>
                  <a:gd name="adj" fmla="val 10000"/>
                </a:avLst>
              </a:prstGeom>
              <a:noFill/>
              <a:ln w="19050" cap="flat" cmpd="sng">
                <a:solidFill>
                  <a:srgbClr val="C0000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0" name="Google Shape;540;p39"/>
              <p:cNvSpPr txBox="1"/>
              <p:nvPr/>
            </p:nvSpPr>
            <p:spPr>
              <a:xfrm>
                <a:off x="6323795" y="2981536"/>
                <a:ext cx="1484233" cy="2668098"/>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dk1"/>
                  </a:buClr>
                  <a:buSzPts val="2000"/>
                  <a:buFont typeface="Trebuchet MS"/>
                  <a:buNone/>
                </a:pPr>
                <a:r>
                  <a:rPr lang="en-US" sz="2000" dirty="0">
                    <a:solidFill>
                      <a:schemeClr val="dk1"/>
                    </a:solidFill>
                    <a:latin typeface="Trebuchet MS"/>
                    <a:ea typeface="Trebuchet MS"/>
                    <a:cs typeface="Trebuchet MS"/>
                    <a:sym typeface="Trebuchet MS"/>
                  </a:rPr>
                  <a:t>Concern over survey admin-istration</a:t>
                </a:r>
                <a:endParaRPr dirty="0"/>
              </a:p>
            </p:txBody>
          </p:sp>
        </p:grpSp>
        <p:sp>
          <p:nvSpPr>
            <p:cNvPr id="544" name="Google Shape;544;p39"/>
            <p:cNvSpPr/>
            <p:nvPr/>
          </p:nvSpPr>
          <p:spPr>
            <a:xfrm>
              <a:off x="2868017" y="2020959"/>
              <a:ext cx="914400" cy="914400"/>
            </a:xfrm>
            <a:prstGeom prst="mathMultiply">
              <a:avLst>
                <a:gd name="adj1" fmla="val 23520"/>
              </a:avLst>
            </a:prstGeom>
            <a:solidFill>
              <a:srgbClr val="D50032"/>
            </a:solidFill>
            <a:ln w="12700" cap="flat" cmpd="sng">
              <a:solidFill>
                <a:srgbClr val="0B0F1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Trebuchet MS"/>
                <a:ea typeface="Trebuchet MS"/>
                <a:cs typeface="Trebuchet MS"/>
                <a:sym typeface="Trebuchet MS"/>
              </a:endParaRPr>
            </a:p>
          </p:txBody>
        </p:sp>
        <p:sp>
          <p:nvSpPr>
            <p:cNvPr id="545" name="Google Shape;545;p39"/>
            <p:cNvSpPr/>
            <p:nvPr/>
          </p:nvSpPr>
          <p:spPr>
            <a:xfrm>
              <a:off x="4694167" y="2020959"/>
              <a:ext cx="914400" cy="914400"/>
            </a:xfrm>
            <a:prstGeom prst="mathMultiply">
              <a:avLst>
                <a:gd name="adj1" fmla="val 23520"/>
              </a:avLst>
            </a:prstGeom>
            <a:solidFill>
              <a:srgbClr val="D50032"/>
            </a:solidFill>
            <a:ln w="12700" cap="flat" cmpd="sng">
              <a:solidFill>
                <a:srgbClr val="0B0F1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Trebuchet MS"/>
                <a:ea typeface="Trebuchet MS"/>
                <a:cs typeface="Trebuchet MS"/>
                <a:sym typeface="Trebuchet MS"/>
              </a:endParaRPr>
            </a:p>
          </p:txBody>
        </p:sp>
        <p:sp>
          <p:nvSpPr>
            <p:cNvPr id="546" name="Google Shape;546;p39"/>
            <p:cNvSpPr/>
            <p:nvPr/>
          </p:nvSpPr>
          <p:spPr>
            <a:xfrm>
              <a:off x="6546821" y="2022283"/>
              <a:ext cx="914400" cy="914400"/>
            </a:xfrm>
            <a:prstGeom prst="mathMultiply">
              <a:avLst>
                <a:gd name="adj1" fmla="val 23520"/>
              </a:avLst>
            </a:prstGeom>
            <a:solidFill>
              <a:srgbClr val="D50032"/>
            </a:solidFill>
            <a:ln w="12700" cap="flat" cmpd="sng">
              <a:solidFill>
                <a:srgbClr val="0B0F1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Trebuchet MS"/>
                <a:ea typeface="Trebuchet MS"/>
                <a:cs typeface="Trebuchet MS"/>
                <a:sym typeface="Trebuchet MS"/>
              </a:endParaRPr>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40"/>
          <p:cNvSpPr txBox="1">
            <a:spLocks noGrp="1"/>
          </p:cNvSpPr>
          <p:nvPr>
            <p:ph type="title"/>
          </p:nvPr>
        </p:nvSpPr>
        <p:spPr>
          <a:xfrm>
            <a:off x="838200" y="8165"/>
            <a:ext cx="10515600" cy="132588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4400"/>
              <a:buFont typeface="Trebuchet MS"/>
              <a:buNone/>
            </a:pPr>
            <a:r>
              <a:rPr lang="en-US" dirty="0"/>
              <a:t>TEACHER/STAFF SURVEYS</a:t>
            </a:r>
            <a:endParaRPr dirty="0"/>
          </a:p>
        </p:txBody>
      </p:sp>
      <p:sp>
        <p:nvSpPr>
          <p:cNvPr id="555" name="Google Shape;555;p40"/>
          <p:cNvSpPr txBox="1">
            <a:spLocks noGrp="1"/>
          </p:cNvSpPr>
          <p:nvPr>
            <p:ph type="body" idx="1"/>
          </p:nvPr>
        </p:nvSpPr>
        <p:spPr>
          <a:xfrm>
            <a:off x="838200" y="1468666"/>
            <a:ext cx="10909610" cy="451554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chemeClr val="dk1"/>
              </a:buClr>
              <a:buSzPts val="2800"/>
              <a:buChar char="•"/>
            </a:pPr>
            <a:r>
              <a:rPr lang="en-US" dirty="0"/>
              <a:t>Optional, but </a:t>
            </a:r>
            <a:r>
              <a:rPr lang="en-US" u="sng" dirty="0"/>
              <a:t>recommended</a:t>
            </a:r>
            <a:r>
              <a:rPr lang="en-US" dirty="0"/>
              <a:t>, as perceptions of principal performance provide a valuable source of feedback</a:t>
            </a:r>
            <a:endParaRPr dirty="0"/>
          </a:p>
          <a:p>
            <a:pPr marL="457200" lvl="0" indent="-457200" algn="l" rtl="0">
              <a:lnSpc>
                <a:spcPct val="100000"/>
              </a:lnSpc>
              <a:spcBef>
                <a:spcPts val="1200"/>
              </a:spcBef>
              <a:spcAft>
                <a:spcPts val="0"/>
              </a:spcAft>
              <a:buClr>
                <a:schemeClr val="dk1"/>
              </a:buClr>
              <a:buSzPts val="2800"/>
              <a:buChar char="•"/>
            </a:pPr>
            <a:r>
              <a:rPr lang="en-US" dirty="0"/>
              <a:t>Survey questions were specifically selected to address the performance standards, but principals may add additional questions</a:t>
            </a:r>
            <a:endParaRPr dirty="0"/>
          </a:p>
          <a:p>
            <a:pPr marL="457200" lvl="0" indent="-457200" algn="l" rtl="0">
              <a:lnSpc>
                <a:spcPct val="100000"/>
              </a:lnSpc>
              <a:spcBef>
                <a:spcPts val="1200"/>
              </a:spcBef>
              <a:spcAft>
                <a:spcPts val="0"/>
              </a:spcAft>
              <a:buClr>
                <a:schemeClr val="dk1"/>
              </a:buClr>
              <a:buSzPts val="2800"/>
              <a:buChar char="•"/>
            </a:pPr>
            <a:r>
              <a:rPr lang="en-US" dirty="0"/>
              <a:t>Should be completed anonymously</a:t>
            </a:r>
          </a:p>
          <a:p>
            <a:pPr indent="-457200">
              <a:lnSpc>
                <a:spcPct val="100000"/>
              </a:lnSpc>
              <a:spcBef>
                <a:spcPts val="1200"/>
              </a:spcBef>
              <a:buSzPts val="2800"/>
            </a:pPr>
            <a:r>
              <a:rPr lang="en-US" dirty="0"/>
              <a:t>Principals retain sole access to surveys but provide summary of results via </a:t>
            </a:r>
            <a:r>
              <a:rPr lang="en-US" i="1" dirty="0"/>
              <a:t>Survey Summary Form</a:t>
            </a:r>
            <a:r>
              <a:rPr lang="en-US" dirty="0"/>
              <a:t> (part of Documentation Evidence)</a:t>
            </a:r>
          </a:p>
          <a:p>
            <a:pPr marL="0" lvl="0" indent="0" algn="l" rtl="0">
              <a:lnSpc>
                <a:spcPct val="100000"/>
              </a:lnSpc>
              <a:spcBef>
                <a:spcPts val="1200"/>
              </a:spcBef>
              <a:spcAft>
                <a:spcPts val="0"/>
              </a:spcAft>
              <a:buClr>
                <a:schemeClr val="dk1"/>
              </a:buClr>
              <a:buSzPts val="2800"/>
              <a:buNone/>
            </a:pPr>
            <a:endParaRPr dirty="0"/>
          </a:p>
          <a:p>
            <a:pPr marL="457200" lvl="1" indent="0" algn="l" rtl="0">
              <a:lnSpc>
                <a:spcPct val="100000"/>
              </a:lnSpc>
              <a:spcBef>
                <a:spcPts val="1200"/>
              </a:spcBef>
              <a:spcAft>
                <a:spcPts val="0"/>
              </a:spcAft>
              <a:buClr>
                <a:srgbClr val="C22536"/>
              </a:buClr>
              <a:buSzPts val="2400"/>
              <a:buNone/>
            </a:pPr>
            <a:endParaRPr dirty="0"/>
          </a:p>
          <a:p>
            <a:pPr marL="914400" lvl="1" indent="-304800" algn="l" rtl="0">
              <a:lnSpc>
                <a:spcPct val="100000"/>
              </a:lnSpc>
              <a:spcBef>
                <a:spcPts val="600"/>
              </a:spcBef>
              <a:spcAft>
                <a:spcPts val="0"/>
              </a:spcAft>
              <a:buClr>
                <a:srgbClr val="C22536"/>
              </a:buClr>
              <a:buSzPts val="2400"/>
              <a:buNone/>
            </a:pPr>
            <a:endParaRPr dirty="0"/>
          </a:p>
          <a:p>
            <a:pPr marL="457200" lvl="1" indent="0" algn="l" rtl="0">
              <a:lnSpc>
                <a:spcPct val="100000"/>
              </a:lnSpc>
              <a:spcBef>
                <a:spcPts val="600"/>
              </a:spcBef>
              <a:spcAft>
                <a:spcPts val="0"/>
              </a:spcAft>
              <a:buClr>
                <a:srgbClr val="C22536"/>
              </a:buClr>
              <a:buSzPts val="2400"/>
              <a:buNone/>
            </a:pPr>
            <a:endParaRPr dirty="0"/>
          </a:p>
          <a:p>
            <a:pPr marL="0" lvl="0" indent="0" algn="l" rtl="0">
              <a:lnSpc>
                <a:spcPct val="90000"/>
              </a:lnSpc>
              <a:spcBef>
                <a:spcPts val="1600"/>
              </a:spcBef>
              <a:spcAft>
                <a:spcPts val="0"/>
              </a:spcAft>
              <a:buClr>
                <a:schemeClr val="dk1"/>
              </a:buClr>
              <a:buSzPts val="2800"/>
              <a:buNone/>
            </a:pPr>
            <a:endParaRP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3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2"/>
              </a:buClr>
              <a:buSzPts val="5000"/>
              <a:buFont typeface="Trebuchet MS"/>
              <a:buNone/>
            </a:pPr>
            <a:r>
              <a:rPr lang="en-US" dirty="0"/>
              <a:t>Benefits and Challenges of Self-evaluations (Chat)</a:t>
            </a:r>
            <a:endParaRPr dirty="0"/>
          </a:p>
        </p:txBody>
      </p:sp>
      <p:sp>
        <p:nvSpPr>
          <p:cNvPr id="487" name="Google Shape;487;p3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5000"/>
              <a:buFont typeface="Trebuchet MS"/>
              <a:buNone/>
            </a:pPr>
            <a:r>
              <a:rPr lang="en-US" dirty="0"/>
              <a:t>PHASE 2</a:t>
            </a:r>
            <a:endParaRPr dirty="0"/>
          </a:p>
        </p:txBody>
      </p:sp>
      <p:sp>
        <p:nvSpPr>
          <p:cNvPr id="211" name="Google Shape;211;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endParaRP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42"/>
          <p:cNvSpPr txBox="1">
            <a:spLocks noGrp="1"/>
          </p:cNvSpPr>
          <p:nvPr>
            <p:ph type="title"/>
          </p:nvPr>
        </p:nvSpPr>
        <p:spPr>
          <a:xfrm>
            <a:off x="838200" y="243068"/>
            <a:ext cx="11353800" cy="132588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4400"/>
              <a:buFont typeface="Trebuchet MS"/>
              <a:buNone/>
            </a:pPr>
            <a:r>
              <a:rPr lang="en-US" dirty="0"/>
              <a:t>BENEFITS &amp; CHALLENGES: SELF-EVALUATIONS</a:t>
            </a:r>
            <a:endParaRPr dirty="0"/>
          </a:p>
        </p:txBody>
      </p:sp>
      <p:grpSp>
        <p:nvGrpSpPr>
          <p:cNvPr id="569" name="Google Shape;569;p42"/>
          <p:cNvGrpSpPr/>
          <p:nvPr/>
        </p:nvGrpSpPr>
        <p:grpSpPr>
          <a:xfrm>
            <a:off x="797143" y="1488249"/>
            <a:ext cx="11090036" cy="5293783"/>
            <a:chOff x="682843" y="124883"/>
            <a:chExt cx="11090036" cy="5293783"/>
          </a:xfrm>
        </p:grpSpPr>
        <p:sp>
          <p:nvSpPr>
            <p:cNvPr id="570" name="Google Shape;570;p42"/>
            <p:cNvSpPr/>
            <p:nvPr/>
          </p:nvSpPr>
          <p:spPr>
            <a:xfrm>
              <a:off x="1729602" y="497124"/>
              <a:ext cx="4524447" cy="1230385"/>
            </a:xfrm>
            <a:prstGeom prst="rect">
              <a:avLst/>
            </a:prstGeom>
            <a:solidFill>
              <a:srgbClr val="CACACA">
                <a:alpha val="89803"/>
              </a:srgbClr>
            </a:solidFill>
            <a:ln w="12700" cap="flat" cmpd="sng">
              <a:solidFill>
                <a:schemeClr val="dk1">
                  <a:alpha val="89803"/>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1" name="Google Shape;571;p42"/>
            <p:cNvSpPr txBox="1"/>
            <p:nvPr/>
          </p:nvSpPr>
          <p:spPr>
            <a:xfrm>
              <a:off x="2453513" y="497124"/>
              <a:ext cx="3800536" cy="1230385"/>
            </a:xfrm>
            <a:prstGeom prst="rect">
              <a:avLst/>
            </a:prstGeom>
            <a:noFill/>
            <a:ln>
              <a:noFill/>
            </a:ln>
          </p:spPr>
          <p:txBody>
            <a:bodyPr spcFirstLastPara="1" wrap="square" lIns="0" tIns="142225" rIns="142225" bIns="142225" anchor="ctr" anchorCtr="0">
              <a:noAutofit/>
            </a:bodyPr>
            <a:lstStyle/>
            <a:p>
              <a:pPr marL="0" marR="0" lvl="0" indent="0" algn="l" rtl="0">
                <a:lnSpc>
                  <a:spcPct val="90000"/>
                </a:lnSpc>
                <a:spcBef>
                  <a:spcPts val="0"/>
                </a:spcBef>
                <a:spcAft>
                  <a:spcPts val="0"/>
                </a:spcAft>
                <a:buClr>
                  <a:schemeClr val="dk1"/>
                </a:buClr>
                <a:buSzPts val="2000"/>
                <a:buFont typeface="Arial"/>
                <a:buNone/>
              </a:pPr>
              <a:r>
                <a:rPr lang="en-US" sz="2000" b="0" dirty="0">
                  <a:solidFill>
                    <a:schemeClr val="dk1"/>
                  </a:solidFill>
                  <a:latin typeface="Trebuchet MS"/>
                  <a:ea typeface="Trebuchet MS"/>
                  <a:cs typeface="Trebuchet MS"/>
                  <a:sym typeface="Trebuchet MS"/>
                </a:rPr>
                <a:t>Encourages </a:t>
              </a:r>
              <a:r>
                <a:rPr lang="en-US" sz="2000" dirty="0">
                  <a:solidFill>
                    <a:schemeClr val="dk1"/>
                  </a:solidFill>
                  <a:latin typeface="Trebuchet MS"/>
                  <a:ea typeface="Trebuchet MS"/>
                  <a:cs typeface="Trebuchet MS"/>
                  <a:sym typeface="Trebuchet MS"/>
                </a:rPr>
                <a:t>principal</a:t>
              </a:r>
              <a:r>
                <a:rPr lang="en-US" sz="2000" b="0" dirty="0">
                  <a:solidFill>
                    <a:schemeClr val="dk1"/>
                  </a:solidFill>
                  <a:latin typeface="Trebuchet MS"/>
                  <a:ea typeface="Trebuchet MS"/>
                  <a:cs typeface="Trebuchet MS"/>
                  <a:sym typeface="Trebuchet MS"/>
                </a:rPr>
                <a:t>s to reflect on each performance standard (expectations)</a:t>
              </a:r>
              <a:endParaRPr sz="2000" dirty="0">
                <a:solidFill>
                  <a:schemeClr val="dk1"/>
                </a:solidFill>
                <a:latin typeface="Trebuchet MS"/>
                <a:ea typeface="Trebuchet MS"/>
                <a:cs typeface="Trebuchet MS"/>
                <a:sym typeface="Trebuchet MS"/>
              </a:endParaRPr>
            </a:p>
          </p:txBody>
        </p:sp>
        <p:sp>
          <p:nvSpPr>
            <p:cNvPr id="572" name="Google Shape;572;p42"/>
            <p:cNvSpPr/>
            <p:nvPr/>
          </p:nvSpPr>
          <p:spPr>
            <a:xfrm>
              <a:off x="1729602" y="1727510"/>
              <a:ext cx="4524447" cy="1230385"/>
            </a:xfrm>
            <a:prstGeom prst="rect">
              <a:avLst/>
            </a:prstGeom>
            <a:solidFill>
              <a:srgbClr val="CACACA">
                <a:alpha val="89803"/>
              </a:srgbClr>
            </a:solidFill>
            <a:ln w="12700" cap="flat" cmpd="sng">
              <a:solidFill>
                <a:schemeClr val="dk1">
                  <a:alpha val="89803"/>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3" name="Google Shape;573;p42"/>
            <p:cNvSpPr txBox="1"/>
            <p:nvPr/>
          </p:nvSpPr>
          <p:spPr>
            <a:xfrm>
              <a:off x="1848315" y="1727510"/>
              <a:ext cx="4405734" cy="1230385"/>
            </a:xfrm>
            <a:prstGeom prst="rect">
              <a:avLst/>
            </a:prstGeom>
            <a:noFill/>
            <a:ln>
              <a:noFill/>
            </a:ln>
          </p:spPr>
          <p:txBody>
            <a:bodyPr spcFirstLastPara="1" wrap="square" lIns="0" tIns="142225" rIns="142225" bIns="142225" anchor="ctr" anchorCtr="0">
              <a:noAutofit/>
            </a:bodyPr>
            <a:lstStyle/>
            <a:p>
              <a:pPr marL="0" marR="0" lvl="0" indent="0" algn="l" rtl="0">
                <a:lnSpc>
                  <a:spcPct val="90000"/>
                </a:lnSpc>
                <a:spcBef>
                  <a:spcPts val="0"/>
                </a:spcBef>
                <a:spcAft>
                  <a:spcPts val="0"/>
                </a:spcAft>
                <a:buClr>
                  <a:schemeClr val="dk1"/>
                </a:buClr>
                <a:buSzPts val="2000"/>
                <a:buFont typeface="Arial"/>
                <a:buNone/>
              </a:pPr>
              <a:r>
                <a:rPr lang="en-US" sz="2000" b="0" dirty="0">
                  <a:solidFill>
                    <a:schemeClr val="dk1"/>
                  </a:solidFill>
                  <a:latin typeface="Trebuchet MS"/>
                  <a:ea typeface="Trebuchet MS"/>
                  <a:cs typeface="Trebuchet MS"/>
                  <a:sym typeface="Trebuchet MS"/>
                </a:rPr>
                <a:t>Encourages principals to ask for assistance in areas in need of improvement</a:t>
              </a:r>
              <a:endParaRPr sz="2000" dirty="0">
                <a:solidFill>
                  <a:schemeClr val="dk1"/>
                </a:solidFill>
                <a:latin typeface="Trebuchet MS"/>
                <a:ea typeface="Trebuchet MS"/>
                <a:cs typeface="Trebuchet MS"/>
                <a:sym typeface="Trebuchet MS"/>
              </a:endParaRPr>
            </a:p>
          </p:txBody>
        </p:sp>
        <p:sp>
          <p:nvSpPr>
            <p:cNvPr id="574" name="Google Shape;574;p42"/>
            <p:cNvSpPr/>
            <p:nvPr/>
          </p:nvSpPr>
          <p:spPr>
            <a:xfrm>
              <a:off x="1729602" y="2957896"/>
              <a:ext cx="4524447" cy="1230385"/>
            </a:xfrm>
            <a:prstGeom prst="rect">
              <a:avLst/>
            </a:prstGeom>
            <a:solidFill>
              <a:srgbClr val="CACACA">
                <a:alpha val="89803"/>
              </a:srgbClr>
            </a:solidFill>
            <a:ln w="12700" cap="flat" cmpd="sng">
              <a:solidFill>
                <a:schemeClr val="dk1">
                  <a:alpha val="89803"/>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5" name="Google Shape;575;p42"/>
            <p:cNvSpPr txBox="1"/>
            <p:nvPr/>
          </p:nvSpPr>
          <p:spPr>
            <a:xfrm>
              <a:off x="1848315" y="2957896"/>
              <a:ext cx="4405734" cy="1230385"/>
            </a:xfrm>
            <a:prstGeom prst="rect">
              <a:avLst/>
            </a:prstGeom>
            <a:noFill/>
            <a:ln>
              <a:noFill/>
            </a:ln>
          </p:spPr>
          <p:txBody>
            <a:bodyPr spcFirstLastPara="1" wrap="square" lIns="0" tIns="142225" rIns="142225" bIns="142225" anchor="ctr" anchorCtr="0">
              <a:noAutofit/>
            </a:bodyPr>
            <a:lstStyle/>
            <a:p>
              <a:pPr marL="0" marR="0" lvl="0" indent="0" algn="l" rtl="0">
                <a:lnSpc>
                  <a:spcPct val="90000"/>
                </a:lnSpc>
                <a:spcBef>
                  <a:spcPts val="0"/>
                </a:spcBef>
                <a:spcAft>
                  <a:spcPts val="0"/>
                </a:spcAft>
                <a:buClr>
                  <a:schemeClr val="dk1"/>
                </a:buClr>
                <a:buSzPts val="2000"/>
                <a:buFont typeface="Arial"/>
                <a:buNone/>
              </a:pPr>
              <a:r>
                <a:rPr lang="en-US" sz="2000" b="0" dirty="0">
                  <a:solidFill>
                    <a:schemeClr val="dk1"/>
                  </a:solidFill>
                  <a:latin typeface="Trebuchet MS"/>
                  <a:ea typeface="Trebuchet MS"/>
                  <a:cs typeface="Trebuchet MS"/>
                  <a:sym typeface="Trebuchet MS"/>
                </a:rPr>
                <a:t>Helps principals realize their areas of strength</a:t>
              </a:r>
              <a:endParaRPr sz="2000" dirty="0">
                <a:solidFill>
                  <a:schemeClr val="dk1"/>
                </a:solidFill>
                <a:latin typeface="Trebuchet MS"/>
                <a:ea typeface="Trebuchet MS"/>
                <a:cs typeface="Trebuchet MS"/>
                <a:sym typeface="Trebuchet MS"/>
              </a:endParaRPr>
            </a:p>
          </p:txBody>
        </p:sp>
        <p:sp>
          <p:nvSpPr>
            <p:cNvPr id="576" name="Google Shape;576;p42"/>
            <p:cNvSpPr/>
            <p:nvPr/>
          </p:nvSpPr>
          <p:spPr>
            <a:xfrm>
              <a:off x="1729602" y="4188281"/>
              <a:ext cx="4524447" cy="1230385"/>
            </a:xfrm>
            <a:prstGeom prst="rect">
              <a:avLst/>
            </a:prstGeom>
            <a:solidFill>
              <a:srgbClr val="CACACA">
                <a:alpha val="89803"/>
              </a:srgbClr>
            </a:solidFill>
            <a:ln w="12700" cap="flat" cmpd="sng">
              <a:solidFill>
                <a:schemeClr val="dk1">
                  <a:alpha val="89803"/>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7" name="Google Shape;577;p42"/>
            <p:cNvSpPr txBox="1"/>
            <p:nvPr/>
          </p:nvSpPr>
          <p:spPr>
            <a:xfrm>
              <a:off x="1819746" y="4188281"/>
              <a:ext cx="4613711" cy="1230385"/>
            </a:xfrm>
            <a:prstGeom prst="rect">
              <a:avLst/>
            </a:prstGeom>
            <a:noFill/>
            <a:ln>
              <a:noFill/>
            </a:ln>
          </p:spPr>
          <p:txBody>
            <a:bodyPr spcFirstLastPara="1" wrap="square" lIns="0" tIns="142225" rIns="142225" bIns="142225" anchor="ctr" anchorCtr="0">
              <a:noAutofit/>
            </a:bodyPr>
            <a:lstStyle/>
            <a:p>
              <a:pPr marL="0" marR="0" lvl="0" indent="0" algn="l" rtl="0">
                <a:lnSpc>
                  <a:spcPct val="90000"/>
                </a:lnSpc>
                <a:spcBef>
                  <a:spcPts val="0"/>
                </a:spcBef>
                <a:spcAft>
                  <a:spcPts val="0"/>
                </a:spcAft>
                <a:buClr>
                  <a:schemeClr val="dk1"/>
                </a:buClr>
                <a:buSzPts val="2000"/>
                <a:buFont typeface="Arial"/>
                <a:buNone/>
              </a:pPr>
              <a:r>
                <a:rPr lang="en-US" sz="2000" b="0" dirty="0">
                  <a:solidFill>
                    <a:schemeClr val="dk1"/>
                  </a:solidFill>
                  <a:latin typeface="Trebuchet MS"/>
                  <a:ea typeface="Trebuchet MS"/>
                  <a:cs typeface="Trebuchet MS"/>
                  <a:sym typeface="Trebuchet MS"/>
                </a:rPr>
                <a:t>Can point out misalignment between principal’s perceptions and superintendent’s</a:t>
              </a:r>
              <a:endParaRPr sz="2000" dirty="0">
                <a:solidFill>
                  <a:schemeClr val="dk1"/>
                </a:solidFill>
                <a:latin typeface="Trebuchet MS"/>
                <a:ea typeface="Trebuchet MS"/>
                <a:cs typeface="Trebuchet MS"/>
                <a:sym typeface="Trebuchet MS"/>
              </a:endParaRPr>
            </a:p>
          </p:txBody>
        </p:sp>
        <p:sp>
          <p:nvSpPr>
            <p:cNvPr id="578" name="Google Shape;578;p42"/>
            <p:cNvSpPr/>
            <p:nvPr/>
          </p:nvSpPr>
          <p:spPr>
            <a:xfrm>
              <a:off x="682843" y="184527"/>
              <a:ext cx="1674874" cy="1599969"/>
            </a:xfrm>
            <a:prstGeom prst="ellipse">
              <a:avLst/>
            </a:prstGeom>
            <a:solidFill>
              <a:srgbClr val="00B05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9" name="Google Shape;579;p42"/>
            <p:cNvSpPr txBox="1"/>
            <p:nvPr/>
          </p:nvSpPr>
          <p:spPr>
            <a:xfrm>
              <a:off x="928123" y="418837"/>
              <a:ext cx="1184314" cy="113134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1900"/>
                <a:buFont typeface="Trebuchet MS"/>
                <a:buNone/>
              </a:pPr>
              <a:r>
                <a:rPr lang="en-US" sz="1900" dirty="0">
                  <a:solidFill>
                    <a:schemeClr val="lt1"/>
                  </a:solidFill>
                  <a:effectLst>
                    <a:outerShdw blurRad="38100" dist="38100" dir="2700000" algn="tl">
                      <a:srgbClr val="000000">
                        <a:alpha val="43137"/>
                      </a:srgbClr>
                    </a:outerShdw>
                  </a:effectLst>
                  <a:latin typeface="Trebuchet MS"/>
                  <a:ea typeface="Trebuchet MS"/>
                  <a:cs typeface="Trebuchet MS"/>
                  <a:sym typeface="Trebuchet MS"/>
                </a:rPr>
                <a:t>Benefits</a:t>
              </a:r>
              <a:endParaRPr dirty="0">
                <a:effectLst>
                  <a:outerShdw blurRad="38100" dist="38100" dir="2700000" algn="tl">
                    <a:srgbClr val="000000">
                      <a:alpha val="43137"/>
                    </a:srgbClr>
                  </a:outerShdw>
                </a:effectLst>
              </a:endParaRPr>
            </a:p>
          </p:txBody>
        </p:sp>
        <p:sp>
          <p:nvSpPr>
            <p:cNvPr id="580" name="Google Shape;580;p42"/>
            <p:cNvSpPr/>
            <p:nvPr/>
          </p:nvSpPr>
          <p:spPr>
            <a:xfrm>
              <a:off x="7248431" y="494515"/>
              <a:ext cx="4524447" cy="1230385"/>
            </a:xfrm>
            <a:prstGeom prst="rect">
              <a:avLst/>
            </a:prstGeom>
            <a:solidFill>
              <a:srgbClr val="CACACA">
                <a:alpha val="89803"/>
              </a:srgbClr>
            </a:solidFill>
            <a:ln w="12700" cap="flat" cmpd="sng">
              <a:solidFill>
                <a:srgbClr val="C0000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1" name="Google Shape;581;p42"/>
            <p:cNvSpPr txBox="1"/>
            <p:nvPr/>
          </p:nvSpPr>
          <p:spPr>
            <a:xfrm>
              <a:off x="7972343" y="494515"/>
              <a:ext cx="3800536" cy="1230385"/>
            </a:xfrm>
            <a:prstGeom prst="rect">
              <a:avLst/>
            </a:prstGeom>
            <a:noFill/>
            <a:ln>
              <a:noFill/>
            </a:ln>
          </p:spPr>
          <p:txBody>
            <a:bodyPr spcFirstLastPara="1" wrap="square" lIns="0" tIns="142225" rIns="142225" bIns="142225" anchor="ctr" anchorCtr="0">
              <a:noAutofit/>
            </a:bodyPr>
            <a:lstStyle/>
            <a:p>
              <a:pPr marL="0" marR="0" lvl="0" indent="0" algn="l" rtl="0">
                <a:lnSpc>
                  <a:spcPct val="90000"/>
                </a:lnSpc>
                <a:spcBef>
                  <a:spcPts val="0"/>
                </a:spcBef>
                <a:spcAft>
                  <a:spcPts val="0"/>
                </a:spcAft>
                <a:buClr>
                  <a:schemeClr val="dk1"/>
                </a:buClr>
                <a:buSzPts val="2000"/>
                <a:buFont typeface="Arial"/>
                <a:buNone/>
              </a:pPr>
              <a:r>
                <a:rPr lang="en-US" sz="2000" b="0" dirty="0">
                  <a:solidFill>
                    <a:schemeClr val="dk1"/>
                  </a:solidFill>
                  <a:latin typeface="Trebuchet MS"/>
                  <a:ea typeface="Trebuchet MS"/>
                  <a:cs typeface="Trebuchet MS"/>
                  <a:sym typeface="Trebuchet MS"/>
                </a:rPr>
                <a:t>Principal must be willing to assess accurately</a:t>
              </a:r>
              <a:endParaRPr sz="2000" dirty="0">
                <a:solidFill>
                  <a:schemeClr val="dk1"/>
                </a:solidFill>
                <a:latin typeface="Trebuchet MS"/>
                <a:ea typeface="Trebuchet MS"/>
                <a:cs typeface="Trebuchet MS"/>
                <a:sym typeface="Trebuchet MS"/>
              </a:endParaRPr>
            </a:p>
          </p:txBody>
        </p:sp>
        <p:sp>
          <p:nvSpPr>
            <p:cNvPr id="582" name="Google Shape;582;p42"/>
            <p:cNvSpPr/>
            <p:nvPr/>
          </p:nvSpPr>
          <p:spPr>
            <a:xfrm>
              <a:off x="7248431" y="1724901"/>
              <a:ext cx="4524447" cy="1230385"/>
            </a:xfrm>
            <a:prstGeom prst="rect">
              <a:avLst/>
            </a:prstGeom>
            <a:solidFill>
              <a:srgbClr val="CACACA">
                <a:alpha val="89803"/>
              </a:srgbClr>
            </a:solidFill>
            <a:ln w="12700" cap="flat" cmpd="sng">
              <a:solidFill>
                <a:srgbClr val="C0000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3" name="Google Shape;583;p42"/>
            <p:cNvSpPr txBox="1"/>
            <p:nvPr/>
          </p:nvSpPr>
          <p:spPr>
            <a:xfrm>
              <a:off x="7435076" y="1724901"/>
              <a:ext cx="4337803" cy="1230385"/>
            </a:xfrm>
            <a:prstGeom prst="rect">
              <a:avLst/>
            </a:prstGeom>
            <a:noFill/>
            <a:ln>
              <a:noFill/>
            </a:ln>
          </p:spPr>
          <p:txBody>
            <a:bodyPr spcFirstLastPara="1" wrap="square" lIns="0" tIns="142225" rIns="142225" bIns="142225" anchor="ctr" anchorCtr="0">
              <a:noAutofit/>
            </a:bodyPr>
            <a:lstStyle/>
            <a:p>
              <a:pPr marL="0" marR="0" lvl="0" indent="0" algn="l" rtl="0">
                <a:lnSpc>
                  <a:spcPct val="90000"/>
                </a:lnSpc>
                <a:spcBef>
                  <a:spcPts val="0"/>
                </a:spcBef>
                <a:spcAft>
                  <a:spcPts val="0"/>
                </a:spcAft>
                <a:buClr>
                  <a:schemeClr val="dk1"/>
                </a:buClr>
                <a:buSzPts val="2000"/>
                <a:buFont typeface="Arial"/>
                <a:buNone/>
              </a:pPr>
              <a:r>
                <a:rPr lang="en-US" sz="2000" b="0" dirty="0">
                  <a:solidFill>
                    <a:schemeClr val="dk1"/>
                  </a:solidFill>
                  <a:latin typeface="Trebuchet MS"/>
                  <a:ea typeface="Trebuchet MS"/>
                  <a:cs typeface="Trebuchet MS"/>
                  <a:sym typeface="Trebuchet MS"/>
                </a:rPr>
                <a:t>Must have trust to share with </a:t>
              </a:r>
              <a:r>
                <a:rPr lang="en-US" sz="2000" dirty="0">
                  <a:solidFill>
                    <a:schemeClr val="dk1"/>
                  </a:solidFill>
                  <a:latin typeface="Trebuchet MS"/>
                  <a:ea typeface="Trebuchet MS"/>
                  <a:cs typeface="Trebuchet MS"/>
                  <a:sym typeface="Trebuchet MS"/>
                </a:rPr>
                <a:t>superintendent</a:t>
              </a:r>
              <a:endParaRPr sz="2000" dirty="0">
                <a:solidFill>
                  <a:schemeClr val="dk1"/>
                </a:solidFill>
                <a:latin typeface="Trebuchet MS"/>
                <a:ea typeface="Trebuchet MS"/>
                <a:cs typeface="Trebuchet MS"/>
                <a:sym typeface="Trebuchet MS"/>
              </a:endParaRPr>
            </a:p>
          </p:txBody>
        </p:sp>
        <p:sp>
          <p:nvSpPr>
            <p:cNvPr id="586" name="Google Shape;586;p42"/>
            <p:cNvSpPr/>
            <p:nvPr/>
          </p:nvSpPr>
          <p:spPr>
            <a:xfrm>
              <a:off x="6280945" y="124883"/>
              <a:ext cx="1674874" cy="1599969"/>
            </a:xfrm>
            <a:prstGeom prst="ellipse">
              <a:avLst/>
            </a:prstGeom>
            <a:solidFill>
              <a:srgbClr val="D5003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7" name="Google Shape;587;p42"/>
            <p:cNvSpPr txBox="1"/>
            <p:nvPr/>
          </p:nvSpPr>
          <p:spPr>
            <a:xfrm>
              <a:off x="6526225" y="359193"/>
              <a:ext cx="1184314" cy="113134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1900"/>
                <a:buFont typeface="Trebuchet MS"/>
                <a:buNone/>
              </a:pPr>
              <a:r>
                <a:rPr lang="en-US" sz="1900" dirty="0">
                  <a:solidFill>
                    <a:schemeClr val="lt1"/>
                  </a:solidFill>
                  <a:effectLst>
                    <a:outerShdw blurRad="38100" dist="38100" dir="2700000" algn="tl">
                      <a:srgbClr val="000000">
                        <a:alpha val="43137"/>
                      </a:srgbClr>
                    </a:outerShdw>
                  </a:effectLst>
                  <a:latin typeface="Trebuchet MS"/>
                  <a:ea typeface="Trebuchet MS"/>
                  <a:cs typeface="Trebuchet MS"/>
                  <a:sym typeface="Trebuchet MS"/>
                </a:rPr>
                <a:t>Challenges</a:t>
              </a:r>
              <a:endParaRPr dirty="0">
                <a:effectLst>
                  <a:outerShdw blurRad="38100" dist="38100" dir="2700000" algn="tl">
                    <a:srgbClr val="000000">
                      <a:alpha val="43137"/>
                    </a:srgbClr>
                  </a:outerShdw>
                </a:effectLst>
              </a:endParaRPr>
            </a:p>
          </p:txBody>
        </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43"/>
          <p:cNvSpPr txBox="1">
            <a:spLocks noGrp="1"/>
          </p:cNvSpPr>
          <p:nvPr>
            <p:ph type="title"/>
          </p:nvPr>
        </p:nvSpPr>
        <p:spPr>
          <a:xfrm>
            <a:off x="838200" y="32610"/>
            <a:ext cx="10515600" cy="132588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2"/>
              </a:buClr>
              <a:buSzPts val="4400"/>
              <a:buFont typeface="Trebuchet MS"/>
              <a:buNone/>
            </a:pPr>
            <a:r>
              <a:rPr lang="en-US" dirty="0"/>
              <a:t>SELF-EVALUATIONS</a:t>
            </a:r>
            <a:endParaRPr dirty="0"/>
          </a:p>
        </p:txBody>
      </p:sp>
      <p:sp>
        <p:nvSpPr>
          <p:cNvPr id="594" name="Google Shape;594;p43"/>
          <p:cNvSpPr txBox="1">
            <a:spLocks noGrp="1"/>
          </p:cNvSpPr>
          <p:nvPr>
            <p:ph type="body" idx="1"/>
          </p:nvPr>
        </p:nvSpPr>
        <p:spPr>
          <a:xfrm>
            <a:off x="838200" y="1493111"/>
            <a:ext cx="10909610" cy="451554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chemeClr val="dk1"/>
              </a:buClr>
              <a:buSzPts val="2800"/>
              <a:buChar char="•"/>
            </a:pPr>
            <a:r>
              <a:rPr lang="en-US" dirty="0"/>
              <a:t>Optional, but </a:t>
            </a:r>
            <a:r>
              <a:rPr lang="en-US" u="sng" dirty="0"/>
              <a:t>recommended</a:t>
            </a:r>
            <a:endParaRPr dirty="0"/>
          </a:p>
          <a:p>
            <a:pPr marL="457200" lvl="0" indent="-457200" algn="l" rtl="0">
              <a:lnSpc>
                <a:spcPct val="100000"/>
              </a:lnSpc>
              <a:spcBef>
                <a:spcPts val="1200"/>
              </a:spcBef>
              <a:spcAft>
                <a:spcPts val="0"/>
              </a:spcAft>
              <a:buClr>
                <a:schemeClr val="dk1"/>
              </a:buClr>
              <a:buSzPts val="2800"/>
              <a:buChar char="•"/>
            </a:pPr>
            <a:r>
              <a:rPr lang="en-US" dirty="0"/>
              <a:t>Helps principals to reflect on areas of strength and areas for improvement</a:t>
            </a:r>
            <a:endParaRPr dirty="0"/>
          </a:p>
          <a:p>
            <a:pPr marL="457200" lvl="0" indent="-457200" algn="l" rtl="0">
              <a:lnSpc>
                <a:spcPct val="100000"/>
              </a:lnSpc>
              <a:spcBef>
                <a:spcPts val="1200"/>
              </a:spcBef>
              <a:spcAft>
                <a:spcPts val="0"/>
              </a:spcAft>
              <a:buClr>
                <a:schemeClr val="dk1"/>
              </a:buClr>
              <a:buSzPts val="2800"/>
              <a:buChar char="•"/>
            </a:pPr>
            <a:r>
              <a:rPr lang="en-US" dirty="0"/>
              <a:t>Principals should consider all relevant information</a:t>
            </a:r>
            <a:endParaRPr dirty="0"/>
          </a:p>
          <a:p>
            <a:pPr marL="457200" lvl="0" indent="-457200" algn="l" rtl="0">
              <a:lnSpc>
                <a:spcPct val="100000"/>
              </a:lnSpc>
              <a:spcBef>
                <a:spcPts val="1200"/>
              </a:spcBef>
              <a:spcAft>
                <a:spcPts val="0"/>
              </a:spcAft>
              <a:buClr>
                <a:schemeClr val="dk1"/>
              </a:buClr>
              <a:buSzPts val="2800"/>
              <a:buChar char="•"/>
            </a:pPr>
            <a:r>
              <a:rPr lang="en-US" dirty="0"/>
              <a:t>Based on areas that need improvement, principals should consider developing professional practice goals</a:t>
            </a:r>
            <a:endParaRPr dirty="0"/>
          </a:p>
          <a:p>
            <a:pPr marL="0" lvl="0" indent="0" algn="l" rtl="0">
              <a:lnSpc>
                <a:spcPct val="90000"/>
              </a:lnSpc>
              <a:spcBef>
                <a:spcPts val="2200"/>
              </a:spcBef>
              <a:spcAft>
                <a:spcPts val="0"/>
              </a:spcAft>
              <a:buClr>
                <a:schemeClr val="dk1"/>
              </a:buClr>
              <a:buSzPts val="2800"/>
              <a:buNone/>
            </a:pPr>
            <a:endParaRP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graphicFrame>
        <p:nvGraphicFramePr>
          <p:cNvPr id="600" name="Google Shape;600;p44"/>
          <p:cNvGraphicFramePr/>
          <p:nvPr>
            <p:extLst>
              <p:ext uri="{D42A27DB-BD31-4B8C-83A1-F6EECF244321}">
                <p14:modId xmlns:p14="http://schemas.microsoft.com/office/powerpoint/2010/main" val="3173304542"/>
              </p:ext>
            </p:extLst>
          </p:nvPr>
        </p:nvGraphicFramePr>
        <p:xfrm>
          <a:off x="1116419" y="1770321"/>
          <a:ext cx="10148800" cy="3863275"/>
        </p:xfrm>
        <a:graphic>
          <a:graphicData uri="http://schemas.openxmlformats.org/drawingml/2006/table">
            <a:tbl>
              <a:tblPr firstRow="1" bandRow="1">
                <a:noFill/>
                <a:tableStyleId>{4707567D-6447-4F91-A6B4-1BB1B447DF70}</a:tableStyleId>
              </a:tblPr>
              <a:tblGrid>
                <a:gridCol w="2175225">
                  <a:extLst>
                    <a:ext uri="{9D8B030D-6E8A-4147-A177-3AD203B41FA5}">
                      <a16:colId xmlns:a16="http://schemas.microsoft.com/office/drawing/2014/main" val="20000"/>
                    </a:ext>
                  </a:extLst>
                </a:gridCol>
                <a:gridCol w="4991125">
                  <a:extLst>
                    <a:ext uri="{9D8B030D-6E8A-4147-A177-3AD203B41FA5}">
                      <a16:colId xmlns:a16="http://schemas.microsoft.com/office/drawing/2014/main" val="20001"/>
                    </a:ext>
                  </a:extLst>
                </a:gridCol>
                <a:gridCol w="1491225">
                  <a:extLst>
                    <a:ext uri="{9D8B030D-6E8A-4147-A177-3AD203B41FA5}">
                      <a16:colId xmlns:a16="http://schemas.microsoft.com/office/drawing/2014/main" val="20002"/>
                    </a:ext>
                  </a:extLst>
                </a:gridCol>
                <a:gridCol w="1491225">
                  <a:extLst>
                    <a:ext uri="{9D8B030D-6E8A-4147-A177-3AD203B41FA5}">
                      <a16:colId xmlns:a16="http://schemas.microsoft.com/office/drawing/2014/main" val="20003"/>
                    </a:ext>
                  </a:extLst>
                </a:gridCol>
              </a:tblGrid>
              <a:tr h="724325">
                <a:tc>
                  <a:txBody>
                    <a:bodyPr/>
                    <a:lstStyle/>
                    <a:p>
                      <a:pPr marL="0" marR="0" lvl="0" indent="0" algn="ctr" rtl="0">
                        <a:spcBef>
                          <a:spcPts val="0"/>
                        </a:spcBef>
                        <a:spcAft>
                          <a:spcPts val="0"/>
                        </a:spcAft>
                        <a:buNone/>
                      </a:pPr>
                      <a:r>
                        <a:rPr lang="en-US" sz="2000" dirty="0">
                          <a:effectLst>
                            <a:outerShdw blurRad="38100" dist="38100" dir="2700000" algn="tl">
                              <a:srgbClr val="000000">
                                <a:alpha val="43137"/>
                              </a:srgbClr>
                            </a:outerShdw>
                          </a:effectLst>
                          <a:latin typeface="Arial"/>
                          <a:ea typeface="Arial"/>
                          <a:cs typeface="Arial"/>
                          <a:sym typeface="Arial"/>
                        </a:rPr>
                        <a:t>Data Collection Procedure</a:t>
                      </a:r>
                      <a:endParaRPr dirty="0">
                        <a:effectLst>
                          <a:outerShdw blurRad="38100" dist="38100" dir="2700000" algn="tl">
                            <a:srgbClr val="000000">
                              <a:alpha val="43137"/>
                            </a:srgbClr>
                          </a:outerShdw>
                        </a:effectLst>
                      </a:endParaRPr>
                    </a:p>
                  </a:txBody>
                  <a:tcPr marL="91450" marR="91450" marT="45700" marB="45700" anchor="ctr">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22536"/>
                    </a:solidFill>
                  </a:tcPr>
                </a:tc>
                <a:tc>
                  <a:txBody>
                    <a:bodyPr/>
                    <a:lstStyle/>
                    <a:p>
                      <a:pPr marL="0" marR="0" lvl="0" indent="0" algn="ctr" rtl="0">
                        <a:spcBef>
                          <a:spcPts val="0"/>
                        </a:spcBef>
                        <a:spcAft>
                          <a:spcPts val="0"/>
                        </a:spcAft>
                        <a:buNone/>
                      </a:pPr>
                      <a:r>
                        <a:rPr lang="en-US" sz="2000" dirty="0">
                          <a:effectLst>
                            <a:outerShdw blurRad="38100" dist="38100" dir="2700000" algn="tl">
                              <a:srgbClr val="000000">
                                <a:alpha val="43137"/>
                              </a:srgbClr>
                            </a:outerShdw>
                          </a:effectLst>
                          <a:latin typeface="Arial"/>
                          <a:ea typeface="Arial"/>
                          <a:cs typeface="Arial"/>
                          <a:sym typeface="Arial"/>
                        </a:rPr>
                        <a:t>Form(s)</a:t>
                      </a:r>
                      <a:endParaRPr dirty="0">
                        <a:effectLst>
                          <a:outerShdw blurRad="38100" dist="38100" dir="2700000" algn="tl">
                            <a:srgbClr val="000000">
                              <a:alpha val="43137"/>
                            </a:srgbClr>
                          </a:outerShdw>
                        </a:effectLst>
                      </a:endParaRPr>
                    </a:p>
                  </a:txBody>
                  <a:tcPr marL="91450" marR="91450" marT="45700" marB="457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22536"/>
                    </a:solidFill>
                  </a:tcPr>
                </a:tc>
                <a:tc>
                  <a:txBody>
                    <a:bodyPr/>
                    <a:lstStyle/>
                    <a:p>
                      <a:pPr marL="0" marR="0" lvl="0" indent="0" algn="ctr" rtl="0">
                        <a:spcBef>
                          <a:spcPts val="0"/>
                        </a:spcBef>
                        <a:spcAft>
                          <a:spcPts val="0"/>
                        </a:spcAft>
                        <a:buNone/>
                      </a:pPr>
                      <a:r>
                        <a:rPr lang="en-US" sz="2000" dirty="0">
                          <a:effectLst>
                            <a:outerShdw blurRad="38100" dist="38100" dir="2700000" algn="tl">
                              <a:srgbClr val="000000">
                                <a:alpha val="43137"/>
                              </a:srgbClr>
                            </a:outerShdw>
                          </a:effectLst>
                          <a:latin typeface="Arial"/>
                          <a:ea typeface="Arial"/>
                          <a:cs typeface="Arial"/>
                          <a:sym typeface="Arial"/>
                        </a:rPr>
                        <a:t>Evaluator</a:t>
                      </a:r>
                      <a:endParaRPr dirty="0">
                        <a:effectLst>
                          <a:outerShdw blurRad="38100" dist="38100" dir="2700000" algn="tl">
                            <a:srgbClr val="000000">
                              <a:alpha val="43137"/>
                            </a:srgbClr>
                          </a:outerShdw>
                        </a:effectLst>
                      </a:endParaRPr>
                    </a:p>
                  </a:txBody>
                  <a:tcPr marL="91450" marR="91450" marT="45700" marB="45700" anchor="ctr">
                    <a:lnL w="9525"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22536"/>
                    </a:solidFill>
                  </a:tcPr>
                </a:tc>
                <a:tc>
                  <a:txBody>
                    <a:bodyPr/>
                    <a:lstStyle/>
                    <a:p>
                      <a:pPr marL="0" marR="0" lvl="0" indent="0" algn="ctr" rtl="0">
                        <a:spcBef>
                          <a:spcPts val="0"/>
                        </a:spcBef>
                        <a:spcAft>
                          <a:spcPts val="0"/>
                        </a:spcAft>
                        <a:buNone/>
                      </a:pPr>
                      <a:r>
                        <a:rPr lang="en-US" sz="2000" dirty="0">
                          <a:effectLst>
                            <a:outerShdw blurRad="38100" dist="38100" dir="2700000" algn="tl">
                              <a:srgbClr val="000000">
                                <a:alpha val="43137"/>
                              </a:srgbClr>
                            </a:outerShdw>
                          </a:effectLst>
                          <a:latin typeface="Arial"/>
                          <a:ea typeface="Arial"/>
                          <a:cs typeface="Arial"/>
                          <a:sym typeface="Arial"/>
                        </a:rPr>
                        <a:t>Principal</a:t>
                      </a:r>
                      <a:endParaRPr dirty="0">
                        <a:effectLst>
                          <a:outerShdw blurRad="38100" dist="38100" dir="2700000" algn="tl">
                            <a:srgbClr val="000000">
                              <a:alpha val="43137"/>
                            </a:srgbClr>
                          </a:outerShdw>
                        </a:effectLst>
                      </a:endParaRPr>
                    </a:p>
                  </a:txBody>
                  <a:tcPr marL="91450" marR="91450" marT="45700" marB="457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22536"/>
                    </a:solidFill>
                  </a:tcPr>
                </a:tc>
                <a:extLst>
                  <a:ext uri="{0D108BD9-81ED-4DB2-BD59-A6C34878D82A}">
                    <a16:rowId xmlns:a16="http://schemas.microsoft.com/office/drawing/2014/main" val="10000"/>
                  </a:ext>
                </a:extLst>
              </a:tr>
              <a:tr h="684500">
                <a:tc>
                  <a:txBody>
                    <a:bodyPr/>
                    <a:lstStyle/>
                    <a:p>
                      <a:pPr marL="0" marR="0" lvl="0" indent="0" algn="l" rtl="0">
                        <a:spcBef>
                          <a:spcPts val="0"/>
                        </a:spcBef>
                        <a:spcAft>
                          <a:spcPts val="0"/>
                        </a:spcAft>
                        <a:buNone/>
                      </a:pPr>
                      <a:r>
                        <a:rPr lang="en-US" sz="2000" dirty="0">
                          <a:latin typeface="Trebuchet MS"/>
                          <a:ea typeface="Trebuchet MS"/>
                          <a:cs typeface="Trebuchet MS"/>
                          <a:sym typeface="Trebuchet MS"/>
                        </a:rPr>
                        <a:t>Informal Observations/ School Site Visits</a:t>
                      </a:r>
                      <a:endParaRPr dirty="0"/>
                    </a:p>
                  </a:txBody>
                  <a:tcPr marL="91450" marR="91450" marT="45700" marB="45700" anchor="ctr">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2000" dirty="0">
                          <a:latin typeface="Trebuchet MS"/>
                          <a:ea typeface="Trebuchet MS"/>
                          <a:cs typeface="Trebuchet MS"/>
                          <a:sym typeface="Trebuchet MS"/>
                        </a:rPr>
                        <a:t>Informal Observation/School Site Visit Form</a:t>
                      </a:r>
                      <a:endParaRPr dirty="0"/>
                    </a:p>
                  </a:txBody>
                  <a:tcPr marL="91450" marR="91450" marT="45700" marB="457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dirty="0">
                          <a:solidFill>
                            <a:schemeClr val="dk1"/>
                          </a:solidFill>
                          <a:latin typeface="Trebuchet MS"/>
                          <a:ea typeface="Trebuchet MS"/>
                          <a:cs typeface="Trebuchet MS"/>
                          <a:sym typeface="Trebuchet MS"/>
                        </a:rPr>
                        <a:t>✔</a:t>
                      </a:r>
                      <a:endParaRPr sz="2000" dirty="0">
                        <a:latin typeface="Trebuchet MS"/>
                        <a:ea typeface="Trebuchet MS"/>
                        <a:cs typeface="Trebuchet MS"/>
                        <a:sym typeface="Trebuchet MS"/>
                      </a:endParaRPr>
                    </a:p>
                  </a:txBody>
                  <a:tcPr marL="91450" marR="91450" marT="45700" marB="457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2000" dirty="0">
                        <a:latin typeface="Trebuchet MS"/>
                        <a:ea typeface="Trebuchet MS"/>
                        <a:cs typeface="Trebuchet MS"/>
                        <a:sym typeface="Trebuchet MS"/>
                      </a:endParaRPr>
                    </a:p>
                  </a:txBody>
                  <a:tcPr marL="91450" marR="91450" marT="45700" marB="45700" anchor="ctr">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724325">
                <a:tc>
                  <a:txBody>
                    <a:bodyPr/>
                    <a:lstStyle/>
                    <a:p>
                      <a:pPr marL="0" marR="0" lvl="0" indent="0" algn="l" rtl="0">
                        <a:spcBef>
                          <a:spcPts val="0"/>
                        </a:spcBef>
                        <a:spcAft>
                          <a:spcPts val="0"/>
                        </a:spcAft>
                        <a:buNone/>
                      </a:pPr>
                      <a:r>
                        <a:rPr lang="en-US" sz="2000" dirty="0">
                          <a:latin typeface="Trebuchet MS"/>
                          <a:ea typeface="Trebuchet MS"/>
                          <a:cs typeface="Trebuchet MS"/>
                          <a:sym typeface="Trebuchet MS"/>
                        </a:rPr>
                        <a:t>Documentation Evidence</a:t>
                      </a:r>
                      <a:endParaRPr dirty="0"/>
                    </a:p>
                  </a:txBody>
                  <a:tcPr marL="91450" marR="91450" marT="45700" marB="45700" anchor="ctr">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2000" dirty="0">
                          <a:latin typeface="Trebuchet MS"/>
                          <a:ea typeface="Trebuchet MS"/>
                          <a:cs typeface="Trebuchet MS"/>
                          <a:sym typeface="Trebuchet MS"/>
                        </a:rPr>
                        <a:t>Documentation Evidence Cover Sheet</a:t>
                      </a:r>
                      <a:endParaRPr dirty="0"/>
                    </a:p>
                  </a:txBody>
                  <a:tcPr marL="91450" marR="91450" marT="45700" marB="457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2000" dirty="0">
                        <a:latin typeface="Trebuchet MS"/>
                        <a:ea typeface="Trebuchet MS"/>
                        <a:cs typeface="Trebuchet MS"/>
                        <a:sym typeface="Trebuchet MS"/>
                      </a:endParaRPr>
                    </a:p>
                  </a:txBody>
                  <a:tcPr marL="91450" marR="91450" marT="45700" marB="457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dirty="0">
                          <a:solidFill>
                            <a:schemeClr val="dk1"/>
                          </a:solidFill>
                          <a:latin typeface="Trebuchet MS"/>
                          <a:ea typeface="Trebuchet MS"/>
                          <a:cs typeface="Trebuchet MS"/>
                          <a:sym typeface="Trebuchet MS"/>
                        </a:rPr>
                        <a:t>✔</a:t>
                      </a:r>
                      <a:endParaRPr sz="2000" dirty="0">
                        <a:latin typeface="Trebuchet MS"/>
                        <a:ea typeface="Trebuchet MS"/>
                        <a:cs typeface="Trebuchet MS"/>
                        <a:sym typeface="Trebuchet MS"/>
                      </a:endParaRPr>
                    </a:p>
                  </a:txBody>
                  <a:tcPr marL="91450" marR="91450" marT="45700" marB="45700" anchor="ctr">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724325">
                <a:tc>
                  <a:txBody>
                    <a:bodyPr/>
                    <a:lstStyle/>
                    <a:p>
                      <a:pPr marL="0" marR="0" lvl="0" indent="0" algn="l" rtl="0">
                        <a:spcBef>
                          <a:spcPts val="0"/>
                        </a:spcBef>
                        <a:spcAft>
                          <a:spcPts val="0"/>
                        </a:spcAft>
                        <a:buNone/>
                      </a:pPr>
                      <a:r>
                        <a:rPr lang="en-US" sz="2000" dirty="0">
                          <a:latin typeface="Trebuchet MS"/>
                          <a:ea typeface="Trebuchet MS"/>
                          <a:cs typeface="Trebuchet MS"/>
                          <a:sym typeface="Trebuchet MS"/>
                        </a:rPr>
                        <a:t>Teacher/Staff Surveys</a:t>
                      </a:r>
                      <a:endParaRPr dirty="0"/>
                    </a:p>
                  </a:txBody>
                  <a:tcPr marL="91450" marR="91450" marT="45700" marB="45700" anchor="ctr">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2000" dirty="0">
                          <a:latin typeface="Trebuchet MS"/>
                          <a:ea typeface="Trebuchet MS"/>
                          <a:cs typeface="Trebuchet MS"/>
                          <a:sym typeface="Trebuchet MS"/>
                        </a:rPr>
                        <a:t>Teacher/Staff Survey Form</a:t>
                      </a:r>
                      <a:endParaRPr dirty="0"/>
                    </a:p>
                    <a:p>
                      <a:pPr marL="0" marR="0" lvl="0" indent="0" algn="l" rtl="0">
                        <a:spcBef>
                          <a:spcPts val="0"/>
                        </a:spcBef>
                        <a:spcAft>
                          <a:spcPts val="0"/>
                        </a:spcAft>
                        <a:buNone/>
                      </a:pPr>
                      <a:r>
                        <a:rPr lang="en-US" sz="2000" dirty="0">
                          <a:latin typeface="Trebuchet MS"/>
                          <a:ea typeface="Trebuchet MS"/>
                          <a:cs typeface="Trebuchet MS"/>
                          <a:sym typeface="Trebuchet MS"/>
                        </a:rPr>
                        <a:t>Survey Summary Form</a:t>
                      </a:r>
                      <a:endParaRPr sz="2000" dirty="0">
                        <a:latin typeface="Trebuchet MS"/>
                        <a:ea typeface="Trebuchet MS"/>
                        <a:cs typeface="Trebuchet MS"/>
                        <a:sym typeface="Trebuchet MS"/>
                      </a:endParaRPr>
                    </a:p>
                  </a:txBody>
                  <a:tcPr marL="91450" marR="91450" marT="45700" marB="457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2000" dirty="0">
                        <a:latin typeface="Trebuchet MS"/>
                        <a:ea typeface="Trebuchet MS"/>
                        <a:cs typeface="Trebuchet MS"/>
                        <a:sym typeface="Trebuchet MS"/>
                      </a:endParaRPr>
                    </a:p>
                  </a:txBody>
                  <a:tcPr marL="91450" marR="91450" marT="45700" marB="457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dirty="0">
                          <a:solidFill>
                            <a:schemeClr val="dk1"/>
                          </a:solidFill>
                          <a:latin typeface="Trebuchet MS"/>
                          <a:ea typeface="Trebuchet MS"/>
                          <a:cs typeface="Trebuchet MS"/>
                          <a:sym typeface="Trebuchet MS"/>
                        </a:rPr>
                        <a:t>✔</a:t>
                      </a:r>
                      <a:endParaRPr sz="2000" dirty="0">
                        <a:latin typeface="Trebuchet MS"/>
                        <a:ea typeface="Trebuchet MS"/>
                        <a:cs typeface="Trebuchet MS"/>
                        <a:sym typeface="Trebuchet MS"/>
                      </a:endParaRPr>
                    </a:p>
                  </a:txBody>
                  <a:tcPr marL="91450" marR="91450" marT="45700" marB="45700" anchor="ctr">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684500">
                <a:tc>
                  <a:txBody>
                    <a:bodyPr/>
                    <a:lstStyle/>
                    <a:p>
                      <a:pPr marL="0" marR="0" lvl="0" indent="0" algn="l" rtl="0">
                        <a:spcBef>
                          <a:spcPts val="0"/>
                        </a:spcBef>
                        <a:spcAft>
                          <a:spcPts val="0"/>
                        </a:spcAft>
                        <a:buNone/>
                      </a:pPr>
                      <a:r>
                        <a:rPr lang="en-US" sz="2000" dirty="0">
                          <a:latin typeface="Trebuchet MS"/>
                          <a:ea typeface="Trebuchet MS"/>
                          <a:cs typeface="Trebuchet MS"/>
                          <a:sym typeface="Trebuchet MS"/>
                        </a:rPr>
                        <a:t>Self-evaluation</a:t>
                      </a:r>
                      <a:endParaRPr dirty="0"/>
                    </a:p>
                  </a:txBody>
                  <a:tcPr marL="91450" marR="91450" marT="45700" marB="45700" anchor="ctr">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2000" dirty="0">
                          <a:latin typeface="Trebuchet MS"/>
                          <a:ea typeface="Trebuchet MS"/>
                          <a:cs typeface="Trebuchet MS"/>
                          <a:sym typeface="Trebuchet MS"/>
                        </a:rPr>
                        <a:t>Principal Self-evaluation Form</a:t>
                      </a:r>
                      <a:endParaRPr dirty="0"/>
                    </a:p>
                  </a:txBody>
                  <a:tcPr marL="91450" marR="91450" marT="45700" marB="457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2000" dirty="0">
                        <a:latin typeface="Trebuchet MS"/>
                        <a:ea typeface="Trebuchet MS"/>
                        <a:cs typeface="Trebuchet MS"/>
                        <a:sym typeface="Trebuchet MS"/>
                      </a:endParaRPr>
                    </a:p>
                  </a:txBody>
                  <a:tcPr marL="91450" marR="91450" marT="45700" marB="457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2000" dirty="0">
                          <a:solidFill>
                            <a:schemeClr val="dk1"/>
                          </a:solidFill>
                          <a:latin typeface="Trebuchet MS"/>
                          <a:ea typeface="Trebuchet MS"/>
                          <a:cs typeface="Trebuchet MS"/>
                          <a:sym typeface="Trebuchet MS"/>
                        </a:rPr>
                        <a:t>✔</a:t>
                      </a:r>
                      <a:endParaRPr sz="2000" dirty="0">
                        <a:latin typeface="Trebuchet MS"/>
                        <a:ea typeface="Trebuchet MS"/>
                        <a:cs typeface="Trebuchet MS"/>
                        <a:sym typeface="Trebuchet MS"/>
                      </a:endParaRPr>
                    </a:p>
                  </a:txBody>
                  <a:tcPr marL="91450" marR="91450" marT="45700" marB="45700" anchor="ctr">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601" name="Google Shape;601;p44"/>
          <p:cNvSpPr txBox="1"/>
          <p:nvPr/>
        </p:nvSpPr>
        <p:spPr>
          <a:xfrm>
            <a:off x="872429" y="374898"/>
            <a:ext cx="10515600" cy="132588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2"/>
              </a:buClr>
              <a:buSzPts val="4400"/>
              <a:buFont typeface="Trebuchet MS"/>
              <a:buNone/>
            </a:pPr>
            <a:r>
              <a:rPr lang="en-US" sz="4400" dirty="0">
                <a:solidFill>
                  <a:schemeClr val="accent2"/>
                </a:solidFill>
                <a:latin typeface="Trebuchet MS"/>
                <a:ea typeface="Trebuchet MS"/>
                <a:cs typeface="Trebuchet MS"/>
                <a:sym typeface="Trebuchet MS"/>
              </a:rPr>
              <a:t>DATA COLLECTION</a:t>
            </a:r>
            <a:endParaRPr dirty="0"/>
          </a:p>
        </p:txBody>
      </p:sp>
      <p:sp>
        <p:nvSpPr>
          <p:cNvPr id="602" name="Google Shape;602;p44"/>
          <p:cNvSpPr txBox="1"/>
          <p:nvPr/>
        </p:nvSpPr>
        <p:spPr>
          <a:xfrm>
            <a:off x="-116958" y="1103148"/>
            <a:ext cx="12244158" cy="72687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US" sz="2800" dirty="0">
                <a:solidFill>
                  <a:schemeClr val="dk1"/>
                </a:solidFill>
                <a:latin typeface="Trebuchet MS"/>
                <a:ea typeface="Trebuchet MS"/>
                <a:cs typeface="Trebuchet MS"/>
                <a:sym typeface="Trebuchet MS"/>
              </a:rPr>
              <a:t>Joint responsibility of evaluator and principal</a:t>
            </a:r>
            <a:endParaRPr dirty="0"/>
          </a:p>
          <a:p>
            <a:pPr marL="457200" marR="0" lvl="1" indent="0" algn="l" rtl="0">
              <a:lnSpc>
                <a:spcPct val="100000"/>
              </a:lnSpc>
              <a:spcBef>
                <a:spcPts val="600"/>
              </a:spcBef>
              <a:spcAft>
                <a:spcPts val="0"/>
              </a:spcAft>
              <a:buClr>
                <a:srgbClr val="C22536"/>
              </a:buClr>
              <a:buSzPts val="2400"/>
              <a:buFont typeface="Arial"/>
              <a:buNone/>
            </a:pPr>
            <a:endParaRPr sz="2400" b="0" i="0" u="none" strike="noStrike" cap="none" dirty="0">
              <a:solidFill>
                <a:srgbClr val="C22536"/>
              </a:solidFill>
              <a:latin typeface="Trebuchet MS"/>
              <a:ea typeface="Trebuchet MS"/>
              <a:cs typeface="Trebuchet MS"/>
              <a:sym typeface="Trebuchet MS"/>
            </a:endParaRPr>
          </a:p>
          <a:p>
            <a:pPr marL="457200" marR="0" lvl="1" indent="0" algn="l" rtl="0">
              <a:lnSpc>
                <a:spcPct val="100000"/>
              </a:lnSpc>
              <a:spcBef>
                <a:spcPts val="600"/>
              </a:spcBef>
              <a:spcAft>
                <a:spcPts val="0"/>
              </a:spcAft>
              <a:buClr>
                <a:srgbClr val="C22536"/>
              </a:buClr>
              <a:buSzPts val="2400"/>
              <a:buFont typeface="Arial"/>
              <a:buNone/>
            </a:pPr>
            <a:endParaRPr lang="en-US" sz="2400" b="0" i="0" u="none" strike="noStrike" cap="none" dirty="0">
              <a:solidFill>
                <a:srgbClr val="C22536"/>
              </a:solidFill>
              <a:latin typeface="Trebuchet MS"/>
              <a:ea typeface="Trebuchet MS"/>
              <a:cs typeface="Trebuchet MS"/>
              <a:sym typeface="Trebuchet MS"/>
            </a:endParaRPr>
          </a:p>
          <a:p>
            <a:pPr marL="457200" marR="0" lvl="1" indent="0" algn="l" rtl="0">
              <a:lnSpc>
                <a:spcPct val="100000"/>
              </a:lnSpc>
              <a:spcBef>
                <a:spcPts val="600"/>
              </a:spcBef>
              <a:spcAft>
                <a:spcPts val="0"/>
              </a:spcAft>
              <a:buClr>
                <a:srgbClr val="C22536"/>
              </a:buClr>
              <a:buSzPts val="2400"/>
              <a:buFont typeface="Arial"/>
              <a:buNone/>
            </a:pPr>
            <a:endParaRPr sz="2400" b="0" i="0" u="none" strike="noStrike" cap="none" dirty="0">
              <a:solidFill>
                <a:srgbClr val="C22536"/>
              </a:solidFill>
              <a:latin typeface="Trebuchet MS"/>
              <a:ea typeface="Trebuchet MS"/>
              <a:cs typeface="Trebuchet MS"/>
              <a:sym typeface="Trebuchet MS"/>
            </a:endParaRPr>
          </a:p>
          <a:p>
            <a:pPr marL="0" marR="0" lvl="0" indent="0" algn="l" rtl="0">
              <a:lnSpc>
                <a:spcPct val="90000"/>
              </a:lnSpc>
              <a:spcBef>
                <a:spcPts val="1600"/>
              </a:spcBef>
              <a:spcAft>
                <a:spcPts val="0"/>
              </a:spcAft>
              <a:buClr>
                <a:schemeClr val="dk1"/>
              </a:buClr>
              <a:buSzPts val="2800"/>
              <a:buFont typeface="Arial"/>
              <a:buNone/>
            </a:pPr>
            <a:endParaRPr sz="2800" dirty="0">
              <a:solidFill>
                <a:schemeClr val="dk1"/>
              </a:solidFill>
              <a:latin typeface="Trebuchet MS"/>
              <a:ea typeface="Trebuchet MS"/>
              <a:cs typeface="Trebuchet MS"/>
              <a:sym typeface="Trebuchet M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2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5000"/>
              <a:buFont typeface="Trebuchet MS"/>
              <a:buNone/>
            </a:pPr>
            <a:r>
              <a:rPr lang="en-US" dirty="0"/>
              <a:t>EVALUATING PERFORMANCE</a:t>
            </a:r>
            <a:endParaRPr dirty="0"/>
          </a:p>
        </p:txBody>
      </p:sp>
      <p:sp>
        <p:nvSpPr>
          <p:cNvPr id="393" name="Google Shape;393;p2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endParaRPr dirty="0"/>
          </a:p>
        </p:txBody>
      </p:sp>
    </p:spTree>
    <p:extLst>
      <p:ext uri="{BB962C8B-B14F-4D97-AF65-F5344CB8AC3E}">
        <p14:creationId xmlns:p14="http://schemas.microsoft.com/office/powerpoint/2010/main" val="9342008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EA5CA7E-F66A-4939-96CA-493E60630342}"/>
              </a:ext>
            </a:extLst>
          </p:cNvPr>
          <p:cNvGraphicFramePr>
            <a:graphicFrameLocks noGrp="1"/>
          </p:cNvGraphicFramePr>
          <p:nvPr/>
        </p:nvGraphicFramePr>
        <p:xfrm>
          <a:off x="1580706" y="1161817"/>
          <a:ext cx="8956156" cy="381000"/>
        </p:xfrm>
        <a:graphic>
          <a:graphicData uri="http://schemas.openxmlformats.org/drawingml/2006/table">
            <a:tbl>
              <a:tblPr firstRow="1" bandRow="1">
                <a:tableStyleId>{5C22544A-7EE6-4342-B048-85BDC9FD1C3A}</a:tableStyleId>
              </a:tblPr>
              <a:tblGrid>
                <a:gridCol w="638723">
                  <a:extLst>
                    <a:ext uri="{9D8B030D-6E8A-4147-A177-3AD203B41FA5}">
                      <a16:colId xmlns:a16="http://schemas.microsoft.com/office/drawing/2014/main" val="20000"/>
                    </a:ext>
                  </a:extLst>
                </a:gridCol>
                <a:gridCol w="2814591">
                  <a:extLst>
                    <a:ext uri="{9D8B030D-6E8A-4147-A177-3AD203B41FA5}">
                      <a16:colId xmlns:a16="http://schemas.microsoft.com/office/drawing/2014/main" val="20001"/>
                    </a:ext>
                  </a:extLst>
                </a:gridCol>
                <a:gridCol w="5502842">
                  <a:extLst>
                    <a:ext uri="{9D8B030D-6E8A-4147-A177-3AD203B41FA5}">
                      <a16:colId xmlns:a16="http://schemas.microsoft.com/office/drawing/2014/main" val="20002"/>
                    </a:ext>
                  </a:extLst>
                </a:gridCol>
              </a:tblGrid>
              <a:tr h="381000">
                <a:tc>
                  <a:txBody>
                    <a:bodyPr/>
                    <a:lstStyle/>
                    <a:p>
                      <a:r>
                        <a:rPr lang="en-US" sz="1800" b="1" baseline="0" dirty="0">
                          <a:solidFill>
                            <a:schemeClr val="bg1"/>
                          </a:solidFill>
                          <a:effectLst>
                            <a:outerShdw blurRad="38100" dist="38100" dir="2700000" algn="tl">
                              <a:srgbClr val="000000">
                                <a:alpha val="43137"/>
                              </a:srgbClr>
                            </a:outerShdw>
                          </a:effectLst>
                        </a:rPr>
                        <a:t>Cat.</a:t>
                      </a:r>
                      <a:endParaRPr lang="en-US" sz="1800" b="1" dirty="0">
                        <a:solidFill>
                          <a:schemeClr val="bg1"/>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marL="0" indent="0">
                        <a:buFont typeface="Arial" pitchFamily="34" charset="0"/>
                        <a:buNone/>
                      </a:pPr>
                      <a:r>
                        <a:rPr lang="en-US" sz="1800" b="1" dirty="0">
                          <a:solidFill>
                            <a:schemeClr val="bg1"/>
                          </a:solidFill>
                          <a:effectLst>
                            <a:outerShdw blurRad="38100" dist="38100" dir="2700000" algn="tl">
                              <a:srgbClr val="000000">
                                <a:alpha val="43137"/>
                              </a:srgbClr>
                            </a:outerShdw>
                          </a:effectLst>
                        </a:rPr>
                        <a:t>Description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marL="0" indent="0">
                        <a:buFont typeface="Arial" pitchFamily="34" charset="0"/>
                        <a:buNone/>
                      </a:pPr>
                      <a:r>
                        <a:rPr lang="en-US" sz="1800" b="1" dirty="0">
                          <a:solidFill>
                            <a:schemeClr val="bg1"/>
                          </a:solidFill>
                          <a:effectLst>
                            <a:outerShdw blurRad="38100" dist="38100" dir="2700000" algn="tl">
                              <a:srgbClr val="000000">
                                <a:alpha val="43137"/>
                              </a:srgbClr>
                            </a:outerShdw>
                          </a:effectLst>
                        </a:rPr>
                        <a:t>Definition</a:t>
                      </a:r>
                      <a:endParaRPr lang="en-US" sz="1600" b="1" dirty="0">
                        <a:solidFill>
                          <a:schemeClr val="bg1"/>
                        </a:solidFill>
                        <a:effectLst>
                          <a:outerShdw blurRad="38100" dist="38100" dir="2700000" algn="tl">
                            <a:srgbClr val="000000">
                              <a:alpha val="43137"/>
                            </a:srgbClr>
                          </a:outerShdw>
                        </a:effectLst>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7E608FF7-507A-4021-A7AF-6E037FC262DD}"/>
              </a:ext>
            </a:extLst>
          </p:cNvPr>
          <p:cNvGraphicFramePr>
            <a:graphicFrameLocks noGrp="1"/>
          </p:cNvGraphicFramePr>
          <p:nvPr>
            <p:extLst>
              <p:ext uri="{D42A27DB-BD31-4B8C-83A1-F6EECF244321}">
                <p14:modId xmlns:p14="http://schemas.microsoft.com/office/powerpoint/2010/main" val="4177856839"/>
              </p:ext>
            </p:extLst>
          </p:nvPr>
        </p:nvGraphicFramePr>
        <p:xfrm>
          <a:off x="1580709" y="4037708"/>
          <a:ext cx="8956157" cy="1201477"/>
        </p:xfrm>
        <a:graphic>
          <a:graphicData uri="http://schemas.openxmlformats.org/drawingml/2006/table">
            <a:tbl>
              <a:tblPr firstRow="1" bandRow="1">
                <a:tableStyleId>{5C22544A-7EE6-4342-B048-85BDC9FD1C3A}</a:tableStyleId>
              </a:tblPr>
              <a:tblGrid>
                <a:gridCol w="638721">
                  <a:extLst>
                    <a:ext uri="{9D8B030D-6E8A-4147-A177-3AD203B41FA5}">
                      <a16:colId xmlns:a16="http://schemas.microsoft.com/office/drawing/2014/main" val="20000"/>
                    </a:ext>
                  </a:extLst>
                </a:gridCol>
                <a:gridCol w="2814591">
                  <a:extLst>
                    <a:ext uri="{9D8B030D-6E8A-4147-A177-3AD203B41FA5}">
                      <a16:colId xmlns:a16="http://schemas.microsoft.com/office/drawing/2014/main" val="20001"/>
                    </a:ext>
                  </a:extLst>
                </a:gridCol>
                <a:gridCol w="5502845">
                  <a:extLst>
                    <a:ext uri="{9D8B030D-6E8A-4147-A177-3AD203B41FA5}">
                      <a16:colId xmlns:a16="http://schemas.microsoft.com/office/drawing/2014/main" val="20002"/>
                    </a:ext>
                  </a:extLst>
                </a:gridCol>
              </a:tblGrid>
              <a:tr h="1201477">
                <a:tc>
                  <a:txBody>
                    <a:bodyPr/>
                    <a:lstStyle/>
                    <a:p>
                      <a:pPr algn="ctr"/>
                      <a:r>
                        <a:rPr lang="en-US" sz="1400" b="1" baseline="0" dirty="0">
                          <a:solidFill>
                            <a:srgbClr val="191B37"/>
                          </a:solidFill>
                          <a:effectLst/>
                          <a:latin typeface="+mn-lt"/>
                          <a:cs typeface="Arial" pitchFamily="34" charset="0"/>
                        </a:rPr>
                        <a:t>Approaching Effective</a:t>
                      </a:r>
                      <a:endParaRPr lang="en-US" sz="1400" b="1" dirty="0">
                        <a:solidFill>
                          <a:srgbClr val="191B37"/>
                        </a:solidFill>
                        <a:effectLst/>
                        <a:latin typeface="+mn-lt"/>
                        <a:cs typeface="Arial" pitchFamily="34" charset="0"/>
                      </a:endParaRPr>
                    </a:p>
                  </a:txBody>
                  <a:tcPr marT="45700" marB="45700" vert="vert27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305"/>
                    </a:solidFill>
                  </a:tcPr>
                </a:tc>
                <a:tc>
                  <a:txBody>
                    <a:bodyPr/>
                    <a:lstStyle/>
                    <a:p>
                      <a:pPr marL="0" indent="0">
                        <a:buFont typeface="Arial" pitchFamily="34" charset="0"/>
                        <a:buNone/>
                      </a:pPr>
                      <a:r>
                        <a:rPr lang="en-US" sz="1400" b="0" dirty="0">
                          <a:solidFill>
                            <a:srgbClr val="191B37"/>
                          </a:solidFill>
                          <a:effectLst/>
                          <a:latin typeface="+mn-lt"/>
                          <a:cs typeface="Arial" pitchFamily="34" charset="0"/>
                        </a:rPr>
                        <a:t>The</a:t>
                      </a:r>
                      <a:r>
                        <a:rPr lang="en-US" sz="1400" b="0" baseline="0" dirty="0">
                          <a:solidFill>
                            <a:srgbClr val="191B37"/>
                          </a:solidFill>
                          <a:effectLst/>
                          <a:latin typeface="+mn-lt"/>
                          <a:cs typeface="Arial" pitchFamily="34" charset="0"/>
                        </a:rPr>
                        <a:t> principal </a:t>
                      </a:r>
                      <a:r>
                        <a:rPr lang="en-US" sz="1400" b="0" u="none" baseline="0" dirty="0">
                          <a:solidFill>
                            <a:srgbClr val="191B37"/>
                          </a:solidFill>
                          <a:effectLst/>
                          <a:latin typeface="+mn-lt"/>
                          <a:cs typeface="Arial" pitchFamily="34" charset="0"/>
                        </a:rPr>
                        <a:t>is </a:t>
                      </a:r>
                      <a:r>
                        <a:rPr lang="en-US" sz="1400" b="0" u="sng" baseline="0" dirty="0">
                          <a:solidFill>
                            <a:srgbClr val="191B37"/>
                          </a:solidFill>
                          <a:effectLst/>
                          <a:latin typeface="+mn-lt"/>
                          <a:cs typeface="Arial" pitchFamily="34" charset="0"/>
                        </a:rPr>
                        <a:t>inconsistent in meeting</a:t>
                      </a:r>
                      <a:r>
                        <a:rPr lang="en-US" sz="1400" b="0" u="none" baseline="0" dirty="0">
                          <a:solidFill>
                            <a:srgbClr val="191B37"/>
                          </a:solidFill>
                          <a:effectLst/>
                          <a:latin typeface="+mn-lt"/>
                          <a:cs typeface="Arial" pitchFamily="34" charset="0"/>
                        </a:rPr>
                        <a:t> </a:t>
                      </a:r>
                      <a:r>
                        <a:rPr lang="en-US" sz="1400" b="0" baseline="0" dirty="0">
                          <a:solidFill>
                            <a:srgbClr val="191B37"/>
                          </a:solidFill>
                          <a:effectLst/>
                          <a:latin typeface="+mn-lt"/>
                          <a:cs typeface="Arial" pitchFamily="34" charset="0"/>
                        </a:rPr>
                        <a:t>the established standard and/or in working toward the school’s mission and goals.</a:t>
                      </a:r>
                      <a:endParaRPr lang="en-US" sz="1400" b="0" dirty="0">
                        <a:solidFill>
                          <a:srgbClr val="191B37"/>
                        </a:solidFill>
                        <a:effectLst/>
                        <a:latin typeface="+mn-lt"/>
                        <a:cs typeface="Arial" pitchFamily="34" charset="0"/>
                      </a:endParaRPr>
                    </a:p>
                  </a:txBody>
                  <a:tcPr marT="45700" marB="457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C6D"/>
                    </a:solidFill>
                  </a:tcPr>
                </a:tc>
                <a:tc>
                  <a:txBody>
                    <a:bodyPr/>
                    <a:lstStyle/>
                    <a:p>
                      <a:pPr marL="0" indent="0">
                        <a:buFont typeface="Arial" pitchFamily="34" charset="0"/>
                        <a:buNone/>
                      </a:pPr>
                      <a:r>
                        <a:rPr lang="en-US" sz="1600" b="1" dirty="0">
                          <a:solidFill>
                            <a:srgbClr val="191B37"/>
                          </a:solidFill>
                          <a:effectLst/>
                          <a:latin typeface="+mn-lt"/>
                          <a:cs typeface="Arial" pitchFamily="34" charset="0"/>
                        </a:rPr>
                        <a:t>Developing/Needs Improvement Performance</a:t>
                      </a:r>
                    </a:p>
                    <a:p>
                      <a:pPr marL="173038" indent="-173038">
                        <a:buFont typeface="Arial" panose="020B0604020202020204" pitchFamily="34" charset="0"/>
                        <a:buChar char="•"/>
                      </a:pPr>
                      <a:r>
                        <a:rPr lang="en-US" sz="1400" b="0" dirty="0">
                          <a:solidFill>
                            <a:srgbClr val="191B37"/>
                          </a:solidFill>
                          <a:effectLst/>
                          <a:latin typeface="+mn-lt"/>
                          <a:cs typeface="Arial" pitchFamily="34" charset="0"/>
                        </a:rPr>
                        <a:t>Requires support in meeting the performance standard</a:t>
                      </a:r>
                    </a:p>
                    <a:p>
                      <a:pPr marL="173038" indent="-173038">
                        <a:buFont typeface="Arial" panose="020B0604020202020204" pitchFamily="34" charset="0"/>
                        <a:buChar char="•"/>
                      </a:pPr>
                      <a:r>
                        <a:rPr lang="en-US" sz="1400" b="0" dirty="0">
                          <a:solidFill>
                            <a:srgbClr val="191B37"/>
                          </a:solidFill>
                          <a:effectLst/>
                          <a:latin typeface="+mn-lt"/>
                          <a:cs typeface="Arial" pitchFamily="34" charset="0"/>
                        </a:rPr>
                        <a:t>Results in less than expected quality of student performance</a:t>
                      </a:r>
                    </a:p>
                    <a:p>
                      <a:pPr marL="173038" indent="-173038">
                        <a:buFont typeface="Arial" panose="020B0604020202020204" pitchFamily="34" charset="0"/>
                        <a:buChar char="•"/>
                      </a:pPr>
                      <a:r>
                        <a:rPr lang="en-US" sz="1400" b="0" dirty="0">
                          <a:solidFill>
                            <a:srgbClr val="191B37"/>
                          </a:solidFill>
                          <a:effectLst/>
                          <a:latin typeface="+mn-lt"/>
                          <a:cs typeface="Arial" pitchFamily="34" charset="0"/>
                        </a:rPr>
                        <a:t>Leads</a:t>
                      </a:r>
                      <a:r>
                        <a:rPr lang="en-US" sz="1400" b="0" baseline="0" dirty="0">
                          <a:solidFill>
                            <a:srgbClr val="191B37"/>
                          </a:solidFill>
                          <a:effectLst/>
                          <a:latin typeface="+mn-lt"/>
                          <a:cs typeface="Arial" pitchFamily="34" charset="0"/>
                        </a:rPr>
                        <a:t> to areas for principal improvement being jointly identified and planned between principal and evaluator</a:t>
                      </a:r>
                      <a:endParaRPr lang="en-US" sz="1400" b="0" dirty="0">
                        <a:solidFill>
                          <a:srgbClr val="191B37"/>
                        </a:solidFill>
                        <a:effectLst/>
                        <a:latin typeface="+mn-lt"/>
                        <a:cs typeface="Arial" pitchFamily="34" charset="0"/>
                      </a:endParaRPr>
                    </a:p>
                  </a:txBody>
                  <a:tcPr marT="45700" marB="4570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C6D"/>
                    </a:solidFill>
                  </a:tcPr>
                </a:tc>
                <a:extLst>
                  <a:ext uri="{0D108BD9-81ED-4DB2-BD59-A6C34878D82A}">
                    <a16:rowId xmlns:a16="http://schemas.microsoft.com/office/drawing/2014/main" val="10000"/>
                  </a:ext>
                </a:extLst>
              </a:tr>
            </a:tbl>
          </a:graphicData>
        </a:graphic>
      </p:graphicFrame>
      <p:graphicFrame>
        <p:nvGraphicFramePr>
          <p:cNvPr id="5" name="Table 4">
            <a:extLst>
              <a:ext uri="{FF2B5EF4-FFF2-40B4-BE49-F238E27FC236}">
                <a16:creationId xmlns:a16="http://schemas.microsoft.com/office/drawing/2014/main" id="{4631504B-A8B1-4358-BABC-24F48C061D93}"/>
              </a:ext>
            </a:extLst>
          </p:cNvPr>
          <p:cNvGraphicFramePr>
            <a:graphicFrameLocks noGrp="1"/>
          </p:cNvGraphicFramePr>
          <p:nvPr/>
        </p:nvGraphicFramePr>
        <p:xfrm>
          <a:off x="1580706" y="1599967"/>
          <a:ext cx="8956156" cy="1188744"/>
        </p:xfrm>
        <a:graphic>
          <a:graphicData uri="http://schemas.openxmlformats.org/drawingml/2006/table">
            <a:tbl>
              <a:tblPr firstRow="1" bandRow="1">
                <a:tableStyleId>{5C22544A-7EE6-4342-B048-85BDC9FD1C3A}</a:tableStyleId>
              </a:tblPr>
              <a:tblGrid>
                <a:gridCol w="645742">
                  <a:extLst>
                    <a:ext uri="{9D8B030D-6E8A-4147-A177-3AD203B41FA5}">
                      <a16:colId xmlns:a16="http://schemas.microsoft.com/office/drawing/2014/main" val="20000"/>
                    </a:ext>
                  </a:extLst>
                </a:gridCol>
                <a:gridCol w="2807572">
                  <a:extLst>
                    <a:ext uri="{9D8B030D-6E8A-4147-A177-3AD203B41FA5}">
                      <a16:colId xmlns:a16="http://schemas.microsoft.com/office/drawing/2014/main" val="20001"/>
                    </a:ext>
                  </a:extLst>
                </a:gridCol>
                <a:gridCol w="5502842">
                  <a:extLst>
                    <a:ext uri="{9D8B030D-6E8A-4147-A177-3AD203B41FA5}">
                      <a16:colId xmlns:a16="http://schemas.microsoft.com/office/drawing/2014/main" val="20002"/>
                    </a:ext>
                  </a:extLst>
                </a:gridCol>
              </a:tblGrid>
              <a:tr h="1113191">
                <a:tc>
                  <a:txBody>
                    <a:bodyPr/>
                    <a:lstStyle/>
                    <a:p>
                      <a:pPr algn="ctr"/>
                      <a:r>
                        <a:rPr lang="en-US" sz="1800" b="1" baseline="0" dirty="0">
                          <a:solidFill>
                            <a:schemeClr val="accent4">
                              <a:lumMod val="10000"/>
                            </a:schemeClr>
                          </a:solidFill>
                          <a:effectLst/>
                          <a:latin typeface="+mn-lt"/>
                          <a:cs typeface="Arial" pitchFamily="34" charset="0"/>
                        </a:rPr>
                        <a:t>Highly Effective</a:t>
                      </a:r>
                      <a:endParaRPr lang="en-US" sz="1600" b="1" dirty="0">
                        <a:solidFill>
                          <a:schemeClr val="accent4">
                            <a:lumMod val="10000"/>
                          </a:schemeClr>
                        </a:solidFill>
                        <a:effectLst/>
                        <a:latin typeface="+mn-lt"/>
                        <a:cs typeface="Arial" pitchFamily="34" charset="0"/>
                      </a:endParaRPr>
                    </a:p>
                  </a:txBody>
                  <a:tcPr marT="45732" marB="45732" vert="vert27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9DCFF"/>
                    </a:solidFill>
                  </a:tcPr>
                </a:tc>
                <a:tc>
                  <a:txBody>
                    <a:bodyPr/>
                    <a:lstStyle/>
                    <a:p>
                      <a:pPr marL="0" indent="0">
                        <a:buFont typeface="Arial" pitchFamily="34" charset="0"/>
                        <a:buNone/>
                      </a:pPr>
                      <a:r>
                        <a:rPr lang="en-US" sz="1400" b="0" dirty="0">
                          <a:solidFill>
                            <a:schemeClr val="accent4">
                              <a:lumMod val="10000"/>
                            </a:schemeClr>
                          </a:solidFill>
                          <a:effectLst/>
                          <a:latin typeface="+mn-lt"/>
                          <a:cs typeface="Arial" pitchFamily="34" charset="0"/>
                        </a:rPr>
                        <a:t>The</a:t>
                      </a:r>
                      <a:r>
                        <a:rPr lang="en-US" sz="1400" b="0" baseline="0" dirty="0">
                          <a:solidFill>
                            <a:schemeClr val="accent4">
                              <a:lumMod val="10000"/>
                            </a:schemeClr>
                          </a:solidFill>
                          <a:effectLst/>
                          <a:latin typeface="+mn-lt"/>
                          <a:cs typeface="Arial" pitchFamily="34" charset="0"/>
                        </a:rPr>
                        <a:t> principal maintains performance, accomplishments, and behaviors that </a:t>
                      </a:r>
                      <a:r>
                        <a:rPr lang="en-US" sz="1400" b="0" u="sng" baseline="0" dirty="0">
                          <a:solidFill>
                            <a:schemeClr val="accent4">
                              <a:lumMod val="10000"/>
                            </a:schemeClr>
                          </a:solidFill>
                          <a:effectLst/>
                          <a:latin typeface="+mn-lt"/>
                          <a:cs typeface="Arial" pitchFamily="34" charset="0"/>
                        </a:rPr>
                        <a:t>consistently and considerably surpass</a:t>
                      </a:r>
                      <a:r>
                        <a:rPr lang="en-US" sz="1400" b="0" u="none" baseline="0" dirty="0">
                          <a:solidFill>
                            <a:schemeClr val="accent4">
                              <a:lumMod val="10000"/>
                            </a:schemeClr>
                          </a:solidFill>
                          <a:effectLst/>
                          <a:latin typeface="+mn-lt"/>
                          <a:cs typeface="Arial" pitchFamily="34" charset="0"/>
                        </a:rPr>
                        <a:t> </a:t>
                      </a:r>
                      <a:r>
                        <a:rPr lang="en-US" sz="1400" b="0" baseline="0" dirty="0">
                          <a:solidFill>
                            <a:schemeClr val="accent4">
                              <a:lumMod val="10000"/>
                            </a:schemeClr>
                          </a:solidFill>
                          <a:effectLst/>
                          <a:latin typeface="+mn-lt"/>
                          <a:cs typeface="Arial" pitchFamily="34" charset="0"/>
                        </a:rPr>
                        <a:t>the established standard. </a:t>
                      </a:r>
                      <a:endParaRPr lang="en-US" sz="1400" b="0" dirty="0">
                        <a:solidFill>
                          <a:schemeClr val="accent4">
                            <a:lumMod val="10000"/>
                          </a:schemeClr>
                        </a:solidFill>
                        <a:effectLst/>
                        <a:latin typeface="+mn-lt"/>
                        <a:cs typeface="Arial" pitchFamily="34" charset="0"/>
                      </a:endParaRPr>
                    </a:p>
                  </a:txBody>
                  <a:tcPr marT="45732" marB="45732">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3EBFF"/>
                    </a:solidFill>
                  </a:tcPr>
                </a:tc>
                <a:tc>
                  <a:txBody>
                    <a:bodyPr/>
                    <a:lstStyle/>
                    <a:p>
                      <a:pPr marL="0" indent="0">
                        <a:buFont typeface="Arial" pitchFamily="34" charset="0"/>
                        <a:buNone/>
                      </a:pPr>
                      <a:r>
                        <a:rPr lang="en-US" sz="1600" b="1" dirty="0">
                          <a:solidFill>
                            <a:schemeClr val="accent4">
                              <a:lumMod val="10000"/>
                            </a:schemeClr>
                          </a:solidFill>
                          <a:effectLst/>
                          <a:latin typeface="+mn-lt"/>
                          <a:cs typeface="Arial" pitchFamily="34" charset="0"/>
                        </a:rPr>
                        <a:t>Exceptional Performance</a:t>
                      </a:r>
                    </a:p>
                    <a:p>
                      <a:pPr marL="173038" indent="-173038">
                        <a:buFont typeface="Arial" panose="020B0604020202020204" pitchFamily="34" charset="0"/>
                        <a:buChar char="•"/>
                      </a:pPr>
                      <a:r>
                        <a:rPr lang="en-US" sz="1400" b="0" dirty="0">
                          <a:solidFill>
                            <a:schemeClr val="accent4">
                              <a:lumMod val="10000"/>
                            </a:schemeClr>
                          </a:solidFill>
                          <a:effectLst/>
                          <a:latin typeface="+mn-lt"/>
                          <a:cs typeface="Arial" pitchFamily="34" charset="0"/>
                        </a:rPr>
                        <a:t>Sustains high performance over period of time</a:t>
                      </a:r>
                    </a:p>
                    <a:p>
                      <a:pPr marL="173038" indent="-173038">
                        <a:buFont typeface="Arial" panose="020B0604020202020204" pitchFamily="34" charset="0"/>
                        <a:buChar char="•"/>
                      </a:pPr>
                      <a:r>
                        <a:rPr lang="en-US" sz="1400" b="0" dirty="0">
                          <a:solidFill>
                            <a:schemeClr val="accent4">
                              <a:lumMod val="10000"/>
                            </a:schemeClr>
                          </a:solidFill>
                          <a:effectLst/>
                          <a:latin typeface="+mn-lt"/>
                          <a:cs typeface="Arial" pitchFamily="34" charset="0"/>
                        </a:rPr>
                        <a:t>Empowers teachers and students; behaviors have strong positive impact</a:t>
                      </a:r>
                      <a:r>
                        <a:rPr lang="en-US" sz="1400" b="0" baseline="0" dirty="0">
                          <a:solidFill>
                            <a:schemeClr val="accent4">
                              <a:lumMod val="10000"/>
                            </a:schemeClr>
                          </a:solidFill>
                          <a:effectLst/>
                          <a:latin typeface="+mn-lt"/>
                          <a:cs typeface="Arial" pitchFamily="34" charset="0"/>
                        </a:rPr>
                        <a:t> on student learning and school climate</a:t>
                      </a:r>
                    </a:p>
                    <a:p>
                      <a:pPr marL="173038" indent="-173038">
                        <a:buFont typeface="Arial" panose="020B0604020202020204" pitchFamily="34" charset="0"/>
                        <a:buChar char="•"/>
                      </a:pPr>
                      <a:r>
                        <a:rPr lang="en-US" sz="1400" b="0" baseline="0" dirty="0">
                          <a:solidFill>
                            <a:schemeClr val="accent4">
                              <a:lumMod val="10000"/>
                            </a:schemeClr>
                          </a:solidFill>
                          <a:effectLst/>
                          <a:latin typeface="+mn-lt"/>
                          <a:cs typeface="Arial" pitchFamily="34" charset="0"/>
                        </a:rPr>
                        <a:t>Serves as role model to others</a:t>
                      </a:r>
                      <a:endParaRPr lang="en-US" sz="1400" b="0" dirty="0">
                        <a:solidFill>
                          <a:schemeClr val="accent4">
                            <a:lumMod val="10000"/>
                          </a:schemeClr>
                        </a:solidFill>
                        <a:effectLst/>
                        <a:latin typeface="+mn-lt"/>
                        <a:cs typeface="Arial" pitchFamily="34" charset="0"/>
                      </a:endParaRPr>
                    </a:p>
                  </a:txBody>
                  <a:tcPr marT="45732" marB="45732">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3EBFF"/>
                    </a:solidFill>
                  </a:tcPr>
                </a:tc>
                <a:extLst>
                  <a:ext uri="{0D108BD9-81ED-4DB2-BD59-A6C34878D82A}">
                    <a16:rowId xmlns:a16="http://schemas.microsoft.com/office/drawing/2014/main" val="10000"/>
                  </a:ext>
                </a:extLst>
              </a:tr>
            </a:tbl>
          </a:graphicData>
        </a:graphic>
      </p:graphicFrame>
      <p:graphicFrame>
        <p:nvGraphicFramePr>
          <p:cNvPr id="6" name="Table 5">
            <a:extLst>
              <a:ext uri="{FF2B5EF4-FFF2-40B4-BE49-F238E27FC236}">
                <a16:creationId xmlns:a16="http://schemas.microsoft.com/office/drawing/2014/main" id="{7F248094-49FF-471A-A35D-EEB3BD17B8A0}"/>
              </a:ext>
            </a:extLst>
          </p:cNvPr>
          <p:cNvGraphicFramePr>
            <a:graphicFrameLocks noGrp="1"/>
          </p:cNvGraphicFramePr>
          <p:nvPr>
            <p:extLst>
              <p:ext uri="{D42A27DB-BD31-4B8C-83A1-F6EECF244321}">
                <p14:modId xmlns:p14="http://schemas.microsoft.com/office/powerpoint/2010/main" val="2467993628"/>
              </p:ext>
            </p:extLst>
          </p:nvPr>
        </p:nvGraphicFramePr>
        <p:xfrm>
          <a:off x="1580707" y="2818174"/>
          <a:ext cx="8956157" cy="1188680"/>
        </p:xfrm>
        <a:graphic>
          <a:graphicData uri="http://schemas.openxmlformats.org/drawingml/2006/table">
            <a:tbl>
              <a:tblPr firstRow="1" bandRow="1">
                <a:tableStyleId>{5C22544A-7EE6-4342-B048-85BDC9FD1C3A}</a:tableStyleId>
              </a:tblPr>
              <a:tblGrid>
                <a:gridCol w="645742">
                  <a:extLst>
                    <a:ext uri="{9D8B030D-6E8A-4147-A177-3AD203B41FA5}">
                      <a16:colId xmlns:a16="http://schemas.microsoft.com/office/drawing/2014/main" val="20000"/>
                    </a:ext>
                  </a:extLst>
                </a:gridCol>
                <a:gridCol w="2807572">
                  <a:extLst>
                    <a:ext uri="{9D8B030D-6E8A-4147-A177-3AD203B41FA5}">
                      <a16:colId xmlns:a16="http://schemas.microsoft.com/office/drawing/2014/main" val="20001"/>
                    </a:ext>
                  </a:extLst>
                </a:gridCol>
                <a:gridCol w="5502843">
                  <a:extLst>
                    <a:ext uri="{9D8B030D-6E8A-4147-A177-3AD203B41FA5}">
                      <a16:colId xmlns:a16="http://schemas.microsoft.com/office/drawing/2014/main" val="20002"/>
                    </a:ext>
                  </a:extLst>
                </a:gridCol>
              </a:tblGrid>
              <a:tr h="1078072">
                <a:tc>
                  <a:txBody>
                    <a:bodyPr/>
                    <a:lstStyle/>
                    <a:p>
                      <a:pPr algn="ctr"/>
                      <a:r>
                        <a:rPr lang="en-US" sz="1800" b="1" baseline="0" dirty="0">
                          <a:solidFill>
                            <a:schemeClr val="accent4">
                              <a:lumMod val="10000"/>
                            </a:schemeClr>
                          </a:solidFill>
                          <a:effectLst/>
                          <a:latin typeface="+mn-lt"/>
                          <a:cs typeface="Arial" pitchFamily="34" charset="0"/>
                        </a:rPr>
                        <a:t>Effective</a:t>
                      </a:r>
                      <a:endParaRPr lang="en-US" sz="1800" b="1" dirty="0">
                        <a:solidFill>
                          <a:schemeClr val="accent4">
                            <a:lumMod val="10000"/>
                          </a:schemeClr>
                        </a:solidFill>
                        <a:effectLst/>
                        <a:latin typeface="+mn-lt"/>
                        <a:cs typeface="Arial" pitchFamily="34" charset="0"/>
                      </a:endParaRPr>
                    </a:p>
                  </a:txBody>
                  <a:tcPr marT="45700" marB="45700" vert="vert27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CC44"/>
                    </a:solidFill>
                  </a:tcPr>
                </a:tc>
                <a:tc>
                  <a:txBody>
                    <a:bodyPr/>
                    <a:lstStyle/>
                    <a:p>
                      <a:pPr marL="0" indent="0">
                        <a:buFont typeface="Arial" pitchFamily="34" charset="0"/>
                        <a:buNone/>
                      </a:pPr>
                      <a:r>
                        <a:rPr lang="en-US" sz="1400" b="0" dirty="0">
                          <a:solidFill>
                            <a:schemeClr val="accent4">
                              <a:lumMod val="10000"/>
                            </a:schemeClr>
                          </a:solidFill>
                          <a:effectLst/>
                          <a:latin typeface="+mn-lt"/>
                          <a:cs typeface="Arial" pitchFamily="34" charset="0"/>
                        </a:rPr>
                        <a:t>The</a:t>
                      </a:r>
                      <a:r>
                        <a:rPr lang="en-US" sz="1400" b="0" baseline="0" dirty="0">
                          <a:solidFill>
                            <a:schemeClr val="accent4">
                              <a:lumMod val="10000"/>
                            </a:schemeClr>
                          </a:solidFill>
                          <a:effectLst/>
                          <a:latin typeface="+mn-lt"/>
                          <a:cs typeface="Arial" pitchFamily="34" charset="0"/>
                        </a:rPr>
                        <a:t> principal </a:t>
                      </a:r>
                      <a:r>
                        <a:rPr lang="en-US" sz="1400" b="0" u="sng" baseline="0" dirty="0">
                          <a:solidFill>
                            <a:schemeClr val="accent4">
                              <a:lumMod val="10000"/>
                            </a:schemeClr>
                          </a:solidFill>
                          <a:effectLst/>
                          <a:latin typeface="+mn-lt"/>
                          <a:cs typeface="Arial" pitchFamily="34" charset="0"/>
                        </a:rPr>
                        <a:t>consistently meets </a:t>
                      </a:r>
                      <a:r>
                        <a:rPr lang="en-US" sz="1400" b="0" baseline="0" dirty="0">
                          <a:solidFill>
                            <a:schemeClr val="accent4">
                              <a:lumMod val="10000"/>
                            </a:schemeClr>
                          </a:solidFill>
                          <a:effectLst/>
                          <a:latin typeface="+mn-lt"/>
                          <a:cs typeface="Arial" pitchFamily="34" charset="0"/>
                        </a:rPr>
                        <a:t>the standard in a manner that is </a:t>
                      </a:r>
                      <a:r>
                        <a:rPr lang="en-US" sz="1400" b="0" u="none" baseline="0" dirty="0">
                          <a:solidFill>
                            <a:schemeClr val="accent4">
                              <a:lumMod val="10000"/>
                            </a:schemeClr>
                          </a:solidFill>
                          <a:effectLst/>
                          <a:latin typeface="+mn-lt"/>
                          <a:cs typeface="Arial" pitchFamily="34" charset="0"/>
                        </a:rPr>
                        <a:t>aligned w</a:t>
                      </a:r>
                      <a:r>
                        <a:rPr lang="en-US" sz="1400" b="0" baseline="0" dirty="0">
                          <a:solidFill>
                            <a:schemeClr val="accent4">
                              <a:lumMod val="10000"/>
                            </a:schemeClr>
                          </a:solidFill>
                          <a:effectLst/>
                          <a:latin typeface="+mn-lt"/>
                          <a:cs typeface="Arial" pitchFamily="34" charset="0"/>
                        </a:rPr>
                        <a:t>ith the school’s mission and goals.</a:t>
                      </a:r>
                      <a:endParaRPr lang="en-US" sz="1400" b="0" dirty="0">
                        <a:solidFill>
                          <a:schemeClr val="accent4">
                            <a:lumMod val="10000"/>
                          </a:schemeClr>
                        </a:solidFill>
                        <a:effectLst/>
                        <a:latin typeface="+mn-lt"/>
                        <a:cs typeface="Arial" pitchFamily="34" charset="0"/>
                      </a:endParaRPr>
                    </a:p>
                  </a:txBody>
                  <a:tcPr marT="45700" marB="457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DE86"/>
                    </a:solidFill>
                  </a:tcPr>
                </a:tc>
                <a:tc>
                  <a:txBody>
                    <a:bodyPr/>
                    <a:lstStyle/>
                    <a:p>
                      <a:pPr marL="0" indent="0">
                        <a:buFont typeface="Arial" pitchFamily="34" charset="0"/>
                        <a:buNone/>
                      </a:pPr>
                      <a:r>
                        <a:rPr lang="en-US" sz="1600" b="1" dirty="0">
                          <a:solidFill>
                            <a:schemeClr val="accent4">
                              <a:lumMod val="10000"/>
                            </a:schemeClr>
                          </a:solidFill>
                          <a:effectLst/>
                          <a:latin typeface="+mn-lt"/>
                          <a:cs typeface="Arial" pitchFamily="34" charset="0"/>
                        </a:rPr>
                        <a:t>Proficient Performance</a:t>
                      </a:r>
                    </a:p>
                    <a:p>
                      <a:pPr marL="173038" indent="-173038">
                        <a:buFont typeface="Arial" panose="020B0604020202020204" pitchFamily="34" charset="0"/>
                        <a:buChar char="•"/>
                        <a:tabLst>
                          <a:tab pos="173038" algn="l"/>
                        </a:tabLst>
                      </a:pPr>
                      <a:r>
                        <a:rPr lang="en-US" sz="1400" b="0" dirty="0">
                          <a:solidFill>
                            <a:schemeClr val="accent4">
                              <a:lumMod val="10000"/>
                            </a:schemeClr>
                          </a:solidFill>
                          <a:effectLst/>
                          <a:latin typeface="+mn-lt"/>
                          <a:cs typeface="Arial" pitchFamily="34" charset="0"/>
                        </a:rPr>
                        <a:t>Meets the requirements contained in the performance standard</a:t>
                      </a:r>
                    </a:p>
                    <a:p>
                      <a:pPr marL="173038" indent="-173038">
                        <a:buFont typeface="Arial" panose="020B0604020202020204" pitchFamily="34" charset="0"/>
                        <a:buChar char="•"/>
                        <a:tabLst>
                          <a:tab pos="173038" algn="l"/>
                        </a:tabLst>
                      </a:pPr>
                      <a:r>
                        <a:rPr lang="en-US" sz="1400" b="0" dirty="0">
                          <a:solidFill>
                            <a:schemeClr val="accent4">
                              <a:lumMod val="10000"/>
                            </a:schemeClr>
                          </a:solidFill>
                          <a:effectLst/>
                          <a:latin typeface="+mn-lt"/>
                          <a:cs typeface="Arial" pitchFamily="34" charset="0"/>
                        </a:rPr>
                        <a:t>Engages teachers; behaviors</a:t>
                      </a:r>
                      <a:r>
                        <a:rPr lang="en-US" sz="1400" b="0" baseline="0" dirty="0">
                          <a:solidFill>
                            <a:schemeClr val="accent4">
                              <a:lumMod val="10000"/>
                            </a:schemeClr>
                          </a:solidFill>
                          <a:effectLst/>
                          <a:latin typeface="+mn-lt"/>
                          <a:cs typeface="Arial" pitchFamily="34" charset="0"/>
                        </a:rPr>
                        <a:t> have positive impact on student learning and school climate</a:t>
                      </a:r>
                    </a:p>
                    <a:p>
                      <a:pPr marL="173038" indent="-173038">
                        <a:buFont typeface="Arial" panose="020B0604020202020204" pitchFamily="34" charset="0"/>
                        <a:buChar char="•"/>
                        <a:tabLst>
                          <a:tab pos="173038" algn="l"/>
                        </a:tabLst>
                      </a:pPr>
                      <a:r>
                        <a:rPr lang="en-US" sz="1400" b="0" baseline="0" dirty="0">
                          <a:solidFill>
                            <a:schemeClr val="accent4">
                              <a:lumMod val="10000"/>
                            </a:schemeClr>
                          </a:solidFill>
                          <a:effectLst/>
                          <a:latin typeface="+mn-lt"/>
                          <a:cs typeface="Arial" pitchFamily="34" charset="0"/>
                        </a:rPr>
                        <a:t>Willing to learn and apply new skills</a:t>
                      </a:r>
                      <a:endParaRPr lang="en-US" sz="1400" b="0" dirty="0">
                        <a:solidFill>
                          <a:schemeClr val="accent4">
                            <a:lumMod val="10000"/>
                          </a:schemeClr>
                        </a:solidFill>
                        <a:effectLst/>
                        <a:latin typeface="+mn-lt"/>
                        <a:cs typeface="Arial" pitchFamily="34" charset="0"/>
                      </a:endParaRPr>
                    </a:p>
                  </a:txBody>
                  <a:tcPr marT="45700" marB="4570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DE86"/>
                    </a:solidFill>
                  </a:tcPr>
                </a:tc>
                <a:extLst>
                  <a:ext uri="{0D108BD9-81ED-4DB2-BD59-A6C34878D82A}">
                    <a16:rowId xmlns:a16="http://schemas.microsoft.com/office/drawing/2014/main" val="10000"/>
                  </a:ext>
                </a:extLst>
              </a:tr>
            </a:tbl>
          </a:graphicData>
        </a:graphic>
      </p:graphicFrame>
      <p:graphicFrame>
        <p:nvGraphicFramePr>
          <p:cNvPr id="7" name="Table 6">
            <a:extLst>
              <a:ext uri="{FF2B5EF4-FFF2-40B4-BE49-F238E27FC236}">
                <a16:creationId xmlns:a16="http://schemas.microsoft.com/office/drawing/2014/main" id="{D769CF3F-6D22-4976-B014-022100DEAB0E}"/>
              </a:ext>
            </a:extLst>
          </p:cNvPr>
          <p:cNvGraphicFramePr>
            <a:graphicFrameLocks noGrp="1"/>
          </p:cNvGraphicFramePr>
          <p:nvPr>
            <p:extLst>
              <p:ext uri="{D42A27DB-BD31-4B8C-83A1-F6EECF244321}">
                <p14:modId xmlns:p14="http://schemas.microsoft.com/office/powerpoint/2010/main" val="1301255845"/>
              </p:ext>
            </p:extLst>
          </p:nvPr>
        </p:nvGraphicFramePr>
        <p:xfrm>
          <a:off x="1580707" y="5264777"/>
          <a:ext cx="8956157" cy="1402040"/>
        </p:xfrm>
        <a:graphic>
          <a:graphicData uri="http://schemas.openxmlformats.org/drawingml/2006/table">
            <a:tbl>
              <a:tblPr firstRow="1" bandRow="1">
                <a:tableStyleId>{5C22544A-7EE6-4342-B048-85BDC9FD1C3A}</a:tableStyleId>
              </a:tblPr>
              <a:tblGrid>
                <a:gridCol w="659780">
                  <a:extLst>
                    <a:ext uri="{9D8B030D-6E8A-4147-A177-3AD203B41FA5}">
                      <a16:colId xmlns:a16="http://schemas.microsoft.com/office/drawing/2014/main" val="20000"/>
                    </a:ext>
                  </a:extLst>
                </a:gridCol>
                <a:gridCol w="2793534">
                  <a:extLst>
                    <a:ext uri="{9D8B030D-6E8A-4147-A177-3AD203B41FA5}">
                      <a16:colId xmlns:a16="http://schemas.microsoft.com/office/drawing/2014/main" val="20001"/>
                    </a:ext>
                  </a:extLst>
                </a:gridCol>
                <a:gridCol w="5502843">
                  <a:extLst>
                    <a:ext uri="{9D8B030D-6E8A-4147-A177-3AD203B41FA5}">
                      <a16:colId xmlns:a16="http://schemas.microsoft.com/office/drawing/2014/main" val="20002"/>
                    </a:ext>
                  </a:extLst>
                </a:gridCol>
              </a:tblGrid>
              <a:tr h="1195507">
                <a:tc>
                  <a:txBody>
                    <a:bodyPr/>
                    <a:lstStyle/>
                    <a:p>
                      <a:pPr algn="ctr"/>
                      <a:r>
                        <a:rPr lang="en-US" sz="1800" b="1" baseline="0" dirty="0">
                          <a:solidFill>
                            <a:schemeClr val="accent4">
                              <a:lumMod val="10000"/>
                            </a:schemeClr>
                          </a:solidFill>
                          <a:effectLst/>
                          <a:latin typeface="+mn-lt"/>
                          <a:cs typeface="Arial" pitchFamily="34" charset="0"/>
                        </a:rPr>
                        <a:t>Ineffective</a:t>
                      </a:r>
                      <a:endParaRPr lang="en-US" sz="1800" b="1" dirty="0">
                        <a:solidFill>
                          <a:schemeClr val="accent4">
                            <a:lumMod val="10000"/>
                          </a:schemeClr>
                        </a:solidFill>
                        <a:effectLst/>
                        <a:latin typeface="+mn-lt"/>
                        <a:cs typeface="Arial" pitchFamily="34" charset="0"/>
                      </a:endParaRPr>
                    </a:p>
                  </a:txBody>
                  <a:tcPr marT="45700" marB="45700" vert="vert27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2F2F"/>
                    </a:solidFill>
                  </a:tcPr>
                </a:tc>
                <a:tc>
                  <a:txBody>
                    <a:bodyPr/>
                    <a:lstStyle/>
                    <a:p>
                      <a:pPr marL="0" indent="0">
                        <a:buFont typeface="Arial" pitchFamily="34" charset="0"/>
                        <a:buNone/>
                      </a:pPr>
                      <a:r>
                        <a:rPr lang="en-US" sz="1400" b="0" dirty="0">
                          <a:solidFill>
                            <a:schemeClr val="accent4">
                              <a:lumMod val="10000"/>
                            </a:schemeClr>
                          </a:solidFill>
                          <a:effectLst/>
                          <a:latin typeface="+mn-lt"/>
                          <a:cs typeface="Arial" pitchFamily="34" charset="0"/>
                        </a:rPr>
                        <a:t>The</a:t>
                      </a:r>
                      <a:r>
                        <a:rPr lang="en-US" sz="1400" b="0" baseline="0" dirty="0">
                          <a:solidFill>
                            <a:schemeClr val="accent4">
                              <a:lumMod val="10000"/>
                            </a:schemeClr>
                          </a:solidFill>
                          <a:effectLst/>
                          <a:latin typeface="+mn-lt"/>
                          <a:cs typeface="Arial" pitchFamily="34" charset="0"/>
                        </a:rPr>
                        <a:t> principal </a:t>
                      </a:r>
                      <a:r>
                        <a:rPr lang="en-US" sz="1400" b="0" u="sng" baseline="0" dirty="0">
                          <a:solidFill>
                            <a:schemeClr val="accent4">
                              <a:lumMod val="10000"/>
                            </a:schemeClr>
                          </a:solidFill>
                          <a:effectLst/>
                          <a:latin typeface="+mn-lt"/>
                          <a:cs typeface="Arial" pitchFamily="34" charset="0"/>
                        </a:rPr>
                        <a:t>consistently performs below</a:t>
                      </a:r>
                      <a:r>
                        <a:rPr lang="en-US" sz="1400" b="0" baseline="0" dirty="0">
                          <a:solidFill>
                            <a:schemeClr val="accent4">
                              <a:lumMod val="10000"/>
                            </a:schemeClr>
                          </a:solidFill>
                          <a:effectLst/>
                          <a:latin typeface="+mn-lt"/>
                          <a:cs typeface="Arial" pitchFamily="34" charset="0"/>
                        </a:rPr>
                        <a:t> the established standard or in a manner that is inconsistent with the school’s missions and goals.</a:t>
                      </a:r>
                      <a:endParaRPr lang="en-US" sz="1400" b="0" dirty="0">
                        <a:solidFill>
                          <a:schemeClr val="accent4">
                            <a:lumMod val="10000"/>
                          </a:schemeClr>
                        </a:solidFill>
                        <a:effectLst/>
                        <a:latin typeface="+mn-lt"/>
                        <a:cs typeface="Arial" pitchFamily="34" charset="0"/>
                      </a:endParaRPr>
                    </a:p>
                  </a:txBody>
                  <a:tcPr marT="45700" marB="457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171"/>
                    </a:solidFill>
                  </a:tcPr>
                </a:tc>
                <a:tc>
                  <a:txBody>
                    <a:bodyPr/>
                    <a:lstStyle/>
                    <a:p>
                      <a:pPr marL="0" indent="0">
                        <a:buFont typeface="Arial" pitchFamily="34" charset="0"/>
                        <a:buNone/>
                      </a:pPr>
                      <a:r>
                        <a:rPr lang="en-US" sz="1600" b="1" dirty="0">
                          <a:solidFill>
                            <a:schemeClr val="accent4">
                              <a:lumMod val="10000"/>
                            </a:schemeClr>
                          </a:solidFill>
                          <a:effectLst/>
                          <a:latin typeface="+mn-lt"/>
                          <a:cs typeface="Arial" pitchFamily="34" charset="0"/>
                        </a:rPr>
                        <a:t>Unacceptable Performance</a:t>
                      </a:r>
                    </a:p>
                    <a:p>
                      <a:pPr marL="173038" indent="-173038">
                        <a:buFont typeface="Arial" panose="020B0604020202020204" pitchFamily="34" charset="0"/>
                        <a:buChar char="•"/>
                      </a:pPr>
                      <a:r>
                        <a:rPr lang="en-US" sz="1400" b="0" dirty="0">
                          <a:solidFill>
                            <a:schemeClr val="accent4">
                              <a:lumMod val="10000"/>
                            </a:schemeClr>
                          </a:solidFill>
                          <a:effectLst/>
                          <a:latin typeface="+mn-lt"/>
                          <a:cs typeface="Arial" pitchFamily="34" charset="0"/>
                        </a:rPr>
                        <a:t>Does not meet requirements contained in the performance standard</a:t>
                      </a:r>
                      <a:endParaRPr lang="en-US" sz="1400" b="0" baseline="0" dirty="0">
                        <a:solidFill>
                          <a:schemeClr val="accent4">
                            <a:lumMod val="10000"/>
                          </a:schemeClr>
                        </a:solidFill>
                        <a:effectLst/>
                        <a:latin typeface="+mn-lt"/>
                        <a:cs typeface="Arial" pitchFamily="34" charset="0"/>
                      </a:endParaRPr>
                    </a:p>
                    <a:p>
                      <a:pPr marL="173038" indent="-173038">
                        <a:buFont typeface="Arial" panose="020B0604020202020204" pitchFamily="34" charset="0"/>
                        <a:buChar char="•"/>
                      </a:pPr>
                      <a:r>
                        <a:rPr lang="en-US" sz="1400" b="0" baseline="0" dirty="0">
                          <a:solidFill>
                            <a:schemeClr val="accent4">
                              <a:lumMod val="10000"/>
                            </a:schemeClr>
                          </a:solidFill>
                          <a:effectLst/>
                          <a:latin typeface="+mn-lt"/>
                          <a:cs typeface="Arial" pitchFamily="34" charset="0"/>
                        </a:rPr>
                        <a:t>Results in minimal student learning</a:t>
                      </a:r>
                    </a:p>
                    <a:p>
                      <a:pPr marL="173038" indent="-173038">
                        <a:buFont typeface="Arial" panose="020B0604020202020204" pitchFamily="34" charset="0"/>
                        <a:buChar char="•"/>
                      </a:pPr>
                      <a:r>
                        <a:rPr lang="en-US" sz="1400" b="0" baseline="0" dirty="0">
                          <a:solidFill>
                            <a:schemeClr val="accent4">
                              <a:lumMod val="10000"/>
                            </a:schemeClr>
                          </a:solidFill>
                          <a:effectLst/>
                          <a:latin typeface="+mn-lt"/>
                          <a:cs typeface="Arial" pitchFamily="34" charset="0"/>
                        </a:rPr>
                        <a:t>May result in principal not being recommended for continued employment</a:t>
                      </a:r>
                      <a:endParaRPr lang="en-US" sz="1400" b="0" dirty="0">
                        <a:solidFill>
                          <a:schemeClr val="accent4">
                            <a:lumMod val="10000"/>
                          </a:schemeClr>
                        </a:solidFill>
                        <a:effectLst/>
                        <a:latin typeface="+mn-lt"/>
                        <a:cs typeface="Arial" pitchFamily="34" charset="0"/>
                      </a:endParaRPr>
                    </a:p>
                  </a:txBody>
                  <a:tcPr marT="45700" marB="4570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171"/>
                    </a:solidFill>
                  </a:tcPr>
                </a:tc>
                <a:extLst>
                  <a:ext uri="{0D108BD9-81ED-4DB2-BD59-A6C34878D82A}">
                    <a16:rowId xmlns:a16="http://schemas.microsoft.com/office/drawing/2014/main" val="10000"/>
                  </a:ext>
                </a:extLst>
              </a:tr>
            </a:tbl>
          </a:graphicData>
        </a:graphic>
      </p:graphicFrame>
      <p:sp>
        <p:nvSpPr>
          <p:cNvPr id="8" name="Title 7">
            <a:extLst>
              <a:ext uri="{FF2B5EF4-FFF2-40B4-BE49-F238E27FC236}">
                <a16:creationId xmlns:a16="http://schemas.microsoft.com/office/drawing/2014/main" id="{1514E253-1C6D-48F1-8FF9-EE5ACE26F816}"/>
              </a:ext>
            </a:extLst>
          </p:cNvPr>
          <p:cNvSpPr>
            <a:spLocks noGrp="1"/>
          </p:cNvSpPr>
          <p:nvPr>
            <p:ph type="title"/>
          </p:nvPr>
        </p:nvSpPr>
        <p:spPr>
          <a:xfrm>
            <a:off x="838200" y="-8952"/>
            <a:ext cx="10515600" cy="1325880"/>
          </a:xfrm>
        </p:spPr>
        <p:txBody>
          <a:bodyPr/>
          <a:lstStyle/>
          <a:p>
            <a:r>
              <a:rPr lang="en-US" dirty="0"/>
              <a:t>TERMS USED IN RATING SCALE</a:t>
            </a:r>
          </a:p>
        </p:txBody>
      </p:sp>
    </p:spTree>
    <p:extLst>
      <p:ext uri="{BB962C8B-B14F-4D97-AF65-F5344CB8AC3E}">
        <p14:creationId xmlns:p14="http://schemas.microsoft.com/office/powerpoint/2010/main" val="88354244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DC9FC093-928E-4E4B-BB9A-35CCAC013F4F}"/>
              </a:ext>
            </a:extLst>
          </p:cNvPr>
          <p:cNvGraphicFramePr/>
          <p:nvPr>
            <p:extLst>
              <p:ext uri="{D42A27DB-BD31-4B8C-83A1-F6EECF244321}">
                <p14:modId xmlns:p14="http://schemas.microsoft.com/office/powerpoint/2010/main" val="739025200"/>
              </p:ext>
            </p:extLst>
          </p:nvPr>
        </p:nvGraphicFramePr>
        <p:xfrm>
          <a:off x="2415072" y="1288805"/>
          <a:ext cx="9006314" cy="55289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a:extLst>
              <a:ext uri="{FF2B5EF4-FFF2-40B4-BE49-F238E27FC236}">
                <a16:creationId xmlns:a16="http://schemas.microsoft.com/office/drawing/2014/main" id="{2042CA0E-C9DE-4FD8-9F59-608AE54F06C4}"/>
              </a:ext>
            </a:extLst>
          </p:cNvPr>
          <p:cNvSpPr>
            <a:spLocks noGrp="1"/>
          </p:cNvSpPr>
          <p:nvPr>
            <p:ph type="title"/>
          </p:nvPr>
        </p:nvSpPr>
        <p:spPr>
          <a:xfrm>
            <a:off x="905786" y="129567"/>
            <a:ext cx="10515600" cy="1325880"/>
          </a:xfrm>
        </p:spPr>
        <p:txBody>
          <a:bodyPr/>
          <a:lstStyle/>
          <a:p>
            <a:r>
              <a:rPr lang="en-US" dirty="0"/>
              <a:t>INTERIM EVALUATION</a:t>
            </a:r>
          </a:p>
        </p:txBody>
      </p:sp>
    </p:spTree>
    <p:extLst>
      <p:ext uri="{BB962C8B-B14F-4D97-AF65-F5344CB8AC3E}">
        <p14:creationId xmlns:p14="http://schemas.microsoft.com/office/powerpoint/2010/main" val="1493281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7AE07B4D-03E3-46B8-976B-9D152AC04B6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graphicEl>
                                              <a:dgm id="{7518C460-1833-483F-A490-D8116F0B4313}"/>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graphicEl>
                                              <a:dgm id="{C1B9A5F2-B6B9-4B36-9D33-10D16F335A26}"/>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graphicEl>
                                              <a:dgm id="{65570D4F-E550-4B47-ACBC-AA28FC082BD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F95FF8EB-3DDF-4EDB-B1B3-8F75FEF3D83A}"/>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graphicEl>
                                              <a:dgm id="{59260116-0589-4900-BE6F-03B82D446C8A}"/>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graphicEl>
                                              <a:dgm id="{870FF086-BC50-48D9-B62D-1C9F276A99B3}"/>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graphicEl>
                                              <a:dgm id="{F685E232-10F0-4280-9995-E932870D778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DC9FC093-928E-4E4B-BB9A-35CCAC013F4F}"/>
              </a:ext>
            </a:extLst>
          </p:cNvPr>
          <p:cNvGraphicFramePr/>
          <p:nvPr>
            <p:extLst>
              <p:ext uri="{D42A27DB-BD31-4B8C-83A1-F6EECF244321}">
                <p14:modId xmlns:p14="http://schemas.microsoft.com/office/powerpoint/2010/main" val="1022443272"/>
              </p:ext>
            </p:extLst>
          </p:nvPr>
        </p:nvGraphicFramePr>
        <p:xfrm>
          <a:off x="2415072" y="1288805"/>
          <a:ext cx="9006314" cy="55289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a:extLst>
              <a:ext uri="{FF2B5EF4-FFF2-40B4-BE49-F238E27FC236}">
                <a16:creationId xmlns:a16="http://schemas.microsoft.com/office/drawing/2014/main" id="{2042CA0E-C9DE-4FD8-9F59-608AE54F06C4}"/>
              </a:ext>
            </a:extLst>
          </p:cNvPr>
          <p:cNvSpPr>
            <a:spLocks noGrp="1"/>
          </p:cNvSpPr>
          <p:nvPr>
            <p:ph type="title"/>
          </p:nvPr>
        </p:nvSpPr>
        <p:spPr>
          <a:xfrm>
            <a:off x="905786" y="129567"/>
            <a:ext cx="10515600" cy="1325880"/>
          </a:xfrm>
        </p:spPr>
        <p:txBody>
          <a:bodyPr/>
          <a:lstStyle/>
          <a:p>
            <a:r>
              <a:rPr lang="en-US" dirty="0"/>
              <a:t>SUMMATIVE EVALUATION</a:t>
            </a:r>
          </a:p>
        </p:txBody>
      </p:sp>
    </p:spTree>
    <p:extLst>
      <p:ext uri="{BB962C8B-B14F-4D97-AF65-F5344CB8AC3E}">
        <p14:creationId xmlns:p14="http://schemas.microsoft.com/office/powerpoint/2010/main" val="22977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7AE07B4D-03E3-46B8-976B-9D152AC04B6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graphicEl>
                                              <a:dgm id="{7518C460-1833-483F-A490-D8116F0B4313}"/>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graphicEl>
                                              <a:dgm id="{C1B9A5F2-B6B9-4B36-9D33-10D16F335A26}"/>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graphicEl>
                                              <a:dgm id="{65570D4F-E550-4B47-ACBC-AA28FC082BD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F95FF8EB-3DDF-4EDB-B1B3-8F75FEF3D83A}"/>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graphicEl>
                                              <a:dgm id="{59260116-0589-4900-BE6F-03B82D446C8A}"/>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graphicEl>
                                              <a:dgm id="{870FF086-BC50-48D9-B62D-1C9F276A99B3}"/>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graphicEl>
                                              <a:dgm id="{F685E232-10F0-4280-9995-E932870D778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a:extLst>
              <a:ext uri="{FF2B5EF4-FFF2-40B4-BE49-F238E27FC236}">
                <a16:creationId xmlns:a16="http://schemas.microsoft.com/office/drawing/2014/main" id="{7F5DD27E-0871-486D-86DA-27A1071C5443}"/>
              </a:ext>
            </a:extLst>
          </p:cNvPr>
          <p:cNvSpPr>
            <a:spLocks noChangeArrowheads="1"/>
          </p:cNvSpPr>
          <p:nvPr/>
        </p:nvSpPr>
        <p:spPr bwMode="auto">
          <a:xfrm>
            <a:off x="3563095" y="2248378"/>
            <a:ext cx="506581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sz="1600" b="1" dirty="0">
                <a:latin typeface="Trebuchet MS" panose="020B0603020202020204" pitchFamily="34" charset="0"/>
                <a:ea typeface="Times" charset="0"/>
                <a:cs typeface="Arial" pitchFamily="34" charset="0"/>
              </a:rPr>
              <a:t>Performance Standard 1: Instructional Leadership</a:t>
            </a:r>
            <a:endParaRPr lang="en-US" sz="800" dirty="0">
              <a:latin typeface="Trebuchet MS" panose="020B0603020202020204" pitchFamily="34" charset="0"/>
              <a:cs typeface="Arial" pitchFamily="34" charset="0"/>
            </a:endParaRPr>
          </a:p>
        </p:txBody>
      </p:sp>
      <p:sp>
        <p:nvSpPr>
          <p:cNvPr id="16" name="Rectangle 15">
            <a:extLst>
              <a:ext uri="{FF2B5EF4-FFF2-40B4-BE49-F238E27FC236}">
                <a16:creationId xmlns:a16="http://schemas.microsoft.com/office/drawing/2014/main" id="{4FB9D930-F5DB-48C7-95B3-755C76680869}"/>
              </a:ext>
            </a:extLst>
          </p:cNvPr>
          <p:cNvSpPr/>
          <p:nvPr/>
        </p:nvSpPr>
        <p:spPr>
          <a:xfrm>
            <a:off x="2372377" y="6004242"/>
            <a:ext cx="221942" cy="17755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A88B70CA-A768-47A7-9506-B776D165FD9E}"/>
              </a:ext>
            </a:extLst>
          </p:cNvPr>
          <p:cNvSpPr/>
          <p:nvPr/>
        </p:nvSpPr>
        <p:spPr>
          <a:xfrm>
            <a:off x="4859815" y="6004242"/>
            <a:ext cx="221942" cy="17755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61A4A21A-7FB4-448B-9644-302F82908C53}"/>
              </a:ext>
            </a:extLst>
          </p:cNvPr>
          <p:cNvSpPr/>
          <p:nvPr/>
        </p:nvSpPr>
        <p:spPr>
          <a:xfrm>
            <a:off x="7275478" y="6004242"/>
            <a:ext cx="221942" cy="17755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E88B5A7-7A1A-42BD-8592-08C9BA2C057A}"/>
              </a:ext>
            </a:extLst>
          </p:cNvPr>
          <p:cNvSpPr/>
          <p:nvPr/>
        </p:nvSpPr>
        <p:spPr>
          <a:xfrm>
            <a:off x="9691141" y="6001416"/>
            <a:ext cx="221942" cy="17755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20" name="TextBox 19">
            <a:extLst>
              <a:ext uri="{FF2B5EF4-FFF2-40B4-BE49-F238E27FC236}">
                <a16:creationId xmlns:a16="http://schemas.microsoft.com/office/drawing/2014/main" id="{9A80173E-13DD-42DB-A8AF-1720124617AA}"/>
              </a:ext>
            </a:extLst>
          </p:cNvPr>
          <p:cNvSpPr txBox="1">
            <a:spLocks noChangeArrowheads="1"/>
          </p:cNvSpPr>
          <p:nvPr/>
        </p:nvSpPr>
        <p:spPr bwMode="auto">
          <a:xfrm>
            <a:off x="2483348" y="1264129"/>
            <a:ext cx="7250704" cy="830997"/>
          </a:xfrm>
          <a:prstGeom prst="rect">
            <a:avLst/>
          </a:prstGeom>
          <a:solidFill>
            <a:srgbClr val="C00000"/>
          </a:solidFill>
          <a:ln w="12700">
            <a:solidFill>
              <a:schemeClr val="tx1"/>
            </a:solidFill>
            <a:miter lim="800000"/>
            <a:headEnd/>
            <a:tailEnd/>
          </a:ln>
        </p:spPr>
        <p:txBody>
          <a:bodyPr wrap="none">
            <a:spAutoFit/>
          </a:bodyPr>
          <a:lstStyle>
            <a:lvl1pPr>
              <a:spcBef>
                <a:spcPct val="20000"/>
              </a:spcBef>
              <a:buChar char="•"/>
              <a:defRPr sz="3200">
                <a:solidFill>
                  <a:schemeClr val="tx1"/>
                </a:solidFill>
                <a:latin typeface="Arial" charset="0"/>
                <a:ea typeface="MS PGothic" pitchFamily="34" charset="-128"/>
              </a:defRPr>
            </a:lvl1pPr>
            <a:lvl2pPr marL="742950" indent="-285750">
              <a:spcBef>
                <a:spcPct val="20000"/>
              </a:spcBef>
              <a:buChar char="–"/>
              <a:defRPr sz="2800">
                <a:solidFill>
                  <a:schemeClr val="tx1"/>
                </a:solidFill>
                <a:latin typeface="Arial" charset="0"/>
                <a:ea typeface="MS PGothic" pitchFamily="34" charset="-128"/>
              </a:defRPr>
            </a:lvl2pPr>
            <a:lvl3pPr marL="1143000" indent="-228600">
              <a:spcBef>
                <a:spcPct val="20000"/>
              </a:spcBef>
              <a:buChar char="•"/>
              <a:defRPr sz="2400">
                <a:solidFill>
                  <a:schemeClr val="tx1"/>
                </a:solidFill>
                <a:latin typeface="Arial" charset="0"/>
                <a:ea typeface="MS PGothic" pitchFamily="34" charset="-128"/>
              </a:defRPr>
            </a:lvl3pPr>
            <a:lvl4pPr marL="1600200" indent="-228600">
              <a:spcBef>
                <a:spcPct val="20000"/>
              </a:spcBef>
              <a:buChar char="–"/>
              <a:defRPr sz="2000">
                <a:solidFill>
                  <a:schemeClr val="tx1"/>
                </a:solidFill>
                <a:latin typeface="Arial" charset="0"/>
                <a:ea typeface="MS PGothic" pitchFamily="34" charset="-128"/>
              </a:defRPr>
            </a:lvl4pPr>
            <a:lvl5pPr marL="2057400" indent="-22860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algn="ctr" eaLnBrk="1" hangingPunct="1">
              <a:spcBef>
                <a:spcPct val="0"/>
              </a:spcBef>
              <a:buFontTx/>
              <a:buNone/>
            </a:pPr>
            <a:r>
              <a:rPr lang="en-US" altLang="en-US" sz="2400" dirty="0">
                <a:solidFill>
                  <a:schemeClr val="bg1"/>
                </a:solidFill>
                <a:effectLst>
                  <a:outerShdw blurRad="38100" dist="38100" dir="2700000" algn="tl">
                    <a:srgbClr val="000000">
                      <a:alpha val="43137"/>
                    </a:srgbClr>
                  </a:outerShdw>
                </a:effectLst>
                <a:latin typeface="Trebuchet MS" panose="020B0603020202020204" pitchFamily="34" charset="0"/>
              </a:rPr>
              <a:t>Collect evidence throughout year...</a:t>
            </a:r>
          </a:p>
          <a:p>
            <a:pPr algn="ctr" eaLnBrk="1" hangingPunct="1">
              <a:spcBef>
                <a:spcPct val="0"/>
              </a:spcBef>
              <a:buFontTx/>
              <a:buNone/>
            </a:pPr>
            <a:r>
              <a:rPr lang="en-US" altLang="en-US" sz="2400" dirty="0">
                <a:solidFill>
                  <a:schemeClr val="bg1"/>
                </a:solidFill>
                <a:effectLst>
                  <a:outerShdw blurRad="38100" dist="38100" dir="2700000" algn="tl">
                    <a:srgbClr val="000000">
                      <a:alpha val="43137"/>
                    </a:srgbClr>
                  </a:outerShdw>
                </a:effectLst>
                <a:latin typeface="Trebuchet MS" panose="020B0603020202020204" pitchFamily="34" charset="0"/>
              </a:rPr>
              <a:t>Rating is based upon </a:t>
            </a:r>
            <a:r>
              <a:rPr lang="en-US" altLang="en-US" sz="2400" b="1" dirty="0">
                <a:solidFill>
                  <a:schemeClr val="bg1"/>
                </a:solidFill>
                <a:effectLst>
                  <a:outerShdw blurRad="38100" dist="38100" dir="2700000" algn="tl">
                    <a:srgbClr val="000000">
                      <a:alpha val="43137"/>
                    </a:srgbClr>
                  </a:outerShdw>
                </a:effectLst>
                <a:latin typeface="Trebuchet MS" panose="020B0603020202020204" pitchFamily="34" charset="0"/>
              </a:rPr>
              <a:t>preponderance of evidence.</a:t>
            </a:r>
          </a:p>
        </p:txBody>
      </p:sp>
      <p:sp>
        <p:nvSpPr>
          <p:cNvPr id="21" name="Title 3">
            <a:extLst>
              <a:ext uri="{FF2B5EF4-FFF2-40B4-BE49-F238E27FC236}">
                <a16:creationId xmlns:a16="http://schemas.microsoft.com/office/drawing/2014/main" id="{33DEFED0-26CF-4AE6-833F-8B17295E5A73}"/>
              </a:ext>
            </a:extLst>
          </p:cNvPr>
          <p:cNvSpPr>
            <a:spLocks noGrp="1"/>
          </p:cNvSpPr>
          <p:nvPr>
            <p:ph type="title"/>
          </p:nvPr>
        </p:nvSpPr>
        <p:spPr>
          <a:xfrm>
            <a:off x="838200" y="-8952"/>
            <a:ext cx="10515600" cy="1325880"/>
          </a:xfrm>
        </p:spPr>
        <p:txBody>
          <a:bodyPr/>
          <a:lstStyle/>
          <a:p>
            <a:r>
              <a:rPr lang="en-US" dirty="0"/>
              <a:t>SUMMATIVE EVALUATION</a:t>
            </a:r>
          </a:p>
        </p:txBody>
      </p:sp>
      <p:graphicFrame>
        <p:nvGraphicFramePr>
          <p:cNvPr id="26" name="Table 25">
            <a:extLst>
              <a:ext uri="{FF2B5EF4-FFF2-40B4-BE49-F238E27FC236}">
                <a16:creationId xmlns:a16="http://schemas.microsoft.com/office/drawing/2014/main" id="{BAC26614-5F1C-490A-B3E1-74A70AF49842}"/>
              </a:ext>
            </a:extLst>
          </p:cNvPr>
          <p:cNvGraphicFramePr>
            <a:graphicFrameLocks noGrp="1"/>
          </p:cNvGraphicFramePr>
          <p:nvPr>
            <p:extLst>
              <p:ext uri="{D42A27DB-BD31-4B8C-83A1-F6EECF244321}">
                <p14:modId xmlns:p14="http://schemas.microsoft.com/office/powerpoint/2010/main" val="204964547"/>
              </p:ext>
            </p:extLst>
          </p:nvPr>
        </p:nvGraphicFramePr>
        <p:xfrm>
          <a:off x="1570475" y="2783827"/>
          <a:ext cx="9163558" cy="3091445"/>
        </p:xfrm>
        <a:graphic>
          <a:graphicData uri="http://schemas.openxmlformats.org/drawingml/2006/table">
            <a:tbl>
              <a:tblPr firstRow="1" firstCol="1" bandRow="1"/>
              <a:tblGrid>
                <a:gridCol w="2020312">
                  <a:extLst>
                    <a:ext uri="{9D8B030D-6E8A-4147-A177-3AD203B41FA5}">
                      <a16:colId xmlns:a16="http://schemas.microsoft.com/office/drawing/2014/main" val="3867963033"/>
                    </a:ext>
                  </a:extLst>
                </a:gridCol>
                <a:gridCol w="360770">
                  <a:extLst>
                    <a:ext uri="{9D8B030D-6E8A-4147-A177-3AD203B41FA5}">
                      <a16:colId xmlns:a16="http://schemas.microsoft.com/office/drawing/2014/main" val="3236261143"/>
                    </a:ext>
                  </a:extLst>
                </a:gridCol>
                <a:gridCol w="2020312">
                  <a:extLst>
                    <a:ext uri="{9D8B030D-6E8A-4147-A177-3AD203B41FA5}">
                      <a16:colId xmlns:a16="http://schemas.microsoft.com/office/drawing/2014/main" val="414311297"/>
                    </a:ext>
                  </a:extLst>
                </a:gridCol>
                <a:gridCol w="360770">
                  <a:extLst>
                    <a:ext uri="{9D8B030D-6E8A-4147-A177-3AD203B41FA5}">
                      <a16:colId xmlns:a16="http://schemas.microsoft.com/office/drawing/2014/main" val="3361331400"/>
                    </a:ext>
                  </a:extLst>
                </a:gridCol>
                <a:gridCol w="2020312">
                  <a:extLst>
                    <a:ext uri="{9D8B030D-6E8A-4147-A177-3AD203B41FA5}">
                      <a16:colId xmlns:a16="http://schemas.microsoft.com/office/drawing/2014/main" val="3171209457"/>
                    </a:ext>
                  </a:extLst>
                </a:gridCol>
                <a:gridCol w="360770">
                  <a:extLst>
                    <a:ext uri="{9D8B030D-6E8A-4147-A177-3AD203B41FA5}">
                      <a16:colId xmlns:a16="http://schemas.microsoft.com/office/drawing/2014/main" val="2978298231"/>
                    </a:ext>
                  </a:extLst>
                </a:gridCol>
                <a:gridCol w="2020312">
                  <a:extLst>
                    <a:ext uri="{9D8B030D-6E8A-4147-A177-3AD203B41FA5}">
                      <a16:colId xmlns:a16="http://schemas.microsoft.com/office/drawing/2014/main" val="1151456876"/>
                    </a:ext>
                  </a:extLst>
                </a:gridCol>
              </a:tblGrid>
              <a:tr h="531125">
                <a:tc>
                  <a:txBody>
                    <a:bodyPr/>
                    <a:lstStyle/>
                    <a:p>
                      <a:pPr marL="0" marR="0" algn="ctr">
                        <a:spcBef>
                          <a:spcPts val="0"/>
                        </a:spcBef>
                        <a:spcAft>
                          <a:spcPts val="0"/>
                        </a:spcAft>
                        <a:tabLst>
                          <a:tab pos="114300" algn="l"/>
                        </a:tabLst>
                      </a:pPr>
                      <a:r>
                        <a:rPr lang="en-US" sz="1400" b="1" u="none" dirty="0">
                          <a:solidFill>
                            <a:schemeClr val="tx1"/>
                          </a:solidFill>
                          <a:effectLst/>
                          <a:latin typeface="Trebuchet MS" panose="020B0603020202020204" pitchFamily="34" charset="0"/>
                          <a:ea typeface="SimSun" panose="02010600030101010101" pitchFamily="2" charset="-122"/>
                        </a:rPr>
                        <a:t>Highly Effective</a:t>
                      </a:r>
                      <a:br>
                        <a:rPr lang="en-US" sz="1400" b="1" u="none" dirty="0">
                          <a:solidFill>
                            <a:schemeClr val="tx1"/>
                          </a:solidFill>
                          <a:effectLst/>
                          <a:latin typeface="Trebuchet MS" panose="020B0603020202020204" pitchFamily="34" charset="0"/>
                          <a:ea typeface="SimSun" panose="02010600030101010101" pitchFamily="2" charset="-122"/>
                        </a:rPr>
                      </a:br>
                      <a:r>
                        <a:rPr lang="en-US" sz="1000" i="1" u="none" dirty="0">
                          <a:solidFill>
                            <a:schemeClr val="tx1"/>
                          </a:solidFill>
                          <a:effectLst/>
                          <a:latin typeface="Trebuchet MS" panose="020B0603020202020204" pitchFamily="34" charset="0"/>
                          <a:ea typeface="SimSun" panose="02010600030101010101" pitchFamily="2" charset="-122"/>
                        </a:rPr>
                        <a:t>In addition to meeting the requirements for Effective...</a:t>
                      </a:r>
                      <a:endParaRPr lang="en-US" sz="1600" u="none" dirty="0">
                        <a:solidFill>
                          <a:schemeClr val="tx1"/>
                        </a:solidFill>
                        <a:effectLst/>
                        <a:latin typeface="Trebuchet MS" panose="020B0603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tabLst>
                          <a:tab pos="114300" algn="l"/>
                        </a:tabLst>
                      </a:pPr>
                      <a:endParaRPr lang="en-US" sz="1600" u="none" dirty="0">
                        <a:solidFill>
                          <a:schemeClr val="tx1"/>
                        </a:solidFill>
                        <a:effectLst/>
                        <a:latin typeface="+mn-lt"/>
                        <a:ea typeface="SimSun"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400" b="1" u="none" dirty="0">
                          <a:solidFill>
                            <a:schemeClr val="tx1"/>
                          </a:solidFill>
                          <a:effectLst/>
                          <a:latin typeface="Trebuchet MS" panose="020B0603020202020204" pitchFamily="34" charset="0"/>
                          <a:ea typeface="SimSun" panose="02010600030101010101" pitchFamily="2" charset="-122"/>
                        </a:rPr>
                        <a:t>Effective</a:t>
                      </a:r>
                      <a:endParaRPr lang="en-US" sz="1600" u="none" dirty="0">
                        <a:solidFill>
                          <a:schemeClr val="tx1"/>
                        </a:solidFill>
                        <a:effectLst/>
                        <a:latin typeface="Trebuchet MS" panose="020B0603020202020204" pitchFamily="34" charset="0"/>
                        <a:ea typeface="Times New Roman" panose="02020603050405020304" pitchFamily="18" charset="0"/>
                      </a:endParaRPr>
                    </a:p>
                    <a:p>
                      <a:pPr marL="0" marR="0" algn="ctr">
                        <a:spcBef>
                          <a:spcPts val="0"/>
                        </a:spcBef>
                        <a:spcAft>
                          <a:spcPts val="0"/>
                        </a:spcAft>
                        <a:tabLst>
                          <a:tab pos="114300" algn="l"/>
                        </a:tabLst>
                      </a:pPr>
                      <a:r>
                        <a:rPr lang="en-US" sz="1000" i="1" u="none" dirty="0">
                          <a:solidFill>
                            <a:schemeClr val="tx1"/>
                          </a:solidFill>
                          <a:effectLst/>
                          <a:latin typeface="Trebuchet MS" panose="020B0603020202020204" pitchFamily="34" charset="0"/>
                          <a:ea typeface="SimSun" panose="02010600030101010101" pitchFamily="2" charset="-122"/>
                        </a:rPr>
                        <a:t>Effective is the expected level of performance.</a:t>
                      </a:r>
                      <a:endParaRPr lang="en-US" sz="1600" u="none" dirty="0">
                        <a:solidFill>
                          <a:schemeClr val="tx1"/>
                        </a:solidFill>
                        <a:effectLst/>
                        <a:latin typeface="Trebuchet MS" panose="020B0603020202020204" pitchFamily="34" charset="0"/>
                        <a:ea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tabLst>
                          <a:tab pos="114300" algn="l"/>
                        </a:tabLst>
                      </a:pPr>
                      <a:r>
                        <a:rPr lang="en-US" sz="1600" u="none" dirty="0">
                          <a:solidFill>
                            <a:schemeClr val="tx1"/>
                          </a:solidFill>
                          <a:effectLst/>
                          <a:latin typeface="+mn-lt"/>
                          <a:ea typeface="SimSun" panose="02010600030101010101" pitchFamily="2" charset="-122"/>
                        </a:rPr>
                        <a:t> </a:t>
                      </a:r>
                      <a:endParaRPr lang="en-US" sz="1600" u="none" dirty="0">
                        <a:solidFill>
                          <a:schemeClr val="tx1"/>
                        </a:solidFill>
                        <a:effectLst/>
                        <a:latin typeface="+mn-lt"/>
                        <a:ea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tabLst>
                          <a:tab pos="114300" algn="l"/>
                        </a:tabLst>
                      </a:pPr>
                      <a:r>
                        <a:rPr lang="en-US" sz="1400" b="1" u="none" dirty="0">
                          <a:solidFill>
                            <a:schemeClr val="tx1"/>
                          </a:solidFill>
                          <a:effectLst/>
                          <a:latin typeface="Trebuchet MS" panose="020B0603020202020204" pitchFamily="34" charset="0"/>
                          <a:ea typeface="SimSun" panose="02010600030101010101" pitchFamily="2" charset="-122"/>
                        </a:rPr>
                        <a:t>Approaching Effective</a:t>
                      </a:r>
                      <a:endParaRPr lang="en-US" sz="1600" u="none" dirty="0">
                        <a:solidFill>
                          <a:schemeClr val="tx1"/>
                        </a:solidFill>
                        <a:effectLst/>
                        <a:latin typeface="Trebuchet MS" panose="020B0603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tabLst>
                          <a:tab pos="114300" algn="l"/>
                        </a:tabLst>
                      </a:pPr>
                      <a:r>
                        <a:rPr lang="en-US" sz="1600" u="none" dirty="0">
                          <a:solidFill>
                            <a:schemeClr val="tx1"/>
                          </a:solidFill>
                          <a:effectLst/>
                          <a:latin typeface="+mn-lt"/>
                          <a:ea typeface="SimSun" panose="02010600030101010101" pitchFamily="2" charset="-122"/>
                        </a:rPr>
                        <a:t> </a:t>
                      </a:r>
                      <a:endParaRPr lang="en-US" sz="1600" u="none" dirty="0">
                        <a:solidFill>
                          <a:schemeClr val="tx1"/>
                        </a:solidFill>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tabLst>
                          <a:tab pos="114300" algn="l"/>
                        </a:tabLst>
                      </a:pPr>
                      <a:r>
                        <a:rPr lang="en-US" sz="1400" b="1" u="none" dirty="0">
                          <a:solidFill>
                            <a:schemeClr val="tx1"/>
                          </a:solidFill>
                          <a:effectLst/>
                          <a:latin typeface="Trebuchet MS" panose="020B0603020202020204" pitchFamily="34" charset="0"/>
                          <a:ea typeface="SimSun" panose="02010600030101010101" pitchFamily="2" charset="-122"/>
                        </a:rPr>
                        <a:t>Ineffective</a:t>
                      </a:r>
                      <a:endParaRPr lang="en-US" sz="1600" u="none" dirty="0">
                        <a:solidFill>
                          <a:schemeClr val="tx1"/>
                        </a:solidFill>
                        <a:effectLst/>
                        <a:latin typeface="Trebuchet MS" panose="020B0603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424931103"/>
                  </a:ext>
                </a:extLst>
              </a:tr>
              <a:tr h="970860">
                <a:tc>
                  <a:txBody>
                    <a:bodyPr/>
                    <a:lstStyle/>
                    <a:p>
                      <a:pPr marL="0" marR="0">
                        <a:spcBef>
                          <a:spcPts val="0"/>
                        </a:spcBef>
                        <a:spcAft>
                          <a:spcPts val="0"/>
                        </a:spcAft>
                      </a:pPr>
                      <a:r>
                        <a:rPr lang="en-US" sz="1400" b="0" i="0" u="none" strike="noStrike" cap="none" dirty="0">
                          <a:solidFill>
                            <a:schemeClr val="tx1"/>
                          </a:solidFill>
                          <a:effectLst/>
                          <a:latin typeface="Trebuchet MS" panose="020B0603020202020204" pitchFamily="34" charset="0"/>
                          <a:ea typeface="+mn-ea"/>
                          <a:cs typeface="+mn-cs"/>
                          <a:sym typeface="Arial"/>
                        </a:rPr>
                        <a:t>The principal actively and consistently employs innovative and impactful leadership strategies that maximize student learning and result in a shared vision of teaching and learning that reflects excellence.</a:t>
                      </a:r>
                      <a:endParaRPr lang="en-US" sz="1100" strike="noStrike" kern="12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114300" algn="l"/>
                        </a:tabLst>
                      </a:pPr>
                      <a:r>
                        <a:rPr lang="en-US" sz="1300" u="none" strike="noStrike" dirty="0">
                          <a:effectLst/>
                          <a:latin typeface="Times New Roman" panose="02020603050405020304" pitchFamily="18" charset="0"/>
                          <a:ea typeface="SimSun" panose="02010600030101010101" pitchFamily="2" charset="-122"/>
                        </a:rPr>
                        <a:t> </a:t>
                      </a:r>
                      <a:endParaRPr lang="en-US" sz="1200" dirty="0">
                        <a:effectLst/>
                        <a:latin typeface="Times"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tabLst>
                          <a:tab pos="114300" algn="l"/>
                        </a:tabLst>
                      </a:pPr>
                      <a:r>
                        <a:rPr lang="en-US" sz="1400" dirty="0">
                          <a:effectLst/>
                          <a:latin typeface="Trebuchet MS" panose="020B0603020202020204" pitchFamily="34" charset="0"/>
                          <a:ea typeface="SimSun" panose="02010600030101010101" pitchFamily="2" charset="-122"/>
                        </a:rPr>
                        <a:t>The principal drives the success of all students by facilitating the development, communication, implementation, and evaluation of a shared vision of teaching and learning that leads to school improvement.</a:t>
                      </a:r>
                      <a:endParaRPr lang="en-US" sz="2000" dirty="0">
                        <a:effectLst/>
                        <a:latin typeface="Trebuchet MS" panose="020B0603020202020204" pitchFamily="34" charset="0"/>
                        <a:ea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114300" algn="l"/>
                        </a:tabLst>
                      </a:pPr>
                      <a:r>
                        <a:rPr lang="en-US" sz="1300" u="none" strike="noStrike" dirty="0">
                          <a:effectLst/>
                          <a:highlight>
                            <a:srgbClr val="FFFF00"/>
                          </a:highlight>
                          <a:latin typeface="Times New Roman" panose="02020603050405020304" pitchFamily="18" charset="0"/>
                          <a:ea typeface="SimSun" panose="02010600030101010101" pitchFamily="2" charset="-122"/>
                        </a:rPr>
                        <a:t> </a:t>
                      </a:r>
                      <a:endParaRPr lang="en-US" sz="1200" dirty="0">
                        <a:effectLst/>
                        <a:latin typeface="Times" panose="02020603050405020304" pitchFamily="18" charset="0"/>
                        <a:ea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14300" algn="l"/>
                        </a:tabLst>
                        <a:defRPr/>
                      </a:pPr>
                      <a:r>
                        <a:rPr lang="en-US" sz="1400" b="0" i="0" u="none" strike="noStrike" cap="none" dirty="0">
                          <a:solidFill>
                            <a:schemeClr val="tx1"/>
                          </a:solidFill>
                          <a:effectLst/>
                          <a:latin typeface="Trebuchet MS" panose="020B0603020202020204" pitchFamily="34" charset="0"/>
                          <a:ea typeface="+mn-ea"/>
                          <a:cs typeface="+mn-cs"/>
                          <a:sym typeface="Arial"/>
                        </a:rPr>
                        <a:t>The principal is inconsistent in driving the success of students by facilitating the development, communication, implementation, and/or evaluation of a shared vision of teaching and learning that leads to school improvement.</a:t>
                      </a:r>
                      <a:endParaRPr lang="en-US" sz="1200" dirty="0">
                        <a:effectLst/>
                        <a:latin typeface="Trebuchet MS" panose="020B0603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114300" algn="l"/>
                        </a:tabLst>
                      </a:pPr>
                      <a:r>
                        <a:rPr lang="en-US" sz="1300" u="none" strike="noStrike" dirty="0">
                          <a:effectLst/>
                          <a:highlight>
                            <a:srgbClr val="FFFF00"/>
                          </a:highlight>
                          <a:latin typeface="Times New Roman" panose="02020603050405020304" pitchFamily="18" charset="0"/>
                          <a:ea typeface="SimSun" panose="02010600030101010101" pitchFamily="2" charset="-122"/>
                        </a:rPr>
                        <a:t> </a:t>
                      </a:r>
                      <a:endParaRPr lang="en-US" sz="1200" dirty="0">
                        <a:effectLst/>
                        <a:latin typeface="Times"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14300" algn="l"/>
                        </a:tabLst>
                        <a:defRPr/>
                      </a:pPr>
                      <a:r>
                        <a:rPr lang="en-US" sz="1400" b="0" i="0" u="none" strike="noStrike" cap="none" dirty="0">
                          <a:solidFill>
                            <a:schemeClr val="tx1"/>
                          </a:solidFill>
                          <a:effectLst/>
                          <a:latin typeface="Trebuchet MS" panose="020B0603020202020204" pitchFamily="34" charset="0"/>
                          <a:ea typeface="+mn-ea"/>
                          <a:cs typeface="+mn-cs"/>
                          <a:sym typeface="Arial"/>
                        </a:rPr>
                        <a:t>The principal fails to drive the success of all students by facilitating the development, communication, implementation, and/or evaluation of a shared vision of teaching and learning that leads to school improvement.</a:t>
                      </a:r>
                      <a:endParaRPr lang="en-US" sz="1200" dirty="0">
                        <a:effectLst/>
                        <a:latin typeface="Trebuchet MS" panose="020B0603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854581"/>
                  </a:ext>
                </a:extLst>
              </a:tr>
            </a:tbl>
          </a:graphicData>
        </a:graphic>
      </p:graphicFrame>
      <p:grpSp>
        <p:nvGrpSpPr>
          <p:cNvPr id="27" name="Group 26">
            <a:extLst>
              <a:ext uri="{FF2B5EF4-FFF2-40B4-BE49-F238E27FC236}">
                <a16:creationId xmlns:a16="http://schemas.microsoft.com/office/drawing/2014/main" id="{3774A5FF-6F57-4BCF-A479-A0A635C83A62}"/>
              </a:ext>
            </a:extLst>
          </p:cNvPr>
          <p:cNvGrpSpPr/>
          <p:nvPr/>
        </p:nvGrpSpPr>
        <p:grpSpPr>
          <a:xfrm>
            <a:off x="3607414" y="3146198"/>
            <a:ext cx="5087319" cy="297125"/>
            <a:chOff x="0" y="-18019"/>
            <a:chExt cx="3062550" cy="198994"/>
          </a:xfrm>
          <a:solidFill>
            <a:sysClr val="windowText" lastClr="000000">
              <a:lumMod val="50000"/>
              <a:lumOff val="50000"/>
            </a:sysClr>
          </a:solidFill>
        </p:grpSpPr>
        <p:sp>
          <p:nvSpPr>
            <p:cNvPr id="28" name="Arrow: Left 27">
              <a:extLst>
                <a:ext uri="{FF2B5EF4-FFF2-40B4-BE49-F238E27FC236}">
                  <a16:creationId xmlns:a16="http://schemas.microsoft.com/office/drawing/2014/main" id="{9261484C-388F-4A67-BA6A-A3196F1C5FF7}"/>
                </a:ext>
              </a:extLst>
            </p:cNvPr>
            <p:cNvSpPr/>
            <p:nvPr/>
          </p:nvSpPr>
          <p:spPr>
            <a:xfrm>
              <a:off x="1436966" y="-2478"/>
              <a:ext cx="196850" cy="180974"/>
            </a:xfrm>
            <a:prstGeom prst="leftArrow">
              <a:avLst/>
            </a:prstGeom>
            <a:grpFill/>
            <a:ln w="63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9" name="Arrow: Left 28">
              <a:extLst>
                <a:ext uri="{FF2B5EF4-FFF2-40B4-BE49-F238E27FC236}">
                  <a16:creationId xmlns:a16="http://schemas.microsoft.com/office/drawing/2014/main" id="{AE1A8A80-6E10-480F-9F0F-FE2BF06514A7}"/>
                </a:ext>
              </a:extLst>
            </p:cNvPr>
            <p:cNvSpPr/>
            <p:nvPr/>
          </p:nvSpPr>
          <p:spPr>
            <a:xfrm>
              <a:off x="2865700" y="-18019"/>
              <a:ext cx="196850" cy="180975"/>
            </a:xfrm>
            <a:prstGeom prst="leftArrow">
              <a:avLst/>
            </a:prstGeom>
            <a:grpFill/>
            <a:ln w="63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0" name="Arrow: Left 29">
              <a:extLst>
                <a:ext uri="{FF2B5EF4-FFF2-40B4-BE49-F238E27FC236}">
                  <a16:creationId xmlns:a16="http://schemas.microsoft.com/office/drawing/2014/main" id="{3E4EEC11-D91B-4F54-A466-A541561674E9}"/>
                </a:ext>
              </a:extLst>
            </p:cNvPr>
            <p:cNvSpPr/>
            <p:nvPr/>
          </p:nvSpPr>
          <p:spPr>
            <a:xfrm>
              <a:off x="0" y="0"/>
              <a:ext cx="196850" cy="180975"/>
            </a:xfrm>
            <a:prstGeom prst="leftArrow">
              <a:avLst/>
            </a:prstGeom>
            <a:grpFill/>
            <a:ln w="63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7" name="Rectangle 6">
            <a:extLst>
              <a:ext uri="{FF2B5EF4-FFF2-40B4-BE49-F238E27FC236}">
                <a16:creationId xmlns:a16="http://schemas.microsoft.com/office/drawing/2014/main" id="{FE4E6596-E99C-4CC7-B273-125E7357134D}"/>
              </a:ext>
            </a:extLst>
          </p:cNvPr>
          <p:cNvSpPr/>
          <p:nvPr/>
        </p:nvSpPr>
        <p:spPr>
          <a:xfrm>
            <a:off x="1613596" y="3001574"/>
            <a:ext cx="1924737" cy="306168"/>
          </a:xfrm>
          <a:prstGeom prst="rect">
            <a:avLst/>
          </a:prstGeom>
          <a:noFill/>
          <a:ln>
            <a:solidFill>
              <a:srgbClr val="C12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102CB7CC-9B46-4BB2-A135-9372383D0F4F}"/>
              </a:ext>
            </a:extLst>
          </p:cNvPr>
          <p:cNvSpPr/>
          <p:nvPr/>
        </p:nvSpPr>
        <p:spPr>
          <a:xfrm>
            <a:off x="4008418" y="3005042"/>
            <a:ext cx="1924737" cy="306168"/>
          </a:xfrm>
          <a:prstGeom prst="rect">
            <a:avLst/>
          </a:prstGeom>
          <a:noFill/>
          <a:ln>
            <a:solidFill>
              <a:srgbClr val="C12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D039F77-9BE3-451B-ADA0-DADC0CEBDD21}"/>
              </a:ext>
            </a:extLst>
          </p:cNvPr>
          <p:cNvSpPr/>
          <p:nvPr/>
        </p:nvSpPr>
        <p:spPr>
          <a:xfrm>
            <a:off x="1104249" y="2576973"/>
            <a:ext cx="10313162" cy="41514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40F2DD65-1849-42A5-94B3-D442D495CD75}"/>
              </a:ext>
            </a:extLst>
          </p:cNvPr>
          <p:cNvSpPr txBox="1"/>
          <p:nvPr/>
        </p:nvSpPr>
        <p:spPr>
          <a:xfrm>
            <a:off x="1475983" y="6178969"/>
            <a:ext cx="1099981" cy="307777"/>
          </a:xfrm>
          <a:prstGeom prst="rect">
            <a:avLst/>
          </a:prstGeom>
          <a:noFill/>
        </p:spPr>
        <p:txBody>
          <a:bodyPr wrap="none" rtlCol="0">
            <a:spAutoFit/>
          </a:bodyPr>
          <a:lstStyle/>
          <a:p>
            <a:r>
              <a:rPr lang="en-US" dirty="0">
                <a:latin typeface="Trebuchet MS" panose="020B0603020202020204" pitchFamily="34" charset="0"/>
              </a:rPr>
              <a:t>Comments:</a:t>
            </a:r>
          </a:p>
        </p:txBody>
      </p:sp>
    </p:spTree>
    <p:extLst>
      <p:ext uri="{BB962C8B-B14F-4D97-AF65-F5344CB8AC3E}">
        <p14:creationId xmlns:p14="http://schemas.microsoft.com/office/powerpoint/2010/main" val="264704717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a:extLst>
              <a:ext uri="{FF2B5EF4-FFF2-40B4-BE49-F238E27FC236}">
                <a16:creationId xmlns:a16="http://schemas.microsoft.com/office/drawing/2014/main" id="{7F5DD27E-0871-486D-86DA-27A1071C5443}"/>
              </a:ext>
            </a:extLst>
          </p:cNvPr>
          <p:cNvSpPr>
            <a:spLocks noChangeArrowheads="1"/>
          </p:cNvSpPr>
          <p:nvPr/>
        </p:nvSpPr>
        <p:spPr bwMode="auto">
          <a:xfrm>
            <a:off x="3563095" y="2248378"/>
            <a:ext cx="506581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sz="1600" b="1" dirty="0">
                <a:latin typeface="Trebuchet MS" panose="020B0603020202020204" pitchFamily="34" charset="0"/>
                <a:ea typeface="Times" charset="0"/>
                <a:cs typeface="Arial" pitchFamily="34" charset="0"/>
              </a:rPr>
              <a:t>Performance Standard 1: Instructional Leadership</a:t>
            </a:r>
            <a:endParaRPr lang="en-US" sz="800" dirty="0">
              <a:latin typeface="Trebuchet MS" panose="020B0603020202020204" pitchFamily="34" charset="0"/>
              <a:cs typeface="Arial" pitchFamily="34" charset="0"/>
            </a:endParaRPr>
          </a:p>
        </p:txBody>
      </p:sp>
      <p:sp>
        <p:nvSpPr>
          <p:cNvPr id="16" name="Rectangle 15">
            <a:extLst>
              <a:ext uri="{FF2B5EF4-FFF2-40B4-BE49-F238E27FC236}">
                <a16:creationId xmlns:a16="http://schemas.microsoft.com/office/drawing/2014/main" id="{4FB9D930-F5DB-48C7-95B3-755C76680869}"/>
              </a:ext>
            </a:extLst>
          </p:cNvPr>
          <p:cNvSpPr/>
          <p:nvPr/>
        </p:nvSpPr>
        <p:spPr>
          <a:xfrm>
            <a:off x="2372377" y="6004242"/>
            <a:ext cx="221942" cy="17755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A88B70CA-A768-47A7-9506-B776D165FD9E}"/>
              </a:ext>
            </a:extLst>
          </p:cNvPr>
          <p:cNvSpPr/>
          <p:nvPr/>
        </p:nvSpPr>
        <p:spPr>
          <a:xfrm>
            <a:off x="4859815" y="6004242"/>
            <a:ext cx="221942" cy="17755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61A4A21A-7FB4-448B-9644-302F82908C53}"/>
              </a:ext>
            </a:extLst>
          </p:cNvPr>
          <p:cNvSpPr/>
          <p:nvPr/>
        </p:nvSpPr>
        <p:spPr>
          <a:xfrm>
            <a:off x="7275478" y="6004242"/>
            <a:ext cx="221942" cy="17755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E88B5A7-7A1A-42BD-8592-08C9BA2C057A}"/>
              </a:ext>
            </a:extLst>
          </p:cNvPr>
          <p:cNvSpPr/>
          <p:nvPr/>
        </p:nvSpPr>
        <p:spPr>
          <a:xfrm>
            <a:off x="9691141" y="6001416"/>
            <a:ext cx="221942" cy="17755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20" name="TextBox 19">
            <a:extLst>
              <a:ext uri="{FF2B5EF4-FFF2-40B4-BE49-F238E27FC236}">
                <a16:creationId xmlns:a16="http://schemas.microsoft.com/office/drawing/2014/main" id="{9A80173E-13DD-42DB-A8AF-1720124617AA}"/>
              </a:ext>
            </a:extLst>
          </p:cNvPr>
          <p:cNvSpPr txBox="1">
            <a:spLocks noChangeArrowheads="1"/>
          </p:cNvSpPr>
          <p:nvPr/>
        </p:nvSpPr>
        <p:spPr bwMode="auto">
          <a:xfrm>
            <a:off x="3470120" y="1431468"/>
            <a:ext cx="5251759" cy="461665"/>
          </a:xfrm>
          <a:prstGeom prst="rect">
            <a:avLst/>
          </a:prstGeom>
          <a:solidFill>
            <a:srgbClr val="C00000"/>
          </a:solidFill>
          <a:ln w="12700">
            <a:solidFill>
              <a:schemeClr val="tx1"/>
            </a:solidFill>
            <a:miter lim="800000"/>
            <a:headEnd/>
            <a:tailEnd/>
          </a:ln>
        </p:spPr>
        <p:txBody>
          <a:bodyPr wrap="none">
            <a:spAutoFit/>
          </a:bodyPr>
          <a:lstStyle>
            <a:lvl1pPr>
              <a:spcBef>
                <a:spcPct val="20000"/>
              </a:spcBef>
              <a:buChar char="•"/>
              <a:defRPr sz="3200">
                <a:solidFill>
                  <a:schemeClr val="tx1"/>
                </a:solidFill>
                <a:latin typeface="Arial" charset="0"/>
                <a:ea typeface="MS PGothic" pitchFamily="34" charset="-128"/>
              </a:defRPr>
            </a:lvl1pPr>
            <a:lvl2pPr marL="742950" indent="-285750">
              <a:spcBef>
                <a:spcPct val="20000"/>
              </a:spcBef>
              <a:buChar char="–"/>
              <a:defRPr sz="2800">
                <a:solidFill>
                  <a:schemeClr val="tx1"/>
                </a:solidFill>
                <a:latin typeface="Arial" charset="0"/>
                <a:ea typeface="MS PGothic" pitchFamily="34" charset="-128"/>
              </a:defRPr>
            </a:lvl2pPr>
            <a:lvl3pPr marL="1143000" indent="-228600">
              <a:spcBef>
                <a:spcPct val="20000"/>
              </a:spcBef>
              <a:buChar char="•"/>
              <a:defRPr sz="2400">
                <a:solidFill>
                  <a:schemeClr val="tx1"/>
                </a:solidFill>
                <a:latin typeface="Arial" charset="0"/>
                <a:ea typeface="MS PGothic" pitchFamily="34" charset="-128"/>
              </a:defRPr>
            </a:lvl3pPr>
            <a:lvl4pPr marL="1600200" indent="-228600">
              <a:spcBef>
                <a:spcPct val="20000"/>
              </a:spcBef>
              <a:buChar char="–"/>
              <a:defRPr sz="2000">
                <a:solidFill>
                  <a:schemeClr val="tx1"/>
                </a:solidFill>
                <a:latin typeface="Arial" charset="0"/>
                <a:ea typeface="MS PGothic" pitchFamily="34" charset="-128"/>
              </a:defRPr>
            </a:lvl4pPr>
            <a:lvl5pPr marL="2057400" indent="-22860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algn="ctr" eaLnBrk="1" hangingPunct="1">
              <a:spcBef>
                <a:spcPct val="0"/>
              </a:spcBef>
              <a:buFontTx/>
              <a:buNone/>
            </a:pPr>
            <a:r>
              <a:rPr lang="en-US" altLang="en-US" sz="2400" dirty="0">
                <a:solidFill>
                  <a:schemeClr val="bg1"/>
                </a:solidFill>
                <a:effectLst>
                  <a:outerShdw blurRad="38100" dist="38100" dir="2700000" algn="tl">
                    <a:srgbClr val="000000">
                      <a:alpha val="43137"/>
                    </a:srgbClr>
                  </a:outerShdw>
                </a:effectLst>
                <a:latin typeface="Trebuchet MS" panose="020B0603020202020204" pitchFamily="34" charset="0"/>
              </a:rPr>
              <a:t>Similar key words across all rubrics…</a:t>
            </a:r>
            <a:endParaRPr lang="en-US" altLang="en-US" sz="2400" b="1" dirty="0">
              <a:solidFill>
                <a:schemeClr val="bg1"/>
              </a:solidFill>
              <a:effectLst>
                <a:outerShdw blurRad="38100" dist="38100" dir="2700000" algn="tl">
                  <a:srgbClr val="000000">
                    <a:alpha val="43137"/>
                  </a:srgbClr>
                </a:outerShdw>
              </a:effectLst>
              <a:latin typeface="Trebuchet MS" panose="020B0603020202020204" pitchFamily="34" charset="0"/>
            </a:endParaRPr>
          </a:p>
        </p:txBody>
      </p:sp>
      <p:sp>
        <p:nvSpPr>
          <p:cNvPr id="21" name="Title 3">
            <a:extLst>
              <a:ext uri="{FF2B5EF4-FFF2-40B4-BE49-F238E27FC236}">
                <a16:creationId xmlns:a16="http://schemas.microsoft.com/office/drawing/2014/main" id="{33DEFED0-26CF-4AE6-833F-8B17295E5A73}"/>
              </a:ext>
            </a:extLst>
          </p:cNvPr>
          <p:cNvSpPr>
            <a:spLocks noGrp="1"/>
          </p:cNvSpPr>
          <p:nvPr>
            <p:ph type="title"/>
          </p:nvPr>
        </p:nvSpPr>
        <p:spPr>
          <a:xfrm>
            <a:off x="838200" y="11830"/>
            <a:ext cx="10515600" cy="1325880"/>
          </a:xfrm>
        </p:spPr>
        <p:txBody>
          <a:bodyPr/>
          <a:lstStyle/>
          <a:p>
            <a:r>
              <a:rPr lang="en-US" dirty="0"/>
              <a:t>SUMMATIVE EVALUATION</a:t>
            </a:r>
          </a:p>
        </p:txBody>
      </p:sp>
      <p:graphicFrame>
        <p:nvGraphicFramePr>
          <p:cNvPr id="26" name="Table 25">
            <a:extLst>
              <a:ext uri="{FF2B5EF4-FFF2-40B4-BE49-F238E27FC236}">
                <a16:creationId xmlns:a16="http://schemas.microsoft.com/office/drawing/2014/main" id="{BAC26614-5F1C-490A-B3E1-74A70AF49842}"/>
              </a:ext>
            </a:extLst>
          </p:cNvPr>
          <p:cNvGraphicFramePr>
            <a:graphicFrameLocks noGrp="1"/>
          </p:cNvGraphicFramePr>
          <p:nvPr>
            <p:extLst>
              <p:ext uri="{D42A27DB-BD31-4B8C-83A1-F6EECF244321}">
                <p14:modId xmlns:p14="http://schemas.microsoft.com/office/powerpoint/2010/main" val="2348847376"/>
              </p:ext>
            </p:extLst>
          </p:nvPr>
        </p:nvGraphicFramePr>
        <p:xfrm>
          <a:off x="1570475" y="2783827"/>
          <a:ext cx="9163558" cy="3091445"/>
        </p:xfrm>
        <a:graphic>
          <a:graphicData uri="http://schemas.openxmlformats.org/drawingml/2006/table">
            <a:tbl>
              <a:tblPr firstRow="1" firstCol="1" bandRow="1"/>
              <a:tblGrid>
                <a:gridCol w="2020312">
                  <a:extLst>
                    <a:ext uri="{9D8B030D-6E8A-4147-A177-3AD203B41FA5}">
                      <a16:colId xmlns:a16="http://schemas.microsoft.com/office/drawing/2014/main" val="3867963033"/>
                    </a:ext>
                  </a:extLst>
                </a:gridCol>
                <a:gridCol w="360770">
                  <a:extLst>
                    <a:ext uri="{9D8B030D-6E8A-4147-A177-3AD203B41FA5}">
                      <a16:colId xmlns:a16="http://schemas.microsoft.com/office/drawing/2014/main" val="3236261143"/>
                    </a:ext>
                  </a:extLst>
                </a:gridCol>
                <a:gridCol w="2020312">
                  <a:extLst>
                    <a:ext uri="{9D8B030D-6E8A-4147-A177-3AD203B41FA5}">
                      <a16:colId xmlns:a16="http://schemas.microsoft.com/office/drawing/2014/main" val="414311297"/>
                    </a:ext>
                  </a:extLst>
                </a:gridCol>
                <a:gridCol w="360770">
                  <a:extLst>
                    <a:ext uri="{9D8B030D-6E8A-4147-A177-3AD203B41FA5}">
                      <a16:colId xmlns:a16="http://schemas.microsoft.com/office/drawing/2014/main" val="3361331400"/>
                    </a:ext>
                  </a:extLst>
                </a:gridCol>
                <a:gridCol w="2020312">
                  <a:extLst>
                    <a:ext uri="{9D8B030D-6E8A-4147-A177-3AD203B41FA5}">
                      <a16:colId xmlns:a16="http://schemas.microsoft.com/office/drawing/2014/main" val="3171209457"/>
                    </a:ext>
                  </a:extLst>
                </a:gridCol>
                <a:gridCol w="360770">
                  <a:extLst>
                    <a:ext uri="{9D8B030D-6E8A-4147-A177-3AD203B41FA5}">
                      <a16:colId xmlns:a16="http://schemas.microsoft.com/office/drawing/2014/main" val="2978298231"/>
                    </a:ext>
                  </a:extLst>
                </a:gridCol>
                <a:gridCol w="2020312">
                  <a:extLst>
                    <a:ext uri="{9D8B030D-6E8A-4147-A177-3AD203B41FA5}">
                      <a16:colId xmlns:a16="http://schemas.microsoft.com/office/drawing/2014/main" val="1151456876"/>
                    </a:ext>
                  </a:extLst>
                </a:gridCol>
              </a:tblGrid>
              <a:tr h="531125">
                <a:tc>
                  <a:txBody>
                    <a:bodyPr/>
                    <a:lstStyle/>
                    <a:p>
                      <a:pPr marL="0" marR="0" algn="ctr">
                        <a:spcBef>
                          <a:spcPts val="0"/>
                        </a:spcBef>
                        <a:spcAft>
                          <a:spcPts val="0"/>
                        </a:spcAft>
                        <a:tabLst>
                          <a:tab pos="114300" algn="l"/>
                        </a:tabLst>
                      </a:pPr>
                      <a:r>
                        <a:rPr lang="en-US" sz="1400" b="1" u="none" dirty="0">
                          <a:solidFill>
                            <a:schemeClr val="tx1"/>
                          </a:solidFill>
                          <a:effectLst/>
                          <a:latin typeface="Trebuchet MS" panose="020B0603020202020204" pitchFamily="34" charset="0"/>
                          <a:ea typeface="SimSun" panose="02010600030101010101" pitchFamily="2" charset="-122"/>
                        </a:rPr>
                        <a:t>Highly Effective</a:t>
                      </a:r>
                      <a:br>
                        <a:rPr lang="en-US" sz="1400" b="1" u="none" dirty="0">
                          <a:solidFill>
                            <a:schemeClr val="tx1"/>
                          </a:solidFill>
                          <a:effectLst/>
                          <a:latin typeface="Trebuchet MS" panose="020B0603020202020204" pitchFamily="34" charset="0"/>
                          <a:ea typeface="SimSun" panose="02010600030101010101" pitchFamily="2" charset="-122"/>
                        </a:rPr>
                      </a:br>
                      <a:r>
                        <a:rPr lang="en-US" sz="1000" i="1" u="none" dirty="0">
                          <a:solidFill>
                            <a:schemeClr val="tx1"/>
                          </a:solidFill>
                          <a:effectLst/>
                          <a:latin typeface="Trebuchet MS" panose="020B0603020202020204" pitchFamily="34" charset="0"/>
                          <a:ea typeface="SimSun" panose="02010600030101010101" pitchFamily="2" charset="-122"/>
                        </a:rPr>
                        <a:t>In addition to meeting the requirements for Effective...</a:t>
                      </a:r>
                      <a:endParaRPr lang="en-US" sz="1600" u="none" dirty="0">
                        <a:solidFill>
                          <a:schemeClr val="tx1"/>
                        </a:solidFill>
                        <a:effectLst/>
                        <a:latin typeface="Trebuchet MS" panose="020B0603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tabLst>
                          <a:tab pos="114300" algn="l"/>
                        </a:tabLst>
                      </a:pPr>
                      <a:endParaRPr lang="en-US" sz="1600" u="none" dirty="0">
                        <a:solidFill>
                          <a:schemeClr val="tx1"/>
                        </a:solidFill>
                        <a:effectLst/>
                        <a:latin typeface="+mn-lt"/>
                        <a:ea typeface="SimSun"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400" b="1" u="none" dirty="0">
                          <a:solidFill>
                            <a:schemeClr val="tx1"/>
                          </a:solidFill>
                          <a:effectLst/>
                          <a:latin typeface="Trebuchet MS" panose="020B0603020202020204" pitchFamily="34" charset="0"/>
                          <a:ea typeface="SimSun" panose="02010600030101010101" pitchFamily="2" charset="-122"/>
                        </a:rPr>
                        <a:t>Effective</a:t>
                      </a:r>
                      <a:endParaRPr lang="en-US" sz="1600" u="none" dirty="0">
                        <a:solidFill>
                          <a:schemeClr val="tx1"/>
                        </a:solidFill>
                        <a:effectLst/>
                        <a:latin typeface="Trebuchet MS" panose="020B0603020202020204" pitchFamily="34" charset="0"/>
                        <a:ea typeface="Times New Roman" panose="02020603050405020304" pitchFamily="18" charset="0"/>
                      </a:endParaRPr>
                    </a:p>
                    <a:p>
                      <a:pPr marL="0" marR="0" algn="ctr">
                        <a:spcBef>
                          <a:spcPts val="0"/>
                        </a:spcBef>
                        <a:spcAft>
                          <a:spcPts val="0"/>
                        </a:spcAft>
                        <a:tabLst>
                          <a:tab pos="114300" algn="l"/>
                        </a:tabLst>
                      </a:pPr>
                      <a:r>
                        <a:rPr lang="en-US" sz="1000" i="1" u="none" dirty="0">
                          <a:solidFill>
                            <a:schemeClr val="tx1"/>
                          </a:solidFill>
                          <a:effectLst/>
                          <a:latin typeface="Trebuchet MS" panose="020B0603020202020204" pitchFamily="34" charset="0"/>
                          <a:ea typeface="SimSun" panose="02010600030101010101" pitchFamily="2" charset="-122"/>
                        </a:rPr>
                        <a:t>Effective is the expected level of performance.</a:t>
                      </a:r>
                      <a:endParaRPr lang="en-US" sz="1600" u="none" dirty="0">
                        <a:solidFill>
                          <a:schemeClr val="tx1"/>
                        </a:solidFill>
                        <a:effectLst/>
                        <a:latin typeface="Trebuchet MS" panose="020B0603020202020204" pitchFamily="34" charset="0"/>
                        <a:ea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tabLst>
                          <a:tab pos="114300" algn="l"/>
                        </a:tabLst>
                      </a:pPr>
                      <a:r>
                        <a:rPr lang="en-US" sz="1600" u="none" dirty="0">
                          <a:solidFill>
                            <a:schemeClr val="tx1"/>
                          </a:solidFill>
                          <a:effectLst/>
                          <a:latin typeface="+mn-lt"/>
                          <a:ea typeface="SimSun" panose="02010600030101010101" pitchFamily="2" charset="-122"/>
                        </a:rPr>
                        <a:t> </a:t>
                      </a:r>
                      <a:endParaRPr lang="en-US" sz="1600" u="none" dirty="0">
                        <a:solidFill>
                          <a:schemeClr val="tx1"/>
                        </a:solidFill>
                        <a:effectLst/>
                        <a:latin typeface="+mn-lt"/>
                        <a:ea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tabLst>
                          <a:tab pos="114300" algn="l"/>
                        </a:tabLst>
                      </a:pPr>
                      <a:r>
                        <a:rPr lang="en-US" sz="1400" b="1" u="none" dirty="0">
                          <a:solidFill>
                            <a:schemeClr val="tx1"/>
                          </a:solidFill>
                          <a:effectLst/>
                          <a:latin typeface="Trebuchet MS" panose="020B0603020202020204" pitchFamily="34" charset="0"/>
                          <a:ea typeface="SimSun" panose="02010600030101010101" pitchFamily="2" charset="-122"/>
                        </a:rPr>
                        <a:t>Approaching Effective</a:t>
                      </a:r>
                      <a:endParaRPr lang="en-US" sz="1600" u="none" dirty="0">
                        <a:solidFill>
                          <a:schemeClr val="tx1"/>
                        </a:solidFill>
                        <a:effectLst/>
                        <a:latin typeface="Trebuchet MS" panose="020B0603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tabLst>
                          <a:tab pos="114300" algn="l"/>
                        </a:tabLst>
                      </a:pPr>
                      <a:r>
                        <a:rPr lang="en-US" sz="1600" u="none" dirty="0">
                          <a:solidFill>
                            <a:schemeClr val="tx1"/>
                          </a:solidFill>
                          <a:effectLst/>
                          <a:latin typeface="+mn-lt"/>
                          <a:ea typeface="SimSun" panose="02010600030101010101" pitchFamily="2" charset="-122"/>
                        </a:rPr>
                        <a:t> </a:t>
                      </a:r>
                      <a:endParaRPr lang="en-US" sz="1600" u="none" dirty="0">
                        <a:solidFill>
                          <a:schemeClr val="tx1"/>
                        </a:solidFill>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tabLst>
                          <a:tab pos="114300" algn="l"/>
                        </a:tabLst>
                      </a:pPr>
                      <a:r>
                        <a:rPr lang="en-US" sz="1400" b="1" u="none" dirty="0">
                          <a:solidFill>
                            <a:schemeClr val="tx1"/>
                          </a:solidFill>
                          <a:effectLst/>
                          <a:latin typeface="Trebuchet MS" panose="020B0603020202020204" pitchFamily="34" charset="0"/>
                          <a:ea typeface="SimSun" panose="02010600030101010101" pitchFamily="2" charset="-122"/>
                        </a:rPr>
                        <a:t>Ineffective</a:t>
                      </a:r>
                      <a:endParaRPr lang="en-US" sz="1600" u="none" dirty="0">
                        <a:solidFill>
                          <a:schemeClr val="tx1"/>
                        </a:solidFill>
                        <a:effectLst/>
                        <a:latin typeface="Trebuchet MS" panose="020B0603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424931103"/>
                  </a:ext>
                </a:extLst>
              </a:tr>
              <a:tr h="970860">
                <a:tc>
                  <a:txBody>
                    <a:bodyPr/>
                    <a:lstStyle/>
                    <a:p>
                      <a:pPr marL="0" marR="0">
                        <a:spcBef>
                          <a:spcPts val="0"/>
                        </a:spcBef>
                        <a:spcAft>
                          <a:spcPts val="0"/>
                        </a:spcAft>
                      </a:pPr>
                      <a:r>
                        <a:rPr lang="en-US" sz="1400" b="0" i="0" u="none" strike="noStrike" cap="none" dirty="0">
                          <a:solidFill>
                            <a:schemeClr val="tx1"/>
                          </a:solidFill>
                          <a:effectLst/>
                          <a:latin typeface="Trebuchet MS" panose="020B0603020202020204" pitchFamily="34" charset="0"/>
                          <a:ea typeface="+mn-ea"/>
                          <a:cs typeface="+mn-cs"/>
                          <a:sym typeface="Arial"/>
                        </a:rPr>
                        <a:t>The principal actively and consistently employs </a:t>
                      </a:r>
                      <a:r>
                        <a:rPr lang="en-US" sz="1400" b="1" i="0" u="none" strike="noStrike" cap="none" dirty="0">
                          <a:solidFill>
                            <a:srgbClr val="C00000"/>
                          </a:solidFill>
                          <a:effectLst/>
                          <a:latin typeface="Trebuchet MS" panose="020B0603020202020204" pitchFamily="34" charset="0"/>
                          <a:ea typeface="+mn-ea"/>
                          <a:cs typeface="+mn-cs"/>
                          <a:sym typeface="Arial"/>
                        </a:rPr>
                        <a:t>innovative and impactful </a:t>
                      </a:r>
                      <a:r>
                        <a:rPr lang="en-US" sz="1400" b="0" i="0" u="none" strike="noStrike" cap="none" dirty="0">
                          <a:solidFill>
                            <a:schemeClr val="tx1"/>
                          </a:solidFill>
                          <a:effectLst/>
                          <a:latin typeface="Trebuchet MS" panose="020B0603020202020204" pitchFamily="34" charset="0"/>
                          <a:ea typeface="+mn-ea"/>
                          <a:cs typeface="+mn-cs"/>
                          <a:sym typeface="Arial"/>
                        </a:rPr>
                        <a:t>leadership strategies that </a:t>
                      </a:r>
                      <a:r>
                        <a:rPr lang="en-US" sz="1400" b="1" i="0" u="none" strike="noStrike" cap="none" dirty="0">
                          <a:solidFill>
                            <a:srgbClr val="C00000"/>
                          </a:solidFill>
                          <a:effectLst/>
                          <a:latin typeface="Trebuchet MS" panose="020B0603020202020204" pitchFamily="34" charset="0"/>
                          <a:ea typeface="+mn-ea"/>
                          <a:cs typeface="+mn-cs"/>
                          <a:sym typeface="Arial"/>
                        </a:rPr>
                        <a:t>maximize</a:t>
                      </a:r>
                      <a:r>
                        <a:rPr lang="en-US" sz="1400" b="0" i="0" u="none" strike="noStrike" cap="none" dirty="0">
                          <a:solidFill>
                            <a:schemeClr val="tx1"/>
                          </a:solidFill>
                          <a:effectLst/>
                          <a:latin typeface="Trebuchet MS" panose="020B0603020202020204" pitchFamily="34" charset="0"/>
                          <a:ea typeface="+mn-ea"/>
                          <a:cs typeface="+mn-cs"/>
                          <a:sym typeface="Arial"/>
                        </a:rPr>
                        <a:t> student learning and result in a shared vision of teaching and learning that reflects </a:t>
                      </a:r>
                      <a:r>
                        <a:rPr lang="en-US" sz="1400" b="1" i="0" u="none" strike="noStrike" cap="none" dirty="0">
                          <a:solidFill>
                            <a:srgbClr val="C00000"/>
                          </a:solidFill>
                          <a:effectLst/>
                          <a:latin typeface="Trebuchet MS" panose="020B0603020202020204" pitchFamily="34" charset="0"/>
                          <a:ea typeface="+mn-ea"/>
                          <a:cs typeface="+mn-cs"/>
                          <a:sym typeface="Arial"/>
                        </a:rPr>
                        <a:t>excellence</a:t>
                      </a:r>
                      <a:r>
                        <a:rPr lang="en-US" sz="1400" b="0" i="0" u="none" strike="noStrike" cap="none" dirty="0">
                          <a:solidFill>
                            <a:schemeClr val="tx1"/>
                          </a:solidFill>
                          <a:effectLst/>
                          <a:latin typeface="Trebuchet MS" panose="020B0603020202020204" pitchFamily="34" charset="0"/>
                          <a:ea typeface="+mn-ea"/>
                          <a:cs typeface="+mn-cs"/>
                          <a:sym typeface="Arial"/>
                        </a:rPr>
                        <a:t>.</a:t>
                      </a:r>
                      <a:endParaRPr lang="en-US" sz="1100" strike="noStrike" kern="12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114300" algn="l"/>
                        </a:tabLst>
                      </a:pPr>
                      <a:r>
                        <a:rPr lang="en-US" sz="1300" u="none" strike="noStrike" dirty="0">
                          <a:effectLst/>
                          <a:latin typeface="Times New Roman" panose="02020603050405020304" pitchFamily="18" charset="0"/>
                          <a:ea typeface="SimSun" panose="02010600030101010101" pitchFamily="2" charset="-122"/>
                        </a:rPr>
                        <a:t> </a:t>
                      </a:r>
                      <a:endParaRPr lang="en-US" sz="1200" dirty="0">
                        <a:effectLst/>
                        <a:latin typeface="Times"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tabLst>
                          <a:tab pos="114300" algn="l"/>
                        </a:tabLst>
                      </a:pPr>
                      <a:r>
                        <a:rPr lang="en-US" sz="1400" dirty="0">
                          <a:effectLst/>
                          <a:latin typeface="Trebuchet MS" panose="020B0603020202020204" pitchFamily="34" charset="0"/>
                          <a:ea typeface="SimSun" panose="02010600030101010101" pitchFamily="2" charset="-122"/>
                        </a:rPr>
                        <a:t>The principal drives the success of all students by facilitating the development, communication, implementation, and evaluation of a shared vision of teaching and learning that leads to school improvement.</a:t>
                      </a:r>
                      <a:endParaRPr lang="en-US" sz="2000" dirty="0">
                        <a:effectLst/>
                        <a:latin typeface="Trebuchet MS" panose="020B0603020202020204" pitchFamily="34" charset="0"/>
                        <a:ea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114300" algn="l"/>
                        </a:tabLst>
                      </a:pPr>
                      <a:r>
                        <a:rPr lang="en-US" sz="1300" u="none" strike="noStrike" dirty="0">
                          <a:effectLst/>
                          <a:highlight>
                            <a:srgbClr val="FFFF00"/>
                          </a:highlight>
                          <a:latin typeface="Times New Roman" panose="02020603050405020304" pitchFamily="18" charset="0"/>
                          <a:ea typeface="SimSun" panose="02010600030101010101" pitchFamily="2" charset="-122"/>
                        </a:rPr>
                        <a:t> </a:t>
                      </a:r>
                      <a:endParaRPr lang="en-US" sz="1200" dirty="0">
                        <a:effectLst/>
                        <a:latin typeface="Times" panose="02020603050405020304" pitchFamily="18" charset="0"/>
                        <a:ea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14300" algn="l"/>
                        </a:tabLst>
                        <a:defRPr/>
                      </a:pPr>
                      <a:r>
                        <a:rPr lang="en-US" sz="1400" b="0" i="0" u="none" strike="noStrike" cap="none" dirty="0">
                          <a:solidFill>
                            <a:schemeClr val="tx1"/>
                          </a:solidFill>
                          <a:effectLst/>
                          <a:latin typeface="Trebuchet MS" panose="020B0603020202020204" pitchFamily="34" charset="0"/>
                          <a:ea typeface="+mn-ea"/>
                          <a:cs typeface="+mn-cs"/>
                          <a:sym typeface="Arial"/>
                        </a:rPr>
                        <a:t>The principal is </a:t>
                      </a:r>
                      <a:r>
                        <a:rPr lang="en-US" sz="1400" b="1" i="0" u="none" strike="noStrike" cap="none" dirty="0">
                          <a:solidFill>
                            <a:srgbClr val="C00000"/>
                          </a:solidFill>
                          <a:effectLst/>
                          <a:latin typeface="Trebuchet MS" panose="020B0603020202020204" pitchFamily="34" charset="0"/>
                          <a:ea typeface="+mn-ea"/>
                          <a:cs typeface="+mn-cs"/>
                          <a:sym typeface="Arial"/>
                        </a:rPr>
                        <a:t>inconsistent</a:t>
                      </a:r>
                      <a:r>
                        <a:rPr lang="en-US" sz="1400" b="0" i="0" u="none" strike="noStrike" cap="none" dirty="0">
                          <a:solidFill>
                            <a:schemeClr val="tx1"/>
                          </a:solidFill>
                          <a:effectLst/>
                          <a:latin typeface="Trebuchet MS" panose="020B0603020202020204" pitchFamily="34" charset="0"/>
                          <a:ea typeface="+mn-ea"/>
                          <a:cs typeface="+mn-cs"/>
                          <a:sym typeface="Arial"/>
                        </a:rPr>
                        <a:t> in driving the success of students by facilitating the development, communication, implementation, and/or evaluation of a shared vision of teaching and learning that leads to school improvement.</a:t>
                      </a:r>
                      <a:endParaRPr lang="en-US" sz="1200" dirty="0">
                        <a:effectLst/>
                        <a:latin typeface="Trebuchet MS" panose="020B0603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114300" algn="l"/>
                        </a:tabLst>
                      </a:pPr>
                      <a:r>
                        <a:rPr lang="en-US" sz="1300" u="none" strike="noStrike" dirty="0">
                          <a:effectLst/>
                          <a:highlight>
                            <a:srgbClr val="FFFF00"/>
                          </a:highlight>
                          <a:latin typeface="Times New Roman" panose="02020603050405020304" pitchFamily="18" charset="0"/>
                          <a:ea typeface="SimSun" panose="02010600030101010101" pitchFamily="2" charset="-122"/>
                        </a:rPr>
                        <a:t> </a:t>
                      </a:r>
                      <a:endParaRPr lang="en-US" sz="1200" dirty="0">
                        <a:effectLst/>
                        <a:latin typeface="Times"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14300" algn="l"/>
                        </a:tabLst>
                        <a:defRPr/>
                      </a:pPr>
                      <a:r>
                        <a:rPr lang="en-US" sz="1400" b="0" i="0" u="none" strike="noStrike" cap="none" dirty="0">
                          <a:solidFill>
                            <a:schemeClr val="tx1"/>
                          </a:solidFill>
                          <a:effectLst/>
                          <a:latin typeface="Trebuchet MS" panose="020B0603020202020204" pitchFamily="34" charset="0"/>
                          <a:ea typeface="+mn-ea"/>
                          <a:cs typeface="+mn-cs"/>
                          <a:sym typeface="Arial"/>
                        </a:rPr>
                        <a:t>The principal </a:t>
                      </a:r>
                      <a:r>
                        <a:rPr lang="en-US" sz="1400" b="1" i="0" u="none" strike="noStrike" cap="none" dirty="0">
                          <a:solidFill>
                            <a:srgbClr val="C00000"/>
                          </a:solidFill>
                          <a:effectLst/>
                          <a:latin typeface="Trebuchet MS" panose="020B0603020202020204" pitchFamily="34" charset="0"/>
                          <a:ea typeface="+mn-ea"/>
                          <a:cs typeface="+mn-cs"/>
                          <a:sym typeface="Arial"/>
                        </a:rPr>
                        <a:t>fails to </a:t>
                      </a:r>
                      <a:r>
                        <a:rPr lang="en-US" sz="1400" b="0" i="0" u="none" strike="noStrike" cap="none" dirty="0">
                          <a:solidFill>
                            <a:schemeClr val="tx1"/>
                          </a:solidFill>
                          <a:effectLst/>
                          <a:latin typeface="Trebuchet MS" panose="020B0603020202020204" pitchFamily="34" charset="0"/>
                          <a:ea typeface="+mn-ea"/>
                          <a:cs typeface="+mn-cs"/>
                          <a:sym typeface="Arial"/>
                        </a:rPr>
                        <a:t>drive the success of all students by facilitating the development, communication, implementation, and/or evaluation of a shared vision of teaching and learning that leads to school improvement.</a:t>
                      </a:r>
                      <a:endParaRPr lang="en-US" sz="1200" dirty="0">
                        <a:effectLst/>
                        <a:latin typeface="Trebuchet MS" panose="020B0603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854581"/>
                  </a:ext>
                </a:extLst>
              </a:tr>
            </a:tbl>
          </a:graphicData>
        </a:graphic>
      </p:graphicFrame>
      <p:grpSp>
        <p:nvGrpSpPr>
          <p:cNvPr id="27" name="Group 26">
            <a:extLst>
              <a:ext uri="{FF2B5EF4-FFF2-40B4-BE49-F238E27FC236}">
                <a16:creationId xmlns:a16="http://schemas.microsoft.com/office/drawing/2014/main" id="{3774A5FF-6F57-4BCF-A479-A0A635C83A62}"/>
              </a:ext>
            </a:extLst>
          </p:cNvPr>
          <p:cNvGrpSpPr/>
          <p:nvPr/>
        </p:nvGrpSpPr>
        <p:grpSpPr>
          <a:xfrm>
            <a:off x="3607414" y="3146198"/>
            <a:ext cx="5087319" cy="297125"/>
            <a:chOff x="0" y="-18019"/>
            <a:chExt cx="3062550" cy="198994"/>
          </a:xfrm>
          <a:solidFill>
            <a:sysClr val="windowText" lastClr="000000">
              <a:lumMod val="50000"/>
              <a:lumOff val="50000"/>
            </a:sysClr>
          </a:solidFill>
        </p:grpSpPr>
        <p:sp>
          <p:nvSpPr>
            <p:cNvPr id="28" name="Arrow: Left 27">
              <a:extLst>
                <a:ext uri="{FF2B5EF4-FFF2-40B4-BE49-F238E27FC236}">
                  <a16:creationId xmlns:a16="http://schemas.microsoft.com/office/drawing/2014/main" id="{9261484C-388F-4A67-BA6A-A3196F1C5FF7}"/>
                </a:ext>
              </a:extLst>
            </p:cNvPr>
            <p:cNvSpPr/>
            <p:nvPr/>
          </p:nvSpPr>
          <p:spPr>
            <a:xfrm>
              <a:off x="1436966" y="-2478"/>
              <a:ext cx="196850" cy="180974"/>
            </a:xfrm>
            <a:prstGeom prst="leftArrow">
              <a:avLst/>
            </a:prstGeom>
            <a:grpFill/>
            <a:ln w="63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9" name="Arrow: Left 28">
              <a:extLst>
                <a:ext uri="{FF2B5EF4-FFF2-40B4-BE49-F238E27FC236}">
                  <a16:creationId xmlns:a16="http://schemas.microsoft.com/office/drawing/2014/main" id="{AE1A8A80-6E10-480F-9F0F-FE2BF06514A7}"/>
                </a:ext>
              </a:extLst>
            </p:cNvPr>
            <p:cNvSpPr/>
            <p:nvPr/>
          </p:nvSpPr>
          <p:spPr>
            <a:xfrm>
              <a:off x="2865700" y="-18019"/>
              <a:ext cx="196850" cy="180975"/>
            </a:xfrm>
            <a:prstGeom prst="leftArrow">
              <a:avLst/>
            </a:prstGeom>
            <a:grpFill/>
            <a:ln w="63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0" name="Arrow: Left 29">
              <a:extLst>
                <a:ext uri="{FF2B5EF4-FFF2-40B4-BE49-F238E27FC236}">
                  <a16:creationId xmlns:a16="http://schemas.microsoft.com/office/drawing/2014/main" id="{3E4EEC11-D91B-4F54-A466-A541561674E9}"/>
                </a:ext>
              </a:extLst>
            </p:cNvPr>
            <p:cNvSpPr/>
            <p:nvPr/>
          </p:nvSpPr>
          <p:spPr>
            <a:xfrm>
              <a:off x="0" y="0"/>
              <a:ext cx="196850" cy="180975"/>
            </a:xfrm>
            <a:prstGeom prst="leftArrow">
              <a:avLst/>
            </a:prstGeom>
            <a:grpFill/>
            <a:ln w="63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8" name="Rectangle 7">
            <a:extLst>
              <a:ext uri="{FF2B5EF4-FFF2-40B4-BE49-F238E27FC236}">
                <a16:creationId xmlns:a16="http://schemas.microsoft.com/office/drawing/2014/main" id="{3D039F77-9BE3-451B-ADA0-DADC0CEBDD21}"/>
              </a:ext>
            </a:extLst>
          </p:cNvPr>
          <p:cNvSpPr/>
          <p:nvPr/>
        </p:nvSpPr>
        <p:spPr>
          <a:xfrm>
            <a:off x="1104249" y="2576973"/>
            <a:ext cx="10313162" cy="41514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40F2DD65-1849-42A5-94B3-D442D495CD75}"/>
              </a:ext>
            </a:extLst>
          </p:cNvPr>
          <p:cNvSpPr txBox="1"/>
          <p:nvPr/>
        </p:nvSpPr>
        <p:spPr>
          <a:xfrm>
            <a:off x="1475983" y="6178969"/>
            <a:ext cx="1099981" cy="307777"/>
          </a:xfrm>
          <a:prstGeom prst="rect">
            <a:avLst/>
          </a:prstGeom>
          <a:noFill/>
        </p:spPr>
        <p:txBody>
          <a:bodyPr wrap="none" rtlCol="0">
            <a:spAutoFit/>
          </a:bodyPr>
          <a:lstStyle/>
          <a:p>
            <a:r>
              <a:rPr lang="en-US" dirty="0">
                <a:latin typeface="Trebuchet MS" panose="020B0603020202020204" pitchFamily="34" charset="0"/>
              </a:rPr>
              <a:t>Comments:</a:t>
            </a:r>
          </a:p>
        </p:txBody>
      </p:sp>
    </p:spTree>
    <p:extLst>
      <p:ext uri="{BB962C8B-B14F-4D97-AF65-F5344CB8AC3E}">
        <p14:creationId xmlns:p14="http://schemas.microsoft.com/office/powerpoint/2010/main" val="3680356496"/>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a:extLst>
              <a:ext uri="{FF2B5EF4-FFF2-40B4-BE49-F238E27FC236}">
                <a16:creationId xmlns:a16="http://schemas.microsoft.com/office/drawing/2014/main" id="{7F5DD27E-0871-486D-86DA-27A1071C5443}"/>
              </a:ext>
            </a:extLst>
          </p:cNvPr>
          <p:cNvSpPr>
            <a:spLocks noChangeArrowheads="1"/>
          </p:cNvSpPr>
          <p:nvPr/>
        </p:nvSpPr>
        <p:spPr bwMode="auto">
          <a:xfrm>
            <a:off x="3563095" y="2248378"/>
            <a:ext cx="506581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sz="1600" b="1" dirty="0">
                <a:latin typeface="Trebuchet MS" panose="020B0603020202020204" pitchFamily="34" charset="0"/>
                <a:ea typeface="Times" charset="0"/>
                <a:cs typeface="Arial" pitchFamily="34" charset="0"/>
              </a:rPr>
              <a:t>Performance Standard 1: Instructional Leadership</a:t>
            </a:r>
            <a:endParaRPr lang="en-US" sz="800" dirty="0">
              <a:latin typeface="Trebuchet MS" panose="020B0603020202020204" pitchFamily="34" charset="0"/>
              <a:cs typeface="Arial" pitchFamily="34" charset="0"/>
            </a:endParaRPr>
          </a:p>
        </p:txBody>
      </p:sp>
      <p:sp>
        <p:nvSpPr>
          <p:cNvPr id="16" name="Rectangle 15">
            <a:extLst>
              <a:ext uri="{FF2B5EF4-FFF2-40B4-BE49-F238E27FC236}">
                <a16:creationId xmlns:a16="http://schemas.microsoft.com/office/drawing/2014/main" id="{4FB9D930-F5DB-48C7-95B3-755C76680869}"/>
              </a:ext>
            </a:extLst>
          </p:cNvPr>
          <p:cNvSpPr/>
          <p:nvPr/>
        </p:nvSpPr>
        <p:spPr>
          <a:xfrm>
            <a:off x="2372377" y="6004242"/>
            <a:ext cx="221942" cy="17755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A88B70CA-A768-47A7-9506-B776D165FD9E}"/>
              </a:ext>
            </a:extLst>
          </p:cNvPr>
          <p:cNvSpPr/>
          <p:nvPr/>
        </p:nvSpPr>
        <p:spPr>
          <a:xfrm>
            <a:off x="4859815" y="6004242"/>
            <a:ext cx="221942" cy="17755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61A4A21A-7FB4-448B-9644-302F82908C53}"/>
              </a:ext>
            </a:extLst>
          </p:cNvPr>
          <p:cNvSpPr/>
          <p:nvPr/>
        </p:nvSpPr>
        <p:spPr>
          <a:xfrm>
            <a:off x="7275478" y="6004242"/>
            <a:ext cx="221942" cy="17755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E88B5A7-7A1A-42BD-8592-08C9BA2C057A}"/>
              </a:ext>
            </a:extLst>
          </p:cNvPr>
          <p:cNvSpPr/>
          <p:nvPr/>
        </p:nvSpPr>
        <p:spPr>
          <a:xfrm>
            <a:off x="9691141" y="6001416"/>
            <a:ext cx="221942" cy="17755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21" name="Title 3">
            <a:extLst>
              <a:ext uri="{FF2B5EF4-FFF2-40B4-BE49-F238E27FC236}">
                <a16:creationId xmlns:a16="http://schemas.microsoft.com/office/drawing/2014/main" id="{33DEFED0-26CF-4AE6-833F-8B17295E5A73}"/>
              </a:ext>
            </a:extLst>
          </p:cNvPr>
          <p:cNvSpPr>
            <a:spLocks noGrp="1"/>
          </p:cNvSpPr>
          <p:nvPr>
            <p:ph type="title"/>
          </p:nvPr>
        </p:nvSpPr>
        <p:spPr>
          <a:xfrm>
            <a:off x="838200" y="1439"/>
            <a:ext cx="10515600" cy="1325880"/>
          </a:xfrm>
        </p:spPr>
        <p:txBody>
          <a:bodyPr/>
          <a:lstStyle/>
          <a:p>
            <a:r>
              <a:rPr lang="en-US" dirty="0"/>
              <a:t>SUMMATIVE EVALUATION</a:t>
            </a:r>
          </a:p>
        </p:txBody>
      </p:sp>
      <p:graphicFrame>
        <p:nvGraphicFramePr>
          <p:cNvPr id="26" name="Table 25">
            <a:extLst>
              <a:ext uri="{FF2B5EF4-FFF2-40B4-BE49-F238E27FC236}">
                <a16:creationId xmlns:a16="http://schemas.microsoft.com/office/drawing/2014/main" id="{BAC26614-5F1C-490A-B3E1-74A70AF49842}"/>
              </a:ext>
            </a:extLst>
          </p:cNvPr>
          <p:cNvGraphicFramePr>
            <a:graphicFrameLocks noGrp="1"/>
          </p:cNvGraphicFramePr>
          <p:nvPr>
            <p:extLst>
              <p:ext uri="{D42A27DB-BD31-4B8C-83A1-F6EECF244321}">
                <p14:modId xmlns:p14="http://schemas.microsoft.com/office/powerpoint/2010/main" val="1560256672"/>
              </p:ext>
            </p:extLst>
          </p:nvPr>
        </p:nvGraphicFramePr>
        <p:xfrm>
          <a:off x="1570475" y="2783827"/>
          <a:ext cx="9163558" cy="3091445"/>
        </p:xfrm>
        <a:graphic>
          <a:graphicData uri="http://schemas.openxmlformats.org/drawingml/2006/table">
            <a:tbl>
              <a:tblPr firstRow="1" firstCol="1" bandRow="1"/>
              <a:tblGrid>
                <a:gridCol w="2020312">
                  <a:extLst>
                    <a:ext uri="{9D8B030D-6E8A-4147-A177-3AD203B41FA5}">
                      <a16:colId xmlns:a16="http://schemas.microsoft.com/office/drawing/2014/main" val="3867963033"/>
                    </a:ext>
                  </a:extLst>
                </a:gridCol>
                <a:gridCol w="360770">
                  <a:extLst>
                    <a:ext uri="{9D8B030D-6E8A-4147-A177-3AD203B41FA5}">
                      <a16:colId xmlns:a16="http://schemas.microsoft.com/office/drawing/2014/main" val="3236261143"/>
                    </a:ext>
                  </a:extLst>
                </a:gridCol>
                <a:gridCol w="2020312">
                  <a:extLst>
                    <a:ext uri="{9D8B030D-6E8A-4147-A177-3AD203B41FA5}">
                      <a16:colId xmlns:a16="http://schemas.microsoft.com/office/drawing/2014/main" val="414311297"/>
                    </a:ext>
                  </a:extLst>
                </a:gridCol>
                <a:gridCol w="360770">
                  <a:extLst>
                    <a:ext uri="{9D8B030D-6E8A-4147-A177-3AD203B41FA5}">
                      <a16:colId xmlns:a16="http://schemas.microsoft.com/office/drawing/2014/main" val="3361331400"/>
                    </a:ext>
                  </a:extLst>
                </a:gridCol>
                <a:gridCol w="2020312">
                  <a:extLst>
                    <a:ext uri="{9D8B030D-6E8A-4147-A177-3AD203B41FA5}">
                      <a16:colId xmlns:a16="http://schemas.microsoft.com/office/drawing/2014/main" val="3171209457"/>
                    </a:ext>
                  </a:extLst>
                </a:gridCol>
                <a:gridCol w="360770">
                  <a:extLst>
                    <a:ext uri="{9D8B030D-6E8A-4147-A177-3AD203B41FA5}">
                      <a16:colId xmlns:a16="http://schemas.microsoft.com/office/drawing/2014/main" val="2978298231"/>
                    </a:ext>
                  </a:extLst>
                </a:gridCol>
                <a:gridCol w="2020312">
                  <a:extLst>
                    <a:ext uri="{9D8B030D-6E8A-4147-A177-3AD203B41FA5}">
                      <a16:colId xmlns:a16="http://schemas.microsoft.com/office/drawing/2014/main" val="1151456876"/>
                    </a:ext>
                  </a:extLst>
                </a:gridCol>
              </a:tblGrid>
              <a:tr h="531125">
                <a:tc>
                  <a:txBody>
                    <a:bodyPr/>
                    <a:lstStyle/>
                    <a:p>
                      <a:pPr marL="0" marR="0" algn="ctr">
                        <a:spcBef>
                          <a:spcPts val="0"/>
                        </a:spcBef>
                        <a:spcAft>
                          <a:spcPts val="0"/>
                        </a:spcAft>
                        <a:tabLst>
                          <a:tab pos="114300" algn="l"/>
                        </a:tabLst>
                      </a:pPr>
                      <a:r>
                        <a:rPr lang="en-US" sz="1400" b="1" u="none" dirty="0">
                          <a:solidFill>
                            <a:schemeClr val="tx1"/>
                          </a:solidFill>
                          <a:effectLst/>
                          <a:latin typeface="Trebuchet MS" panose="020B0603020202020204" pitchFamily="34" charset="0"/>
                          <a:ea typeface="SimSun" panose="02010600030101010101" pitchFamily="2" charset="-122"/>
                        </a:rPr>
                        <a:t>Highly Effective</a:t>
                      </a:r>
                      <a:br>
                        <a:rPr lang="en-US" sz="1400" b="1" u="none" dirty="0">
                          <a:solidFill>
                            <a:schemeClr val="tx1"/>
                          </a:solidFill>
                          <a:effectLst/>
                          <a:latin typeface="Trebuchet MS" panose="020B0603020202020204" pitchFamily="34" charset="0"/>
                          <a:ea typeface="SimSun" panose="02010600030101010101" pitchFamily="2" charset="-122"/>
                        </a:rPr>
                      </a:br>
                      <a:r>
                        <a:rPr lang="en-US" sz="1000" i="1" u="none" dirty="0">
                          <a:solidFill>
                            <a:schemeClr val="tx1"/>
                          </a:solidFill>
                          <a:effectLst/>
                          <a:latin typeface="Trebuchet MS" panose="020B0603020202020204" pitchFamily="34" charset="0"/>
                          <a:ea typeface="SimSun" panose="02010600030101010101" pitchFamily="2" charset="-122"/>
                        </a:rPr>
                        <a:t>In addition to meeting the requirements for Effective...</a:t>
                      </a:r>
                      <a:endParaRPr lang="en-US" sz="1600" u="none" dirty="0">
                        <a:solidFill>
                          <a:schemeClr val="tx1"/>
                        </a:solidFill>
                        <a:effectLst/>
                        <a:latin typeface="Trebuchet MS" panose="020B0603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tabLst>
                          <a:tab pos="114300" algn="l"/>
                        </a:tabLst>
                      </a:pPr>
                      <a:endParaRPr lang="en-US" sz="1600" u="none" dirty="0">
                        <a:solidFill>
                          <a:schemeClr val="tx1"/>
                        </a:solidFill>
                        <a:effectLst/>
                        <a:latin typeface="+mn-lt"/>
                        <a:ea typeface="SimSun"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400" b="1" u="none" dirty="0">
                          <a:solidFill>
                            <a:schemeClr val="tx1"/>
                          </a:solidFill>
                          <a:effectLst/>
                          <a:latin typeface="Trebuchet MS" panose="020B0603020202020204" pitchFamily="34" charset="0"/>
                          <a:ea typeface="SimSun" panose="02010600030101010101" pitchFamily="2" charset="-122"/>
                        </a:rPr>
                        <a:t>Effective</a:t>
                      </a:r>
                      <a:endParaRPr lang="en-US" sz="1600" u="none" dirty="0">
                        <a:solidFill>
                          <a:schemeClr val="tx1"/>
                        </a:solidFill>
                        <a:effectLst/>
                        <a:latin typeface="Trebuchet MS" panose="020B0603020202020204" pitchFamily="34" charset="0"/>
                        <a:ea typeface="Times New Roman" panose="02020603050405020304" pitchFamily="18" charset="0"/>
                      </a:endParaRPr>
                    </a:p>
                    <a:p>
                      <a:pPr marL="0" marR="0" algn="ctr">
                        <a:spcBef>
                          <a:spcPts val="0"/>
                        </a:spcBef>
                        <a:spcAft>
                          <a:spcPts val="0"/>
                        </a:spcAft>
                        <a:tabLst>
                          <a:tab pos="114300" algn="l"/>
                        </a:tabLst>
                      </a:pPr>
                      <a:r>
                        <a:rPr lang="en-US" sz="1000" i="1" u="none" dirty="0">
                          <a:solidFill>
                            <a:schemeClr val="tx1"/>
                          </a:solidFill>
                          <a:effectLst/>
                          <a:latin typeface="Trebuchet MS" panose="020B0603020202020204" pitchFamily="34" charset="0"/>
                          <a:ea typeface="SimSun" panose="02010600030101010101" pitchFamily="2" charset="-122"/>
                        </a:rPr>
                        <a:t>Effective is the expected level of performance.</a:t>
                      </a:r>
                      <a:endParaRPr lang="en-US" sz="1600" u="none" dirty="0">
                        <a:solidFill>
                          <a:schemeClr val="tx1"/>
                        </a:solidFill>
                        <a:effectLst/>
                        <a:latin typeface="Trebuchet MS" panose="020B0603020202020204" pitchFamily="34" charset="0"/>
                        <a:ea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tabLst>
                          <a:tab pos="114300" algn="l"/>
                        </a:tabLst>
                      </a:pPr>
                      <a:r>
                        <a:rPr lang="en-US" sz="1600" u="none" dirty="0">
                          <a:solidFill>
                            <a:schemeClr val="tx1"/>
                          </a:solidFill>
                          <a:effectLst/>
                          <a:latin typeface="+mn-lt"/>
                          <a:ea typeface="SimSun" panose="02010600030101010101" pitchFamily="2" charset="-122"/>
                        </a:rPr>
                        <a:t> </a:t>
                      </a:r>
                      <a:endParaRPr lang="en-US" sz="1600" u="none" dirty="0">
                        <a:solidFill>
                          <a:schemeClr val="tx1"/>
                        </a:solidFill>
                        <a:effectLst/>
                        <a:latin typeface="+mn-lt"/>
                        <a:ea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tabLst>
                          <a:tab pos="114300" algn="l"/>
                        </a:tabLst>
                      </a:pPr>
                      <a:r>
                        <a:rPr lang="en-US" sz="1400" b="1" u="none" dirty="0">
                          <a:solidFill>
                            <a:schemeClr val="tx1"/>
                          </a:solidFill>
                          <a:effectLst/>
                          <a:latin typeface="Trebuchet MS" panose="020B0603020202020204" pitchFamily="34" charset="0"/>
                          <a:ea typeface="SimSun" panose="02010600030101010101" pitchFamily="2" charset="-122"/>
                        </a:rPr>
                        <a:t>Approaching Effective</a:t>
                      </a:r>
                      <a:endParaRPr lang="en-US" sz="1600" u="none" dirty="0">
                        <a:solidFill>
                          <a:schemeClr val="tx1"/>
                        </a:solidFill>
                        <a:effectLst/>
                        <a:latin typeface="Trebuchet MS" panose="020B0603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tabLst>
                          <a:tab pos="114300" algn="l"/>
                        </a:tabLst>
                      </a:pPr>
                      <a:r>
                        <a:rPr lang="en-US" sz="1600" u="none" dirty="0">
                          <a:solidFill>
                            <a:schemeClr val="tx1"/>
                          </a:solidFill>
                          <a:effectLst/>
                          <a:latin typeface="+mn-lt"/>
                          <a:ea typeface="SimSun" panose="02010600030101010101" pitchFamily="2" charset="-122"/>
                        </a:rPr>
                        <a:t> </a:t>
                      </a:r>
                      <a:endParaRPr lang="en-US" sz="1600" u="none" dirty="0">
                        <a:solidFill>
                          <a:schemeClr val="tx1"/>
                        </a:solidFill>
                        <a:effectLst/>
                        <a:latin typeface="+mn-lt"/>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tabLst>
                          <a:tab pos="114300" algn="l"/>
                        </a:tabLst>
                      </a:pPr>
                      <a:r>
                        <a:rPr lang="en-US" sz="1400" b="1" u="none" dirty="0">
                          <a:solidFill>
                            <a:schemeClr val="tx1"/>
                          </a:solidFill>
                          <a:effectLst/>
                          <a:latin typeface="Trebuchet MS" panose="020B0603020202020204" pitchFamily="34" charset="0"/>
                          <a:ea typeface="SimSun" panose="02010600030101010101" pitchFamily="2" charset="-122"/>
                        </a:rPr>
                        <a:t>Ineffective</a:t>
                      </a:r>
                      <a:endParaRPr lang="en-US" sz="1600" u="none" dirty="0">
                        <a:solidFill>
                          <a:schemeClr val="tx1"/>
                        </a:solidFill>
                        <a:effectLst/>
                        <a:latin typeface="Trebuchet MS" panose="020B0603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424931103"/>
                  </a:ext>
                </a:extLst>
              </a:tr>
              <a:tr h="970860">
                <a:tc>
                  <a:txBody>
                    <a:bodyPr/>
                    <a:lstStyle/>
                    <a:p>
                      <a:pPr marL="0" marR="0">
                        <a:spcBef>
                          <a:spcPts val="0"/>
                        </a:spcBef>
                        <a:spcAft>
                          <a:spcPts val="0"/>
                        </a:spcAft>
                      </a:pPr>
                      <a:r>
                        <a:rPr lang="en-US" sz="1400" b="0" i="0" u="none" strike="noStrike" cap="none" dirty="0">
                          <a:solidFill>
                            <a:schemeClr val="tx1"/>
                          </a:solidFill>
                          <a:effectLst/>
                          <a:latin typeface="Trebuchet MS" panose="020B0603020202020204" pitchFamily="34" charset="0"/>
                          <a:ea typeface="+mn-ea"/>
                          <a:cs typeface="+mn-cs"/>
                          <a:sym typeface="Arial"/>
                        </a:rPr>
                        <a:t>The principal actively and consistently employs innovative and impactful leadership strategies that maximize student learning and result in a shared vision of teaching and learning that reflects excellence.</a:t>
                      </a:r>
                      <a:endParaRPr lang="en-US" sz="1100" b="0" strike="noStrike" kern="12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114300" algn="l"/>
                        </a:tabLst>
                      </a:pPr>
                      <a:r>
                        <a:rPr lang="en-US" sz="1300" u="none" strike="noStrike" dirty="0">
                          <a:effectLst/>
                          <a:latin typeface="Times New Roman" panose="02020603050405020304" pitchFamily="18" charset="0"/>
                          <a:ea typeface="SimSun" panose="02010600030101010101" pitchFamily="2" charset="-122"/>
                        </a:rPr>
                        <a:t> </a:t>
                      </a:r>
                      <a:endParaRPr lang="en-US" sz="1200" dirty="0">
                        <a:effectLst/>
                        <a:latin typeface="Times"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tabLst>
                          <a:tab pos="114300" algn="l"/>
                        </a:tabLst>
                      </a:pPr>
                      <a:r>
                        <a:rPr lang="en-US" sz="1400" dirty="0">
                          <a:effectLst/>
                          <a:latin typeface="Trebuchet MS" panose="020B0603020202020204" pitchFamily="34" charset="0"/>
                          <a:ea typeface="SimSun" panose="02010600030101010101" pitchFamily="2" charset="-122"/>
                        </a:rPr>
                        <a:t>The principal drives the success of all students by facilitating the development, communication, implementation, and evaluation of a shared vision of teaching and learning that leads to school improvement.</a:t>
                      </a:r>
                      <a:endParaRPr lang="en-US" sz="2000" dirty="0">
                        <a:effectLst/>
                        <a:latin typeface="Trebuchet MS" panose="020B0603020202020204" pitchFamily="34" charset="0"/>
                        <a:ea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114300" algn="l"/>
                        </a:tabLst>
                      </a:pPr>
                      <a:r>
                        <a:rPr lang="en-US" sz="1300" u="none" strike="noStrike" dirty="0">
                          <a:effectLst/>
                          <a:highlight>
                            <a:srgbClr val="FFFF00"/>
                          </a:highlight>
                          <a:latin typeface="Times New Roman" panose="02020603050405020304" pitchFamily="18" charset="0"/>
                          <a:ea typeface="SimSun" panose="02010600030101010101" pitchFamily="2" charset="-122"/>
                        </a:rPr>
                        <a:t> </a:t>
                      </a:r>
                      <a:endParaRPr lang="en-US" sz="1200" dirty="0">
                        <a:effectLst/>
                        <a:latin typeface="Times" panose="02020603050405020304" pitchFamily="18" charset="0"/>
                        <a:ea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14300" algn="l"/>
                        </a:tabLst>
                        <a:defRPr/>
                      </a:pPr>
                      <a:r>
                        <a:rPr lang="en-US" sz="1400" b="0" i="0" u="none" strike="noStrike" cap="none" dirty="0">
                          <a:solidFill>
                            <a:schemeClr val="tx1"/>
                          </a:solidFill>
                          <a:effectLst/>
                          <a:latin typeface="Trebuchet MS" panose="020B0603020202020204" pitchFamily="34" charset="0"/>
                          <a:ea typeface="+mn-ea"/>
                          <a:cs typeface="+mn-cs"/>
                          <a:sym typeface="Arial"/>
                        </a:rPr>
                        <a:t>The principal is inconsistent in driving the success of students by facilitating the development, communication, implementation, and/or evaluation of a shared vision of teaching and learning that leads to school improvement.</a:t>
                      </a:r>
                      <a:endParaRPr lang="en-US" sz="1200" dirty="0">
                        <a:effectLst/>
                        <a:latin typeface="Trebuchet MS" panose="020B0603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114300" algn="l"/>
                        </a:tabLst>
                      </a:pPr>
                      <a:r>
                        <a:rPr lang="en-US" sz="1300" u="none" strike="noStrike" dirty="0">
                          <a:effectLst/>
                          <a:highlight>
                            <a:srgbClr val="FFFF00"/>
                          </a:highlight>
                          <a:latin typeface="Times New Roman" panose="02020603050405020304" pitchFamily="18" charset="0"/>
                          <a:ea typeface="SimSun" panose="02010600030101010101" pitchFamily="2" charset="-122"/>
                        </a:rPr>
                        <a:t> </a:t>
                      </a:r>
                      <a:endParaRPr lang="en-US" sz="1200" dirty="0">
                        <a:effectLst/>
                        <a:latin typeface="Times"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14300" algn="l"/>
                        </a:tabLst>
                        <a:defRPr/>
                      </a:pPr>
                      <a:r>
                        <a:rPr lang="en-US" sz="1400" b="0" i="0" u="none" strike="noStrike" cap="none" dirty="0">
                          <a:solidFill>
                            <a:schemeClr val="tx1"/>
                          </a:solidFill>
                          <a:effectLst/>
                          <a:latin typeface="Trebuchet MS" panose="020B0603020202020204" pitchFamily="34" charset="0"/>
                          <a:ea typeface="+mn-ea"/>
                          <a:cs typeface="+mn-cs"/>
                          <a:sym typeface="Arial"/>
                        </a:rPr>
                        <a:t>The principal fails to drive the success of all students by facilitating the development, communication, implementation, and/or evaluation of a shared vision of teaching and learning that leads to school improvement.</a:t>
                      </a:r>
                      <a:endParaRPr lang="en-US" sz="1200" dirty="0">
                        <a:effectLst/>
                        <a:latin typeface="Trebuchet MS" panose="020B0603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854581"/>
                  </a:ext>
                </a:extLst>
              </a:tr>
            </a:tbl>
          </a:graphicData>
        </a:graphic>
      </p:graphicFrame>
      <p:grpSp>
        <p:nvGrpSpPr>
          <p:cNvPr id="27" name="Group 26">
            <a:extLst>
              <a:ext uri="{FF2B5EF4-FFF2-40B4-BE49-F238E27FC236}">
                <a16:creationId xmlns:a16="http://schemas.microsoft.com/office/drawing/2014/main" id="{3774A5FF-6F57-4BCF-A479-A0A635C83A62}"/>
              </a:ext>
            </a:extLst>
          </p:cNvPr>
          <p:cNvGrpSpPr/>
          <p:nvPr/>
        </p:nvGrpSpPr>
        <p:grpSpPr>
          <a:xfrm>
            <a:off x="3607414" y="3146198"/>
            <a:ext cx="5087319" cy="297125"/>
            <a:chOff x="0" y="-18019"/>
            <a:chExt cx="3062550" cy="198994"/>
          </a:xfrm>
          <a:solidFill>
            <a:sysClr val="windowText" lastClr="000000">
              <a:lumMod val="50000"/>
              <a:lumOff val="50000"/>
            </a:sysClr>
          </a:solidFill>
        </p:grpSpPr>
        <p:sp>
          <p:nvSpPr>
            <p:cNvPr id="28" name="Arrow: Left 27">
              <a:extLst>
                <a:ext uri="{FF2B5EF4-FFF2-40B4-BE49-F238E27FC236}">
                  <a16:creationId xmlns:a16="http://schemas.microsoft.com/office/drawing/2014/main" id="{9261484C-388F-4A67-BA6A-A3196F1C5FF7}"/>
                </a:ext>
              </a:extLst>
            </p:cNvPr>
            <p:cNvSpPr/>
            <p:nvPr/>
          </p:nvSpPr>
          <p:spPr>
            <a:xfrm>
              <a:off x="1436966" y="-2478"/>
              <a:ext cx="196850" cy="180974"/>
            </a:xfrm>
            <a:prstGeom prst="leftArrow">
              <a:avLst/>
            </a:prstGeom>
            <a:grpFill/>
            <a:ln w="63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9" name="Arrow: Left 28">
              <a:extLst>
                <a:ext uri="{FF2B5EF4-FFF2-40B4-BE49-F238E27FC236}">
                  <a16:creationId xmlns:a16="http://schemas.microsoft.com/office/drawing/2014/main" id="{AE1A8A80-6E10-480F-9F0F-FE2BF06514A7}"/>
                </a:ext>
              </a:extLst>
            </p:cNvPr>
            <p:cNvSpPr/>
            <p:nvPr/>
          </p:nvSpPr>
          <p:spPr>
            <a:xfrm>
              <a:off x="2865700" y="-18019"/>
              <a:ext cx="196850" cy="180975"/>
            </a:xfrm>
            <a:prstGeom prst="leftArrow">
              <a:avLst/>
            </a:prstGeom>
            <a:grpFill/>
            <a:ln w="63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0" name="Arrow: Left 29">
              <a:extLst>
                <a:ext uri="{FF2B5EF4-FFF2-40B4-BE49-F238E27FC236}">
                  <a16:creationId xmlns:a16="http://schemas.microsoft.com/office/drawing/2014/main" id="{3E4EEC11-D91B-4F54-A466-A541561674E9}"/>
                </a:ext>
              </a:extLst>
            </p:cNvPr>
            <p:cNvSpPr/>
            <p:nvPr/>
          </p:nvSpPr>
          <p:spPr>
            <a:xfrm>
              <a:off x="0" y="0"/>
              <a:ext cx="196850" cy="180975"/>
            </a:xfrm>
            <a:prstGeom prst="leftArrow">
              <a:avLst/>
            </a:prstGeom>
            <a:grpFill/>
            <a:ln w="63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8" name="Rectangle 7">
            <a:extLst>
              <a:ext uri="{FF2B5EF4-FFF2-40B4-BE49-F238E27FC236}">
                <a16:creationId xmlns:a16="http://schemas.microsoft.com/office/drawing/2014/main" id="{3D039F77-9BE3-451B-ADA0-DADC0CEBDD21}"/>
              </a:ext>
            </a:extLst>
          </p:cNvPr>
          <p:cNvSpPr/>
          <p:nvPr/>
        </p:nvSpPr>
        <p:spPr>
          <a:xfrm>
            <a:off x="1104249" y="2576973"/>
            <a:ext cx="10313162" cy="41514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40F2DD65-1849-42A5-94B3-D442D495CD75}"/>
              </a:ext>
            </a:extLst>
          </p:cNvPr>
          <p:cNvSpPr txBox="1"/>
          <p:nvPr/>
        </p:nvSpPr>
        <p:spPr>
          <a:xfrm>
            <a:off x="1475983" y="6178969"/>
            <a:ext cx="1099981" cy="307777"/>
          </a:xfrm>
          <a:prstGeom prst="rect">
            <a:avLst/>
          </a:prstGeom>
          <a:noFill/>
        </p:spPr>
        <p:txBody>
          <a:bodyPr wrap="none" rtlCol="0">
            <a:spAutoFit/>
          </a:bodyPr>
          <a:lstStyle/>
          <a:p>
            <a:r>
              <a:rPr lang="en-US" dirty="0">
                <a:latin typeface="Trebuchet MS" panose="020B0603020202020204" pitchFamily="34" charset="0"/>
              </a:rPr>
              <a:t>Comments:</a:t>
            </a:r>
          </a:p>
        </p:txBody>
      </p:sp>
      <p:sp>
        <p:nvSpPr>
          <p:cNvPr id="22" name="TextBox 21">
            <a:extLst>
              <a:ext uri="{FF2B5EF4-FFF2-40B4-BE49-F238E27FC236}">
                <a16:creationId xmlns:a16="http://schemas.microsoft.com/office/drawing/2014/main" id="{F6A2B68F-1933-48D5-9BB6-48586B41D060}"/>
              </a:ext>
            </a:extLst>
          </p:cNvPr>
          <p:cNvSpPr txBox="1">
            <a:spLocks noChangeArrowheads="1"/>
          </p:cNvSpPr>
          <p:nvPr/>
        </p:nvSpPr>
        <p:spPr bwMode="auto">
          <a:xfrm>
            <a:off x="2483348" y="1265532"/>
            <a:ext cx="7250704" cy="830997"/>
          </a:xfrm>
          <a:prstGeom prst="rect">
            <a:avLst/>
          </a:prstGeom>
          <a:solidFill>
            <a:srgbClr val="C00000"/>
          </a:solidFill>
          <a:ln w="12700">
            <a:solidFill>
              <a:schemeClr val="tx1"/>
            </a:solidFill>
            <a:miter lim="800000"/>
            <a:headEnd/>
            <a:tailEnd/>
          </a:ln>
        </p:spPr>
        <p:txBody>
          <a:bodyPr wrap="none">
            <a:spAutoFit/>
          </a:bodyPr>
          <a:lstStyle>
            <a:lvl1pPr>
              <a:spcBef>
                <a:spcPct val="20000"/>
              </a:spcBef>
              <a:buChar char="•"/>
              <a:defRPr sz="3200">
                <a:solidFill>
                  <a:schemeClr val="tx1"/>
                </a:solidFill>
                <a:latin typeface="Arial" charset="0"/>
                <a:ea typeface="MS PGothic" pitchFamily="34" charset="-128"/>
              </a:defRPr>
            </a:lvl1pPr>
            <a:lvl2pPr marL="742950" indent="-285750">
              <a:spcBef>
                <a:spcPct val="20000"/>
              </a:spcBef>
              <a:buChar char="–"/>
              <a:defRPr sz="2800">
                <a:solidFill>
                  <a:schemeClr val="tx1"/>
                </a:solidFill>
                <a:latin typeface="Arial" charset="0"/>
                <a:ea typeface="MS PGothic" pitchFamily="34" charset="-128"/>
              </a:defRPr>
            </a:lvl2pPr>
            <a:lvl3pPr marL="1143000" indent="-228600">
              <a:spcBef>
                <a:spcPct val="20000"/>
              </a:spcBef>
              <a:buChar char="•"/>
              <a:defRPr sz="2400">
                <a:solidFill>
                  <a:schemeClr val="tx1"/>
                </a:solidFill>
                <a:latin typeface="Arial" charset="0"/>
                <a:ea typeface="MS PGothic" pitchFamily="34" charset="-128"/>
              </a:defRPr>
            </a:lvl3pPr>
            <a:lvl4pPr marL="1600200" indent="-228600">
              <a:spcBef>
                <a:spcPct val="20000"/>
              </a:spcBef>
              <a:buChar char="–"/>
              <a:defRPr sz="2000">
                <a:solidFill>
                  <a:schemeClr val="tx1"/>
                </a:solidFill>
                <a:latin typeface="Arial" charset="0"/>
                <a:ea typeface="MS PGothic" pitchFamily="34" charset="-128"/>
              </a:defRPr>
            </a:lvl4pPr>
            <a:lvl5pPr marL="2057400" indent="-22860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algn="ctr" eaLnBrk="1" hangingPunct="1">
              <a:spcBef>
                <a:spcPct val="0"/>
              </a:spcBef>
              <a:buFontTx/>
              <a:buNone/>
            </a:pPr>
            <a:r>
              <a:rPr lang="en-US" altLang="en-US" sz="2400" dirty="0">
                <a:solidFill>
                  <a:schemeClr val="bg1"/>
                </a:solidFill>
                <a:effectLst>
                  <a:outerShdw blurRad="38100" dist="38100" dir="2700000" algn="tl">
                    <a:srgbClr val="000000">
                      <a:alpha val="43137"/>
                    </a:srgbClr>
                  </a:outerShdw>
                </a:effectLst>
              </a:rPr>
              <a:t>Begin at the EFFECTIVE level and see where the </a:t>
            </a:r>
          </a:p>
          <a:p>
            <a:pPr algn="ctr" eaLnBrk="1" hangingPunct="1">
              <a:spcBef>
                <a:spcPct val="0"/>
              </a:spcBef>
              <a:buFontTx/>
              <a:buNone/>
            </a:pPr>
            <a:r>
              <a:rPr lang="en-US" altLang="en-US" sz="2400" b="1" dirty="0">
                <a:solidFill>
                  <a:schemeClr val="bg1"/>
                </a:solidFill>
                <a:effectLst>
                  <a:outerShdw blurRad="38100" dist="38100" dir="2700000" algn="tl">
                    <a:srgbClr val="000000">
                      <a:alpha val="43137"/>
                    </a:srgbClr>
                  </a:outerShdw>
                </a:effectLst>
              </a:rPr>
              <a:t>preponderance of evidence </a:t>
            </a:r>
            <a:r>
              <a:rPr lang="en-US" altLang="en-US" sz="2400" dirty="0">
                <a:solidFill>
                  <a:schemeClr val="bg1"/>
                </a:solidFill>
                <a:effectLst>
                  <a:outerShdw blurRad="38100" dist="38100" dir="2700000" algn="tl">
                    <a:srgbClr val="000000">
                      <a:alpha val="43137"/>
                    </a:srgbClr>
                  </a:outerShdw>
                </a:effectLst>
              </a:rPr>
              <a:t>moves the rating.</a:t>
            </a:r>
            <a:endParaRPr lang="en-US" altLang="en-US" sz="2400" b="1" dirty="0">
              <a:solidFill>
                <a:schemeClr val="bg1"/>
              </a:solidFill>
              <a:effectLst>
                <a:outerShdw blurRad="38100" dist="38100" dir="2700000" algn="tl">
                  <a:srgbClr val="000000">
                    <a:alpha val="43137"/>
                  </a:srgbClr>
                </a:outerShdw>
              </a:effectLst>
            </a:endParaRPr>
          </a:p>
        </p:txBody>
      </p:sp>
      <p:grpSp>
        <p:nvGrpSpPr>
          <p:cNvPr id="23" name="Group 22">
            <a:extLst>
              <a:ext uri="{FF2B5EF4-FFF2-40B4-BE49-F238E27FC236}">
                <a16:creationId xmlns:a16="http://schemas.microsoft.com/office/drawing/2014/main" id="{5D3701D1-AF95-4F96-8C7A-D50A73C1328E}"/>
              </a:ext>
            </a:extLst>
          </p:cNvPr>
          <p:cNvGrpSpPr/>
          <p:nvPr/>
        </p:nvGrpSpPr>
        <p:grpSpPr>
          <a:xfrm>
            <a:off x="2739628" y="3997653"/>
            <a:ext cx="4440052" cy="704258"/>
            <a:chOff x="7344396" y="313855"/>
            <a:chExt cx="4440052" cy="704258"/>
          </a:xfrm>
        </p:grpSpPr>
        <p:sp>
          <p:nvSpPr>
            <p:cNvPr id="24" name="Arrow: Left 23">
              <a:extLst>
                <a:ext uri="{FF2B5EF4-FFF2-40B4-BE49-F238E27FC236}">
                  <a16:creationId xmlns:a16="http://schemas.microsoft.com/office/drawing/2014/main" id="{E5979238-4639-46BC-9145-A897D6161C9E}"/>
                </a:ext>
              </a:extLst>
            </p:cNvPr>
            <p:cNvSpPr/>
            <p:nvPr/>
          </p:nvSpPr>
          <p:spPr>
            <a:xfrm>
              <a:off x="7344396" y="313855"/>
              <a:ext cx="1204055" cy="704258"/>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Arrow: Left 24">
              <a:extLst>
                <a:ext uri="{FF2B5EF4-FFF2-40B4-BE49-F238E27FC236}">
                  <a16:creationId xmlns:a16="http://schemas.microsoft.com/office/drawing/2014/main" id="{BA373097-CD6F-479F-9055-F73FC3FAB724}"/>
                </a:ext>
              </a:extLst>
            </p:cNvPr>
            <p:cNvSpPr/>
            <p:nvPr/>
          </p:nvSpPr>
          <p:spPr>
            <a:xfrm flipH="1">
              <a:off x="10580393" y="313855"/>
              <a:ext cx="1204055" cy="704258"/>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82347086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3464-568F-1A4D-8035-179BE6C25CD7}"/>
              </a:ext>
            </a:extLst>
          </p:cNvPr>
          <p:cNvSpPr>
            <a:spLocks noGrp="1"/>
          </p:cNvSpPr>
          <p:nvPr>
            <p:ph type="title"/>
          </p:nvPr>
        </p:nvSpPr>
        <p:spPr/>
        <p:txBody>
          <a:bodyPr/>
          <a:lstStyle/>
          <a:p>
            <a:r>
              <a:rPr lang="en-US" dirty="0"/>
              <a:t>PHASE 2 PROCESS</a:t>
            </a:r>
          </a:p>
        </p:txBody>
      </p:sp>
      <p:sp>
        <p:nvSpPr>
          <p:cNvPr id="3" name="Content Placeholder 2">
            <a:extLst>
              <a:ext uri="{FF2B5EF4-FFF2-40B4-BE49-F238E27FC236}">
                <a16:creationId xmlns:a16="http://schemas.microsoft.com/office/drawing/2014/main" id="{36E2D0F2-5017-F549-81E7-02FFFCEAFDE9}"/>
              </a:ext>
            </a:extLst>
          </p:cNvPr>
          <p:cNvSpPr>
            <a:spLocks noGrp="1"/>
          </p:cNvSpPr>
          <p:nvPr>
            <p:ph idx="1"/>
          </p:nvPr>
        </p:nvSpPr>
        <p:spPr>
          <a:xfrm>
            <a:off x="838199" y="1825625"/>
            <a:ext cx="11088119" cy="4351338"/>
          </a:xfrm>
        </p:spPr>
        <p:txBody>
          <a:bodyPr>
            <a:noAutofit/>
          </a:bodyPr>
          <a:lstStyle/>
          <a:p>
            <a:pPr marL="457200" indent="-457200">
              <a:lnSpc>
                <a:spcPct val="100000"/>
              </a:lnSpc>
              <a:spcBef>
                <a:spcPts val="0"/>
              </a:spcBef>
              <a:spcAft>
                <a:spcPts val="1200"/>
              </a:spcAft>
              <a:buClr>
                <a:schemeClr val="tx1"/>
              </a:buClr>
            </a:pPr>
            <a:r>
              <a:rPr lang="en-US" dirty="0">
                <a:solidFill>
                  <a:schemeClr val="tx1"/>
                </a:solidFill>
              </a:rPr>
              <a:t>Drafted initial changes to </a:t>
            </a:r>
            <a:r>
              <a:rPr lang="en-US" i="1" dirty="0">
                <a:solidFill>
                  <a:schemeClr val="tx1"/>
                </a:solidFill>
              </a:rPr>
              <a:t>Guidelines</a:t>
            </a:r>
            <a:r>
              <a:rPr lang="en-US" dirty="0">
                <a:solidFill>
                  <a:schemeClr val="tx1"/>
                </a:solidFill>
              </a:rPr>
              <a:t> using changes to </a:t>
            </a:r>
            <a:r>
              <a:rPr lang="en-US" i="1" dirty="0">
                <a:solidFill>
                  <a:schemeClr val="tx1"/>
                </a:solidFill>
              </a:rPr>
              <a:t>Teacher Guidelines</a:t>
            </a:r>
            <a:r>
              <a:rPr lang="en-US" dirty="0">
                <a:solidFill>
                  <a:schemeClr val="tx1"/>
                </a:solidFill>
              </a:rPr>
              <a:t>, updated research, lessons learned from the field</a:t>
            </a:r>
          </a:p>
          <a:p>
            <a:pPr indent="-457200">
              <a:lnSpc>
                <a:spcPct val="100000"/>
              </a:lnSpc>
              <a:spcBef>
                <a:spcPts val="0"/>
              </a:spcBef>
              <a:spcAft>
                <a:spcPts val="1200"/>
              </a:spcAft>
              <a:buClr>
                <a:schemeClr val="tx1"/>
              </a:buClr>
            </a:pPr>
            <a:r>
              <a:rPr lang="en-US" dirty="0">
                <a:solidFill>
                  <a:schemeClr val="tx1"/>
                </a:solidFill>
              </a:rPr>
              <a:t>Two virtual workgroup meetings to modify </a:t>
            </a:r>
            <a:r>
              <a:rPr lang="en-US" i="1" dirty="0">
                <a:solidFill>
                  <a:schemeClr val="tx1"/>
                </a:solidFill>
              </a:rPr>
              <a:t>Guidelines </a:t>
            </a:r>
            <a:r>
              <a:rPr lang="en-US" dirty="0">
                <a:solidFill>
                  <a:schemeClr val="tx1"/>
                </a:solidFill>
              </a:rPr>
              <a:t>(September 29 and November 9, 2021)</a:t>
            </a:r>
          </a:p>
          <a:p>
            <a:pPr marL="457200" indent="-457200">
              <a:lnSpc>
                <a:spcPct val="100000"/>
              </a:lnSpc>
              <a:spcBef>
                <a:spcPts val="0"/>
              </a:spcBef>
              <a:spcAft>
                <a:spcPts val="1200"/>
              </a:spcAft>
              <a:buClr>
                <a:schemeClr val="tx1"/>
              </a:buClr>
            </a:pPr>
            <a:r>
              <a:rPr lang="en-US" dirty="0">
                <a:solidFill>
                  <a:schemeClr val="tx1"/>
                </a:solidFill>
              </a:rPr>
              <a:t>Developed four iterations of </a:t>
            </a:r>
            <a:r>
              <a:rPr lang="en-US" i="1" dirty="0">
                <a:solidFill>
                  <a:schemeClr val="tx1"/>
                </a:solidFill>
              </a:rPr>
              <a:t>Guidelines</a:t>
            </a:r>
            <a:r>
              <a:rPr lang="en-US" dirty="0">
                <a:solidFill>
                  <a:schemeClr val="tx1"/>
                </a:solidFill>
              </a:rPr>
              <a:t> for review and subsequent revision by VDOE and the workgroup </a:t>
            </a:r>
          </a:p>
          <a:p>
            <a:pPr marL="457200" indent="-457200">
              <a:lnSpc>
                <a:spcPct val="100000"/>
              </a:lnSpc>
              <a:spcBef>
                <a:spcPts val="0"/>
              </a:spcBef>
              <a:spcAft>
                <a:spcPts val="600"/>
              </a:spcAft>
              <a:buClr>
                <a:schemeClr val="tx1"/>
              </a:buClr>
            </a:pPr>
            <a:r>
              <a:rPr lang="en-US" dirty="0">
                <a:solidFill>
                  <a:schemeClr val="tx1"/>
                </a:solidFill>
              </a:rPr>
              <a:t>Approved by Board of Education March 17, 2022</a:t>
            </a:r>
          </a:p>
          <a:p>
            <a:pPr marL="457200" indent="-457200">
              <a:lnSpc>
                <a:spcPct val="100000"/>
              </a:lnSpc>
              <a:spcBef>
                <a:spcPts val="0"/>
              </a:spcBef>
              <a:spcAft>
                <a:spcPts val="600"/>
              </a:spcAft>
            </a:pPr>
            <a:endParaRPr lang="en-US" i="1" dirty="0">
              <a:solidFill>
                <a:schemeClr val="tx1"/>
              </a:solidFill>
            </a:endParaRPr>
          </a:p>
          <a:p>
            <a:pPr marL="0" indent="0">
              <a:buNone/>
            </a:pPr>
            <a:endParaRPr lang="en-US" dirty="0"/>
          </a:p>
        </p:txBody>
      </p:sp>
    </p:spTree>
    <p:extLst>
      <p:ext uri="{BB962C8B-B14F-4D97-AF65-F5344CB8AC3E}">
        <p14:creationId xmlns:p14="http://schemas.microsoft.com/office/powerpoint/2010/main" val="158923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3464-568F-1A4D-8035-179BE6C25CD7}"/>
              </a:ext>
            </a:extLst>
          </p:cNvPr>
          <p:cNvSpPr>
            <a:spLocks noGrp="1"/>
          </p:cNvSpPr>
          <p:nvPr>
            <p:ph type="title"/>
          </p:nvPr>
        </p:nvSpPr>
        <p:spPr>
          <a:xfrm>
            <a:off x="755073" y="-54526"/>
            <a:ext cx="10515600" cy="1325880"/>
          </a:xfrm>
        </p:spPr>
        <p:txBody>
          <a:bodyPr/>
          <a:lstStyle/>
          <a:p>
            <a:r>
              <a:rPr lang="en-US" dirty="0"/>
              <a:t>SINGLE SUMMATIVE RATING</a:t>
            </a:r>
          </a:p>
        </p:txBody>
      </p:sp>
      <p:graphicFrame>
        <p:nvGraphicFramePr>
          <p:cNvPr id="6" name="Table 6">
            <a:extLst>
              <a:ext uri="{FF2B5EF4-FFF2-40B4-BE49-F238E27FC236}">
                <a16:creationId xmlns:a16="http://schemas.microsoft.com/office/drawing/2014/main" id="{62A75DBD-B2EC-4FEA-B73D-2E7AFD247DA1}"/>
              </a:ext>
            </a:extLst>
          </p:cNvPr>
          <p:cNvGraphicFramePr>
            <a:graphicFrameLocks noGrp="1"/>
          </p:cNvGraphicFramePr>
          <p:nvPr>
            <p:extLst>
              <p:ext uri="{D42A27DB-BD31-4B8C-83A1-F6EECF244321}">
                <p14:modId xmlns:p14="http://schemas.microsoft.com/office/powerpoint/2010/main" val="1666259741"/>
              </p:ext>
            </p:extLst>
          </p:nvPr>
        </p:nvGraphicFramePr>
        <p:xfrm>
          <a:off x="951123" y="1271357"/>
          <a:ext cx="7178643" cy="371856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2634430266"/>
                    </a:ext>
                  </a:extLst>
                </a:gridCol>
                <a:gridCol w="1625600">
                  <a:extLst>
                    <a:ext uri="{9D8B030D-6E8A-4147-A177-3AD203B41FA5}">
                      <a16:colId xmlns:a16="http://schemas.microsoft.com/office/drawing/2014/main" val="3431751502"/>
                    </a:ext>
                  </a:extLst>
                </a:gridCol>
                <a:gridCol w="1083371">
                  <a:extLst>
                    <a:ext uri="{9D8B030D-6E8A-4147-A177-3AD203B41FA5}">
                      <a16:colId xmlns:a16="http://schemas.microsoft.com/office/drawing/2014/main" val="3553267724"/>
                    </a:ext>
                  </a:extLst>
                </a:gridCol>
                <a:gridCol w="1114884">
                  <a:extLst>
                    <a:ext uri="{9D8B030D-6E8A-4147-A177-3AD203B41FA5}">
                      <a16:colId xmlns:a16="http://schemas.microsoft.com/office/drawing/2014/main" val="239822829"/>
                    </a:ext>
                  </a:extLst>
                </a:gridCol>
                <a:gridCol w="1729188">
                  <a:extLst>
                    <a:ext uri="{9D8B030D-6E8A-4147-A177-3AD203B41FA5}">
                      <a16:colId xmlns:a16="http://schemas.microsoft.com/office/drawing/2014/main" val="3516383636"/>
                    </a:ext>
                  </a:extLst>
                </a:gridCol>
              </a:tblGrid>
              <a:tr h="370840">
                <a:tc>
                  <a:txBody>
                    <a:bodyPr/>
                    <a:lstStyle/>
                    <a:p>
                      <a:pPr marL="0" marR="0" algn="ctr">
                        <a:spcBef>
                          <a:spcPts val="0"/>
                        </a:spcBef>
                        <a:spcAft>
                          <a:spcPts val="0"/>
                        </a:spcAft>
                      </a:pPr>
                      <a:r>
                        <a:rPr lang="en-US" sz="1400" b="1" dirty="0">
                          <a:solidFill>
                            <a:schemeClr val="bg1"/>
                          </a:solidFill>
                          <a:effectLst>
                            <a:outerShdw blurRad="38100" dist="38100" dir="2700000" algn="tl">
                              <a:srgbClr val="000000">
                                <a:alpha val="43137"/>
                              </a:srgbClr>
                            </a:outerShdw>
                          </a:effectLst>
                          <a:latin typeface="Trebuchet MS" panose="020B0603020202020204" pitchFamily="34" charset="0"/>
                          <a:ea typeface="Times" panose="02020603050405020304" pitchFamily="18" charset="0"/>
                          <a:cs typeface="Times" panose="02020603050405020304" pitchFamily="18" charset="0"/>
                        </a:rPr>
                        <a:t>Performance Standard</a:t>
                      </a:r>
                      <a:endParaRPr lang="en-US" sz="1400" dirty="0">
                        <a:solidFill>
                          <a:schemeClr val="bg1"/>
                        </a:solidFill>
                        <a:effectLst>
                          <a:outerShdw blurRad="38100" dist="38100" dir="2700000" algn="tl">
                            <a:srgbClr val="000000">
                              <a:alpha val="43137"/>
                            </a:srgbClr>
                          </a:outerShdw>
                        </a:effectLst>
                        <a:latin typeface="Trebuchet MS" panose="020B0603020202020204" pitchFamily="34" charset="0"/>
                        <a:ea typeface="Times" panose="02020603050405020304" pitchFamily="18" charset="0"/>
                        <a:cs typeface="Times"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22536"/>
                    </a:solidFill>
                  </a:tcPr>
                </a:tc>
                <a:tc>
                  <a:txBody>
                    <a:bodyPr/>
                    <a:lstStyle/>
                    <a:p>
                      <a:pPr marL="0" marR="0" algn="ctr">
                        <a:spcBef>
                          <a:spcPts val="0"/>
                        </a:spcBef>
                        <a:spcAft>
                          <a:spcPts val="0"/>
                        </a:spcAft>
                      </a:pPr>
                      <a:r>
                        <a:rPr lang="en-US" sz="1400" b="1" dirty="0">
                          <a:solidFill>
                            <a:schemeClr val="bg1"/>
                          </a:solidFill>
                          <a:effectLst>
                            <a:outerShdw blurRad="38100" dist="38100" dir="2700000" algn="tl">
                              <a:srgbClr val="000000">
                                <a:alpha val="43137"/>
                              </a:srgbClr>
                            </a:outerShdw>
                          </a:effectLst>
                          <a:latin typeface="Trebuchet MS" panose="020B0603020202020204" pitchFamily="34" charset="0"/>
                          <a:ea typeface="Times" panose="02020603050405020304" pitchFamily="18" charset="0"/>
                          <a:cs typeface="Times" panose="02020603050405020304" pitchFamily="18" charset="0"/>
                        </a:rPr>
                        <a:t>Performance Rating</a:t>
                      </a:r>
                      <a:endParaRPr lang="en-US" sz="1400" dirty="0">
                        <a:solidFill>
                          <a:schemeClr val="bg1"/>
                        </a:solidFill>
                        <a:effectLst>
                          <a:outerShdw blurRad="38100" dist="38100" dir="2700000" algn="tl">
                            <a:srgbClr val="000000">
                              <a:alpha val="43137"/>
                            </a:srgbClr>
                          </a:outerShdw>
                        </a:effectLst>
                        <a:latin typeface="Trebuchet MS" panose="020B0603020202020204" pitchFamily="34" charset="0"/>
                        <a:ea typeface="Times" panose="02020603050405020304" pitchFamily="18" charset="0"/>
                        <a:cs typeface="Times"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22536"/>
                    </a:solidFill>
                  </a:tcPr>
                </a:tc>
                <a:tc>
                  <a:txBody>
                    <a:bodyPr/>
                    <a:lstStyle/>
                    <a:p>
                      <a:pPr marL="0" marR="0" algn="ctr">
                        <a:spcBef>
                          <a:spcPts val="0"/>
                        </a:spcBef>
                        <a:spcAft>
                          <a:spcPts val="0"/>
                        </a:spcAft>
                      </a:pPr>
                      <a:r>
                        <a:rPr lang="en-US" sz="1400" b="1" dirty="0">
                          <a:solidFill>
                            <a:schemeClr val="bg1"/>
                          </a:solidFill>
                          <a:effectLst>
                            <a:outerShdw blurRad="38100" dist="38100" dir="2700000" algn="tl">
                              <a:srgbClr val="000000">
                                <a:alpha val="43137"/>
                              </a:srgbClr>
                            </a:outerShdw>
                          </a:effectLst>
                          <a:latin typeface="Trebuchet MS" panose="020B0603020202020204" pitchFamily="34" charset="0"/>
                          <a:ea typeface="Times" panose="02020603050405020304" pitchFamily="18" charset="0"/>
                          <a:cs typeface="Times" panose="02020603050405020304" pitchFamily="18" charset="0"/>
                        </a:rPr>
                        <a:t>Points</a:t>
                      </a:r>
                      <a:endParaRPr lang="en-US" sz="1400" dirty="0">
                        <a:solidFill>
                          <a:schemeClr val="bg1"/>
                        </a:solidFill>
                        <a:effectLst>
                          <a:outerShdw blurRad="38100" dist="38100" dir="2700000" algn="tl">
                            <a:srgbClr val="000000">
                              <a:alpha val="43137"/>
                            </a:srgbClr>
                          </a:outerShdw>
                        </a:effectLst>
                        <a:latin typeface="Trebuchet MS" panose="020B0603020202020204" pitchFamily="34" charset="0"/>
                        <a:ea typeface="Times" panose="02020603050405020304" pitchFamily="18" charset="0"/>
                        <a:cs typeface="Times"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22536"/>
                    </a:solidFill>
                  </a:tcPr>
                </a:tc>
                <a:tc>
                  <a:txBody>
                    <a:bodyPr/>
                    <a:lstStyle/>
                    <a:p>
                      <a:pPr marL="0" marR="0" algn="ctr">
                        <a:spcBef>
                          <a:spcPts val="0"/>
                        </a:spcBef>
                        <a:spcAft>
                          <a:spcPts val="0"/>
                        </a:spcAft>
                      </a:pPr>
                      <a:r>
                        <a:rPr lang="en-US" sz="1400" b="1" dirty="0">
                          <a:solidFill>
                            <a:schemeClr val="bg1"/>
                          </a:solidFill>
                          <a:effectLst>
                            <a:outerShdw blurRad="38100" dist="38100" dir="2700000" algn="tl">
                              <a:srgbClr val="000000">
                                <a:alpha val="43137"/>
                              </a:srgbClr>
                            </a:outerShdw>
                          </a:effectLst>
                          <a:latin typeface="Trebuchet MS" panose="020B0603020202020204" pitchFamily="34" charset="0"/>
                          <a:ea typeface="Times" panose="02020603050405020304" pitchFamily="18" charset="0"/>
                          <a:cs typeface="Times" panose="02020603050405020304" pitchFamily="18" charset="0"/>
                        </a:rPr>
                        <a:t>Weight</a:t>
                      </a:r>
                      <a:endParaRPr lang="en-US" sz="1400" dirty="0">
                        <a:solidFill>
                          <a:schemeClr val="bg1"/>
                        </a:solidFill>
                        <a:effectLst>
                          <a:outerShdw blurRad="38100" dist="38100" dir="2700000" algn="tl">
                            <a:srgbClr val="000000">
                              <a:alpha val="43137"/>
                            </a:srgbClr>
                          </a:outerShdw>
                        </a:effectLst>
                        <a:latin typeface="Trebuchet MS" panose="020B0603020202020204" pitchFamily="34" charset="0"/>
                        <a:ea typeface="Times" panose="02020603050405020304" pitchFamily="18" charset="0"/>
                        <a:cs typeface="Times"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22536"/>
                    </a:solidFill>
                  </a:tcPr>
                </a:tc>
                <a:tc>
                  <a:txBody>
                    <a:bodyPr/>
                    <a:lstStyle/>
                    <a:p>
                      <a:pPr marL="0" marR="0" algn="ctr">
                        <a:spcBef>
                          <a:spcPts val="0"/>
                        </a:spcBef>
                        <a:spcAft>
                          <a:spcPts val="0"/>
                        </a:spcAft>
                      </a:pPr>
                      <a:r>
                        <a:rPr lang="en-US" sz="1400" b="1" dirty="0">
                          <a:solidFill>
                            <a:schemeClr val="bg1"/>
                          </a:solidFill>
                          <a:effectLst>
                            <a:outerShdw blurRad="38100" dist="38100" dir="2700000" algn="tl">
                              <a:srgbClr val="000000">
                                <a:alpha val="43137"/>
                              </a:srgbClr>
                            </a:outerShdw>
                          </a:effectLst>
                          <a:latin typeface="Trebuchet MS" panose="020B0603020202020204" pitchFamily="34" charset="0"/>
                          <a:ea typeface="Times" panose="02020603050405020304" pitchFamily="18" charset="0"/>
                          <a:cs typeface="Times" panose="02020603050405020304" pitchFamily="18" charset="0"/>
                        </a:rPr>
                        <a:t>Weighted Total</a:t>
                      </a:r>
                      <a:endParaRPr lang="en-US" sz="1400" dirty="0">
                        <a:solidFill>
                          <a:schemeClr val="bg1"/>
                        </a:solidFill>
                        <a:effectLst>
                          <a:outerShdw blurRad="38100" dist="38100" dir="2700000" algn="tl">
                            <a:srgbClr val="000000">
                              <a:alpha val="43137"/>
                            </a:srgbClr>
                          </a:outerShdw>
                        </a:effectLst>
                        <a:latin typeface="Trebuchet MS" panose="020B0603020202020204" pitchFamily="34" charset="0"/>
                        <a:ea typeface="Times" panose="02020603050405020304" pitchFamily="18" charset="0"/>
                        <a:cs typeface="Times" panose="02020603050405020304" pitchFamily="18" charset="0"/>
                      </a:endParaRPr>
                    </a:p>
                    <a:p>
                      <a:pPr marL="0" marR="0" algn="ctr">
                        <a:spcBef>
                          <a:spcPts val="0"/>
                        </a:spcBef>
                        <a:spcAft>
                          <a:spcPts val="0"/>
                        </a:spcAft>
                      </a:pPr>
                      <a:r>
                        <a:rPr lang="en-US" sz="1400" b="1" dirty="0">
                          <a:solidFill>
                            <a:schemeClr val="bg1"/>
                          </a:solidFill>
                          <a:effectLst>
                            <a:outerShdw blurRad="38100" dist="38100" dir="2700000" algn="tl">
                              <a:srgbClr val="000000">
                                <a:alpha val="43137"/>
                              </a:srgbClr>
                            </a:outerShdw>
                          </a:effectLst>
                          <a:latin typeface="Trebuchet MS" panose="020B0603020202020204" pitchFamily="34" charset="0"/>
                          <a:ea typeface="Times" panose="02020603050405020304" pitchFamily="18" charset="0"/>
                          <a:cs typeface="Times" panose="02020603050405020304" pitchFamily="18" charset="0"/>
                        </a:rPr>
                        <a:t>(Points x Weight)</a:t>
                      </a:r>
                      <a:endParaRPr lang="en-US" sz="1400" dirty="0">
                        <a:solidFill>
                          <a:schemeClr val="bg1"/>
                        </a:solidFill>
                        <a:effectLst>
                          <a:outerShdw blurRad="38100" dist="38100" dir="2700000" algn="tl">
                            <a:srgbClr val="000000">
                              <a:alpha val="43137"/>
                            </a:srgbClr>
                          </a:outerShdw>
                        </a:effectLst>
                        <a:latin typeface="Trebuchet MS" panose="020B0603020202020204" pitchFamily="34" charset="0"/>
                        <a:ea typeface="Times" panose="02020603050405020304" pitchFamily="18" charset="0"/>
                        <a:cs typeface="Times"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22536"/>
                    </a:solidFill>
                  </a:tcPr>
                </a:tc>
                <a:extLst>
                  <a:ext uri="{0D108BD9-81ED-4DB2-BD59-A6C34878D82A}">
                    <a16:rowId xmlns:a16="http://schemas.microsoft.com/office/drawing/2014/main" val="2864338123"/>
                  </a:ext>
                </a:extLst>
              </a:tr>
              <a:tr h="365760">
                <a:tc>
                  <a:txBody>
                    <a:bodyPr/>
                    <a:lstStyle/>
                    <a:p>
                      <a:pPr marL="0" marR="0" algn="ctr">
                        <a:spcBef>
                          <a:spcPts val="0"/>
                        </a:spcBef>
                        <a:spcAft>
                          <a:spcPts val="0"/>
                        </a:spcAft>
                      </a:pPr>
                      <a:r>
                        <a:rPr lang="en-US" sz="1600" dirty="0">
                          <a:effectLst/>
                          <a:latin typeface="Trebuchet MS" panose="020B0603020202020204" pitchFamily="34" charset="0"/>
                          <a:ea typeface="Times" panose="02020603050405020304" pitchFamily="18" charset="0"/>
                          <a:cs typeface="Times" panose="02020603050405020304" pitchFamily="18" charset="0"/>
                        </a:rPr>
                        <a:t>Standard 1</a:t>
                      </a:r>
                    </a:p>
                  </a:txBody>
                  <a:tcPr marL="68580" marR="68580" marT="0" marB="0" anchor="b">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i="1" dirty="0">
                          <a:effectLst/>
                          <a:latin typeface="Trebuchet MS" panose="020B0603020202020204" pitchFamily="34" charset="0"/>
                          <a:ea typeface="Times" panose="02020603050405020304" pitchFamily="18" charset="0"/>
                          <a:cs typeface="Times" panose="02020603050405020304" pitchFamily="18" charset="0"/>
                        </a:rPr>
                        <a:t>Highly Effective</a:t>
                      </a:r>
                      <a:endParaRPr lang="en-US" sz="1600" dirty="0">
                        <a:effectLst/>
                        <a:latin typeface="Trebuchet MS" panose="020B0603020202020204" pitchFamily="34" charset="0"/>
                        <a:ea typeface="Times" panose="02020603050405020304" pitchFamily="18" charset="0"/>
                        <a:cs typeface="Times" panose="02020603050405020304" pitchFamily="18" charset="0"/>
                      </a:endParaRP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dirty="0">
                          <a:effectLst/>
                          <a:latin typeface="Trebuchet MS" panose="020B0603020202020204" pitchFamily="34" charset="0"/>
                          <a:ea typeface="Times" panose="02020603050405020304" pitchFamily="18" charset="0"/>
                          <a:cs typeface="Times" panose="02020603050405020304" pitchFamily="18" charset="0"/>
                        </a:rPr>
                        <a:t>4</a:t>
                      </a: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dirty="0">
                          <a:effectLst/>
                          <a:latin typeface="Trebuchet MS" panose="020B0603020202020204" pitchFamily="34" charset="0"/>
                          <a:ea typeface="Times" panose="02020603050405020304" pitchFamily="18" charset="0"/>
                          <a:cs typeface="Times" panose="02020603050405020304" pitchFamily="18" charset="0"/>
                        </a:rPr>
                        <a:t>1.25</a:t>
                      </a: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dirty="0">
                          <a:effectLst/>
                          <a:latin typeface="Trebuchet MS" panose="020B0603020202020204" pitchFamily="34" charset="0"/>
                          <a:ea typeface="Times" panose="02020603050405020304" pitchFamily="18" charset="0"/>
                          <a:cs typeface="Times" panose="02020603050405020304" pitchFamily="18" charset="0"/>
                        </a:rPr>
                        <a:t>5</a:t>
                      </a:r>
                    </a:p>
                  </a:txBody>
                  <a:tcPr marL="68580" marR="68580" marT="0" marB="0" anchor="b">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5342774"/>
                  </a:ext>
                </a:extLst>
              </a:tr>
              <a:tr h="365760">
                <a:tc>
                  <a:txBody>
                    <a:bodyPr/>
                    <a:lstStyle/>
                    <a:p>
                      <a:pPr marL="0" marR="0" algn="ctr">
                        <a:spcBef>
                          <a:spcPts val="0"/>
                        </a:spcBef>
                        <a:spcAft>
                          <a:spcPts val="0"/>
                        </a:spcAft>
                      </a:pPr>
                      <a:r>
                        <a:rPr lang="en-US" sz="1600" dirty="0">
                          <a:effectLst/>
                          <a:latin typeface="Trebuchet MS" panose="020B0603020202020204" pitchFamily="34" charset="0"/>
                          <a:ea typeface="Times" panose="02020603050405020304" pitchFamily="18" charset="0"/>
                          <a:cs typeface="Times" panose="02020603050405020304" pitchFamily="18" charset="0"/>
                        </a:rPr>
                        <a:t>Standard 2</a:t>
                      </a:r>
                    </a:p>
                  </a:txBody>
                  <a:tcPr marL="68580" marR="68580" marT="0" marB="0" anchor="b">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i="1" dirty="0">
                          <a:effectLst/>
                          <a:latin typeface="Trebuchet MS" panose="020B0603020202020204" pitchFamily="34" charset="0"/>
                          <a:ea typeface="Times" panose="02020603050405020304" pitchFamily="18" charset="0"/>
                          <a:cs typeface="Times" panose="02020603050405020304" pitchFamily="18" charset="0"/>
                        </a:rPr>
                        <a:t>Effective</a:t>
                      </a:r>
                      <a:endParaRPr lang="en-US" sz="1600" dirty="0">
                        <a:effectLst/>
                        <a:latin typeface="Trebuchet MS" panose="020B0603020202020204" pitchFamily="34" charset="0"/>
                        <a:ea typeface="Times" panose="02020603050405020304" pitchFamily="18" charset="0"/>
                        <a:cs typeface="Times" panose="02020603050405020304" pitchFamily="18" charset="0"/>
                      </a:endParaRP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dirty="0">
                          <a:effectLst/>
                          <a:latin typeface="Trebuchet MS" panose="020B0603020202020204" pitchFamily="34" charset="0"/>
                          <a:ea typeface="Times" panose="02020603050405020304" pitchFamily="18" charset="0"/>
                          <a:cs typeface="Times" panose="02020603050405020304" pitchFamily="18" charset="0"/>
                        </a:rPr>
                        <a:t>3</a:t>
                      </a: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dirty="0">
                          <a:effectLst/>
                          <a:latin typeface="Trebuchet MS" panose="020B0603020202020204" pitchFamily="34" charset="0"/>
                          <a:ea typeface="Times" panose="02020603050405020304" pitchFamily="18" charset="0"/>
                          <a:cs typeface="Times" panose="02020603050405020304" pitchFamily="18" charset="0"/>
                        </a:rPr>
                        <a:t>1.25</a:t>
                      </a: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dirty="0">
                          <a:effectLst/>
                          <a:latin typeface="Trebuchet MS" panose="020B0603020202020204" pitchFamily="34" charset="0"/>
                          <a:ea typeface="Times" panose="02020603050405020304" pitchFamily="18" charset="0"/>
                          <a:cs typeface="Times" panose="02020603050405020304" pitchFamily="18" charset="0"/>
                        </a:rPr>
                        <a:t>3.75</a:t>
                      </a:r>
                    </a:p>
                  </a:txBody>
                  <a:tcPr marL="68580" marR="68580" marT="0" marB="0" anchor="b">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0193975"/>
                  </a:ext>
                </a:extLst>
              </a:tr>
              <a:tr h="365760">
                <a:tc>
                  <a:txBody>
                    <a:bodyPr/>
                    <a:lstStyle/>
                    <a:p>
                      <a:pPr marL="0" marR="0" algn="ctr">
                        <a:spcBef>
                          <a:spcPts val="0"/>
                        </a:spcBef>
                        <a:spcAft>
                          <a:spcPts val="0"/>
                        </a:spcAft>
                      </a:pPr>
                      <a:r>
                        <a:rPr lang="en-US" sz="1600" dirty="0">
                          <a:effectLst/>
                          <a:latin typeface="Trebuchet MS" panose="020B0603020202020204" pitchFamily="34" charset="0"/>
                          <a:ea typeface="Times" panose="02020603050405020304" pitchFamily="18" charset="0"/>
                          <a:cs typeface="Times" panose="02020603050405020304" pitchFamily="18" charset="0"/>
                        </a:rPr>
                        <a:t>Standard 3</a:t>
                      </a:r>
                    </a:p>
                  </a:txBody>
                  <a:tcPr marL="68580" marR="68580" marT="0" marB="0" anchor="b">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i="1" dirty="0">
                          <a:effectLst/>
                          <a:latin typeface="Trebuchet MS" panose="020B0603020202020204" pitchFamily="34" charset="0"/>
                          <a:ea typeface="Times" panose="02020603050405020304" pitchFamily="18" charset="0"/>
                          <a:cs typeface="Times" panose="02020603050405020304" pitchFamily="18" charset="0"/>
                        </a:rPr>
                        <a:t>Effective</a:t>
                      </a:r>
                      <a:endParaRPr lang="en-US" sz="1600" dirty="0">
                        <a:effectLst/>
                        <a:latin typeface="Trebuchet MS" panose="020B0603020202020204" pitchFamily="34" charset="0"/>
                        <a:ea typeface="Times" panose="02020603050405020304" pitchFamily="18" charset="0"/>
                        <a:cs typeface="Times" panose="02020603050405020304" pitchFamily="18" charset="0"/>
                      </a:endParaRP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dirty="0">
                          <a:effectLst/>
                          <a:latin typeface="Trebuchet MS" panose="020B0603020202020204" pitchFamily="34" charset="0"/>
                          <a:ea typeface="Times" panose="02020603050405020304" pitchFamily="18" charset="0"/>
                          <a:cs typeface="Times" panose="02020603050405020304" pitchFamily="18" charset="0"/>
                        </a:rPr>
                        <a:t>3</a:t>
                      </a: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dirty="0">
                          <a:effectLst/>
                          <a:latin typeface="Trebuchet MS" panose="020B0603020202020204" pitchFamily="34" charset="0"/>
                          <a:ea typeface="Times" panose="02020603050405020304" pitchFamily="18" charset="0"/>
                          <a:cs typeface="Times" panose="02020603050405020304" pitchFamily="18" charset="0"/>
                        </a:rPr>
                        <a:t>1.25</a:t>
                      </a: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dirty="0">
                          <a:effectLst/>
                          <a:latin typeface="Trebuchet MS" panose="020B0603020202020204" pitchFamily="34" charset="0"/>
                          <a:ea typeface="Times" panose="02020603050405020304" pitchFamily="18" charset="0"/>
                          <a:cs typeface="Times" panose="02020603050405020304" pitchFamily="18" charset="0"/>
                        </a:rPr>
                        <a:t>3.75</a:t>
                      </a:r>
                    </a:p>
                  </a:txBody>
                  <a:tcPr marL="68580" marR="68580" marT="0" marB="0" anchor="b">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8739465"/>
                  </a:ext>
                </a:extLst>
              </a:tr>
              <a:tr h="365760">
                <a:tc>
                  <a:txBody>
                    <a:bodyPr/>
                    <a:lstStyle/>
                    <a:p>
                      <a:pPr marL="0" marR="0" algn="ctr">
                        <a:spcBef>
                          <a:spcPts val="0"/>
                        </a:spcBef>
                        <a:spcAft>
                          <a:spcPts val="0"/>
                        </a:spcAft>
                      </a:pPr>
                      <a:r>
                        <a:rPr lang="en-US" sz="1600" dirty="0">
                          <a:effectLst/>
                          <a:latin typeface="Trebuchet MS" panose="020B0603020202020204" pitchFamily="34" charset="0"/>
                          <a:ea typeface="Times" panose="02020603050405020304" pitchFamily="18" charset="0"/>
                          <a:cs typeface="Times" panose="02020603050405020304" pitchFamily="18" charset="0"/>
                        </a:rPr>
                        <a:t>Standard 4</a:t>
                      </a:r>
                    </a:p>
                  </a:txBody>
                  <a:tcPr marL="68580" marR="68580" marT="0" marB="0" anchor="b">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i="1" dirty="0">
                          <a:effectLst/>
                          <a:latin typeface="Trebuchet MS" panose="020B0603020202020204" pitchFamily="34" charset="0"/>
                          <a:ea typeface="Times" panose="02020603050405020304" pitchFamily="18" charset="0"/>
                          <a:cs typeface="Times" panose="02020603050405020304" pitchFamily="18" charset="0"/>
                        </a:rPr>
                        <a:t>Effective</a:t>
                      </a:r>
                      <a:endParaRPr lang="en-US" sz="1600" dirty="0">
                        <a:effectLst/>
                        <a:latin typeface="Trebuchet MS" panose="020B0603020202020204" pitchFamily="34" charset="0"/>
                        <a:ea typeface="Times" panose="02020603050405020304" pitchFamily="18" charset="0"/>
                        <a:cs typeface="Times" panose="02020603050405020304" pitchFamily="18" charset="0"/>
                      </a:endParaRP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dirty="0">
                          <a:effectLst/>
                          <a:latin typeface="Trebuchet MS" panose="020B0603020202020204" pitchFamily="34" charset="0"/>
                          <a:ea typeface="Times" panose="02020603050405020304" pitchFamily="18" charset="0"/>
                          <a:cs typeface="Times" panose="02020603050405020304" pitchFamily="18" charset="0"/>
                        </a:rPr>
                        <a:t>3</a:t>
                      </a: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dirty="0">
                          <a:effectLst/>
                          <a:latin typeface="Trebuchet MS" panose="020B0603020202020204" pitchFamily="34" charset="0"/>
                          <a:ea typeface="Times" panose="02020603050405020304" pitchFamily="18" charset="0"/>
                          <a:cs typeface="Times" panose="02020603050405020304" pitchFamily="18" charset="0"/>
                        </a:rPr>
                        <a:t>1.25</a:t>
                      </a: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dirty="0">
                          <a:effectLst/>
                          <a:latin typeface="Trebuchet MS" panose="020B0603020202020204" pitchFamily="34" charset="0"/>
                          <a:ea typeface="Times" panose="02020603050405020304" pitchFamily="18" charset="0"/>
                          <a:cs typeface="Times" panose="02020603050405020304" pitchFamily="18" charset="0"/>
                        </a:rPr>
                        <a:t>3.75</a:t>
                      </a:r>
                    </a:p>
                  </a:txBody>
                  <a:tcPr marL="68580" marR="68580" marT="0" marB="0" anchor="b">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6007797"/>
                  </a:ext>
                </a:extLst>
              </a:tr>
              <a:tr h="365760">
                <a:tc>
                  <a:txBody>
                    <a:bodyPr/>
                    <a:lstStyle/>
                    <a:p>
                      <a:pPr marL="0" marR="0" algn="ctr">
                        <a:spcBef>
                          <a:spcPts val="0"/>
                        </a:spcBef>
                        <a:spcAft>
                          <a:spcPts val="0"/>
                        </a:spcAft>
                      </a:pPr>
                      <a:r>
                        <a:rPr lang="en-US" sz="1600" dirty="0">
                          <a:effectLst/>
                          <a:latin typeface="Trebuchet MS" panose="020B0603020202020204" pitchFamily="34" charset="0"/>
                          <a:ea typeface="Times" panose="02020603050405020304" pitchFamily="18" charset="0"/>
                          <a:cs typeface="Times" panose="02020603050405020304" pitchFamily="18" charset="0"/>
                        </a:rPr>
                        <a:t>Standard 5</a:t>
                      </a:r>
                    </a:p>
                  </a:txBody>
                  <a:tcPr marL="68580" marR="68580" marT="0" marB="0" anchor="b">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i="1" dirty="0">
                          <a:effectLst/>
                          <a:latin typeface="Trebuchet MS" panose="020B0603020202020204" pitchFamily="34" charset="0"/>
                          <a:ea typeface="Times" panose="02020603050405020304" pitchFamily="18" charset="0"/>
                          <a:cs typeface="Times" panose="02020603050405020304" pitchFamily="18" charset="0"/>
                        </a:rPr>
                        <a:t>Effective</a:t>
                      </a:r>
                      <a:endParaRPr lang="en-US" sz="1600" dirty="0">
                        <a:effectLst/>
                        <a:latin typeface="Trebuchet MS" panose="020B0603020202020204" pitchFamily="34" charset="0"/>
                        <a:ea typeface="Times" panose="02020603050405020304" pitchFamily="18" charset="0"/>
                        <a:cs typeface="Times" panose="02020603050405020304" pitchFamily="18" charset="0"/>
                      </a:endParaRP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dirty="0">
                          <a:effectLst/>
                          <a:latin typeface="Trebuchet MS" panose="020B0603020202020204" pitchFamily="34" charset="0"/>
                          <a:ea typeface="Times" panose="02020603050405020304" pitchFamily="18" charset="0"/>
                          <a:cs typeface="Times" panose="02020603050405020304" pitchFamily="18" charset="0"/>
                        </a:rPr>
                        <a:t>3</a:t>
                      </a: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dirty="0">
                          <a:effectLst/>
                          <a:latin typeface="Trebuchet MS" panose="020B0603020202020204" pitchFamily="34" charset="0"/>
                          <a:ea typeface="Times" panose="02020603050405020304" pitchFamily="18" charset="0"/>
                          <a:cs typeface="Times" panose="02020603050405020304" pitchFamily="18" charset="0"/>
                        </a:rPr>
                        <a:t>1.25</a:t>
                      </a: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dirty="0">
                          <a:effectLst/>
                          <a:latin typeface="Trebuchet MS" panose="020B0603020202020204" pitchFamily="34" charset="0"/>
                          <a:ea typeface="Times" panose="02020603050405020304" pitchFamily="18" charset="0"/>
                          <a:cs typeface="Times" panose="02020603050405020304" pitchFamily="18" charset="0"/>
                        </a:rPr>
                        <a:t>3.75</a:t>
                      </a:r>
                    </a:p>
                  </a:txBody>
                  <a:tcPr marL="68580" marR="68580" marT="0" marB="0" anchor="b">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1352316"/>
                  </a:ext>
                </a:extLst>
              </a:tr>
              <a:tr h="365760">
                <a:tc>
                  <a:txBody>
                    <a:bodyPr/>
                    <a:lstStyle/>
                    <a:p>
                      <a:pPr marL="0" marR="0" algn="ctr">
                        <a:spcBef>
                          <a:spcPts val="0"/>
                        </a:spcBef>
                        <a:spcAft>
                          <a:spcPts val="0"/>
                        </a:spcAft>
                      </a:pPr>
                      <a:r>
                        <a:rPr lang="en-US" sz="1600" dirty="0">
                          <a:effectLst/>
                          <a:latin typeface="Trebuchet MS" panose="020B0603020202020204" pitchFamily="34" charset="0"/>
                          <a:ea typeface="Times" panose="02020603050405020304" pitchFamily="18" charset="0"/>
                          <a:cs typeface="Times" panose="02020603050405020304" pitchFamily="18" charset="0"/>
                        </a:rPr>
                        <a:t>Standard 6</a:t>
                      </a:r>
                    </a:p>
                  </a:txBody>
                  <a:tcPr marL="68580" marR="68580" marT="0" marB="0" anchor="b">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i="1" dirty="0">
                          <a:effectLst/>
                          <a:latin typeface="Trebuchet MS" panose="020B0603020202020204" pitchFamily="34" charset="0"/>
                          <a:ea typeface="Times" panose="02020603050405020304" pitchFamily="18" charset="0"/>
                          <a:cs typeface="Times" panose="02020603050405020304" pitchFamily="18" charset="0"/>
                        </a:rPr>
                        <a:t>Highly Effective</a:t>
                      </a:r>
                      <a:endParaRPr lang="en-US" sz="1600" dirty="0">
                        <a:effectLst/>
                        <a:latin typeface="Trebuchet MS" panose="020B0603020202020204" pitchFamily="34" charset="0"/>
                        <a:ea typeface="Times" panose="02020603050405020304" pitchFamily="18" charset="0"/>
                        <a:cs typeface="Times" panose="02020603050405020304" pitchFamily="18" charset="0"/>
                      </a:endParaRP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dirty="0">
                          <a:effectLst/>
                          <a:latin typeface="Trebuchet MS" panose="020B0603020202020204" pitchFamily="34" charset="0"/>
                          <a:ea typeface="Times" panose="02020603050405020304" pitchFamily="18" charset="0"/>
                          <a:cs typeface="Times" panose="02020603050405020304" pitchFamily="18" charset="0"/>
                        </a:rPr>
                        <a:t>4</a:t>
                      </a: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dirty="0">
                          <a:effectLst/>
                          <a:latin typeface="Trebuchet MS" panose="020B0603020202020204" pitchFamily="34" charset="0"/>
                          <a:ea typeface="Times" panose="02020603050405020304" pitchFamily="18" charset="0"/>
                          <a:cs typeface="Times" panose="02020603050405020304" pitchFamily="18" charset="0"/>
                        </a:rPr>
                        <a:t>1.25</a:t>
                      </a: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dirty="0">
                          <a:effectLst/>
                          <a:latin typeface="Trebuchet MS" panose="020B0603020202020204" pitchFamily="34" charset="0"/>
                          <a:ea typeface="Times" panose="02020603050405020304" pitchFamily="18" charset="0"/>
                          <a:cs typeface="Times" panose="02020603050405020304" pitchFamily="18" charset="0"/>
                        </a:rPr>
                        <a:t>5</a:t>
                      </a:r>
                    </a:p>
                  </a:txBody>
                  <a:tcPr marL="68580" marR="68580" marT="0" marB="0" anchor="b">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4910783"/>
                  </a:ext>
                </a:extLst>
              </a:tr>
              <a:tr h="365760">
                <a:tc>
                  <a:txBody>
                    <a:bodyPr/>
                    <a:lstStyle/>
                    <a:p>
                      <a:pPr marL="0" marR="0" algn="ctr">
                        <a:spcBef>
                          <a:spcPts val="0"/>
                        </a:spcBef>
                        <a:spcAft>
                          <a:spcPts val="0"/>
                        </a:spcAft>
                      </a:pPr>
                      <a:r>
                        <a:rPr lang="en-US" sz="1600" dirty="0">
                          <a:effectLst/>
                          <a:latin typeface="Trebuchet MS" panose="020B0603020202020204" pitchFamily="34" charset="0"/>
                          <a:ea typeface="Times" panose="02020603050405020304" pitchFamily="18" charset="0"/>
                          <a:cs typeface="Times" panose="02020603050405020304" pitchFamily="18" charset="0"/>
                        </a:rPr>
                        <a:t>Standard 7</a:t>
                      </a:r>
                    </a:p>
                  </a:txBody>
                  <a:tcPr marL="68580" marR="68580" marT="0" marB="0" anchor="b">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i="1" dirty="0">
                          <a:effectLst/>
                          <a:latin typeface="Trebuchet MS" panose="020B0603020202020204" pitchFamily="34" charset="0"/>
                          <a:ea typeface="Times" panose="02020603050405020304" pitchFamily="18" charset="0"/>
                          <a:cs typeface="Times" panose="02020603050405020304" pitchFamily="18" charset="0"/>
                        </a:rPr>
                        <a:t>Highly Effective</a:t>
                      </a:r>
                      <a:endParaRPr lang="en-US" sz="1600" dirty="0">
                        <a:effectLst/>
                        <a:latin typeface="Trebuchet MS" panose="020B0603020202020204" pitchFamily="34" charset="0"/>
                        <a:ea typeface="Times" panose="02020603050405020304" pitchFamily="18" charset="0"/>
                        <a:cs typeface="Times" panose="02020603050405020304" pitchFamily="18" charset="0"/>
                      </a:endParaRP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dirty="0">
                          <a:effectLst/>
                          <a:latin typeface="Trebuchet MS" panose="020B0603020202020204" pitchFamily="34" charset="0"/>
                          <a:ea typeface="Times" panose="02020603050405020304" pitchFamily="18" charset="0"/>
                          <a:cs typeface="Times" panose="02020603050405020304" pitchFamily="18" charset="0"/>
                        </a:rPr>
                        <a:t>4</a:t>
                      </a: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dirty="0">
                          <a:effectLst/>
                          <a:latin typeface="Trebuchet MS" panose="020B0603020202020204" pitchFamily="34" charset="0"/>
                          <a:ea typeface="Times" panose="02020603050405020304" pitchFamily="18" charset="0"/>
                          <a:cs typeface="Times" panose="02020603050405020304" pitchFamily="18" charset="0"/>
                        </a:rPr>
                        <a:t>1.25</a:t>
                      </a: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dirty="0">
                          <a:effectLst/>
                          <a:latin typeface="Trebuchet MS" panose="020B0603020202020204" pitchFamily="34" charset="0"/>
                          <a:ea typeface="Times" panose="02020603050405020304" pitchFamily="18" charset="0"/>
                          <a:cs typeface="Times" panose="02020603050405020304" pitchFamily="18" charset="0"/>
                        </a:rPr>
                        <a:t>5</a:t>
                      </a:r>
                    </a:p>
                  </a:txBody>
                  <a:tcPr marL="68580" marR="68580" marT="0" marB="0" anchor="b">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6727151"/>
                  </a:ext>
                </a:extLst>
              </a:tr>
              <a:tr h="365760">
                <a:tc>
                  <a:txBody>
                    <a:bodyPr/>
                    <a:lstStyle/>
                    <a:p>
                      <a:pPr marL="0" marR="0" algn="ctr">
                        <a:spcBef>
                          <a:spcPts val="0"/>
                        </a:spcBef>
                        <a:spcAft>
                          <a:spcPts val="0"/>
                        </a:spcAft>
                      </a:pPr>
                      <a:r>
                        <a:rPr lang="en-US" sz="1600" dirty="0">
                          <a:effectLst/>
                          <a:latin typeface="Trebuchet MS" panose="020B0603020202020204" pitchFamily="34" charset="0"/>
                          <a:ea typeface="Times" panose="02020603050405020304" pitchFamily="18" charset="0"/>
                          <a:cs typeface="Times" panose="02020603050405020304" pitchFamily="18" charset="0"/>
                        </a:rPr>
                        <a:t>Standard 8</a:t>
                      </a:r>
                    </a:p>
                  </a:txBody>
                  <a:tcPr marL="68580" marR="68580" marT="0" marB="0" anchor="b">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i="1" dirty="0">
                          <a:effectLst/>
                          <a:latin typeface="Trebuchet MS" panose="020B0603020202020204" pitchFamily="34" charset="0"/>
                          <a:ea typeface="Times" panose="02020603050405020304" pitchFamily="18" charset="0"/>
                          <a:cs typeface="Times" panose="02020603050405020304" pitchFamily="18" charset="0"/>
                        </a:rPr>
                        <a:t>Effective</a:t>
                      </a:r>
                      <a:endParaRPr lang="en-US" sz="1600" dirty="0">
                        <a:effectLst/>
                        <a:latin typeface="Trebuchet MS" panose="020B0603020202020204" pitchFamily="34" charset="0"/>
                        <a:ea typeface="Times" panose="02020603050405020304" pitchFamily="18" charset="0"/>
                        <a:cs typeface="Times" panose="02020603050405020304" pitchFamily="18" charset="0"/>
                      </a:endParaRP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dirty="0">
                          <a:effectLst/>
                          <a:latin typeface="Trebuchet MS" panose="020B0603020202020204" pitchFamily="34" charset="0"/>
                          <a:ea typeface="Times" panose="02020603050405020304" pitchFamily="18" charset="0"/>
                          <a:cs typeface="Times" panose="02020603050405020304" pitchFamily="18" charset="0"/>
                        </a:rPr>
                        <a:t>3</a:t>
                      </a: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dirty="0">
                          <a:effectLst/>
                          <a:latin typeface="Trebuchet MS" panose="020B0603020202020204" pitchFamily="34" charset="0"/>
                          <a:ea typeface="Times" panose="02020603050405020304" pitchFamily="18" charset="0"/>
                          <a:cs typeface="Times" panose="02020603050405020304" pitchFamily="18" charset="0"/>
                        </a:rPr>
                        <a:t>1.25</a:t>
                      </a: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1600" dirty="0">
                          <a:effectLst/>
                          <a:latin typeface="Trebuchet MS" panose="020B0603020202020204" pitchFamily="34" charset="0"/>
                          <a:cs typeface="Times New Roman" panose="02020603050405020304" pitchFamily="18" charset="0"/>
                        </a:rPr>
                        <a:t>3.75 </a:t>
                      </a:r>
                    </a:p>
                  </a:txBody>
                  <a:tcPr marL="68580" marR="68580" marT="0" marB="0" anchor="b">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0040581"/>
                  </a:ext>
                </a:extLst>
              </a:tr>
              <a:tr h="365760">
                <a:tc gridSpan="4">
                  <a:txBody>
                    <a:bodyPr/>
                    <a:lstStyle/>
                    <a:p>
                      <a:r>
                        <a:rPr lang="en-US" sz="1800" b="1" kern="1200" dirty="0">
                          <a:solidFill>
                            <a:schemeClr val="dk1"/>
                          </a:solidFill>
                          <a:effectLst/>
                          <a:latin typeface="Trebuchet MS" panose="020B0603020202020204" pitchFamily="34" charset="0"/>
                          <a:ea typeface="+mn-ea"/>
                          <a:cs typeface="+mn-cs"/>
                        </a:rPr>
                        <a:t>Single Summative Rating</a:t>
                      </a:r>
                      <a:endParaRPr lang="en-US" b="1" dirty="0">
                        <a:latin typeface="Trebuchet MS" panose="020B0603020202020204" pitchFamily="34" charset="0"/>
                      </a:endParaRPr>
                    </a:p>
                  </a:txBody>
                  <a:tcPr anchor="b">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1" dirty="0">
                          <a:solidFill>
                            <a:srgbClr val="C00000"/>
                          </a:solidFill>
                          <a:latin typeface="Trebuchet MS" panose="020B0603020202020204" pitchFamily="34" charset="0"/>
                        </a:rPr>
                        <a:t>33.75</a:t>
                      </a: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86501069"/>
                  </a:ext>
                </a:extLst>
              </a:tr>
            </a:tbl>
          </a:graphicData>
        </a:graphic>
      </p:graphicFrame>
      <p:sp>
        <p:nvSpPr>
          <p:cNvPr id="8" name="TextBox 7">
            <a:extLst>
              <a:ext uri="{FF2B5EF4-FFF2-40B4-BE49-F238E27FC236}">
                <a16:creationId xmlns:a16="http://schemas.microsoft.com/office/drawing/2014/main" id="{36B41C59-04DA-4D3D-AD7F-BDC93F44F58F}"/>
              </a:ext>
            </a:extLst>
          </p:cNvPr>
          <p:cNvSpPr txBox="1"/>
          <p:nvPr/>
        </p:nvSpPr>
        <p:spPr>
          <a:xfrm>
            <a:off x="8780521" y="1343977"/>
            <a:ext cx="3140907" cy="3139321"/>
          </a:xfrm>
          <a:prstGeom prst="rect">
            <a:avLst/>
          </a:prstGeom>
          <a:noFill/>
        </p:spPr>
        <p:txBody>
          <a:bodyPr wrap="square" rtlCol="0">
            <a:spAutoFit/>
          </a:bodyPr>
          <a:lstStyle/>
          <a:p>
            <a:r>
              <a:rPr lang="en-US" sz="1800" dirty="0">
                <a:solidFill>
                  <a:srgbClr val="C22536"/>
                </a:solidFill>
                <a:latin typeface="Trebuchet MS" panose="020B0603020202020204" pitchFamily="34" charset="0"/>
                <a:ea typeface="Times" panose="02020603050405020304" pitchFamily="18" charset="0"/>
                <a:cs typeface="Calibri" panose="020F0502020204030204" pitchFamily="34" charset="0"/>
              </a:rPr>
              <a:t>L</a:t>
            </a:r>
            <a:r>
              <a:rPr lang="en-US" sz="1800" dirty="0">
                <a:solidFill>
                  <a:srgbClr val="C22536"/>
                </a:solidFill>
                <a:effectLst/>
                <a:latin typeface="Trebuchet MS" panose="020B0603020202020204" pitchFamily="34" charset="0"/>
                <a:ea typeface="SimSun" panose="02010600030101010101" pitchFamily="2" charset="-122"/>
                <a:cs typeface="Calibri" panose="020F0502020204030204" pitchFamily="34" charset="0"/>
              </a:rPr>
              <a:t>ocal school boards may modify the weighting, provided that </a:t>
            </a:r>
            <a:r>
              <a:rPr lang="en-US" sz="1800" i="1" dirty="0">
                <a:solidFill>
                  <a:srgbClr val="C22536"/>
                </a:solidFill>
                <a:effectLst/>
                <a:latin typeface="Trebuchet MS" panose="020B0603020202020204" pitchFamily="34" charset="0"/>
                <a:ea typeface="SimSun" panose="02010600030101010101" pitchFamily="2" charset="-122"/>
                <a:cs typeface="Calibri" panose="020F0502020204030204" pitchFamily="34" charset="0"/>
              </a:rPr>
              <a:t>Performance Standard 8: Student Academic Progress</a:t>
            </a:r>
            <a:r>
              <a:rPr lang="en-US" sz="1800" dirty="0">
                <a:solidFill>
                  <a:srgbClr val="C22536"/>
                </a:solidFill>
                <a:effectLst/>
                <a:latin typeface="Trebuchet MS" panose="020B0603020202020204" pitchFamily="34" charset="0"/>
                <a:ea typeface="SimSun" panose="02010600030101010101" pitchFamily="2" charset="-122"/>
                <a:cs typeface="Calibri" panose="020F0502020204030204" pitchFamily="34" charset="0"/>
              </a:rPr>
              <a:t> is not the least weighted of the performance standards or less than 1 (10%); however, it may be weighted equally as one of multiple lowest weighted standards.</a:t>
            </a:r>
            <a:r>
              <a:rPr lang="en-US" dirty="0">
                <a:solidFill>
                  <a:srgbClr val="C22536"/>
                </a:solidFill>
                <a:effectLst/>
                <a:latin typeface="Trebuchet MS" panose="020B0603020202020204" pitchFamily="34" charset="0"/>
                <a:ea typeface="SimSun" panose="02010600030101010101" pitchFamily="2" charset="-122"/>
                <a:cs typeface="Times" panose="02020603050405020304" pitchFamily="18" charset="0"/>
              </a:rPr>
              <a:t>  </a:t>
            </a:r>
            <a:endParaRPr lang="en-US" dirty="0">
              <a:solidFill>
                <a:srgbClr val="C22536"/>
              </a:solidFill>
              <a:latin typeface="Trebuchet MS" panose="020B0603020202020204" pitchFamily="34" charset="0"/>
            </a:endParaRPr>
          </a:p>
        </p:txBody>
      </p:sp>
      <p:graphicFrame>
        <p:nvGraphicFramePr>
          <p:cNvPr id="9" name="Table 8">
            <a:extLst>
              <a:ext uri="{FF2B5EF4-FFF2-40B4-BE49-F238E27FC236}">
                <a16:creationId xmlns:a16="http://schemas.microsoft.com/office/drawing/2014/main" id="{28A0B7D6-E4CE-4FEF-814D-D9C1B18F22A7}"/>
              </a:ext>
            </a:extLst>
          </p:cNvPr>
          <p:cNvGraphicFramePr>
            <a:graphicFrameLocks noGrp="1"/>
          </p:cNvGraphicFramePr>
          <p:nvPr>
            <p:extLst>
              <p:ext uri="{D42A27DB-BD31-4B8C-83A1-F6EECF244321}">
                <p14:modId xmlns:p14="http://schemas.microsoft.com/office/powerpoint/2010/main" val="4088333780"/>
              </p:ext>
            </p:extLst>
          </p:nvPr>
        </p:nvGraphicFramePr>
        <p:xfrm>
          <a:off x="1474186" y="5304599"/>
          <a:ext cx="4041554" cy="1485767"/>
        </p:xfrm>
        <a:graphic>
          <a:graphicData uri="http://schemas.openxmlformats.org/drawingml/2006/table">
            <a:tbl>
              <a:tblPr firstRow="1" firstCol="1" bandRow="1">
                <a:tableStyleId>{5C22544A-7EE6-4342-B048-85BDC9FD1C3A}</a:tableStyleId>
              </a:tblPr>
              <a:tblGrid>
                <a:gridCol w="2263270">
                  <a:extLst>
                    <a:ext uri="{9D8B030D-6E8A-4147-A177-3AD203B41FA5}">
                      <a16:colId xmlns:a16="http://schemas.microsoft.com/office/drawing/2014/main" val="2222054760"/>
                    </a:ext>
                  </a:extLst>
                </a:gridCol>
                <a:gridCol w="1778284">
                  <a:extLst>
                    <a:ext uri="{9D8B030D-6E8A-4147-A177-3AD203B41FA5}">
                      <a16:colId xmlns:a16="http://schemas.microsoft.com/office/drawing/2014/main" val="779799942"/>
                    </a:ext>
                  </a:extLst>
                </a:gridCol>
              </a:tblGrid>
              <a:tr h="330171">
                <a:tc>
                  <a:txBody>
                    <a:bodyPr/>
                    <a:lstStyle/>
                    <a:p>
                      <a:pPr marL="0" marR="54610" algn="ctr">
                        <a:spcBef>
                          <a:spcPts val="0"/>
                        </a:spcBef>
                        <a:spcAft>
                          <a:spcPts val="0"/>
                        </a:spcAft>
                      </a:pPr>
                      <a:r>
                        <a:rPr lang="en-US" sz="1600" dirty="0">
                          <a:solidFill>
                            <a:schemeClr val="bg1"/>
                          </a:solidFill>
                          <a:effectLst>
                            <a:outerShdw blurRad="38100" dist="38100" dir="2700000" algn="tl">
                              <a:srgbClr val="000000">
                                <a:alpha val="43137"/>
                              </a:srgbClr>
                            </a:outerShdw>
                          </a:effectLst>
                          <a:latin typeface="Trebuchet MS" panose="020B0603020202020204" pitchFamily="34" charset="0"/>
                        </a:rPr>
                        <a:t>Rating</a:t>
                      </a:r>
                      <a:endParaRPr lang="en-US" sz="1600" dirty="0">
                        <a:solidFill>
                          <a:schemeClr val="bg1"/>
                        </a:solidFill>
                        <a:effectLst>
                          <a:outerShdw blurRad="38100" dist="38100" dir="2700000" algn="tl">
                            <a:srgbClr val="000000">
                              <a:alpha val="43137"/>
                            </a:srgbClr>
                          </a:outerShdw>
                        </a:effectLst>
                        <a:latin typeface="Trebuchet MS" panose="020B0603020202020204" pitchFamily="34" charset="0"/>
                        <a:ea typeface="Times" panose="02020603050405020304" pitchFamily="18" charset="0"/>
                        <a:cs typeface="Times"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22536"/>
                    </a:solidFill>
                  </a:tcPr>
                </a:tc>
                <a:tc>
                  <a:txBody>
                    <a:bodyPr/>
                    <a:lstStyle/>
                    <a:p>
                      <a:pPr marL="0" marR="54610" algn="ctr">
                        <a:spcBef>
                          <a:spcPts val="0"/>
                        </a:spcBef>
                        <a:spcAft>
                          <a:spcPts val="0"/>
                        </a:spcAft>
                      </a:pPr>
                      <a:r>
                        <a:rPr lang="en-US" sz="1600" dirty="0">
                          <a:solidFill>
                            <a:schemeClr val="bg1"/>
                          </a:solidFill>
                          <a:effectLst>
                            <a:outerShdw blurRad="38100" dist="38100" dir="2700000" algn="tl">
                              <a:srgbClr val="000000">
                                <a:alpha val="43137"/>
                              </a:srgbClr>
                            </a:outerShdw>
                          </a:effectLst>
                          <a:latin typeface="Trebuchet MS" panose="020B0603020202020204" pitchFamily="34" charset="0"/>
                        </a:rPr>
                        <a:t>Range of Scores</a:t>
                      </a:r>
                      <a:endParaRPr lang="en-US" sz="1600" dirty="0">
                        <a:solidFill>
                          <a:schemeClr val="bg1"/>
                        </a:solidFill>
                        <a:effectLst>
                          <a:outerShdw blurRad="38100" dist="38100" dir="2700000" algn="tl">
                            <a:srgbClr val="000000">
                              <a:alpha val="43137"/>
                            </a:srgbClr>
                          </a:outerShdw>
                        </a:effectLst>
                        <a:latin typeface="Trebuchet MS" panose="020B0603020202020204" pitchFamily="34" charset="0"/>
                        <a:ea typeface="Times" panose="02020603050405020304" pitchFamily="18" charset="0"/>
                        <a:cs typeface="Times"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22536"/>
                    </a:solidFill>
                  </a:tcPr>
                </a:tc>
                <a:extLst>
                  <a:ext uri="{0D108BD9-81ED-4DB2-BD59-A6C34878D82A}">
                    <a16:rowId xmlns:a16="http://schemas.microsoft.com/office/drawing/2014/main" val="1545310417"/>
                  </a:ext>
                </a:extLst>
              </a:tr>
              <a:tr h="288899">
                <a:tc>
                  <a:txBody>
                    <a:bodyPr/>
                    <a:lstStyle/>
                    <a:p>
                      <a:pPr marL="0" marR="54610">
                        <a:spcBef>
                          <a:spcPts val="0"/>
                        </a:spcBef>
                        <a:spcAft>
                          <a:spcPts val="0"/>
                        </a:spcAft>
                      </a:pPr>
                      <a:r>
                        <a:rPr lang="en-US" sz="1600" b="0" i="1" dirty="0">
                          <a:solidFill>
                            <a:schemeClr val="tx1"/>
                          </a:solidFill>
                          <a:effectLst/>
                          <a:latin typeface="Trebuchet MS" panose="020B0603020202020204" pitchFamily="34" charset="0"/>
                        </a:rPr>
                        <a:t>Highly Effective</a:t>
                      </a:r>
                      <a:endParaRPr lang="en-US" sz="1800" b="0" i="1" dirty="0">
                        <a:solidFill>
                          <a:schemeClr val="tx1"/>
                        </a:solidFill>
                        <a:effectLst/>
                        <a:latin typeface="Trebuchet MS" panose="020B0603020202020204" pitchFamily="34" charset="0"/>
                        <a:ea typeface="Times" panose="02020603050405020304" pitchFamily="18" charset="0"/>
                        <a:cs typeface="Times"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54610" indent="0" algn="ctr">
                        <a:spcBef>
                          <a:spcPts val="0"/>
                        </a:spcBef>
                        <a:spcAft>
                          <a:spcPts val="0"/>
                        </a:spcAft>
                      </a:pPr>
                      <a:r>
                        <a:rPr lang="en-US" sz="1600" dirty="0">
                          <a:solidFill>
                            <a:schemeClr val="tx1"/>
                          </a:solidFill>
                          <a:effectLst/>
                          <a:latin typeface="Trebuchet MS" panose="020B0603020202020204" pitchFamily="34" charset="0"/>
                        </a:rPr>
                        <a:t>35-40</a:t>
                      </a:r>
                      <a:endParaRPr lang="en-US" sz="1800" dirty="0">
                        <a:solidFill>
                          <a:schemeClr val="tx1"/>
                        </a:solidFill>
                        <a:effectLst/>
                        <a:latin typeface="Trebuchet MS" panose="020B0603020202020204" pitchFamily="34" charset="0"/>
                        <a:ea typeface="Times" panose="02020603050405020304" pitchFamily="18" charset="0"/>
                        <a:cs typeface="Times" panose="02020603050405020304" pitchFamily="18" charset="0"/>
                      </a:endParaRPr>
                    </a:p>
                  </a:txBody>
                  <a:tcPr marL="68580" marR="68580" marT="0" marB="0" anchor="b">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8620881"/>
                  </a:ext>
                </a:extLst>
              </a:tr>
              <a:tr h="288899">
                <a:tc>
                  <a:txBody>
                    <a:bodyPr/>
                    <a:lstStyle/>
                    <a:p>
                      <a:pPr marL="0" marR="54610">
                        <a:spcBef>
                          <a:spcPts val="0"/>
                        </a:spcBef>
                        <a:spcAft>
                          <a:spcPts val="0"/>
                        </a:spcAft>
                      </a:pPr>
                      <a:r>
                        <a:rPr lang="en-US" sz="1600" b="0" i="1" dirty="0">
                          <a:solidFill>
                            <a:schemeClr val="tx1"/>
                          </a:solidFill>
                          <a:effectLst/>
                          <a:latin typeface="Trebuchet MS" panose="020B0603020202020204" pitchFamily="34" charset="0"/>
                        </a:rPr>
                        <a:t>Effective</a:t>
                      </a:r>
                      <a:endParaRPr lang="en-US" sz="1800" b="0" i="1" dirty="0">
                        <a:solidFill>
                          <a:schemeClr val="tx1"/>
                        </a:solidFill>
                        <a:effectLst/>
                        <a:latin typeface="Trebuchet MS" panose="020B0603020202020204" pitchFamily="34" charset="0"/>
                        <a:ea typeface="Times" panose="02020603050405020304" pitchFamily="18" charset="0"/>
                        <a:cs typeface="Times"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54610" indent="0" algn="ctr">
                        <a:spcBef>
                          <a:spcPts val="0"/>
                        </a:spcBef>
                        <a:spcAft>
                          <a:spcPts val="0"/>
                        </a:spcAft>
                      </a:pPr>
                      <a:r>
                        <a:rPr lang="en-US" sz="1600" dirty="0">
                          <a:solidFill>
                            <a:schemeClr val="tx1"/>
                          </a:solidFill>
                          <a:effectLst/>
                          <a:latin typeface="Trebuchet MS" panose="020B0603020202020204" pitchFamily="34" charset="0"/>
                        </a:rPr>
                        <a:t>26-34</a:t>
                      </a:r>
                      <a:endParaRPr lang="en-US" sz="1800" dirty="0">
                        <a:solidFill>
                          <a:schemeClr val="tx1"/>
                        </a:solidFill>
                        <a:effectLst/>
                        <a:latin typeface="Trebuchet MS" panose="020B0603020202020204" pitchFamily="34" charset="0"/>
                        <a:ea typeface="Times" panose="02020603050405020304" pitchFamily="18" charset="0"/>
                        <a:cs typeface="Times" panose="02020603050405020304" pitchFamily="18" charset="0"/>
                      </a:endParaRPr>
                    </a:p>
                  </a:txBody>
                  <a:tcPr marL="68580" marR="68580" marT="0" marB="0" anchor="b">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4344679"/>
                  </a:ext>
                </a:extLst>
              </a:tr>
              <a:tr h="288899">
                <a:tc>
                  <a:txBody>
                    <a:bodyPr/>
                    <a:lstStyle/>
                    <a:p>
                      <a:pPr marL="0" marR="54610">
                        <a:spcBef>
                          <a:spcPts val="0"/>
                        </a:spcBef>
                        <a:spcAft>
                          <a:spcPts val="0"/>
                        </a:spcAft>
                      </a:pPr>
                      <a:r>
                        <a:rPr lang="en-US" sz="1600" b="0" i="1" dirty="0">
                          <a:solidFill>
                            <a:schemeClr val="tx1"/>
                          </a:solidFill>
                          <a:effectLst/>
                          <a:latin typeface="Trebuchet MS" panose="020B0603020202020204" pitchFamily="34" charset="0"/>
                        </a:rPr>
                        <a:t>Approaching Effective</a:t>
                      </a:r>
                      <a:endParaRPr lang="en-US" sz="1800" b="0" i="1" dirty="0">
                        <a:solidFill>
                          <a:schemeClr val="tx1"/>
                        </a:solidFill>
                        <a:effectLst/>
                        <a:latin typeface="Trebuchet MS" panose="020B0603020202020204" pitchFamily="34" charset="0"/>
                        <a:ea typeface="Times" panose="02020603050405020304" pitchFamily="18" charset="0"/>
                        <a:cs typeface="Times"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54610" indent="0" algn="ctr">
                        <a:spcBef>
                          <a:spcPts val="0"/>
                        </a:spcBef>
                        <a:spcAft>
                          <a:spcPts val="0"/>
                        </a:spcAft>
                      </a:pPr>
                      <a:r>
                        <a:rPr lang="en-US" sz="1600" dirty="0">
                          <a:solidFill>
                            <a:schemeClr val="tx1"/>
                          </a:solidFill>
                          <a:effectLst/>
                          <a:latin typeface="Trebuchet MS" panose="020B0603020202020204" pitchFamily="34" charset="0"/>
                        </a:rPr>
                        <a:t>20-25</a:t>
                      </a:r>
                      <a:endParaRPr lang="en-US" sz="1800" dirty="0">
                        <a:solidFill>
                          <a:schemeClr val="tx1"/>
                        </a:solidFill>
                        <a:effectLst/>
                        <a:latin typeface="Trebuchet MS" panose="020B0603020202020204" pitchFamily="34" charset="0"/>
                        <a:ea typeface="Times" panose="02020603050405020304" pitchFamily="18" charset="0"/>
                        <a:cs typeface="Times" panose="02020603050405020304" pitchFamily="18" charset="0"/>
                      </a:endParaRPr>
                    </a:p>
                  </a:txBody>
                  <a:tcPr marL="68580" marR="68580" marT="0" marB="0" anchor="b">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4740290"/>
                  </a:ext>
                </a:extLst>
              </a:tr>
              <a:tr h="288899">
                <a:tc>
                  <a:txBody>
                    <a:bodyPr/>
                    <a:lstStyle/>
                    <a:p>
                      <a:pPr marL="0" marR="54610">
                        <a:spcBef>
                          <a:spcPts val="0"/>
                        </a:spcBef>
                        <a:spcAft>
                          <a:spcPts val="0"/>
                        </a:spcAft>
                      </a:pPr>
                      <a:r>
                        <a:rPr lang="en-US" sz="1600" b="0" i="1" dirty="0">
                          <a:solidFill>
                            <a:schemeClr val="tx1"/>
                          </a:solidFill>
                          <a:effectLst/>
                          <a:latin typeface="Trebuchet MS" panose="020B0603020202020204" pitchFamily="34" charset="0"/>
                        </a:rPr>
                        <a:t>Ineffective</a:t>
                      </a:r>
                      <a:endParaRPr lang="en-US" sz="1800" b="0" i="1" dirty="0">
                        <a:solidFill>
                          <a:schemeClr val="tx1"/>
                        </a:solidFill>
                        <a:effectLst/>
                        <a:latin typeface="Trebuchet MS" panose="020B0603020202020204" pitchFamily="34" charset="0"/>
                        <a:ea typeface="Times" panose="02020603050405020304" pitchFamily="18" charset="0"/>
                        <a:cs typeface="Times"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54610" indent="0" algn="ctr">
                        <a:spcBef>
                          <a:spcPts val="0"/>
                        </a:spcBef>
                        <a:spcAft>
                          <a:spcPts val="0"/>
                        </a:spcAft>
                      </a:pPr>
                      <a:r>
                        <a:rPr lang="en-US" sz="1600" dirty="0">
                          <a:solidFill>
                            <a:schemeClr val="tx1"/>
                          </a:solidFill>
                          <a:effectLst/>
                          <a:latin typeface="Trebuchet MS" panose="020B0603020202020204" pitchFamily="34" charset="0"/>
                        </a:rPr>
                        <a:t>10-19</a:t>
                      </a:r>
                      <a:endParaRPr lang="en-US" sz="1800" dirty="0">
                        <a:solidFill>
                          <a:schemeClr val="tx1"/>
                        </a:solidFill>
                        <a:effectLst/>
                        <a:latin typeface="Trebuchet MS" panose="020B0603020202020204" pitchFamily="34" charset="0"/>
                        <a:ea typeface="Times" panose="02020603050405020304" pitchFamily="18" charset="0"/>
                        <a:cs typeface="Times" panose="02020603050405020304" pitchFamily="18" charset="0"/>
                      </a:endParaRPr>
                    </a:p>
                  </a:txBody>
                  <a:tcPr marL="68580" marR="68580" marT="0" marB="0" anchor="b">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27619695"/>
                  </a:ext>
                </a:extLst>
              </a:tr>
            </a:tbl>
          </a:graphicData>
        </a:graphic>
      </p:graphicFrame>
      <p:sp>
        <p:nvSpPr>
          <p:cNvPr id="12" name="TextBox 11">
            <a:extLst>
              <a:ext uri="{FF2B5EF4-FFF2-40B4-BE49-F238E27FC236}">
                <a16:creationId xmlns:a16="http://schemas.microsoft.com/office/drawing/2014/main" id="{9F657298-9FD8-4368-9E35-BD507426A86E}"/>
              </a:ext>
            </a:extLst>
          </p:cNvPr>
          <p:cNvSpPr txBox="1"/>
          <p:nvPr/>
        </p:nvSpPr>
        <p:spPr>
          <a:xfrm>
            <a:off x="5745562" y="5253074"/>
            <a:ext cx="5202790" cy="1200329"/>
          </a:xfrm>
          <a:prstGeom prst="rect">
            <a:avLst/>
          </a:prstGeom>
          <a:noFill/>
        </p:spPr>
        <p:txBody>
          <a:bodyPr wrap="square" rtlCol="0">
            <a:spAutoFit/>
          </a:bodyPr>
          <a:lstStyle/>
          <a:p>
            <a:r>
              <a:rPr lang="en-US" sz="1800" dirty="0">
                <a:solidFill>
                  <a:srgbClr val="C22536"/>
                </a:solidFill>
                <a:latin typeface="Trebuchet MS" panose="020B0603020202020204" pitchFamily="34" charset="0"/>
                <a:ea typeface="Times" panose="02020603050405020304" pitchFamily="18" charset="0"/>
                <a:cs typeface="Calibri" panose="020F0502020204030204" pitchFamily="34" charset="0"/>
              </a:rPr>
              <a:t>L</a:t>
            </a:r>
            <a:r>
              <a:rPr lang="en-US" sz="1800" dirty="0">
                <a:solidFill>
                  <a:srgbClr val="C22536"/>
                </a:solidFill>
                <a:effectLst/>
                <a:latin typeface="Trebuchet MS" panose="020B0603020202020204" pitchFamily="34" charset="0"/>
                <a:ea typeface="SimSun" panose="02010600030101010101" pitchFamily="2" charset="-122"/>
                <a:cs typeface="Calibri" panose="020F0502020204030204" pitchFamily="34" charset="0"/>
              </a:rPr>
              <a:t>ocal school boards need to establish and document, </a:t>
            </a:r>
            <a:r>
              <a:rPr lang="en-US" sz="1800" i="1" dirty="0">
                <a:solidFill>
                  <a:srgbClr val="C22536"/>
                </a:solidFill>
                <a:effectLst/>
                <a:latin typeface="Trebuchet MS" panose="020B0603020202020204" pitchFamily="34" charset="0"/>
                <a:ea typeface="SimSun" panose="02010600030101010101" pitchFamily="2" charset="-122"/>
                <a:cs typeface="Calibri" panose="020F0502020204030204" pitchFamily="34" charset="0"/>
              </a:rPr>
              <a:t>a priori,</a:t>
            </a:r>
            <a:r>
              <a:rPr lang="en-US" sz="1800" dirty="0">
                <a:solidFill>
                  <a:srgbClr val="C22536"/>
                </a:solidFill>
                <a:effectLst/>
                <a:latin typeface="Trebuchet MS" panose="020B0603020202020204" pitchFamily="34" charset="0"/>
                <a:ea typeface="SimSun" panose="02010600030101010101" pitchFamily="2" charset="-122"/>
                <a:cs typeface="Calibri" panose="020F0502020204030204" pitchFamily="34" charset="0"/>
              </a:rPr>
              <a:t> cut-offs for determining final summative ratings after the weighted contribution is calculated.</a:t>
            </a:r>
            <a:endParaRPr lang="en-US" sz="1800" dirty="0">
              <a:solidFill>
                <a:srgbClr val="C22536"/>
              </a:solidFill>
              <a:effectLst/>
              <a:latin typeface="Trebuchet MS" panose="020B0603020202020204" pitchFamily="34" charset="0"/>
              <a:ea typeface="Times" panose="02020603050405020304" pitchFamily="18" charset="0"/>
              <a:cs typeface="Times" panose="02020603050405020304" pitchFamily="18" charset="0"/>
            </a:endParaRPr>
          </a:p>
        </p:txBody>
      </p:sp>
      <p:sp>
        <p:nvSpPr>
          <p:cNvPr id="13" name="Rectangle 12">
            <a:extLst>
              <a:ext uri="{FF2B5EF4-FFF2-40B4-BE49-F238E27FC236}">
                <a16:creationId xmlns:a16="http://schemas.microsoft.com/office/drawing/2014/main" id="{C221D5C5-53F8-4AB8-97BC-7AF26B97D9A0}"/>
              </a:ext>
            </a:extLst>
          </p:cNvPr>
          <p:cNvSpPr/>
          <p:nvPr/>
        </p:nvSpPr>
        <p:spPr>
          <a:xfrm>
            <a:off x="2579933" y="1271356"/>
            <a:ext cx="2686424" cy="3359321"/>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E77603A-7E2C-487A-A817-E4399273F645}"/>
              </a:ext>
            </a:extLst>
          </p:cNvPr>
          <p:cNvSpPr/>
          <p:nvPr/>
        </p:nvSpPr>
        <p:spPr>
          <a:xfrm>
            <a:off x="5267172" y="1271357"/>
            <a:ext cx="1109179" cy="3359321"/>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7187A0E-9B84-4F12-BFAF-A43C2909ABB8}"/>
              </a:ext>
            </a:extLst>
          </p:cNvPr>
          <p:cNvSpPr/>
          <p:nvPr/>
        </p:nvSpPr>
        <p:spPr>
          <a:xfrm>
            <a:off x="6377979" y="1271355"/>
            <a:ext cx="1751787" cy="3718562"/>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Arrow Connector 16">
            <a:extLst>
              <a:ext uri="{FF2B5EF4-FFF2-40B4-BE49-F238E27FC236}">
                <a16:creationId xmlns:a16="http://schemas.microsoft.com/office/drawing/2014/main" id="{3153E9B5-E150-4C3F-BC15-D10B08C53EC6}"/>
              </a:ext>
            </a:extLst>
          </p:cNvPr>
          <p:cNvCxnSpPr>
            <a:cxnSpLocks/>
            <a:stCxn id="15" idx="2"/>
            <a:endCxn id="9" idx="3"/>
          </p:cNvCxnSpPr>
          <p:nvPr/>
        </p:nvCxnSpPr>
        <p:spPr>
          <a:xfrm flipH="1">
            <a:off x="5515740" y="4989917"/>
            <a:ext cx="1738133" cy="1057565"/>
          </a:xfrm>
          <a:prstGeom prst="straightConnector1">
            <a:avLst/>
          </a:prstGeom>
          <a:ln w="57150">
            <a:solidFill>
              <a:srgbClr val="C22536"/>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8B7DEAF2-7BFE-4741-8B9A-C952C37493CA}"/>
              </a:ext>
            </a:extLst>
          </p:cNvPr>
          <p:cNvSpPr/>
          <p:nvPr/>
        </p:nvSpPr>
        <p:spPr>
          <a:xfrm>
            <a:off x="1474186" y="5943600"/>
            <a:ext cx="4041554" cy="262374"/>
          </a:xfrm>
          <a:prstGeom prst="rect">
            <a:avLst/>
          </a:prstGeom>
          <a:noFill/>
          <a:ln w="57150">
            <a:solidFill>
              <a:srgbClr val="C225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5844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animBg="1"/>
      <p:bldP spid="14" grpId="0" animBg="1"/>
      <p:bldP spid="15" grpId="0" animBg="1"/>
      <p:bldP spid="21"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3464-568F-1A4D-8035-179BE6C25CD7}"/>
              </a:ext>
            </a:extLst>
          </p:cNvPr>
          <p:cNvSpPr>
            <a:spLocks noGrp="1"/>
          </p:cNvSpPr>
          <p:nvPr>
            <p:ph type="title"/>
          </p:nvPr>
        </p:nvSpPr>
        <p:spPr>
          <a:xfrm>
            <a:off x="664974" y="80769"/>
            <a:ext cx="11383587" cy="1325880"/>
          </a:xfrm>
        </p:spPr>
        <p:txBody>
          <a:bodyPr/>
          <a:lstStyle/>
          <a:p>
            <a:r>
              <a:rPr lang="en-US" dirty="0"/>
              <a:t>HOW WAS RANGE OF SCORES DETERMINED?</a:t>
            </a:r>
          </a:p>
        </p:txBody>
      </p:sp>
      <p:graphicFrame>
        <p:nvGraphicFramePr>
          <p:cNvPr id="9" name="Table 8">
            <a:extLst>
              <a:ext uri="{FF2B5EF4-FFF2-40B4-BE49-F238E27FC236}">
                <a16:creationId xmlns:a16="http://schemas.microsoft.com/office/drawing/2014/main" id="{28A0B7D6-E4CE-4FEF-814D-D9C1B18F22A7}"/>
              </a:ext>
            </a:extLst>
          </p:cNvPr>
          <p:cNvGraphicFramePr>
            <a:graphicFrameLocks noGrp="1"/>
          </p:cNvGraphicFramePr>
          <p:nvPr>
            <p:extLst>
              <p:ext uri="{D42A27DB-BD31-4B8C-83A1-F6EECF244321}">
                <p14:modId xmlns:p14="http://schemas.microsoft.com/office/powerpoint/2010/main" val="1447435781"/>
              </p:ext>
            </p:extLst>
          </p:nvPr>
        </p:nvGraphicFramePr>
        <p:xfrm>
          <a:off x="3653506" y="1443875"/>
          <a:ext cx="4041554" cy="1485767"/>
        </p:xfrm>
        <a:graphic>
          <a:graphicData uri="http://schemas.openxmlformats.org/drawingml/2006/table">
            <a:tbl>
              <a:tblPr firstRow="1" firstCol="1" bandRow="1">
                <a:tableStyleId>{5C22544A-7EE6-4342-B048-85BDC9FD1C3A}</a:tableStyleId>
              </a:tblPr>
              <a:tblGrid>
                <a:gridCol w="2263270">
                  <a:extLst>
                    <a:ext uri="{9D8B030D-6E8A-4147-A177-3AD203B41FA5}">
                      <a16:colId xmlns:a16="http://schemas.microsoft.com/office/drawing/2014/main" val="2222054760"/>
                    </a:ext>
                  </a:extLst>
                </a:gridCol>
                <a:gridCol w="1778284">
                  <a:extLst>
                    <a:ext uri="{9D8B030D-6E8A-4147-A177-3AD203B41FA5}">
                      <a16:colId xmlns:a16="http://schemas.microsoft.com/office/drawing/2014/main" val="779799942"/>
                    </a:ext>
                  </a:extLst>
                </a:gridCol>
              </a:tblGrid>
              <a:tr h="330171">
                <a:tc>
                  <a:txBody>
                    <a:bodyPr/>
                    <a:lstStyle/>
                    <a:p>
                      <a:pPr marL="0" marR="54610" algn="ctr">
                        <a:spcBef>
                          <a:spcPts val="0"/>
                        </a:spcBef>
                        <a:spcAft>
                          <a:spcPts val="0"/>
                        </a:spcAft>
                      </a:pPr>
                      <a:r>
                        <a:rPr lang="en-US" sz="1600" dirty="0">
                          <a:solidFill>
                            <a:schemeClr val="bg1"/>
                          </a:solidFill>
                          <a:effectLst>
                            <a:outerShdw blurRad="38100" dist="38100" dir="2700000" algn="tl">
                              <a:srgbClr val="000000">
                                <a:alpha val="43137"/>
                              </a:srgbClr>
                            </a:outerShdw>
                          </a:effectLst>
                          <a:latin typeface="Trebuchet MS" panose="020B0603020202020204" pitchFamily="34" charset="0"/>
                        </a:rPr>
                        <a:t>Rating</a:t>
                      </a:r>
                      <a:endParaRPr lang="en-US" sz="1600" dirty="0">
                        <a:solidFill>
                          <a:schemeClr val="bg1"/>
                        </a:solidFill>
                        <a:effectLst>
                          <a:outerShdw blurRad="38100" dist="38100" dir="2700000" algn="tl">
                            <a:srgbClr val="000000">
                              <a:alpha val="43137"/>
                            </a:srgbClr>
                          </a:outerShdw>
                        </a:effectLst>
                        <a:latin typeface="Trebuchet MS" panose="020B0603020202020204" pitchFamily="34" charset="0"/>
                        <a:ea typeface="Times" panose="02020603050405020304" pitchFamily="18" charset="0"/>
                        <a:cs typeface="Times"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22536"/>
                    </a:solidFill>
                  </a:tcPr>
                </a:tc>
                <a:tc>
                  <a:txBody>
                    <a:bodyPr/>
                    <a:lstStyle/>
                    <a:p>
                      <a:pPr marL="0" marR="54610" algn="ctr">
                        <a:spcBef>
                          <a:spcPts val="0"/>
                        </a:spcBef>
                        <a:spcAft>
                          <a:spcPts val="0"/>
                        </a:spcAft>
                      </a:pPr>
                      <a:r>
                        <a:rPr lang="en-US" sz="1600" dirty="0">
                          <a:solidFill>
                            <a:schemeClr val="bg1"/>
                          </a:solidFill>
                          <a:effectLst>
                            <a:outerShdw blurRad="38100" dist="38100" dir="2700000" algn="tl">
                              <a:srgbClr val="000000">
                                <a:alpha val="43137"/>
                              </a:srgbClr>
                            </a:outerShdw>
                          </a:effectLst>
                          <a:latin typeface="Trebuchet MS" panose="020B0603020202020204" pitchFamily="34" charset="0"/>
                        </a:rPr>
                        <a:t>Range of Scores</a:t>
                      </a:r>
                      <a:endParaRPr lang="en-US" sz="1600" dirty="0">
                        <a:solidFill>
                          <a:schemeClr val="bg1"/>
                        </a:solidFill>
                        <a:effectLst>
                          <a:outerShdw blurRad="38100" dist="38100" dir="2700000" algn="tl">
                            <a:srgbClr val="000000">
                              <a:alpha val="43137"/>
                            </a:srgbClr>
                          </a:outerShdw>
                        </a:effectLst>
                        <a:latin typeface="Trebuchet MS" panose="020B0603020202020204" pitchFamily="34" charset="0"/>
                        <a:ea typeface="Times" panose="02020603050405020304" pitchFamily="18" charset="0"/>
                        <a:cs typeface="Times"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22536"/>
                    </a:solidFill>
                  </a:tcPr>
                </a:tc>
                <a:extLst>
                  <a:ext uri="{0D108BD9-81ED-4DB2-BD59-A6C34878D82A}">
                    <a16:rowId xmlns:a16="http://schemas.microsoft.com/office/drawing/2014/main" val="1545310417"/>
                  </a:ext>
                </a:extLst>
              </a:tr>
              <a:tr h="288899">
                <a:tc>
                  <a:txBody>
                    <a:bodyPr/>
                    <a:lstStyle/>
                    <a:p>
                      <a:pPr marL="0" marR="54610">
                        <a:spcBef>
                          <a:spcPts val="0"/>
                        </a:spcBef>
                        <a:spcAft>
                          <a:spcPts val="0"/>
                        </a:spcAft>
                      </a:pPr>
                      <a:r>
                        <a:rPr lang="en-US" sz="1600" b="0" i="1" dirty="0">
                          <a:solidFill>
                            <a:schemeClr val="tx1"/>
                          </a:solidFill>
                          <a:effectLst/>
                          <a:latin typeface="Trebuchet MS" panose="020B0603020202020204" pitchFamily="34" charset="0"/>
                        </a:rPr>
                        <a:t>Highly Effective</a:t>
                      </a:r>
                      <a:endParaRPr lang="en-US" sz="1800" b="0" i="1" dirty="0">
                        <a:solidFill>
                          <a:schemeClr val="tx1"/>
                        </a:solidFill>
                        <a:effectLst/>
                        <a:latin typeface="Trebuchet MS" panose="020B0603020202020204" pitchFamily="34" charset="0"/>
                        <a:ea typeface="Times" panose="02020603050405020304" pitchFamily="18" charset="0"/>
                        <a:cs typeface="Times"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54610" indent="0" algn="ctr">
                        <a:spcBef>
                          <a:spcPts val="0"/>
                        </a:spcBef>
                        <a:spcAft>
                          <a:spcPts val="0"/>
                        </a:spcAft>
                      </a:pPr>
                      <a:r>
                        <a:rPr lang="en-US" sz="1600" dirty="0">
                          <a:solidFill>
                            <a:schemeClr val="tx1"/>
                          </a:solidFill>
                          <a:effectLst/>
                          <a:latin typeface="Trebuchet MS" panose="020B0603020202020204" pitchFamily="34" charset="0"/>
                        </a:rPr>
                        <a:t>35-40</a:t>
                      </a:r>
                      <a:endParaRPr lang="en-US" sz="1800" dirty="0">
                        <a:solidFill>
                          <a:schemeClr val="tx1"/>
                        </a:solidFill>
                        <a:effectLst/>
                        <a:latin typeface="Trebuchet MS" panose="020B0603020202020204" pitchFamily="34" charset="0"/>
                        <a:ea typeface="Times" panose="02020603050405020304" pitchFamily="18" charset="0"/>
                        <a:cs typeface="Times" panose="02020603050405020304" pitchFamily="18" charset="0"/>
                      </a:endParaRPr>
                    </a:p>
                  </a:txBody>
                  <a:tcPr marL="68580" marR="68580" marT="0" marB="0" anchor="b">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8620881"/>
                  </a:ext>
                </a:extLst>
              </a:tr>
              <a:tr h="288899">
                <a:tc>
                  <a:txBody>
                    <a:bodyPr/>
                    <a:lstStyle/>
                    <a:p>
                      <a:pPr marL="0" marR="54610">
                        <a:spcBef>
                          <a:spcPts val="0"/>
                        </a:spcBef>
                        <a:spcAft>
                          <a:spcPts val="0"/>
                        </a:spcAft>
                      </a:pPr>
                      <a:r>
                        <a:rPr lang="en-US" sz="1600" b="0" i="1" dirty="0">
                          <a:solidFill>
                            <a:schemeClr val="tx1"/>
                          </a:solidFill>
                          <a:effectLst/>
                          <a:latin typeface="Trebuchet MS" panose="020B0603020202020204" pitchFamily="34" charset="0"/>
                        </a:rPr>
                        <a:t>Effective</a:t>
                      </a:r>
                      <a:endParaRPr lang="en-US" sz="1800" b="0" i="1" dirty="0">
                        <a:solidFill>
                          <a:schemeClr val="tx1"/>
                        </a:solidFill>
                        <a:effectLst/>
                        <a:latin typeface="Trebuchet MS" panose="020B0603020202020204" pitchFamily="34" charset="0"/>
                        <a:ea typeface="Times" panose="02020603050405020304" pitchFamily="18" charset="0"/>
                        <a:cs typeface="Times"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54610" indent="0" algn="ctr">
                        <a:spcBef>
                          <a:spcPts val="0"/>
                        </a:spcBef>
                        <a:spcAft>
                          <a:spcPts val="0"/>
                        </a:spcAft>
                      </a:pPr>
                      <a:r>
                        <a:rPr lang="en-US" sz="1600" dirty="0">
                          <a:solidFill>
                            <a:schemeClr val="tx1"/>
                          </a:solidFill>
                          <a:effectLst/>
                          <a:latin typeface="Trebuchet MS" panose="020B0603020202020204" pitchFamily="34" charset="0"/>
                        </a:rPr>
                        <a:t>26-34</a:t>
                      </a:r>
                      <a:endParaRPr lang="en-US" sz="1800" dirty="0">
                        <a:solidFill>
                          <a:schemeClr val="tx1"/>
                        </a:solidFill>
                        <a:effectLst/>
                        <a:latin typeface="Trebuchet MS" panose="020B0603020202020204" pitchFamily="34" charset="0"/>
                        <a:ea typeface="Times" panose="02020603050405020304" pitchFamily="18" charset="0"/>
                        <a:cs typeface="Times" panose="02020603050405020304" pitchFamily="18" charset="0"/>
                      </a:endParaRPr>
                    </a:p>
                  </a:txBody>
                  <a:tcPr marL="68580" marR="68580" marT="0" marB="0" anchor="b">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4344679"/>
                  </a:ext>
                </a:extLst>
              </a:tr>
              <a:tr h="288899">
                <a:tc>
                  <a:txBody>
                    <a:bodyPr/>
                    <a:lstStyle/>
                    <a:p>
                      <a:pPr marL="0" marR="54610">
                        <a:spcBef>
                          <a:spcPts val="0"/>
                        </a:spcBef>
                        <a:spcAft>
                          <a:spcPts val="0"/>
                        </a:spcAft>
                      </a:pPr>
                      <a:r>
                        <a:rPr lang="en-US" sz="1600" b="0" i="1" dirty="0">
                          <a:solidFill>
                            <a:schemeClr val="tx1"/>
                          </a:solidFill>
                          <a:effectLst/>
                          <a:latin typeface="Trebuchet MS" panose="020B0603020202020204" pitchFamily="34" charset="0"/>
                        </a:rPr>
                        <a:t>Approaching Effective</a:t>
                      </a:r>
                      <a:endParaRPr lang="en-US" sz="1800" b="0" i="1" dirty="0">
                        <a:solidFill>
                          <a:schemeClr val="tx1"/>
                        </a:solidFill>
                        <a:effectLst/>
                        <a:latin typeface="Trebuchet MS" panose="020B0603020202020204" pitchFamily="34" charset="0"/>
                        <a:ea typeface="Times" panose="02020603050405020304" pitchFamily="18" charset="0"/>
                        <a:cs typeface="Times"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54610" indent="0" algn="ctr">
                        <a:spcBef>
                          <a:spcPts val="0"/>
                        </a:spcBef>
                        <a:spcAft>
                          <a:spcPts val="0"/>
                        </a:spcAft>
                      </a:pPr>
                      <a:r>
                        <a:rPr lang="en-US" sz="1600" dirty="0">
                          <a:solidFill>
                            <a:schemeClr val="tx1"/>
                          </a:solidFill>
                          <a:effectLst/>
                          <a:latin typeface="Trebuchet MS" panose="020B0603020202020204" pitchFamily="34" charset="0"/>
                        </a:rPr>
                        <a:t>20-25</a:t>
                      </a:r>
                      <a:endParaRPr lang="en-US" sz="1800" dirty="0">
                        <a:solidFill>
                          <a:schemeClr val="tx1"/>
                        </a:solidFill>
                        <a:effectLst/>
                        <a:latin typeface="Trebuchet MS" panose="020B0603020202020204" pitchFamily="34" charset="0"/>
                        <a:ea typeface="Times" panose="02020603050405020304" pitchFamily="18" charset="0"/>
                        <a:cs typeface="Times" panose="02020603050405020304" pitchFamily="18" charset="0"/>
                      </a:endParaRPr>
                    </a:p>
                  </a:txBody>
                  <a:tcPr marL="68580" marR="68580" marT="0" marB="0" anchor="b">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4740290"/>
                  </a:ext>
                </a:extLst>
              </a:tr>
              <a:tr h="288899">
                <a:tc>
                  <a:txBody>
                    <a:bodyPr/>
                    <a:lstStyle/>
                    <a:p>
                      <a:pPr marL="0" marR="54610">
                        <a:spcBef>
                          <a:spcPts val="0"/>
                        </a:spcBef>
                        <a:spcAft>
                          <a:spcPts val="0"/>
                        </a:spcAft>
                      </a:pPr>
                      <a:r>
                        <a:rPr lang="en-US" sz="1600" b="0" i="1" dirty="0">
                          <a:solidFill>
                            <a:schemeClr val="tx1"/>
                          </a:solidFill>
                          <a:effectLst/>
                          <a:latin typeface="Trebuchet MS" panose="020B0603020202020204" pitchFamily="34" charset="0"/>
                        </a:rPr>
                        <a:t>Ineffective</a:t>
                      </a:r>
                      <a:endParaRPr lang="en-US" sz="1800" b="0" i="1" dirty="0">
                        <a:solidFill>
                          <a:schemeClr val="tx1"/>
                        </a:solidFill>
                        <a:effectLst/>
                        <a:latin typeface="Trebuchet MS" panose="020B0603020202020204" pitchFamily="34" charset="0"/>
                        <a:ea typeface="Times" panose="02020603050405020304" pitchFamily="18" charset="0"/>
                        <a:cs typeface="Times"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54610" indent="0" algn="ctr">
                        <a:spcBef>
                          <a:spcPts val="0"/>
                        </a:spcBef>
                        <a:spcAft>
                          <a:spcPts val="0"/>
                        </a:spcAft>
                      </a:pPr>
                      <a:r>
                        <a:rPr lang="en-US" sz="1600" dirty="0">
                          <a:solidFill>
                            <a:schemeClr val="tx1"/>
                          </a:solidFill>
                          <a:effectLst/>
                          <a:latin typeface="Trebuchet MS" panose="020B0603020202020204" pitchFamily="34" charset="0"/>
                        </a:rPr>
                        <a:t>10-19</a:t>
                      </a:r>
                      <a:endParaRPr lang="en-US" sz="1800" dirty="0">
                        <a:solidFill>
                          <a:schemeClr val="tx1"/>
                        </a:solidFill>
                        <a:effectLst/>
                        <a:latin typeface="Trebuchet MS" panose="020B0603020202020204" pitchFamily="34" charset="0"/>
                        <a:ea typeface="Times" panose="02020603050405020304" pitchFamily="18" charset="0"/>
                        <a:cs typeface="Times" panose="02020603050405020304" pitchFamily="18" charset="0"/>
                      </a:endParaRPr>
                    </a:p>
                  </a:txBody>
                  <a:tcPr marL="68580" marR="68580" marT="0" marB="0" anchor="b">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27619695"/>
                  </a:ext>
                </a:extLst>
              </a:tr>
            </a:tbl>
          </a:graphicData>
        </a:graphic>
      </p:graphicFrame>
      <p:sp>
        <p:nvSpPr>
          <p:cNvPr id="4" name="TextBox 3">
            <a:extLst>
              <a:ext uri="{FF2B5EF4-FFF2-40B4-BE49-F238E27FC236}">
                <a16:creationId xmlns:a16="http://schemas.microsoft.com/office/drawing/2014/main" id="{260E3463-C767-4EC3-AF3B-4BB7294FECD7}"/>
              </a:ext>
            </a:extLst>
          </p:cNvPr>
          <p:cNvSpPr txBox="1"/>
          <p:nvPr/>
        </p:nvSpPr>
        <p:spPr>
          <a:xfrm>
            <a:off x="2035535" y="3429000"/>
            <a:ext cx="7704814" cy="1077218"/>
          </a:xfrm>
          <a:prstGeom prst="rect">
            <a:avLst/>
          </a:prstGeom>
          <a:noFill/>
        </p:spPr>
        <p:txBody>
          <a:bodyPr wrap="square" rtlCol="0">
            <a:spAutoFit/>
          </a:bodyPr>
          <a:lstStyle/>
          <a:p>
            <a:r>
              <a:rPr lang="en-US" sz="1600" dirty="0">
                <a:latin typeface="Trebuchet MS" panose="020B0603020202020204" pitchFamily="34" charset="0"/>
              </a:rPr>
              <a:t>4 Highly Effective (4 pts x 4 standards) =</a:t>
            </a:r>
            <a:r>
              <a:rPr lang="en-US" sz="1600" dirty="0">
                <a:latin typeface="Trebuchet MS" panose="020B0603020202020204" pitchFamily="34" charset="0"/>
                <a:sym typeface="Wingdings" panose="05000000000000000000" pitchFamily="2" charset="2"/>
              </a:rPr>
              <a:t> </a:t>
            </a:r>
            <a:r>
              <a:rPr lang="en-US" sz="1600" dirty="0">
                <a:solidFill>
                  <a:schemeClr val="accent2"/>
                </a:solidFill>
                <a:latin typeface="Trebuchet MS" panose="020B0603020202020204" pitchFamily="34" charset="0"/>
                <a:sym typeface="Wingdings" panose="05000000000000000000" pitchFamily="2" charset="2"/>
              </a:rPr>
              <a:t>Weighted total of 20 </a:t>
            </a:r>
          </a:p>
          <a:p>
            <a:r>
              <a:rPr lang="en-US" sz="1600" u="sng" dirty="0">
                <a:latin typeface="Trebuchet MS" panose="020B0603020202020204" pitchFamily="34" charset="0"/>
                <a:sym typeface="Wingdings" panose="05000000000000000000" pitchFamily="2" charset="2"/>
              </a:rPr>
              <a:t>         4 Effective (3 pts x 4 standards ) = </a:t>
            </a:r>
            <a:r>
              <a:rPr lang="en-US" sz="1600" u="sng" dirty="0">
                <a:solidFill>
                  <a:schemeClr val="accent2"/>
                </a:solidFill>
                <a:latin typeface="Trebuchet MS" panose="020B0603020202020204" pitchFamily="34" charset="0"/>
                <a:sym typeface="Wingdings" panose="05000000000000000000" pitchFamily="2" charset="2"/>
              </a:rPr>
              <a:t>Weighted total of 15 </a:t>
            </a:r>
          </a:p>
          <a:p>
            <a:r>
              <a:rPr lang="en-US" sz="1600" dirty="0">
                <a:latin typeface="Trebuchet MS" panose="020B0603020202020204" pitchFamily="34" charset="0"/>
                <a:sym typeface="Wingdings" panose="05000000000000000000" pitchFamily="2" charset="2"/>
              </a:rPr>
              <a:t>                                                             </a:t>
            </a:r>
            <a:r>
              <a:rPr lang="en-US" sz="1600" dirty="0">
                <a:solidFill>
                  <a:schemeClr val="accent2"/>
                </a:solidFill>
                <a:latin typeface="Trebuchet MS" panose="020B0603020202020204" pitchFamily="34" charset="0"/>
                <a:sym typeface="Wingdings" panose="05000000000000000000" pitchFamily="2" charset="2"/>
              </a:rPr>
              <a:t>TOTAL OF 35</a:t>
            </a:r>
          </a:p>
          <a:p>
            <a:r>
              <a:rPr lang="en-US" sz="1600" dirty="0">
                <a:latin typeface="Trebuchet MS" panose="020B0603020202020204" pitchFamily="34" charset="0"/>
                <a:sym typeface="Wingdings" panose="05000000000000000000" pitchFamily="2" charset="2"/>
              </a:rPr>
              <a:t>(lowest score to receive a single summative rating of Highly Effective)</a:t>
            </a:r>
            <a:endParaRPr lang="en-US" sz="1600" dirty="0">
              <a:latin typeface="Trebuchet MS" panose="020B0603020202020204" pitchFamily="34" charset="0"/>
            </a:endParaRPr>
          </a:p>
        </p:txBody>
      </p:sp>
      <p:sp>
        <p:nvSpPr>
          <p:cNvPr id="5" name="TextBox 4">
            <a:extLst>
              <a:ext uri="{FF2B5EF4-FFF2-40B4-BE49-F238E27FC236}">
                <a16:creationId xmlns:a16="http://schemas.microsoft.com/office/drawing/2014/main" id="{5D87A9C5-0B5A-42D3-BE9B-D336BF6E9048}"/>
              </a:ext>
            </a:extLst>
          </p:cNvPr>
          <p:cNvSpPr txBox="1"/>
          <p:nvPr/>
        </p:nvSpPr>
        <p:spPr>
          <a:xfrm>
            <a:off x="7784327" y="1743525"/>
            <a:ext cx="1702710" cy="830997"/>
          </a:xfrm>
          <a:prstGeom prst="rect">
            <a:avLst/>
          </a:prstGeom>
          <a:noFill/>
        </p:spPr>
        <p:txBody>
          <a:bodyPr wrap="none" rtlCol="0">
            <a:spAutoFit/>
          </a:bodyPr>
          <a:lstStyle/>
          <a:p>
            <a:pPr marL="285750" indent="-285750">
              <a:buFont typeface="Wingdings" panose="05000000000000000000" pitchFamily="2" charset="2"/>
              <a:buChar char="ß"/>
            </a:pPr>
            <a:r>
              <a:rPr lang="en-US" sz="1600" dirty="0">
                <a:latin typeface="Trebuchet MS" panose="020B0603020202020204" pitchFamily="34" charset="0"/>
              </a:rPr>
              <a:t>87.5% - 100% </a:t>
            </a:r>
          </a:p>
          <a:p>
            <a:pPr marL="285750" indent="-285750">
              <a:buFont typeface="Wingdings" panose="05000000000000000000" pitchFamily="2" charset="2"/>
              <a:buChar char="ß"/>
            </a:pPr>
            <a:endParaRPr lang="en-US" sz="1600" dirty="0"/>
          </a:p>
          <a:p>
            <a:r>
              <a:rPr lang="en-US" sz="1600" dirty="0"/>
              <a:t>  </a:t>
            </a:r>
          </a:p>
        </p:txBody>
      </p:sp>
      <p:sp>
        <p:nvSpPr>
          <p:cNvPr id="11" name="TextBox 10">
            <a:extLst>
              <a:ext uri="{FF2B5EF4-FFF2-40B4-BE49-F238E27FC236}">
                <a16:creationId xmlns:a16="http://schemas.microsoft.com/office/drawing/2014/main" id="{A68A391F-4D8E-4CAB-AC9A-B3FE0AF0D56F}"/>
              </a:ext>
            </a:extLst>
          </p:cNvPr>
          <p:cNvSpPr txBox="1"/>
          <p:nvPr/>
        </p:nvSpPr>
        <p:spPr>
          <a:xfrm>
            <a:off x="8328992" y="1406649"/>
            <a:ext cx="599844" cy="923330"/>
          </a:xfrm>
          <a:prstGeom prst="rect">
            <a:avLst/>
          </a:prstGeom>
          <a:noFill/>
        </p:spPr>
        <p:txBody>
          <a:bodyPr wrap="none" rtlCol="0">
            <a:spAutoFit/>
          </a:bodyPr>
          <a:lstStyle/>
          <a:p>
            <a:r>
              <a:rPr lang="en-US" sz="5400" b="1" dirty="0">
                <a:solidFill>
                  <a:schemeClr val="accent2"/>
                </a:solidFill>
              </a:rPr>
              <a:t>X</a:t>
            </a:r>
          </a:p>
        </p:txBody>
      </p:sp>
      <p:sp>
        <p:nvSpPr>
          <p:cNvPr id="22" name="TextBox 21">
            <a:extLst>
              <a:ext uri="{FF2B5EF4-FFF2-40B4-BE49-F238E27FC236}">
                <a16:creationId xmlns:a16="http://schemas.microsoft.com/office/drawing/2014/main" id="{84578007-4061-4998-A31A-8BDC51CDBBDC}"/>
              </a:ext>
            </a:extLst>
          </p:cNvPr>
          <p:cNvSpPr txBox="1"/>
          <p:nvPr/>
        </p:nvSpPr>
        <p:spPr>
          <a:xfrm>
            <a:off x="7724693" y="2216931"/>
            <a:ext cx="4135876" cy="584775"/>
          </a:xfrm>
          <a:prstGeom prst="rect">
            <a:avLst/>
          </a:prstGeom>
          <a:noFill/>
        </p:spPr>
        <p:txBody>
          <a:bodyPr wrap="none" rtlCol="0">
            <a:spAutoFit/>
          </a:bodyPr>
          <a:lstStyle/>
          <a:p>
            <a:r>
              <a:rPr lang="en-US" sz="1600" dirty="0">
                <a:solidFill>
                  <a:schemeClr val="accent2"/>
                </a:solidFill>
                <a:latin typeface="Trebuchet MS" panose="020B0603020202020204" pitchFamily="34" charset="0"/>
              </a:rPr>
              <a:t>Was not calculated based on a percentage </a:t>
            </a:r>
            <a:endParaRPr lang="en-US" sz="1600" dirty="0">
              <a:latin typeface="Trebuchet MS" panose="020B0603020202020204" pitchFamily="34" charset="0"/>
            </a:endParaRPr>
          </a:p>
          <a:p>
            <a:r>
              <a:rPr lang="en-US" sz="1600" dirty="0">
                <a:latin typeface="Trebuchet MS" panose="020B0603020202020204" pitchFamily="34" charset="0"/>
              </a:rPr>
              <a:t>  </a:t>
            </a:r>
          </a:p>
        </p:txBody>
      </p:sp>
    </p:spTree>
    <p:extLst>
      <p:ext uri="{BB962C8B-B14F-4D97-AF65-F5344CB8AC3E}">
        <p14:creationId xmlns:p14="http://schemas.microsoft.com/office/powerpoint/2010/main" val="36083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3464-568F-1A4D-8035-179BE6C25CD7}"/>
              </a:ext>
            </a:extLst>
          </p:cNvPr>
          <p:cNvSpPr>
            <a:spLocks noGrp="1"/>
          </p:cNvSpPr>
          <p:nvPr>
            <p:ph type="title"/>
          </p:nvPr>
        </p:nvSpPr>
        <p:spPr/>
        <p:txBody>
          <a:bodyPr>
            <a:normAutofit/>
          </a:bodyPr>
          <a:lstStyle/>
          <a:p>
            <a:r>
              <a:rPr lang="en-US" i="1" dirty="0"/>
              <a:t>TEACHER</a:t>
            </a:r>
            <a:r>
              <a:rPr lang="en-US" dirty="0"/>
              <a:t> </a:t>
            </a:r>
            <a:r>
              <a:rPr lang="en-US" i="1" dirty="0"/>
              <a:t>GUIDELINES </a:t>
            </a:r>
            <a:r>
              <a:rPr lang="en-US" dirty="0"/>
              <a:t>CHANGES MIRRORED IN </a:t>
            </a:r>
            <a:r>
              <a:rPr lang="en-US" i="1" dirty="0"/>
              <a:t>PRINCIPAL</a:t>
            </a:r>
            <a:r>
              <a:rPr lang="en-US" dirty="0"/>
              <a:t> </a:t>
            </a:r>
            <a:r>
              <a:rPr lang="en-US" i="1" dirty="0"/>
              <a:t>GUIDELINES</a:t>
            </a:r>
          </a:p>
        </p:txBody>
      </p:sp>
      <p:sp>
        <p:nvSpPr>
          <p:cNvPr id="3" name="Content Placeholder 2">
            <a:extLst>
              <a:ext uri="{FF2B5EF4-FFF2-40B4-BE49-F238E27FC236}">
                <a16:creationId xmlns:a16="http://schemas.microsoft.com/office/drawing/2014/main" id="{36E2D0F2-5017-F549-81E7-02FFFCEAFDE9}"/>
              </a:ext>
            </a:extLst>
          </p:cNvPr>
          <p:cNvSpPr>
            <a:spLocks noGrp="1"/>
          </p:cNvSpPr>
          <p:nvPr>
            <p:ph idx="1"/>
          </p:nvPr>
        </p:nvSpPr>
        <p:spPr>
          <a:xfrm>
            <a:off x="838200" y="2065227"/>
            <a:ext cx="11117458" cy="4351338"/>
          </a:xfrm>
        </p:spPr>
        <p:txBody>
          <a:bodyPr>
            <a:noAutofit/>
          </a:bodyPr>
          <a:lstStyle/>
          <a:p>
            <a:pPr marL="457200" indent="-457200">
              <a:lnSpc>
                <a:spcPct val="100000"/>
              </a:lnSpc>
              <a:spcBef>
                <a:spcPts val="0"/>
              </a:spcBef>
              <a:spcAft>
                <a:spcPts val="1200"/>
              </a:spcAft>
              <a:buClr>
                <a:schemeClr val="tx1"/>
              </a:buClr>
            </a:pPr>
            <a:r>
              <a:rPr lang="en-US" dirty="0">
                <a:solidFill>
                  <a:schemeClr val="tx1"/>
                </a:solidFill>
              </a:rPr>
              <a:t>Deleted selected background material; updated research </a:t>
            </a:r>
          </a:p>
          <a:p>
            <a:pPr marL="457200" indent="-457200">
              <a:lnSpc>
                <a:spcPct val="100000"/>
              </a:lnSpc>
              <a:spcBef>
                <a:spcPts val="0"/>
              </a:spcBef>
              <a:spcAft>
                <a:spcPts val="1200"/>
              </a:spcAft>
              <a:buClr>
                <a:schemeClr val="tx1"/>
              </a:buClr>
            </a:pPr>
            <a:r>
              <a:rPr lang="en-US" dirty="0">
                <a:solidFill>
                  <a:schemeClr val="tx1"/>
                </a:solidFill>
              </a:rPr>
              <a:t>Added Foreword and two new sections </a:t>
            </a:r>
          </a:p>
          <a:p>
            <a:pPr marL="914400" lvl="1" indent="-457200">
              <a:lnSpc>
                <a:spcPct val="100000"/>
              </a:lnSpc>
              <a:spcBef>
                <a:spcPts val="0"/>
              </a:spcBef>
              <a:spcAft>
                <a:spcPts val="1200"/>
              </a:spcAft>
            </a:pPr>
            <a:r>
              <a:rPr lang="en-US" dirty="0"/>
              <a:t>Growth and Improvement</a:t>
            </a:r>
          </a:p>
          <a:p>
            <a:pPr marL="914400" lvl="1" indent="-457200">
              <a:lnSpc>
                <a:spcPct val="100000"/>
              </a:lnSpc>
              <a:spcBef>
                <a:spcPts val="0"/>
              </a:spcBef>
              <a:spcAft>
                <a:spcPts val="1200"/>
              </a:spcAft>
            </a:pPr>
            <a:r>
              <a:rPr lang="en-US" dirty="0"/>
              <a:t>What Can School Divisions Modify?</a:t>
            </a:r>
          </a:p>
          <a:p>
            <a:pPr marL="457200" indent="-457200">
              <a:lnSpc>
                <a:spcPct val="100000"/>
              </a:lnSpc>
              <a:spcBef>
                <a:spcPts val="0"/>
              </a:spcBef>
              <a:spcAft>
                <a:spcPts val="1800"/>
              </a:spcAft>
              <a:buClr>
                <a:schemeClr val="tx1"/>
              </a:buClr>
            </a:pPr>
            <a:r>
              <a:rPr lang="en-US" dirty="0">
                <a:solidFill>
                  <a:schemeClr val="tx1"/>
                </a:solidFill>
              </a:rPr>
              <a:t>Revised </a:t>
            </a:r>
            <a:r>
              <a:rPr lang="en-US" i="1" dirty="0">
                <a:solidFill>
                  <a:schemeClr val="tx1"/>
                </a:solidFill>
              </a:rPr>
              <a:t>Student Academic Progress </a:t>
            </a:r>
            <a:r>
              <a:rPr lang="en-US" dirty="0">
                <a:solidFill>
                  <a:schemeClr val="tx1"/>
                </a:solidFill>
              </a:rPr>
              <a:t>section </a:t>
            </a:r>
          </a:p>
          <a:p>
            <a:pPr marL="457200" indent="-457200">
              <a:lnSpc>
                <a:spcPct val="100000"/>
              </a:lnSpc>
              <a:spcBef>
                <a:spcPts val="0"/>
              </a:spcBef>
              <a:spcAft>
                <a:spcPts val="1800"/>
              </a:spcAft>
              <a:buClr>
                <a:schemeClr val="tx1"/>
              </a:buClr>
            </a:pPr>
            <a:r>
              <a:rPr lang="en-US" dirty="0">
                <a:solidFill>
                  <a:schemeClr val="tx1"/>
                </a:solidFill>
              </a:rPr>
              <a:t>Revised data source descriptions for clarity</a:t>
            </a:r>
          </a:p>
          <a:p>
            <a:pPr marL="457200" lvl="1" indent="0">
              <a:lnSpc>
                <a:spcPct val="100000"/>
              </a:lnSpc>
              <a:spcBef>
                <a:spcPts val="0"/>
              </a:spcBef>
              <a:spcAft>
                <a:spcPts val="600"/>
              </a:spcAft>
              <a:buNone/>
            </a:pPr>
            <a:endParaRPr lang="en-US" dirty="0"/>
          </a:p>
          <a:p>
            <a:pPr marL="0" indent="0">
              <a:buNone/>
            </a:pPr>
            <a:endParaRPr lang="en-US" dirty="0"/>
          </a:p>
        </p:txBody>
      </p:sp>
      <p:grpSp>
        <p:nvGrpSpPr>
          <p:cNvPr id="2049" name="Group 244"/>
          <p:cNvGrpSpPr>
            <a:grpSpLocks/>
          </p:cNvGrpSpPr>
          <p:nvPr/>
        </p:nvGrpSpPr>
        <p:grpSpPr bwMode="auto">
          <a:xfrm>
            <a:off x="-57150" y="358775"/>
            <a:ext cx="3217863" cy="188913"/>
            <a:chOff x="0" y="0"/>
            <a:chExt cx="32181" cy="1884"/>
          </a:xfrm>
        </p:grpSpPr>
      </p:grpSp>
    </p:spTree>
    <p:extLst>
      <p:ext uri="{BB962C8B-B14F-4D97-AF65-F5344CB8AC3E}">
        <p14:creationId xmlns:p14="http://schemas.microsoft.com/office/powerpoint/2010/main" val="267783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E2D0F2-5017-F549-81E7-02FFFCEAFDE9}"/>
              </a:ext>
            </a:extLst>
          </p:cNvPr>
          <p:cNvSpPr>
            <a:spLocks noGrp="1"/>
          </p:cNvSpPr>
          <p:nvPr>
            <p:ph idx="1"/>
          </p:nvPr>
        </p:nvSpPr>
        <p:spPr>
          <a:xfrm>
            <a:off x="838200" y="2141537"/>
            <a:ext cx="11121483" cy="4351338"/>
          </a:xfrm>
        </p:spPr>
        <p:txBody>
          <a:bodyPr>
            <a:noAutofit/>
          </a:bodyPr>
          <a:lstStyle/>
          <a:p>
            <a:pPr marL="457200" indent="-457200">
              <a:lnSpc>
                <a:spcPct val="100000"/>
              </a:lnSpc>
              <a:spcBef>
                <a:spcPts val="0"/>
              </a:spcBef>
              <a:spcAft>
                <a:spcPts val="1200"/>
              </a:spcAft>
              <a:buClr>
                <a:schemeClr val="tx1"/>
              </a:buClr>
            </a:pPr>
            <a:r>
              <a:rPr lang="en-US" dirty="0">
                <a:solidFill>
                  <a:schemeClr val="tx1"/>
                </a:solidFill>
              </a:rPr>
              <a:t>Revised four rating level names for summative evaluation </a:t>
            </a:r>
          </a:p>
          <a:p>
            <a:pPr marL="914400" lvl="1" indent="-457200">
              <a:lnSpc>
                <a:spcPct val="100000"/>
              </a:lnSpc>
              <a:spcBef>
                <a:spcPts val="0"/>
              </a:spcBef>
              <a:spcAft>
                <a:spcPts val="1200"/>
              </a:spcAft>
            </a:pPr>
            <a:r>
              <a:rPr lang="en-US" dirty="0"/>
              <a:t>From: </a:t>
            </a:r>
            <a:r>
              <a:rPr lang="en-US" i="1" dirty="0"/>
              <a:t>Exemplary</a:t>
            </a:r>
            <a:r>
              <a:rPr lang="en-US" dirty="0"/>
              <a:t>, </a:t>
            </a:r>
            <a:r>
              <a:rPr lang="en-US" i="1" dirty="0"/>
              <a:t>Proficient</a:t>
            </a:r>
            <a:r>
              <a:rPr lang="en-US" dirty="0"/>
              <a:t>, </a:t>
            </a:r>
            <a:r>
              <a:rPr lang="en-US" i="1" dirty="0"/>
              <a:t>Developing/Needs Improvement</a:t>
            </a:r>
            <a:r>
              <a:rPr lang="en-US" dirty="0"/>
              <a:t>, </a:t>
            </a:r>
            <a:r>
              <a:rPr lang="en-US" i="1" dirty="0"/>
              <a:t>Unacceptable</a:t>
            </a:r>
          </a:p>
          <a:p>
            <a:pPr marL="914400" lvl="1" indent="-457200">
              <a:lnSpc>
                <a:spcPct val="100000"/>
              </a:lnSpc>
              <a:spcBef>
                <a:spcPts val="0"/>
              </a:spcBef>
              <a:spcAft>
                <a:spcPts val="1200"/>
              </a:spcAft>
            </a:pPr>
            <a:r>
              <a:rPr lang="en-US" dirty="0"/>
              <a:t>To: </a:t>
            </a:r>
            <a:r>
              <a:rPr lang="en-US" i="1" dirty="0"/>
              <a:t>Highly Effective, Effective, Approaching Effective, Ineffective</a:t>
            </a:r>
            <a:r>
              <a:rPr lang="en-US" dirty="0"/>
              <a:t> </a:t>
            </a:r>
          </a:p>
          <a:p>
            <a:pPr indent="-457200">
              <a:lnSpc>
                <a:spcPct val="100000"/>
              </a:lnSpc>
              <a:spcBef>
                <a:spcPts val="0"/>
              </a:spcBef>
              <a:spcAft>
                <a:spcPts val="1200"/>
              </a:spcAft>
              <a:buClr>
                <a:schemeClr val="tx1"/>
              </a:buClr>
            </a:pPr>
            <a:r>
              <a:rPr lang="en-US" dirty="0">
                <a:solidFill>
                  <a:schemeClr val="tx1"/>
                </a:solidFill>
              </a:rPr>
              <a:t>Modified rubrics to reflect “continuum of effectiveness” </a:t>
            </a:r>
          </a:p>
          <a:p>
            <a:pPr marL="457200" indent="-457200">
              <a:lnSpc>
                <a:spcPct val="100000"/>
              </a:lnSpc>
              <a:spcBef>
                <a:spcPts val="0"/>
              </a:spcBef>
              <a:spcAft>
                <a:spcPts val="1200"/>
              </a:spcAft>
              <a:buClr>
                <a:schemeClr val="tx1"/>
              </a:buClr>
            </a:pPr>
            <a:r>
              <a:rPr lang="en-US" dirty="0">
                <a:solidFill>
                  <a:schemeClr val="tx1"/>
                </a:solidFill>
              </a:rPr>
              <a:t>Modified sample forms </a:t>
            </a:r>
          </a:p>
          <a:p>
            <a:pPr marL="457200" indent="-457200">
              <a:lnSpc>
                <a:spcPct val="100000"/>
              </a:lnSpc>
              <a:spcBef>
                <a:spcPts val="0"/>
              </a:spcBef>
              <a:spcAft>
                <a:spcPts val="600"/>
              </a:spcAft>
              <a:buClr>
                <a:schemeClr val="tx1"/>
              </a:buClr>
            </a:pPr>
            <a:r>
              <a:rPr lang="en-US" dirty="0">
                <a:solidFill>
                  <a:schemeClr val="tx1"/>
                </a:solidFill>
              </a:rPr>
              <a:t>Clarified single summative rating example and scoring ranges </a:t>
            </a:r>
          </a:p>
          <a:p>
            <a:pPr marL="457200" lvl="1" indent="0">
              <a:lnSpc>
                <a:spcPct val="100000"/>
              </a:lnSpc>
              <a:spcBef>
                <a:spcPts val="0"/>
              </a:spcBef>
              <a:spcAft>
                <a:spcPts val="600"/>
              </a:spcAft>
              <a:buNone/>
            </a:pPr>
            <a:endParaRPr lang="en-US" dirty="0">
              <a:solidFill>
                <a:schemeClr val="tx1"/>
              </a:solidFill>
            </a:endParaRPr>
          </a:p>
          <a:p>
            <a:pPr marL="0" indent="0">
              <a:buNone/>
            </a:pPr>
            <a:endParaRPr lang="en-US" dirty="0"/>
          </a:p>
        </p:txBody>
      </p:sp>
      <p:sp>
        <p:nvSpPr>
          <p:cNvPr id="5" name="Title 1">
            <a:extLst>
              <a:ext uri="{FF2B5EF4-FFF2-40B4-BE49-F238E27FC236}">
                <a16:creationId xmlns:a16="http://schemas.microsoft.com/office/drawing/2014/main" id="{32E4DDC3-0C57-4AEB-97E3-D049AB78BD1C}"/>
              </a:ext>
            </a:extLst>
          </p:cNvPr>
          <p:cNvSpPr>
            <a:spLocks noGrp="1"/>
          </p:cNvSpPr>
          <p:nvPr>
            <p:ph type="title"/>
          </p:nvPr>
        </p:nvSpPr>
        <p:spPr>
          <a:xfrm>
            <a:off x="838199" y="365125"/>
            <a:ext cx="11353801" cy="1325563"/>
          </a:xfrm>
        </p:spPr>
        <p:txBody>
          <a:bodyPr>
            <a:normAutofit/>
          </a:bodyPr>
          <a:lstStyle/>
          <a:p>
            <a:r>
              <a:rPr lang="en-US" i="1" dirty="0"/>
              <a:t>TEACHER</a:t>
            </a:r>
            <a:r>
              <a:rPr lang="en-US" dirty="0"/>
              <a:t> </a:t>
            </a:r>
            <a:r>
              <a:rPr lang="en-US" i="1" dirty="0"/>
              <a:t>GUIDELINES </a:t>
            </a:r>
            <a:r>
              <a:rPr lang="en-US" dirty="0"/>
              <a:t>CHANGES</a:t>
            </a:r>
            <a:r>
              <a:rPr lang="en-US" i="1" dirty="0"/>
              <a:t> </a:t>
            </a:r>
            <a:r>
              <a:rPr lang="en-US" dirty="0"/>
              <a:t>MIRRORED IN </a:t>
            </a:r>
            <a:r>
              <a:rPr lang="en-US" i="1" dirty="0"/>
              <a:t>PRINCIPAL GUIDELINES </a:t>
            </a:r>
            <a:r>
              <a:rPr lang="en-US" dirty="0"/>
              <a:t>(cont.)</a:t>
            </a:r>
          </a:p>
        </p:txBody>
      </p:sp>
    </p:spTree>
    <p:extLst>
      <p:ext uri="{BB962C8B-B14F-4D97-AF65-F5344CB8AC3E}">
        <p14:creationId xmlns:p14="http://schemas.microsoft.com/office/powerpoint/2010/main" val="418405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3464-568F-1A4D-8035-179BE6C25CD7}"/>
              </a:ext>
            </a:extLst>
          </p:cNvPr>
          <p:cNvSpPr>
            <a:spLocks noGrp="1"/>
          </p:cNvSpPr>
          <p:nvPr>
            <p:ph type="title"/>
          </p:nvPr>
        </p:nvSpPr>
        <p:spPr/>
        <p:txBody>
          <a:bodyPr/>
          <a:lstStyle/>
          <a:p>
            <a:r>
              <a:rPr lang="en-US" dirty="0"/>
              <a:t>OTHER C</a:t>
            </a:r>
            <a:r>
              <a:rPr lang="en-US" dirty="0">
                <a:solidFill>
                  <a:srgbClr val="C12436"/>
                </a:solidFill>
              </a:rPr>
              <a:t>HAN</a:t>
            </a:r>
            <a:r>
              <a:rPr lang="en-US" dirty="0"/>
              <a:t>GES</a:t>
            </a:r>
          </a:p>
        </p:txBody>
      </p:sp>
      <p:sp>
        <p:nvSpPr>
          <p:cNvPr id="3" name="Content Placeholder 2">
            <a:extLst>
              <a:ext uri="{FF2B5EF4-FFF2-40B4-BE49-F238E27FC236}">
                <a16:creationId xmlns:a16="http://schemas.microsoft.com/office/drawing/2014/main" id="{36E2D0F2-5017-F549-81E7-02FFFCEAFDE9}"/>
              </a:ext>
            </a:extLst>
          </p:cNvPr>
          <p:cNvSpPr>
            <a:spLocks noGrp="1"/>
          </p:cNvSpPr>
          <p:nvPr>
            <p:ph idx="1"/>
          </p:nvPr>
        </p:nvSpPr>
        <p:spPr>
          <a:xfrm>
            <a:off x="838200" y="1825625"/>
            <a:ext cx="10909610" cy="4515540"/>
          </a:xfrm>
        </p:spPr>
        <p:txBody>
          <a:bodyPr>
            <a:noAutofit/>
          </a:bodyPr>
          <a:lstStyle/>
          <a:p>
            <a:pPr marL="457200" indent="-457200">
              <a:lnSpc>
                <a:spcPct val="100000"/>
              </a:lnSpc>
              <a:spcBef>
                <a:spcPts val="0"/>
              </a:spcBef>
              <a:spcAft>
                <a:spcPts val="1200"/>
              </a:spcAft>
              <a:buClr>
                <a:schemeClr val="tx1"/>
              </a:buClr>
            </a:pPr>
            <a:r>
              <a:rPr lang="en-US" dirty="0">
                <a:solidFill>
                  <a:schemeClr val="tx1"/>
                </a:solidFill>
              </a:rPr>
              <a:t>Made changes to existing performance standards, indicators, and rubrics to address new research and lessons from the field</a:t>
            </a:r>
          </a:p>
          <a:p>
            <a:pPr marL="457200" indent="-457200">
              <a:lnSpc>
                <a:spcPct val="100000"/>
              </a:lnSpc>
              <a:spcBef>
                <a:spcPts val="0"/>
              </a:spcBef>
              <a:spcAft>
                <a:spcPts val="600"/>
              </a:spcAft>
              <a:buClr>
                <a:schemeClr val="tx1"/>
              </a:buClr>
            </a:pPr>
            <a:r>
              <a:rPr lang="en-US" dirty="0">
                <a:solidFill>
                  <a:schemeClr val="tx1"/>
                </a:solidFill>
              </a:rPr>
              <a:t>Created new performance standard: </a:t>
            </a:r>
            <a:r>
              <a:rPr lang="en-US" i="1" dirty="0">
                <a:solidFill>
                  <a:schemeClr val="tx1"/>
                </a:solidFill>
              </a:rPr>
              <a:t>Culturally Responsive and Equitable School Leadership </a:t>
            </a:r>
          </a:p>
          <a:p>
            <a:pPr marL="457200" lvl="1" indent="0">
              <a:lnSpc>
                <a:spcPct val="100000"/>
              </a:lnSpc>
              <a:spcBef>
                <a:spcPts val="0"/>
              </a:spcBef>
              <a:spcAft>
                <a:spcPts val="600"/>
              </a:spcAft>
              <a:buNone/>
            </a:pPr>
            <a:endParaRPr lang="en-US" dirty="0"/>
          </a:p>
          <a:p>
            <a:pPr marL="0" indent="0">
              <a:buNone/>
            </a:pPr>
            <a:endParaRPr lang="en-US" dirty="0"/>
          </a:p>
        </p:txBody>
      </p:sp>
    </p:spTree>
    <p:extLst>
      <p:ext uri="{BB962C8B-B14F-4D97-AF65-F5344CB8AC3E}">
        <p14:creationId xmlns:p14="http://schemas.microsoft.com/office/powerpoint/2010/main" val="468285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VDOE">
      <a:dk1>
        <a:srgbClr val="0F150D"/>
      </a:dk1>
      <a:lt1>
        <a:srgbClr val="FFFFFF"/>
      </a:lt1>
      <a:dk2>
        <a:srgbClr val="2F3E46"/>
      </a:dk2>
      <a:lt2>
        <a:srgbClr val="CDCDCD"/>
      </a:lt2>
      <a:accent1>
        <a:srgbClr val="101517"/>
      </a:accent1>
      <a:accent2>
        <a:srgbClr val="C12436"/>
      </a:accent2>
      <a:accent3>
        <a:srgbClr val="A5A5A5"/>
      </a:accent3>
      <a:accent4>
        <a:srgbClr val="FFC005"/>
      </a:accent4>
      <a:accent5>
        <a:srgbClr val="14C8E6"/>
      </a:accent5>
      <a:accent6>
        <a:srgbClr val="50E269"/>
      </a:accent6>
      <a:hlink>
        <a:srgbClr val="C12436"/>
      </a:hlink>
      <a:folHlink>
        <a:srgbClr val="1015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VDOE">
      <a:dk1>
        <a:srgbClr val="0F150D"/>
      </a:dk1>
      <a:lt1>
        <a:srgbClr val="FFFFFF"/>
      </a:lt1>
      <a:dk2>
        <a:srgbClr val="2F3E46"/>
      </a:dk2>
      <a:lt2>
        <a:srgbClr val="CDCDCD"/>
      </a:lt2>
      <a:accent1>
        <a:srgbClr val="101517"/>
      </a:accent1>
      <a:accent2>
        <a:srgbClr val="C12436"/>
      </a:accent2>
      <a:accent3>
        <a:srgbClr val="A5A5A5"/>
      </a:accent3>
      <a:accent4>
        <a:srgbClr val="FFC005"/>
      </a:accent4>
      <a:accent5>
        <a:srgbClr val="14C8E6"/>
      </a:accent5>
      <a:accent6>
        <a:srgbClr val="50E269"/>
      </a:accent6>
      <a:hlink>
        <a:srgbClr val="C12436"/>
      </a:hlink>
      <a:folHlink>
        <a:srgbClr val="1015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1547</TotalTime>
  <Words>8480</Words>
  <Application>Microsoft Office PowerPoint</Application>
  <PresentationFormat>Widescreen</PresentationFormat>
  <Paragraphs>783</Paragraphs>
  <Slides>61</Slides>
  <Notes>61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61</vt:i4>
      </vt:variant>
    </vt:vector>
  </HeadingPairs>
  <TitlesOfParts>
    <vt:vector size="69" baseType="lpstr">
      <vt:lpstr>Arial</vt:lpstr>
      <vt:lpstr>Calibri</vt:lpstr>
      <vt:lpstr>Times</vt:lpstr>
      <vt:lpstr>Times New Roman</vt:lpstr>
      <vt:lpstr>Trebuchet MS</vt:lpstr>
      <vt:lpstr>Wingdings</vt:lpstr>
      <vt:lpstr>Office Theme</vt:lpstr>
      <vt:lpstr>Office Theme</vt:lpstr>
      <vt:lpstr>VDOE Principal Performance Evaluation System Training</vt:lpstr>
      <vt:lpstr>AGENDA </vt:lpstr>
      <vt:lpstr>INTRODUCTION</vt:lpstr>
      <vt:lpstr>OVERALL PROJECT </vt:lpstr>
      <vt:lpstr>PHASE 2</vt:lpstr>
      <vt:lpstr>PHASE 2 PROCESS</vt:lpstr>
      <vt:lpstr>TEACHER GUIDELINES CHANGES MIRRORED IN PRINCIPAL GUIDELINES</vt:lpstr>
      <vt:lpstr>TEACHER GUIDELINES CHANGES MIRRORED IN PRINCIPAL GUIDELINES (cont.)</vt:lpstr>
      <vt:lpstr>OTHER CHANGES</vt:lpstr>
      <vt:lpstr>QUALITIES OF EFFECTIVE PRINCIPALS</vt:lpstr>
      <vt:lpstr>PowerPoint Presentation</vt:lpstr>
      <vt:lpstr>EFFECT SIZE</vt:lpstr>
      <vt:lpstr>#1: EFFECTIVE PRINCIPALS… KNOW WHAT MATTERS</vt:lpstr>
      <vt:lpstr>#1: EFFECTIVE PRINCIPALS… KNOW WHAT DOESN’T MATTER</vt:lpstr>
      <vt:lpstr>PowerPoint Presentation</vt:lpstr>
      <vt:lpstr>IMPACT OF CLASSROOM WALK-THROUGH OBSERVATIONS ON STUDENT ACHIEVEMENT?</vt:lpstr>
      <vt:lpstr>WORK TIME: EFFECTIVE PRINCIPALS FOCUS ON WHAT MATTERS! </vt:lpstr>
      <vt:lpstr>How might teacher performance improve if principals spent more time providing rich, reflective feedback to their teachers?  (Chat)</vt:lpstr>
      <vt:lpstr>EFFECTIVE PRINCIPAL BEHAVIORS</vt:lpstr>
      <vt:lpstr> Which of these principal qualities has the most impact on school and student success?  Why? (Chat)</vt:lpstr>
      <vt:lpstr>EFFECTIVE PRINCIPAL BEHAVIORS</vt:lpstr>
      <vt:lpstr>PowerPoint Presentation</vt:lpstr>
      <vt:lpstr>PowerPoint Presentation</vt:lpstr>
      <vt:lpstr>PRINCIPAL PERFORMANCE EVALUATION SYSTEM (PPES)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PERFORMANCE INDICATORS</vt:lpstr>
      <vt:lpstr>DATA SOURCES</vt:lpstr>
      <vt:lpstr>PowerPoint Presentation</vt:lpstr>
      <vt:lpstr>Benefits and Challenges of Informal Observations/School Site Visits (Chat)</vt:lpstr>
      <vt:lpstr>BENEFITS &amp; CHALLENGES: INFORMAL OBSERVATIONS/SCHOOL SITE VISITS</vt:lpstr>
      <vt:lpstr>INFORMAL OBSERVATIONS/SCHOOL SITE VISITS</vt:lpstr>
      <vt:lpstr>INFORMAL OBSERVATIONS/SCHOOL SITE VISITS (cont.)</vt:lpstr>
      <vt:lpstr>Benefits and Challenges of Documentation Evidence (Chat)</vt:lpstr>
      <vt:lpstr>BENEFITS &amp; CHALLENGES: DOCUMENTATION EVIDENCE</vt:lpstr>
      <vt:lpstr>DOCUMENTATION EVIDENCE</vt:lpstr>
      <vt:lpstr>DOCUMENTATION EVIDENCE (cont.)</vt:lpstr>
      <vt:lpstr>BREAK</vt:lpstr>
      <vt:lpstr>Benefits and Challenges of Teacher/Staff Surveys (Chat)</vt:lpstr>
      <vt:lpstr>TEACHER/STAFF SURVEY BENEFITS</vt:lpstr>
      <vt:lpstr>TEACHER/STAFF SURVEY CHALLENGES</vt:lpstr>
      <vt:lpstr>TEACHER/STAFF SURVEYS</vt:lpstr>
      <vt:lpstr>Benefits and Challenges of Self-evaluations (Chat)</vt:lpstr>
      <vt:lpstr>BENEFITS &amp; CHALLENGES: SELF-EVALUATIONS</vt:lpstr>
      <vt:lpstr>SELF-EVALUATIONS</vt:lpstr>
      <vt:lpstr>PowerPoint Presentation</vt:lpstr>
      <vt:lpstr>EVALUATING PERFORMANCE</vt:lpstr>
      <vt:lpstr>TERMS USED IN RATING SCALE</vt:lpstr>
      <vt:lpstr>INTERIM EVALUATION</vt:lpstr>
      <vt:lpstr>SUMMATIVE EVALUATION</vt:lpstr>
      <vt:lpstr>SUMMATIVE EVALUATION</vt:lpstr>
      <vt:lpstr>SUMMATIVE EVALUATION</vt:lpstr>
      <vt:lpstr>SUMMATIVE EVALUATION</vt:lpstr>
      <vt:lpstr>SINGLE SUMMATIVE RATING</vt:lpstr>
      <vt:lpstr>HOW WAS RANGE OF SCORES DETERMINED?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VDOE Teacher Performance Evaluation System Training-Session 1</dc:title>
  <dc:creator>Dr. Ginny Tonneson</dc:creator>
  <cp:lastModifiedBy>Torbert, Johnelle (DOE)</cp:lastModifiedBy>
  <cp:revision>78</cp:revision>
  <dcterms:created xsi:type="dcterms:W3CDTF">2020-10-22T14:57:51Z</dcterms:created>
  <dcterms:modified xsi:type="dcterms:W3CDTF">2022-12-09T16:04:27Z</dcterms:modified>
</cp:coreProperties>
</file>