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7" r:id="rId5"/>
    <p:sldId id="299" r:id="rId6"/>
    <p:sldId id="312" r:id="rId7"/>
    <p:sldId id="311" r:id="rId8"/>
    <p:sldId id="309" r:id="rId9"/>
    <p:sldId id="313" r:id="rId10"/>
    <p:sldId id="310" r:id="rId11"/>
    <p:sldId id="30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ns, Zachary (DOE)" initials="RZ(" lastIdx="9" clrIdx="0">
    <p:extLst>
      <p:ext uri="{19B8F6BF-5375-455C-9EA6-DF929625EA0E}">
        <p15:presenceInfo xmlns:p15="http://schemas.microsoft.com/office/powerpoint/2012/main" userId="S-1-5-21-3102109963-2641124013-111641105-814688" providerId="AD"/>
      </p:ext>
    </p:extLst>
  </p:cmAuthor>
  <p:cmAuthor id="2" name="Tina Manglicmot" initials="TM" lastIdx="1" clrIdx="1">
    <p:extLst>
      <p:ext uri="{19B8F6BF-5375-455C-9EA6-DF929625EA0E}">
        <p15:presenceInfo xmlns:p15="http://schemas.microsoft.com/office/powerpoint/2012/main" userId="b962f5078115ec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4852" autoAdjust="0"/>
  </p:normalViewPr>
  <p:slideViewPr>
    <p:cSldViewPr>
      <p:cViewPr varScale="1">
        <p:scale>
          <a:sx n="110" d="100"/>
          <a:sy n="110" d="100"/>
        </p:scale>
        <p:origin x="10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discuss personalized, mastery based education and different models schools would like to employ</a:t>
            </a:r>
          </a:p>
          <a:p>
            <a:r>
              <a:rPr lang="en-US" dirty="0"/>
              <a:t>Explain how education is no longer time-based due to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0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0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Instructional Hours &amp; Virtual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Rethinking Time-based Education</a:t>
            </a:r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Divisions and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Goal</a:t>
            </a:r>
            <a:r>
              <a:rPr lang="en-US" sz="2600" dirty="0"/>
              <a:t> ~ providing deeper learning experiences for all students </a:t>
            </a:r>
          </a:p>
          <a:p>
            <a:r>
              <a:rPr lang="en-US" sz="2600" u="sng" dirty="0"/>
              <a:t>Overarching Question</a:t>
            </a:r>
            <a:r>
              <a:rPr lang="en-US" sz="2600" dirty="0"/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Do students need to be in a seat in 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school building to learn and </a:t>
            </a:r>
            <a:r>
              <a:rPr lang="en-US" sz="2400" dirty="0">
                <a:solidFill>
                  <a:srgbClr val="C00000"/>
                </a:solidFill>
              </a:rPr>
              <a:t>acquire</a:t>
            </a:r>
            <a:r>
              <a:rPr lang="en-US" sz="2400" dirty="0"/>
              <a:t> knowledge?  </a:t>
            </a:r>
          </a:p>
          <a:p>
            <a:pPr marL="0" indent="0" algn="ctr">
              <a:buNone/>
            </a:pPr>
            <a:r>
              <a:rPr lang="en-US" sz="2400" dirty="0"/>
              <a:t>Is the school building the place we </a:t>
            </a:r>
            <a:r>
              <a:rPr lang="en-US" sz="2400" i="1" dirty="0">
                <a:solidFill>
                  <a:srgbClr val="C00000"/>
                </a:solidFill>
              </a:rPr>
              <a:t>APPLY</a:t>
            </a:r>
            <a:r>
              <a:rPr lang="en-US" sz="2400" i="1" dirty="0"/>
              <a:t> </a:t>
            </a:r>
            <a:r>
              <a:rPr lang="en-US" sz="2400" dirty="0"/>
              <a:t>the knowledge?</a:t>
            </a:r>
          </a:p>
          <a:p>
            <a:pPr marL="457200" lvl="1" indent="0">
              <a:buNone/>
            </a:pPr>
            <a:endParaRPr lang="en-US" sz="2000" i="1" dirty="0"/>
          </a:p>
          <a:p>
            <a:pPr lvl="1"/>
            <a:endParaRPr lang="en-US" sz="2400" i="1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8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Divisions and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LEAs rethinking the educational environment</a:t>
            </a:r>
          </a:p>
          <a:p>
            <a:pPr lvl="1"/>
            <a:r>
              <a:rPr lang="en-US" sz="2400" dirty="0"/>
              <a:t>student control over time, place, path, and/or pace for learning </a:t>
            </a:r>
          </a:p>
          <a:p>
            <a:pPr lvl="1"/>
            <a:r>
              <a:rPr lang="en-US" sz="2400" dirty="0"/>
              <a:t>leverage technology to incorporate different learning models such as virtual learning and blended learning experiences</a:t>
            </a:r>
          </a:p>
          <a:p>
            <a:pPr lvl="1"/>
            <a:r>
              <a:rPr lang="en-US" sz="2400" dirty="0"/>
              <a:t>adjust school schedule to provide flexibility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7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Divisions and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Educator’s concern </a:t>
            </a:r>
            <a:r>
              <a:rPr lang="en-US" sz="2400" dirty="0"/>
              <a:t>– lack of time for planning, collaboration, and professional learning</a:t>
            </a:r>
          </a:p>
          <a:p>
            <a:r>
              <a:rPr lang="en-US" sz="2400" dirty="0"/>
              <a:t>Models to resolve concern include, but not limited to,</a:t>
            </a:r>
          </a:p>
          <a:p>
            <a:pPr lvl="1"/>
            <a:r>
              <a:rPr lang="en-US" sz="2000" dirty="0"/>
              <a:t>Students work occasionally from home utilizing a division provided laptop, learning management system, and teacher content. This day becomes a teacher work day for collaboration, professional learning, and planning</a:t>
            </a:r>
          </a:p>
          <a:p>
            <a:pPr lvl="1"/>
            <a:r>
              <a:rPr lang="en-US" sz="2000" dirty="0"/>
              <a:t>Flexing the school day during certain days to allow students to come in late or leave early with expectation of completing online work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4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sz="3400" b="1" dirty="0"/>
              <a:t>Virginia Code 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/>
              <a:t>§22.1-98 </a:t>
            </a:r>
            <a:r>
              <a:rPr lang="en-US" sz="2800" dirty="0"/>
              <a:t>Reduction of state aid when length of school term below 180 days or 990 hours</a:t>
            </a:r>
          </a:p>
          <a:p>
            <a:r>
              <a:rPr lang="en-US" sz="3400" b="1" dirty="0"/>
              <a:t>Standards of Accreditation</a:t>
            </a:r>
          </a:p>
          <a:p>
            <a:pPr lvl="1"/>
            <a:r>
              <a:rPr lang="en-US" b="1" dirty="0"/>
              <a:t>8VAC20-131.5</a:t>
            </a:r>
            <a:r>
              <a:rPr lang="en-US" dirty="0"/>
              <a:t> Definitions of instructional day, instructional hours, standard school day, and standard school year</a:t>
            </a:r>
          </a:p>
          <a:p>
            <a:pPr lvl="1"/>
            <a:r>
              <a:rPr lang="en-US" b="1" dirty="0"/>
              <a:t>8VAC20-131.150</a:t>
            </a:r>
            <a:r>
              <a:rPr lang="en-US" dirty="0"/>
              <a:t> Standard School Year </a:t>
            </a:r>
            <a:br>
              <a:rPr lang="en-US" dirty="0"/>
            </a:br>
            <a:r>
              <a:rPr lang="en-US" dirty="0"/>
              <a:t>and School Day</a:t>
            </a:r>
          </a:p>
        </p:txBody>
      </p:sp>
    </p:spTree>
    <p:extLst>
      <p:ext uri="{BB962C8B-B14F-4D97-AF65-F5344CB8AC3E}">
        <p14:creationId xmlns:p14="http://schemas.microsoft.com/office/powerpoint/2010/main" val="50305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Accountability</a:t>
            </a:r>
          </a:p>
          <a:p>
            <a:pPr lvl="1"/>
            <a:r>
              <a:rPr lang="en-US" dirty="0"/>
              <a:t>What assurances can be developed in lieu of time?</a:t>
            </a:r>
          </a:p>
          <a:p>
            <a:pPr lvl="1"/>
            <a:r>
              <a:rPr lang="en-US" dirty="0"/>
              <a:t>Chronic absenteeism – how to account for attendance?</a:t>
            </a:r>
          </a:p>
          <a:p>
            <a:r>
              <a:rPr lang="en-US" dirty="0"/>
              <a:t>Equity and Access</a:t>
            </a:r>
          </a:p>
          <a:p>
            <a:pPr lvl="1"/>
            <a:r>
              <a:rPr lang="en-US" dirty="0"/>
              <a:t>Technology, internet</a:t>
            </a:r>
          </a:p>
          <a:p>
            <a:pPr lvl="1"/>
            <a:r>
              <a:rPr lang="en-US" dirty="0"/>
              <a:t>Services such as meals, student support</a:t>
            </a:r>
          </a:p>
          <a:p>
            <a:pPr lvl="1"/>
            <a:r>
              <a:rPr lang="en-US" dirty="0"/>
              <a:t>Access to teacher during virtual time</a:t>
            </a:r>
          </a:p>
          <a:p>
            <a:pPr lvl="1"/>
            <a:r>
              <a:rPr lang="en-US" dirty="0"/>
              <a:t>Child care arrangements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6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3450"/>
            <a:ext cx="82296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Guidance</a:t>
            </a:r>
          </a:p>
          <a:p>
            <a:pPr lvl="1"/>
            <a:r>
              <a:rPr lang="en-US" sz="2400" dirty="0"/>
              <a:t>Establish a workgroup to consider how virtual/blended learning may support deeper learning with consideration to equity and accountability</a:t>
            </a:r>
          </a:p>
          <a:p>
            <a:pPr lvl="1"/>
            <a:r>
              <a:rPr lang="en-US" sz="2400" dirty="0"/>
              <a:t>Develop guidance document to support divisions in leveraging virtual/blended learning to help students master standards</a:t>
            </a:r>
          </a:p>
          <a:p>
            <a:r>
              <a:rPr lang="en-US" sz="2800" dirty="0"/>
              <a:t>And/or revisions to SOA</a:t>
            </a:r>
          </a:p>
          <a:p>
            <a:pPr lvl="1"/>
            <a:r>
              <a:rPr lang="en-US" sz="2400" dirty="0"/>
              <a:t>Rethink current definitions and language surrounding Standard School Day/Year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7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4950"/>
            <a:ext cx="9144000" cy="857250"/>
          </a:xfrm>
        </p:spPr>
        <p:txBody>
          <a:bodyPr/>
          <a:lstStyle/>
          <a:p>
            <a:r>
              <a:rPr lang="en-US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44702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9FC5B8AD03374A97F8567F7B5A548B" ma:contentTypeVersion="10" ma:contentTypeDescription="Create a new document." ma:contentTypeScope="" ma:versionID="ad5aa352e3e2ae22784265e938e7cf31">
  <xsd:schema xmlns:xsd="http://www.w3.org/2001/XMLSchema" xmlns:xs="http://www.w3.org/2001/XMLSchema" xmlns:p="http://schemas.microsoft.com/office/2006/metadata/properties" xmlns:ns3="9f8823cc-3eac-46eb-83d1-95776b8b908b" targetNamespace="http://schemas.microsoft.com/office/2006/metadata/properties" ma:root="true" ma:fieldsID="5c5dc3b442c9e8d4f9e633b850158c3f" ns3:_="">
    <xsd:import namespace="9f8823cc-3eac-46eb-83d1-95776b8b90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823cc-3eac-46eb-83d1-95776b8b9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B2CFE1-0863-477D-ACE9-926C948D689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f8823cc-3eac-46eb-83d1-95776b8b908b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99891B-87D8-424E-B959-60C19958AE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6382C-8D60-4EB4-9DEC-85A667CA8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8823cc-3eac-46eb-83d1-95776b8b9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310</Words>
  <Application>Microsoft Office PowerPoint</Application>
  <PresentationFormat>On-screen Show (16:9)</PresentationFormat>
  <Paragraphs>55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Instructional Hours &amp; Virtual Learning</vt:lpstr>
      <vt:lpstr>School Divisions and Innovation</vt:lpstr>
      <vt:lpstr>School Divisions and Innovation</vt:lpstr>
      <vt:lpstr>School Divisions and Innovation</vt:lpstr>
      <vt:lpstr>Potential Barriers</vt:lpstr>
      <vt:lpstr>Potential Barriers</vt:lpstr>
      <vt:lpstr>Possible Solutions</vt:lpstr>
      <vt:lpstr>Questions/Discussion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crb29104</dc:creator>
  <cp:lastModifiedBy>Webb, Emily (DOE)</cp:lastModifiedBy>
  <cp:revision>46</cp:revision>
  <dcterms:created xsi:type="dcterms:W3CDTF">2019-02-13T14:37:28Z</dcterms:created>
  <dcterms:modified xsi:type="dcterms:W3CDTF">2019-11-04T20:28:52Z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0x010100D19FC5B8AD03374A97F8567F7B5A548B</vt:lpwstr>
  </property>
</Properties>
</file>