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97" r:id="rId2"/>
    <p:sldId id="298" r:id="rId3"/>
    <p:sldId id="299" r:id="rId4"/>
    <p:sldId id="309" r:id="rId5"/>
    <p:sldId id="308" r:id="rId6"/>
    <p:sldId id="302" r:id="rId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50" autoAdjust="0"/>
    <p:restoredTop sz="84852" autoAdjust="0"/>
  </p:normalViewPr>
  <p:slideViewPr>
    <p:cSldViewPr>
      <p:cViewPr varScale="1">
        <p:scale>
          <a:sx n="87" d="100"/>
          <a:sy n="87" d="100"/>
        </p:scale>
        <p:origin x="90" y="648"/>
      </p:cViewPr>
      <p:guideLst>
        <p:guide orient="horz" pos="1620"/>
        <p:guide pos="2880"/>
      </p:guideLst>
    </p:cSldViewPr>
  </p:slideViewPr>
  <p:notesTextViewPr>
    <p:cViewPr>
      <p:scale>
        <a:sx n="1" d="1"/>
        <a:sy n="1" d="1"/>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11/5/2019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068535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798448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0010869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0"/>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1"/>
            <a:ext cx="4267200" cy="10466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7" name="Content Placeholder 5"/>
          <p:cNvSpPr>
            <a:spLocks noGrp="1"/>
          </p:cNvSpPr>
          <p:nvPr>
            <p:ph sz="quarter" idx="4"/>
          </p:nvPr>
        </p:nvSpPr>
        <p:spPr>
          <a:xfrm>
            <a:off x="4572000" y="1352550"/>
            <a:ext cx="4267200"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729417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7"/>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381000" y="1101329"/>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078103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5" y="0"/>
            <a:ext cx="4845465" cy="4454768"/>
          </a:xfrm>
          <a:prstGeom prst="rect">
            <a:avLst/>
          </a:prstGeom>
        </p:spPr>
      </p:pic>
      <p:sp>
        <p:nvSpPr>
          <p:cNvPr id="9"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6"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878287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10"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48489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66800" y="1200151"/>
            <a:ext cx="76200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5848238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442715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089501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899372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title"/>
          </p:nvPr>
        </p:nvSpPr>
        <p:spPr>
          <a:xfrm>
            <a:off x="0" y="971550"/>
            <a:ext cx="9144000" cy="1371599"/>
          </a:xfrm>
          <a:prstGeom prst="rect">
            <a:avLst/>
          </a:prstGeom>
          <a:noFill/>
        </p:spPr>
        <p:txBody>
          <a:bodyPr anchor="b"/>
          <a:lstStyle>
            <a:lvl1pPr>
              <a:defRPr>
                <a:solidFill>
                  <a:schemeClr val="tx1"/>
                </a:solidFill>
              </a:defRPr>
            </a:lvl1pPr>
          </a:lstStyle>
          <a:p>
            <a:r>
              <a:rPr lang="en-US" dirty="0" smtClean="0"/>
              <a:t>Click to edit Master title style</a:t>
            </a:r>
            <a:endParaRPr lang="en-US" dirty="0"/>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985344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5784346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0"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6741251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1" y="2038349"/>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28249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656080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11884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2288782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014055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4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1" y="1076326"/>
            <a:ext cx="3008313" cy="3240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2"/>
          <p:cNvSpPr>
            <a:spLocks noGrp="1"/>
          </p:cNvSpPr>
          <p:nvPr>
            <p:ph idx="1"/>
          </p:nvPr>
        </p:nvSpPr>
        <p:spPr>
          <a:xfrm>
            <a:off x="3575050" y="204789"/>
            <a:ext cx="5111750" cy="4043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75831855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46022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599885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443095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751542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99017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89"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630905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63843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1693462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1241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rPr>
              <a:pPr algn="l"/>
              <a:t>‹#›</a:t>
            </a:fld>
            <a:endParaRPr lang="en-US" sz="2000" dirty="0">
              <a:solidFill>
                <a:schemeClr val="bg1"/>
              </a:solidFill>
            </a:endParaRP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0" r:id="rId3"/>
    <p:sldLayoutId id="2147483660" r:id="rId4"/>
    <p:sldLayoutId id="2147483681" r:id="rId5"/>
    <p:sldLayoutId id="2147483684" r:id="rId6"/>
    <p:sldLayoutId id="2147483690" r:id="rId7"/>
    <p:sldLayoutId id="2147483663" r:id="rId8"/>
    <p:sldLayoutId id="2147483664" r:id="rId9"/>
    <p:sldLayoutId id="2147483668" r:id="rId10"/>
    <p:sldLayoutId id="2147483669" r:id="rId11"/>
    <p:sldLayoutId id="2147483671" r:id="rId12"/>
    <p:sldLayoutId id="2147483662" r:id="rId13"/>
    <p:sldLayoutId id="2147483672" r:id="rId14"/>
    <p:sldLayoutId id="2147483665" r:id="rId15"/>
    <p:sldLayoutId id="2147483693" r:id="rId16"/>
    <p:sldLayoutId id="2147483650" r:id="rId17"/>
    <p:sldLayoutId id="2147483666" r:id="rId18"/>
    <p:sldLayoutId id="2147483694" r:id="rId19"/>
    <p:sldLayoutId id="2147483673" r:id="rId20"/>
    <p:sldLayoutId id="2147483674" r:id="rId21"/>
    <p:sldLayoutId id="2147483675" r:id="rId22"/>
    <p:sldLayoutId id="2147483686" r:id="rId23"/>
    <p:sldLayoutId id="2147483687" r:id="rId24"/>
    <p:sldLayoutId id="2147483652" r:id="rId25"/>
    <p:sldLayoutId id="2147483653" r:id="rId26"/>
    <p:sldLayoutId id="2147483656" r:id="rId27"/>
    <p:sldLayoutId id="2147483657" r:id="rId2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Accreditation Plans</a:t>
            </a:r>
            <a:endParaRPr lang="en-US" dirty="0"/>
          </a:p>
        </p:txBody>
      </p:sp>
      <p:sp>
        <p:nvSpPr>
          <p:cNvPr id="3" name="Subtitle 2"/>
          <p:cNvSpPr>
            <a:spLocks noGrp="1"/>
          </p:cNvSpPr>
          <p:nvPr>
            <p:ph type="subTitle" idx="1"/>
          </p:nvPr>
        </p:nvSpPr>
        <p:spPr/>
        <p:txBody>
          <a:bodyPr>
            <a:normAutofit lnSpcReduction="10000"/>
          </a:bodyPr>
          <a:lstStyle/>
          <a:p>
            <a:endParaRPr lang="en-US" dirty="0"/>
          </a:p>
        </p:txBody>
      </p:sp>
    </p:spTree>
    <p:extLst>
      <p:ext uri="{BB962C8B-B14F-4D97-AF65-F5344CB8AC3E}">
        <p14:creationId xmlns:p14="http://schemas.microsoft.com/office/powerpoint/2010/main" val="2397909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of Accreditation</a:t>
            </a:r>
            <a:endParaRPr lang="en-US" dirty="0"/>
          </a:p>
        </p:txBody>
      </p:sp>
      <p:sp>
        <p:nvSpPr>
          <p:cNvPr id="3" name="Content Placeholder 2"/>
          <p:cNvSpPr>
            <a:spLocks noGrp="1"/>
          </p:cNvSpPr>
          <p:nvPr>
            <p:ph idx="1"/>
          </p:nvPr>
        </p:nvSpPr>
        <p:spPr>
          <a:xfrm>
            <a:off x="76200" y="858371"/>
            <a:ext cx="8534400" cy="3618379"/>
          </a:xfrm>
        </p:spPr>
        <p:txBody>
          <a:bodyPr>
            <a:normAutofit fontScale="47500" lnSpcReduction="20000"/>
          </a:bodyPr>
          <a:lstStyle/>
          <a:p>
            <a:pPr marL="0" indent="0" algn="ctr">
              <a:buNone/>
            </a:pPr>
            <a:r>
              <a:rPr lang="en-US" b="1" dirty="0"/>
              <a:t>SOA 8VAC20-131-420. Waivers and alternative accreditation plans.</a:t>
            </a:r>
            <a:endParaRPr lang="en-US" dirty="0"/>
          </a:p>
          <a:p>
            <a:pPr marL="0" indent="0">
              <a:buNone/>
            </a:pPr>
            <a:r>
              <a:rPr lang="en-US" u="sng" dirty="0"/>
              <a:t>D. Alternative accreditation plans</a:t>
            </a:r>
            <a:r>
              <a:rPr lang="en-US" dirty="0"/>
              <a:t>. Subject to the provisions of subsection B of this section, the governing school board of </a:t>
            </a:r>
            <a:r>
              <a:rPr lang="en-US" dirty="0">
                <a:solidFill>
                  <a:srgbClr val="FF0000"/>
                </a:solidFill>
              </a:rPr>
              <a:t>special purpose schools </a:t>
            </a:r>
            <a:r>
              <a:rPr lang="en-US" dirty="0"/>
              <a:t>such as those provided for in § 22.1-26 of the Code of Virginia, </a:t>
            </a:r>
            <a:r>
              <a:rPr lang="en-US" dirty="0">
                <a:solidFill>
                  <a:srgbClr val="FF0000"/>
                </a:solidFill>
              </a:rPr>
              <a:t>Governor's schools, special education schools, alternative schools, or career and technical schools</a:t>
            </a:r>
            <a:r>
              <a:rPr lang="en-US" dirty="0">
                <a:solidFill>
                  <a:srgbClr val="00B0F0"/>
                </a:solidFill>
              </a:rPr>
              <a:t> </a:t>
            </a:r>
            <a:r>
              <a:rPr lang="en-US" dirty="0"/>
              <a:t>that serve as the student's school of principal enrollment may seek approval of an alternative accreditation plan from the board. </a:t>
            </a:r>
            <a:r>
              <a:rPr lang="en-US" dirty="0">
                <a:solidFill>
                  <a:srgbClr val="FF0000"/>
                </a:solidFill>
              </a:rPr>
              <a:t>Schools offering alternative education programs, schools with a graduation cohort of 50 or fewer defined by the graduation rate formula</a:t>
            </a:r>
            <a:r>
              <a:rPr lang="en-US" dirty="0">
                <a:solidFill>
                  <a:srgbClr val="00B0F0"/>
                </a:solidFill>
              </a:rPr>
              <a:t> </a:t>
            </a:r>
            <a:r>
              <a:rPr lang="en-US" dirty="0"/>
              <a:t>adopted by the board may request that the board approve an alternative accreditation plan to meet the graduation and completion index benchmark. </a:t>
            </a:r>
            <a:r>
              <a:rPr lang="en-US" dirty="0">
                <a:solidFill>
                  <a:srgbClr val="FF0000"/>
                </a:solidFill>
              </a:rPr>
              <a:t>Special purpose schools with alternative accreditation plans shall be evaluated on standards appropriate to the programs offered in the school </a:t>
            </a:r>
            <a:r>
              <a:rPr lang="en-US" dirty="0"/>
              <a:t>and approved by the board prior to August 1 of the school year for which approval is requested. Any student graduating from a special purpose school with a Standard Diploma or an Advanced Studies Diploma must meet the requirements prescribed in 8VAC20-131-50 or 8VAC20-131-51.</a:t>
            </a:r>
          </a:p>
          <a:p>
            <a:pPr marL="0" indent="0">
              <a:buNone/>
            </a:pPr>
            <a:endParaRPr lang="en-US" dirty="0"/>
          </a:p>
          <a:p>
            <a:pPr marL="0" indent="0">
              <a:buNone/>
            </a:pPr>
            <a:r>
              <a:rPr lang="en-US" dirty="0"/>
              <a:t>As set forth in the Standards of Quality and according to department procedures, any school board may request the board for release from state regulations or, on behalf of one or more of its schools, for approval of an Individual School Accreditation Plan for the evaluation of the performance of one or more of its schools as authorized for schools enumerated in this subsection, based on special circumstances.</a:t>
            </a:r>
          </a:p>
        </p:txBody>
      </p:sp>
    </p:spTree>
    <p:extLst>
      <p:ext uri="{BB962C8B-B14F-4D97-AF65-F5344CB8AC3E}">
        <p14:creationId xmlns:p14="http://schemas.microsoft.com/office/powerpoint/2010/main" val="1344948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0"/>
            <a:ext cx="9144000" cy="970429"/>
          </a:xfrm>
        </p:spPr>
        <p:txBody>
          <a:bodyPr/>
          <a:lstStyle/>
          <a:p>
            <a:r>
              <a:rPr lang="en-US" sz="3000" dirty="0"/>
              <a:t>High Schools with a Graduation </a:t>
            </a:r>
            <a:r>
              <a:rPr lang="en-US" sz="3000" dirty="0" smtClean="0"/>
              <a:t>Cohort</a:t>
            </a:r>
            <a:br>
              <a:rPr lang="en-US" sz="3000" dirty="0" smtClean="0"/>
            </a:br>
            <a:r>
              <a:rPr lang="en-US" sz="3000" dirty="0" smtClean="0"/>
              <a:t> </a:t>
            </a:r>
            <a:r>
              <a:rPr lang="en-US" sz="3000" dirty="0"/>
              <a:t>of Fifty (50) or Fewer Students</a:t>
            </a:r>
          </a:p>
        </p:txBody>
      </p:sp>
      <p:sp>
        <p:nvSpPr>
          <p:cNvPr id="3" name="Content Placeholder 2"/>
          <p:cNvSpPr>
            <a:spLocks noGrp="1"/>
          </p:cNvSpPr>
          <p:nvPr>
            <p:ph idx="1"/>
          </p:nvPr>
        </p:nvSpPr>
        <p:spPr>
          <a:xfrm>
            <a:off x="0" y="971549"/>
            <a:ext cx="9144000" cy="3581401"/>
          </a:xfrm>
        </p:spPr>
        <p:txBody>
          <a:bodyPr>
            <a:normAutofit fontScale="77500" lnSpcReduction="20000"/>
          </a:bodyPr>
          <a:lstStyle/>
          <a:p>
            <a:r>
              <a:rPr lang="en-US" dirty="0" smtClean="0"/>
              <a:t>Due </a:t>
            </a:r>
            <a:r>
              <a:rPr lang="en-US" dirty="0"/>
              <a:t>to the small cohort size, one student can make a significant difference in the index. For this reason, the </a:t>
            </a:r>
            <a:r>
              <a:rPr lang="en-US" dirty="0" smtClean="0"/>
              <a:t>Graduation and Completion Index (GCI) </a:t>
            </a:r>
            <a:r>
              <a:rPr lang="en-US" dirty="0"/>
              <a:t>alone is not an appropriate measure for the school; additional criteria are needed to determine accreditation.</a:t>
            </a:r>
            <a:endParaRPr lang="en-US" i="1" dirty="0"/>
          </a:p>
          <a:p>
            <a:r>
              <a:rPr lang="en-US" dirty="0"/>
              <a:t>The plan’s criteria will be applied only if: </a:t>
            </a:r>
          </a:p>
          <a:p>
            <a:pPr lvl="1"/>
            <a:r>
              <a:rPr lang="en-US" dirty="0" smtClean="0"/>
              <a:t>The </a:t>
            </a:r>
            <a:r>
              <a:rPr lang="en-US" dirty="0"/>
              <a:t>school does not meet the GCI of </a:t>
            </a:r>
            <a:r>
              <a:rPr lang="en-US" dirty="0" smtClean="0"/>
              <a:t>88, and </a:t>
            </a:r>
          </a:p>
          <a:p>
            <a:pPr lvl="1"/>
            <a:r>
              <a:rPr lang="en-US" dirty="0" smtClean="0"/>
              <a:t>The </a:t>
            </a:r>
            <a:r>
              <a:rPr lang="en-US" dirty="0"/>
              <a:t>cohort size for the graduating class is 50 or fewer.</a:t>
            </a:r>
          </a:p>
          <a:p>
            <a:r>
              <a:rPr lang="en-US" dirty="0" smtClean="0"/>
              <a:t>The </a:t>
            </a:r>
            <a:r>
              <a:rPr lang="en-US" dirty="0"/>
              <a:t>maximum number of GCI points allowable vary by cohort </a:t>
            </a:r>
            <a:r>
              <a:rPr lang="en-US" dirty="0" smtClean="0"/>
              <a:t>size</a:t>
            </a:r>
            <a:r>
              <a:rPr lang="en-US" dirty="0"/>
              <a:t>.</a:t>
            </a:r>
          </a:p>
        </p:txBody>
      </p:sp>
    </p:spTree>
    <p:extLst>
      <p:ext uri="{BB962C8B-B14F-4D97-AF65-F5344CB8AC3E}">
        <p14:creationId xmlns:p14="http://schemas.microsoft.com/office/powerpoint/2010/main" val="1345686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0"/>
            <a:ext cx="9144000" cy="818031"/>
          </a:xfrm>
        </p:spPr>
        <p:txBody>
          <a:bodyPr/>
          <a:lstStyle/>
          <a:p>
            <a:r>
              <a:rPr lang="en-US" dirty="0" smtClean="0"/>
              <a:t>Special Purpose Schools</a:t>
            </a:r>
            <a:endParaRPr lang="en-US" dirty="0"/>
          </a:p>
        </p:txBody>
      </p:sp>
      <p:sp>
        <p:nvSpPr>
          <p:cNvPr id="3" name="Content Placeholder 2"/>
          <p:cNvSpPr>
            <a:spLocks noGrp="1"/>
          </p:cNvSpPr>
          <p:nvPr>
            <p:ph idx="1"/>
          </p:nvPr>
        </p:nvSpPr>
        <p:spPr>
          <a:xfrm>
            <a:off x="0" y="819151"/>
            <a:ext cx="9144000" cy="3733800"/>
          </a:xfrm>
        </p:spPr>
        <p:txBody>
          <a:bodyPr>
            <a:normAutofit/>
          </a:bodyPr>
          <a:lstStyle/>
          <a:p>
            <a:r>
              <a:rPr lang="en-US" sz="2000" dirty="0"/>
              <a:t>Special purpose schools with alternative accreditation plans shall be evaluated on standards appropriate to the programs offered in the </a:t>
            </a:r>
            <a:r>
              <a:rPr lang="en-US" sz="2000" dirty="0" smtClean="0"/>
              <a:t>school.</a:t>
            </a:r>
          </a:p>
          <a:p>
            <a:r>
              <a:rPr lang="en-US" sz="2000" dirty="0" smtClean="0"/>
              <a:t>Alternative Accreditation Plans must:</a:t>
            </a:r>
          </a:p>
          <a:p>
            <a:pPr lvl="1"/>
            <a:r>
              <a:rPr lang="en-US" sz="1600" dirty="0" smtClean="0"/>
              <a:t>Explain the purpose and rationale of the individual accreditation plan;</a:t>
            </a:r>
          </a:p>
          <a:p>
            <a:pPr lvl="1"/>
            <a:r>
              <a:rPr lang="en-US" sz="1600" dirty="0" smtClean="0"/>
              <a:t>Describe the characteristics of the student population;</a:t>
            </a:r>
          </a:p>
          <a:p>
            <a:pPr lvl="1"/>
            <a:r>
              <a:rPr lang="en-US" sz="1600" dirty="0" smtClean="0"/>
              <a:t>Describe the instructional programs provided to students;</a:t>
            </a:r>
          </a:p>
          <a:p>
            <a:pPr lvl="1"/>
            <a:r>
              <a:rPr lang="en-US" sz="1600" dirty="0" smtClean="0"/>
              <a:t>Describe strategies used to evaluate student progress;</a:t>
            </a:r>
          </a:p>
          <a:p>
            <a:pPr lvl="1"/>
            <a:r>
              <a:rPr lang="en-US" sz="1600" dirty="0" smtClean="0"/>
              <a:t>Describe how students will be taught by licensed personnel;</a:t>
            </a:r>
          </a:p>
          <a:p>
            <a:pPr lvl="1"/>
            <a:r>
              <a:rPr lang="en-US" sz="1600" dirty="0" smtClean="0"/>
              <a:t>Describe measures that are objective, measurable and related to the mission of the school which support the school quality indicators of the Standards of Accreditation;</a:t>
            </a:r>
          </a:p>
          <a:p>
            <a:pPr lvl="1"/>
            <a:r>
              <a:rPr lang="en-US" sz="1600" dirty="0" smtClean="0"/>
              <a:t>Describe how statewide assessments will be used to support instruction; and</a:t>
            </a:r>
          </a:p>
          <a:p>
            <a:pPr lvl="1"/>
            <a:r>
              <a:rPr lang="en-US" sz="1600" dirty="0" smtClean="0"/>
              <a:t>Describe how the school meets state and federal testing requirements.</a:t>
            </a:r>
          </a:p>
        </p:txBody>
      </p:sp>
    </p:spTree>
    <p:extLst>
      <p:ext uri="{BB962C8B-B14F-4D97-AF65-F5344CB8AC3E}">
        <p14:creationId xmlns:p14="http://schemas.microsoft.com/office/powerpoint/2010/main" val="306353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Quality Indicators</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064208426"/>
              </p:ext>
            </p:extLst>
          </p:nvPr>
        </p:nvGraphicFramePr>
        <p:xfrm>
          <a:off x="25400" y="895350"/>
          <a:ext cx="9118600" cy="3459480"/>
        </p:xfrm>
        <a:graphic>
          <a:graphicData uri="http://schemas.openxmlformats.org/drawingml/2006/table">
            <a:tbl>
              <a:tblPr firstRow="1" bandRow="1">
                <a:tableStyleId>{6E25E649-3F16-4E02-A733-19D2CDBF48F0}</a:tableStyleId>
              </a:tblPr>
              <a:tblGrid>
                <a:gridCol w="1955800">
                  <a:extLst>
                    <a:ext uri="{9D8B030D-6E8A-4147-A177-3AD203B41FA5}">
                      <a16:colId xmlns:a16="http://schemas.microsoft.com/office/drawing/2014/main" val="20000"/>
                    </a:ext>
                  </a:extLst>
                </a:gridCol>
                <a:gridCol w="7162800">
                  <a:extLst>
                    <a:ext uri="{9D8B030D-6E8A-4147-A177-3AD203B41FA5}">
                      <a16:colId xmlns:a16="http://schemas.microsoft.com/office/drawing/2014/main" val="20001"/>
                    </a:ext>
                  </a:extLst>
                </a:gridCol>
              </a:tblGrid>
              <a:tr h="253834">
                <a:tc>
                  <a:txBody>
                    <a:bodyPr/>
                    <a:lstStyle/>
                    <a:p>
                      <a:r>
                        <a:rPr lang="en-US" sz="1400" dirty="0" smtClean="0"/>
                        <a:t>Category </a:t>
                      </a:r>
                      <a:endParaRPr lang="en-US" sz="1400" dirty="0">
                        <a:solidFill>
                          <a:schemeClr val="tx1"/>
                        </a:solidFill>
                      </a:endParaRPr>
                    </a:p>
                  </a:txBody>
                  <a:tcPr marT="34290" marB="34290"/>
                </a:tc>
                <a:tc>
                  <a:txBody>
                    <a:bodyPr/>
                    <a:lstStyle/>
                    <a:p>
                      <a:r>
                        <a:rPr lang="en-US" sz="1400" dirty="0" smtClean="0"/>
                        <a:t>Indicator</a:t>
                      </a:r>
                      <a:endParaRPr lang="en-US" sz="1400" dirty="0"/>
                    </a:p>
                  </a:txBody>
                  <a:tcPr marT="34290" marB="34290"/>
                </a:tc>
                <a:extLst>
                  <a:ext uri="{0D108BD9-81ED-4DB2-BD59-A6C34878D82A}">
                    <a16:rowId xmlns:a16="http://schemas.microsoft.com/office/drawing/2014/main" val="10000"/>
                  </a:ext>
                </a:extLst>
              </a:tr>
              <a:tr h="450717">
                <a:tc rowSpan="5">
                  <a:txBody>
                    <a:bodyPr/>
                    <a:lstStyle/>
                    <a:p>
                      <a:r>
                        <a:rPr lang="en-US" sz="1400" b="1" dirty="0" smtClean="0"/>
                        <a:t>Academic</a:t>
                      </a:r>
                    </a:p>
                    <a:p>
                      <a:r>
                        <a:rPr lang="en-US" sz="1400" b="1" dirty="0" smtClean="0"/>
                        <a:t>Achievement </a:t>
                      </a:r>
                      <a:endParaRPr lang="en-US" sz="1400" b="1" dirty="0"/>
                    </a:p>
                  </a:txBody>
                  <a:tcPr marT="34290" marB="34290">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Proficiency in English reading/writing achievement, including student growth in reading and English Learner progress towards proficiency, where applicable </a:t>
                      </a:r>
                      <a:endParaRPr lang="en-US" sz="1400" b="0" dirty="0" smtClean="0">
                        <a:solidFill>
                          <a:schemeClr val="tx1"/>
                        </a:solidFill>
                      </a:endParaRPr>
                    </a:p>
                  </a:txBody>
                  <a:tcPr marT="34290" marB="3429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3834">
                <a:tc vMerge="1">
                  <a:txBody>
                    <a:bodyPr/>
                    <a:lstStyle/>
                    <a:p>
                      <a:endParaRPr lang="en-US" dirty="0"/>
                    </a:p>
                  </a:txBody>
                  <a:tcPr/>
                </a:tc>
                <a:tc>
                  <a:txBody>
                    <a:bodyPr/>
                    <a:lstStyle/>
                    <a:p>
                      <a:r>
                        <a:rPr lang="en-US" sz="1400" dirty="0" smtClean="0">
                          <a:solidFill>
                            <a:schemeClr val="tx1"/>
                          </a:solidFill>
                        </a:rPr>
                        <a:t>Proficiency</a:t>
                      </a:r>
                      <a:r>
                        <a:rPr lang="en-US" sz="1400" baseline="0" dirty="0" smtClean="0">
                          <a:solidFill>
                            <a:schemeClr val="tx1"/>
                          </a:solidFill>
                        </a:rPr>
                        <a:t> in mathematics, including student growth, where applicable </a:t>
                      </a:r>
                      <a:endParaRPr lang="en-US" sz="1400" dirty="0">
                        <a:solidFill>
                          <a:schemeClr val="tx1"/>
                        </a:solidFill>
                      </a:endParaRP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3834">
                <a:tc vMerge="1">
                  <a:txBody>
                    <a:bodyPr/>
                    <a:lstStyle/>
                    <a:p>
                      <a:endParaRPr lang="en-US" dirty="0"/>
                    </a:p>
                  </a:txBody>
                  <a:tcPr/>
                </a:tc>
                <a:tc>
                  <a:txBody>
                    <a:bodyPr/>
                    <a:lstStyle/>
                    <a:p>
                      <a:r>
                        <a:rPr lang="en-US" sz="1400" dirty="0" smtClean="0"/>
                        <a:t>Proficiency</a:t>
                      </a:r>
                      <a:r>
                        <a:rPr lang="en-US" sz="1400" baseline="0" dirty="0" smtClean="0"/>
                        <a:t> in science </a:t>
                      </a:r>
                      <a:endParaRPr lang="en-US" sz="1400" dirty="0"/>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3834">
                <a:tc vMerge="1">
                  <a:txBody>
                    <a:bodyPr/>
                    <a:lstStyle/>
                    <a:p>
                      <a:endParaRPr lang="en-US" dirty="0"/>
                    </a:p>
                  </a:txBody>
                  <a:tcPr/>
                </a:tc>
                <a:tc>
                  <a:txBody>
                    <a:bodyPr/>
                    <a:lstStyle/>
                    <a:p>
                      <a:r>
                        <a:rPr lang="en-US" sz="1400" dirty="0" smtClean="0"/>
                        <a:t>English achievement gaps among student groups</a:t>
                      </a:r>
                      <a:r>
                        <a:rPr lang="en-US" sz="1400" baseline="0" dirty="0" smtClean="0"/>
                        <a:t> </a:t>
                      </a: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3834">
                <a:tc vMerge="1">
                  <a:txBody>
                    <a:bodyPr/>
                    <a:lstStyle/>
                    <a:p>
                      <a:endParaRPr lang="en-US" dirty="0"/>
                    </a:p>
                  </a:txBody>
                  <a:tcPr/>
                </a:tc>
                <a:tc>
                  <a:txBody>
                    <a:bodyPr/>
                    <a:lstStyle/>
                    <a:p>
                      <a:r>
                        <a:rPr lang="en-US" sz="1400" dirty="0" smtClean="0"/>
                        <a:t>Mathematics</a:t>
                      </a:r>
                      <a:r>
                        <a:rPr lang="en-US" sz="1400" baseline="0" dirty="0" smtClean="0"/>
                        <a:t> achievement gaps among student groups </a:t>
                      </a: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53834">
                <a:tc rowSpan="2">
                  <a:txBody>
                    <a:bodyPr/>
                    <a:lstStyle/>
                    <a:p>
                      <a:r>
                        <a:rPr lang="en-US" sz="1400" b="1" dirty="0" smtClean="0"/>
                        <a:t>Graduation and School</a:t>
                      </a:r>
                      <a:r>
                        <a:rPr lang="en-US" sz="1400" b="1" baseline="0" dirty="0" smtClean="0"/>
                        <a:t> Progress  </a:t>
                      </a:r>
                      <a:endParaRPr lang="en-US" sz="1400" b="1" dirty="0"/>
                    </a:p>
                  </a:txBody>
                  <a:tcPr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Graduation</a:t>
                      </a:r>
                      <a:r>
                        <a:rPr lang="en-US" sz="1400" baseline="0" dirty="0" smtClean="0"/>
                        <a:t> and Completion Index  (high schools)</a:t>
                      </a:r>
                      <a:endParaRPr lang="en-US" sz="1400" dirty="0"/>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3834">
                <a:tc vMerge="1">
                  <a:txBody>
                    <a:bodyPr/>
                    <a:lstStyle/>
                    <a:p>
                      <a:endParaRPr lang="en-US" dirty="0"/>
                    </a:p>
                  </a:txBody>
                  <a:tcPr>
                    <a:lnB w="28575" cap="flat" cmpd="sng" algn="ctr">
                      <a:solidFill>
                        <a:schemeClr val="tx1"/>
                      </a:solidFill>
                      <a:prstDash val="solid"/>
                      <a:round/>
                      <a:headEnd type="none" w="med" len="med"/>
                      <a:tailEnd type="none" w="med" len="med"/>
                    </a:lnB>
                    <a:noFill/>
                  </a:tcPr>
                </a:tc>
                <a:tc>
                  <a:txBody>
                    <a:bodyPr/>
                    <a:lstStyle/>
                    <a:p>
                      <a:r>
                        <a:rPr lang="en-US" sz="1400" dirty="0" smtClean="0"/>
                        <a:t>Dropout Rate (high schools)</a:t>
                      </a:r>
                      <a:endParaRPr lang="en-US" sz="1400" dirty="0"/>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45925">
                <a:tc>
                  <a:txBody>
                    <a:bodyPr/>
                    <a:lstStyle/>
                    <a:p>
                      <a:r>
                        <a:rPr lang="en-US" sz="1400" b="1" dirty="0" smtClean="0"/>
                        <a:t>Student Participation</a:t>
                      </a:r>
                      <a:r>
                        <a:rPr lang="en-US" sz="1400" b="1" baseline="0" dirty="0" smtClean="0"/>
                        <a:t> and </a:t>
                      </a:r>
                      <a:r>
                        <a:rPr lang="en-US" sz="1400" b="1" dirty="0" smtClean="0"/>
                        <a:t>Engagement </a:t>
                      </a:r>
                      <a:endParaRPr lang="en-US" sz="1400" b="1" dirty="0"/>
                    </a:p>
                  </a:txBody>
                  <a:tcPr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Chronic</a:t>
                      </a:r>
                      <a:r>
                        <a:rPr lang="en-US" sz="1400" baseline="0" dirty="0" smtClean="0"/>
                        <a:t> Absenteeism </a:t>
                      </a:r>
                      <a:endParaRPr lang="en-US" sz="1400" dirty="0"/>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450717">
                <a:tc>
                  <a:txBody>
                    <a:bodyPr/>
                    <a:lstStyle/>
                    <a:p>
                      <a:r>
                        <a:rPr lang="en-US" sz="1400" b="1" dirty="0" smtClean="0"/>
                        <a:t>College, Career and Civic </a:t>
                      </a:r>
                      <a:r>
                        <a:rPr lang="en-US" sz="1400" b="1" baseline="0" dirty="0" smtClean="0"/>
                        <a:t>Readiness </a:t>
                      </a:r>
                      <a:endParaRPr lang="en-US" sz="1400" b="1" dirty="0"/>
                    </a:p>
                  </a:txBody>
                  <a:tcPr marT="34290" marB="34290">
                    <a:lnT w="12700" cap="flat" cmpd="sng" algn="ctr">
                      <a:solidFill>
                        <a:schemeClr val="tx1"/>
                      </a:solidFill>
                      <a:prstDash val="solid"/>
                      <a:round/>
                      <a:headEnd type="none" w="med" len="med"/>
                      <a:tailEnd type="none" w="med" len="med"/>
                    </a:lnT>
                    <a:noFill/>
                  </a:tcPr>
                </a:tc>
                <a:tc>
                  <a:txBody>
                    <a:bodyPr/>
                    <a:lstStyle/>
                    <a:p>
                      <a:r>
                        <a:rPr lang="en-US" sz="1400" dirty="0" smtClean="0"/>
                        <a:t>Participation</a:t>
                      </a:r>
                      <a:r>
                        <a:rPr lang="en-US" sz="1400" baseline="0" dirty="0" smtClean="0"/>
                        <a:t> and achievement in advance coursework, career and technical education,                and work- and service-based learning (high schools)</a:t>
                      </a:r>
                      <a:r>
                        <a:rPr lang="en-US" sz="1400" i="1" baseline="0" dirty="0" smtClean="0"/>
                        <a:t> </a:t>
                      </a:r>
                      <a:endParaRPr lang="en-US" sz="1400" dirty="0">
                        <a:solidFill>
                          <a:schemeClr val="tx1"/>
                        </a:solidFill>
                      </a:endParaRPr>
                    </a:p>
                  </a:txBody>
                  <a:tcPr marT="34290" marB="3429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24345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50"/>
            <a:ext cx="4191000" cy="513229"/>
          </a:xfrm>
        </p:spPr>
        <p:txBody>
          <a:bodyPr/>
          <a:lstStyle/>
          <a:p>
            <a:r>
              <a:rPr lang="en-US" dirty="0"/>
              <a:t>Application Timeline</a:t>
            </a:r>
          </a:p>
        </p:txBody>
      </p:sp>
      <p:sp>
        <p:nvSpPr>
          <p:cNvPr id="3" name="Content Placeholder 2"/>
          <p:cNvSpPr>
            <a:spLocks noGrp="1"/>
          </p:cNvSpPr>
          <p:nvPr>
            <p:ph sz="quarter" idx="4"/>
          </p:nvPr>
        </p:nvSpPr>
        <p:spPr>
          <a:xfrm>
            <a:off x="0" y="819150"/>
            <a:ext cx="4191000" cy="3657600"/>
          </a:xfrm>
        </p:spPr>
        <p:txBody>
          <a:bodyPr>
            <a:normAutofit fontScale="62500" lnSpcReduction="20000"/>
          </a:bodyPr>
          <a:lstStyle/>
          <a:p>
            <a:r>
              <a:rPr lang="en-US" b="1" dirty="0" smtClean="0"/>
              <a:t>May </a:t>
            </a:r>
            <a:r>
              <a:rPr lang="en-US" b="1" dirty="0"/>
              <a:t>2019 </a:t>
            </a:r>
            <a:r>
              <a:rPr lang="en-US" dirty="0"/>
              <a:t>- Stakeholder input webinars to update the application to align with the 2017 SOA</a:t>
            </a:r>
          </a:p>
          <a:p>
            <a:r>
              <a:rPr lang="en-US" b="1" dirty="0" smtClean="0"/>
              <a:t>June </a:t>
            </a:r>
            <a:r>
              <a:rPr lang="en-US" b="1" dirty="0"/>
              <a:t>2019 </a:t>
            </a:r>
            <a:r>
              <a:rPr lang="en-US" dirty="0"/>
              <a:t>- Webinars with school </a:t>
            </a:r>
            <a:r>
              <a:rPr lang="en-US" dirty="0" smtClean="0"/>
              <a:t>divisions </a:t>
            </a:r>
            <a:r>
              <a:rPr lang="en-US" dirty="0"/>
              <a:t>on the application process</a:t>
            </a:r>
          </a:p>
          <a:p>
            <a:r>
              <a:rPr lang="en-US" b="1" dirty="0"/>
              <a:t>September 6, 2019 </a:t>
            </a:r>
            <a:r>
              <a:rPr lang="en-US" dirty="0"/>
              <a:t>- Applications due</a:t>
            </a:r>
          </a:p>
          <a:p>
            <a:r>
              <a:rPr lang="en-US" b="1" dirty="0"/>
              <a:t>September – October </a:t>
            </a:r>
            <a:r>
              <a:rPr lang="en-US" dirty="0"/>
              <a:t>- Review of applications, feedback to divisions, and revisions, as needed</a:t>
            </a:r>
          </a:p>
          <a:p>
            <a:r>
              <a:rPr lang="en-US" b="1" dirty="0" smtClean="0"/>
              <a:t>November </a:t>
            </a:r>
            <a:r>
              <a:rPr lang="en-US" b="1" dirty="0"/>
              <a:t>2019 </a:t>
            </a:r>
            <a:r>
              <a:rPr lang="en-US" dirty="0"/>
              <a:t>– First review of applications by the Board of Education</a:t>
            </a:r>
          </a:p>
          <a:p>
            <a:r>
              <a:rPr lang="en-US" b="1" dirty="0" smtClean="0"/>
              <a:t>January 2020 </a:t>
            </a:r>
            <a:r>
              <a:rPr lang="en-US" dirty="0"/>
              <a:t>– Final review of applications by the Board of </a:t>
            </a:r>
            <a:r>
              <a:rPr lang="en-US" dirty="0" smtClean="0"/>
              <a:t>Education</a:t>
            </a:r>
            <a:endParaRPr lang="en-US" dirty="0"/>
          </a:p>
          <a:p>
            <a:r>
              <a:rPr lang="en-US" b="1" smtClean="0"/>
              <a:t>January 2020 </a:t>
            </a:r>
            <a:r>
              <a:rPr lang="en-US" dirty="0"/>
              <a:t>– Divisions will submit data according to the approved application and school quality indictor levels of performance and accreditation status will be updated as necessary</a:t>
            </a:r>
          </a:p>
          <a:p>
            <a:endParaRPr lang="en-US" dirty="0"/>
          </a:p>
        </p:txBody>
      </p:sp>
    </p:spTree>
    <p:extLst>
      <p:ext uri="{BB962C8B-B14F-4D97-AF65-F5344CB8AC3E}">
        <p14:creationId xmlns:p14="http://schemas.microsoft.com/office/powerpoint/2010/main" val="2765964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3067</TotalTime>
  <Words>702</Words>
  <Application>Microsoft Office PowerPoint</Application>
  <PresentationFormat>On-screen Show (16:9)</PresentationFormat>
  <Paragraphs>48</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Alternative Accreditation Plans</vt:lpstr>
      <vt:lpstr>Standards of Accreditation</vt:lpstr>
      <vt:lpstr>High Schools with a Graduation Cohort  of Fifty (50) or Fewer Students</vt:lpstr>
      <vt:lpstr>Special Purpose Schools</vt:lpstr>
      <vt:lpstr>School Quality Indicators</vt:lpstr>
      <vt:lpstr>Application Timeline</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crb29104</dc:creator>
  <cp:lastModifiedBy>Webb, Emily (DOE)</cp:lastModifiedBy>
  <cp:revision>44</cp:revision>
  <cp:lastPrinted>2019-11-05T14:05:25Z</cp:lastPrinted>
  <dcterms:created xsi:type="dcterms:W3CDTF">2019-02-13T14:37:28Z</dcterms:created>
  <dcterms:modified xsi:type="dcterms:W3CDTF">2019-11-05T18:20:52Z</dcterms:modified>
</cp:coreProperties>
</file>