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0"/>
  </p:notesMasterIdLst>
  <p:sldIdLst>
    <p:sldId id="257" r:id="rId2"/>
    <p:sldId id="259" r:id="rId3"/>
    <p:sldId id="266" r:id="rId4"/>
    <p:sldId id="258" r:id="rId5"/>
    <p:sldId id="267" r:id="rId6"/>
    <p:sldId id="256" r:id="rId7"/>
    <p:sldId id="269" r:id="rId8"/>
    <p:sldId id="270" r:id="rId9"/>
    <p:sldId id="276" r:id="rId10"/>
    <p:sldId id="271" r:id="rId11"/>
    <p:sldId id="260" r:id="rId12"/>
    <p:sldId id="272" r:id="rId13"/>
    <p:sldId id="262" r:id="rId14"/>
    <p:sldId id="278" r:id="rId15"/>
    <p:sldId id="273" r:id="rId16"/>
    <p:sldId id="274" r:id="rId17"/>
    <p:sldId id="277"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3"/>
    <p:restoredTop sz="92379"/>
  </p:normalViewPr>
  <p:slideViewPr>
    <p:cSldViewPr snapToGrid="0" snapToObjects="1">
      <p:cViewPr>
        <p:scale>
          <a:sx n="75" d="100"/>
          <a:sy n="75" d="100"/>
        </p:scale>
        <p:origin x="-54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9134d7a373a8b97f48a45531f287df00f9771332a3396f5c287b16bdbd82d22e::" providerId="AD" clId="Web-{1570423D-79DD-40F8-9F9B-50F34C627002}"/>
    <pc:docChg chg="modSld">
      <pc:chgData name="Guest User" userId="S::urn:spo:anon#9134d7a373a8b97f48a45531f287df00f9771332a3396f5c287b16bdbd82d22e::" providerId="AD" clId="Web-{1570423D-79DD-40F8-9F9B-50F34C627002}" dt="2019-05-13T18:38:55.951" v="5" actId="20577"/>
      <pc:docMkLst>
        <pc:docMk/>
      </pc:docMkLst>
      <pc:sldChg chg="modSp">
        <pc:chgData name="Guest User" userId="S::urn:spo:anon#9134d7a373a8b97f48a45531f287df00f9771332a3396f5c287b16bdbd82d22e::" providerId="AD" clId="Web-{1570423D-79DD-40F8-9F9B-50F34C627002}" dt="2019-05-13T18:38:55.951" v="4" actId="20577"/>
        <pc:sldMkLst>
          <pc:docMk/>
          <pc:sldMk cId="843795526" sldId="265"/>
        </pc:sldMkLst>
        <pc:spChg chg="mod">
          <ac:chgData name="Guest User" userId="S::urn:spo:anon#9134d7a373a8b97f48a45531f287df00f9771332a3396f5c287b16bdbd82d22e::" providerId="AD" clId="Web-{1570423D-79DD-40F8-9F9B-50F34C627002}" dt="2019-05-13T18:38:55.951" v="4" actId="20577"/>
          <ac:spMkLst>
            <pc:docMk/>
            <pc:sldMk cId="843795526" sldId="265"/>
            <ac:spMk id="3" creationId="{00000000-0000-0000-0000-000000000000}"/>
          </ac:spMkLst>
        </pc:spChg>
      </pc:sldChg>
    </pc:docChg>
  </pc:docChgLst>
  <pc:docChgLst>
    <pc:chgData name="Stephanie Krauss" userId="4e1d4136-fb9e-4883-a184-7324b6856a41" providerId="ADAL" clId="{EB5CD50F-4E7F-5E40-9430-B8F895A02ECE}"/>
    <pc:docChg chg="custSel modSld">
      <pc:chgData name="Stephanie Krauss" userId="4e1d4136-fb9e-4883-a184-7324b6856a41" providerId="ADAL" clId="{EB5CD50F-4E7F-5E40-9430-B8F895A02ECE}" dt="2019-05-13T18:37:42.986" v="377" actId="20577"/>
      <pc:docMkLst>
        <pc:docMk/>
      </pc:docMkLst>
      <pc:sldChg chg="modSp">
        <pc:chgData name="Stephanie Krauss" userId="4e1d4136-fb9e-4883-a184-7324b6856a41" providerId="ADAL" clId="{EB5CD50F-4E7F-5E40-9430-B8F895A02ECE}" dt="2019-05-13T18:35:57.390" v="118" actId="20577"/>
        <pc:sldMkLst>
          <pc:docMk/>
          <pc:sldMk cId="3167292199" sldId="263"/>
        </pc:sldMkLst>
        <pc:spChg chg="mod">
          <ac:chgData name="Stephanie Krauss" userId="4e1d4136-fb9e-4883-a184-7324b6856a41" providerId="ADAL" clId="{EB5CD50F-4E7F-5E40-9430-B8F895A02ECE}" dt="2019-05-13T18:35:57.390" v="118" actId="20577"/>
          <ac:spMkLst>
            <pc:docMk/>
            <pc:sldMk cId="3167292199" sldId="263"/>
            <ac:spMk id="2" creationId="{00000000-0000-0000-0000-000000000000}"/>
          </ac:spMkLst>
        </pc:spChg>
        <pc:spChg chg="mod">
          <ac:chgData name="Stephanie Krauss" userId="4e1d4136-fb9e-4883-a184-7324b6856a41" providerId="ADAL" clId="{EB5CD50F-4E7F-5E40-9430-B8F895A02ECE}" dt="2019-05-13T18:35:49.139" v="104" actId="20577"/>
          <ac:spMkLst>
            <pc:docMk/>
            <pc:sldMk cId="3167292199" sldId="263"/>
            <ac:spMk id="3" creationId="{00000000-0000-0000-0000-000000000000}"/>
          </ac:spMkLst>
        </pc:spChg>
      </pc:sldChg>
      <pc:sldChg chg="modSp">
        <pc:chgData name="Stephanie Krauss" userId="4e1d4136-fb9e-4883-a184-7324b6856a41" providerId="ADAL" clId="{EB5CD50F-4E7F-5E40-9430-B8F895A02ECE}" dt="2019-05-13T18:37:42.986" v="377" actId="20577"/>
        <pc:sldMkLst>
          <pc:docMk/>
          <pc:sldMk cId="843795526" sldId="265"/>
        </pc:sldMkLst>
        <pc:spChg chg="mod">
          <ac:chgData name="Stephanie Krauss" userId="4e1d4136-fb9e-4883-a184-7324b6856a41" providerId="ADAL" clId="{EB5CD50F-4E7F-5E40-9430-B8F895A02ECE}" dt="2019-05-13T18:36:16.824" v="168" actId="20577"/>
          <ac:spMkLst>
            <pc:docMk/>
            <pc:sldMk cId="843795526" sldId="265"/>
            <ac:spMk id="2" creationId="{00000000-0000-0000-0000-000000000000}"/>
          </ac:spMkLst>
        </pc:spChg>
        <pc:spChg chg="mod">
          <ac:chgData name="Stephanie Krauss" userId="4e1d4136-fb9e-4883-a184-7324b6856a41" providerId="ADAL" clId="{EB5CD50F-4E7F-5E40-9430-B8F895A02ECE}" dt="2019-05-13T18:37:42.986" v="377" actId="20577"/>
          <ac:spMkLst>
            <pc:docMk/>
            <pc:sldMk cId="843795526" sldId="265"/>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3BF51-2544-874E-B634-61D7F7160AD4}" type="doc">
      <dgm:prSet loTypeId="urn:microsoft.com/office/officeart/2005/8/layout/venn2" loCatId="" qsTypeId="urn:microsoft.com/office/officeart/2005/8/quickstyle/simple2" qsCatId="simple" csTypeId="urn:microsoft.com/office/officeart/2005/8/colors/colorful3" csCatId="colorful" phldr="1"/>
      <dgm:spPr/>
      <dgm:t>
        <a:bodyPr/>
        <a:lstStyle/>
        <a:p>
          <a:endParaRPr lang="en-US"/>
        </a:p>
      </dgm:t>
    </dgm:pt>
    <dgm:pt modelId="{0EB9A58D-45DC-194C-AA8D-F6D9ECA4E087}">
      <dgm:prSet phldrT="[Text]" custT="1"/>
      <dgm:spPr/>
      <dgm:t>
        <a:bodyPr/>
        <a:lstStyle/>
        <a:p>
          <a:r>
            <a:rPr lang="en-US" sz="1200" b="1" i="0" dirty="0">
              <a:latin typeface="Avenir Black" panose="02000503020000020003" pitchFamily="2" charset="0"/>
            </a:rPr>
            <a:t>Education Leader</a:t>
          </a:r>
        </a:p>
      </dgm:t>
    </dgm:pt>
    <dgm:pt modelId="{BC9D941C-D8C5-A44D-B4CB-4107990DC9A4}" type="parTrans" cxnId="{F5F16806-7602-B04E-9513-574F9CBF2A34}">
      <dgm:prSet/>
      <dgm:spPr/>
      <dgm:t>
        <a:bodyPr/>
        <a:lstStyle/>
        <a:p>
          <a:endParaRPr lang="en-US"/>
        </a:p>
      </dgm:t>
    </dgm:pt>
    <dgm:pt modelId="{7B9485AA-3633-B44F-9BDA-830EEEE5AA74}" type="sibTrans" cxnId="{F5F16806-7602-B04E-9513-574F9CBF2A34}">
      <dgm:prSet/>
      <dgm:spPr/>
      <dgm:t>
        <a:bodyPr/>
        <a:lstStyle/>
        <a:p>
          <a:endParaRPr lang="en-US"/>
        </a:p>
      </dgm:t>
    </dgm:pt>
    <dgm:pt modelId="{AD5D08B6-0A3E-4F4E-B6F3-470B7060996F}">
      <dgm:prSet phldrT="[Text]" custT="1"/>
      <dgm:spPr/>
      <dgm:t>
        <a:bodyPr/>
        <a:lstStyle/>
        <a:p>
          <a:r>
            <a:rPr lang="en-US" sz="1200" b="1" i="0" dirty="0">
              <a:latin typeface="Avenir Black" panose="02000503020000020003" pitchFamily="2" charset="0"/>
            </a:rPr>
            <a:t>Educator</a:t>
          </a:r>
        </a:p>
      </dgm:t>
    </dgm:pt>
    <dgm:pt modelId="{E1A0363D-2AAB-F041-A3A9-62030F2423C9}" type="parTrans" cxnId="{36678929-DACE-D344-BC6E-FB7ED1E8C676}">
      <dgm:prSet/>
      <dgm:spPr/>
      <dgm:t>
        <a:bodyPr/>
        <a:lstStyle/>
        <a:p>
          <a:endParaRPr lang="en-US"/>
        </a:p>
      </dgm:t>
    </dgm:pt>
    <dgm:pt modelId="{B051A2F6-6589-D949-BE39-D08C9196F370}" type="sibTrans" cxnId="{36678929-DACE-D344-BC6E-FB7ED1E8C676}">
      <dgm:prSet/>
      <dgm:spPr/>
      <dgm:t>
        <a:bodyPr/>
        <a:lstStyle/>
        <a:p>
          <a:endParaRPr lang="en-US"/>
        </a:p>
      </dgm:t>
    </dgm:pt>
    <dgm:pt modelId="{FAFC4447-96EC-1C49-A91B-AB5609BA6AB7}">
      <dgm:prSet phldrT="[Text]" custT="1"/>
      <dgm:spPr/>
      <dgm:t>
        <a:bodyPr/>
        <a:lstStyle/>
        <a:p>
          <a:r>
            <a:rPr lang="en-US" sz="1200" b="1" i="0" dirty="0">
              <a:latin typeface="Avenir Black" panose="02000503020000020003" pitchFamily="2" charset="0"/>
            </a:rPr>
            <a:t>Classroom </a:t>
          </a:r>
        </a:p>
      </dgm:t>
    </dgm:pt>
    <dgm:pt modelId="{76CBF388-32EE-4147-8022-8460521D8F0F}" type="parTrans" cxnId="{EDFBA48A-162A-A846-A1E2-DE58BE4341F3}">
      <dgm:prSet/>
      <dgm:spPr/>
      <dgm:t>
        <a:bodyPr/>
        <a:lstStyle/>
        <a:p>
          <a:endParaRPr lang="en-US"/>
        </a:p>
      </dgm:t>
    </dgm:pt>
    <dgm:pt modelId="{904F7C2C-ADAC-4745-BB56-B5AB6D02C047}" type="sibTrans" cxnId="{EDFBA48A-162A-A846-A1E2-DE58BE4341F3}">
      <dgm:prSet/>
      <dgm:spPr/>
      <dgm:t>
        <a:bodyPr/>
        <a:lstStyle/>
        <a:p>
          <a:endParaRPr lang="en-US"/>
        </a:p>
      </dgm:t>
    </dgm:pt>
    <dgm:pt modelId="{AAF91755-DD1D-4E43-9256-B39F2F26723C}">
      <dgm:prSet phldrT="[Text]" custT="1"/>
      <dgm:spPr/>
      <dgm:t>
        <a:bodyPr/>
        <a:lstStyle/>
        <a:p>
          <a:r>
            <a:rPr lang="en-US" sz="1200" b="1" i="0" dirty="0">
              <a:latin typeface="Avenir Black" panose="02000503020000020003" pitchFamily="2" charset="0"/>
            </a:rPr>
            <a:t>Graduate</a:t>
          </a:r>
        </a:p>
      </dgm:t>
    </dgm:pt>
    <dgm:pt modelId="{F4DA4F52-53D1-AD46-BC1A-539225DE1805}" type="parTrans" cxnId="{4B86E99E-527C-F947-B009-B40E8A524E25}">
      <dgm:prSet/>
      <dgm:spPr/>
      <dgm:t>
        <a:bodyPr/>
        <a:lstStyle/>
        <a:p>
          <a:endParaRPr lang="en-US"/>
        </a:p>
      </dgm:t>
    </dgm:pt>
    <dgm:pt modelId="{CD30630C-DA10-F24B-96A9-EA690E3FF9A7}" type="sibTrans" cxnId="{4B86E99E-527C-F947-B009-B40E8A524E25}">
      <dgm:prSet/>
      <dgm:spPr/>
      <dgm:t>
        <a:bodyPr/>
        <a:lstStyle/>
        <a:p>
          <a:endParaRPr lang="en-US"/>
        </a:p>
      </dgm:t>
    </dgm:pt>
    <dgm:pt modelId="{5A161158-54A1-5D4C-8EC8-4053ED7B23D8}">
      <dgm:prSet custT="1"/>
      <dgm:spPr/>
      <dgm:t>
        <a:bodyPr/>
        <a:lstStyle/>
        <a:p>
          <a:r>
            <a:rPr lang="en-US" sz="1200" b="1" i="0" dirty="0">
              <a:latin typeface="Avenir Black" panose="02000503020000020003" pitchFamily="2" charset="0"/>
            </a:rPr>
            <a:t>SOA Changes</a:t>
          </a:r>
        </a:p>
      </dgm:t>
    </dgm:pt>
    <dgm:pt modelId="{72524DAC-84F9-7045-AEFF-85CAF215556F}" type="parTrans" cxnId="{5A265A94-11AB-6241-8B6A-EB0327A46DA9}">
      <dgm:prSet/>
      <dgm:spPr/>
      <dgm:t>
        <a:bodyPr/>
        <a:lstStyle/>
        <a:p>
          <a:endParaRPr lang="en-US"/>
        </a:p>
      </dgm:t>
    </dgm:pt>
    <dgm:pt modelId="{D78E5492-6028-5340-81B1-2698F5AB709F}" type="sibTrans" cxnId="{5A265A94-11AB-6241-8B6A-EB0327A46DA9}">
      <dgm:prSet/>
      <dgm:spPr/>
      <dgm:t>
        <a:bodyPr/>
        <a:lstStyle/>
        <a:p>
          <a:endParaRPr lang="en-US"/>
        </a:p>
      </dgm:t>
    </dgm:pt>
    <dgm:pt modelId="{B027DF0F-941C-7144-BCD2-26004E80078A}" type="pres">
      <dgm:prSet presAssocID="{1983BF51-2544-874E-B634-61D7F7160AD4}" presName="Name0" presStyleCnt="0">
        <dgm:presLayoutVars>
          <dgm:chMax val="7"/>
          <dgm:resizeHandles val="exact"/>
        </dgm:presLayoutVars>
      </dgm:prSet>
      <dgm:spPr/>
      <dgm:t>
        <a:bodyPr/>
        <a:lstStyle/>
        <a:p>
          <a:endParaRPr lang="en-US"/>
        </a:p>
      </dgm:t>
    </dgm:pt>
    <dgm:pt modelId="{DA9B7C51-CB2C-5346-BC79-8855ECACBC64}" type="pres">
      <dgm:prSet presAssocID="{1983BF51-2544-874E-B634-61D7F7160AD4}" presName="comp1" presStyleCnt="0"/>
      <dgm:spPr/>
    </dgm:pt>
    <dgm:pt modelId="{A6C8A73C-91E0-0245-B02B-9005AE44D14F}" type="pres">
      <dgm:prSet presAssocID="{1983BF51-2544-874E-B634-61D7F7160AD4}" presName="circle1" presStyleLbl="node1" presStyleIdx="0" presStyleCnt="5"/>
      <dgm:spPr/>
      <dgm:t>
        <a:bodyPr/>
        <a:lstStyle/>
        <a:p>
          <a:endParaRPr lang="en-US"/>
        </a:p>
      </dgm:t>
    </dgm:pt>
    <dgm:pt modelId="{C588FB49-51D8-F649-9C6C-F7224170B4E6}" type="pres">
      <dgm:prSet presAssocID="{1983BF51-2544-874E-B634-61D7F7160AD4}" presName="c1text" presStyleLbl="node1" presStyleIdx="0" presStyleCnt="5">
        <dgm:presLayoutVars>
          <dgm:bulletEnabled val="1"/>
        </dgm:presLayoutVars>
      </dgm:prSet>
      <dgm:spPr/>
      <dgm:t>
        <a:bodyPr/>
        <a:lstStyle/>
        <a:p>
          <a:endParaRPr lang="en-US"/>
        </a:p>
      </dgm:t>
    </dgm:pt>
    <dgm:pt modelId="{ACEE4F1E-ECC2-8741-A925-1DF7B5B11C65}" type="pres">
      <dgm:prSet presAssocID="{1983BF51-2544-874E-B634-61D7F7160AD4}" presName="comp2" presStyleCnt="0"/>
      <dgm:spPr/>
    </dgm:pt>
    <dgm:pt modelId="{845AB05C-6E0C-0346-8164-5B00AA122ED6}" type="pres">
      <dgm:prSet presAssocID="{1983BF51-2544-874E-B634-61D7F7160AD4}" presName="circle2" presStyleLbl="node1" presStyleIdx="1" presStyleCnt="5"/>
      <dgm:spPr/>
      <dgm:t>
        <a:bodyPr/>
        <a:lstStyle/>
        <a:p>
          <a:endParaRPr lang="en-US"/>
        </a:p>
      </dgm:t>
    </dgm:pt>
    <dgm:pt modelId="{2E835A59-1BB1-E442-A056-3EB59922C2E2}" type="pres">
      <dgm:prSet presAssocID="{1983BF51-2544-874E-B634-61D7F7160AD4}" presName="c2text" presStyleLbl="node1" presStyleIdx="1" presStyleCnt="5">
        <dgm:presLayoutVars>
          <dgm:bulletEnabled val="1"/>
        </dgm:presLayoutVars>
      </dgm:prSet>
      <dgm:spPr/>
      <dgm:t>
        <a:bodyPr/>
        <a:lstStyle/>
        <a:p>
          <a:endParaRPr lang="en-US"/>
        </a:p>
      </dgm:t>
    </dgm:pt>
    <dgm:pt modelId="{0FD10B73-2C66-4143-99ED-D75B65721110}" type="pres">
      <dgm:prSet presAssocID="{1983BF51-2544-874E-B634-61D7F7160AD4}" presName="comp3" presStyleCnt="0"/>
      <dgm:spPr/>
    </dgm:pt>
    <dgm:pt modelId="{D8099AAF-CD71-9045-9B1A-A9120F139C3B}" type="pres">
      <dgm:prSet presAssocID="{1983BF51-2544-874E-B634-61D7F7160AD4}" presName="circle3" presStyleLbl="node1" presStyleIdx="2" presStyleCnt="5"/>
      <dgm:spPr/>
      <dgm:t>
        <a:bodyPr/>
        <a:lstStyle/>
        <a:p>
          <a:endParaRPr lang="en-US"/>
        </a:p>
      </dgm:t>
    </dgm:pt>
    <dgm:pt modelId="{84CD5C46-DFDC-D847-89B0-907033C105A0}" type="pres">
      <dgm:prSet presAssocID="{1983BF51-2544-874E-B634-61D7F7160AD4}" presName="c3text" presStyleLbl="node1" presStyleIdx="2" presStyleCnt="5">
        <dgm:presLayoutVars>
          <dgm:bulletEnabled val="1"/>
        </dgm:presLayoutVars>
      </dgm:prSet>
      <dgm:spPr/>
      <dgm:t>
        <a:bodyPr/>
        <a:lstStyle/>
        <a:p>
          <a:endParaRPr lang="en-US"/>
        </a:p>
      </dgm:t>
    </dgm:pt>
    <dgm:pt modelId="{E2DDAAB9-7F4A-7149-944C-9180D087E3E0}" type="pres">
      <dgm:prSet presAssocID="{1983BF51-2544-874E-B634-61D7F7160AD4}" presName="comp4" presStyleCnt="0"/>
      <dgm:spPr/>
    </dgm:pt>
    <dgm:pt modelId="{889910C3-5D2B-2D4B-A27D-F8D05003D74F}" type="pres">
      <dgm:prSet presAssocID="{1983BF51-2544-874E-B634-61D7F7160AD4}" presName="circle4" presStyleLbl="node1" presStyleIdx="3" presStyleCnt="5"/>
      <dgm:spPr/>
      <dgm:t>
        <a:bodyPr/>
        <a:lstStyle/>
        <a:p>
          <a:endParaRPr lang="en-US"/>
        </a:p>
      </dgm:t>
    </dgm:pt>
    <dgm:pt modelId="{2D55C8E2-0DD4-0149-933E-67ADB44AB34C}" type="pres">
      <dgm:prSet presAssocID="{1983BF51-2544-874E-B634-61D7F7160AD4}" presName="c4text" presStyleLbl="node1" presStyleIdx="3" presStyleCnt="5">
        <dgm:presLayoutVars>
          <dgm:bulletEnabled val="1"/>
        </dgm:presLayoutVars>
      </dgm:prSet>
      <dgm:spPr/>
      <dgm:t>
        <a:bodyPr/>
        <a:lstStyle/>
        <a:p>
          <a:endParaRPr lang="en-US"/>
        </a:p>
      </dgm:t>
    </dgm:pt>
    <dgm:pt modelId="{04A926B1-D6EB-A144-BBA3-5A0C062F7946}" type="pres">
      <dgm:prSet presAssocID="{1983BF51-2544-874E-B634-61D7F7160AD4}" presName="comp5" presStyleCnt="0"/>
      <dgm:spPr/>
    </dgm:pt>
    <dgm:pt modelId="{2464072A-5275-A740-8CE5-DCA585541F14}" type="pres">
      <dgm:prSet presAssocID="{1983BF51-2544-874E-B634-61D7F7160AD4}" presName="circle5" presStyleLbl="node1" presStyleIdx="4" presStyleCnt="5"/>
      <dgm:spPr/>
      <dgm:t>
        <a:bodyPr/>
        <a:lstStyle/>
        <a:p>
          <a:endParaRPr lang="en-US"/>
        </a:p>
      </dgm:t>
    </dgm:pt>
    <dgm:pt modelId="{CBEC7DF5-3695-5F40-A8FE-3EBFEEEDC664}" type="pres">
      <dgm:prSet presAssocID="{1983BF51-2544-874E-B634-61D7F7160AD4}" presName="c5text" presStyleLbl="node1" presStyleIdx="4" presStyleCnt="5">
        <dgm:presLayoutVars>
          <dgm:bulletEnabled val="1"/>
        </dgm:presLayoutVars>
      </dgm:prSet>
      <dgm:spPr/>
      <dgm:t>
        <a:bodyPr/>
        <a:lstStyle/>
        <a:p>
          <a:endParaRPr lang="en-US"/>
        </a:p>
      </dgm:t>
    </dgm:pt>
  </dgm:ptLst>
  <dgm:cxnLst>
    <dgm:cxn modelId="{5A265A94-11AB-6241-8B6A-EB0327A46DA9}" srcId="{1983BF51-2544-874E-B634-61D7F7160AD4}" destId="{5A161158-54A1-5D4C-8EC8-4053ED7B23D8}" srcOrd="0" destOrd="0" parTransId="{72524DAC-84F9-7045-AEFF-85CAF215556F}" sibTransId="{D78E5492-6028-5340-81B1-2698F5AB709F}"/>
    <dgm:cxn modelId="{5043F607-D524-C54D-B204-3B3421CCEEE0}" type="presOf" srcId="{0EB9A58D-45DC-194C-AA8D-F6D9ECA4E087}" destId="{845AB05C-6E0C-0346-8164-5B00AA122ED6}" srcOrd="0" destOrd="0" presId="urn:microsoft.com/office/officeart/2005/8/layout/venn2"/>
    <dgm:cxn modelId="{082B989D-2852-DB4E-ADCD-965E48A786FB}" type="presOf" srcId="{AD5D08B6-0A3E-4F4E-B6F3-470B7060996F}" destId="{D8099AAF-CD71-9045-9B1A-A9120F139C3B}" srcOrd="0" destOrd="0" presId="urn:microsoft.com/office/officeart/2005/8/layout/venn2"/>
    <dgm:cxn modelId="{B557062A-45E6-894A-ABCE-16AA2FCCECE7}" type="presOf" srcId="{1983BF51-2544-874E-B634-61D7F7160AD4}" destId="{B027DF0F-941C-7144-BCD2-26004E80078A}" srcOrd="0" destOrd="0" presId="urn:microsoft.com/office/officeart/2005/8/layout/venn2"/>
    <dgm:cxn modelId="{5803155E-7371-0C4F-898C-C6862B84CDE6}" type="presOf" srcId="{FAFC4447-96EC-1C49-A91B-AB5609BA6AB7}" destId="{889910C3-5D2B-2D4B-A27D-F8D05003D74F}" srcOrd="0" destOrd="0" presId="urn:microsoft.com/office/officeart/2005/8/layout/venn2"/>
    <dgm:cxn modelId="{36678929-DACE-D344-BC6E-FB7ED1E8C676}" srcId="{1983BF51-2544-874E-B634-61D7F7160AD4}" destId="{AD5D08B6-0A3E-4F4E-B6F3-470B7060996F}" srcOrd="2" destOrd="0" parTransId="{E1A0363D-2AAB-F041-A3A9-62030F2423C9}" sibTransId="{B051A2F6-6589-D949-BE39-D08C9196F370}"/>
    <dgm:cxn modelId="{F5F16806-7602-B04E-9513-574F9CBF2A34}" srcId="{1983BF51-2544-874E-B634-61D7F7160AD4}" destId="{0EB9A58D-45DC-194C-AA8D-F6D9ECA4E087}" srcOrd="1" destOrd="0" parTransId="{BC9D941C-D8C5-A44D-B4CB-4107990DC9A4}" sibTransId="{7B9485AA-3633-B44F-9BDA-830EEEE5AA74}"/>
    <dgm:cxn modelId="{81195A04-C9B4-7547-8E98-1EA21C63CF5D}" type="presOf" srcId="{5A161158-54A1-5D4C-8EC8-4053ED7B23D8}" destId="{C588FB49-51D8-F649-9C6C-F7224170B4E6}" srcOrd="1" destOrd="0" presId="urn:microsoft.com/office/officeart/2005/8/layout/venn2"/>
    <dgm:cxn modelId="{C65D3C8A-0162-7747-A45C-54156A938763}" type="presOf" srcId="{AAF91755-DD1D-4E43-9256-B39F2F26723C}" destId="{CBEC7DF5-3695-5F40-A8FE-3EBFEEEDC664}" srcOrd="1" destOrd="0" presId="urn:microsoft.com/office/officeart/2005/8/layout/venn2"/>
    <dgm:cxn modelId="{84A9E4CA-F791-1542-8C5B-826C71CA886E}" type="presOf" srcId="{5A161158-54A1-5D4C-8EC8-4053ED7B23D8}" destId="{A6C8A73C-91E0-0245-B02B-9005AE44D14F}" srcOrd="0" destOrd="0" presId="urn:microsoft.com/office/officeart/2005/8/layout/venn2"/>
    <dgm:cxn modelId="{4B86E99E-527C-F947-B009-B40E8A524E25}" srcId="{1983BF51-2544-874E-B634-61D7F7160AD4}" destId="{AAF91755-DD1D-4E43-9256-B39F2F26723C}" srcOrd="4" destOrd="0" parTransId="{F4DA4F52-53D1-AD46-BC1A-539225DE1805}" sibTransId="{CD30630C-DA10-F24B-96A9-EA690E3FF9A7}"/>
    <dgm:cxn modelId="{59EC4ECF-36C0-8A4A-907A-76F3011A129B}" type="presOf" srcId="{AD5D08B6-0A3E-4F4E-B6F3-470B7060996F}" destId="{84CD5C46-DFDC-D847-89B0-907033C105A0}" srcOrd="1" destOrd="0" presId="urn:microsoft.com/office/officeart/2005/8/layout/venn2"/>
    <dgm:cxn modelId="{5C3080BB-A3BE-E642-9BB7-AB9F99971790}" type="presOf" srcId="{0EB9A58D-45DC-194C-AA8D-F6D9ECA4E087}" destId="{2E835A59-1BB1-E442-A056-3EB59922C2E2}" srcOrd="1" destOrd="0" presId="urn:microsoft.com/office/officeart/2005/8/layout/venn2"/>
    <dgm:cxn modelId="{EDFBA48A-162A-A846-A1E2-DE58BE4341F3}" srcId="{1983BF51-2544-874E-B634-61D7F7160AD4}" destId="{FAFC4447-96EC-1C49-A91B-AB5609BA6AB7}" srcOrd="3" destOrd="0" parTransId="{76CBF388-32EE-4147-8022-8460521D8F0F}" sibTransId="{904F7C2C-ADAC-4745-BB56-B5AB6D02C047}"/>
    <dgm:cxn modelId="{F2D668A7-2690-DA44-B4E8-02A8B1241B2F}" type="presOf" srcId="{AAF91755-DD1D-4E43-9256-B39F2F26723C}" destId="{2464072A-5275-A740-8CE5-DCA585541F14}" srcOrd="0" destOrd="0" presId="urn:microsoft.com/office/officeart/2005/8/layout/venn2"/>
    <dgm:cxn modelId="{B63DA3A0-3336-114A-929C-B2DF7E9273C8}" type="presOf" srcId="{FAFC4447-96EC-1C49-A91B-AB5609BA6AB7}" destId="{2D55C8E2-0DD4-0149-933E-67ADB44AB34C}" srcOrd="1" destOrd="0" presId="urn:microsoft.com/office/officeart/2005/8/layout/venn2"/>
    <dgm:cxn modelId="{5036228E-5AA6-4547-BE27-B173E3EBFEBA}" type="presParOf" srcId="{B027DF0F-941C-7144-BCD2-26004E80078A}" destId="{DA9B7C51-CB2C-5346-BC79-8855ECACBC64}" srcOrd="0" destOrd="0" presId="urn:microsoft.com/office/officeart/2005/8/layout/venn2"/>
    <dgm:cxn modelId="{4E3B1B4E-A20D-5A4B-9AB7-3D33E1D6D90E}" type="presParOf" srcId="{DA9B7C51-CB2C-5346-BC79-8855ECACBC64}" destId="{A6C8A73C-91E0-0245-B02B-9005AE44D14F}" srcOrd="0" destOrd="0" presId="urn:microsoft.com/office/officeart/2005/8/layout/venn2"/>
    <dgm:cxn modelId="{BB0FB122-17D2-5B42-A4D4-A7FD45168349}" type="presParOf" srcId="{DA9B7C51-CB2C-5346-BC79-8855ECACBC64}" destId="{C588FB49-51D8-F649-9C6C-F7224170B4E6}" srcOrd="1" destOrd="0" presId="urn:microsoft.com/office/officeart/2005/8/layout/venn2"/>
    <dgm:cxn modelId="{4E95AE64-115F-1741-A7EF-22844A586CC0}" type="presParOf" srcId="{B027DF0F-941C-7144-BCD2-26004E80078A}" destId="{ACEE4F1E-ECC2-8741-A925-1DF7B5B11C65}" srcOrd="1" destOrd="0" presId="urn:microsoft.com/office/officeart/2005/8/layout/venn2"/>
    <dgm:cxn modelId="{BC62B8C8-D2F5-0A42-9038-B5A3BF30A028}" type="presParOf" srcId="{ACEE4F1E-ECC2-8741-A925-1DF7B5B11C65}" destId="{845AB05C-6E0C-0346-8164-5B00AA122ED6}" srcOrd="0" destOrd="0" presId="urn:microsoft.com/office/officeart/2005/8/layout/venn2"/>
    <dgm:cxn modelId="{AA790369-DC00-7946-9D8E-1E1AAECCFE01}" type="presParOf" srcId="{ACEE4F1E-ECC2-8741-A925-1DF7B5B11C65}" destId="{2E835A59-1BB1-E442-A056-3EB59922C2E2}" srcOrd="1" destOrd="0" presId="urn:microsoft.com/office/officeart/2005/8/layout/venn2"/>
    <dgm:cxn modelId="{834E1003-FAE2-7646-BA94-707B5C7EE86B}" type="presParOf" srcId="{B027DF0F-941C-7144-BCD2-26004E80078A}" destId="{0FD10B73-2C66-4143-99ED-D75B65721110}" srcOrd="2" destOrd="0" presId="urn:microsoft.com/office/officeart/2005/8/layout/venn2"/>
    <dgm:cxn modelId="{CD97E75B-B122-E04E-A033-B555A570795C}" type="presParOf" srcId="{0FD10B73-2C66-4143-99ED-D75B65721110}" destId="{D8099AAF-CD71-9045-9B1A-A9120F139C3B}" srcOrd="0" destOrd="0" presId="urn:microsoft.com/office/officeart/2005/8/layout/venn2"/>
    <dgm:cxn modelId="{518E1A63-DCCA-0947-BE70-030E77CA77E8}" type="presParOf" srcId="{0FD10B73-2C66-4143-99ED-D75B65721110}" destId="{84CD5C46-DFDC-D847-89B0-907033C105A0}" srcOrd="1" destOrd="0" presId="urn:microsoft.com/office/officeart/2005/8/layout/venn2"/>
    <dgm:cxn modelId="{9CB1B4A3-086D-4945-8541-E5477EB85026}" type="presParOf" srcId="{B027DF0F-941C-7144-BCD2-26004E80078A}" destId="{E2DDAAB9-7F4A-7149-944C-9180D087E3E0}" srcOrd="3" destOrd="0" presId="urn:microsoft.com/office/officeart/2005/8/layout/venn2"/>
    <dgm:cxn modelId="{5BA1BBF9-97CE-EA4F-9E85-5A225CE5FE00}" type="presParOf" srcId="{E2DDAAB9-7F4A-7149-944C-9180D087E3E0}" destId="{889910C3-5D2B-2D4B-A27D-F8D05003D74F}" srcOrd="0" destOrd="0" presId="urn:microsoft.com/office/officeart/2005/8/layout/venn2"/>
    <dgm:cxn modelId="{598BEA25-D3D0-F343-BA7C-831F13ED3DAA}" type="presParOf" srcId="{E2DDAAB9-7F4A-7149-944C-9180D087E3E0}" destId="{2D55C8E2-0DD4-0149-933E-67ADB44AB34C}" srcOrd="1" destOrd="0" presId="urn:microsoft.com/office/officeart/2005/8/layout/venn2"/>
    <dgm:cxn modelId="{7BAC9C40-6964-A74C-97BE-5111246DAB28}" type="presParOf" srcId="{B027DF0F-941C-7144-BCD2-26004E80078A}" destId="{04A926B1-D6EB-A144-BBA3-5A0C062F7946}" srcOrd="4" destOrd="0" presId="urn:microsoft.com/office/officeart/2005/8/layout/venn2"/>
    <dgm:cxn modelId="{EBB7B9A5-42DE-1A4E-8B20-AF15B7C6F6AA}" type="presParOf" srcId="{04A926B1-D6EB-A144-BBA3-5A0C062F7946}" destId="{2464072A-5275-A740-8CE5-DCA585541F14}" srcOrd="0" destOrd="0" presId="urn:microsoft.com/office/officeart/2005/8/layout/venn2"/>
    <dgm:cxn modelId="{F1C4CA79-2542-BE46-8987-6FB27F9BB0A9}" type="presParOf" srcId="{04A926B1-D6EB-A144-BBA3-5A0C062F7946}" destId="{CBEC7DF5-3695-5F40-A8FE-3EBFEEEDC66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8A73C-91E0-0245-B02B-9005AE44D14F}">
      <dsp:nvSpPr>
        <dsp:cNvPr id="0" name=""/>
        <dsp:cNvSpPr/>
      </dsp:nvSpPr>
      <dsp:spPr>
        <a:xfrm>
          <a:off x="3082131" y="0"/>
          <a:ext cx="4351338" cy="435133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i="0" kern="1200" dirty="0">
              <a:latin typeface="Avenir Black" panose="02000503020000020003" pitchFamily="2" charset="0"/>
            </a:rPr>
            <a:t>SOA Changes</a:t>
          </a:r>
        </a:p>
      </dsp:txBody>
      <dsp:txXfrm>
        <a:off x="4441924" y="217566"/>
        <a:ext cx="1631751" cy="435133"/>
      </dsp:txXfrm>
    </dsp:sp>
    <dsp:sp modelId="{845AB05C-6E0C-0346-8164-5B00AA122ED6}">
      <dsp:nvSpPr>
        <dsp:cNvPr id="0" name=""/>
        <dsp:cNvSpPr/>
      </dsp:nvSpPr>
      <dsp:spPr>
        <a:xfrm>
          <a:off x="3408481" y="652700"/>
          <a:ext cx="3698637" cy="3698637"/>
        </a:xfrm>
        <a:prstGeom prst="ellipse">
          <a:avLst/>
        </a:prstGeom>
        <a:solidFill>
          <a:schemeClr val="accent3">
            <a:hueOff val="189320"/>
            <a:satOff val="2476"/>
            <a:lumOff val="-30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i="0" kern="1200" dirty="0">
              <a:latin typeface="Avenir Black" panose="02000503020000020003" pitchFamily="2" charset="0"/>
            </a:rPr>
            <a:t>Education Leader</a:t>
          </a:r>
        </a:p>
      </dsp:txBody>
      <dsp:txXfrm>
        <a:off x="4460281" y="865372"/>
        <a:ext cx="1595037" cy="425343"/>
      </dsp:txXfrm>
    </dsp:sp>
    <dsp:sp modelId="{D8099AAF-CD71-9045-9B1A-A9120F139C3B}">
      <dsp:nvSpPr>
        <dsp:cNvPr id="0" name=""/>
        <dsp:cNvSpPr/>
      </dsp:nvSpPr>
      <dsp:spPr>
        <a:xfrm>
          <a:off x="3734831" y="1305401"/>
          <a:ext cx="3045936" cy="3045936"/>
        </a:xfrm>
        <a:prstGeom prst="ellipse">
          <a:avLst/>
        </a:prstGeom>
        <a:solidFill>
          <a:schemeClr val="accent3">
            <a:hueOff val="378640"/>
            <a:satOff val="4952"/>
            <a:lumOff val="-607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i="0" kern="1200" dirty="0">
              <a:latin typeface="Avenir Black" panose="02000503020000020003" pitchFamily="2" charset="0"/>
            </a:rPr>
            <a:t>Educator</a:t>
          </a:r>
        </a:p>
      </dsp:txBody>
      <dsp:txXfrm>
        <a:off x="4469663" y="1515571"/>
        <a:ext cx="1576272" cy="420339"/>
      </dsp:txXfrm>
    </dsp:sp>
    <dsp:sp modelId="{889910C3-5D2B-2D4B-A27D-F8D05003D74F}">
      <dsp:nvSpPr>
        <dsp:cNvPr id="0" name=""/>
        <dsp:cNvSpPr/>
      </dsp:nvSpPr>
      <dsp:spPr>
        <a:xfrm>
          <a:off x="4061182" y="1958102"/>
          <a:ext cx="2393235" cy="2393235"/>
        </a:xfrm>
        <a:prstGeom prst="ellipse">
          <a:avLst/>
        </a:prstGeom>
        <a:solidFill>
          <a:schemeClr val="accent3">
            <a:hueOff val="567960"/>
            <a:satOff val="7427"/>
            <a:lumOff val="-91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i="0" kern="1200" dirty="0">
              <a:latin typeface="Avenir Black" panose="02000503020000020003" pitchFamily="2" charset="0"/>
            </a:rPr>
            <a:t>Classroom </a:t>
          </a:r>
        </a:p>
      </dsp:txBody>
      <dsp:txXfrm>
        <a:off x="4611626" y="2173493"/>
        <a:ext cx="1292347" cy="430782"/>
      </dsp:txXfrm>
    </dsp:sp>
    <dsp:sp modelId="{2464072A-5275-A740-8CE5-DCA585541F14}">
      <dsp:nvSpPr>
        <dsp:cNvPr id="0" name=""/>
        <dsp:cNvSpPr/>
      </dsp:nvSpPr>
      <dsp:spPr>
        <a:xfrm>
          <a:off x="4387532" y="2610802"/>
          <a:ext cx="1740535" cy="1740535"/>
        </a:xfrm>
        <a:prstGeom prst="ellipse">
          <a:avLst/>
        </a:prstGeom>
        <a:solidFill>
          <a:schemeClr val="accent3">
            <a:hueOff val="757280"/>
            <a:satOff val="9903"/>
            <a:lumOff val="-1215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i="0" kern="1200" dirty="0">
              <a:latin typeface="Avenir Black" panose="02000503020000020003" pitchFamily="2" charset="0"/>
            </a:rPr>
            <a:t>Graduate</a:t>
          </a:r>
        </a:p>
      </dsp:txBody>
      <dsp:txXfrm>
        <a:off x="4642427" y="3045936"/>
        <a:ext cx="1230744" cy="87026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2C57B-5C11-4E7F-BAD1-C10C8779A048}"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F2418-992B-4305-97B2-C66FEADCF529}" type="slidenum">
              <a:rPr lang="en-US" smtClean="0"/>
              <a:t>‹#›</a:t>
            </a:fld>
            <a:endParaRPr lang="en-US"/>
          </a:p>
        </p:txBody>
      </p:sp>
    </p:spTree>
    <p:extLst>
      <p:ext uri="{BB962C8B-B14F-4D97-AF65-F5344CB8AC3E}">
        <p14:creationId xmlns:p14="http://schemas.microsoft.com/office/powerpoint/2010/main" val="112707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C8927-04CC-44CC-A236-B2A7823267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04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CC8927-04CC-44CC-A236-B2A78232679E}" type="slidenum">
              <a:rPr lang="en-US" smtClean="0"/>
              <a:t>2</a:t>
            </a:fld>
            <a:endParaRPr lang="en-US"/>
          </a:p>
        </p:txBody>
      </p:sp>
    </p:spTree>
    <p:extLst>
      <p:ext uri="{BB962C8B-B14F-4D97-AF65-F5344CB8AC3E}">
        <p14:creationId xmlns:p14="http://schemas.microsoft.com/office/powerpoint/2010/main" val="38992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F2418-992B-4305-97B2-C66FEADCF529}" type="slidenum">
              <a:rPr lang="en-US" smtClean="0"/>
              <a:t>7</a:t>
            </a:fld>
            <a:endParaRPr lang="en-US"/>
          </a:p>
        </p:txBody>
      </p:sp>
    </p:spTree>
    <p:extLst>
      <p:ext uri="{BB962C8B-B14F-4D97-AF65-F5344CB8AC3E}">
        <p14:creationId xmlns:p14="http://schemas.microsoft.com/office/powerpoint/2010/main" val="232186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41A92-4898-CC4A-AB6B-DE897173A8E8}" type="slidenum">
              <a:rPr lang="en-US" smtClean="0"/>
              <a:t>8</a:t>
            </a:fld>
            <a:endParaRPr lang="en-US"/>
          </a:p>
        </p:txBody>
      </p:sp>
    </p:spTree>
    <p:extLst>
      <p:ext uri="{BB962C8B-B14F-4D97-AF65-F5344CB8AC3E}">
        <p14:creationId xmlns:p14="http://schemas.microsoft.com/office/powerpoint/2010/main" val="349853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F5B09E-FA5E-4E17-9CEB-A479098B95D2}"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28470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5B09E-FA5E-4E17-9CEB-A479098B95D2}"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297571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5B09E-FA5E-4E17-9CEB-A479098B95D2}"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732799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a:solidFill>
                  <a:schemeClr val="tx1"/>
                </a:solidFill>
              </a:rPr>
              <a:t/>
            </a:r>
            <a:br>
              <a:rPr lang="en-US" sz="1400">
                <a:solidFill>
                  <a:schemeClr val="tx1"/>
                </a:solidFill>
              </a:rPr>
            </a:br>
            <a:r>
              <a:rPr lang="en-US" sz="1400">
                <a:solidFill>
                  <a:schemeClr val="tx1"/>
                </a:solidFill>
              </a:rPr>
              <a:t/>
            </a:r>
            <a:br>
              <a:rPr lang="en-US" sz="1400">
                <a:solidFill>
                  <a:schemeClr val="tx1"/>
                </a:solidFill>
              </a:rPr>
            </a:br>
            <a:endParaRPr lang="en-US" sz="140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83583"/>
            <a:ext cx="12247144" cy="7121067"/>
          </a:xfrm>
          <a:prstGeom prst="rect">
            <a:avLst/>
          </a:prstGeom>
        </p:spPr>
      </p:pic>
      <p:sp>
        <p:nvSpPr>
          <p:cNvPr id="11" name="Footer Placeholder 4"/>
          <p:cNvSpPr>
            <a:spLocks noGrp="1"/>
          </p:cNvSpPr>
          <p:nvPr>
            <p:ph type="ftr" sz="quarter" idx="11"/>
          </p:nvPr>
        </p:nvSpPr>
        <p:spPr>
          <a:xfrm>
            <a:off x="304800" y="6209936"/>
            <a:ext cx="8200944" cy="365125"/>
          </a:xfrm>
          <a:prstGeom prst="rect">
            <a:avLst/>
          </a:prstGeom>
        </p:spPr>
        <p:txBody>
          <a:bodyPr/>
          <a:lstStyle>
            <a:lvl1pPr>
              <a:defRPr>
                <a:solidFill>
                  <a:schemeClr val="bg1"/>
                </a:solidFill>
              </a:defRPr>
            </a:lvl1pPr>
          </a:lstStyle>
          <a:p>
            <a:endParaRPr lang="en-US"/>
          </a:p>
        </p:txBody>
      </p:sp>
      <p:sp>
        <p:nvSpPr>
          <p:cNvPr id="14" name="Title 1"/>
          <p:cNvSpPr>
            <a:spLocks noGrp="1"/>
          </p:cNvSpPr>
          <p:nvPr>
            <p:ph type="ctrTitle"/>
          </p:nvPr>
        </p:nvSpPr>
        <p:spPr>
          <a:xfrm>
            <a:off x="-104206" y="-156533"/>
            <a:ext cx="12400411" cy="1470025"/>
          </a:xfrm>
        </p:spPr>
        <p:txBody>
          <a:bodyPr/>
          <a:lstStyle/>
          <a:p>
            <a:r>
              <a:rPr lang="en-US"/>
              <a:t>Click to edit Master title style</a:t>
            </a:r>
          </a:p>
        </p:txBody>
      </p:sp>
      <p:sp>
        <p:nvSpPr>
          <p:cNvPr id="15" name="Subtitle 2"/>
          <p:cNvSpPr>
            <a:spLocks noGrp="1"/>
          </p:cNvSpPr>
          <p:nvPr>
            <p:ph type="subTitle" idx="1"/>
          </p:nvPr>
        </p:nvSpPr>
        <p:spPr>
          <a:xfrm>
            <a:off x="-104206" y="1306898"/>
            <a:ext cx="12400411" cy="510180"/>
          </a:xfrm>
          <a:prstGeom prst="rect">
            <a:avLst/>
          </a:prstGeom>
          <a:solidFill>
            <a:schemeClr val="tx1">
              <a:alpha val="49000"/>
            </a:schemeClr>
          </a:solidFill>
        </p:spPr>
        <p:txBody>
          <a:bodyPr/>
          <a:lstStyle>
            <a:lvl1pPr marL="0" indent="0" algn="ctr">
              <a:buNone/>
              <a:defRPr sz="20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49405" y="5218546"/>
            <a:ext cx="2070759" cy="749727"/>
          </a:xfrm>
          <a:prstGeom prst="rect">
            <a:avLst/>
          </a:prstGeom>
        </p:spPr>
      </p:pic>
    </p:spTree>
    <p:extLst>
      <p:ext uri="{BB962C8B-B14F-4D97-AF65-F5344CB8AC3E}">
        <p14:creationId xmlns:p14="http://schemas.microsoft.com/office/powerpoint/2010/main" val="409604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52012" y="-825097"/>
            <a:ext cx="9937873" cy="6764056"/>
          </a:xfrm>
          <a:prstGeom prst="rect">
            <a:avLst/>
          </a:prstGeom>
        </p:spPr>
      </p:pic>
      <p:sp>
        <p:nvSpPr>
          <p:cNvPr id="10" name="Rectangle 9"/>
          <p:cNvSpPr/>
          <p:nvPr userDrawn="1"/>
        </p:nvSpPr>
        <p:spPr>
          <a:xfrm>
            <a:off x="-1" y="-244320"/>
            <a:ext cx="4558975" cy="61832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a:solidFill>
                  <a:schemeClr val="tx1"/>
                </a:solidFill>
              </a:rPr>
              <a:t/>
            </a:r>
            <a:br>
              <a:rPr lang="en-US" sz="1867">
                <a:solidFill>
                  <a:schemeClr val="tx1"/>
                </a:solidFill>
              </a:rPr>
            </a:br>
            <a:endParaRPr lang="en-US" sz="1867">
              <a:solidFill>
                <a:schemeClr val="tx1"/>
              </a:solidFill>
            </a:endParaRPr>
          </a:p>
        </p:txBody>
      </p:sp>
      <p:sp>
        <p:nvSpPr>
          <p:cNvPr id="17" name="Text Placeholder 2"/>
          <p:cNvSpPr>
            <a:spLocks noGrp="1"/>
          </p:cNvSpPr>
          <p:nvPr>
            <p:ph type="body" idx="1"/>
          </p:nvPr>
        </p:nvSpPr>
        <p:spPr>
          <a:xfrm>
            <a:off x="284289" y="1"/>
            <a:ext cx="3967611" cy="791083"/>
          </a:xfrm>
          <a:prstGeom prst="rect">
            <a:avLst/>
          </a:prstGeom>
        </p:spPr>
        <p:txBody>
          <a:bodyPr anchor="b"/>
          <a:lstStyle>
            <a:lvl1pPr marL="0" indent="0">
              <a:buNone/>
              <a:defRPr sz="2667"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8" name="Content Placeholder 3"/>
          <p:cNvSpPr>
            <a:spLocks noGrp="1"/>
          </p:cNvSpPr>
          <p:nvPr>
            <p:ph sz="half" idx="2" hasCustomPrompt="1"/>
          </p:nvPr>
        </p:nvSpPr>
        <p:spPr>
          <a:xfrm>
            <a:off x="304800" y="753720"/>
            <a:ext cx="3967611" cy="4658437"/>
          </a:xfrm>
          <a:prstGeom prst="rect">
            <a:avLst/>
          </a:prstGeom>
        </p:spPr>
        <p:txBody>
          <a:bodyPr/>
          <a:lstStyle>
            <a:lvl1pPr>
              <a:defRPr sz="2667">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br>
              <a:rPr lang="en-US"/>
            </a:br>
            <a:endParaRPr lang="en-US"/>
          </a:p>
          <a:p>
            <a:pPr lvl="0"/>
            <a:endParaRPr lang="en-US"/>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22593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On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18A7BBE-05ED-1840-A93E-3FF83248123B}"/>
              </a:ext>
            </a:extLst>
          </p:cNvPr>
          <p:cNvSpPr/>
          <p:nvPr userDrawn="1"/>
        </p:nvSpPr>
        <p:spPr>
          <a:xfrm>
            <a:off x="0" y="0"/>
            <a:ext cx="12192000" cy="6858000"/>
          </a:xfrm>
          <a:prstGeom prst="rect">
            <a:avLst/>
          </a:prstGeom>
          <a:solidFill>
            <a:schemeClr val="tx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xmlns="" id="{536FE7E1-8DF8-EB44-B2CF-9CBF0C731926}"/>
              </a:ext>
            </a:extLst>
          </p:cNvPr>
          <p:cNvSpPr>
            <a:spLocks noGrp="1"/>
          </p:cNvSpPr>
          <p:nvPr>
            <p:ph type="body" sz="quarter" idx="11" hasCustomPrompt="1"/>
          </p:nvPr>
        </p:nvSpPr>
        <p:spPr>
          <a:xfrm>
            <a:off x="685800" y="2097532"/>
            <a:ext cx="5377307" cy="2157476"/>
          </a:xfrm>
          <a:prstGeom prst="rect">
            <a:avLst/>
          </a:prstGeom>
        </p:spPr>
        <p:txBody>
          <a:bodyPr anchor="b"/>
          <a:lstStyle>
            <a:lvl1pPr marL="0" indent="0">
              <a:buNone/>
              <a:defRPr sz="3200" b="1" cap="all" baseline="0">
                <a:solidFill>
                  <a:schemeClr val="bg1"/>
                </a:solidFill>
              </a:defRPr>
            </a:lvl1pPr>
          </a:lstStyle>
          <a:p>
            <a:pPr lvl="0"/>
            <a:r>
              <a:rPr lang="en-US" dirty="0"/>
              <a:t>&lt;Title of Section&gt;</a:t>
            </a:r>
          </a:p>
        </p:txBody>
      </p:sp>
      <p:sp>
        <p:nvSpPr>
          <p:cNvPr id="12" name="Text Placeholder 11">
            <a:extLst>
              <a:ext uri="{FF2B5EF4-FFF2-40B4-BE49-F238E27FC236}">
                <a16:creationId xmlns:a16="http://schemas.microsoft.com/office/drawing/2014/main" xmlns="" id="{6A25AADB-DB8B-F94C-8247-7255D23BE2FA}"/>
              </a:ext>
            </a:extLst>
          </p:cNvPr>
          <p:cNvSpPr>
            <a:spLocks noGrp="1"/>
          </p:cNvSpPr>
          <p:nvPr>
            <p:ph type="body" sz="quarter" idx="12" hasCustomPrompt="1"/>
          </p:nvPr>
        </p:nvSpPr>
        <p:spPr>
          <a:xfrm>
            <a:off x="685800" y="4254500"/>
            <a:ext cx="6327775" cy="573532"/>
          </a:xfrm>
          <a:prstGeom prst="rect">
            <a:avLst/>
          </a:prstGeom>
        </p:spPr>
        <p:txBody>
          <a:bodyPr/>
          <a:lstStyle>
            <a:lvl1pPr marL="0" indent="0">
              <a:buNone/>
              <a:defRPr sz="1600" b="1" i="1">
                <a:solidFill>
                  <a:schemeClr val="bg1"/>
                </a:solidFill>
              </a:defRPr>
            </a:lvl1pPr>
          </a:lstStyle>
          <a:p>
            <a:pPr lvl="0"/>
            <a:r>
              <a:rPr lang="en-US" dirty="0"/>
              <a:t>&lt;</a:t>
            </a:r>
            <a:r>
              <a:rPr lang="en-US" dirty="0" err="1"/>
              <a:t>Subheader</a:t>
            </a:r>
            <a:r>
              <a:rPr lang="en-US" dirty="0"/>
              <a:t> if it is appropriate&gt;</a:t>
            </a:r>
          </a:p>
        </p:txBody>
      </p:sp>
      <p:sp>
        <p:nvSpPr>
          <p:cNvPr id="13" name="Text Placeholder 11">
            <a:extLst>
              <a:ext uri="{FF2B5EF4-FFF2-40B4-BE49-F238E27FC236}">
                <a16:creationId xmlns:a16="http://schemas.microsoft.com/office/drawing/2014/main" xmlns="" id="{5BF58291-12A0-6540-9022-736D1387FAF4}"/>
              </a:ext>
            </a:extLst>
          </p:cNvPr>
          <p:cNvSpPr>
            <a:spLocks noGrp="1"/>
          </p:cNvSpPr>
          <p:nvPr>
            <p:ph type="body" sz="quarter" idx="13"/>
          </p:nvPr>
        </p:nvSpPr>
        <p:spPr>
          <a:xfrm>
            <a:off x="685800" y="4828032"/>
            <a:ext cx="6327775" cy="1280160"/>
          </a:xfrm>
          <a:prstGeom prst="rect">
            <a:avLst/>
          </a:prstGeom>
        </p:spPr>
        <p:txBody>
          <a:bodyPr/>
          <a:lstStyle>
            <a:lvl1pPr marL="0" indent="0">
              <a:lnSpc>
                <a:spcPct val="120000"/>
              </a:lnSpc>
              <a:spcBef>
                <a:spcPts val="300"/>
              </a:spcBef>
              <a:spcAft>
                <a:spcPts val="600"/>
              </a:spcAft>
              <a:buNone/>
              <a:defRPr sz="1400" b="0" i="0">
                <a:solidFill>
                  <a:schemeClr val="bg1"/>
                </a:solidFill>
              </a:defRPr>
            </a:lvl1pPr>
          </a:lstStyle>
          <a:p>
            <a:pPr lvl="0"/>
            <a:endParaRPr lang="en-US" dirty="0"/>
          </a:p>
        </p:txBody>
      </p:sp>
    </p:spTree>
    <p:extLst>
      <p:ext uri="{BB962C8B-B14F-4D97-AF65-F5344CB8AC3E}">
        <p14:creationId xmlns:p14="http://schemas.microsoft.com/office/powerpoint/2010/main" val="2405544107"/>
      </p:ext>
    </p:extLst>
  </p:cSld>
  <p:clrMapOvr>
    <a:masterClrMapping/>
  </p:clrMapOvr>
  <p:extLst>
    <p:ext uri="{DCECCB84-F9BA-43D5-87BE-67443E8EF086}">
      <p15:sldGuideLst xmlns:p15="http://schemas.microsoft.com/office/powerpoint/2012/main" xmlns="">
        <p15:guide id="1" pos="3840">
          <p15:clr>
            <a:srgbClr val="FBAE40"/>
          </p15:clr>
        </p15:guide>
        <p15:guide id="2" orient="horz" pos="2160">
          <p15:clr>
            <a:srgbClr val="FBAE40"/>
          </p15:clr>
        </p15:guide>
        <p15:guide id="3" pos="1920">
          <p15:clr>
            <a:srgbClr val="FBAE40"/>
          </p15:clr>
        </p15:guide>
        <p15:guide id="4" pos="5760">
          <p15:clr>
            <a:srgbClr val="FBAE40"/>
          </p15:clr>
        </p15:guide>
        <p15:guide id="5" pos="4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Process Set - Colorful">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25946F82-3F15-4722-91F8-E9F7D5EAEF53}"/>
              </a:ext>
            </a:extLst>
          </p:cNvPr>
          <p:cNvSpPr/>
          <p:nvPr userDrawn="1"/>
        </p:nvSpPr>
        <p:spPr>
          <a:xfrm>
            <a:off x="-6350" y="1993900"/>
            <a:ext cx="12198350" cy="4864100"/>
          </a:xfrm>
          <a:prstGeom prst="rect">
            <a:avLst/>
          </a:prstGeom>
          <a:solidFill>
            <a:schemeClr val="tx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8">
            <a:extLst>
              <a:ext uri="{FF2B5EF4-FFF2-40B4-BE49-F238E27FC236}">
                <a16:creationId xmlns:a16="http://schemas.microsoft.com/office/drawing/2014/main" xmlns="" id="{9303968F-05F4-AF4B-ACF5-BCCA1FC4CF0A}"/>
              </a:ext>
            </a:extLst>
          </p:cNvPr>
          <p:cNvSpPr>
            <a:spLocks noGrp="1"/>
          </p:cNvSpPr>
          <p:nvPr>
            <p:ph type="body" sz="quarter" idx="11" hasCustomPrompt="1"/>
          </p:nvPr>
        </p:nvSpPr>
        <p:spPr>
          <a:xfrm>
            <a:off x="3047999" y="726651"/>
            <a:ext cx="6096002" cy="873549"/>
          </a:xfrm>
          <a:prstGeom prst="rect">
            <a:avLst/>
          </a:prstGeom>
        </p:spPr>
        <p:txBody>
          <a:bodyPr anchor="t"/>
          <a:lstStyle>
            <a:lvl1pPr marL="0" indent="0" algn="ctr">
              <a:buNone/>
              <a:defRPr sz="3200" b="1" cap="all" baseline="0">
                <a:solidFill>
                  <a:schemeClr val="tx1"/>
                </a:solidFill>
              </a:defRPr>
            </a:lvl1pPr>
          </a:lstStyle>
          <a:p>
            <a:pPr lvl="0"/>
            <a:r>
              <a:rPr lang="en-US" dirty="0"/>
              <a:t>&lt;Title of Section&gt;</a:t>
            </a:r>
          </a:p>
        </p:txBody>
      </p:sp>
      <p:sp>
        <p:nvSpPr>
          <p:cNvPr id="2" name="Rectangle 1">
            <a:extLst>
              <a:ext uri="{FF2B5EF4-FFF2-40B4-BE49-F238E27FC236}">
                <a16:creationId xmlns:a16="http://schemas.microsoft.com/office/drawing/2014/main" xmlns="" id="{68AC4FB2-6425-4E5C-85E7-16F499978EBA}"/>
              </a:ext>
            </a:extLst>
          </p:cNvPr>
          <p:cNvSpPr/>
          <p:nvPr userDrawn="1"/>
        </p:nvSpPr>
        <p:spPr>
          <a:xfrm>
            <a:off x="1105840" y="2260600"/>
            <a:ext cx="2781300" cy="43561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AC71CA84-8CCC-48A8-B7AB-E8984CB58541}"/>
              </a:ext>
            </a:extLst>
          </p:cNvPr>
          <p:cNvSpPr/>
          <p:nvPr userDrawn="1"/>
        </p:nvSpPr>
        <p:spPr>
          <a:xfrm>
            <a:off x="4697179" y="2260600"/>
            <a:ext cx="2781300" cy="43561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64CBB16-2224-44B3-9365-0D4A282F9A2D}"/>
              </a:ext>
            </a:extLst>
          </p:cNvPr>
          <p:cNvSpPr/>
          <p:nvPr userDrawn="1"/>
        </p:nvSpPr>
        <p:spPr>
          <a:xfrm>
            <a:off x="8288518" y="2260600"/>
            <a:ext cx="2781300" cy="43561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xmlns="" id="{F081F463-C534-7C47-A7BB-E70C3535137A}"/>
              </a:ext>
            </a:extLst>
          </p:cNvPr>
          <p:cNvSpPr>
            <a:spLocks noGrp="1"/>
          </p:cNvSpPr>
          <p:nvPr>
            <p:ph type="body" sz="quarter" idx="12" hasCustomPrompt="1"/>
          </p:nvPr>
        </p:nvSpPr>
        <p:spPr>
          <a:xfrm>
            <a:off x="3048000" y="127033"/>
            <a:ext cx="6096001" cy="573532"/>
          </a:xfrm>
          <a:prstGeom prst="rect">
            <a:avLst/>
          </a:prstGeom>
        </p:spPr>
        <p:txBody>
          <a:bodyPr anchor="b"/>
          <a:lstStyle>
            <a:lvl1pPr marL="0" indent="0" algn="ctr">
              <a:buNone/>
              <a:defRPr sz="1600" b="0" i="0" cap="all" spc="200" baseline="0">
                <a:solidFill>
                  <a:schemeClr val="tx1"/>
                </a:solidFill>
              </a:defRPr>
            </a:lvl1pPr>
          </a:lstStyle>
          <a:p>
            <a:pPr lvl="0"/>
            <a:r>
              <a:rPr lang="en-US" dirty="0"/>
              <a:t>&lt;</a:t>
            </a:r>
            <a:r>
              <a:rPr lang="en-US" dirty="0" err="1"/>
              <a:t>Subheader</a:t>
            </a:r>
            <a:r>
              <a:rPr lang="en-US" dirty="0"/>
              <a:t> if it is appropriate&gt;</a:t>
            </a:r>
          </a:p>
        </p:txBody>
      </p:sp>
      <p:sp>
        <p:nvSpPr>
          <p:cNvPr id="9" name="Text Placeholder 11">
            <a:extLst>
              <a:ext uri="{FF2B5EF4-FFF2-40B4-BE49-F238E27FC236}">
                <a16:creationId xmlns:a16="http://schemas.microsoft.com/office/drawing/2014/main" xmlns="" id="{234D3316-846F-2945-B043-9B03B5D9F3B3}"/>
              </a:ext>
            </a:extLst>
          </p:cNvPr>
          <p:cNvSpPr>
            <a:spLocks noGrp="1"/>
          </p:cNvSpPr>
          <p:nvPr>
            <p:ph type="body" sz="quarter" idx="16"/>
          </p:nvPr>
        </p:nvSpPr>
        <p:spPr>
          <a:xfrm>
            <a:off x="1384300" y="3691362"/>
            <a:ext cx="2224380" cy="2669195"/>
          </a:xfrm>
          <a:prstGeom prst="rect">
            <a:avLst/>
          </a:prstGeom>
        </p:spPr>
        <p:txBody>
          <a:bodyPr/>
          <a:lstStyle>
            <a:lvl1pPr marL="0" indent="0" algn="ctr">
              <a:lnSpc>
                <a:spcPct val="120000"/>
              </a:lnSpc>
              <a:spcBef>
                <a:spcPts val="300"/>
              </a:spcBef>
              <a:spcAft>
                <a:spcPts val="600"/>
              </a:spcAft>
              <a:buNone/>
              <a:defRPr sz="1400" b="0" i="0">
                <a:solidFill>
                  <a:schemeClr val="bg1"/>
                </a:solidFill>
              </a:defRPr>
            </a:lvl1pPr>
          </a:lstStyle>
          <a:p>
            <a:pPr lvl="0"/>
            <a:endParaRPr lang="en-US" dirty="0"/>
          </a:p>
        </p:txBody>
      </p:sp>
      <p:sp>
        <p:nvSpPr>
          <p:cNvPr id="10" name="Text Placeholder 11">
            <a:extLst>
              <a:ext uri="{FF2B5EF4-FFF2-40B4-BE49-F238E27FC236}">
                <a16:creationId xmlns:a16="http://schemas.microsoft.com/office/drawing/2014/main" xmlns="" id="{079D5A3E-5782-8543-BDB1-131AEB339EED}"/>
              </a:ext>
            </a:extLst>
          </p:cNvPr>
          <p:cNvSpPr>
            <a:spLocks noGrp="1"/>
          </p:cNvSpPr>
          <p:nvPr>
            <p:ph type="body" sz="quarter" idx="17" hasCustomPrompt="1"/>
          </p:nvPr>
        </p:nvSpPr>
        <p:spPr>
          <a:xfrm>
            <a:off x="1384300" y="2630055"/>
            <a:ext cx="2224382" cy="536583"/>
          </a:xfrm>
          <a:prstGeom prst="rect">
            <a:avLst/>
          </a:prstGeom>
        </p:spPr>
        <p:txBody>
          <a:bodyPr/>
          <a:lstStyle>
            <a:lvl1pPr marL="0" indent="0" algn="ctr">
              <a:lnSpc>
                <a:spcPct val="120000"/>
              </a:lnSpc>
              <a:spcBef>
                <a:spcPts val="300"/>
              </a:spcBef>
              <a:spcAft>
                <a:spcPts val="600"/>
              </a:spcAft>
              <a:buNone/>
              <a:defRPr sz="1400" b="1" i="0" cap="all" baseline="0">
                <a:solidFill>
                  <a:schemeClr val="bg1"/>
                </a:solidFill>
              </a:defRPr>
            </a:lvl1pPr>
          </a:lstStyle>
          <a:p>
            <a:pPr lvl="0"/>
            <a:r>
              <a:rPr lang="en-US" dirty="0"/>
              <a:t>&lt;title&gt;</a:t>
            </a:r>
          </a:p>
        </p:txBody>
      </p:sp>
      <p:sp>
        <p:nvSpPr>
          <p:cNvPr id="11" name="Text Placeholder 11">
            <a:extLst>
              <a:ext uri="{FF2B5EF4-FFF2-40B4-BE49-F238E27FC236}">
                <a16:creationId xmlns:a16="http://schemas.microsoft.com/office/drawing/2014/main" xmlns="" id="{0BE2CA47-4016-E84A-BB5D-17A2C3BE9F3D}"/>
              </a:ext>
            </a:extLst>
          </p:cNvPr>
          <p:cNvSpPr>
            <a:spLocks noGrp="1"/>
          </p:cNvSpPr>
          <p:nvPr>
            <p:ph type="body" sz="quarter" idx="18"/>
          </p:nvPr>
        </p:nvSpPr>
        <p:spPr>
          <a:xfrm>
            <a:off x="4975639" y="3691362"/>
            <a:ext cx="2224380" cy="2669195"/>
          </a:xfrm>
          <a:prstGeom prst="rect">
            <a:avLst/>
          </a:prstGeom>
        </p:spPr>
        <p:txBody>
          <a:bodyPr/>
          <a:lstStyle>
            <a:lvl1pPr marL="0" indent="0" algn="ctr">
              <a:lnSpc>
                <a:spcPct val="120000"/>
              </a:lnSpc>
              <a:spcBef>
                <a:spcPts val="300"/>
              </a:spcBef>
              <a:spcAft>
                <a:spcPts val="600"/>
              </a:spcAft>
              <a:buNone/>
              <a:defRPr sz="1400" b="0" i="0">
                <a:solidFill>
                  <a:schemeClr val="bg1"/>
                </a:solidFill>
              </a:defRPr>
            </a:lvl1pPr>
          </a:lstStyle>
          <a:p>
            <a:pPr lvl="0"/>
            <a:endParaRPr lang="en-US" dirty="0"/>
          </a:p>
        </p:txBody>
      </p:sp>
      <p:sp>
        <p:nvSpPr>
          <p:cNvPr id="12" name="Text Placeholder 11">
            <a:extLst>
              <a:ext uri="{FF2B5EF4-FFF2-40B4-BE49-F238E27FC236}">
                <a16:creationId xmlns:a16="http://schemas.microsoft.com/office/drawing/2014/main" xmlns="" id="{B03C4D33-814E-F445-A35F-14D453AD428E}"/>
              </a:ext>
            </a:extLst>
          </p:cNvPr>
          <p:cNvSpPr>
            <a:spLocks noGrp="1"/>
          </p:cNvSpPr>
          <p:nvPr>
            <p:ph type="body" sz="quarter" idx="19" hasCustomPrompt="1"/>
          </p:nvPr>
        </p:nvSpPr>
        <p:spPr>
          <a:xfrm>
            <a:off x="4975639" y="2630055"/>
            <a:ext cx="2224382" cy="536583"/>
          </a:xfrm>
          <a:prstGeom prst="rect">
            <a:avLst/>
          </a:prstGeom>
        </p:spPr>
        <p:txBody>
          <a:bodyPr/>
          <a:lstStyle>
            <a:lvl1pPr marL="0" indent="0" algn="ctr">
              <a:lnSpc>
                <a:spcPct val="120000"/>
              </a:lnSpc>
              <a:spcBef>
                <a:spcPts val="300"/>
              </a:spcBef>
              <a:spcAft>
                <a:spcPts val="600"/>
              </a:spcAft>
              <a:buNone/>
              <a:defRPr sz="1400" b="1" i="0" cap="all" baseline="0">
                <a:solidFill>
                  <a:schemeClr val="bg1"/>
                </a:solidFill>
              </a:defRPr>
            </a:lvl1pPr>
          </a:lstStyle>
          <a:p>
            <a:pPr lvl="0"/>
            <a:r>
              <a:rPr lang="en-US" dirty="0"/>
              <a:t>&lt;title&gt;</a:t>
            </a:r>
          </a:p>
        </p:txBody>
      </p:sp>
      <p:sp>
        <p:nvSpPr>
          <p:cNvPr id="13" name="Text Placeholder 11">
            <a:extLst>
              <a:ext uri="{FF2B5EF4-FFF2-40B4-BE49-F238E27FC236}">
                <a16:creationId xmlns:a16="http://schemas.microsoft.com/office/drawing/2014/main" xmlns="" id="{4FFF1C3A-2901-6745-B53A-EC635321F670}"/>
              </a:ext>
            </a:extLst>
          </p:cNvPr>
          <p:cNvSpPr>
            <a:spLocks noGrp="1"/>
          </p:cNvSpPr>
          <p:nvPr>
            <p:ph type="body" sz="quarter" idx="20"/>
          </p:nvPr>
        </p:nvSpPr>
        <p:spPr>
          <a:xfrm>
            <a:off x="8566978" y="3691362"/>
            <a:ext cx="2224380" cy="2669195"/>
          </a:xfrm>
          <a:prstGeom prst="rect">
            <a:avLst/>
          </a:prstGeom>
        </p:spPr>
        <p:txBody>
          <a:bodyPr/>
          <a:lstStyle>
            <a:lvl1pPr marL="0" indent="0" algn="ctr">
              <a:lnSpc>
                <a:spcPct val="120000"/>
              </a:lnSpc>
              <a:spcBef>
                <a:spcPts val="300"/>
              </a:spcBef>
              <a:spcAft>
                <a:spcPts val="600"/>
              </a:spcAft>
              <a:buNone/>
              <a:defRPr sz="1400" b="0" i="0">
                <a:solidFill>
                  <a:schemeClr val="bg1"/>
                </a:solidFill>
              </a:defRPr>
            </a:lvl1pPr>
          </a:lstStyle>
          <a:p>
            <a:pPr lvl="0"/>
            <a:endParaRPr lang="en-US" dirty="0"/>
          </a:p>
        </p:txBody>
      </p:sp>
      <p:sp>
        <p:nvSpPr>
          <p:cNvPr id="14" name="Text Placeholder 11">
            <a:extLst>
              <a:ext uri="{FF2B5EF4-FFF2-40B4-BE49-F238E27FC236}">
                <a16:creationId xmlns:a16="http://schemas.microsoft.com/office/drawing/2014/main" xmlns="" id="{3774EE81-8CB2-264A-9468-D84A1412B074}"/>
              </a:ext>
            </a:extLst>
          </p:cNvPr>
          <p:cNvSpPr>
            <a:spLocks noGrp="1"/>
          </p:cNvSpPr>
          <p:nvPr>
            <p:ph type="body" sz="quarter" idx="21" hasCustomPrompt="1"/>
          </p:nvPr>
        </p:nvSpPr>
        <p:spPr>
          <a:xfrm>
            <a:off x="8566978" y="2630055"/>
            <a:ext cx="2224382" cy="536583"/>
          </a:xfrm>
          <a:prstGeom prst="rect">
            <a:avLst/>
          </a:prstGeom>
        </p:spPr>
        <p:txBody>
          <a:bodyPr/>
          <a:lstStyle>
            <a:lvl1pPr marL="0" indent="0" algn="ctr">
              <a:lnSpc>
                <a:spcPct val="120000"/>
              </a:lnSpc>
              <a:spcBef>
                <a:spcPts val="300"/>
              </a:spcBef>
              <a:spcAft>
                <a:spcPts val="600"/>
              </a:spcAft>
              <a:buNone/>
              <a:defRPr sz="1400" b="1" i="0" cap="all" baseline="0">
                <a:solidFill>
                  <a:schemeClr val="bg1"/>
                </a:solidFill>
              </a:defRPr>
            </a:lvl1pPr>
          </a:lstStyle>
          <a:p>
            <a:pPr lvl="0"/>
            <a:r>
              <a:rPr lang="en-US" dirty="0"/>
              <a:t>&lt;title&gt;</a:t>
            </a:r>
          </a:p>
        </p:txBody>
      </p:sp>
    </p:spTree>
    <p:extLst>
      <p:ext uri="{BB962C8B-B14F-4D97-AF65-F5344CB8AC3E}">
        <p14:creationId xmlns:p14="http://schemas.microsoft.com/office/powerpoint/2010/main" val="324580160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76858" y="-278508"/>
            <a:ext cx="9460428" cy="6218199"/>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a:solidFill>
                  <a:schemeClr val="tx1"/>
                </a:solidFill>
              </a:rPr>
              <a:t/>
            </a:r>
            <a:br>
              <a:rPr lang="en-US" sz="1867">
                <a:solidFill>
                  <a:schemeClr val="tx1"/>
                </a:solidFill>
              </a:rPr>
            </a:br>
            <a:endParaRPr lang="en-US" sz="1867">
              <a:solidFill>
                <a:schemeClr val="tx1"/>
              </a:solidFill>
            </a:endParaRPr>
          </a:p>
        </p:txBody>
      </p:sp>
      <p:sp>
        <p:nvSpPr>
          <p:cNvPr id="11" name="Content Placeholder 2"/>
          <p:cNvSpPr>
            <a:spLocks noGrp="1"/>
          </p:cNvSpPr>
          <p:nvPr>
            <p:ph idx="10"/>
          </p:nvPr>
        </p:nvSpPr>
        <p:spPr>
          <a:xfrm>
            <a:off x="429854" y="209003"/>
            <a:ext cx="5119076" cy="3522844"/>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39704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5B09E-FA5E-4E17-9CEB-A479098B95D2}"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300323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5B09E-FA5E-4E17-9CEB-A479098B95D2}"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209278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F5B09E-FA5E-4E17-9CEB-A479098B95D2}"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324203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F5B09E-FA5E-4E17-9CEB-A479098B95D2}"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198113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F5B09E-FA5E-4E17-9CEB-A479098B95D2}"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104167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5B09E-FA5E-4E17-9CEB-A479098B95D2}"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218321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5B09E-FA5E-4E17-9CEB-A479098B95D2}"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16286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5B09E-FA5E-4E17-9CEB-A479098B95D2}"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7E606-7895-4B4A-92EB-B7883337DDA0}" type="slidenum">
              <a:rPr lang="en-US" smtClean="0"/>
              <a:t>‹#›</a:t>
            </a:fld>
            <a:endParaRPr lang="en-US"/>
          </a:p>
        </p:txBody>
      </p:sp>
    </p:spTree>
    <p:extLst>
      <p:ext uri="{BB962C8B-B14F-4D97-AF65-F5344CB8AC3E}">
        <p14:creationId xmlns:p14="http://schemas.microsoft.com/office/powerpoint/2010/main" val="231895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5B09E-FA5E-4E17-9CEB-A479098B95D2}"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7E606-7895-4B4A-92EB-B7883337DDA0}" type="slidenum">
              <a:rPr lang="en-US" smtClean="0"/>
              <a:t>‹#›</a:t>
            </a:fld>
            <a:endParaRPr lang="en-US"/>
          </a:p>
        </p:txBody>
      </p:sp>
    </p:spTree>
    <p:extLst>
      <p:ext uri="{BB962C8B-B14F-4D97-AF65-F5344CB8AC3E}">
        <p14:creationId xmlns:p14="http://schemas.microsoft.com/office/powerpoint/2010/main" val="35325670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66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0988" y="5988823"/>
            <a:ext cx="6063448" cy="369332"/>
          </a:xfrm>
          <a:prstGeom prst="rect">
            <a:avLst/>
          </a:prstGeom>
          <a:noFill/>
        </p:spPr>
        <p:txBody>
          <a:bodyPr wrap="square" rtlCol="0">
            <a:spAutoFit/>
          </a:bodyPr>
          <a:lstStyle/>
          <a:p>
            <a:pPr algn="ctr"/>
            <a:r>
              <a:rPr lang="en-US" b="1" dirty="0">
                <a:solidFill>
                  <a:srgbClr val="FF0000"/>
                </a:solidFill>
                <a:latin typeface="Avenir Book" panose="02000503020000020003" pitchFamily="2" charset="0"/>
              </a:rPr>
              <a:t>June 20, 2019</a:t>
            </a:r>
            <a:endParaRPr lang="en-US" b="1" dirty="0">
              <a:solidFill>
                <a:srgbClr val="FF0000"/>
              </a:solidFill>
            </a:endParaRPr>
          </a:p>
        </p:txBody>
      </p:sp>
      <p:pic>
        <p:nvPicPr>
          <p:cNvPr id="6" name="Picture 5" descr="A close up of a logo&#10;&#10;Description automatically generated">
            <a:extLst>
              <a:ext uri="{FF2B5EF4-FFF2-40B4-BE49-F238E27FC236}">
                <a16:creationId xmlns:a16="http://schemas.microsoft.com/office/drawing/2014/main" xmlns="" id="{CC352DB9-73E5-6242-97F3-661FAA40C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5567" y="5987144"/>
            <a:ext cx="1767725" cy="829110"/>
          </a:xfrm>
          <a:prstGeom prst="rect">
            <a:avLst/>
          </a:prstGeom>
        </p:spPr>
      </p:pic>
      <p:sp>
        <p:nvSpPr>
          <p:cNvPr id="10" name="Subtitle 9">
            <a:extLst>
              <a:ext uri="{FF2B5EF4-FFF2-40B4-BE49-F238E27FC236}">
                <a16:creationId xmlns:a16="http://schemas.microsoft.com/office/drawing/2014/main" xmlns="" id="{FACCAE78-656F-6D4D-9AED-CBE1A8844024}"/>
              </a:ext>
            </a:extLst>
          </p:cNvPr>
          <p:cNvSpPr>
            <a:spLocks noGrp="1"/>
          </p:cNvSpPr>
          <p:nvPr>
            <p:ph type="subTitle" idx="1"/>
          </p:nvPr>
        </p:nvSpPr>
        <p:spPr>
          <a:xfrm>
            <a:off x="0" y="3016788"/>
            <a:ext cx="12192000" cy="829110"/>
          </a:xfrm>
        </p:spPr>
        <p:txBody>
          <a:bodyPr>
            <a:normAutofit fontScale="92500" lnSpcReduction="10000"/>
          </a:bodyPr>
          <a:lstStyle/>
          <a:p>
            <a:r>
              <a:rPr lang="en-US" sz="2800" b="1" dirty="0">
                <a:latin typeface="Avenir Black" panose="02000503020000020003" pitchFamily="2" charset="0"/>
              </a:rPr>
              <a:t>PROFILES OF A VIRGINIA CLASSROOM, EDUCATOR &amp; EDUCATION LEADER</a:t>
            </a:r>
          </a:p>
          <a:p>
            <a:r>
              <a:rPr lang="en-US" i="1" dirty="0">
                <a:latin typeface="Avenir Book" panose="02000503020000020003" pitchFamily="2" charset="0"/>
              </a:rPr>
              <a:t>Presentation to the </a:t>
            </a:r>
            <a:r>
              <a:rPr lang="en-US" i="1" dirty="0" smtClean="0">
                <a:latin typeface="Avenir Book" panose="02000503020000020003" pitchFamily="2" charset="0"/>
              </a:rPr>
              <a:t>Virginia </a:t>
            </a:r>
            <a:r>
              <a:rPr lang="en-US" i="1" dirty="0">
                <a:latin typeface="Avenir Book" panose="02000503020000020003" pitchFamily="2" charset="0"/>
              </a:rPr>
              <a:t>Board of Education </a:t>
            </a:r>
          </a:p>
        </p:txBody>
      </p:sp>
    </p:spTree>
    <p:extLst>
      <p:ext uri="{BB962C8B-B14F-4D97-AF65-F5344CB8AC3E}">
        <p14:creationId xmlns:p14="http://schemas.microsoft.com/office/powerpoint/2010/main" val="10918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B934F8D-848F-C744-AEE9-08CD7DA13F1E}"/>
              </a:ext>
            </a:extLst>
          </p:cNvPr>
          <p:cNvSpPr>
            <a:spLocks noGrp="1"/>
          </p:cNvSpPr>
          <p:nvPr>
            <p:ph type="body" sz="quarter" idx="11"/>
          </p:nvPr>
        </p:nvSpPr>
        <p:spPr>
          <a:xfrm>
            <a:off x="2603893" y="693406"/>
            <a:ext cx="6967871" cy="873549"/>
          </a:xfrm>
        </p:spPr>
        <p:txBody>
          <a:bodyPr>
            <a:normAutofit/>
          </a:bodyPr>
          <a:lstStyle/>
          <a:p>
            <a:r>
              <a:rPr lang="en-US" dirty="0">
                <a:latin typeface="Avenir Black" panose="02000503020000020003" pitchFamily="2" charset="0"/>
              </a:rPr>
              <a:t>FIELD-GENERATED “PROFILES”</a:t>
            </a:r>
          </a:p>
        </p:txBody>
      </p:sp>
      <p:sp>
        <p:nvSpPr>
          <p:cNvPr id="3" name="Text Placeholder 2">
            <a:extLst>
              <a:ext uri="{FF2B5EF4-FFF2-40B4-BE49-F238E27FC236}">
                <a16:creationId xmlns:a16="http://schemas.microsoft.com/office/drawing/2014/main" xmlns="" id="{637C8206-6A1B-654D-801D-F3D8218B7427}"/>
              </a:ext>
            </a:extLst>
          </p:cNvPr>
          <p:cNvSpPr>
            <a:spLocks noGrp="1"/>
          </p:cNvSpPr>
          <p:nvPr>
            <p:ph type="body" sz="quarter" idx="12"/>
          </p:nvPr>
        </p:nvSpPr>
        <p:spPr/>
        <p:txBody>
          <a:bodyPr/>
          <a:lstStyle/>
          <a:p>
            <a:r>
              <a:rPr lang="en-US" b="1" dirty="0">
                <a:latin typeface="Avenir Black" panose="02000503020000020003" pitchFamily="2" charset="0"/>
              </a:rPr>
              <a:t>FROM DISCOVERY TO DESIGN</a:t>
            </a:r>
          </a:p>
        </p:txBody>
      </p:sp>
      <p:sp>
        <p:nvSpPr>
          <p:cNvPr id="5" name="Text Placeholder 4">
            <a:extLst>
              <a:ext uri="{FF2B5EF4-FFF2-40B4-BE49-F238E27FC236}">
                <a16:creationId xmlns:a16="http://schemas.microsoft.com/office/drawing/2014/main" xmlns="" id="{BBDD66E3-45DB-F54D-B1E6-D640C53B3A45}"/>
              </a:ext>
            </a:extLst>
          </p:cNvPr>
          <p:cNvSpPr>
            <a:spLocks noGrp="1"/>
          </p:cNvSpPr>
          <p:nvPr>
            <p:ph type="body" sz="quarter" idx="16"/>
          </p:nvPr>
        </p:nvSpPr>
        <p:spPr>
          <a:xfrm>
            <a:off x="1400641" y="2676433"/>
            <a:ext cx="2224382" cy="3488161"/>
          </a:xfrm>
        </p:spPr>
        <p:txBody>
          <a:bodyPr>
            <a:normAutofit lnSpcReduction="10000"/>
          </a:bodyPr>
          <a:lstStyle/>
          <a:p>
            <a:r>
              <a:rPr lang="en-US" dirty="0">
                <a:latin typeface="Avenir Black" panose="02000503020000020003" pitchFamily="2" charset="0"/>
              </a:rPr>
              <a:t>PROFILE OF A VIRGINIA CLASSROOM</a:t>
            </a:r>
          </a:p>
          <a:p>
            <a:pPr marL="285750" indent="-285750">
              <a:buFont typeface="Arial" panose="020B0604020202020204" pitchFamily="34" charset="0"/>
              <a:buChar char="•"/>
            </a:pPr>
            <a:r>
              <a:rPr lang="en-US" b="0" cap="none" dirty="0">
                <a:latin typeface="Avenir Light" panose="020B0402020203020204" pitchFamily="34" charset="77"/>
              </a:rPr>
              <a:t>Led by VASCD</a:t>
            </a:r>
          </a:p>
          <a:p>
            <a:pPr marL="285750" indent="-285750">
              <a:buFont typeface="Arial" panose="020B0604020202020204" pitchFamily="34" charset="0"/>
              <a:buChar char="•"/>
            </a:pPr>
            <a:r>
              <a:rPr lang="en-US" b="0" cap="none" dirty="0">
                <a:latin typeface="Avenir Light" panose="020B0402020203020204" pitchFamily="34" charset="77"/>
              </a:rPr>
              <a:t>Est. “Pedagogy project”</a:t>
            </a:r>
          </a:p>
          <a:p>
            <a:pPr marL="285750" indent="-285750">
              <a:buFont typeface="Arial" panose="020B0604020202020204" pitchFamily="34" charset="0"/>
              <a:buChar char="•"/>
            </a:pPr>
            <a:r>
              <a:rPr lang="en-US" b="0" cap="none" dirty="0">
                <a:latin typeface="Avenir Light" panose="020B0402020203020204" pitchFamily="34" charset="77"/>
              </a:rPr>
              <a:t>Engaged master teachers (what/how do we do it)</a:t>
            </a:r>
          </a:p>
          <a:p>
            <a:pPr marL="285750" indent="-285750">
              <a:buFont typeface="Arial" panose="020B0604020202020204" pitchFamily="34" charset="0"/>
              <a:buChar char="•"/>
            </a:pPr>
            <a:r>
              <a:rPr lang="en-US" b="0" cap="none" dirty="0">
                <a:latin typeface="Avenir Light" panose="020B0402020203020204" pitchFamily="34" charset="77"/>
              </a:rPr>
              <a:t>Engaged WHRO (what does it look like)</a:t>
            </a:r>
          </a:p>
        </p:txBody>
      </p:sp>
      <p:sp>
        <p:nvSpPr>
          <p:cNvPr id="6" name="Text Placeholder 5">
            <a:extLst>
              <a:ext uri="{FF2B5EF4-FFF2-40B4-BE49-F238E27FC236}">
                <a16:creationId xmlns:a16="http://schemas.microsoft.com/office/drawing/2014/main" xmlns="" id="{8D125915-79D1-4E4F-BAA8-01369DE831C1}"/>
              </a:ext>
            </a:extLst>
          </p:cNvPr>
          <p:cNvSpPr>
            <a:spLocks noGrp="1"/>
          </p:cNvSpPr>
          <p:nvPr>
            <p:ph type="body" sz="quarter" idx="17"/>
          </p:nvPr>
        </p:nvSpPr>
        <p:spPr>
          <a:xfrm>
            <a:off x="4975638" y="2559215"/>
            <a:ext cx="2224380" cy="3894747"/>
          </a:xfrm>
        </p:spPr>
        <p:txBody>
          <a:bodyPr>
            <a:normAutofit fontScale="92500"/>
          </a:bodyPr>
          <a:lstStyle/>
          <a:p>
            <a:r>
              <a:rPr lang="en-US" dirty="0">
                <a:latin typeface="Avenir Black" panose="02000503020000020003" pitchFamily="2" charset="0"/>
              </a:rPr>
              <a:t>PROFILE OF A VIRGINIA EDUCATOR</a:t>
            </a:r>
          </a:p>
          <a:p>
            <a:pPr marL="285750" indent="-285750">
              <a:buFont typeface="Arial" panose="020B0604020202020204" pitchFamily="34" charset="0"/>
              <a:buChar char="•"/>
            </a:pPr>
            <a:r>
              <a:rPr lang="en-US" b="0" cap="none" dirty="0">
                <a:latin typeface="Avenir Light" panose="020B0402020203020204" pitchFamily="34" charset="77"/>
              </a:rPr>
              <a:t>Led by George Mason/</a:t>
            </a:r>
            <a:r>
              <a:rPr lang="en-US" b="0" cap="none" dirty="0" err="1">
                <a:latin typeface="Avenir Light" panose="020B0402020203020204" pitchFamily="34" charset="77"/>
              </a:rPr>
              <a:t>EdPolicy</a:t>
            </a:r>
            <a:r>
              <a:rPr lang="en-US" b="0" cap="none" dirty="0">
                <a:latin typeface="Avenir Light" panose="020B0402020203020204" pitchFamily="34" charset="77"/>
              </a:rPr>
              <a:t> Forward</a:t>
            </a:r>
          </a:p>
          <a:p>
            <a:pPr marL="285750" indent="-285750">
              <a:buFont typeface="Arial" panose="020B0604020202020204" pitchFamily="34" charset="0"/>
              <a:buChar char="•"/>
            </a:pPr>
            <a:r>
              <a:rPr lang="en-US" b="0" cap="none" dirty="0">
                <a:latin typeface="Avenir Light" panose="020B0402020203020204" pitchFamily="34" charset="77"/>
              </a:rPr>
              <a:t>Held focus groups across the state</a:t>
            </a:r>
          </a:p>
          <a:p>
            <a:pPr marL="285750" indent="-285750">
              <a:buFont typeface="Arial" panose="020B0604020202020204" pitchFamily="34" charset="0"/>
              <a:buChar char="•"/>
            </a:pPr>
            <a:r>
              <a:rPr lang="en-US" b="0" cap="none" dirty="0">
                <a:latin typeface="Avenir Light" panose="020B0402020203020204" pitchFamily="34" charset="77"/>
              </a:rPr>
              <a:t>Engaged administrators, teachers, academics</a:t>
            </a:r>
          </a:p>
          <a:p>
            <a:pPr marL="285750" indent="-285750">
              <a:buFont typeface="Arial" panose="020B0604020202020204" pitchFamily="34" charset="0"/>
              <a:buChar char="•"/>
            </a:pPr>
            <a:r>
              <a:rPr lang="en-US" b="0" cap="none" dirty="0">
                <a:latin typeface="Avenir Light" panose="020B0402020203020204" pitchFamily="34" charset="77"/>
              </a:rPr>
              <a:t>Sparking change in educator preparation and professional development</a:t>
            </a:r>
          </a:p>
        </p:txBody>
      </p:sp>
      <p:sp>
        <p:nvSpPr>
          <p:cNvPr id="8" name="Text Placeholder 7">
            <a:extLst>
              <a:ext uri="{FF2B5EF4-FFF2-40B4-BE49-F238E27FC236}">
                <a16:creationId xmlns:a16="http://schemas.microsoft.com/office/drawing/2014/main" xmlns="" id="{4CB37345-DD5F-5542-AE35-5C794CBA27EA}"/>
              </a:ext>
            </a:extLst>
          </p:cNvPr>
          <p:cNvSpPr>
            <a:spLocks noGrp="1"/>
          </p:cNvSpPr>
          <p:nvPr>
            <p:ph type="body" sz="quarter" idx="18"/>
          </p:nvPr>
        </p:nvSpPr>
        <p:spPr>
          <a:xfrm>
            <a:off x="8566979" y="2559214"/>
            <a:ext cx="2224380" cy="3990442"/>
          </a:xfrm>
        </p:spPr>
        <p:txBody>
          <a:bodyPr>
            <a:normAutofit fontScale="92500" lnSpcReduction="10000"/>
          </a:bodyPr>
          <a:lstStyle/>
          <a:p>
            <a:r>
              <a:rPr lang="en-US" dirty="0">
                <a:latin typeface="Avenir Black" panose="02000503020000020003" pitchFamily="2" charset="0"/>
              </a:rPr>
              <a:t>PROFILE OF A VIRGINIA LEADER</a:t>
            </a:r>
          </a:p>
          <a:p>
            <a:pPr marL="285750" indent="-285750">
              <a:buFont typeface="Arial" panose="020B0604020202020204" pitchFamily="34" charset="0"/>
              <a:buChar char="•"/>
            </a:pPr>
            <a:r>
              <a:rPr lang="en-US" dirty="0">
                <a:latin typeface="Avenir Light" panose="020B0402020203020204" pitchFamily="34" charset="77"/>
              </a:rPr>
              <a:t>Led by William &amp; Mary/SURN</a:t>
            </a:r>
          </a:p>
          <a:p>
            <a:pPr marL="285750" indent="-285750">
              <a:buFont typeface="Arial" panose="020B0604020202020204" pitchFamily="34" charset="0"/>
              <a:buChar char="•"/>
            </a:pPr>
            <a:r>
              <a:rPr lang="en-US" dirty="0">
                <a:latin typeface="Avenir Light" panose="020B0402020203020204" pitchFamily="34" charset="77"/>
              </a:rPr>
              <a:t>Held focus groups with schools of education &amp; division superintendents</a:t>
            </a:r>
          </a:p>
          <a:p>
            <a:pPr marL="285750" indent="-285750">
              <a:buFont typeface="Arial" panose="020B0604020202020204" pitchFamily="34" charset="0"/>
              <a:buChar char="•"/>
            </a:pPr>
            <a:r>
              <a:rPr lang="en-US" dirty="0">
                <a:latin typeface="Avenir Light" panose="020B0402020203020204" pitchFamily="34" charset="77"/>
              </a:rPr>
              <a:t>Engaged administrators, teachers, academics</a:t>
            </a:r>
          </a:p>
          <a:p>
            <a:pPr marL="285750" indent="-285750">
              <a:buFont typeface="Arial" panose="020B0604020202020204" pitchFamily="34" charset="0"/>
              <a:buChar char="•"/>
            </a:pPr>
            <a:r>
              <a:rPr lang="en-US" dirty="0">
                <a:latin typeface="Avenir Light" panose="020B0402020203020204" pitchFamily="34" charset="77"/>
              </a:rPr>
              <a:t>Sparking change leadership development program</a:t>
            </a:r>
            <a:endParaRPr lang="en-US" dirty="0">
              <a:latin typeface="Avenir Black" panose="02000503020000020003" pitchFamily="2" charset="0"/>
            </a:endParaRPr>
          </a:p>
          <a:p>
            <a:endParaRPr lang="en-US" dirty="0">
              <a:latin typeface="Avenir Black" panose="02000503020000020003" pitchFamily="2" charset="0"/>
            </a:endParaRPr>
          </a:p>
        </p:txBody>
      </p:sp>
    </p:spTree>
    <p:extLst>
      <p:ext uri="{BB962C8B-B14F-4D97-AF65-F5344CB8AC3E}">
        <p14:creationId xmlns:p14="http://schemas.microsoft.com/office/powerpoint/2010/main" val="331931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9013052" cy="1623312"/>
          </a:xfrm>
        </p:spPr>
        <p:txBody>
          <a:bodyPr anchor="b">
            <a:normAutofit/>
          </a:bodyPr>
          <a:lstStyle/>
          <a:p>
            <a:r>
              <a:rPr lang="en-US" sz="4000" b="1">
                <a:latin typeface="Avenir Book" panose="02000503020000020003" pitchFamily="2" charset="0"/>
              </a:rPr>
              <a:t>PROFILE OF A VIRGINIA CLASSROOM</a:t>
            </a:r>
          </a:p>
        </p:txBody>
      </p:sp>
      <p:sp>
        <p:nvSpPr>
          <p:cNvPr id="3" name="Content Placeholder 2"/>
          <p:cNvSpPr>
            <a:spLocks noGrp="1"/>
          </p:cNvSpPr>
          <p:nvPr>
            <p:ph idx="1"/>
          </p:nvPr>
        </p:nvSpPr>
        <p:spPr>
          <a:xfrm>
            <a:off x="655320" y="2644518"/>
            <a:ext cx="9013052" cy="3327251"/>
          </a:xfrm>
        </p:spPr>
        <p:txBody>
          <a:bodyPr>
            <a:normAutofit/>
          </a:bodyPr>
          <a:lstStyle/>
          <a:p>
            <a:r>
              <a:rPr lang="en-US" sz="2000" b="1" dirty="0">
                <a:latin typeface="Avenir Book" panose="02000503020000020003" pitchFamily="2" charset="0"/>
              </a:rPr>
              <a:t>what does the learning setting need to look like for all students to graduate ready for what comes next?</a:t>
            </a:r>
            <a:br>
              <a:rPr lang="en-US" sz="2000" b="1" dirty="0">
                <a:latin typeface="Avenir Book" panose="02000503020000020003" pitchFamily="2" charset="0"/>
              </a:rPr>
            </a:br>
            <a:endParaRPr lang="en-US" sz="2000" dirty="0"/>
          </a:p>
        </p:txBody>
      </p:sp>
    </p:spTree>
    <p:extLst>
      <p:ext uri="{BB962C8B-B14F-4D97-AF65-F5344CB8AC3E}">
        <p14:creationId xmlns:p14="http://schemas.microsoft.com/office/powerpoint/2010/main" val="39146271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0C9ED5-3B59-F349-B7A2-4445D4C2F307}"/>
              </a:ext>
            </a:extLst>
          </p:cNvPr>
          <p:cNvSpPr>
            <a:spLocks noGrp="1"/>
          </p:cNvSpPr>
          <p:nvPr>
            <p:ph type="title"/>
          </p:nvPr>
        </p:nvSpPr>
        <p:spPr/>
        <p:txBody>
          <a:bodyPr/>
          <a:lstStyle/>
          <a:p>
            <a:r>
              <a:rPr lang="en-US" b="1" dirty="0">
                <a:latin typeface="Avenir Black" panose="02000503020000020003" pitchFamily="2" charset="0"/>
              </a:rPr>
              <a:t>Profile of a Virginia Classroom</a:t>
            </a:r>
          </a:p>
        </p:txBody>
      </p:sp>
      <p:graphicFrame>
        <p:nvGraphicFramePr>
          <p:cNvPr id="5" name="Content Placeholder 4">
            <a:extLst>
              <a:ext uri="{FF2B5EF4-FFF2-40B4-BE49-F238E27FC236}">
                <a16:creationId xmlns:a16="http://schemas.microsoft.com/office/drawing/2014/main" xmlns="" id="{6A370C5F-5487-744F-B109-E1F2BCF7F510}"/>
              </a:ext>
            </a:extLst>
          </p:cNvPr>
          <p:cNvGraphicFramePr>
            <a:graphicFrameLocks noGrp="1"/>
          </p:cNvGraphicFramePr>
          <p:nvPr>
            <p:ph sz="half" idx="1"/>
            <p:extLst>
              <p:ext uri="{D42A27DB-BD31-4B8C-83A1-F6EECF244321}">
                <p14:modId xmlns:p14="http://schemas.microsoft.com/office/powerpoint/2010/main" val="836521826"/>
              </p:ext>
            </p:extLst>
          </p:nvPr>
        </p:nvGraphicFramePr>
        <p:xfrm>
          <a:off x="838198" y="1825625"/>
          <a:ext cx="7297614" cy="4464338"/>
        </p:xfrm>
        <a:graphic>
          <a:graphicData uri="http://schemas.openxmlformats.org/drawingml/2006/table">
            <a:tbl>
              <a:tblPr firstRow="1" bandRow="1">
                <a:tableStyleId>{073A0DAA-6AF3-43AB-8588-CEC1D06C72B9}</a:tableStyleId>
              </a:tblPr>
              <a:tblGrid>
                <a:gridCol w="2851300">
                  <a:extLst>
                    <a:ext uri="{9D8B030D-6E8A-4147-A177-3AD203B41FA5}">
                      <a16:colId xmlns:a16="http://schemas.microsoft.com/office/drawing/2014/main" xmlns="" val="3838618537"/>
                    </a:ext>
                  </a:extLst>
                </a:gridCol>
                <a:gridCol w="2466753">
                  <a:extLst>
                    <a:ext uri="{9D8B030D-6E8A-4147-A177-3AD203B41FA5}">
                      <a16:colId xmlns:a16="http://schemas.microsoft.com/office/drawing/2014/main" xmlns="" val="1081955663"/>
                    </a:ext>
                  </a:extLst>
                </a:gridCol>
                <a:gridCol w="1979561">
                  <a:extLst>
                    <a:ext uri="{9D8B030D-6E8A-4147-A177-3AD203B41FA5}">
                      <a16:colId xmlns:a16="http://schemas.microsoft.com/office/drawing/2014/main" xmlns="" val="2249085551"/>
                    </a:ext>
                  </a:extLst>
                </a:gridCol>
              </a:tblGrid>
              <a:tr h="468632">
                <a:tc>
                  <a:txBody>
                    <a:bodyPr/>
                    <a:lstStyle/>
                    <a:p>
                      <a:r>
                        <a:rPr lang="en-US" sz="1400" b="0" i="0" dirty="0">
                          <a:latin typeface="Avenir Medium" panose="02000503020000020003" pitchFamily="2" charset="0"/>
                        </a:rPr>
                        <a:t>Instructional Design</a:t>
                      </a:r>
                    </a:p>
                  </a:txBody>
                  <a:tcPr marL="76764" marR="76764"/>
                </a:tc>
                <a:tc>
                  <a:txBody>
                    <a:bodyPr/>
                    <a:lstStyle/>
                    <a:p>
                      <a:r>
                        <a:rPr lang="en-US" sz="1400" b="0" i="0" dirty="0">
                          <a:latin typeface="Avenir Medium" panose="02000503020000020003" pitchFamily="2" charset="0"/>
                        </a:rPr>
                        <a:t>Student Experience</a:t>
                      </a:r>
                    </a:p>
                  </a:txBody>
                  <a:tcPr marL="76764" marR="76764"/>
                </a:tc>
                <a:tc>
                  <a:txBody>
                    <a:bodyPr/>
                    <a:lstStyle/>
                    <a:p>
                      <a:r>
                        <a:rPr lang="en-US" sz="1400" b="0" i="0" dirty="0">
                          <a:latin typeface="Avenir Medium" panose="02000503020000020003" pitchFamily="2" charset="0"/>
                        </a:rPr>
                        <a:t>Learning Community </a:t>
                      </a:r>
                    </a:p>
                  </a:txBody>
                  <a:tcPr marL="76764" marR="76764"/>
                </a:tc>
                <a:extLst>
                  <a:ext uri="{0D108BD9-81ED-4DB2-BD59-A6C34878D82A}">
                    <a16:rowId xmlns:a16="http://schemas.microsoft.com/office/drawing/2014/main" xmlns="" val="1020388002"/>
                  </a:ext>
                </a:extLst>
              </a:tr>
              <a:tr h="1060589">
                <a:tc>
                  <a:txBody>
                    <a:bodyPr/>
                    <a:lstStyle/>
                    <a:p>
                      <a:r>
                        <a:rPr lang="en-US" sz="1400" b="0" i="0" dirty="0">
                          <a:latin typeface="Avenir Medium" panose="02000503020000020003" pitchFamily="2" charset="0"/>
                        </a:rPr>
                        <a:t>Focused on essential knowledge, skills and dispositions</a:t>
                      </a:r>
                    </a:p>
                  </a:txBody>
                  <a:tcPr marL="76764" marR="76764"/>
                </a:tc>
                <a:tc>
                  <a:txBody>
                    <a:bodyPr/>
                    <a:lstStyle/>
                    <a:p>
                      <a:r>
                        <a:rPr lang="en-US" sz="1400" b="0" i="0" dirty="0">
                          <a:latin typeface="Avenir Medium" panose="02000503020000020003" pitchFamily="2" charset="0"/>
                        </a:rPr>
                        <a:t>Worthwhile and relevant</a:t>
                      </a:r>
                    </a:p>
                  </a:txBody>
                  <a:tcPr marL="76764" marR="76764"/>
                </a:tc>
                <a:tc>
                  <a:txBody>
                    <a:bodyPr/>
                    <a:lstStyle/>
                    <a:p>
                      <a:r>
                        <a:rPr lang="en-US" sz="1400" b="0" i="0" dirty="0">
                          <a:latin typeface="Avenir Medium" panose="02000503020000020003" pitchFamily="2" charset="0"/>
                        </a:rPr>
                        <a:t>Safe</a:t>
                      </a:r>
                    </a:p>
                  </a:txBody>
                  <a:tcPr marL="76764" marR="76764"/>
                </a:tc>
                <a:extLst>
                  <a:ext uri="{0D108BD9-81ED-4DB2-BD59-A6C34878D82A}">
                    <a16:rowId xmlns:a16="http://schemas.microsoft.com/office/drawing/2014/main" xmlns="" val="2738685073"/>
                  </a:ext>
                </a:extLst>
              </a:tr>
              <a:tr h="468632">
                <a:tc>
                  <a:txBody>
                    <a:bodyPr/>
                    <a:lstStyle/>
                    <a:p>
                      <a:r>
                        <a:rPr lang="en-US" sz="1400" b="0" i="0" dirty="0">
                          <a:latin typeface="Avenir Medium" panose="02000503020000020003" pitchFamily="2" charset="0"/>
                        </a:rPr>
                        <a:t>Interdisciplinary and relevant</a:t>
                      </a:r>
                    </a:p>
                  </a:txBody>
                  <a:tcPr marL="76764" marR="76764"/>
                </a:tc>
                <a:tc>
                  <a:txBody>
                    <a:bodyPr/>
                    <a:lstStyle/>
                    <a:p>
                      <a:r>
                        <a:rPr lang="en-US" sz="1400" b="0" i="0" dirty="0">
                          <a:latin typeface="Avenir Medium" panose="02000503020000020003" pitchFamily="2" charset="0"/>
                        </a:rPr>
                        <a:t>Collaborative</a:t>
                      </a:r>
                    </a:p>
                  </a:txBody>
                  <a:tcPr marL="76764" marR="76764"/>
                </a:tc>
                <a:tc>
                  <a:txBody>
                    <a:bodyPr/>
                    <a:lstStyle/>
                    <a:p>
                      <a:r>
                        <a:rPr lang="en-US" sz="1400" b="0" i="0" dirty="0">
                          <a:latin typeface="Avenir Medium" panose="02000503020000020003" pitchFamily="2" charset="0"/>
                        </a:rPr>
                        <a:t>Culturally responsive</a:t>
                      </a:r>
                    </a:p>
                  </a:txBody>
                  <a:tcPr marL="76764" marR="76764"/>
                </a:tc>
                <a:extLst>
                  <a:ext uri="{0D108BD9-81ED-4DB2-BD59-A6C34878D82A}">
                    <a16:rowId xmlns:a16="http://schemas.microsoft.com/office/drawing/2014/main" xmlns="" val="2610661678"/>
                  </a:ext>
                </a:extLst>
              </a:tr>
              <a:tr h="665951">
                <a:tc>
                  <a:txBody>
                    <a:bodyPr/>
                    <a:lstStyle/>
                    <a:p>
                      <a:r>
                        <a:rPr lang="en-US" sz="1400" b="0" i="0" dirty="0">
                          <a:latin typeface="Avenir Medium" panose="02000503020000020003" pitchFamily="2" charset="0"/>
                        </a:rPr>
                        <a:t>Includes purposeful checkpoints</a:t>
                      </a:r>
                    </a:p>
                  </a:txBody>
                  <a:tcPr marL="76764" marR="76764"/>
                </a:tc>
                <a:tc>
                  <a:txBody>
                    <a:bodyPr/>
                    <a:lstStyle/>
                    <a:p>
                      <a:r>
                        <a:rPr lang="en-US" sz="1400" b="0" i="0" dirty="0">
                          <a:latin typeface="Avenir Medium" panose="02000503020000020003" pitchFamily="2" charset="0"/>
                        </a:rPr>
                        <a:t>Solutions- and product-oriented</a:t>
                      </a:r>
                    </a:p>
                  </a:txBody>
                  <a:tcPr marL="76764" marR="76764"/>
                </a:tc>
                <a:tc>
                  <a:txBody>
                    <a:bodyPr/>
                    <a:lstStyle/>
                    <a:p>
                      <a:r>
                        <a:rPr lang="en-US" sz="1400" b="0" i="0" dirty="0">
                          <a:latin typeface="Avenir Medium" panose="02000503020000020003" pitchFamily="2" charset="0"/>
                        </a:rPr>
                        <a:t>Inclusive</a:t>
                      </a:r>
                    </a:p>
                  </a:txBody>
                  <a:tcPr marL="76764" marR="76764"/>
                </a:tc>
                <a:extLst>
                  <a:ext uri="{0D108BD9-81ED-4DB2-BD59-A6C34878D82A}">
                    <a16:rowId xmlns:a16="http://schemas.microsoft.com/office/drawing/2014/main" xmlns="" val="1682316360"/>
                  </a:ext>
                </a:extLst>
              </a:tr>
              <a:tr h="665951">
                <a:tc>
                  <a:txBody>
                    <a:bodyPr/>
                    <a:lstStyle/>
                    <a:p>
                      <a:r>
                        <a:rPr lang="en-US" sz="1400" b="0" i="0" dirty="0">
                          <a:latin typeface="Avenir Medium" panose="02000503020000020003" pitchFamily="2" charset="0"/>
                        </a:rPr>
                        <a:t>Clearly communicated success criteria</a:t>
                      </a:r>
                    </a:p>
                  </a:txBody>
                  <a:tcPr marL="76764" marR="76764"/>
                </a:tc>
                <a:tc>
                  <a:txBody>
                    <a:bodyPr/>
                    <a:lstStyle/>
                    <a:p>
                      <a:r>
                        <a:rPr lang="en-US" sz="1400" b="0" i="0" dirty="0">
                          <a:latin typeface="Avenir Medium" panose="02000503020000020003" pitchFamily="2" charset="0"/>
                        </a:rPr>
                        <a:t>Aligned to the science of learning</a:t>
                      </a:r>
                    </a:p>
                  </a:txBody>
                  <a:tcPr marL="76764" marR="76764"/>
                </a:tc>
                <a:tc>
                  <a:txBody>
                    <a:bodyPr/>
                    <a:lstStyle/>
                    <a:p>
                      <a:r>
                        <a:rPr lang="en-US" sz="1400" b="0" i="0" dirty="0">
                          <a:latin typeface="Avenir Medium" panose="02000503020000020003" pitchFamily="2" charset="0"/>
                        </a:rPr>
                        <a:t>Confidence- and skill-building</a:t>
                      </a:r>
                    </a:p>
                  </a:txBody>
                  <a:tcPr marL="76764" marR="76764"/>
                </a:tc>
                <a:extLst>
                  <a:ext uri="{0D108BD9-81ED-4DB2-BD59-A6C34878D82A}">
                    <a16:rowId xmlns:a16="http://schemas.microsoft.com/office/drawing/2014/main" xmlns="" val="1335298552"/>
                  </a:ext>
                </a:extLst>
              </a:tr>
              <a:tr h="665951">
                <a:tc>
                  <a:txBody>
                    <a:bodyPr/>
                    <a:lstStyle/>
                    <a:p>
                      <a:r>
                        <a:rPr lang="en-US" sz="1400" b="0" i="0" dirty="0">
                          <a:latin typeface="Avenir Medium" panose="02000503020000020003" pitchFamily="2" charset="0"/>
                        </a:rPr>
                        <a:t>Responsive to student needs</a:t>
                      </a:r>
                    </a:p>
                  </a:txBody>
                  <a:tcPr marL="76764" marR="76764"/>
                </a:tc>
                <a:tc>
                  <a:txBody>
                    <a:bodyPr/>
                    <a:lstStyle/>
                    <a:p>
                      <a:r>
                        <a:rPr lang="en-US" sz="1400" b="0" i="0" dirty="0">
                          <a:latin typeface="Avenir Medium" panose="02000503020000020003" pitchFamily="2" charset="0"/>
                        </a:rPr>
                        <a:t>Encourages productive struggle</a:t>
                      </a:r>
                    </a:p>
                  </a:txBody>
                  <a:tcPr marL="76764" marR="76764"/>
                </a:tc>
                <a:tc>
                  <a:txBody>
                    <a:bodyPr/>
                    <a:lstStyle/>
                    <a:p>
                      <a:endParaRPr lang="en-US" sz="1400" b="0" i="0" dirty="0">
                        <a:latin typeface="Avenir Medium" panose="02000503020000020003" pitchFamily="2" charset="0"/>
                      </a:endParaRPr>
                    </a:p>
                  </a:txBody>
                  <a:tcPr marL="76764" marR="76764"/>
                </a:tc>
                <a:extLst>
                  <a:ext uri="{0D108BD9-81ED-4DB2-BD59-A6C34878D82A}">
                    <a16:rowId xmlns:a16="http://schemas.microsoft.com/office/drawing/2014/main" xmlns="" val="1921038466"/>
                  </a:ext>
                </a:extLst>
              </a:tr>
              <a:tr h="468632">
                <a:tc>
                  <a:txBody>
                    <a:bodyPr/>
                    <a:lstStyle/>
                    <a:p>
                      <a:endParaRPr lang="en-US" sz="1400" b="0" i="0">
                        <a:latin typeface="Avenir Medium" panose="02000503020000020003" pitchFamily="2" charset="0"/>
                      </a:endParaRPr>
                    </a:p>
                  </a:txBody>
                  <a:tcPr marL="76764" marR="76764"/>
                </a:tc>
                <a:tc>
                  <a:txBody>
                    <a:bodyPr/>
                    <a:lstStyle/>
                    <a:p>
                      <a:r>
                        <a:rPr lang="en-US" sz="1400" b="0" i="0" dirty="0">
                          <a:latin typeface="Avenir Medium" panose="02000503020000020003" pitchFamily="2" charset="0"/>
                        </a:rPr>
                        <a:t>Tailored to student needs</a:t>
                      </a:r>
                    </a:p>
                  </a:txBody>
                  <a:tcPr marL="76764" marR="76764"/>
                </a:tc>
                <a:tc>
                  <a:txBody>
                    <a:bodyPr/>
                    <a:lstStyle/>
                    <a:p>
                      <a:endParaRPr lang="en-US" sz="1400" b="0" i="0" dirty="0">
                        <a:latin typeface="Avenir Medium" panose="02000503020000020003" pitchFamily="2" charset="0"/>
                      </a:endParaRPr>
                    </a:p>
                  </a:txBody>
                  <a:tcPr marL="76764" marR="76764"/>
                </a:tc>
                <a:extLst>
                  <a:ext uri="{0D108BD9-81ED-4DB2-BD59-A6C34878D82A}">
                    <a16:rowId xmlns:a16="http://schemas.microsoft.com/office/drawing/2014/main" xmlns="" val="2351049861"/>
                  </a:ext>
                </a:extLst>
              </a:tr>
            </a:tbl>
          </a:graphicData>
        </a:graphic>
      </p:graphicFrame>
      <p:sp>
        <p:nvSpPr>
          <p:cNvPr id="6" name="Content Placeholder 5">
            <a:extLst>
              <a:ext uri="{FF2B5EF4-FFF2-40B4-BE49-F238E27FC236}">
                <a16:creationId xmlns:a16="http://schemas.microsoft.com/office/drawing/2014/main" xmlns="" id="{830F3432-ACA3-E743-A04A-41F911E75DBE}"/>
              </a:ext>
            </a:extLst>
          </p:cNvPr>
          <p:cNvSpPr>
            <a:spLocks noGrp="1"/>
          </p:cNvSpPr>
          <p:nvPr>
            <p:ph sz="half" idx="2"/>
          </p:nvPr>
        </p:nvSpPr>
        <p:spPr>
          <a:xfrm>
            <a:off x="8436800" y="1825625"/>
            <a:ext cx="2916999" cy="4351338"/>
          </a:xfrm>
        </p:spPr>
        <p:txBody>
          <a:bodyPr>
            <a:normAutofit/>
          </a:bodyPr>
          <a:lstStyle/>
          <a:p>
            <a:pPr marL="0" indent="0">
              <a:buNone/>
            </a:pPr>
            <a:r>
              <a:rPr lang="en-US" sz="1600" i="1" dirty="0">
                <a:latin typeface="Avenir Book Oblique" panose="02000503020000020003" pitchFamily="2" charset="0"/>
              </a:rPr>
              <a:t>Five Hallmarks</a:t>
            </a:r>
          </a:p>
          <a:p>
            <a:pPr>
              <a:buFontTx/>
              <a:buChar char="-"/>
            </a:pPr>
            <a:r>
              <a:rPr lang="en-US" sz="1600" dirty="0">
                <a:latin typeface="Avenir Medium" panose="02000503020000020003" pitchFamily="2" charset="0"/>
              </a:rPr>
              <a:t>Plans for deeper learning</a:t>
            </a:r>
          </a:p>
          <a:p>
            <a:pPr>
              <a:buFontTx/>
              <a:buChar char="-"/>
            </a:pPr>
            <a:r>
              <a:rPr lang="en-US" sz="1600" dirty="0">
                <a:latin typeface="Avenir Medium" panose="02000503020000020003" pitchFamily="2" charset="0"/>
              </a:rPr>
              <a:t>Quality Instruction</a:t>
            </a:r>
          </a:p>
          <a:p>
            <a:pPr>
              <a:buFontTx/>
              <a:buChar char="-"/>
            </a:pPr>
            <a:r>
              <a:rPr lang="en-US" sz="1600" dirty="0">
                <a:latin typeface="Avenir Medium" panose="02000503020000020003" pitchFamily="2" charset="0"/>
              </a:rPr>
              <a:t>Positive Relationships</a:t>
            </a:r>
          </a:p>
          <a:p>
            <a:pPr>
              <a:buFontTx/>
              <a:buChar char="-"/>
            </a:pPr>
            <a:r>
              <a:rPr lang="en-US" sz="1600" dirty="0">
                <a:latin typeface="Avenir Medium" panose="02000503020000020003" pitchFamily="2" charset="0"/>
              </a:rPr>
              <a:t>Culture of Respect</a:t>
            </a:r>
          </a:p>
          <a:p>
            <a:pPr>
              <a:buFontTx/>
              <a:buChar char="-"/>
            </a:pPr>
            <a:r>
              <a:rPr lang="en-US" sz="1600" dirty="0">
                <a:latin typeface="Avenir Medium" panose="02000503020000020003" pitchFamily="2" charset="0"/>
              </a:rPr>
              <a:t>Assessment and Feedback</a:t>
            </a:r>
          </a:p>
        </p:txBody>
      </p:sp>
      <p:pic>
        <p:nvPicPr>
          <p:cNvPr id="10" name="Picture 9">
            <a:extLst>
              <a:ext uri="{FF2B5EF4-FFF2-40B4-BE49-F238E27FC236}">
                <a16:creationId xmlns:a16="http://schemas.microsoft.com/office/drawing/2014/main" xmlns="" id="{E2C24C05-1AFA-244F-A5FB-BF3150AB7E8F}"/>
              </a:ext>
            </a:extLst>
          </p:cNvPr>
          <p:cNvPicPr>
            <a:picLocks noChangeAspect="1"/>
          </p:cNvPicPr>
          <p:nvPr/>
        </p:nvPicPr>
        <p:blipFill>
          <a:blip r:embed="rId2"/>
          <a:stretch>
            <a:fillRect/>
          </a:stretch>
        </p:blipFill>
        <p:spPr>
          <a:xfrm>
            <a:off x="8286306" y="3782553"/>
            <a:ext cx="2916999" cy="2799268"/>
          </a:xfrm>
          <a:prstGeom prst="rect">
            <a:avLst/>
          </a:prstGeom>
        </p:spPr>
      </p:pic>
      <p:pic>
        <p:nvPicPr>
          <p:cNvPr id="11" name="Picture 10">
            <a:extLst>
              <a:ext uri="{FF2B5EF4-FFF2-40B4-BE49-F238E27FC236}">
                <a16:creationId xmlns:a16="http://schemas.microsoft.com/office/drawing/2014/main" xmlns="" id="{AF99C315-DCB3-2D40-B53D-691519DD2F58}"/>
              </a:ext>
            </a:extLst>
          </p:cNvPr>
          <p:cNvPicPr>
            <a:picLocks noChangeAspect="1"/>
          </p:cNvPicPr>
          <p:nvPr/>
        </p:nvPicPr>
        <p:blipFill>
          <a:blip r:embed="rId3"/>
          <a:stretch>
            <a:fillRect/>
          </a:stretch>
        </p:blipFill>
        <p:spPr>
          <a:xfrm>
            <a:off x="10521210" y="267696"/>
            <a:ext cx="1244104" cy="1153072"/>
          </a:xfrm>
          <a:prstGeom prst="rect">
            <a:avLst/>
          </a:prstGeom>
        </p:spPr>
      </p:pic>
    </p:spTree>
    <p:extLst>
      <p:ext uri="{BB962C8B-B14F-4D97-AF65-F5344CB8AC3E}">
        <p14:creationId xmlns:p14="http://schemas.microsoft.com/office/powerpoint/2010/main" val="282624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9013052" cy="1623312"/>
          </a:xfrm>
        </p:spPr>
        <p:txBody>
          <a:bodyPr anchor="b">
            <a:normAutofit/>
          </a:bodyPr>
          <a:lstStyle/>
          <a:p>
            <a:r>
              <a:rPr lang="en-US" sz="4000" b="1" dirty="0">
                <a:latin typeface="Avenir Book" panose="02000503020000020003" pitchFamily="2" charset="0"/>
              </a:rPr>
              <a:t>PROFILE OF A VIRGINIA EDUCATOR</a:t>
            </a:r>
          </a:p>
        </p:txBody>
      </p:sp>
      <p:sp>
        <p:nvSpPr>
          <p:cNvPr id="3" name="Content Placeholder 2"/>
          <p:cNvSpPr>
            <a:spLocks noGrp="1"/>
          </p:cNvSpPr>
          <p:nvPr>
            <p:ph idx="1"/>
          </p:nvPr>
        </p:nvSpPr>
        <p:spPr>
          <a:xfrm>
            <a:off x="655320" y="2644518"/>
            <a:ext cx="9013052" cy="3327251"/>
          </a:xfrm>
        </p:spPr>
        <p:txBody>
          <a:bodyPr>
            <a:normAutofit/>
          </a:bodyPr>
          <a:lstStyle/>
          <a:p>
            <a:r>
              <a:rPr lang="en-US" sz="2000" b="1" dirty="0">
                <a:latin typeface="Avenir Book" panose="02000503020000020003" pitchFamily="2" charset="0"/>
              </a:rPr>
              <a:t>what professional knowledge, skills and experiences do educators (including teachers, instructional aides, counselors) need to establish the learning settings and experiences that operationalize the Profile of a Virginia Classroom?</a:t>
            </a:r>
          </a:p>
          <a:p>
            <a:pPr marL="457200" lvl="1" indent="0">
              <a:buNone/>
            </a:pPr>
            <a:r>
              <a:rPr lang="en-US" sz="2000" b="1" dirty="0">
                <a:latin typeface="Avenir Book" panose="02000503020000020003" pitchFamily="2" charset="0"/>
              </a:rPr>
              <a:t/>
            </a:r>
            <a:br>
              <a:rPr lang="en-US" sz="2000" b="1" dirty="0">
                <a:latin typeface="Avenir Book" panose="02000503020000020003" pitchFamily="2" charset="0"/>
              </a:rPr>
            </a:br>
            <a:endParaRPr lang="en-US" sz="2000" dirty="0"/>
          </a:p>
        </p:txBody>
      </p:sp>
    </p:spTree>
    <p:extLst>
      <p:ext uri="{BB962C8B-B14F-4D97-AF65-F5344CB8AC3E}">
        <p14:creationId xmlns:p14="http://schemas.microsoft.com/office/powerpoint/2010/main" val="336485127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8725" y="381000"/>
            <a:ext cx="9467850" cy="6124576"/>
          </a:xfrm>
        </p:spPr>
      </p:pic>
    </p:spTree>
    <p:extLst>
      <p:ext uri="{BB962C8B-B14F-4D97-AF65-F5344CB8AC3E}">
        <p14:creationId xmlns:p14="http://schemas.microsoft.com/office/powerpoint/2010/main" val="335186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9013052" cy="1623312"/>
          </a:xfrm>
        </p:spPr>
        <p:txBody>
          <a:bodyPr anchor="b">
            <a:normAutofit/>
          </a:bodyPr>
          <a:lstStyle/>
          <a:p>
            <a:r>
              <a:rPr lang="en-US" sz="4000" b="1" dirty="0">
                <a:latin typeface="Avenir Book" panose="02000503020000020003" pitchFamily="2" charset="0"/>
              </a:rPr>
              <a:t>PROFILE OF A VIRGINIA EDUCATION LEADER</a:t>
            </a:r>
          </a:p>
        </p:txBody>
      </p:sp>
      <p:sp>
        <p:nvSpPr>
          <p:cNvPr id="3" name="Content Placeholder 2"/>
          <p:cNvSpPr>
            <a:spLocks noGrp="1"/>
          </p:cNvSpPr>
          <p:nvPr>
            <p:ph idx="1"/>
          </p:nvPr>
        </p:nvSpPr>
        <p:spPr>
          <a:xfrm>
            <a:off x="655320" y="2644518"/>
            <a:ext cx="9013052" cy="3327251"/>
          </a:xfrm>
        </p:spPr>
        <p:txBody>
          <a:bodyPr>
            <a:normAutofit/>
          </a:bodyPr>
          <a:lstStyle/>
          <a:p>
            <a:r>
              <a:rPr lang="en-US" sz="2000" b="1" dirty="0">
                <a:latin typeface="Avenir Book" panose="02000503020000020003" pitchFamily="2" charset="0"/>
              </a:rPr>
              <a:t>what professional knowledge, skills and experiences do education leaders need to support educators and students in operationalizing these profiles?</a:t>
            </a:r>
          </a:p>
          <a:p>
            <a:pPr marL="457200" lvl="1" indent="0">
              <a:buNone/>
            </a:pPr>
            <a:r>
              <a:rPr lang="en-US" sz="2000" b="1" dirty="0">
                <a:latin typeface="Avenir Book" panose="02000503020000020003" pitchFamily="2" charset="0"/>
              </a:rPr>
              <a:t/>
            </a:r>
            <a:br>
              <a:rPr lang="en-US" sz="2000" b="1" dirty="0">
                <a:latin typeface="Avenir Book" panose="02000503020000020003" pitchFamily="2" charset="0"/>
              </a:rPr>
            </a:br>
            <a:endParaRPr lang="en-US" sz="2000" dirty="0"/>
          </a:p>
        </p:txBody>
      </p:sp>
    </p:spTree>
    <p:extLst>
      <p:ext uri="{BB962C8B-B14F-4D97-AF65-F5344CB8AC3E}">
        <p14:creationId xmlns:p14="http://schemas.microsoft.com/office/powerpoint/2010/main" val="23447279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E6E3C4B-1100-434F-ABC8-D49CFC5CB18E}"/>
              </a:ext>
            </a:extLst>
          </p:cNvPr>
          <p:cNvSpPr>
            <a:spLocks noGrp="1"/>
          </p:cNvSpPr>
          <p:nvPr>
            <p:ph type="title"/>
          </p:nvPr>
        </p:nvSpPr>
        <p:spPr/>
        <p:txBody>
          <a:bodyPr>
            <a:normAutofit/>
          </a:bodyPr>
          <a:lstStyle/>
          <a:p>
            <a:r>
              <a:rPr lang="en-US" sz="3600" b="1" dirty="0">
                <a:latin typeface="Avenir Black" panose="02000503020000020003" pitchFamily="2" charset="0"/>
              </a:rPr>
              <a:t>Profile of a Virginia Education Leader</a:t>
            </a:r>
          </a:p>
        </p:txBody>
      </p:sp>
      <p:graphicFrame>
        <p:nvGraphicFramePr>
          <p:cNvPr id="12" name="Content Placeholder 11">
            <a:extLst>
              <a:ext uri="{FF2B5EF4-FFF2-40B4-BE49-F238E27FC236}">
                <a16:creationId xmlns:a16="http://schemas.microsoft.com/office/drawing/2014/main" xmlns="" id="{75F66927-3E45-864E-AF29-A34DB5584FE8}"/>
              </a:ext>
            </a:extLst>
          </p:cNvPr>
          <p:cNvGraphicFramePr>
            <a:graphicFrameLocks noGrp="1"/>
          </p:cNvGraphicFramePr>
          <p:nvPr>
            <p:ph idx="1"/>
            <p:extLst>
              <p:ext uri="{D42A27DB-BD31-4B8C-83A1-F6EECF244321}">
                <p14:modId xmlns:p14="http://schemas.microsoft.com/office/powerpoint/2010/main" val="1059107960"/>
              </p:ext>
            </p:extLst>
          </p:nvPr>
        </p:nvGraphicFramePr>
        <p:xfrm>
          <a:off x="838200" y="1432108"/>
          <a:ext cx="10644963" cy="5238951"/>
        </p:xfrm>
        <a:graphic>
          <a:graphicData uri="http://schemas.openxmlformats.org/drawingml/2006/table">
            <a:tbl>
              <a:tblPr firstRow="1" bandRow="1">
                <a:tableStyleId>{073A0DAA-6AF3-43AB-8588-CEC1D06C72B9}</a:tableStyleId>
              </a:tblPr>
              <a:tblGrid>
                <a:gridCol w="3548321">
                  <a:extLst>
                    <a:ext uri="{9D8B030D-6E8A-4147-A177-3AD203B41FA5}">
                      <a16:colId xmlns:a16="http://schemas.microsoft.com/office/drawing/2014/main" xmlns="" val="834507826"/>
                    </a:ext>
                  </a:extLst>
                </a:gridCol>
                <a:gridCol w="3548321">
                  <a:extLst>
                    <a:ext uri="{9D8B030D-6E8A-4147-A177-3AD203B41FA5}">
                      <a16:colId xmlns:a16="http://schemas.microsoft.com/office/drawing/2014/main" xmlns="" val="4202773587"/>
                    </a:ext>
                  </a:extLst>
                </a:gridCol>
                <a:gridCol w="3548321">
                  <a:extLst>
                    <a:ext uri="{9D8B030D-6E8A-4147-A177-3AD203B41FA5}">
                      <a16:colId xmlns:a16="http://schemas.microsoft.com/office/drawing/2014/main" xmlns="" val="2210104870"/>
                    </a:ext>
                  </a:extLst>
                </a:gridCol>
              </a:tblGrid>
              <a:tr h="671975">
                <a:tc>
                  <a:txBody>
                    <a:bodyPr/>
                    <a:lstStyle/>
                    <a:p>
                      <a:pPr marL="0" marR="0">
                        <a:lnSpc>
                          <a:spcPct val="107000"/>
                        </a:lnSpc>
                        <a:spcBef>
                          <a:spcPts val="0"/>
                        </a:spcBef>
                        <a:spcAft>
                          <a:spcPts val="0"/>
                        </a:spcAft>
                      </a:pPr>
                      <a:r>
                        <a:rPr lang="en-US" sz="1800" b="1" i="0" dirty="0">
                          <a:effectLst/>
                          <a:latin typeface="Avenir Black" panose="02000503020000020003" pitchFamily="2" charset="0"/>
                        </a:rPr>
                        <a:t>Vision, Values &amp;  Culture</a:t>
                      </a:r>
                      <a:endParaRPr lang="en-US" sz="1100" b="1" i="0" dirty="0">
                        <a:effectLst/>
                        <a:latin typeface="Avenir Black" panose="02000503020000020003" pitchFamily="2" charset="0"/>
                      </a:endParaRPr>
                    </a:p>
                    <a:p>
                      <a:pPr marL="0" marR="0">
                        <a:lnSpc>
                          <a:spcPct val="107000"/>
                        </a:lnSpc>
                        <a:spcBef>
                          <a:spcPts val="0"/>
                        </a:spcBef>
                        <a:spcAft>
                          <a:spcPts val="0"/>
                        </a:spcAft>
                      </a:pPr>
                      <a:r>
                        <a:rPr lang="en-US" sz="1200" b="1" i="0" dirty="0">
                          <a:effectLst/>
                          <a:latin typeface="Avenir Black" panose="02000503020000020003" pitchFamily="2" charset="0"/>
                        </a:rPr>
                        <a:t>Leaders and Vision</a:t>
                      </a:r>
                      <a:endParaRPr lang="en-US" sz="1100" b="1" i="0" dirty="0">
                        <a:effectLst/>
                        <a:latin typeface="Avenir Black" panose="02000503020000020003" pitchFamily="2" charset="0"/>
                        <a:ea typeface="DengXian" panose="02010600030101010101" pitchFamily="2" charset="-122"/>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b="1" i="0" dirty="0">
                          <a:effectLst/>
                          <a:latin typeface="Avenir Black" panose="02000503020000020003" pitchFamily="2" charset="0"/>
                        </a:rPr>
                        <a:t>Capacity Building</a:t>
                      </a:r>
                      <a:r>
                        <a:rPr lang="en-US" sz="800" b="1" i="0" dirty="0">
                          <a:effectLst/>
                          <a:latin typeface="Avenir Black" panose="02000503020000020003" pitchFamily="2" charset="0"/>
                        </a:rPr>
                        <a:t> </a:t>
                      </a:r>
                      <a:endParaRPr lang="en-US" sz="1100" b="1" i="0" dirty="0">
                        <a:effectLst/>
                        <a:latin typeface="Avenir Black" panose="02000503020000020003" pitchFamily="2" charset="0"/>
                      </a:endParaRPr>
                    </a:p>
                    <a:p>
                      <a:pPr marL="0" marR="0">
                        <a:lnSpc>
                          <a:spcPct val="107000"/>
                        </a:lnSpc>
                        <a:spcBef>
                          <a:spcPts val="0"/>
                        </a:spcBef>
                        <a:spcAft>
                          <a:spcPts val="0"/>
                        </a:spcAft>
                      </a:pPr>
                      <a:r>
                        <a:rPr lang="en-US" sz="1200" b="1" i="0" dirty="0">
                          <a:effectLst/>
                          <a:latin typeface="Avenir Black" panose="02000503020000020003" pitchFamily="2" charset="0"/>
                        </a:rPr>
                        <a:t>Leaders and Others</a:t>
                      </a:r>
                      <a:endParaRPr lang="en-US" sz="1100" b="1" i="0" dirty="0">
                        <a:effectLst/>
                        <a:latin typeface="Avenir Black" panose="02000503020000020003" pitchFamily="2" charset="0"/>
                        <a:ea typeface="DengXian" panose="02010600030101010101" pitchFamily="2" charset="-122"/>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b="1" i="0" dirty="0">
                          <a:effectLst/>
                          <a:latin typeface="Avenir Black" panose="02000503020000020003" pitchFamily="2" charset="0"/>
                        </a:rPr>
                        <a:t>Shared Responsibility</a:t>
                      </a:r>
                      <a:r>
                        <a:rPr lang="en-US" sz="800" b="1" i="0" dirty="0">
                          <a:effectLst/>
                          <a:latin typeface="Avenir Black" panose="02000503020000020003" pitchFamily="2" charset="0"/>
                        </a:rPr>
                        <a:t> </a:t>
                      </a:r>
                      <a:endParaRPr lang="en-US" sz="1100" b="1" i="0" dirty="0">
                        <a:effectLst/>
                        <a:latin typeface="Avenir Black" panose="02000503020000020003" pitchFamily="2" charset="0"/>
                      </a:endParaRPr>
                    </a:p>
                    <a:p>
                      <a:pPr marL="0" marR="0">
                        <a:lnSpc>
                          <a:spcPct val="107000"/>
                        </a:lnSpc>
                        <a:spcBef>
                          <a:spcPts val="0"/>
                        </a:spcBef>
                        <a:spcAft>
                          <a:spcPts val="0"/>
                        </a:spcAft>
                      </a:pPr>
                      <a:r>
                        <a:rPr lang="en-US" sz="1200" b="1" i="0" dirty="0">
                          <a:effectLst/>
                          <a:latin typeface="Avenir Black" panose="02000503020000020003" pitchFamily="2" charset="0"/>
                        </a:rPr>
                        <a:t>Leadership and Systems</a:t>
                      </a:r>
                      <a:endParaRPr lang="en-US" sz="1100" b="1" i="0" dirty="0">
                        <a:effectLst/>
                        <a:latin typeface="Avenir Black" panose="02000503020000020003" pitchFamily="2" charset="0"/>
                        <a:ea typeface="DengXia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xmlns="" val="1573235226"/>
                  </a:ext>
                </a:extLst>
              </a:tr>
              <a:tr h="3774559">
                <a:tc>
                  <a:txBody>
                    <a:bodyPr/>
                    <a:lstStyle/>
                    <a:p>
                      <a:pPr marL="285750" marR="0"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A VA Ed Leader can clearly articulate a vision that prioritizes success for all students.</a:t>
                      </a:r>
                    </a:p>
                    <a:p>
                      <a:pPr marL="285750" marR="0"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A VA Ed Leader creates organizational structures and cultures that support and advance the vision.</a:t>
                      </a:r>
                    </a:p>
                    <a:p>
                      <a:pPr marL="285750" marR="0"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A VA Ed Leader models being a risk-taker and innovator.</a:t>
                      </a:r>
                    </a:p>
                    <a:p>
                      <a:pPr marL="285750" marR="0"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A VA Ed Leader can identify and create buy-in for non-negotiable organization goals to include: equity focus, building learner/leader capacity, and acceptance of habit altering feedback.</a:t>
                      </a:r>
                    </a:p>
                    <a:p>
                      <a:pPr marL="285750" marR="0"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A VA Ed Leader values and promotes diverse thinking designed to promote student, educator, and community learning.</a:t>
                      </a:r>
                      <a:endParaRPr lang="en-US" sz="1200" b="0" i="0" dirty="0">
                        <a:effectLst/>
                        <a:latin typeface="Avenir Light" panose="020B0402020203020204" pitchFamily="34" charset="77"/>
                        <a:ea typeface="DengXian" panose="02010600030101010101" pitchFamily="2" charset="-122"/>
                        <a:cs typeface="Arial" panose="020B0604020202020204" pitchFamily="34" charset="0"/>
                      </a:endParaRPr>
                    </a:p>
                  </a:txBody>
                  <a:tcPr marL="68580" marR="68580" marT="0" marB="0"/>
                </a:tc>
                <a:tc>
                  <a:txBody>
                    <a:bodyPr/>
                    <a:lstStyle/>
                    <a:p>
                      <a:pPr marL="285750" marR="0"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To ensure deeper learning with an equity </a:t>
                      </a:r>
                      <a:r>
                        <a:rPr lang="en-US" sz="1400" b="0" i="0" dirty="0" smtClean="0">
                          <a:effectLst/>
                          <a:latin typeface="Avenir Light" panose="020B0402020203020204" pitchFamily="34" charset="77"/>
                        </a:rPr>
                        <a:t>lens, </a:t>
                      </a:r>
                      <a:r>
                        <a:rPr lang="en-US" sz="1400" b="0" i="0" dirty="0">
                          <a:effectLst/>
                          <a:latin typeface="Avenir Light" panose="020B0402020203020204" pitchFamily="34" charset="77"/>
                        </a:rPr>
                        <a:t>a </a:t>
                      </a:r>
                      <a:r>
                        <a:rPr lang="en-US" sz="1400" b="0" i="0" dirty="0" smtClean="0">
                          <a:effectLst/>
                          <a:latin typeface="Avenir Light" panose="020B0402020203020204" pitchFamily="34" charset="77"/>
                        </a:rPr>
                        <a:t>VA Ed </a:t>
                      </a:r>
                      <a:r>
                        <a:rPr lang="en-US" sz="1400" b="0" i="0" dirty="0">
                          <a:effectLst/>
                          <a:latin typeface="Avenir Light" panose="020B0402020203020204" pitchFamily="34" charset="77"/>
                        </a:rPr>
                        <a:t>Leader maximizes, engages, and empowers </a:t>
                      </a:r>
                      <a:r>
                        <a:rPr lang="en-US" sz="1400" b="0" i="0" dirty="0" smtClean="0">
                          <a:effectLst/>
                          <a:latin typeface="Avenir Light" panose="020B0402020203020204" pitchFamily="34" charset="77"/>
                        </a:rPr>
                        <a:t>educators</a:t>
                      </a:r>
                      <a:r>
                        <a:rPr lang="en-US" sz="1400" b="0" i="0" dirty="0">
                          <a:effectLst/>
                          <a:latin typeface="Avenir Light" panose="020B0402020203020204" pitchFamily="34" charset="77"/>
                        </a:rPr>
                        <a:t>, students and community, with an emphasis on: </a:t>
                      </a:r>
                    </a:p>
                    <a:p>
                      <a:pPr marL="742950" marR="0" lvl="1"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Educators- </a:t>
                      </a:r>
                      <a:r>
                        <a:rPr lang="en-US" sz="1400" b="0" i="0" dirty="0" smtClean="0">
                          <a:effectLst/>
                          <a:latin typeface="Avenir Light" panose="020B0402020203020204" pitchFamily="34" charset="77"/>
                        </a:rPr>
                        <a:t>coaching, </a:t>
                      </a:r>
                      <a:r>
                        <a:rPr lang="en-US" sz="1400" b="0" i="0" dirty="0">
                          <a:effectLst/>
                          <a:latin typeface="Avenir Light" panose="020B0402020203020204" pitchFamily="34" charset="77"/>
                        </a:rPr>
                        <a:t>mentoring, modeling</a:t>
                      </a:r>
                    </a:p>
                    <a:p>
                      <a:pPr marL="742950" marR="0" lvl="1"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Students- Teaching, learning, growth</a:t>
                      </a:r>
                    </a:p>
                    <a:p>
                      <a:pPr marL="742950" marR="0" lvl="1"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Families &amp; Community – </a:t>
                      </a:r>
                      <a:r>
                        <a:rPr lang="en-US" sz="1400" b="0" i="0" dirty="0" smtClean="0">
                          <a:effectLst/>
                          <a:latin typeface="Avenir Light" panose="020B0402020203020204" pitchFamily="34" charset="77"/>
                        </a:rPr>
                        <a:t>culture and engagement</a:t>
                      </a:r>
                      <a:endParaRPr lang="en-US" sz="1200" b="0" i="0" dirty="0">
                        <a:effectLst/>
                        <a:latin typeface="Avenir Light" panose="020B0402020203020204" pitchFamily="34" charset="77"/>
                        <a:ea typeface="DengXian" panose="02010600030101010101" pitchFamily="2" charset="-122"/>
                        <a:cs typeface="Arial" panose="020B0604020202020204" pitchFamily="34" charset="0"/>
                      </a:endParaRPr>
                    </a:p>
                  </a:txBody>
                  <a:tcPr marL="68580" marR="68580" marT="0" marB="0"/>
                </a:tc>
                <a:tc>
                  <a:txBody>
                    <a:bodyPr/>
                    <a:lstStyle/>
                    <a:p>
                      <a:pPr marL="285750" marR="0"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A VA Ed Leader will cultivate individual and collective responsibility for equity through partnerships, community and family engagement, and relationships that maximize learning for all.</a:t>
                      </a:r>
                    </a:p>
                    <a:p>
                      <a:pPr marL="285750" marR="0" indent="-285750">
                        <a:lnSpc>
                          <a:spcPct val="107000"/>
                        </a:lnSpc>
                        <a:spcBef>
                          <a:spcPts val="0"/>
                        </a:spcBef>
                        <a:spcAft>
                          <a:spcPts val="0"/>
                        </a:spcAft>
                        <a:buFont typeface="Arial" panose="020B0604020202020204" pitchFamily="34" charset="0"/>
                        <a:buChar char="•"/>
                      </a:pPr>
                      <a:r>
                        <a:rPr lang="en-US" sz="1400" b="0" i="0" dirty="0">
                          <a:effectLst/>
                          <a:latin typeface="Avenir Light" panose="020B0402020203020204" pitchFamily="34" charset="77"/>
                        </a:rPr>
                        <a:t>A VA Ed Leader will develop and model continuous improvement and transformation systems that draw upon the research base to leverage the talents of all.</a:t>
                      </a:r>
                      <a:br>
                        <a:rPr lang="en-US" sz="1400" b="0" i="0" dirty="0">
                          <a:effectLst/>
                          <a:latin typeface="Avenir Light" panose="020B0402020203020204" pitchFamily="34" charset="77"/>
                        </a:rPr>
                      </a:br>
                      <a:r>
                        <a:rPr lang="en-US" sz="1400" b="0" i="0" dirty="0">
                          <a:effectLst/>
                          <a:latin typeface="Avenir Light" panose="020B0402020203020204" pitchFamily="34" charset="77"/>
                        </a:rPr>
                        <a:t/>
                      </a:r>
                      <a:br>
                        <a:rPr lang="en-US" sz="1400" b="0" i="0" dirty="0">
                          <a:effectLst/>
                          <a:latin typeface="Avenir Light" panose="020B0402020203020204" pitchFamily="34" charset="77"/>
                        </a:rPr>
                      </a:br>
                      <a:endParaRPr lang="en-US" sz="1200" b="0" i="0" dirty="0">
                        <a:effectLst/>
                        <a:latin typeface="Avenir Light" panose="020B0402020203020204" pitchFamily="34" charset="77"/>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xmlns="" val="2731603253"/>
                  </a:ext>
                </a:extLst>
              </a:tr>
              <a:tr h="686173">
                <a:tc gridSpan="3">
                  <a:txBody>
                    <a:bodyPr/>
                    <a:lstStyle/>
                    <a:p>
                      <a:pPr marL="0" marR="0" indent="0" algn="ctr">
                        <a:lnSpc>
                          <a:spcPct val="107000"/>
                        </a:lnSpc>
                        <a:spcBef>
                          <a:spcPts val="0"/>
                        </a:spcBef>
                        <a:spcAft>
                          <a:spcPts val="0"/>
                        </a:spcAft>
                        <a:buFont typeface="Arial" panose="020B0604020202020204" pitchFamily="34" charset="0"/>
                        <a:buNone/>
                      </a:pPr>
                      <a:r>
                        <a:rPr lang="en-US" sz="1400" b="1" i="0" dirty="0">
                          <a:effectLst/>
                          <a:latin typeface="Avenir Black" panose="02000503020000020003" pitchFamily="2" charset="0"/>
                          <a:ea typeface="DengXian" panose="02010600030101010101" pitchFamily="2" charset="-122"/>
                          <a:cs typeface="Arial" panose="020B0604020202020204" pitchFamily="34" charset="0"/>
                        </a:rPr>
                        <a:t>Virginia education leaders work through an equity lens for deeper learning by building the necessary professional skills, growth mindsets, attitudes and values. </a:t>
                      </a:r>
                    </a:p>
                  </a:txBody>
                  <a:tcPr marL="68580" marR="68580" marT="0" marB="0" anchor="ctr"/>
                </a:tc>
                <a:tc hMerge="1">
                  <a:txBody>
                    <a:bodyPr/>
                    <a:lstStyle/>
                    <a:p>
                      <a:pPr marL="742950" marR="0" lvl="1" indent="-285750">
                        <a:lnSpc>
                          <a:spcPct val="107000"/>
                        </a:lnSpc>
                        <a:spcBef>
                          <a:spcPts val="0"/>
                        </a:spcBef>
                        <a:spcAft>
                          <a:spcPts val="0"/>
                        </a:spcAft>
                        <a:buFont typeface="Arial" panose="020B0604020202020204" pitchFamily="34" charset="0"/>
                        <a:buChar char="•"/>
                      </a:pPr>
                      <a:endParaRPr lang="en-US" sz="1200" b="0" i="0" dirty="0">
                        <a:effectLst/>
                        <a:latin typeface="Avenir Light" panose="020B0402020203020204" pitchFamily="34" charset="77"/>
                        <a:ea typeface="DengXian" panose="02010600030101010101" pitchFamily="2" charset="-122"/>
                        <a:cs typeface="Arial" panose="020B0604020202020204" pitchFamily="34" charset="0"/>
                      </a:endParaRPr>
                    </a:p>
                  </a:txBody>
                  <a:tcPr marL="68580" marR="68580" marT="0" marB="0"/>
                </a:tc>
                <a:tc hMerge="1">
                  <a:txBody>
                    <a:bodyPr/>
                    <a:lstStyle/>
                    <a:p>
                      <a:pPr marL="285750" marR="0" indent="-285750">
                        <a:lnSpc>
                          <a:spcPct val="107000"/>
                        </a:lnSpc>
                        <a:spcBef>
                          <a:spcPts val="0"/>
                        </a:spcBef>
                        <a:spcAft>
                          <a:spcPts val="0"/>
                        </a:spcAft>
                        <a:buFont typeface="Arial" panose="020B0604020202020204" pitchFamily="34" charset="0"/>
                        <a:buChar char="•"/>
                      </a:pPr>
                      <a:endParaRPr lang="en-US" sz="1200" b="0" i="0" dirty="0">
                        <a:effectLst/>
                        <a:latin typeface="Avenir Light" panose="020B0402020203020204" pitchFamily="34" charset="77"/>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xmlns="" val="2460408410"/>
                  </a:ext>
                </a:extLst>
              </a:tr>
            </a:tbl>
          </a:graphicData>
        </a:graphic>
      </p:graphicFrame>
      <p:pic>
        <p:nvPicPr>
          <p:cNvPr id="4" name="Picture 3">
            <a:extLst>
              <a:ext uri="{FF2B5EF4-FFF2-40B4-BE49-F238E27FC236}">
                <a16:creationId xmlns:a16="http://schemas.microsoft.com/office/drawing/2014/main" xmlns="" id="{0562017E-6E05-AA48-86F3-D59FF1F11B95}"/>
              </a:ext>
            </a:extLst>
          </p:cNvPr>
          <p:cNvPicPr>
            <a:picLocks noChangeAspect="1"/>
          </p:cNvPicPr>
          <p:nvPr/>
        </p:nvPicPr>
        <p:blipFill>
          <a:blip r:embed="rId2"/>
          <a:stretch>
            <a:fillRect/>
          </a:stretch>
        </p:blipFill>
        <p:spPr>
          <a:xfrm>
            <a:off x="10271051" y="365126"/>
            <a:ext cx="1741417" cy="841056"/>
          </a:xfrm>
          <a:prstGeom prst="rect">
            <a:avLst/>
          </a:prstGeom>
        </p:spPr>
      </p:pic>
      <p:pic>
        <p:nvPicPr>
          <p:cNvPr id="11" name="Content Placeholder 4">
            <a:extLst>
              <a:ext uri="{FF2B5EF4-FFF2-40B4-BE49-F238E27FC236}">
                <a16:creationId xmlns:a16="http://schemas.microsoft.com/office/drawing/2014/main" xmlns="" id="{50E72780-1F79-B944-A75F-B3D067007B7E}"/>
              </a:ext>
            </a:extLst>
          </p:cNvPr>
          <p:cNvPicPr>
            <a:picLocks noChangeAspect="1"/>
          </p:cNvPicPr>
          <p:nvPr/>
        </p:nvPicPr>
        <p:blipFill>
          <a:blip r:embed="rId3"/>
          <a:stretch>
            <a:fillRect/>
          </a:stretch>
        </p:blipFill>
        <p:spPr>
          <a:xfrm>
            <a:off x="9242581" y="230189"/>
            <a:ext cx="976176" cy="1066983"/>
          </a:xfrm>
          <a:prstGeom prst="rect">
            <a:avLst/>
          </a:prstGeom>
        </p:spPr>
      </p:pic>
    </p:spTree>
    <p:extLst>
      <p:ext uri="{BB962C8B-B14F-4D97-AF65-F5344CB8AC3E}">
        <p14:creationId xmlns:p14="http://schemas.microsoft.com/office/powerpoint/2010/main" val="413570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STEPS</a:t>
            </a:r>
            <a:endParaRPr lang="en-US" dirty="0"/>
          </a:p>
        </p:txBody>
      </p:sp>
      <p:sp>
        <p:nvSpPr>
          <p:cNvPr id="3" name="Content Placeholder 2"/>
          <p:cNvSpPr>
            <a:spLocks noGrp="1"/>
          </p:cNvSpPr>
          <p:nvPr>
            <p:ph idx="1"/>
          </p:nvPr>
        </p:nvSpPr>
        <p:spPr>
          <a:xfrm>
            <a:off x="838200" y="1419225"/>
            <a:ext cx="10515600" cy="4757738"/>
          </a:xfrm>
        </p:spPr>
        <p:txBody>
          <a:bodyPr>
            <a:normAutofit fontScale="92500" lnSpcReduction="20000"/>
          </a:bodyPr>
          <a:lstStyle/>
          <a:p>
            <a:pPr marL="0" indent="0">
              <a:buNone/>
            </a:pPr>
            <a:r>
              <a:rPr lang="en-US" dirty="0" smtClean="0"/>
              <a:t>Pedagogy Project / Profile of a Virginia Classroom     </a:t>
            </a:r>
          </a:p>
          <a:p>
            <a:pPr marL="0" indent="0">
              <a:buNone/>
            </a:pPr>
            <a:r>
              <a:rPr lang="en-US" dirty="0"/>
              <a:t>	</a:t>
            </a:r>
            <a:r>
              <a:rPr lang="en-US" dirty="0" smtClean="0"/>
              <a:t>VASCD</a:t>
            </a:r>
            <a:endParaRPr lang="en-US" dirty="0"/>
          </a:p>
          <a:p>
            <a:pPr marL="0" indent="0">
              <a:buNone/>
            </a:pPr>
            <a:r>
              <a:rPr lang="en-US" dirty="0" smtClean="0"/>
              <a:t>Profile </a:t>
            </a:r>
            <a:r>
              <a:rPr lang="en-US" dirty="0"/>
              <a:t>of a Virginia Leader </a:t>
            </a:r>
            <a:r>
              <a:rPr lang="en-US" dirty="0" smtClean="0"/>
              <a:t>		</a:t>
            </a:r>
          </a:p>
          <a:p>
            <a:pPr marL="0" indent="0">
              <a:buNone/>
            </a:pPr>
            <a:r>
              <a:rPr lang="en-US" dirty="0"/>
              <a:t>	</a:t>
            </a:r>
            <a:r>
              <a:rPr lang="en-US" dirty="0" smtClean="0"/>
              <a:t>William and Mary / SURN</a:t>
            </a:r>
          </a:p>
          <a:p>
            <a:pPr marL="0" indent="0">
              <a:buNone/>
            </a:pPr>
            <a:r>
              <a:rPr lang="en-US" dirty="0" smtClean="0"/>
              <a:t>Profile of A Virginia Educator </a:t>
            </a:r>
          </a:p>
          <a:p>
            <a:pPr marL="0" indent="0">
              <a:buNone/>
            </a:pPr>
            <a:r>
              <a:rPr lang="en-US" dirty="0"/>
              <a:t>	</a:t>
            </a:r>
            <a:r>
              <a:rPr lang="en-US" dirty="0" smtClean="0"/>
              <a:t>George Mason University </a:t>
            </a:r>
          </a:p>
          <a:p>
            <a:pPr marL="0" indent="0">
              <a:buNone/>
            </a:pPr>
            <a:r>
              <a:rPr lang="en-US" dirty="0" smtClean="0"/>
              <a:t>Informs:</a:t>
            </a:r>
          </a:p>
          <a:p>
            <a:pPr lvl="1"/>
            <a:r>
              <a:rPr lang="en-US" sz="2600" dirty="0" smtClean="0"/>
              <a:t>Professional Learning Opportunities – VDOE and Partner Organizations</a:t>
            </a:r>
          </a:p>
          <a:p>
            <a:pPr lvl="1"/>
            <a:r>
              <a:rPr lang="en-US" sz="2600" dirty="0" smtClean="0"/>
              <a:t>Preparation in Higher Ed Institutes and In Service Supports</a:t>
            </a:r>
          </a:p>
          <a:p>
            <a:pPr lvl="1"/>
            <a:r>
              <a:rPr lang="en-US" sz="2600" i="1" dirty="0" smtClean="0"/>
              <a:t>Office of Teacher Education and Licensure – Patty Pitts</a:t>
            </a:r>
          </a:p>
          <a:p>
            <a:pPr lvl="2"/>
            <a:r>
              <a:rPr lang="en-US" sz="2600" i="1" dirty="0" smtClean="0"/>
              <a:t>Teacher Evaluation </a:t>
            </a:r>
          </a:p>
          <a:p>
            <a:pPr lvl="2"/>
            <a:r>
              <a:rPr lang="en-US" sz="2600" i="1" dirty="0" smtClean="0"/>
              <a:t>Teacher Professional Development and Learning</a:t>
            </a:r>
          </a:p>
        </p:txBody>
      </p:sp>
    </p:spTree>
    <p:extLst>
      <p:ext uri="{BB962C8B-B14F-4D97-AF65-F5344CB8AC3E}">
        <p14:creationId xmlns:p14="http://schemas.microsoft.com/office/powerpoint/2010/main" val="2865231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5B47EED-E29B-824B-AC2F-C2A3103BA445}"/>
              </a:ext>
            </a:extLst>
          </p:cNvPr>
          <p:cNvSpPr>
            <a:spLocks noGrp="1"/>
          </p:cNvSpPr>
          <p:nvPr>
            <p:ph type="subTitle" idx="1"/>
          </p:nvPr>
        </p:nvSpPr>
        <p:spPr>
          <a:xfrm>
            <a:off x="-104206" y="3470624"/>
            <a:ext cx="12400411" cy="878092"/>
          </a:xfrm>
        </p:spPr>
        <p:txBody>
          <a:bodyPr>
            <a:normAutofit/>
          </a:bodyPr>
          <a:lstStyle/>
          <a:p>
            <a:r>
              <a:rPr lang="en-US" sz="3600" b="1" dirty="0">
                <a:latin typeface="Avenir Black" panose="02000503020000020003" pitchFamily="2" charset="0"/>
              </a:rPr>
              <a:t>QUESTIONS</a:t>
            </a:r>
          </a:p>
        </p:txBody>
      </p:sp>
    </p:spTree>
    <p:extLst>
      <p:ext uri="{BB962C8B-B14F-4D97-AF65-F5344CB8AC3E}">
        <p14:creationId xmlns:p14="http://schemas.microsoft.com/office/powerpoint/2010/main" val="74433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606244"/>
            <a:ext cx="4429443" cy="962105"/>
          </a:xfrm>
        </p:spPr>
        <p:txBody>
          <a:bodyPr/>
          <a:lstStyle/>
          <a:p>
            <a:pPr algn="ctr"/>
            <a:r>
              <a:rPr lang="en-US" sz="2400" dirty="0">
                <a:latin typeface="Avenir Book" panose="02000503020000020003" pitchFamily="2" charset="0"/>
              </a:rPr>
              <a:t>Profile of a Virginia Graduate</a:t>
            </a:r>
          </a:p>
          <a:p>
            <a:pPr algn="ctr"/>
            <a:r>
              <a:rPr lang="en-US" sz="2000" dirty="0">
                <a:solidFill>
                  <a:srgbClr val="FF0000"/>
                </a:solidFill>
                <a:latin typeface="Avenir Book" panose="02000503020000020003" pitchFamily="2" charset="0"/>
              </a:rPr>
              <a:t>all graduates will</a:t>
            </a:r>
          </a:p>
        </p:txBody>
      </p:sp>
      <p:sp>
        <p:nvSpPr>
          <p:cNvPr id="4" name="Content Placeholder 3"/>
          <p:cNvSpPr>
            <a:spLocks noGrp="1"/>
          </p:cNvSpPr>
          <p:nvPr>
            <p:ph sz="half" idx="2"/>
          </p:nvPr>
        </p:nvSpPr>
        <p:spPr>
          <a:xfrm>
            <a:off x="101757" y="1743427"/>
            <a:ext cx="4454435" cy="4680044"/>
          </a:xfrm>
        </p:spPr>
        <p:txBody>
          <a:bodyPr/>
          <a:lstStyle/>
          <a:p>
            <a:pPr marL="342891" indent="-342891">
              <a:buClr>
                <a:srgbClr val="E20D38"/>
              </a:buClr>
              <a:buFont typeface="Wingdings" panose="05000000000000000000" pitchFamily="2" charset="2"/>
              <a:buChar char="ü"/>
            </a:pPr>
            <a:r>
              <a:rPr lang="en-US" sz="2133" dirty="0">
                <a:latin typeface="Avenir Book" panose="02000503020000020003" pitchFamily="2" charset="0"/>
              </a:rPr>
              <a:t>Achieve and </a:t>
            </a:r>
            <a:r>
              <a:rPr lang="en-US" sz="2133" dirty="0">
                <a:solidFill>
                  <a:srgbClr val="E20D38"/>
                </a:solidFill>
                <a:latin typeface="Avenir Book" panose="02000503020000020003" pitchFamily="2" charset="0"/>
              </a:rPr>
              <a:t>apply</a:t>
            </a:r>
            <a:r>
              <a:rPr lang="en-US" sz="2133" dirty="0">
                <a:latin typeface="Avenir Book" panose="02000503020000020003" pitchFamily="2" charset="0"/>
              </a:rPr>
              <a:t> academic and technical </a:t>
            </a:r>
            <a:r>
              <a:rPr lang="en-US" sz="2133" dirty="0">
                <a:solidFill>
                  <a:srgbClr val="E20D38"/>
                </a:solidFill>
                <a:latin typeface="Avenir Book" panose="02000503020000020003" pitchFamily="2" charset="0"/>
              </a:rPr>
              <a:t>knowledge</a:t>
            </a:r>
            <a:r>
              <a:rPr lang="en-US" sz="2133" dirty="0">
                <a:latin typeface="Avenir Book" panose="02000503020000020003" pitchFamily="2" charset="0"/>
              </a:rPr>
              <a:t>;</a:t>
            </a:r>
          </a:p>
          <a:p>
            <a:pPr marL="342891" indent="-342891">
              <a:buClr>
                <a:srgbClr val="E20D38"/>
              </a:buClr>
              <a:buFont typeface="Wingdings" panose="05000000000000000000" pitchFamily="2" charset="2"/>
              <a:buChar char="ü"/>
            </a:pPr>
            <a:r>
              <a:rPr lang="en-US" sz="2133" dirty="0">
                <a:latin typeface="Avenir Book" panose="02000503020000020003" pitchFamily="2" charset="0"/>
              </a:rPr>
              <a:t>Demonstrate </a:t>
            </a:r>
            <a:r>
              <a:rPr lang="en-US" sz="2133" dirty="0">
                <a:solidFill>
                  <a:srgbClr val="E20D38"/>
                </a:solidFill>
                <a:latin typeface="Avenir Book" panose="02000503020000020003" pitchFamily="2" charset="0"/>
              </a:rPr>
              <a:t>workplace skills</a:t>
            </a:r>
            <a:r>
              <a:rPr lang="en-US" sz="2133" dirty="0">
                <a:latin typeface="Avenir Book" panose="02000503020000020003" pitchFamily="2" charset="0"/>
              </a:rPr>
              <a:t>, qualities, and behaviors;</a:t>
            </a:r>
          </a:p>
          <a:p>
            <a:pPr marL="342891" indent="-342891">
              <a:buClr>
                <a:srgbClr val="E20D38"/>
              </a:buClr>
              <a:buFont typeface="Wingdings" panose="05000000000000000000" pitchFamily="2" charset="2"/>
              <a:buChar char="ü"/>
            </a:pPr>
            <a:r>
              <a:rPr lang="en-US" sz="2133" dirty="0">
                <a:latin typeface="Avenir Book" panose="02000503020000020003" pitchFamily="2" charset="0"/>
              </a:rPr>
              <a:t>Build connections and value interactions with others as a </a:t>
            </a:r>
            <a:r>
              <a:rPr lang="en-US" sz="2133" dirty="0">
                <a:solidFill>
                  <a:srgbClr val="E20D38"/>
                </a:solidFill>
                <a:latin typeface="Avenir Book" panose="02000503020000020003" pitchFamily="2" charset="0"/>
              </a:rPr>
              <a:t>responsible and responsive citizen</a:t>
            </a:r>
            <a:r>
              <a:rPr lang="en-US" sz="2133" dirty="0">
                <a:latin typeface="Avenir Book" panose="02000503020000020003" pitchFamily="2" charset="0"/>
              </a:rPr>
              <a:t>; and</a:t>
            </a:r>
          </a:p>
          <a:p>
            <a:pPr marL="342891" indent="-342891">
              <a:buClr>
                <a:srgbClr val="E20D38"/>
              </a:buClr>
              <a:buFont typeface="Wingdings" panose="05000000000000000000" pitchFamily="2" charset="2"/>
              <a:buChar char="ü"/>
            </a:pPr>
            <a:r>
              <a:rPr lang="en-US" sz="2133" dirty="0">
                <a:solidFill>
                  <a:srgbClr val="E20D38"/>
                </a:solidFill>
                <a:latin typeface="Avenir Book" panose="02000503020000020003" pitchFamily="2" charset="0"/>
              </a:rPr>
              <a:t>Align knowledge</a:t>
            </a:r>
            <a:r>
              <a:rPr lang="en-US" sz="2133" dirty="0">
                <a:latin typeface="Avenir Book" panose="02000503020000020003" pitchFamily="2" charset="0"/>
              </a:rPr>
              <a:t>, skills and personal interests with </a:t>
            </a:r>
            <a:r>
              <a:rPr lang="en-US" sz="2133" dirty="0">
                <a:solidFill>
                  <a:srgbClr val="E20D38"/>
                </a:solidFill>
                <a:latin typeface="Avenir Book" panose="02000503020000020003" pitchFamily="2" charset="0"/>
              </a:rPr>
              <a:t>career opportunities</a:t>
            </a:r>
            <a:r>
              <a:rPr lang="en-US" sz="2133" dirty="0">
                <a:latin typeface="Avenir Book" panose="02000503020000020003" pitchFamily="2" charset="0"/>
              </a:rPr>
              <a:t>.</a:t>
            </a:r>
          </a:p>
        </p:txBody>
      </p:sp>
      <p:pic>
        <p:nvPicPr>
          <p:cNvPr id="6" name="Picture 5" descr="A close up of a logo&#10;&#10;Description automatically generated">
            <a:extLst>
              <a:ext uri="{FF2B5EF4-FFF2-40B4-BE49-F238E27FC236}">
                <a16:creationId xmlns:a16="http://schemas.microsoft.com/office/drawing/2014/main" xmlns="" id="{078ECBB6-8892-EF43-9524-D78BEBB67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5567" y="6008916"/>
            <a:ext cx="1767725" cy="829110"/>
          </a:xfrm>
          <a:prstGeom prst="rect">
            <a:avLst/>
          </a:prstGeom>
        </p:spPr>
      </p:pic>
    </p:spTree>
    <p:extLst>
      <p:ext uri="{BB962C8B-B14F-4D97-AF65-F5344CB8AC3E}">
        <p14:creationId xmlns:p14="http://schemas.microsoft.com/office/powerpoint/2010/main" val="1872409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75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750"/>
                            </p:stCondLst>
                            <p:childTnLst>
                              <p:par>
                                <p:cTn id="15" presetID="2" presetClass="entr" presetSubtype="4" fill="hold" grpId="0" nodeType="afterEffect">
                                  <p:stCondLst>
                                    <p:cond delay="75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100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xmlns="" id="{2A7C7E25-CCC8-B042-AF3C-A14650AC4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7141" y="5321586"/>
            <a:ext cx="1767725" cy="829110"/>
          </a:xfrm>
          <a:prstGeom prst="rect">
            <a:avLst/>
          </a:prstGeom>
        </p:spPr>
      </p:pic>
      <p:pic>
        <p:nvPicPr>
          <p:cNvPr id="4" name="Picture 3">
            <a:extLst>
              <a:ext uri="{FF2B5EF4-FFF2-40B4-BE49-F238E27FC236}">
                <a16:creationId xmlns:a16="http://schemas.microsoft.com/office/drawing/2014/main" xmlns="" id="{AE3B82AA-8ADF-134D-B66C-A23F5F07C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450" y="971550"/>
            <a:ext cx="8506691" cy="4151437"/>
          </a:xfrm>
          <a:prstGeom prst="rect">
            <a:avLst/>
          </a:prstGeom>
        </p:spPr>
      </p:pic>
    </p:spTree>
    <p:extLst>
      <p:ext uri="{BB962C8B-B14F-4D97-AF65-F5344CB8AC3E}">
        <p14:creationId xmlns:p14="http://schemas.microsoft.com/office/powerpoint/2010/main" val="328335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C5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xmlns="" id="{5C75AE02-354E-6246-82AF-4A51CC6B3BC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Avenir Black" panose="02000503020000020003" pitchFamily="2" charset="0"/>
              </a:rPr>
              <a:t>Focus on Deeper Learning</a:t>
            </a:r>
          </a:p>
        </p:txBody>
      </p:sp>
      <p:pic>
        <p:nvPicPr>
          <p:cNvPr id="9" name="Content Placeholder 8" descr="A close up of a logo&#10;&#10;Description automatically generated">
            <a:extLst>
              <a:ext uri="{FF2B5EF4-FFF2-40B4-BE49-F238E27FC236}">
                <a16:creationId xmlns:a16="http://schemas.microsoft.com/office/drawing/2014/main" xmlns="" id="{74AB61DF-A3BA-E54F-B451-A3BD12A96258}"/>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3" r="43"/>
          <a:stretch>
            <a:fillRect/>
          </a:stretch>
        </p:blipFill>
        <p:spPr>
          <a:xfrm>
            <a:off x="4514506" y="961812"/>
            <a:ext cx="6236387" cy="4930987"/>
          </a:xfrm>
          <a:prstGeom prst="rect">
            <a:avLst/>
          </a:prstGeom>
        </p:spPr>
      </p:pic>
      <p:pic>
        <p:nvPicPr>
          <p:cNvPr id="4" name="Picture 3" descr="A close up of a logo&#10;&#10;Description automatically generated">
            <a:extLst>
              <a:ext uri="{FF2B5EF4-FFF2-40B4-BE49-F238E27FC236}">
                <a16:creationId xmlns:a16="http://schemas.microsoft.com/office/drawing/2014/main" xmlns="" id="{848ABF9C-BFE5-204B-8241-3DF6C61C4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5567" y="6008916"/>
            <a:ext cx="1767725" cy="829110"/>
          </a:xfrm>
          <a:prstGeom prst="rect">
            <a:avLst/>
          </a:prstGeom>
        </p:spPr>
      </p:pic>
    </p:spTree>
    <p:extLst>
      <p:ext uri="{BB962C8B-B14F-4D97-AF65-F5344CB8AC3E}">
        <p14:creationId xmlns:p14="http://schemas.microsoft.com/office/powerpoint/2010/main" val="313544863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44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B8E39CB-1EC9-1949-8421-A58B705E0B92}"/>
              </a:ext>
            </a:extLst>
          </p:cNvPr>
          <p:cNvSpPr>
            <a:spLocks noGrp="1"/>
          </p:cNvSpPr>
          <p:nvPr>
            <p:ph type="title"/>
          </p:nvPr>
        </p:nvSpPr>
        <p:spPr>
          <a:xfrm>
            <a:off x="640079" y="2074363"/>
            <a:ext cx="2867049" cy="274070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Avenir Black" panose="02000503020000020003" pitchFamily="2" charset="0"/>
              </a:rPr>
              <a:t>Balanced Assessment System</a:t>
            </a:r>
          </a:p>
        </p:txBody>
      </p:sp>
      <p:pic>
        <p:nvPicPr>
          <p:cNvPr id="6" name="Content Placeholder 5" descr="A picture containing transport&#10;&#10;Description automatically generated">
            <a:extLst>
              <a:ext uri="{FF2B5EF4-FFF2-40B4-BE49-F238E27FC236}">
                <a16:creationId xmlns:a16="http://schemas.microsoft.com/office/drawing/2014/main" xmlns="" id="{9579EA75-0ADE-A546-BD2A-C6BB0D09BE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8600" y="1818946"/>
            <a:ext cx="7188199" cy="3216719"/>
          </a:xfrm>
          <a:prstGeom prst="rect">
            <a:avLst/>
          </a:prstGeom>
        </p:spPr>
      </p:pic>
    </p:spTree>
    <p:extLst>
      <p:ext uri="{BB962C8B-B14F-4D97-AF65-F5344CB8AC3E}">
        <p14:creationId xmlns:p14="http://schemas.microsoft.com/office/powerpoint/2010/main" val="308683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1800" b="1" dirty="0">
                <a:solidFill>
                  <a:schemeClr val="bg1">
                    <a:lumMod val="95000"/>
                    <a:lumOff val="5000"/>
                  </a:schemeClr>
                </a:solidFill>
                <a:latin typeface="Avenir Black" panose="02000503020000020003" pitchFamily="2" charset="0"/>
              </a:rPr>
              <a:t/>
            </a:r>
            <a:br>
              <a:rPr lang="en-US" sz="1800" b="1" dirty="0">
                <a:solidFill>
                  <a:schemeClr val="bg1">
                    <a:lumMod val="95000"/>
                    <a:lumOff val="5000"/>
                  </a:schemeClr>
                </a:solidFill>
                <a:latin typeface="Avenir Black" panose="02000503020000020003" pitchFamily="2" charset="0"/>
              </a:rPr>
            </a:br>
            <a:r>
              <a:rPr lang="en-US" sz="1800" b="1" dirty="0">
                <a:solidFill>
                  <a:schemeClr val="bg1">
                    <a:lumMod val="95000"/>
                    <a:lumOff val="5000"/>
                  </a:schemeClr>
                </a:solidFill>
                <a:latin typeface="Avenir Black" panose="02000503020000020003" pitchFamily="2" charset="0"/>
              </a:rPr>
              <a:t/>
            </a:r>
            <a:br>
              <a:rPr lang="en-US" sz="1800" b="1" dirty="0">
                <a:solidFill>
                  <a:schemeClr val="bg1">
                    <a:lumMod val="95000"/>
                    <a:lumOff val="5000"/>
                  </a:schemeClr>
                </a:solidFill>
                <a:latin typeface="Avenir Black" panose="02000503020000020003" pitchFamily="2" charset="0"/>
              </a:rPr>
            </a:br>
            <a:r>
              <a:rPr lang="en-US" sz="2000" b="1" dirty="0">
                <a:solidFill>
                  <a:srgbClr val="FF0000"/>
                </a:solidFill>
                <a:latin typeface="Avenir Black" panose="02000503020000020003" pitchFamily="2" charset="0"/>
              </a:rPr>
              <a:t>REALIZING THE PROFILE OF A VIRGINIA GRADUATE</a:t>
            </a:r>
            <a:r>
              <a:rPr lang="en-US" sz="1800" b="1" dirty="0">
                <a:solidFill>
                  <a:schemeClr val="bg1">
                    <a:lumMod val="95000"/>
                    <a:lumOff val="5000"/>
                  </a:schemeClr>
                </a:solidFill>
                <a:latin typeface="Avenir Black" panose="02000503020000020003" pitchFamily="2" charset="0"/>
              </a:rPr>
              <a:t/>
            </a:r>
            <a:br>
              <a:rPr lang="en-US" sz="1800" b="1" dirty="0">
                <a:solidFill>
                  <a:schemeClr val="bg1">
                    <a:lumMod val="95000"/>
                    <a:lumOff val="5000"/>
                  </a:schemeClr>
                </a:solidFill>
                <a:latin typeface="Avenir Black" panose="02000503020000020003" pitchFamily="2" charset="0"/>
              </a:rPr>
            </a:br>
            <a:r>
              <a:rPr lang="en-US" sz="1800" b="1" dirty="0">
                <a:solidFill>
                  <a:schemeClr val="bg1">
                    <a:lumMod val="95000"/>
                    <a:lumOff val="5000"/>
                  </a:schemeClr>
                </a:solidFill>
                <a:latin typeface="Avenir Black" panose="02000503020000020003" pitchFamily="2" charset="0"/>
              </a:rPr>
              <a:t/>
            </a:r>
            <a:br>
              <a:rPr lang="en-US" sz="1800" b="1" dirty="0">
                <a:solidFill>
                  <a:schemeClr val="bg1">
                    <a:lumMod val="95000"/>
                    <a:lumOff val="5000"/>
                  </a:schemeClr>
                </a:solidFill>
                <a:latin typeface="Avenir Black" panose="02000503020000020003" pitchFamily="2" charset="0"/>
              </a:rPr>
            </a:br>
            <a:r>
              <a:rPr lang="en-US" sz="1800" i="1" dirty="0">
                <a:solidFill>
                  <a:schemeClr val="bg1">
                    <a:lumMod val="95000"/>
                    <a:lumOff val="5000"/>
                  </a:schemeClr>
                </a:solidFill>
                <a:latin typeface="Avenir Medium" panose="02000503020000020003" pitchFamily="2" charset="0"/>
              </a:rPr>
              <a:t>Two years ago, Virginia’s K-12 education vanguard asked:</a:t>
            </a:r>
            <a:br>
              <a:rPr lang="en-US" sz="1800" i="1" dirty="0">
                <a:solidFill>
                  <a:schemeClr val="bg1">
                    <a:lumMod val="95000"/>
                    <a:lumOff val="5000"/>
                  </a:schemeClr>
                </a:solidFill>
                <a:latin typeface="Avenir Medium" panose="02000503020000020003" pitchFamily="2" charset="0"/>
              </a:rPr>
            </a:br>
            <a:r>
              <a:rPr lang="en-US" sz="1800" dirty="0">
                <a:solidFill>
                  <a:schemeClr val="bg1">
                    <a:lumMod val="95000"/>
                    <a:lumOff val="5000"/>
                  </a:schemeClr>
                </a:solidFill>
                <a:latin typeface="Avenir Medium" panose="02000503020000020003" pitchFamily="2" charset="0"/>
              </a:rPr>
              <a:t/>
            </a:r>
            <a:br>
              <a:rPr lang="en-US" sz="1800" dirty="0">
                <a:solidFill>
                  <a:schemeClr val="bg1">
                    <a:lumMod val="95000"/>
                    <a:lumOff val="5000"/>
                  </a:schemeClr>
                </a:solidFill>
                <a:latin typeface="Avenir Medium" panose="02000503020000020003" pitchFamily="2" charset="0"/>
              </a:rPr>
            </a:br>
            <a:r>
              <a:rPr lang="en-US" sz="1800" dirty="0">
                <a:solidFill>
                  <a:schemeClr val="bg1">
                    <a:lumMod val="95000"/>
                    <a:lumOff val="5000"/>
                  </a:schemeClr>
                </a:solidFill>
                <a:latin typeface="Avenir Medium" panose="02000503020000020003" pitchFamily="2" charset="0"/>
              </a:rPr>
              <a:t>If the student experience needs to change, then how does the </a:t>
            </a:r>
            <a:r>
              <a:rPr lang="en-US" sz="1800" dirty="0">
                <a:solidFill>
                  <a:srgbClr val="FF0000"/>
                </a:solidFill>
                <a:latin typeface="Avenir Medium" panose="02000503020000020003" pitchFamily="2" charset="0"/>
              </a:rPr>
              <a:t>classroom experience need to change</a:t>
            </a:r>
            <a:r>
              <a:rPr lang="en-US" sz="1800" dirty="0">
                <a:solidFill>
                  <a:schemeClr val="bg1">
                    <a:lumMod val="95000"/>
                    <a:lumOff val="5000"/>
                  </a:schemeClr>
                </a:solidFill>
                <a:latin typeface="Avenir Medium" panose="02000503020000020003" pitchFamily="2" charset="0"/>
              </a:rPr>
              <a:t>? </a:t>
            </a:r>
            <a:br>
              <a:rPr lang="en-US" sz="1800" dirty="0">
                <a:solidFill>
                  <a:schemeClr val="bg1">
                    <a:lumMod val="95000"/>
                    <a:lumOff val="5000"/>
                  </a:schemeClr>
                </a:solidFill>
                <a:latin typeface="Avenir Medium" panose="02000503020000020003" pitchFamily="2" charset="0"/>
              </a:rPr>
            </a:br>
            <a:r>
              <a:rPr lang="en-US" sz="1800" dirty="0">
                <a:solidFill>
                  <a:schemeClr val="bg1">
                    <a:lumMod val="95000"/>
                    <a:lumOff val="5000"/>
                  </a:schemeClr>
                </a:solidFill>
                <a:latin typeface="Avenir Medium" panose="02000503020000020003" pitchFamily="2" charset="0"/>
              </a:rPr>
              <a:t/>
            </a:r>
            <a:br>
              <a:rPr lang="en-US" sz="1800" dirty="0">
                <a:solidFill>
                  <a:schemeClr val="bg1">
                    <a:lumMod val="95000"/>
                    <a:lumOff val="5000"/>
                  </a:schemeClr>
                </a:solidFill>
                <a:latin typeface="Avenir Medium" panose="02000503020000020003" pitchFamily="2" charset="0"/>
              </a:rPr>
            </a:br>
            <a:r>
              <a:rPr lang="en-US" sz="1800" dirty="0">
                <a:solidFill>
                  <a:schemeClr val="bg1">
                    <a:lumMod val="95000"/>
                    <a:lumOff val="5000"/>
                  </a:schemeClr>
                </a:solidFill>
                <a:latin typeface="Avenir Medium" panose="02000503020000020003" pitchFamily="2" charset="0"/>
              </a:rPr>
              <a:t>To get there, how must we </a:t>
            </a:r>
            <a:r>
              <a:rPr lang="en-US" sz="1800" dirty="0">
                <a:solidFill>
                  <a:srgbClr val="FF0000"/>
                </a:solidFill>
                <a:latin typeface="Avenir Medium" panose="02000503020000020003" pitchFamily="2" charset="0"/>
              </a:rPr>
              <a:t>change professional practice</a:t>
            </a:r>
            <a:r>
              <a:rPr lang="en-US" sz="1800" dirty="0">
                <a:solidFill>
                  <a:schemeClr val="bg1">
                    <a:lumMod val="95000"/>
                    <a:lumOff val="5000"/>
                  </a:schemeClr>
                </a:solidFill>
                <a:latin typeface="Avenir Medium" panose="02000503020000020003" pitchFamily="2" charset="0"/>
              </a:rPr>
              <a:t>?</a:t>
            </a:r>
            <a:br>
              <a:rPr lang="en-US" sz="1800" dirty="0">
                <a:solidFill>
                  <a:schemeClr val="bg1">
                    <a:lumMod val="95000"/>
                    <a:lumOff val="5000"/>
                  </a:schemeClr>
                </a:solidFill>
                <a:latin typeface="Avenir Medium" panose="02000503020000020003" pitchFamily="2" charset="0"/>
              </a:rPr>
            </a:br>
            <a:r>
              <a:rPr lang="en-US" sz="1800" dirty="0">
                <a:solidFill>
                  <a:schemeClr val="bg1">
                    <a:lumMod val="95000"/>
                    <a:lumOff val="5000"/>
                  </a:schemeClr>
                </a:solidFill>
                <a:latin typeface="Avenir Medium" panose="02000503020000020003" pitchFamily="2" charset="0"/>
              </a:rPr>
              <a:t/>
            </a:r>
            <a:br>
              <a:rPr lang="en-US" sz="1800" dirty="0">
                <a:solidFill>
                  <a:schemeClr val="bg1">
                    <a:lumMod val="95000"/>
                    <a:lumOff val="5000"/>
                  </a:schemeClr>
                </a:solidFill>
                <a:latin typeface="Avenir Medium" panose="02000503020000020003" pitchFamily="2" charset="0"/>
              </a:rPr>
            </a:br>
            <a:r>
              <a:rPr lang="en-US" sz="1800" i="1" dirty="0">
                <a:solidFill>
                  <a:schemeClr val="bg1">
                    <a:lumMod val="95000"/>
                    <a:lumOff val="5000"/>
                  </a:schemeClr>
                </a:solidFill>
                <a:latin typeface="Avenir Medium" panose="02000503020000020003" pitchFamily="2" charset="0"/>
              </a:rPr>
              <a:t>We traveled the state, querying leaders from every corner of the Commonwealth.</a:t>
            </a:r>
            <a:r>
              <a:rPr lang="en-US" sz="1800" dirty="0">
                <a:solidFill>
                  <a:schemeClr val="bg1">
                    <a:lumMod val="95000"/>
                    <a:lumOff val="5000"/>
                  </a:schemeClr>
                </a:solidFill>
                <a:latin typeface="Avenir Medium" panose="02000503020000020003" pitchFamily="2" charset="0"/>
              </a:rPr>
              <a:t/>
            </a:r>
            <a:br>
              <a:rPr lang="en-US" sz="1800" dirty="0">
                <a:solidFill>
                  <a:schemeClr val="bg1">
                    <a:lumMod val="95000"/>
                    <a:lumOff val="5000"/>
                  </a:schemeClr>
                </a:solidFill>
                <a:latin typeface="Avenir Medium" panose="02000503020000020003" pitchFamily="2" charset="0"/>
              </a:rPr>
            </a:br>
            <a:r>
              <a:rPr lang="en-US" sz="1800" dirty="0">
                <a:solidFill>
                  <a:schemeClr val="bg1">
                    <a:lumMod val="95000"/>
                    <a:lumOff val="5000"/>
                  </a:schemeClr>
                </a:solidFill>
                <a:latin typeface="Avenir Medium" panose="02000503020000020003" pitchFamily="2" charset="0"/>
              </a:rPr>
              <a:t/>
            </a:r>
            <a:br>
              <a:rPr lang="en-US" sz="1800" dirty="0">
                <a:solidFill>
                  <a:schemeClr val="bg1">
                    <a:lumMod val="95000"/>
                    <a:lumOff val="5000"/>
                  </a:schemeClr>
                </a:solidFill>
                <a:latin typeface="Avenir Medium" panose="02000503020000020003" pitchFamily="2" charset="0"/>
              </a:rPr>
            </a:br>
            <a:endParaRPr lang="en-US" sz="1800" dirty="0">
              <a:solidFill>
                <a:schemeClr val="bg1">
                  <a:lumMod val="95000"/>
                  <a:lumOff val="5000"/>
                </a:schemeClr>
              </a:solidFill>
              <a:latin typeface="Avenir Medium" panose="02000503020000020003" pitchFamily="2" charset="0"/>
            </a:endParaRPr>
          </a:p>
        </p:txBody>
      </p:sp>
    </p:spTree>
    <p:extLst>
      <p:ext uri="{BB962C8B-B14F-4D97-AF65-F5344CB8AC3E}">
        <p14:creationId xmlns:p14="http://schemas.microsoft.com/office/powerpoint/2010/main" val="263078677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3ADED-231F-F047-83A0-665534E2813D}"/>
              </a:ext>
            </a:extLst>
          </p:cNvPr>
          <p:cNvSpPr>
            <a:spLocks noGrp="1"/>
          </p:cNvSpPr>
          <p:nvPr>
            <p:ph type="title"/>
          </p:nvPr>
        </p:nvSpPr>
        <p:spPr/>
        <p:txBody>
          <a:bodyPr/>
          <a:lstStyle/>
          <a:p>
            <a:pPr algn="ctr"/>
            <a:r>
              <a:rPr lang="en-US" b="1" dirty="0">
                <a:latin typeface="Avenir Black" panose="02000503020000020003" pitchFamily="2" charset="0"/>
              </a:rPr>
              <a:t>Realizing “Virginia is for Learners”</a:t>
            </a:r>
            <a:br>
              <a:rPr lang="en-US" b="1" dirty="0">
                <a:latin typeface="Avenir Black" panose="02000503020000020003" pitchFamily="2" charset="0"/>
              </a:rPr>
            </a:br>
            <a:r>
              <a:rPr lang="en-US" sz="3200" b="1" dirty="0">
                <a:solidFill>
                  <a:srgbClr val="FF0000"/>
                </a:solidFill>
                <a:latin typeface="Avenir Black" panose="02000503020000020003" pitchFamily="2" charset="0"/>
              </a:rPr>
              <a:t>Creating Companion Profiles</a:t>
            </a:r>
            <a:endParaRPr lang="en-US" b="1" dirty="0">
              <a:solidFill>
                <a:srgbClr val="FF0000"/>
              </a:solidFill>
              <a:latin typeface="Avenir Black" panose="02000503020000020003" pitchFamily="2" charset="0"/>
            </a:endParaRPr>
          </a:p>
        </p:txBody>
      </p:sp>
      <p:graphicFrame>
        <p:nvGraphicFramePr>
          <p:cNvPr id="4" name="Content Placeholder 3">
            <a:extLst>
              <a:ext uri="{FF2B5EF4-FFF2-40B4-BE49-F238E27FC236}">
                <a16:creationId xmlns:a16="http://schemas.microsoft.com/office/drawing/2014/main" xmlns="" id="{AF7BF93E-AECB-404C-9DA0-C58D1904969A}"/>
              </a:ext>
            </a:extLst>
          </p:cNvPr>
          <p:cNvGraphicFramePr>
            <a:graphicFrameLocks noGrp="1"/>
          </p:cNvGraphicFramePr>
          <p:nvPr>
            <p:ph idx="1"/>
            <p:extLst>
              <p:ext uri="{D42A27DB-BD31-4B8C-83A1-F6EECF244321}">
                <p14:modId xmlns:p14="http://schemas.microsoft.com/office/powerpoint/2010/main" val="42536907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ED6914AE-A82A-D248-8B57-18FB2886E33B}"/>
              </a:ext>
            </a:extLst>
          </p:cNvPr>
          <p:cNvSpPr txBox="1"/>
          <p:nvPr/>
        </p:nvSpPr>
        <p:spPr>
          <a:xfrm>
            <a:off x="2132575" y="6308209"/>
            <a:ext cx="7926850" cy="369332"/>
          </a:xfrm>
          <a:prstGeom prst="rect">
            <a:avLst/>
          </a:prstGeom>
          <a:noFill/>
        </p:spPr>
        <p:txBody>
          <a:bodyPr wrap="none" rtlCol="0">
            <a:spAutoFit/>
          </a:bodyPr>
          <a:lstStyle/>
          <a:p>
            <a:r>
              <a:rPr lang="en-US" dirty="0">
                <a:latin typeface="Avenir Book" panose="02000503020000020003" pitchFamily="2" charset="0"/>
              </a:rPr>
              <a:t>Preparing every student to succeed with a future-ready learning experience</a:t>
            </a:r>
          </a:p>
        </p:txBody>
      </p:sp>
    </p:spTree>
    <p:extLst>
      <p:ext uri="{BB962C8B-B14F-4D97-AF65-F5344CB8AC3E}">
        <p14:creationId xmlns:p14="http://schemas.microsoft.com/office/powerpoint/2010/main" val="260513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322B8E9-3C11-1F4C-ACAE-6651FABCAC8F}"/>
              </a:ext>
            </a:extLst>
          </p:cNvPr>
          <p:cNvSpPr>
            <a:spLocks noGrp="1"/>
          </p:cNvSpPr>
          <p:nvPr>
            <p:ph type="body" sz="quarter" idx="11"/>
          </p:nvPr>
        </p:nvSpPr>
        <p:spPr>
          <a:xfrm>
            <a:off x="314797" y="2106958"/>
            <a:ext cx="2637995" cy="2157476"/>
          </a:xfrm>
        </p:spPr>
        <p:txBody>
          <a:bodyPr/>
          <a:lstStyle/>
          <a:p>
            <a:r>
              <a:rPr lang="en-US" dirty="0">
                <a:latin typeface="Avenir Black" panose="02000503020000020003" pitchFamily="2" charset="0"/>
              </a:rPr>
              <a:t>BEHIND THE SCENES</a:t>
            </a:r>
          </a:p>
        </p:txBody>
      </p:sp>
      <p:sp>
        <p:nvSpPr>
          <p:cNvPr id="7" name="TextBox 6">
            <a:extLst>
              <a:ext uri="{FF2B5EF4-FFF2-40B4-BE49-F238E27FC236}">
                <a16:creationId xmlns:a16="http://schemas.microsoft.com/office/drawing/2014/main" xmlns="" id="{C133D4A4-F906-A949-B650-5205A4D802A6}"/>
              </a:ext>
            </a:extLst>
          </p:cNvPr>
          <p:cNvSpPr txBox="1"/>
          <p:nvPr/>
        </p:nvSpPr>
        <p:spPr>
          <a:xfrm>
            <a:off x="3228060" y="526388"/>
            <a:ext cx="3614519" cy="7109639"/>
          </a:xfrm>
          <a:prstGeom prst="rect">
            <a:avLst/>
          </a:prstGeom>
          <a:noFill/>
        </p:spPr>
        <p:txBody>
          <a:bodyPr wrap="square" rtlCol="0">
            <a:spAutoFit/>
          </a:bodyPr>
          <a:lstStyle/>
          <a:p>
            <a:r>
              <a:rPr lang="en-US" sz="1200" b="1" dirty="0">
                <a:solidFill>
                  <a:schemeClr val="bg1"/>
                </a:solidFill>
                <a:latin typeface="Avenir Light" panose="020B0402020203020204" pitchFamily="34" charset="77"/>
              </a:rPr>
              <a:t>VIRGINIA GOVERNMENT OFFICES</a:t>
            </a:r>
          </a:p>
          <a:p>
            <a:r>
              <a:rPr lang="en-US" sz="1200" dirty="0">
                <a:highlight>
                  <a:srgbClr val="FFFF00"/>
                </a:highlight>
                <a:latin typeface="Avenir Light" panose="020B0402020203020204" pitchFamily="34" charset="77"/>
              </a:rPr>
              <a:t>Department of Education</a:t>
            </a:r>
          </a:p>
          <a:p>
            <a:r>
              <a:rPr lang="en-US" sz="1200" dirty="0">
                <a:solidFill>
                  <a:schemeClr val="bg2"/>
                </a:solidFill>
                <a:latin typeface="Avenir Light" panose="020B0402020203020204" pitchFamily="34" charset="77"/>
              </a:rPr>
              <a:t>Board of Education</a:t>
            </a:r>
          </a:p>
          <a:p>
            <a:r>
              <a:rPr lang="en-US" sz="1200" dirty="0">
                <a:solidFill>
                  <a:schemeClr val="bg2"/>
                </a:solidFill>
                <a:latin typeface="Avenir Light" panose="020B0402020203020204" pitchFamily="34" charset="77"/>
              </a:rPr>
              <a:t>Governor’s Office</a:t>
            </a:r>
          </a:p>
          <a:p>
            <a:r>
              <a:rPr lang="en-US" sz="1200" dirty="0">
                <a:solidFill>
                  <a:schemeClr val="bg2"/>
                </a:solidFill>
                <a:latin typeface="Avenir Light" panose="020B0402020203020204" pitchFamily="34" charset="77"/>
              </a:rPr>
              <a:t>Secretary of Education’s Office</a:t>
            </a:r>
          </a:p>
          <a:p>
            <a:r>
              <a:rPr lang="en-US" sz="1200" dirty="0">
                <a:solidFill>
                  <a:schemeClr val="bg2"/>
                </a:solidFill>
                <a:latin typeface="Avenir Light" panose="020B0402020203020204" pitchFamily="34" charset="77"/>
              </a:rPr>
              <a:t>State Council of Higher Education (SCHEV)</a:t>
            </a:r>
          </a:p>
          <a:p>
            <a:r>
              <a:rPr lang="en-US" sz="1200" dirty="0">
                <a:solidFill>
                  <a:schemeClr val="bg2"/>
                </a:solidFill>
                <a:latin typeface="Avenir Light" panose="020B0402020203020204" pitchFamily="34" charset="77"/>
              </a:rPr>
              <a:t>Virginia Tourism Corporation</a:t>
            </a:r>
          </a:p>
          <a:p>
            <a:endParaRPr lang="en-US" sz="1200" dirty="0">
              <a:solidFill>
                <a:schemeClr val="bg1"/>
              </a:solidFill>
              <a:latin typeface="Avenir Light" panose="020B0402020203020204" pitchFamily="34" charset="77"/>
            </a:endParaRPr>
          </a:p>
          <a:p>
            <a:r>
              <a:rPr lang="en-US" sz="1200" b="1" dirty="0">
                <a:solidFill>
                  <a:schemeClr val="bg1"/>
                </a:solidFill>
                <a:latin typeface="Avenir Light" panose="020B0402020203020204" pitchFamily="34" charset="77"/>
              </a:rPr>
              <a:t>VIRGINIA STATE EDUCATION GROUPS</a:t>
            </a:r>
          </a:p>
          <a:p>
            <a:r>
              <a:rPr lang="en-US" sz="1200" dirty="0">
                <a:solidFill>
                  <a:schemeClr val="bg2"/>
                </a:solidFill>
                <a:latin typeface="Avenir Light" panose="020B0402020203020204" pitchFamily="34" charset="77"/>
              </a:rPr>
              <a:t>Learning Forward Virginia</a:t>
            </a:r>
          </a:p>
          <a:p>
            <a:r>
              <a:rPr lang="en-US" sz="1200" dirty="0">
                <a:solidFill>
                  <a:schemeClr val="bg2"/>
                </a:solidFill>
                <a:latin typeface="Avenir Light" panose="020B0402020203020204" pitchFamily="34" charset="77"/>
              </a:rPr>
              <a:t>VACO</a:t>
            </a:r>
          </a:p>
          <a:p>
            <a:r>
              <a:rPr lang="en-US" sz="1200" dirty="0">
                <a:solidFill>
                  <a:schemeClr val="bg2"/>
                </a:solidFill>
                <a:latin typeface="Avenir Light" panose="020B0402020203020204" pitchFamily="34" charset="77"/>
              </a:rPr>
              <a:t>VAESP</a:t>
            </a:r>
          </a:p>
          <a:p>
            <a:r>
              <a:rPr lang="en-US" sz="1200" dirty="0">
                <a:highlight>
                  <a:srgbClr val="FFFF00"/>
                </a:highlight>
                <a:latin typeface="Avenir Light" panose="020B0402020203020204" pitchFamily="34" charset="77"/>
              </a:rPr>
              <a:t>VASCD</a:t>
            </a:r>
          </a:p>
          <a:p>
            <a:r>
              <a:rPr lang="en-US" sz="1200" dirty="0">
                <a:solidFill>
                  <a:schemeClr val="bg2"/>
                </a:solidFill>
                <a:latin typeface="Avenir Light" panose="020B0402020203020204" pitchFamily="34" charset="77"/>
              </a:rPr>
              <a:t>VASCL</a:t>
            </a:r>
          </a:p>
          <a:p>
            <a:r>
              <a:rPr lang="en-US" sz="1200" dirty="0">
                <a:solidFill>
                  <a:schemeClr val="bg2"/>
                </a:solidFill>
                <a:latin typeface="Avenir Light" panose="020B0402020203020204" pitchFamily="34" charset="77"/>
              </a:rPr>
              <a:t>VASS</a:t>
            </a:r>
          </a:p>
          <a:p>
            <a:r>
              <a:rPr lang="en-US" sz="1200" dirty="0">
                <a:solidFill>
                  <a:schemeClr val="bg2"/>
                </a:solidFill>
                <a:latin typeface="Avenir Light" panose="020B0402020203020204" pitchFamily="34" charset="77"/>
              </a:rPr>
              <a:t>VASSP</a:t>
            </a:r>
          </a:p>
          <a:p>
            <a:r>
              <a:rPr lang="en-US" sz="1200" dirty="0">
                <a:solidFill>
                  <a:schemeClr val="bg2"/>
                </a:solidFill>
                <a:latin typeface="Avenir Light" panose="020B0402020203020204" pitchFamily="34" charset="77"/>
              </a:rPr>
              <a:t>VEA</a:t>
            </a:r>
          </a:p>
          <a:p>
            <a:r>
              <a:rPr lang="en-US" sz="1200" dirty="0">
                <a:solidFill>
                  <a:schemeClr val="bg2"/>
                </a:solidFill>
                <a:latin typeface="Avenir Light" panose="020B0402020203020204" pitchFamily="34" charset="77"/>
              </a:rPr>
              <a:t>VML</a:t>
            </a:r>
          </a:p>
          <a:p>
            <a:r>
              <a:rPr lang="en-US" sz="1200" dirty="0">
                <a:solidFill>
                  <a:schemeClr val="bg2"/>
                </a:solidFill>
                <a:latin typeface="Avenir Light" panose="020B0402020203020204" pitchFamily="34" charset="77"/>
              </a:rPr>
              <a:t>VMSA</a:t>
            </a:r>
          </a:p>
          <a:p>
            <a:r>
              <a:rPr lang="en-US" sz="1200" dirty="0">
                <a:solidFill>
                  <a:schemeClr val="bg2"/>
                </a:solidFill>
                <a:latin typeface="Avenir Light" panose="020B0402020203020204" pitchFamily="34" charset="77"/>
              </a:rPr>
              <a:t>VSBA</a:t>
            </a:r>
          </a:p>
          <a:p>
            <a:r>
              <a:rPr lang="en-US" sz="1200" dirty="0">
                <a:solidFill>
                  <a:schemeClr val="bg2"/>
                </a:solidFill>
                <a:latin typeface="Avenir Light" panose="020B0402020203020204" pitchFamily="34" charset="77"/>
              </a:rPr>
              <a:t>VSSP</a:t>
            </a:r>
          </a:p>
          <a:p>
            <a:r>
              <a:rPr lang="en-US" sz="1200" dirty="0">
                <a:solidFill>
                  <a:schemeClr val="bg2"/>
                </a:solidFill>
                <a:latin typeface="Avenir Light" panose="020B0402020203020204" pitchFamily="34" charset="77"/>
              </a:rPr>
              <a:t>VSUP</a:t>
            </a:r>
          </a:p>
          <a:p>
            <a:r>
              <a:rPr lang="en-US" sz="1200" dirty="0">
                <a:solidFill>
                  <a:schemeClr val="bg2"/>
                </a:solidFill>
                <a:latin typeface="Avenir Light" panose="020B0402020203020204" pitchFamily="34" charset="77"/>
              </a:rPr>
              <a:t>Virginia First Cities</a:t>
            </a:r>
          </a:p>
          <a:p>
            <a:r>
              <a:rPr lang="en-US" sz="1200" dirty="0">
                <a:solidFill>
                  <a:schemeClr val="bg2"/>
                </a:solidFill>
                <a:latin typeface="Avenir Light" panose="020B0402020203020204" pitchFamily="34" charset="77"/>
              </a:rPr>
              <a:t>Virginia PTA</a:t>
            </a:r>
          </a:p>
          <a:p>
            <a:endParaRPr lang="en-US" sz="1200" dirty="0">
              <a:solidFill>
                <a:schemeClr val="bg1"/>
              </a:solidFill>
              <a:latin typeface="Avenir Light" panose="020B0402020203020204" pitchFamily="34" charset="77"/>
            </a:endParaRPr>
          </a:p>
          <a:p>
            <a:r>
              <a:rPr lang="en-US" sz="1200" b="1" dirty="0">
                <a:solidFill>
                  <a:schemeClr val="bg1"/>
                </a:solidFill>
                <a:latin typeface="Avenir Light" panose="020B0402020203020204" pitchFamily="34" charset="77"/>
              </a:rPr>
              <a:t>SCHOOL DIVISIONS </a:t>
            </a:r>
          </a:p>
          <a:p>
            <a:r>
              <a:rPr lang="en-US" sz="1200" dirty="0">
                <a:solidFill>
                  <a:schemeClr val="bg2"/>
                </a:solidFill>
                <a:latin typeface="Avenir Light" panose="020B0402020203020204" pitchFamily="34" charset="77"/>
              </a:rPr>
              <a:t>Cumberland County</a:t>
            </a:r>
          </a:p>
          <a:p>
            <a:r>
              <a:rPr lang="en-US" sz="1200" dirty="0">
                <a:solidFill>
                  <a:schemeClr val="bg2"/>
                </a:solidFill>
                <a:latin typeface="Avenir Light" panose="020B0402020203020204" pitchFamily="34" charset="77"/>
              </a:rPr>
              <a:t>Chesapeake</a:t>
            </a:r>
          </a:p>
          <a:p>
            <a:r>
              <a:rPr lang="en-US" sz="1200" dirty="0">
                <a:solidFill>
                  <a:schemeClr val="bg2"/>
                </a:solidFill>
                <a:latin typeface="Avenir Light" panose="020B0402020203020204" pitchFamily="34" charset="77"/>
              </a:rPr>
              <a:t>Goochland</a:t>
            </a:r>
          </a:p>
          <a:p>
            <a:r>
              <a:rPr lang="en-US" sz="1200" dirty="0">
                <a:solidFill>
                  <a:schemeClr val="bg2"/>
                </a:solidFill>
                <a:latin typeface="Avenir Light" panose="020B0402020203020204" pitchFamily="34" charset="77"/>
              </a:rPr>
              <a:t>Hampton</a:t>
            </a:r>
          </a:p>
          <a:p>
            <a:r>
              <a:rPr lang="en-US" sz="1200" dirty="0">
                <a:solidFill>
                  <a:schemeClr val="bg2"/>
                </a:solidFill>
                <a:latin typeface="Avenir Light" panose="020B0402020203020204" pitchFamily="34" charset="77"/>
              </a:rPr>
              <a:t>Richmond City</a:t>
            </a:r>
          </a:p>
          <a:p>
            <a:r>
              <a:rPr lang="en-US" sz="1200" dirty="0">
                <a:solidFill>
                  <a:schemeClr val="bg2"/>
                </a:solidFill>
                <a:latin typeface="Avenir Light" panose="020B0402020203020204" pitchFamily="34" charset="77"/>
              </a:rPr>
              <a:t>Salem</a:t>
            </a:r>
          </a:p>
          <a:p>
            <a:r>
              <a:rPr lang="en-US" sz="1200" dirty="0">
                <a:solidFill>
                  <a:schemeClr val="bg1"/>
                </a:solidFill>
                <a:latin typeface="Avenir Light" panose="020B0402020203020204" pitchFamily="34" charset="77"/>
              </a:rPr>
              <a:t> </a:t>
            </a: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p:txBody>
      </p:sp>
      <p:sp>
        <p:nvSpPr>
          <p:cNvPr id="4" name="TextBox 3">
            <a:extLst>
              <a:ext uri="{FF2B5EF4-FFF2-40B4-BE49-F238E27FC236}">
                <a16:creationId xmlns:a16="http://schemas.microsoft.com/office/drawing/2014/main" xmlns="" id="{33D8AD6F-9D70-6A44-AF73-469A1DF972CC}"/>
              </a:ext>
            </a:extLst>
          </p:cNvPr>
          <p:cNvSpPr txBox="1"/>
          <p:nvPr/>
        </p:nvSpPr>
        <p:spPr>
          <a:xfrm>
            <a:off x="9355735" y="526388"/>
            <a:ext cx="2733440" cy="4154984"/>
          </a:xfrm>
          <a:prstGeom prst="rect">
            <a:avLst/>
          </a:prstGeom>
          <a:noFill/>
        </p:spPr>
        <p:txBody>
          <a:bodyPr wrap="square" rtlCol="0">
            <a:spAutoFit/>
          </a:bodyPr>
          <a:lstStyle/>
          <a:p>
            <a:r>
              <a:rPr lang="en-US" sz="1200" b="1" dirty="0">
                <a:solidFill>
                  <a:schemeClr val="bg1"/>
                </a:solidFill>
                <a:latin typeface="Avenir Light" panose="020B0402020203020204" pitchFamily="34" charset="77"/>
              </a:rPr>
              <a:t>NATIONAL EDUCATION GROUPS</a:t>
            </a:r>
          </a:p>
          <a:p>
            <a:r>
              <a:rPr lang="en-US" sz="1200" dirty="0">
                <a:solidFill>
                  <a:schemeClr val="bg2"/>
                </a:solidFill>
                <a:latin typeface="Avenir Light" panose="020B0402020203020204" pitchFamily="34" charset="77"/>
              </a:rPr>
              <a:t>2Revs</a:t>
            </a:r>
          </a:p>
          <a:p>
            <a:r>
              <a:rPr lang="en-US" sz="1200" dirty="0">
                <a:solidFill>
                  <a:schemeClr val="bg2"/>
                </a:solidFill>
                <a:latin typeface="Avenir Light" panose="020B0402020203020204" pitchFamily="34" charset="77"/>
              </a:rPr>
              <a:t>AFT</a:t>
            </a:r>
          </a:p>
          <a:p>
            <a:r>
              <a:rPr lang="en-US" sz="1200" dirty="0">
                <a:solidFill>
                  <a:schemeClr val="bg2"/>
                </a:solidFill>
                <a:latin typeface="Avenir Light" panose="020B0402020203020204" pitchFamily="34" charset="77"/>
              </a:rPr>
              <a:t>AIR</a:t>
            </a:r>
          </a:p>
          <a:p>
            <a:r>
              <a:rPr lang="en-US" sz="1200" dirty="0">
                <a:solidFill>
                  <a:schemeClr val="bg2"/>
                </a:solidFill>
                <a:latin typeface="Avenir Light" panose="020B0402020203020204" pitchFamily="34" charset="77"/>
              </a:rPr>
              <a:t>Alliance for Excellence in Education</a:t>
            </a:r>
          </a:p>
          <a:p>
            <a:r>
              <a:rPr lang="en-US" sz="1200" dirty="0">
                <a:solidFill>
                  <a:schemeClr val="bg2"/>
                </a:solidFill>
                <a:latin typeface="Avenir Light" panose="020B0402020203020204" pitchFamily="34" charset="77"/>
              </a:rPr>
              <a:t>CASEL</a:t>
            </a:r>
          </a:p>
          <a:p>
            <a:r>
              <a:rPr lang="en-US" sz="1200" dirty="0">
                <a:solidFill>
                  <a:schemeClr val="bg2"/>
                </a:solidFill>
                <a:latin typeface="Avenir Light" panose="020B0402020203020204" pitchFamily="34" charset="77"/>
              </a:rPr>
              <a:t>CCSSO</a:t>
            </a:r>
          </a:p>
          <a:p>
            <a:r>
              <a:rPr lang="en-US" sz="1200" dirty="0">
                <a:solidFill>
                  <a:schemeClr val="bg2"/>
                </a:solidFill>
                <a:latin typeface="Avenir Light" panose="020B0402020203020204" pitchFamily="34" charset="77"/>
              </a:rPr>
              <a:t>CIE</a:t>
            </a:r>
          </a:p>
          <a:p>
            <a:r>
              <a:rPr lang="en-US" sz="1200" dirty="0" err="1">
                <a:solidFill>
                  <a:schemeClr val="bg2"/>
                </a:solidFill>
                <a:latin typeface="Avenir Light" panose="020B0402020203020204" pitchFamily="34" charset="77"/>
              </a:rPr>
              <a:t>EdCounsel</a:t>
            </a:r>
            <a:endParaRPr lang="en-US" sz="1200" dirty="0">
              <a:solidFill>
                <a:schemeClr val="bg2"/>
              </a:solidFill>
              <a:latin typeface="Avenir Light" panose="020B0402020203020204" pitchFamily="34" charset="77"/>
            </a:endParaRPr>
          </a:p>
          <a:p>
            <a:r>
              <a:rPr lang="en-US" sz="1200" dirty="0" err="1">
                <a:solidFill>
                  <a:schemeClr val="bg2"/>
                </a:solidFill>
                <a:latin typeface="Avenir Light" panose="020B0402020203020204" pitchFamily="34" charset="77"/>
              </a:rPr>
              <a:t>EdLeader</a:t>
            </a:r>
            <a:r>
              <a:rPr lang="en-US" sz="1200" dirty="0">
                <a:solidFill>
                  <a:schemeClr val="bg2"/>
                </a:solidFill>
                <a:latin typeface="Avenir Light" panose="020B0402020203020204" pitchFamily="34" charset="77"/>
              </a:rPr>
              <a:t> 21</a:t>
            </a:r>
          </a:p>
          <a:p>
            <a:r>
              <a:rPr lang="en-US" sz="1200" dirty="0">
                <a:solidFill>
                  <a:schemeClr val="bg2"/>
                </a:solidFill>
                <a:latin typeface="Avenir Light" panose="020B0402020203020204" pitchFamily="34" charset="77"/>
              </a:rPr>
              <a:t>Envision Learning</a:t>
            </a:r>
          </a:p>
          <a:p>
            <a:r>
              <a:rPr lang="en-US" sz="1200" dirty="0" err="1">
                <a:solidFill>
                  <a:schemeClr val="bg2"/>
                </a:solidFill>
                <a:latin typeface="Avenir Light" panose="020B0402020203020204" pitchFamily="34" charset="77"/>
              </a:rPr>
              <a:t>iNACOL</a:t>
            </a:r>
            <a:endParaRPr lang="en-US" sz="1200" dirty="0">
              <a:solidFill>
                <a:schemeClr val="bg2"/>
              </a:solidFill>
              <a:latin typeface="Avenir Light" panose="020B0402020203020204" pitchFamily="34" charset="77"/>
            </a:endParaRPr>
          </a:p>
          <a:p>
            <a:r>
              <a:rPr lang="en-US" sz="1200" dirty="0">
                <a:highlight>
                  <a:srgbClr val="FFFF00"/>
                </a:highlight>
                <a:latin typeface="Avenir Light" panose="020B0402020203020204" pitchFamily="34" charset="77"/>
              </a:rPr>
              <a:t>Jobs for the Future</a:t>
            </a:r>
          </a:p>
          <a:p>
            <a:r>
              <a:rPr lang="en-US" sz="1200" dirty="0">
                <a:solidFill>
                  <a:schemeClr val="bg2"/>
                </a:solidFill>
                <a:latin typeface="Avenir Light" panose="020B0402020203020204" pitchFamily="34" charset="77"/>
              </a:rPr>
              <a:t>Learning Policy Institute</a:t>
            </a:r>
          </a:p>
          <a:p>
            <a:r>
              <a:rPr lang="en-US" sz="1200" dirty="0">
                <a:solidFill>
                  <a:schemeClr val="bg2"/>
                </a:solidFill>
                <a:latin typeface="Avenir Light" panose="020B0402020203020204" pitchFamily="34" charset="77"/>
              </a:rPr>
              <a:t>NCIEA</a:t>
            </a:r>
          </a:p>
          <a:p>
            <a:r>
              <a:rPr lang="en-US" sz="1200" dirty="0">
                <a:solidFill>
                  <a:schemeClr val="bg2"/>
                </a:solidFill>
                <a:latin typeface="Avenir Light" panose="020B0402020203020204" pitchFamily="34" charset="77"/>
              </a:rPr>
              <a:t>Buck Institute</a:t>
            </a:r>
          </a:p>
          <a:p>
            <a:r>
              <a:rPr lang="en-US" sz="1200" dirty="0">
                <a:solidFill>
                  <a:schemeClr val="bg2"/>
                </a:solidFill>
                <a:latin typeface="Avenir Light" panose="020B0402020203020204" pitchFamily="34" charset="77"/>
              </a:rPr>
              <a:t>XQ</a:t>
            </a: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p:txBody>
      </p:sp>
      <p:sp>
        <p:nvSpPr>
          <p:cNvPr id="6" name="TextBox 5">
            <a:extLst>
              <a:ext uri="{FF2B5EF4-FFF2-40B4-BE49-F238E27FC236}">
                <a16:creationId xmlns:a16="http://schemas.microsoft.com/office/drawing/2014/main" xmlns="" id="{3EE270FF-E184-EC40-A300-99119BD45D16}"/>
              </a:ext>
            </a:extLst>
          </p:cNvPr>
          <p:cNvSpPr txBox="1"/>
          <p:nvPr/>
        </p:nvSpPr>
        <p:spPr>
          <a:xfrm>
            <a:off x="685800" y="452487"/>
            <a:ext cx="184731" cy="646331"/>
          </a:xfrm>
          <a:prstGeom prst="rect">
            <a:avLst/>
          </a:prstGeom>
          <a:noFill/>
        </p:spPr>
        <p:txBody>
          <a:bodyPr wrap="none" rtlCol="0">
            <a:spAutoFit/>
          </a:bodyPr>
          <a:lstStyle/>
          <a:p>
            <a:endParaRPr lang="en-US" dirty="0">
              <a:solidFill>
                <a:schemeClr val="bg1"/>
              </a:solidFill>
              <a:latin typeface="Avenir Light" panose="020B0402020203020204" pitchFamily="34" charset="77"/>
            </a:endParaRPr>
          </a:p>
          <a:p>
            <a:endParaRPr lang="en-US" dirty="0">
              <a:latin typeface="Avenir Light" panose="020B0402020203020204" pitchFamily="34" charset="77"/>
            </a:endParaRPr>
          </a:p>
        </p:txBody>
      </p:sp>
      <p:sp>
        <p:nvSpPr>
          <p:cNvPr id="8" name="TextBox 7">
            <a:extLst>
              <a:ext uri="{FF2B5EF4-FFF2-40B4-BE49-F238E27FC236}">
                <a16:creationId xmlns:a16="http://schemas.microsoft.com/office/drawing/2014/main" xmlns="" id="{B6B48DC7-A72C-B948-96AF-2DF5BA00832A}"/>
              </a:ext>
            </a:extLst>
          </p:cNvPr>
          <p:cNvSpPr txBox="1"/>
          <p:nvPr/>
        </p:nvSpPr>
        <p:spPr>
          <a:xfrm>
            <a:off x="6564585" y="3826342"/>
            <a:ext cx="3839128" cy="2123658"/>
          </a:xfrm>
          <a:prstGeom prst="rect">
            <a:avLst/>
          </a:prstGeom>
          <a:noFill/>
        </p:spPr>
        <p:txBody>
          <a:bodyPr wrap="none" rtlCol="0">
            <a:spAutoFit/>
          </a:bodyPr>
          <a:lstStyle/>
          <a:p>
            <a:r>
              <a:rPr lang="en-US" sz="1200" b="1" dirty="0">
                <a:solidFill>
                  <a:schemeClr val="bg1"/>
                </a:solidFill>
                <a:latin typeface="Avenir Light" panose="020B0402020203020204" pitchFamily="34" charset="77"/>
              </a:rPr>
              <a:t>COMMUNICATIONS &amp; GOVERNMENT RELATIONS</a:t>
            </a:r>
          </a:p>
          <a:p>
            <a:r>
              <a:rPr lang="en-US" sz="1200" dirty="0">
                <a:solidFill>
                  <a:schemeClr val="bg1"/>
                </a:solidFill>
                <a:latin typeface="Avenir Light" panose="020B0402020203020204" pitchFamily="34" charset="77"/>
              </a:rPr>
              <a:t>Capital Results</a:t>
            </a:r>
          </a:p>
          <a:p>
            <a:r>
              <a:rPr lang="en-US" sz="1200" dirty="0">
                <a:solidFill>
                  <a:schemeClr val="bg1"/>
                </a:solidFill>
                <a:latin typeface="Avenir Light" panose="020B0402020203020204" pitchFamily="34" charset="77"/>
              </a:rPr>
              <a:t>Education Commission of the States</a:t>
            </a:r>
          </a:p>
          <a:p>
            <a:r>
              <a:rPr lang="en-US" sz="1200" dirty="0" err="1">
                <a:solidFill>
                  <a:schemeClr val="bg1"/>
                </a:solidFill>
                <a:latin typeface="Avenir Light" panose="020B0402020203020204" pitchFamily="34" charset="77"/>
              </a:rPr>
              <a:t>Hattaway</a:t>
            </a:r>
            <a:r>
              <a:rPr lang="en-US" sz="1200" dirty="0">
                <a:solidFill>
                  <a:schemeClr val="bg1"/>
                </a:solidFill>
                <a:latin typeface="Avenir Light" panose="020B0402020203020204" pitchFamily="34" charset="77"/>
              </a:rPr>
              <a:t> Communications</a:t>
            </a:r>
          </a:p>
          <a:p>
            <a:r>
              <a:rPr lang="en-US" sz="1200" dirty="0">
                <a:solidFill>
                  <a:schemeClr val="bg1"/>
                </a:solidFill>
                <a:latin typeface="Avenir Light" panose="020B0402020203020204" pitchFamily="34" charset="77"/>
              </a:rPr>
              <a:t>Hunt Institute</a:t>
            </a:r>
          </a:p>
          <a:p>
            <a:r>
              <a:rPr lang="en-US" sz="1200" dirty="0">
                <a:solidFill>
                  <a:schemeClr val="bg1"/>
                </a:solidFill>
                <a:latin typeface="Avenir Light" panose="020B0402020203020204" pitchFamily="34" charset="77"/>
              </a:rPr>
              <a:t>NCSL</a:t>
            </a:r>
          </a:p>
          <a:p>
            <a:r>
              <a:rPr lang="en-US" sz="1200" dirty="0">
                <a:solidFill>
                  <a:schemeClr val="bg1"/>
                </a:solidFill>
                <a:latin typeface="Avenir Light" panose="020B0402020203020204" pitchFamily="34" charset="77"/>
              </a:rPr>
              <a:t>NGA</a:t>
            </a:r>
          </a:p>
          <a:p>
            <a:r>
              <a:rPr lang="en-US" sz="1200" dirty="0">
                <a:solidFill>
                  <a:schemeClr val="bg1"/>
                </a:solidFill>
                <a:latin typeface="Avenir Light" panose="020B0402020203020204" pitchFamily="34" charset="77"/>
              </a:rPr>
              <a:t>WHRO</a:t>
            </a: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p:txBody>
      </p:sp>
      <p:sp>
        <p:nvSpPr>
          <p:cNvPr id="9" name="TextBox 8">
            <a:extLst>
              <a:ext uri="{FF2B5EF4-FFF2-40B4-BE49-F238E27FC236}">
                <a16:creationId xmlns:a16="http://schemas.microsoft.com/office/drawing/2014/main" xmlns="" id="{9D89FA2A-F4E9-524D-9127-3256A4A5ECFC}"/>
              </a:ext>
            </a:extLst>
          </p:cNvPr>
          <p:cNvSpPr txBox="1"/>
          <p:nvPr/>
        </p:nvSpPr>
        <p:spPr>
          <a:xfrm>
            <a:off x="6564585" y="5498750"/>
            <a:ext cx="2772939" cy="646331"/>
          </a:xfrm>
          <a:prstGeom prst="rect">
            <a:avLst/>
          </a:prstGeom>
          <a:noFill/>
        </p:spPr>
        <p:txBody>
          <a:bodyPr wrap="none" rtlCol="0">
            <a:spAutoFit/>
          </a:bodyPr>
          <a:lstStyle/>
          <a:p>
            <a:r>
              <a:rPr lang="en-US" sz="1200" b="1" dirty="0">
                <a:solidFill>
                  <a:schemeClr val="bg1"/>
                </a:solidFill>
                <a:latin typeface="Avenir Light" panose="020B0402020203020204" pitchFamily="34" charset="77"/>
              </a:rPr>
              <a:t>OTHER</a:t>
            </a:r>
          </a:p>
          <a:p>
            <a:r>
              <a:rPr lang="en-US" sz="1200" dirty="0">
                <a:solidFill>
                  <a:schemeClr val="bg2"/>
                </a:solidFill>
                <a:latin typeface="Avenir Light" panose="020B0402020203020204" pitchFamily="34" charset="77"/>
              </a:rPr>
              <a:t>William and Flora Hewlett Foundation</a:t>
            </a:r>
          </a:p>
          <a:p>
            <a:r>
              <a:rPr lang="en-US" sz="1200" dirty="0">
                <a:solidFill>
                  <a:schemeClr val="bg2"/>
                </a:solidFill>
                <a:latin typeface="Avenir Light" panose="020B0402020203020204" pitchFamily="34" charset="77"/>
              </a:rPr>
              <a:t>Virginia Lottery</a:t>
            </a:r>
          </a:p>
        </p:txBody>
      </p:sp>
      <p:sp>
        <p:nvSpPr>
          <p:cNvPr id="10" name="TextBox 9">
            <a:extLst>
              <a:ext uri="{FF2B5EF4-FFF2-40B4-BE49-F238E27FC236}">
                <a16:creationId xmlns:a16="http://schemas.microsoft.com/office/drawing/2014/main" xmlns="" id="{D382E386-3970-1E47-9528-D214A007023A}"/>
              </a:ext>
            </a:extLst>
          </p:cNvPr>
          <p:cNvSpPr txBox="1"/>
          <p:nvPr/>
        </p:nvSpPr>
        <p:spPr>
          <a:xfrm>
            <a:off x="6564585" y="515973"/>
            <a:ext cx="1909946" cy="1015663"/>
          </a:xfrm>
          <a:prstGeom prst="rect">
            <a:avLst/>
          </a:prstGeom>
          <a:noFill/>
        </p:spPr>
        <p:txBody>
          <a:bodyPr wrap="none" rtlCol="0">
            <a:spAutoFit/>
          </a:bodyPr>
          <a:lstStyle/>
          <a:p>
            <a:r>
              <a:rPr lang="en-US" sz="1200" b="1" dirty="0">
                <a:solidFill>
                  <a:schemeClr val="bg1"/>
                </a:solidFill>
                <a:latin typeface="Avenir Light" panose="020B0402020203020204" pitchFamily="34" charset="77"/>
              </a:rPr>
              <a:t>EMPLOYER GROUPS</a:t>
            </a:r>
          </a:p>
          <a:p>
            <a:r>
              <a:rPr lang="en-US" sz="1200" dirty="0">
                <a:solidFill>
                  <a:schemeClr val="bg2"/>
                </a:solidFill>
                <a:latin typeface="Avenir Light" panose="020B0402020203020204" pitchFamily="34" charset="77"/>
              </a:rPr>
              <a:t>ACCE</a:t>
            </a:r>
          </a:p>
          <a:p>
            <a:r>
              <a:rPr lang="en-US" sz="1200" dirty="0">
                <a:solidFill>
                  <a:schemeClr val="bg2"/>
                </a:solidFill>
                <a:latin typeface="Avenir Light" panose="020B0402020203020204" pitchFamily="34" charset="77"/>
              </a:rPr>
              <a:t>Virginia Business Council</a:t>
            </a:r>
          </a:p>
          <a:p>
            <a:r>
              <a:rPr lang="en-US" sz="1200" dirty="0">
                <a:solidFill>
                  <a:schemeClr val="bg2"/>
                </a:solidFill>
                <a:latin typeface="Avenir Light" panose="020B0402020203020204" pitchFamily="34" charset="77"/>
              </a:rPr>
              <a:t>Virginia Chamber</a:t>
            </a:r>
          </a:p>
          <a:p>
            <a:r>
              <a:rPr lang="en-US" sz="1200" dirty="0">
                <a:solidFill>
                  <a:schemeClr val="bg2"/>
                </a:solidFill>
                <a:latin typeface="Avenir Light" panose="020B0402020203020204" pitchFamily="34" charset="77"/>
              </a:rPr>
              <a:t>Virginia Free</a:t>
            </a:r>
          </a:p>
        </p:txBody>
      </p:sp>
      <p:sp>
        <p:nvSpPr>
          <p:cNvPr id="11" name="TextBox 10">
            <a:extLst>
              <a:ext uri="{FF2B5EF4-FFF2-40B4-BE49-F238E27FC236}">
                <a16:creationId xmlns:a16="http://schemas.microsoft.com/office/drawing/2014/main" xmlns="" id="{7E6F4C82-1A67-C142-AE0E-3C255EE7395B}"/>
              </a:ext>
            </a:extLst>
          </p:cNvPr>
          <p:cNvSpPr txBox="1"/>
          <p:nvPr/>
        </p:nvSpPr>
        <p:spPr>
          <a:xfrm>
            <a:off x="6564585" y="1826372"/>
            <a:ext cx="2515882" cy="1938992"/>
          </a:xfrm>
          <a:prstGeom prst="rect">
            <a:avLst/>
          </a:prstGeom>
          <a:noFill/>
        </p:spPr>
        <p:txBody>
          <a:bodyPr wrap="none" rtlCol="0">
            <a:spAutoFit/>
          </a:bodyPr>
          <a:lstStyle/>
          <a:p>
            <a:r>
              <a:rPr lang="en-US" sz="1200" b="1" dirty="0">
                <a:solidFill>
                  <a:schemeClr val="bg1"/>
                </a:solidFill>
                <a:latin typeface="Avenir Light" panose="020B0402020203020204" pitchFamily="34" charset="77"/>
              </a:rPr>
              <a:t>COLLEGES &amp; UNIVERSITIES</a:t>
            </a:r>
          </a:p>
          <a:p>
            <a:r>
              <a:rPr lang="en-US" sz="1200" dirty="0">
                <a:highlight>
                  <a:srgbClr val="FFFF00"/>
                </a:highlight>
                <a:latin typeface="Avenir Light" panose="020B0402020203020204" pitchFamily="34" charset="77"/>
              </a:rPr>
              <a:t>George Mason University</a:t>
            </a:r>
          </a:p>
          <a:p>
            <a:r>
              <a:rPr lang="en-US" sz="1200" dirty="0">
                <a:solidFill>
                  <a:schemeClr val="bg2"/>
                </a:solidFill>
                <a:latin typeface="Avenir Light" panose="020B0402020203020204" pitchFamily="34" charset="77"/>
              </a:rPr>
              <a:t>James Madison University</a:t>
            </a:r>
          </a:p>
          <a:p>
            <a:r>
              <a:rPr lang="en-US" sz="1200" dirty="0">
                <a:solidFill>
                  <a:schemeClr val="bg2"/>
                </a:solidFill>
                <a:latin typeface="Avenir Light" panose="020B0402020203020204" pitchFamily="34" charset="77"/>
              </a:rPr>
              <a:t>University of Richmond</a:t>
            </a:r>
          </a:p>
          <a:p>
            <a:r>
              <a:rPr lang="en-US" sz="1200" dirty="0">
                <a:solidFill>
                  <a:schemeClr val="bg2"/>
                </a:solidFill>
                <a:latin typeface="Avenir Light" panose="020B0402020203020204" pitchFamily="34" charset="77"/>
              </a:rPr>
              <a:t>University of Virginia</a:t>
            </a:r>
          </a:p>
          <a:p>
            <a:r>
              <a:rPr lang="en-US" sz="1200" dirty="0">
                <a:solidFill>
                  <a:schemeClr val="bg2"/>
                </a:solidFill>
                <a:latin typeface="Avenir Light" panose="020B0402020203020204" pitchFamily="34" charset="77"/>
              </a:rPr>
              <a:t>Virginia Commonwealth University</a:t>
            </a:r>
          </a:p>
          <a:p>
            <a:r>
              <a:rPr lang="en-US" sz="1200" dirty="0">
                <a:solidFill>
                  <a:schemeClr val="bg2"/>
                </a:solidFill>
                <a:latin typeface="Avenir Light" panose="020B0402020203020204" pitchFamily="34" charset="77"/>
              </a:rPr>
              <a:t>Virginia State University</a:t>
            </a:r>
          </a:p>
          <a:p>
            <a:r>
              <a:rPr lang="en-US" sz="1200" dirty="0">
                <a:highlight>
                  <a:srgbClr val="FFFF00"/>
                </a:highlight>
                <a:latin typeface="Avenir Light" panose="020B0402020203020204" pitchFamily="34" charset="77"/>
              </a:rPr>
              <a:t>William &amp; Mary/SURN</a:t>
            </a:r>
          </a:p>
          <a:p>
            <a:endParaRPr lang="en-US" sz="1200" dirty="0">
              <a:solidFill>
                <a:schemeClr val="bg1"/>
              </a:solidFill>
              <a:latin typeface="Avenir Light" panose="020B0402020203020204" pitchFamily="34" charset="77"/>
            </a:endParaRPr>
          </a:p>
          <a:p>
            <a:endParaRPr lang="en-US" sz="1200"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167765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D9BE3-4311-E446-AD93-8941BA29A57A}"/>
              </a:ext>
            </a:extLst>
          </p:cNvPr>
          <p:cNvSpPr>
            <a:spLocks noGrp="1"/>
          </p:cNvSpPr>
          <p:nvPr>
            <p:ph type="title"/>
          </p:nvPr>
        </p:nvSpPr>
        <p:spPr>
          <a:xfrm>
            <a:off x="838200" y="365125"/>
            <a:ext cx="10515600" cy="974577"/>
          </a:xfrm>
        </p:spPr>
        <p:txBody>
          <a:bodyPr>
            <a:normAutofit/>
          </a:bodyPr>
          <a:lstStyle/>
          <a:p>
            <a:r>
              <a:rPr lang="en-US" b="1" dirty="0">
                <a:latin typeface="Avenir Black" panose="02000503020000020003" pitchFamily="2" charset="0"/>
              </a:rPr>
              <a:t>Shared Beliefs</a:t>
            </a:r>
          </a:p>
        </p:txBody>
      </p:sp>
      <p:sp>
        <p:nvSpPr>
          <p:cNvPr id="10" name="TextBox 9">
            <a:extLst>
              <a:ext uri="{FF2B5EF4-FFF2-40B4-BE49-F238E27FC236}">
                <a16:creationId xmlns:a16="http://schemas.microsoft.com/office/drawing/2014/main" xmlns="" id="{A4AD947C-1AD7-F346-BF53-104024FD17E4}"/>
              </a:ext>
            </a:extLst>
          </p:cNvPr>
          <p:cNvSpPr txBox="1"/>
          <p:nvPr/>
        </p:nvSpPr>
        <p:spPr>
          <a:xfrm>
            <a:off x="838200" y="1339702"/>
            <a:ext cx="9945608" cy="1661993"/>
          </a:xfrm>
          <a:prstGeom prst="rect">
            <a:avLst/>
          </a:prstGeom>
          <a:noFill/>
        </p:spPr>
        <p:txBody>
          <a:bodyPr wrap="none" rtlCol="0">
            <a:spAutoFit/>
          </a:bodyPr>
          <a:lstStyle/>
          <a:p>
            <a:r>
              <a:rPr lang="en-US" b="1" dirty="0">
                <a:latin typeface="Avenir Black" panose="02000503020000020003" pitchFamily="2" charset="0"/>
              </a:rPr>
              <a:t>Virginia Educators and Education Leaders Believe:</a:t>
            </a:r>
          </a:p>
          <a:p>
            <a:pPr marL="285750" lvl="0" indent="-285750">
              <a:buFont typeface="Arial" panose="020B0604020202020204" pitchFamily="34" charset="0"/>
              <a:buChar char="•"/>
            </a:pPr>
            <a:r>
              <a:rPr lang="en-US" sz="1600" dirty="0">
                <a:latin typeface="Avenir Light" panose="020B0402020203020204" pitchFamily="34" charset="77"/>
              </a:rPr>
              <a:t>Every student in the Commonwealth deserves an excellent education</a:t>
            </a:r>
          </a:p>
          <a:p>
            <a:pPr marL="285750" lvl="0" indent="-285750">
              <a:buFont typeface="Arial" panose="020B0604020202020204" pitchFamily="34" charset="0"/>
              <a:buChar char="•"/>
            </a:pPr>
            <a:r>
              <a:rPr lang="en-US" sz="1600" dirty="0">
                <a:latin typeface="Avenir Light" panose="020B0402020203020204" pitchFamily="34" charset="77"/>
              </a:rPr>
              <a:t>Every one who works or learns in our schools deserves support and the chance to thrive</a:t>
            </a:r>
          </a:p>
          <a:p>
            <a:pPr marL="285750" lvl="0" indent="-285750">
              <a:buFont typeface="Arial" panose="020B0604020202020204" pitchFamily="34" charset="0"/>
              <a:buChar char="•"/>
            </a:pPr>
            <a:r>
              <a:rPr lang="en-US" sz="1600" dirty="0">
                <a:latin typeface="Avenir Light" panose="020B0402020203020204" pitchFamily="34" charset="77"/>
              </a:rPr>
              <a:t>Commonwealth graduates have the right to be ready for postsecondary learning and work opportunities</a:t>
            </a:r>
          </a:p>
          <a:p>
            <a:r>
              <a:rPr lang="en-US" dirty="0"/>
              <a:t> </a:t>
            </a:r>
          </a:p>
          <a:p>
            <a:endParaRPr lang="en-US" dirty="0"/>
          </a:p>
        </p:txBody>
      </p:sp>
      <p:sp>
        <p:nvSpPr>
          <p:cNvPr id="13" name="Rectangle 3">
            <a:extLst>
              <a:ext uri="{FF2B5EF4-FFF2-40B4-BE49-F238E27FC236}">
                <a16:creationId xmlns:a16="http://schemas.microsoft.com/office/drawing/2014/main" xmlns="" id="{FB713432-62F8-A943-B49B-B187A0A77DD0}"/>
              </a:ext>
            </a:extLst>
          </p:cNvPr>
          <p:cNvSpPr>
            <a:spLocks noChangeArrowheads="1"/>
          </p:cNvSpPr>
          <p:nvPr/>
        </p:nvSpPr>
        <p:spPr bwMode="auto">
          <a:xfrm>
            <a:off x="838200" y="2544653"/>
            <a:ext cx="1239129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Avenir Black" panose="02000503020000020003" pitchFamily="2" charset="0"/>
                <a:ea typeface="Calibri" panose="020F0502020204030204" pitchFamily="34" charset="0"/>
                <a:cs typeface="Times New Roman" panose="02020603050405020304" pitchFamily="18" charset="0"/>
              </a:rPr>
              <a:t>Together, We Commit to:</a:t>
            </a:r>
            <a:endParaRPr kumimoji="0" lang="en-US" altLang="en-US" sz="1000" b="0" i="0" u="none" strike="noStrike" cap="none" normalizeH="0" baseline="0" dirty="0">
              <a:ln>
                <a:noFill/>
              </a:ln>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venir Light" panose="020B0402020203020204" pitchFamily="34" charset="77"/>
                <a:ea typeface="Calibri" panose="020F0502020204030204" pitchFamily="34" charset="0"/>
                <a:cs typeface="Times New Roman" panose="02020603050405020304" pitchFamily="18" charset="0"/>
              </a:rPr>
              <a:t>Strive for equity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venir Light" panose="020B0402020203020204" pitchFamily="34" charset="77"/>
                <a:ea typeface="Calibri" panose="020F0502020204030204" pitchFamily="34" charset="0"/>
                <a:cs typeface="Times New Roman" panose="02020603050405020304" pitchFamily="18" charset="0"/>
              </a:rPr>
              <a:t>Keep learning and growing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effectLst/>
                <a:latin typeface="Avenir Light" panose="020B0402020203020204" pitchFamily="34" charset="77"/>
                <a:ea typeface="Calibri" panose="020F0502020204030204" pitchFamily="34" charset="0"/>
                <a:cs typeface="Times New Roman" panose="02020603050405020304" pitchFamily="18" charset="0"/>
              </a:rPr>
              <a:t>Be </a:t>
            </a:r>
            <a:r>
              <a:rPr lang="en-US" altLang="en-US" sz="1600" dirty="0">
                <a:latin typeface="Avenir Light" panose="020B0402020203020204" pitchFamily="34" charset="77"/>
                <a:ea typeface="Calibri" panose="020F0502020204030204" pitchFamily="34" charset="0"/>
                <a:cs typeface="Times New Roman" panose="02020603050405020304" pitchFamily="18" charset="0"/>
              </a:rPr>
              <a:t>culturally aware and sensitive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effectLst/>
                <a:latin typeface="Avenir Light" panose="020B0402020203020204" pitchFamily="34" charset="77"/>
                <a:ea typeface="Calibri" panose="020F0502020204030204" pitchFamily="34" charset="0"/>
                <a:cs typeface="Times New Roman" panose="02020603050405020304" pitchFamily="18" charset="0"/>
              </a:rPr>
              <a:t>Be responsible risk takers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venir Light" panose="020B0402020203020204" pitchFamily="34" charset="77"/>
                <a:ea typeface="Calibri" panose="020F0502020204030204" pitchFamily="34" charset="0"/>
                <a:cs typeface="Times New Roman" panose="02020603050405020304" pitchFamily="18" charset="0"/>
              </a:rPr>
              <a:t>Show respect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effectLst/>
                <a:latin typeface="Avenir Light" panose="020B0402020203020204" pitchFamily="34" charset="77"/>
                <a:ea typeface="Calibri" panose="020F0502020204030204" pitchFamily="34" charset="0"/>
                <a:cs typeface="Times New Roman" panose="02020603050405020304" pitchFamily="18" charset="0"/>
              </a:rPr>
              <a:t>Be agile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venir Light" panose="020B0402020203020204" pitchFamily="34" charset="77"/>
                <a:ea typeface="Calibri" panose="020F0502020204030204" pitchFamily="34" charset="0"/>
                <a:cs typeface="Times New Roman" panose="02020603050405020304" pitchFamily="18" charset="0"/>
              </a:rPr>
              <a:t>Stay curious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effectLst/>
                <a:latin typeface="Avenir Light" panose="020B0402020203020204" pitchFamily="34" charset="77"/>
                <a:ea typeface="Calibri" panose="020F0502020204030204" pitchFamily="34" charset="0"/>
                <a:cs typeface="Times New Roman" panose="02020603050405020304" pitchFamily="18" charset="0"/>
              </a:rPr>
              <a:t>Remain coachable</a:t>
            </a:r>
            <a:endParaRPr lang="en-US" altLang="en-US" sz="1600" dirty="0">
              <a:latin typeface="Avenir Light" panose="020B0402020203020204" pitchFamily="34" charset="77"/>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effectLst/>
                <a:latin typeface="Avenir Light" panose="020B0402020203020204" pitchFamily="34" charset="77"/>
                <a:ea typeface="Calibri" panose="020F0502020204030204" pitchFamily="34" charset="0"/>
                <a:cs typeface="Times New Roman" panose="02020603050405020304" pitchFamily="18" charset="0"/>
              </a:rPr>
              <a:t>Be </a:t>
            </a:r>
            <a:r>
              <a:rPr lang="en-US" altLang="en-US" sz="1600" dirty="0">
                <a:latin typeface="Avenir Light" panose="020B0402020203020204" pitchFamily="34" charset="77"/>
                <a:ea typeface="Calibri" panose="020F0502020204030204" pitchFamily="34" charset="0"/>
                <a:cs typeface="Times New Roman" panose="02020603050405020304" pitchFamily="18" charset="0"/>
              </a:rPr>
              <a:t>self-aware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effectLst/>
                <a:latin typeface="Avenir Light" panose="020B0402020203020204" pitchFamily="34" charset="77"/>
                <a:ea typeface="Calibri" panose="020F0502020204030204" pitchFamily="34" charset="0"/>
                <a:cs typeface="Times New Roman" panose="02020603050405020304" pitchFamily="18" charset="0"/>
              </a:rPr>
              <a:t>Stay driven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venir Light" panose="020B0402020203020204" pitchFamily="34" charset="77"/>
                <a:ea typeface="Calibri" panose="020F0502020204030204" pitchFamily="34" charset="0"/>
                <a:cs typeface="Times New Roman" panose="02020603050405020304" pitchFamily="18" charset="0"/>
              </a:rPr>
              <a:t>Lift up strengths and assets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effectLst/>
                <a:latin typeface="Avenir Light" panose="020B0402020203020204" pitchFamily="34" charset="77"/>
                <a:ea typeface="Calibri" panose="020F0502020204030204" pitchFamily="34" charset="0"/>
                <a:cs typeface="Times New Roman" panose="02020603050405020304" pitchFamily="18" charset="0"/>
              </a:rPr>
              <a:t>Look for solutions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effectLst/>
                <a:latin typeface="Avenir Light" panose="020B0402020203020204" pitchFamily="34" charset="77"/>
                <a:ea typeface="Calibri" panose="020F0502020204030204" pitchFamily="34" charset="0"/>
                <a:cs typeface="Times New Roman" panose="02020603050405020304" pitchFamily="18" charset="0"/>
              </a:rPr>
              <a:t>Hold high standards</a:t>
            </a:r>
            <a:endParaRPr kumimoji="0" lang="en-US" altLang="en-US" sz="1200" b="0" i="0" u="none" strike="noStrike" cap="none" normalizeH="0" baseline="0" dirty="0">
              <a:ln>
                <a:noFill/>
              </a:ln>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effectLst/>
                <a:latin typeface="Avenir Light" panose="020B0402020203020204" pitchFamily="34" charset="77"/>
                <a:ea typeface="Calibri" panose="020F0502020204030204" pitchFamily="34" charset="0"/>
                <a:cs typeface="Times New Roman" panose="02020603050405020304" pitchFamily="18" charset="0"/>
              </a:rPr>
              <a:t>Remember that we do our work for our students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2282243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884</Words>
  <Application>Microsoft Office PowerPoint</Application>
  <PresentationFormat>Custom</PresentationFormat>
  <Paragraphs>209</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Focus on Deeper Learning</vt:lpstr>
      <vt:lpstr>Balanced Assessment System</vt:lpstr>
      <vt:lpstr>  REALIZING THE PROFILE OF A VIRGINIA GRADUATE  Two years ago, Virginia’s K-12 education vanguard asked:  If the student experience needs to change, then how does the classroom experience need to change?   To get there, how must we change professional practice?  We traveled the state, querying leaders from every corner of the Commonwealth.  </vt:lpstr>
      <vt:lpstr>Realizing “Virginia is for Learners” Creating Companion Profiles</vt:lpstr>
      <vt:lpstr>PowerPoint Presentation</vt:lpstr>
      <vt:lpstr>Shared Beliefs</vt:lpstr>
      <vt:lpstr>PowerPoint Presentation</vt:lpstr>
      <vt:lpstr>PROFILE OF A VIRGINIA CLASSROOM</vt:lpstr>
      <vt:lpstr>Profile of a Virginia Classroom</vt:lpstr>
      <vt:lpstr>PROFILE OF A VIRGINIA EDUCATOR</vt:lpstr>
      <vt:lpstr>PowerPoint Presentation</vt:lpstr>
      <vt:lpstr>PROFILE OF A VIRGINIA EDUCATION LEADER</vt:lpstr>
      <vt:lpstr>Profile of a Virginia Education Leader</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Krauss</dc:creator>
  <cp:lastModifiedBy>Emily V. Webb (DOE) </cp:lastModifiedBy>
  <cp:revision>11</cp:revision>
  <cp:lastPrinted>2019-06-06T12:38:41Z</cp:lastPrinted>
  <dcterms:created xsi:type="dcterms:W3CDTF">2019-06-03T14:33:49Z</dcterms:created>
  <dcterms:modified xsi:type="dcterms:W3CDTF">2019-06-07T19:15:12Z</dcterms:modified>
</cp:coreProperties>
</file>