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6"/>
  </p:notesMasterIdLst>
  <p:sldIdLst>
    <p:sldId id="287" r:id="rId2"/>
    <p:sldId id="351" r:id="rId3"/>
    <p:sldId id="353" r:id="rId4"/>
    <p:sldId id="356" r:id="rId5"/>
    <p:sldId id="346" r:id="rId6"/>
    <p:sldId id="347" r:id="rId7"/>
    <p:sldId id="348" r:id="rId8"/>
    <p:sldId id="359" r:id="rId9"/>
    <p:sldId id="300" r:id="rId10"/>
    <p:sldId id="299" r:id="rId11"/>
    <p:sldId id="360" r:id="rId12"/>
    <p:sldId id="354" r:id="rId13"/>
    <p:sldId id="363" r:id="rId14"/>
    <p:sldId id="355" r:id="rId15"/>
    <p:sldId id="366" r:id="rId16"/>
    <p:sldId id="309" r:id="rId17"/>
    <p:sldId id="368" r:id="rId18"/>
    <p:sldId id="367" r:id="rId19"/>
    <p:sldId id="361" r:id="rId20"/>
    <p:sldId id="362" r:id="rId21"/>
    <p:sldId id="365" r:id="rId22"/>
    <p:sldId id="338" r:id="rId23"/>
    <p:sldId id="349" r:id="rId24"/>
    <p:sldId id="34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sta, Jessica (DOE)" initials="JC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74956" autoAdjust="0"/>
  </p:normalViewPr>
  <p:slideViewPr>
    <p:cSldViewPr>
      <p:cViewPr>
        <p:scale>
          <a:sx n="50" d="100"/>
          <a:sy n="50" d="100"/>
        </p:scale>
        <p:origin x="-181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17T09:50:21.011" idx="21">
    <p:pos x="10" y="10"/>
    <p:text>Do we have this information for VA?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C06F-8EC8-4574-ACDE-6B963110078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56F9-2D88-4B6D-9E78-3927033C1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sz="1200" b="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baseline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sz="1200" b="0" dirty="0" smtClean="0">
              <a:latin typeface="+mn-lt"/>
              <a:cs typeface="Times New Roman" panose="02020603050405020304" pitchFamily="18" charset="0"/>
            </a:endParaRPr>
          </a:p>
          <a:p>
            <a:pPr lvl="0"/>
            <a:endParaRPr lang="en-US" sz="1200" b="0" dirty="0" smtClean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2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2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4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4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6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0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+mj-lt"/>
              <a:buNone/>
            </a:pPr>
            <a:endParaRPr lang="en-US" sz="1200" b="0" baseline="0" dirty="0" smtClean="0">
              <a:latin typeface="+mn-lt"/>
              <a:cs typeface="+mn-cs"/>
            </a:endParaRPr>
          </a:p>
          <a:p>
            <a:pPr marL="0" indent="0">
              <a:spcAft>
                <a:spcPts val="1200"/>
              </a:spcAft>
              <a:buFont typeface="+mj-lt"/>
              <a:buNone/>
            </a:pPr>
            <a:endParaRPr lang="en-US" sz="1200" b="0" i="1" dirty="0" smtClean="0">
              <a:latin typeface="+mn-lt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+mj-lt"/>
              <a:buNone/>
            </a:pPr>
            <a:endParaRPr lang="en-US" sz="1200" b="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08170-C7F7-455C-AF00-D3E1B65964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6F9-2D88-4B6D-9E78-3927033C1A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00780-5619-4268-B72E-BCB4D60300E3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8D1FF7-DE7A-468E-81AD-367720C7F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00780-5619-4268-B72E-BCB4D60300E3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8D1FF7-DE7A-468E-81AD-367720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 flipH="1">
            <a:off x="0" y="6243638"/>
            <a:ext cx="7315200" cy="2857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9" descr="VDO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4888" y="5613400"/>
            <a:ext cx="14335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44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da.wisc.edu/resources/district-level-analysis-ell-growt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teseerx.ist.psu.edu/viewdoc/download?doi=10.1.1.891.3343&amp;rep=rep1&amp;type=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_cgf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aechevarria.com/?p=10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o.org/sites/default/files/2017-10/MoreCommonDefinition-Final_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npr.org/sections/ed/2017/02/23/512451228/5-million-english-language-learners-a-vast-pool-of-talent-at-ri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da.wisc.edu/sites/default/files/resource/2012-ELD-Standard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English Learners (ELs) in the Commonwealth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286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j-lt"/>
              </a:rPr>
              <a:t>April 2019</a:t>
            </a:r>
          </a:p>
          <a:p>
            <a:pPr lvl="0"/>
            <a:endParaRPr lang="en-US" sz="19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Jessica Costa, Ph.D.</a:t>
            </a:r>
            <a:endParaRPr lang="en-US" sz="2000" b="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b="0" i="1" dirty="0" smtClean="0">
                <a:solidFill>
                  <a:prstClr val="black"/>
                </a:solidFill>
                <a:latin typeface="Calibri"/>
              </a:rPr>
              <a:t>Specialist for English Learner Instruction</a:t>
            </a:r>
            <a:endParaRPr lang="en-US" sz="2000" b="0" i="1" dirty="0">
              <a:solidFill>
                <a:prstClr val="black"/>
              </a:solidFill>
              <a:latin typeface="Calibri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is the breakdown of levels of VA’s ELs?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7322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WIDA VA Data Dashboard, Retrieved April 2019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Title III Progress and Proficiency Report, 2017-2018</a:t>
            </a:r>
          </a:p>
          <a:p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5" name="Picture 4" descr="C:\Users\ave49496\Downloads\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" y="1447800"/>
            <a:ext cx="8221188" cy="41932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4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do you notice?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0650"/>
            <a:ext cx="6540500" cy="4065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0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7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are VA’s expectations for EL growth?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190626"/>
              </p:ext>
            </p:extLst>
          </p:nvPr>
        </p:nvGraphicFramePr>
        <p:xfrm>
          <a:off x="381000" y="1828800"/>
          <a:ext cx="81534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744"/>
                <a:gridCol w="1984552"/>
                <a:gridCol w="1984552"/>
                <a:gridCol w="1984552"/>
              </a:tblGrid>
              <a:tr h="81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 dirty="0">
                          <a:effectLst/>
                        </a:rPr>
                        <a:t>Proficiency Level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Grades K-2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Grades 3-5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 dirty="0">
                          <a:effectLst/>
                        </a:rPr>
                        <a:t>Grades 6-12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1.0-2.4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1.0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0.7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2.5-3.4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0.2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3.5-4.4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 dirty="0">
                          <a:effectLst/>
                        </a:rPr>
                        <a:t>0.2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>
                          <a:effectLst/>
                        </a:rPr>
                        <a:t>0.2</a:t>
                      </a:r>
                      <a:endParaRPr lang="en-US" sz="3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3200" dirty="0">
                          <a:effectLst/>
                        </a:rPr>
                        <a:t>0.1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1311" y="1201579"/>
            <a:ext cx="47938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</a:tabLst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Composite Proficiency Level Gains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12" y="6273225"/>
            <a:ext cx="7222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hlinkClick r:id="rId3"/>
              </a:rPr>
              <a:t>District Analysis of ELL Growth </a:t>
            </a:r>
            <a:endParaRPr lang="en-US" sz="1600" i="1" dirty="0">
              <a:solidFill>
                <a:prstClr val="black"/>
              </a:solidFill>
            </a:endParaRPr>
          </a:p>
          <a:p>
            <a:r>
              <a:rPr lang="en-US" sz="1600" i="1" dirty="0">
                <a:solidFill>
                  <a:prstClr val="black"/>
                </a:solidFill>
                <a:hlinkClick r:id="rId4"/>
              </a:rPr>
              <a:t>Academic Achievement for Language Learners: What can we reasonably expect?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12" y="4475492"/>
            <a:ext cx="9152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914400" algn="l"/>
              </a:tabLst>
            </a:pPr>
            <a:r>
              <a:rPr lang="en-US" sz="2600" dirty="0">
                <a:cs typeface="Times New Roman" panose="02020603050405020304" pitchFamily="18" charset="0"/>
              </a:rPr>
              <a:t>ELs at lower proficiency levels develop language at faster rates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914400" algn="l"/>
              </a:tabLst>
            </a:pPr>
            <a:r>
              <a:rPr lang="en-US" sz="2600" dirty="0" smtClean="0">
                <a:cs typeface="Times New Roman" panose="02020603050405020304" pitchFamily="18" charset="0"/>
              </a:rPr>
              <a:t>ELs </a:t>
            </a:r>
            <a:r>
              <a:rPr lang="en-US" sz="2600" dirty="0">
                <a:cs typeface="Times New Roman" panose="02020603050405020304" pitchFamily="18" charset="0"/>
              </a:rPr>
              <a:t>in lower grade levels develop language at faster rates.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guidance do we have?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19200"/>
            <a:ext cx="9105900" cy="4525963"/>
          </a:xfrm>
        </p:spPr>
        <p:txBody>
          <a:bodyPr>
            <a:noAutofit/>
          </a:bodyPr>
          <a:lstStyle/>
          <a:p>
            <a:r>
              <a:rPr lang="en-US" b="0" dirty="0" smtClean="0">
                <a:latin typeface="+mn-lt"/>
                <a:ea typeface="+mj-ea"/>
                <a:cs typeface="Times New Roman" panose="02020603050405020304" pitchFamily="18" charset="0"/>
              </a:rPr>
              <a:t>ELs are </a:t>
            </a:r>
            <a:r>
              <a:rPr lang="en-US" b="0" dirty="0">
                <a:latin typeface="+mn-lt"/>
                <a:ea typeface="+mj-ea"/>
                <a:cs typeface="Times New Roman" panose="02020603050405020304" pitchFamily="18" charset="0"/>
              </a:rPr>
              <a:t>entitled to appropriate language assistance services to become proficient in English and to participate equally in the standard instructional program within a reasonable period of time. </a:t>
            </a:r>
          </a:p>
          <a:p>
            <a:r>
              <a:rPr lang="en-US" b="0" dirty="0" smtClean="0">
                <a:latin typeface="+mn-lt"/>
                <a:ea typeface="+mj-ea"/>
                <a:cs typeface="Times New Roman" panose="02020603050405020304" pitchFamily="18" charset="0"/>
              </a:rPr>
              <a:t>ELs are </a:t>
            </a:r>
            <a:r>
              <a:rPr lang="en-US" b="0" dirty="0">
                <a:latin typeface="+mn-lt"/>
                <a:ea typeface="+mj-ea"/>
                <a:cs typeface="Times New Roman" panose="02020603050405020304" pitchFamily="18" charset="0"/>
              </a:rPr>
              <a:t>entitled to EL programs with sufficient resources to ensure the programs are effectively implemented, including highly qualified teachers, support staff, and appropriate instructional materials.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12" y="6273225"/>
            <a:ext cx="7222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EL Dear Colleague Letter (2015) from the US Department of Education &amp; DOJ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7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are EL equity issues?*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0" dirty="0">
                <a:latin typeface="+mn-lt"/>
                <a:cs typeface="Times New Roman" panose="02020603050405020304" pitchFamily="18" charset="0"/>
              </a:rPr>
              <a:t>Newcomer ELs: New to the US within the last 12 months</a:t>
            </a:r>
          </a:p>
          <a:p>
            <a:pPr>
              <a:spcAft>
                <a:spcPts val="1200"/>
              </a:spcAft>
            </a:pPr>
            <a:r>
              <a:rPr lang="en-US" sz="2800" b="0" dirty="0" smtClean="0">
                <a:latin typeface="+mn-lt"/>
                <a:cs typeface="Times New Roman" panose="02020603050405020304" pitchFamily="18" charset="0"/>
              </a:rPr>
              <a:t>Students </a:t>
            </a:r>
            <a:r>
              <a:rPr lang="en-US" sz="2800" b="0" dirty="0">
                <a:latin typeface="+mn-lt"/>
                <a:cs typeface="Times New Roman" panose="02020603050405020304" pitchFamily="18" charset="0"/>
              </a:rPr>
              <a:t>with Limited or Interrupted Formal </a:t>
            </a:r>
            <a:r>
              <a:rPr lang="en-US" sz="2800" b="0" dirty="0" smtClean="0">
                <a:latin typeface="+mn-lt"/>
                <a:cs typeface="Times New Roman" panose="02020603050405020304" pitchFamily="18" charset="0"/>
              </a:rPr>
              <a:t>Education (SLIFE)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Long-Term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English Learners: 5+ years of receiving EL services</a:t>
            </a:r>
          </a:p>
          <a:p>
            <a:pPr marL="742950" lvl="2" indent="-342900">
              <a:spcAft>
                <a:spcPts val="1200"/>
              </a:spcAft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VA data: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13,581 reported (does not include LTELs with suspected disabilities); 12.9% ELs</a:t>
            </a:r>
          </a:p>
          <a:p>
            <a:pPr marL="742950" lvl="2" indent="-342900">
              <a:spcAft>
                <a:spcPts val="1200"/>
              </a:spcAft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May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require additional supports in order to achieve English language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proficiency</a:t>
            </a:r>
            <a:endParaRPr lang="en-US" sz="2800" b="0" dirty="0" smtClean="0">
              <a:latin typeface="+mn-lt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b="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b="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US Department of Education webinar (2012); Title III Reports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are equity issues identified by the US Dept. of Education?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exclude 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kindergarteners, or EL students with scheduling conflicts, from their EL program; </a:t>
            </a:r>
          </a:p>
          <a:p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supplement 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regular education instruction with only aides who tutor EL students as opposed to teachers adequately trained to deliver the EL program; </a:t>
            </a:r>
          </a:p>
          <a:p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fail 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to offer an EL program to a certain subset of EL </a:t>
            </a:r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students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stop 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providing language assistance services when EL students reach higher levels of English proficiency but have not yet met exit </a:t>
            </a:r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criteria; or </a:t>
            </a:r>
            <a:endParaRPr lang="en-US" sz="3800" b="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3800" b="0" dirty="0" smtClean="0">
                <a:latin typeface="+mn-lt"/>
                <a:cs typeface="Times New Roman" panose="02020603050405020304" pitchFamily="18" charset="0"/>
              </a:rPr>
              <a:t>fail </a:t>
            </a:r>
            <a:r>
              <a:rPr lang="en-US" sz="3800" b="0" dirty="0">
                <a:latin typeface="+mn-lt"/>
                <a:cs typeface="Times New Roman" panose="02020603050405020304" pitchFamily="18" charset="0"/>
              </a:rPr>
              <a:t>to address the needs of EL students who have not made expected progress in learning English and have not met exit criteria despite extended enrollment in the EL program.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12" y="6386781"/>
            <a:ext cx="7222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EL Dear Colleague Letter (2015) from the US Department of Education &amp; DOJ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Questions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Percent of ELs in VA compared to other states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Text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endParaRPr lang="en-US" sz="2600" b="0" i="1" dirty="0">
              <a:latin typeface="+mn-lt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endParaRPr lang="en-US" sz="2600" b="0" i="1" dirty="0" smtClean="0">
              <a:latin typeface="+mn-lt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endParaRPr lang="en-US" sz="2600" b="0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9550" y="1559189"/>
            <a:ext cx="5715000" cy="3112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46" y="3600970"/>
            <a:ext cx="4151753" cy="1772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096000" y="3115455"/>
            <a:ext cx="2286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3115455"/>
            <a:ext cx="34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17th </a:t>
            </a:r>
            <a:r>
              <a:rPr lang="en-US" dirty="0" smtClean="0"/>
              <a:t>highest EL population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9550" y="4800600"/>
            <a:ext cx="34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VA 8.5%, US average 9.5%  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More on SLIFE 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ewcomers 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with two or more years of education interrupted in their native country</a:t>
            </a:r>
          </a:p>
          <a:p>
            <a:r>
              <a:rPr lang="en-US" sz="2400" b="0" dirty="0">
                <a:latin typeface="+mn-lt"/>
                <a:cs typeface="Times New Roman" panose="02020603050405020304" pitchFamily="18" charset="0"/>
              </a:rPr>
              <a:t>They have attended school in the U. S., returned to their native country for a period of time, then returned to the U.S 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again.</a:t>
            </a:r>
            <a:endParaRPr lang="en-US" sz="2400" b="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+mn-lt"/>
                <a:cs typeface="Times New Roman" panose="02020603050405020304" pitchFamily="18" charset="0"/>
              </a:rPr>
              <a:t>They have attended kindergarten in English (L2), 1st and 2nd grade in their first language (L1), then jumped into L2 in 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b="0" baseline="30000" dirty="0" smtClean="0">
                <a:latin typeface="+mn-lt"/>
                <a:cs typeface="Times New Roman" panose="02020603050405020304" pitchFamily="18" charset="0"/>
              </a:rPr>
              <a:t>rd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sz="2400" b="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+mn-lt"/>
                <a:cs typeface="Times New Roman" panose="02020603050405020304" pitchFamily="18" charset="0"/>
              </a:rPr>
              <a:t>They have attended U.S. schools since kindergarten but have language and literacy gaps due to ineffective 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instruction.</a:t>
            </a:r>
            <a:endParaRPr lang="en-US" sz="2400" b="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+mn-lt"/>
                <a:cs typeface="Times New Roman" panose="02020603050405020304" pitchFamily="18" charset="0"/>
              </a:rPr>
              <a:t>They have attended school in one location for a few months, then moved to another location for a few months, and perhaps had some weeks in between these changes when they does not attend school. (</a:t>
            </a:r>
            <a:r>
              <a:rPr lang="en-US" sz="2400" b="0" dirty="0" err="1">
                <a:latin typeface="+mn-lt"/>
                <a:cs typeface="Times New Roman" panose="02020603050405020304" pitchFamily="18" charset="0"/>
              </a:rPr>
              <a:t>Calderón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, 2008.)</a:t>
            </a:r>
          </a:p>
          <a:p>
            <a:endParaRPr lang="en-US" sz="24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Colorin</a:t>
            </a:r>
            <a:r>
              <a:rPr lang="en-US" sz="1600" i="1" dirty="0" smtClean="0"/>
              <a:t> Colorado, EL resource and research database online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3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should EL instruction include?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Provide explicit instruction in literacy components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Develop academic language in the context of content-area instruction. </a:t>
            </a:r>
            <a:endParaRPr lang="en-US" sz="2600" b="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Provide visual and verbal supports to make core content comprehensible.</a:t>
            </a:r>
          </a:p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Encourage peer-assisted learning opportunities. </a:t>
            </a:r>
          </a:p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Capitalize on students’ home language, knowledge, and </a:t>
            </a:r>
            <a:r>
              <a:rPr lang="en-US" sz="2600" b="0" dirty="0">
                <a:latin typeface="+mn-lt"/>
                <a:cs typeface="Times New Roman" panose="02020603050405020304" pitchFamily="18" charset="0"/>
                <a:hlinkClick r:id="rId3"/>
              </a:rPr>
              <a:t>cultural assets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. </a:t>
            </a:r>
          </a:p>
          <a:p>
            <a:r>
              <a:rPr lang="en-US" sz="2600" b="0" dirty="0">
                <a:latin typeface="+mn-lt"/>
                <a:cs typeface="Times New Roman" panose="02020603050405020304" pitchFamily="18" charset="0"/>
              </a:rPr>
              <a:t>Provide small-group academic support in literacy and English-language development for students.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Jane </a:t>
            </a:r>
            <a:r>
              <a:rPr lang="en-US" sz="1600" i="1" dirty="0" err="1" smtClean="0"/>
              <a:t>Echevarria</a:t>
            </a:r>
            <a:r>
              <a:rPr lang="en-US" sz="1600" i="1" dirty="0" smtClean="0"/>
              <a:t>, Author of SIOP strategy materials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Who is an EL?*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was not born in the United States or whose native language is a language other than English; </a:t>
            </a:r>
          </a:p>
          <a:p>
            <a:pPr>
              <a:spcAft>
                <a:spcPts val="1200"/>
              </a:spcAft>
            </a:pP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comes 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from an environment </a:t>
            </a:r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where:</a:t>
            </a:r>
          </a:p>
          <a:p>
            <a:pPr lvl="1">
              <a:spcAft>
                <a:spcPts val="1200"/>
              </a:spcAft>
            </a:pPr>
            <a:r>
              <a:rPr lang="en-US" sz="1800" b="0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sz="1800" b="0" dirty="0">
                <a:latin typeface="+mn-lt"/>
                <a:cs typeface="Times New Roman" panose="02020603050405020304" pitchFamily="18" charset="0"/>
              </a:rPr>
              <a:t>language other than English has had a significant impact on the individual’s level of English language proficiency; </a:t>
            </a:r>
            <a:r>
              <a:rPr lang="en-US" sz="1800" b="0" dirty="0" smtClean="0">
                <a:latin typeface="+mn-lt"/>
                <a:cs typeface="Times New Roman" panose="02020603050405020304" pitchFamily="18" charset="0"/>
              </a:rPr>
              <a:t>or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a language other than English is dominant</a:t>
            </a:r>
          </a:p>
          <a:p>
            <a:r>
              <a:rPr lang="en-US" sz="2400" b="0" dirty="0" smtClean="0">
                <a:latin typeface="+mn-lt"/>
                <a:cs typeface="Times New Roman" panose="02020603050405020304" pitchFamily="18" charset="0"/>
              </a:rPr>
              <a:t>difficulties 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in speaking, reading, writing, or understanding the English language may be sufficient to deny the individual — </a:t>
            </a:r>
          </a:p>
          <a:p>
            <a:pPr lvl="1"/>
            <a:r>
              <a:rPr lang="en-US" sz="1800" dirty="0">
                <a:latin typeface="+mn-lt"/>
                <a:cs typeface="Times New Roman" panose="02020603050405020304" pitchFamily="18" charset="0"/>
              </a:rPr>
              <a:t>the ability to meet the State’s proficient level of achievement on State assessments</a:t>
            </a:r>
          </a:p>
          <a:p>
            <a:pPr lvl="1"/>
            <a:r>
              <a:rPr lang="en-US" sz="1800" dirty="0">
                <a:latin typeface="+mn-lt"/>
                <a:cs typeface="Times New Roman" panose="02020603050405020304" pitchFamily="18" charset="0"/>
              </a:rPr>
              <a:t>the ability to successfully achieve in classrooms where the language of instruction is English; or </a:t>
            </a:r>
          </a:p>
          <a:p>
            <a:pPr lvl="1"/>
            <a:r>
              <a:rPr lang="en-US" sz="1800" dirty="0">
                <a:latin typeface="+mn-lt"/>
                <a:cs typeface="Times New Roman" panose="02020603050405020304" pitchFamily="18" charset="0"/>
              </a:rPr>
              <a:t>the opportunity to participate fully in society.</a:t>
            </a:r>
          </a:p>
          <a:p>
            <a:pPr lvl="1"/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b="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96945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 smtClean="0"/>
              <a:t>*Condensed definition </a:t>
            </a:r>
            <a:r>
              <a:rPr lang="en-US" sz="1600" i="1" u="sng" dirty="0" smtClean="0">
                <a:hlinkClick r:id="rId3"/>
              </a:rPr>
              <a:t>Moving </a:t>
            </a:r>
            <a:r>
              <a:rPr lang="en-US" sz="1600" i="1" u="sng" dirty="0">
                <a:hlinkClick r:id="rId3"/>
              </a:rPr>
              <a:t>toward a More Common Definition of English </a:t>
            </a:r>
            <a:r>
              <a:rPr lang="en-US" sz="1600" i="1" u="sng" dirty="0" smtClean="0">
                <a:hlinkClick r:id="rId3"/>
              </a:rPr>
              <a:t>Learner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can divisions and schools do?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>
                <a:latin typeface="+mn-lt"/>
                <a:ea typeface="+mj-ea"/>
                <a:cs typeface="Times New Roman" panose="02020603050405020304" pitchFamily="18" charset="0"/>
              </a:rPr>
              <a:t>SMALLER ELL POPULATIONS </a:t>
            </a:r>
          </a:p>
          <a:p>
            <a:r>
              <a:rPr lang="en-US" sz="3600" b="0" dirty="0">
                <a:latin typeface="+mn-lt"/>
                <a:ea typeface="+mj-ea"/>
                <a:cs typeface="Times New Roman" panose="02020603050405020304" pitchFamily="18" charset="0"/>
              </a:rPr>
              <a:t>Combine levels of English proficiency using skillful differentiation </a:t>
            </a:r>
          </a:p>
          <a:p>
            <a:r>
              <a:rPr lang="en-US" sz="3600" b="0" dirty="0">
                <a:latin typeface="+mn-lt"/>
                <a:ea typeface="+mj-ea"/>
                <a:cs typeface="Times New Roman" panose="02020603050405020304" pitchFamily="18" charset="0"/>
              </a:rPr>
              <a:t>Train teachers in effective ELL support strategies </a:t>
            </a:r>
          </a:p>
          <a:p>
            <a:r>
              <a:rPr lang="en-US" sz="3600" b="0" dirty="0">
                <a:latin typeface="+mn-lt"/>
                <a:ea typeface="+mj-ea"/>
                <a:cs typeface="Times New Roman" panose="02020603050405020304" pitchFamily="18" charset="0"/>
              </a:rPr>
              <a:t>Focus resources on ninth and tenth grades to close learning gaps</a:t>
            </a:r>
          </a:p>
          <a:p>
            <a:pPr marL="0" indent="0">
              <a:buNone/>
            </a:pPr>
            <a:endParaRPr lang="en-US" sz="3600" b="0" dirty="0"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US Department of Education webinar (2012)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is best practice?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  <a:ea typeface="+mj-ea"/>
                <a:cs typeface="Times New Roman" panose="02020603050405020304" pitchFamily="18" charset="0"/>
              </a:rPr>
              <a:t>Create collaboration models across high school academic departments to support simultaneous linguistic and academic </a:t>
            </a:r>
            <a:r>
              <a:rPr lang="en-US" sz="2800" dirty="0" smtClean="0">
                <a:latin typeface="+mn-lt"/>
                <a:ea typeface="+mj-ea"/>
                <a:cs typeface="Times New Roman" panose="02020603050405020304" pitchFamily="18" charset="0"/>
              </a:rPr>
              <a:t>development</a:t>
            </a:r>
            <a:r>
              <a:rPr lang="en-US" sz="2800" b="0" dirty="0">
                <a:latin typeface="+mn-lt"/>
                <a:ea typeface="+mj-ea"/>
                <a:cs typeface="Times New Roman" panose="02020603050405020304" pitchFamily="18" charset="0"/>
              </a:rPr>
              <a:t>.</a:t>
            </a:r>
            <a:endParaRPr lang="en-US" sz="2800" b="0" dirty="0" smtClean="0"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0" dirty="0" smtClean="0">
                <a:latin typeface="+mn-lt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2800" b="0" dirty="0">
                <a:latin typeface="+mn-lt"/>
                <a:ea typeface="+mj-ea"/>
                <a:cs typeface="Times New Roman" panose="02020603050405020304" pitchFamily="18" charset="0"/>
              </a:rPr>
              <a:t>collaborative instructional model reinforces student learning and accelerates SIFEs' academic progress. For secondary-level teachers this may be more challenging and may require a review of the instructional system, curriculum and content, </a:t>
            </a:r>
            <a:r>
              <a:rPr lang="en-US" sz="2800" dirty="0">
                <a:latin typeface="+mn-lt"/>
                <a:ea typeface="+mj-ea"/>
                <a:cs typeface="Times New Roman" panose="02020603050405020304" pitchFamily="18" charset="0"/>
              </a:rPr>
              <a:t>school resources, and teacher planning schedules </a:t>
            </a:r>
            <a:r>
              <a:rPr lang="en-US" sz="2800" dirty="0" smtClean="0">
                <a:latin typeface="+mn-lt"/>
                <a:ea typeface="+mj-ea"/>
                <a:cs typeface="Times New Roman" panose="02020603050405020304" pitchFamily="18" charset="0"/>
              </a:rPr>
              <a:t>.</a:t>
            </a:r>
            <a:endParaRPr lang="en-US" sz="2800" dirty="0"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7322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Immigrant Students and Secondary School Reform: Compendium of Best Practices. Written on behalf of The Council of Chief State School Officers (CCSSO). </a:t>
            </a:r>
          </a:p>
        </p:txBody>
      </p:sp>
    </p:spTree>
    <p:extLst>
      <p:ext uri="{BB962C8B-B14F-4D97-AF65-F5344CB8AC3E}">
        <p14:creationId xmlns:p14="http://schemas.microsoft.com/office/powerpoint/2010/main" val="38443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How does VDOE support teacher capacity and growth ?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Professional Development Trainings on Related Topics;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Regionally offered </a:t>
            </a:r>
            <a:endParaRPr lang="en-US" sz="2600" b="0" dirty="0" smtClean="0">
              <a:latin typeface="+mn-lt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(2018-2019) </a:t>
            </a:r>
            <a:r>
              <a:rPr lang="en-US" sz="1800" dirty="0" err="1">
                <a:latin typeface="+mn-lt"/>
                <a:cs typeface="Times New Roman" panose="02020603050405020304" pitchFamily="18" charset="0"/>
              </a:rPr>
              <a:t>ExC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-ELL (Expediting Comprehension for English Language Learners), Scaffolding, Lesson Planning, Long-Term Language Learners,  Working with Dually Identified ELs, Working with SLIFE students,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etc. 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PRAXIS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II Preparation for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Add-on ESL Endorsement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(2019-2020) Repeats of many, Academic Language within Content Areas of Math/English Language Arts, Leadership trainings, Online modules for cohorts: Collaboration, Newcomers, Reading in the elementary grades 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Integrated Support during content-specific trainings (2019-2020)</a:t>
            </a:r>
          </a:p>
          <a:p>
            <a:pPr lvl="1">
              <a:spcAft>
                <a:spcPts val="1200"/>
              </a:spcAft>
            </a:pPr>
            <a:endParaRPr lang="en-US" sz="2200" b="0" dirty="0" smtClean="0">
              <a:latin typeface="+mn-lt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endParaRPr lang="en-US" sz="2200" b="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spcAft>
                <a:spcPts val="1200"/>
              </a:spcAft>
            </a:pPr>
            <a:endParaRPr lang="en-US" sz="1800" b="0" dirty="0" smtClean="0">
              <a:latin typeface="+mn-lt"/>
              <a:cs typeface="Times New Roman" panose="02020603050405020304" pitchFamily="18" charset="0"/>
            </a:endParaRPr>
          </a:p>
          <a:p>
            <a:pPr lvl="2">
              <a:spcAft>
                <a:spcPts val="1200"/>
              </a:spcAft>
            </a:pPr>
            <a:endParaRPr lang="en-US" sz="1800" b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What are some example models and staffing practices?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4500"/>
            <a:ext cx="86868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Students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at lower proficiency levels receive more instructional time with an EL certified teacher. </a:t>
            </a:r>
          </a:p>
          <a:p>
            <a:pPr>
              <a:spcAft>
                <a:spcPts val="1200"/>
              </a:spcAft>
            </a:pPr>
            <a:r>
              <a:rPr lang="en-US" sz="2600" b="0" dirty="0">
                <a:latin typeface="+mn-lt"/>
                <a:cs typeface="Times New Roman" panose="02020603050405020304" pitchFamily="18" charset="0"/>
              </a:rPr>
              <a:t>Students at lower proficiency levels receive 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EL instruction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within lower class size maximums. </a:t>
            </a:r>
            <a:endParaRPr lang="en-US" sz="2600" b="0" dirty="0" smtClean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In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the absence of a specific staff ratio, 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some states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minutes of service or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additional funding guidelines to support equitable services for ELs.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endParaRPr lang="en-US" sz="2600" b="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References included on handout. Electronic version contains hyperlinks. 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898207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4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Where are most ELs from?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05600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4"/>
              </a:rPr>
              <a:t>NPR English </a:t>
            </a:r>
            <a:r>
              <a:rPr lang="en-US" sz="1600" i="1" dirty="0" smtClean="0">
                <a:hlinkClick r:id="rId4"/>
              </a:rPr>
              <a:t>Language Learners</a:t>
            </a:r>
            <a:r>
              <a:rPr lang="en-US" sz="1600" i="1" dirty="0">
                <a:hlinkClick r:id="rId4"/>
              </a:rPr>
              <a:t>: How your </a:t>
            </a:r>
            <a:r>
              <a:rPr lang="en-US" sz="1600" i="1" dirty="0" smtClean="0">
                <a:hlinkClick r:id="rId4"/>
              </a:rPr>
              <a:t>State </a:t>
            </a:r>
            <a:r>
              <a:rPr lang="en-US" sz="1600" i="1" dirty="0">
                <a:hlinkClick r:id="rId4"/>
              </a:rPr>
              <a:t>is </a:t>
            </a:r>
            <a:r>
              <a:rPr lang="en-US" sz="1600" i="1" dirty="0" smtClean="0">
                <a:hlinkClick r:id="rId4"/>
              </a:rPr>
              <a:t>Doing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How do we know who is an EL in need of service?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788"/>
            <a:ext cx="82296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Divisions should assess identified ELs annually to determine English Language Proficiency Level (ACCESS). Students are scored on the scale of 1.0-6.0.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ELs receive service until they score a 4.4 on the ACCESS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Reading 35%, Writing 35%, Speaking 15%, Listening 15%</a:t>
            </a:r>
            <a:endParaRPr lang="en-US" sz="18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VA ESSA Plan &amp; Title III Guidance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How many ELs do divisions serve?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66654"/>
            <a:ext cx="3405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VDOE Title III LEP Enrollment Report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583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Which divisions does the SOQ limit access to an ESL position?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66654"/>
            <a:ext cx="3405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VDOE Title III LEP Enrollment Report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46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How many ELs do divisions serve?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06978"/>
              </p:ext>
            </p:extLst>
          </p:nvPr>
        </p:nvGraphicFramePr>
        <p:xfrm>
          <a:off x="304800" y="1447804"/>
          <a:ext cx="8686801" cy="40716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18078"/>
                <a:gridCol w="3144904"/>
                <a:gridCol w="2623819"/>
              </a:tblGrid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Legend color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Number of Divisions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Total Number of ELs 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0-57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1333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58-250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3741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251-500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3407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501-1000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7572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1001-5000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31320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5001 and more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59766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School Divisions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132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107139*</a:t>
                      </a:r>
                      <a:endParaRPr lang="en-US" sz="1600" b="0" i="0" u="none" strike="noStrike" dirty="0">
                        <a:solidFill>
                          <a:srgbClr val="2F75B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Count does not include ELs in Virginia School for the Deaf and Blind-Staunton and Department of Juvenile Justice</a:t>
            </a:r>
          </a:p>
        </p:txBody>
      </p:sp>
    </p:spTree>
    <p:extLst>
      <p:ext uri="{BB962C8B-B14F-4D97-AF65-F5344CB8AC3E}">
        <p14:creationId xmlns:p14="http://schemas.microsoft.com/office/powerpoint/2010/main" val="12231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How do divisions provide service for ELs?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Pulling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students out of other classes </a:t>
            </a:r>
            <a:endParaRPr lang="en-US" sz="2600" b="0" dirty="0" smtClean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Sheltering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instruction from a content teacher 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(special training)</a:t>
            </a:r>
            <a:endParaRPr lang="en-US" sz="2600" b="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b="0" dirty="0">
                <a:latin typeface="+mn-lt"/>
                <a:cs typeface="Times New Roman" panose="02020603050405020304" pitchFamily="18" charset="0"/>
              </a:rPr>
              <a:t>Stand alone </a:t>
            </a: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ESL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class (ELs only, sometimes by levels)</a:t>
            </a:r>
          </a:p>
          <a:p>
            <a:pPr>
              <a:spcAft>
                <a:spcPts val="1200"/>
              </a:spcAft>
            </a:pPr>
            <a:r>
              <a:rPr lang="en-US" sz="2600" b="0" dirty="0">
                <a:latin typeface="+mn-lt"/>
                <a:cs typeface="Times New Roman" panose="02020603050405020304" pitchFamily="18" charset="0"/>
              </a:rPr>
              <a:t>Co-teaching </a:t>
            </a:r>
          </a:p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Dual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Language Programming </a:t>
            </a:r>
            <a:endParaRPr lang="en-US" sz="2600" b="0" dirty="0" smtClean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Newcomer </a:t>
            </a:r>
            <a:r>
              <a:rPr lang="en-US" sz="2600" b="0" dirty="0">
                <a:latin typeface="+mn-lt"/>
                <a:cs typeface="Times New Roman" panose="02020603050405020304" pitchFamily="18" charset="0"/>
              </a:rPr>
              <a:t>Programs (Sheltered and self-included for a temporary time, where available)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endParaRPr lang="en-US" sz="26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El Toolkit, Chapter 2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9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How are some EL services organized?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19307"/>
              </p:ext>
            </p:extLst>
          </p:nvPr>
        </p:nvGraphicFramePr>
        <p:xfrm>
          <a:off x="194953" y="1787843"/>
          <a:ext cx="876300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/>
                <a:gridCol w="69779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Instructional</a:t>
                      </a:r>
                      <a:r>
                        <a:rPr lang="en-US" sz="1600" baseline="0" dirty="0" smtClean="0"/>
                        <a:t> Considerations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 Entering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Using and understanding short chunks of very common language. Very dependent on supports and teacher modeling.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2: Emerging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Using and understanding repetitive and common language. Dependent on supports and teacher modeling.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3: Developing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Using and understanding more extended language and</a:t>
                      </a:r>
                      <a:r>
                        <a:rPr lang="en-US" sz="16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emerging complexity</a:t>
                      </a: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.  Using supports but also starting to use and understand language independently.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4: Expanding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Showing independence in advancing academic language skills and is approaching the more complex linguistic demands necessary to demonstrate English language proficiency in a variety of academic contexts (settings)</a:t>
                      </a:r>
                      <a:r>
                        <a:rPr lang="en-US" sz="16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Needs supports and</a:t>
                      </a:r>
                      <a:r>
                        <a:rPr lang="en-US" sz="16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models at high levels of language proficiency in order to become fully proficient. </a:t>
                      </a:r>
                      <a:endParaRPr lang="en-US" sz="16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5: Bridging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Former EL. No</a:t>
                      </a:r>
                      <a:r>
                        <a:rPr lang="en-US" sz="1600" baseline="0" dirty="0" smtClean="0"/>
                        <a:t> longer serviced through a Language Instruction Program.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400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hlinkClick r:id="rId3"/>
              </a:rPr>
              <a:t>WIDA English Language Development Standards Framework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84" y="1295400"/>
            <a:ext cx="40974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Language Proficiency </a:t>
            </a:r>
            <a:r>
              <a:rPr lang="en-US" sz="2600" dirty="0" smtClean="0">
                <a:cs typeface="Times New Roman" panose="02020603050405020304" pitchFamily="18" charset="0"/>
              </a:rPr>
              <a:t>Levels*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953" y="5486400"/>
            <a:ext cx="789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*Students language skills vary within levels and by language skill or domain.          These descriptions summarize basic considerations.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</TotalTime>
  <Words>1469</Words>
  <Application>Microsoft Office PowerPoint</Application>
  <PresentationFormat>On-screen Show (4:3)</PresentationFormat>
  <Paragraphs>202</Paragraphs>
  <Slides>24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English Learners (ELs) in the Commonwealth </vt:lpstr>
      <vt:lpstr>Who is an EL?* </vt:lpstr>
      <vt:lpstr>Where are most ELs from?</vt:lpstr>
      <vt:lpstr>How do we know who is an EL in need of service?</vt:lpstr>
      <vt:lpstr>How many ELs do divisions serve?</vt:lpstr>
      <vt:lpstr>Which divisions does the SOQ limit access to an ESL position?</vt:lpstr>
      <vt:lpstr>How many ELs do divisions serve?</vt:lpstr>
      <vt:lpstr>How do divisions provide service for ELs?</vt:lpstr>
      <vt:lpstr>How are some EL services organized?</vt:lpstr>
      <vt:lpstr>What is the breakdown of levels of VA’s ELs?</vt:lpstr>
      <vt:lpstr>What do you notice?</vt:lpstr>
      <vt:lpstr>What are VA’s expectations for EL growth?</vt:lpstr>
      <vt:lpstr>What guidance do we have? </vt:lpstr>
      <vt:lpstr>What are EL equity issues?*</vt:lpstr>
      <vt:lpstr>What are equity issues identified by the US Dept. of Education? </vt:lpstr>
      <vt:lpstr>Questions</vt:lpstr>
      <vt:lpstr>Percent of ELs in VA compared to other states</vt:lpstr>
      <vt:lpstr>More on SLIFE ELs</vt:lpstr>
      <vt:lpstr>What should EL instruction include?</vt:lpstr>
      <vt:lpstr>What can divisions and schools do?</vt:lpstr>
      <vt:lpstr>What is best practice?</vt:lpstr>
      <vt:lpstr>How does VDOE support teacher capacity and growth ? </vt:lpstr>
      <vt:lpstr>What are some example models and staffing practices?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Emily V. Webb (DOE) </cp:lastModifiedBy>
  <cp:revision>194</cp:revision>
  <cp:lastPrinted>2018-06-15T12:48:35Z</cp:lastPrinted>
  <dcterms:created xsi:type="dcterms:W3CDTF">2017-06-06T17:34:59Z</dcterms:created>
  <dcterms:modified xsi:type="dcterms:W3CDTF">2019-04-23T15:58:52Z</dcterms:modified>
</cp:coreProperties>
</file>