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659" r:id="rId1"/>
  </p:sldMasterIdLst>
  <p:notesMasterIdLst>
    <p:notesMasterId r:id="rId16"/>
  </p:notesMasterIdLst>
  <p:sldIdLst>
    <p:sldId id="305" r:id="rId2"/>
    <p:sldId id="306" r:id="rId3"/>
    <p:sldId id="364" r:id="rId4"/>
    <p:sldId id="365" r:id="rId5"/>
    <p:sldId id="377" r:id="rId6"/>
    <p:sldId id="376" r:id="rId7"/>
    <p:sldId id="378" r:id="rId8"/>
    <p:sldId id="379" r:id="rId9"/>
    <p:sldId id="372" r:id="rId10"/>
    <p:sldId id="373" r:id="rId11"/>
    <p:sldId id="368" r:id="rId12"/>
    <p:sldId id="369" r:id="rId13"/>
    <p:sldId id="371" r:id="rId14"/>
    <p:sldId id="370" r:id="rId15"/>
  </p:sldIdLst>
  <p:sldSz cx="9144000" cy="6858000" type="screen4x3"/>
  <p:notesSz cx="7010400" cy="92964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Robbins, Zachary (DOE)" initials="RZ(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176" autoAdjust="0"/>
    <p:restoredTop sz="86038" autoAdjust="0"/>
  </p:normalViewPr>
  <p:slideViewPr>
    <p:cSldViewPr snapToGrid="0">
      <p:cViewPr>
        <p:scale>
          <a:sx n="60" d="100"/>
          <a:sy n="60" d="100"/>
        </p:scale>
        <p:origin x="-1404" y="-81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10" d="100"/>
        <a:sy n="11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3037840" cy="4648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50" tIns="46563" rIns="93150" bIns="46563" anchor="t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970938" y="0"/>
            <a:ext cx="3037840" cy="4648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50" tIns="46563" rIns="93150" bIns="46563" anchor="t" anchorCtr="0"/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1181100" y="696913"/>
            <a:ext cx="4648200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701040" y="4415791"/>
            <a:ext cx="5608320" cy="41833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50" tIns="46563" rIns="93150" bIns="46563" anchor="t" anchorCtr="0"/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829966"/>
            <a:ext cx="3037840" cy="4648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50" tIns="46563" rIns="93150" bIns="46563" anchor="b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970938" y="8829966"/>
            <a:ext cx="3037840" cy="4648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50" tIns="46563" rIns="93150" bIns="46563" anchor="b" anchorCtr="0">
            <a:noAutofit/>
          </a:bodyPr>
          <a:lstStyle/>
          <a:p>
            <a:pPr algn="r"/>
            <a:fld id="{00000000-1234-1234-1234-123412341234}" type="slidenum">
              <a:rPr lang="en-US" sz="120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algn="r"/>
              <a:t>‹#›</a:t>
            </a:fld>
            <a:endParaRPr lang="en-US" sz="12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678907284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algn="r"/>
            <a:fld id="{00000000-1234-1234-1234-123412341234}" type="slidenum"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algn="r"/>
              <a:t>1</a:t>
            </a:fld>
            <a:endParaRPr lang="en-US" sz="12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17191242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algn="r"/>
            <a:fld id="{00000000-1234-1234-1234-123412341234}" type="slidenum">
              <a:rPr lang="en-US" sz="120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algn="r"/>
              <a:t>10</a:t>
            </a:fld>
            <a:endParaRPr lang="en-US" sz="12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61649561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457200" marR="0" lvl="1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algn="r"/>
            <a:fld id="{00000000-1234-1234-1234-123412341234}" type="slidenum">
              <a:rPr lang="en-US" sz="120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algn="r"/>
              <a:t>13</a:t>
            </a:fld>
            <a:endParaRPr lang="en-US" sz="12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49410506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algn="r"/>
            <a:fld id="{00000000-1234-1234-1234-123412341234}" type="slidenum"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algn="r"/>
              <a:t>2</a:t>
            </a:fld>
            <a:endParaRPr lang="en-US" sz="12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0264302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algn="r"/>
            <a:fld id="{00000000-1234-1234-1234-123412341234}" type="slidenum"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algn="r"/>
              <a:t>3</a:t>
            </a:fld>
            <a:endParaRPr lang="en-US" sz="12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70532873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algn="r"/>
            <a:fld id="{00000000-1234-1234-1234-123412341234}" type="slidenum">
              <a:rPr lang="en-US" sz="120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algn="r"/>
              <a:t>4</a:t>
            </a:fld>
            <a:endParaRPr lang="en-US" sz="12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8951038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4572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algn="r"/>
            <a:fld id="{00000000-1234-1234-1234-123412341234}" type="slidenum">
              <a:rPr lang="en-US" sz="120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algn="r"/>
              <a:t>5</a:t>
            </a:fld>
            <a:endParaRPr lang="en-US" sz="12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61649561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algn="r"/>
            <a:fld id="{00000000-1234-1234-1234-123412341234}" type="slidenum">
              <a:rPr lang="en-US" sz="120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algn="r"/>
              <a:t>6</a:t>
            </a:fld>
            <a:endParaRPr lang="en-US" sz="12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61649561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algn="r"/>
            <a:fld id="{00000000-1234-1234-1234-123412341234}" type="slidenum">
              <a:rPr lang="en-US" sz="120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algn="r"/>
              <a:t>7</a:t>
            </a:fld>
            <a:endParaRPr lang="en-US" sz="12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61649561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algn="r"/>
            <a:fld id="{00000000-1234-1234-1234-123412341234}" type="slidenum">
              <a:rPr lang="en-US" sz="120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algn="r"/>
              <a:t>8</a:t>
            </a:fld>
            <a:endParaRPr lang="en-US" sz="12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61649561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algn="r"/>
            <a:fld id="{00000000-1234-1234-1234-123412341234}" type="slidenum">
              <a:rPr lang="en-US" sz="120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algn="r"/>
              <a:t>9</a:t>
            </a:fld>
            <a:endParaRPr lang="en-US" sz="12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6164956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2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2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595959"/>
              </a:buClr>
              <a:buSzPts val="3200"/>
              <a:buNone/>
              <a:defRPr>
                <a:solidFill>
                  <a:srgbClr val="595959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20" name="Google Shape;20;p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595959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21" name="Google Shape;21;p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595959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22" name="Google Shape;22;p2"/>
          <p:cNvSpPr txBox="1">
            <a:spLocks noGrp="1"/>
          </p:cNvSpPr>
          <p:nvPr>
            <p:ph type="sldNum" idx="12"/>
          </p:nvPr>
        </p:nvSpPr>
        <p:spPr>
          <a:xfrm>
            <a:off x="6736081" y="6589697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 sz="1200" b="0" i="0" u="none" strike="noStrike" cap="none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lvl="1" indent="0" algn="r">
              <a:spcBef>
                <a:spcPts val="0"/>
              </a:spcBef>
              <a:buNone/>
              <a:defRPr sz="1200" b="0" i="0" u="none" strike="noStrike" cap="none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lvl="2" indent="0" algn="r">
              <a:spcBef>
                <a:spcPts val="0"/>
              </a:spcBef>
              <a:buNone/>
              <a:defRPr sz="1200" b="0" i="0" u="none" strike="noStrike" cap="none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lvl="3" indent="0" algn="r">
              <a:spcBef>
                <a:spcPts val="0"/>
              </a:spcBef>
              <a:buNone/>
              <a:defRPr sz="1200" b="0" i="0" u="none" strike="noStrike" cap="none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lvl="4" indent="0" algn="r">
              <a:spcBef>
                <a:spcPts val="0"/>
              </a:spcBef>
              <a:buNone/>
              <a:defRPr sz="1200" b="0" i="0" u="none" strike="noStrike" cap="none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lvl="5" indent="0" algn="r">
              <a:spcBef>
                <a:spcPts val="0"/>
              </a:spcBef>
              <a:buNone/>
              <a:defRPr sz="1200" b="0" i="0" u="none" strike="noStrike" cap="none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lvl="6" indent="0" algn="r">
              <a:spcBef>
                <a:spcPts val="0"/>
              </a:spcBef>
              <a:buNone/>
              <a:defRPr sz="1200" b="0" i="0" u="none" strike="noStrike" cap="none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lvl="7" indent="0" algn="r">
              <a:spcBef>
                <a:spcPts val="0"/>
              </a:spcBef>
              <a:buNone/>
              <a:defRPr sz="1200" b="0" i="0" u="none" strike="noStrike" cap="none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lvl="8" indent="0" algn="r">
              <a:spcBef>
                <a:spcPts val="0"/>
              </a:spcBef>
              <a:buNone/>
              <a:defRPr sz="1200" b="0" i="0" u="none" strike="noStrike" cap="none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3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3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6" name="Google Shape;26;p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27" name="Google Shape;27;p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28" name="Google Shape;28;p3"/>
          <p:cNvSpPr txBox="1">
            <a:spLocks noGrp="1"/>
          </p:cNvSpPr>
          <p:nvPr>
            <p:ph type="sldNum" idx="12"/>
          </p:nvPr>
        </p:nvSpPr>
        <p:spPr>
          <a:xfrm>
            <a:off x="6746839" y="6568181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6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Georgia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6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5" name="Google Shape;45;p6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6" name="Google Shape;46;p6"/>
          <p:cNvSpPr txBox="1">
            <a:spLocks noGrp="1"/>
          </p:cNvSpPr>
          <p:nvPr>
            <p:ph type="body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7" name="Google Shape;47;p6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8" name="Google Shape;48;p6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49" name="Google Shape;49;p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50" name="Google Shape;50;p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7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54" name="Google Shape;54;p7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55" name="Google Shape;55;p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8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58" name="Google Shape;58;p8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59" name="Google Shape;59;p8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9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Georgia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2" name="Google Shape;62;p9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4318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marL="1371600" lvl="2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marL="2286000" lvl="4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marL="2743200" lvl="5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3" name="Google Shape;63;p9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64" name="Google Shape;64;p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65" name="Google Shape;65;p9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66" name="Google Shape;66;p9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0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Georgia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9" name="Google Shape;69;p10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1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R="0" lvl="1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marR="0" lvl="2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marR="0" lvl="3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marR="0" lvl="4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marR="0" lvl="5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/>
          </a:p>
        </p:txBody>
      </p:sp>
      <p:sp>
        <p:nvSpPr>
          <p:cNvPr id="70" name="Google Shape;70;p10"/>
          <p:cNvSpPr txBox="1">
            <a:spLocks noGrp="1"/>
          </p:cNvSpPr>
          <p:nvPr>
            <p:ph type="body" idx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71" name="Google Shape;71;p10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72" name="Google Shape;72;p1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73" name="Google Shape;73;p1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1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1"/>
          <p:cNvSpPr txBox="1">
            <a:spLocks noGrp="1"/>
          </p:cNvSpPr>
          <p:nvPr>
            <p:ph type="body" idx="1"/>
          </p:nvPr>
        </p:nvSpPr>
        <p:spPr>
          <a:xfrm rot="5400000">
            <a:off x="2309018" y="-251619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1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78" name="Google Shape;78;p1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79" name="Google Shape;79;p1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2"/>
          <p:cNvSpPr txBox="1">
            <a:spLocks noGrp="1"/>
          </p:cNvSpPr>
          <p:nvPr>
            <p:ph type="title"/>
          </p:nvPr>
        </p:nvSpPr>
        <p:spPr>
          <a:xfrm rot="5400000">
            <a:off x="4732337" y="2171700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2"/>
          <p:cNvSpPr txBox="1">
            <a:spLocks noGrp="1"/>
          </p:cNvSpPr>
          <p:nvPr>
            <p:ph type="body" idx="1"/>
          </p:nvPr>
        </p:nvSpPr>
        <p:spPr>
          <a:xfrm rot="5400000">
            <a:off x="541338" y="190501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3" name="Google Shape;83;p1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84" name="Google Shape;84;p1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85" name="Google Shape;85;p1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Georgia"/>
              <a:buNone/>
              <a:defRPr sz="4400" b="1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1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/>
          </a:p>
        </p:txBody>
      </p:sp>
      <p:sp>
        <p:nvSpPr>
          <p:cNvPr id="13" name="Google Shape;13;p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/>
          </a:p>
        </p:txBody>
      </p:sp>
      <p:sp>
        <p:nvSpPr>
          <p:cNvPr id="14" name="Google Shape;14;p1"/>
          <p:cNvSpPr txBox="1">
            <a:spLocks noGrp="1"/>
          </p:cNvSpPr>
          <p:nvPr>
            <p:ph type="sldNum" idx="12"/>
          </p:nvPr>
        </p:nvSpPr>
        <p:spPr>
          <a:xfrm>
            <a:off x="6762376" y="65786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  <p:cxnSp>
        <p:nvCxnSpPr>
          <p:cNvPr id="15" name="Google Shape;15;p1"/>
          <p:cNvCxnSpPr/>
          <p:nvPr/>
        </p:nvCxnSpPr>
        <p:spPr>
          <a:xfrm flipH="1">
            <a:off x="0" y="6243638"/>
            <a:ext cx="7315200" cy="28575"/>
          </a:xfrm>
          <a:prstGeom prst="straightConnector1">
            <a:avLst/>
          </a:prstGeom>
          <a:noFill/>
          <a:ln w="12700" cap="flat" cmpd="sng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>
            <a:outerShdw dist="35921" dir="2700000" algn="ctr" rotWithShape="0">
              <a:schemeClr val="lt2"/>
            </a:outerShdw>
          </a:effectLst>
        </p:spPr>
      </p:cxnSp>
      <p:pic>
        <p:nvPicPr>
          <p:cNvPr id="16" name="Google Shape;16;p1" descr="VDOE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7354888" y="5613400"/>
            <a:ext cx="1433512" cy="965200"/>
          </a:xfrm>
          <a:prstGeom prst="rect">
            <a:avLst/>
          </a:prstGeom>
          <a:noFill/>
          <a:ln>
            <a:noFill/>
          </a:ln>
        </p:spPr>
      </p:pic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76401"/>
            <a:ext cx="7772400" cy="1924050"/>
          </a:xfrm>
        </p:spPr>
        <p:txBody>
          <a:bodyPr>
            <a:normAutofit fontScale="90000"/>
          </a:bodyPr>
          <a:lstStyle/>
          <a:p>
            <a:r>
              <a:rPr lang="en-US" dirty="0">
                <a:latin typeface="+mn-lt"/>
              </a:rPr>
              <a:t>State Examples and Follow-up Data Requests for SOQ </a:t>
            </a:r>
            <a:r>
              <a:rPr lang="en-US" dirty="0" smtClean="0">
                <a:latin typeface="+mn-lt"/>
              </a:rPr>
              <a:t>Proposals</a:t>
            </a:r>
            <a:r>
              <a:rPr lang="en-US" dirty="0">
                <a:latin typeface="+mn-lt"/>
              </a:rPr>
              <a:t/>
            </a:r>
            <a:br>
              <a:rPr lang="en-US" dirty="0">
                <a:latin typeface="+mn-lt"/>
              </a:rPr>
            </a:br>
            <a:endParaRPr lang="en-US" dirty="0">
              <a:latin typeface="+mn-l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33800"/>
            <a:ext cx="6400800" cy="2286000"/>
          </a:xfrm>
        </p:spPr>
        <p:txBody>
          <a:bodyPr>
            <a:normAutofit/>
          </a:bodyPr>
          <a:lstStyle/>
          <a:p>
            <a:r>
              <a:rPr lang="en-US" b="0" dirty="0" smtClean="0">
                <a:solidFill>
                  <a:schemeClr val="tx1"/>
                </a:solidFill>
                <a:latin typeface="+mj-lt"/>
              </a:rPr>
              <a:t>April 24, 2019</a:t>
            </a:r>
          </a:p>
          <a:p>
            <a:pPr lvl="0"/>
            <a:endParaRPr lang="en-US" sz="1900" dirty="0" smtClean="0">
              <a:solidFill>
                <a:prstClr val="black"/>
              </a:solidFill>
              <a:latin typeface="Calibri"/>
            </a:endParaRPr>
          </a:p>
          <a:p>
            <a:r>
              <a:rPr lang="en-US" sz="2000" dirty="0" smtClean="0">
                <a:solidFill>
                  <a:schemeClr val="tx1"/>
                </a:solidFill>
                <a:latin typeface="+mj-lt"/>
              </a:rPr>
              <a:t>Dr. </a:t>
            </a:r>
            <a:r>
              <a:rPr lang="en-US" sz="2000" dirty="0">
                <a:solidFill>
                  <a:schemeClr val="tx1"/>
                </a:solidFill>
                <a:latin typeface="+mj-lt"/>
              </a:rPr>
              <a:t>Jennifer </a:t>
            </a:r>
            <a:r>
              <a:rPr lang="en-US" sz="2000" dirty="0" smtClean="0">
                <a:solidFill>
                  <a:schemeClr val="tx1"/>
                </a:solidFill>
                <a:latin typeface="+mj-lt"/>
              </a:rPr>
              <a:t>Piver-Renna</a:t>
            </a:r>
            <a:r>
              <a:rPr lang="en-US" sz="2000" b="0" dirty="0" smtClean="0">
                <a:solidFill>
                  <a:schemeClr val="tx1"/>
                </a:solidFill>
                <a:latin typeface="+mj-lt"/>
              </a:rPr>
              <a:t> </a:t>
            </a:r>
          </a:p>
          <a:p>
            <a:r>
              <a:rPr lang="en-US" sz="2000" b="0" i="1" dirty="0" smtClean="0">
                <a:solidFill>
                  <a:schemeClr val="tx1"/>
                </a:solidFill>
                <a:latin typeface="+mj-lt"/>
              </a:rPr>
              <a:t>Director of Research</a:t>
            </a:r>
          </a:p>
          <a:p>
            <a:endParaRPr lang="en-US" sz="2000" b="0" i="1" dirty="0" smtClean="0">
              <a:solidFill>
                <a:schemeClr val="tx1"/>
              </a:solidFill>
              <a:latin typeface="+mj-lt"/>
            </a:endParaRPr>
          </a:p>
          <a:p>
            <a:endParaRPr lang="en-US" sz="2000" b="0" i="1" dirty="0" smtClean="0">
              <a:solidFill>
                <a:schemeClr val="tx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213060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>
                <a:latin typeface="+mj-lt"/>
              </a:rPr>
              <a:t>State Example: Ohio’s Tiered Certification System  </a:t>
            </a:r>
            <a:endParaRPr lang="en-US" sz="3200" dirty="0">
              <a:latin typeface="+mj-lt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21370"/>
            <a:ext cx="8229600" cy="4525963"/>
          </a:xfrm>
        </p:spPr>
        <p:txBody>
          <a:bodyPr/>
          <a:lstStyle/>
          <a:p>
            <a:r>
              <a:rPr lang="en-US" sz="2000" b="0" dirty="0">
                <a:latin typeface="+mn-lt"/>
              </a:rPr>
              <a:t>Goal </a:t>
            </a:r>
            <a:r>
              <a:rPr lang="en-US" sz="2000" b="0" dirty="0" smtClean="0">
                <a:latin typeface="+mn-lt"/>
              </a:rPr>
              <a:t>is to provide </a:t>
            </a:r>
            <a:r>
              <a:rPr lang="en-US" sz="2000" b="0" dirty="0">
                <a:latin typeface="+mn-lt"/>
              </a:rPr>
              <a:t>opportunities for teachers to advance </a:t>
            </a:r>
            <a:r>
              <a:rPr lang="en-US" sz="2000" b="0" dirty="0" smtClean="0">
                <a:latin typeface="+mn-lt"/>
              </a:rPr>
              <a:t>their </a:t>
            </a:r>
            <a:r>
              <a:rPr lang="en-US" sz="2000" b="0" dirty="0">
                <a:latin typeface="+mn-lt"/>
              </a:rPr>
              <a:t>professional careers and serve as school improvement leaders, without leaving the teaching </a:t>
            </a:r>
            <a:r>
              <a:rPr lang="en-US" sz="2000" b="0" dirty="0" smtClean="0">
                <a:latin typeface="+mn-lt"/>
              </a:rPr>
              <a:t>profession</a:t>
            </a:r>
          </a:p>
          <a:p>
            <a:endParaRPr lang="en-US" sz="1000" b="0" dirty="0" smtClean="0">
              <a:latin typeface="+mn-lt"/>
            </a:endParaRPr>
          </a:p>
          <a:p>
            <a:r>
              <a:rPr lang="en-US" sz="2000" b="0" dirty="0" smtClean="0">
                <a:latin typeface="+mn-lt"/>
              </a:rPr>
              <a:t>Recognized by the National Council on Teacher Quality as a best practice </a:t>
            </a:r>
          </a:p>
          <a:p>
            <a:endParaRPr lang="en-US" sz="1000" b="0" dirty="0" smtClean="0">
              <a:latin typeface="+mn-lt"/>
            </a:endParaRPr>
          </a:p>
          <a:p>
            <a:r>
              <a:rPr lang="en-US" sz="2000" b="0" dirty="0" smtClean="0">
                <a:latin typeface="+mn-lt"/>
              </a:rPr>
              <a:t>Adds two advanced tiers to initial and professional license: </a:t>
            </a:r>
          </a:p>
          <a:p>
            <a:pPr lvl="1"/>
            <a:r>
              <a:rPr lang="en-US" sz="1800" dirty="0" smtClean="0">
                <a:latin typeface="+mn-lt"/>
              </a:rPr>
              <a:t>Senior Professional Educator: master’s degree; nine years of experience; demonstration of effective practice  </a:t>
            </a:r>
          </a:p>
          <a:p>
            <a:pPr lvl="1"/>
            <a:r>
              <a:rPr lang="en-US" sz="1800" b="0" dirty="0" smtClean="0">
                <a:latin typeface="+mn-lt"/>
              </a:rPr>
              <a:t>Lead Professional Educator: master’s degree; nine years of experience; demonstration of effective practice; National Board certification or teacher leader endorsement </a:t>
            </a:r>
          </a:p>
          <a:p>
            <a:pPr lvl="1"/>
            <a:endParaRPr lang="en-US" sz="1000" b="0" dirty="0" smtClean="0">
              <a:latin typeface="+mn-lt"/>
            </a:endParaRPr>
          </a:p>
          <a:p>
            <a:r>
              <a:rPr lang="en-US" sz="2000" b="0" dirty="0" smtClean="0">
                <a:latin typeface="+mn-lt"/>
              </a:rPr>
              <a:t>Advanced license types offer advanced steps on career        ladders, resulting in additional compensation   </a:t>
            </a:r>
          </a:p>
          <a:p>
            <a:pPr lvl="1"/>
            <a:endParaRPr lang="en-US" sz="1600" b="0" dirty="0">
              <a:latin typeface="+mn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4004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>
                <a:latin typeface="+mn-lt"/>
              </a:rPr>
              <a:t>State Teacher Leader Programs</a:t>
            </a:r>
            <a:endParaRPr lang="en-US" sz="3600" dirty="0">
              <a:latin typeface="+mn-lt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965" y="1332186"/>
            <a:ext cx="8229600" cy="4525963"/>
          </a:xfrm>
        </p:spPr>
        <p:txBody>
          <a:bodyPr>
            <a:noAutofit/>
          </a:bodyPr>
          <a:lstStyle/>
          <a:p>
            <a:r>
              <a:rPr lang="en-US" sz="1800" b="0" dirty="0" smtClean="0">
                <a:latin typeface="+mn-lt"/>
              </a:rPr>
              <a:t>47% </a:t>
            </a:r>
            <a:r>
              <a:rPr lang="en-US" sz="1800" b="0" dirty="0">
                <a:latin typeface="+mn-lt"/>
              </a:rPr>
              <a:t>of states offer formal supports and/or incentives for teacher leaders </a:t>
            </a:r>
          </a:p>
          <a:p>
            <a:pPr lvl="1"/>
            <a:r>
              <a:rPr lang="en-US" sz="1800" dirty="0">
                <a:latin typeface="+mn-lt"/>
              </a:rPr>
              <a:t>Examples include financial incentives, reduced workload, participation in state advisory committees, and professional development </a:t>
            </a:r>
          </a:p>
          <a:p>
            <a:endParaRPr lang="en-US" sz="900" b="0" dirty="0" smtClean="0">
              <a:latin typeface="+mn-lt"/>
            </a:endParaRPr>
          </a:p>
          <a:p>
            <a:r>
              <a:rPr lang="en-US" sz="1800" b="0" dirty="0" smtClean="0">
                <a:latin typeface="+mn-lt"/>
              </a:rPr>
              <a:t>43% of states offer a teacher leader license or endorsement </a:t>
            </a:r>
          </a:p>
          <a:p>
            <a:endParaRPr lang="en-US" sz="900" b="0" dirty="0" smtClean="0">
              <a:latin typeface="+mn-lt"/>
            </a:endParaRPr>
          </a:p>
          <a:p>
            <a:r>
              <a:rPr lang="en-US" sz="1800" b="0" dirty="0" smtClean="0">
                <a:latin typeface="+mn-lt"/>
              </a:rPr>
              <a:t>33% of states  have adopted teacher leader standards </a:t>
            </a:r>
          </a:p>
          <a:p>
            <a:pPr lvl="1"/>
            <a:r>
              <a:rPr lang="en-US" sz="1800" dirty="0" smtClean="0">
                <a:latin typeface="+mn-lt"/>
              </a:rPr>
              <a:t>About half develop their own, and half have adopted or adapted the Teacher Leader Model Standards developed by the Teacher Leadership Exploratory Consortium </a:t>
            </a:r>
          </a:p>
          <a:p>
            <a:pPr lvl="1"/>
            <a:endParaRPr lang="en-US" sz="900" dirty="0">
              <a:latin typeface="+mn-lt"/>
            </a:endParaRPr>
          </a:p>
          <a:p>
            <a:r>
              <a:rPr lang="en-US" sz="1800" b="0" dirty="0" smtClean="0">
                <a:latin typeface="+mn-lt"/>
              </a:rPr>
              <a:t>25% of states define the role of teacher leaders in statute or regulation</a:t>
            </a:r>
          </a:p>
          <a:p>
            <a:pPr lvl="1"/>
            <a:r>
              <a:rPr lang="en-US" sz="1800" dirty="0" smtClean="0">
                <a:latin typeface="+mn-lt"/>
              </a:rPr>
              <a:t>Duties include mentoring/coaching, participating in school-level decision making and vision-setting, and advocating for students      and the profession </a:t>
            </a:r>
            <a:endParaRPr lang="en-US" sz="1800" dirty="0">
              <a:latin typeface="+mn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11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0" y="6470375"/>
            <a:ext cx="378821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Source</a:t>
            </a:r>
            <a:r>
              <a:rPr lang="en-US" dirty="0" smtClean="0"/>
              <a:t>: Education Commission of the States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0238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>
                <a:latin typeface="+mn-lt"/>
              </a:rPr>
              <a:t>State Example: Iowa’s Teacher Leadership and Compensation Program </a:t>
            </a:r>
            <a:endParaRPr lang="en-US" sz="3200" dirty="0">
              <a:latin typeface="+mn-lt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000" b="0" dirty="0" smtClean="0">
                <a:latin typeface="+mn-lt"/>
              </a:rPr>
              <a:t>Goal is </a:t>
            </a:r>
            <a:r>
              <a:rPr lang="en-US" sz="2000" b="0" dirty="0">
                <a:latin typeface="+mn-lt"/>
              </a:rPr>
              <a:t>to </a:t>
            </a:r>
            <a:r>
              <a:rPr lang="en-US" sz="2000" b="0" dirty="0" smtClean="0">
                <a:latin typeface="+mn-lt"/>
              </a:rPr>
              <a:t>provide </a:t>
            </a:r>
            <a:r>
              <a:rPr lang="en-US" sz="2000" b="0" dirty="0">
                <a:latin typeface="+mn-lt"/>
              </a:rPr>
              <a:t>career pathways and compensation structures to attract, retain, and reward effective teachers</a:t>
            </a:r>
            <a:r>
              <a:rPr lang="en-US" sz="2000" b="0" dirty="0" smtClean="0">
                <a:latin typeface="+mn-lt"/>
              </a:rPr>
              <a:t> </a:t>
            </a:r>
          </a:p>
          <a:p>
            <a:pPr marL="114300" indent="0">
              <a:buNone/>
            </a:pPr>
            <a:endParaRPr lang="en-US" sz="1100" b="0" dirty="0" smtClean="0">
              <a:latin typeface="+mn-lt"/>
            </a:endParaRPr>
          </a:p>
          <a:p>
            <a:r>
              <a:rPr lang="en-US" sz="2000" b="0" dirty="0">
                <a:latin typeface="+mn-lt"/>
              </a:rPr>
              <a:t>Every district </a:t>
            </a:r>
            <a:r>
              <a:rPr lang="en-US" sz="2000" b="0" dirty="0" smtClean="0">
                <a:latin typeface="+mn-lt"/>
              </a:rPr>
              <a:t>submits a plan with the following must-haves: </a:t>
            </a:r>
          </a:p>
          <a:p>
            <a:pPr lvl="1"/>
            <a:r>
              <a:rPr lang="en-US" sz="2000" dirty="0" smtClean="0">
                <a:latin typeface="+mn-lt"/>
              </a:rPr>
              <a:t>Minimum salary of $33,500 for all full-time teachers </a:t>
            </a:r>
          </a:p>
          <a:p>
            <a:pPr lvl="1"/>
            <a:r>
              <a:rPr lang="en-US" sz="2000" dirty="0" smtClean="0">
                <a:latin typeface="+mn-lt"/>
              </a:rPr>
              <a:t>“Improved entry into the profession”: coaching, mentoring, and observational opportunities for new teachers </a:t>
            </a:r>
          </a:p>
          <a:p>
            <a:pPr lvl="1"/>
            <a:r>
              <a:rPr lang="en-US" sz="2000" dirty="0" smtClean="0">
                <a:latin typeface="+mn-lt"/>
              </a:rPr>
              <a:t>Differentiated, multiple, meaningful teacher leadership roles for at least 25 percent of the teacher workforce   </a:t>
            </a:r>
          </a:p>
          <a:p>
            <a:pPr lvl="1"/>
            <a:r>
              <a:rPr lang="en-US" sz="2000" dirty="0" smtClean="0">
                <a:latin typeface="+mn-lt"/>
              </a:rPr>
              <a:t>Rigorous selection process for leadership roles:</a:t>
            </a:r>
          </a:p>
          <a:p>
            <a:pPr lvl="2"/>
            <a:r>
              <a:rPr lang="en-US" sz="2000" dirty="0" smtClean="0">
                <a:latin typeface="+mn-lt"/>
              </a:rPr>
              <a:t>Criteria based on effectiveness and  professional growth</a:t>
            </a:r>
          </a:p>
          <a:p>
            <a:pPr lvl="2"/>
            <a:r>
              <a:rPr lang="en-US" sz="2000" dirty="0" smtClean="0">
                <a:latin typeface="+mn-lt"/>
              </a:rPr>
              <a:t>Annual review of assignment </a:t>
            </a:r>
          </a:p>
          <a:p>
            <a:pPr lvl="2"/>
            <a:r>
              <a:rPr lang="en-US" sz="2000" dirty="0" smtClean="0">
                <a:latin typeface="+mn-lt"/>
              </a:rPr>
              <a:t>Experience – 3 years of total experience, 1 year in     school district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6532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>
                <a:latin typeface="+mn-lt"/>
              </a:rPr>
              <a:t>State Example: Iowa’s Teacher Leadership and Compensation Program </a:t>
            </a:r>
            <a:endParaRPr lang="en-US" sz="3200" dirty="0">
              <a:latin typeface="+mn-lt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000" b="0" dirty="0" smtClean="0">
                <a:latin typeface="+mn-lt"/>
              </a:rPr>
              <a:t>Program defines six areas of allowable funds:  </a:t>
            </a:r>
          </a:p>
          <a:p>
            <a:pPr lvl="1"/>
            <a:r>
              <a:rPr lang="en-US" sz="2000" dirty="0" smtClean="0">
                <a:latin typeface="+mn-lt"/>
              </a:rPr>
              <a:t>To raise salaries to the $33,500 minimum </a:t>
            </a:r>
          </a:p>
          <a:p>
            <a:pPr lvl="1"/>
            <a:r>
              <a:rPr lang="en-US" sz="2000" dirty="0" smtClean="0">
                <a:latin typeface="+mn-lt"/>
              </a:rPr>
              <a:t>Provide salary and/or supplements for teacher leaders </a:t>
            </a:r>
          </a:p>
          <a:p>
            <a:pPr lvl="1"/>
            <a:r>
              <a:rPr lang="en-US" sz="2000" dirty="0" smtClean="0">
                <a:latin typeface="+mn-lt"/>
              </a:rPr>
              <a:t>To cover salary and benefits for positions hired to replace teachers who are released</a:t>
            </a:r>
          </a:p>
          <a:p>
            <a:pPr lvl="1"/>
            <a:r>
              <a:rPr lang="en-US" sz="2000" dirty="0" smtClean="0">
                <a:latin typeface="+mn-lt"/>
              </a:rPr>
              <a:t>To cover substitute teacher costs for observations, team meetings, and professional development </a:t>
            </a:r>
          </a:p>
          <a:p>
            <a:pPr lvl="1"/>
            <a:r>
              <a:rPr lang="en-US" sz="2000" dirty="0" smtClean="0">
                <a:latin typeface="+mn-lt"/>
              </a:rPr>
              <a:t>For teacher leader professional development</a:t>
            </a:r>
          </a:p>
          <a:p>
            <a:pPr lvl="1"/>
            <a:r>
              <a:rPr lang="en-US" sz="2000" dirty="0" smtClean="0">
                <a:latin typeface="+mn-lt"/>
              </a:rPr>
              <a:t>To pay for books, resources, or technology for teacher leaders</a:t>
            </a:r>
          </a:p>
          <a:p>
            <a:pPr marL="114300" indent="0">
              <a:buNone/>
            </a:pPr>
            <a:endParaRPr lang="en-US" sz="1200" b="0" dirty="0" smtClean="0">
              <a:latin typeface="+mn-lt"/>
            </a:endParaRPr>
          </a:p>
          <a:p>
            <a:r>
              <a:rPr lang="en-US" sz="2000" b="0" dirty="0" smtClean="0">
                <a:latin typeface="+mn-lt"/>
              </a:rPr>
              <a:t>Funds are distributed to districts through a higher per-pupil cost</a:t>
            </a:r>
          </a:p>
          <a:p>
            <a:endParaRPr lang="en-US" sz="1100" b="0" dirty="0">
              <a:latin typeface="+mn-lt"/>
            </a:endParaRPr>
          </a:p>
          <a:p>
            <a:r>
              <a:rPr lang="en-US" sz="2000" b="0" dirty="0" smtClean="0">
                <a:latin typeface="+mn-lt"/>
              </a:rPr>
              <a:t>Other features: annual report with local goals and evidence; program transparency; online community  </a:t>
            </a:r>
          </a:p>
          <a:p>
            <a:pPr lvl="1"/>
            <a:endParaRPr lang="en-US" sz="2000" dirty="0">
              <a:latin typeface="+mn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0562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>
                <a:latin typeface="+mn-lt"/>
              </a:rPr>
              <a:t>State Example: Iowa’s Teacher Leadership and Compensation Program 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000" b="0" dirty="0" smtClean="0">
                <a:latin typeface="+mn-lt"/>
              </a:rPr>
              <a:t>Program effectiveness assessed through district-created annual goals and American Institutes for Research (AIR) evaluation</a:t>
            </a:r>
          </a:p>
          <a:p>
            <a:r>
              <a:rPr lang="en-US" sz="2000" b="0" dirty="0" smtClean="0">
                <a:latin typeface="+mn-lt"/>
              </a:rPr>
              <a:t>In the third year of implementation, from annual reports:</a:t>
            </a:r>
          </a:p>
          <a:p>
            <a:pPr lvl="1"/>
            <a:r>
              <a:rPr lang="en-US" sz="1800" dirty="0" smtClean="0">
                <a:latin typeface="+mn-lt"/>
              </a:rPr>
              <a:t>Greater than 80% of school districts fully or mostly met their attract and retain goal, their collaboration goals, and their professional growth goals   </a:t>
            </a:r>
          </a:p>
          <a:p>
            <a:pPr lvl="1"/>
            <a:r>
              <a:rPr lang="en-US" sz="1800" b="0" dirty="0" smtClean="0">
                <a:latin typeface="+mn-lt"/>
              </a:rPr>
              <a:t>56% of school districts fully or mostly met their achievement goals </a:t>
            </a:r>
          </a:p>
          <a:p>
            <a:pPr marL="571500" lvl="1" indent="0">
              <a:buNone/>
            </a:pPr>
            <a:endParaRPr lang="en-US" sz="1050" b="0" dirty="0" smtClean="0">
              <a:latin typeface="+mn-lt"/>
            </a:endParaRPr>
          </a:p>
          <a:p>
            <a:r>
              <a:rPr lang="en-US" sz="2000" b="0" dirty="0" smtClean="0">
                <a:latin typeface="+mn-lt"/>
              </a:rPr>
              <a:t>In the third year of implementation, from AIR:</a:t>
            </a:r>
          </a:p>
          <a:p>
            <a:pPr lvl="1"/>
            <a:r>
              <a:rPr lang="en-US" sz="1800" dirty="0" smtClean="0">
                <a:latin typeface="+mn-lt"/>
              </a:rPr>
              <a:t>Teacher perceptions of program’s impact on instruction and working conditions is high (greater than 80%) and has increased over time  </a:t>
            </a:r>
          </a:p>
          <a:p>
            <a:pPr lvl="1"/>
            <a:r>
              <a:rPr lang="en-US" sz="1800" dirty="0" smtClean="0">
                <a:latin typeface="+mn-lt"/>
              </a:rPr>
              <a:t> 78% of teachers agreed that the program impacted their desire to return to school next year </a:t>
            </a:r>
          </a:p>
          <a:p>
            <a:pPr lvl="1"/>
            <a:r>
              <a:rPr lang="en-US" sz="1800" b="0" dirty="0" smtClean="0">
                <a:latin typeface="+mn-lt"/>
              </a:rPr>
              <a:t>No change in teacher retention or student achievement in the          first three years compared to baseline </a:t>
            </a:r>
          </a:p>
          <a:p>
            <a:pPr marL="571500" lvl="1" indent="0">
              <a:buNone/>
            </a:pPr>
            <a:r>
              <a:rPr lang="en-US" sz="2000" b="0" dirty="0" smtClean="0">
                <a:latin typeface="+mn-lt"/>
              </a:rPr>
              <a:t> </a:t>
            </a:r>
            <a:endParaRPr lang="en-US" sz="2000" b="0" dirty="0">
              <a:latin typeface="+mn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537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000" dirty="0" smtClean="0">
                <a:latin typeface="+mn-lt"/>
                <a:cs typeface="Times New Roman" panose="02020603050405020304" pitchFamily="18" charset="0"/>
              </a:rPr>
              <a:t>Overview</a:t>
            </a:r>
            <a:endParaRPr lang="en-US" sz="4000" dirty="0"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724400"/>
          </a:xfrm>
        </p:spPr>
        <p:txBody>
          <a:bodyPr>
            <a:noAutofit/>
          </a:bodyPr>
          <a:lstStyle/>
          <a:p>
            <a:r>
              <a:rPr lang="en-US" sz="2000" b="0" dirty="0" smtClean="0">
                <a:latin typeface="+mn-lt"/>
              </a:rPr>
              <a:t>Update on distribution of teachers by qualifications  </a:t>
            </a:r>
          </a:p>
          <a:p>
            <a:endParaRPr lang="en-US" sz="2000" b="0" dirty="0" smtClean="0">
              <a:latin typeface="+mn-lt"/>
            </a:endParaRPr>
          </a:p>
          <a:p>
            <a:r>
              <a:rPr lang="en-US" sz="2000" b="0" dirty="0" smtClean="0">
                <a:latin typeface="+mn-lt"/>
              </a:rPr>
              <a:t>Overview of STEM Retention Grants impact data  </a:t>
            </a:r>
          </a:p>
          <a:p>
            <a:endParaRPr lang="en-US" sz="2000" b="0" dirty="0">
              <a:latin typeface="+mn-lt"/>
            </a:endParaRPr>
          </a:p>
          <a:p>
            <a:r>
              <a:rPr lang="en-US" sz="2000" b="0" dirty="0" smtClean="0">
                <a:latin typeface="+mn-lt"/>
              </a:rPr>
              <a:t>State case studies: Mentoring/coaching programs  </a:t>
            </a:r>
          </a:p>
          <a:p>
            <a:pPr marL="114300" indent="0">
              <a:buNone/>
            </a:pPr>
            <a:endParaRPr lang="en-US" sz="2000" b="0" dirty="0">
              <a:latin typeface="+mn-lt"/>
            </a:endParaRPr>
          </a:p>
          <a:p>
            <a:r>
              <a:rPr lang="en-US" sz="2000" b="0" dirty="0" smtClean="0">
                <a:latin typeface="+mn-lt"/>
              </a:rPr>
              <a:t>State case studies: Tiered licensure and teacher leader programs </a:t>
            </a:r>
            <a:endParaRPr lang="en-US" sz="2000" b="0" dirty="0">
              <a:latin typeface="+mn-lt"/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4668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5580993"/>
            <a:ext cx="9144000" cy="108731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36483"/>
            <a:ext cx="9144000" cy="756745"/>
          </a:xfrm>
        </p:spPr>
        <p:txBody>
          <a:bodyPr anchor="t"/>
          <a:lstStyle/>
          <a:p>
            <a:r>
              <a:rPr lang="en-US" sz="3200" dirty="0" smtClean="0">
                <a:latin typeface="+mj-lt"/>
              </a:rPr>
              <a:t>Distribution of Teacher Qualifications in Virginia </a:t>
            </a:r>
            <a:endParaRPr lang="en-US" sz="3200" dirty="0">
              <a:latin typeface="+mj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3</a:t>
            </a:fld>
            <a:endParaRPr lang="en-US" dirty="0"/>
          </a:p>
        </p:txBody>
      </p:sp>
      <p:graphicFrame>
        <p:nvGraphicFramePr>
          <p:cNvPr id="5" name="Table 4" descr="Table shows distribution of teachers not properly endorsed and provisionally licensed teachers by school characteristics " title="Distribution of Teacher Qualifications and Experience in Virgini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27285616"/>
              </p:ext>
            </p:extLst>
          </p:nvPr>
        </p:nvGraphicFramePr>
        <p:xfrm>
          <a:off x="1" y="1387185"/>
          <a:ext cx="9143999" cy="4963707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1895741"/>
                <a:gridCol w="1142744"/>
                <a:gridCol w="1371293"/>
                <a:gridCol w="1518216"/>
                <a:gridCol w="1534542"/>
                <a:gridCol w="1681463"/>
              </a:tblGrid>
              <a:tr h="495300">
                <a:tc rowSpan="2"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Teachers Not Properly Licensed</a:t>
                      </a:r>
                      <a:r>
                        <a:rPr lang="en-US" sz="1600" baseline="0" dirty="0" smtClean="0"/>
                        <a:t> or Endorsed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Provisionally</a:t>
                      </a:r>
                      <a:r>
                        <a:rPr lang="en-US" sz="1600" baseline="0" dirty="0" smtClean="0"/>
                        <a:t> Licensed Teachers </a:t>
                      </a:r>
                      <a:endParaRPr 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New Teachers (1</a:t>
                      </a:r>
                      <a:r>
                        <a:rPr lang="en-US" sz="1600" baseline="30000" dirty="0" smtClean="0"/>
                        <a:t>st</a:t>
                      </a:r>
                      <a:r>
                        <a:rPr lang="en-US" sz="1600" baseline="0" dirty="0" smtClean="0"/>
                        <a:t> or 2</a:t>
                      </a:r>
                      <a:r>
                        <a:rPr lang="en-US" sz="1600" baseline="30000" dirty="0" smtClean="0"/>
                        <a:t>nd</a:t>
                      </a:r>
                      <a:r>
                        <a:rPr lang="en-US" sz="1600" baseline="0" dirty="0" smtClean="0"/>
                        <a:t> year)</a:t>
                      </a:r>
                      <a:endParaRPr 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National Board Certified Teachers</a:t>
                      </a:r>
                      <a:r>
                        <a:rPr lang="en-US" sz="1600" baseline="0" dirty="0" smtClean="0"/>
                        <a:t> </a:t>
                      </a:r>
                      <a:endParaRPr 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+mn-lt"/>
                        </a:rPr>
                        <a:t>All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+mn-lt"/>
                        </a:rPr>
                        <a:t>Core 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65849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All Schools </a:t>
                      </a:r>
                      <a:endParaRPr lang="en-US" sz="1600" dirty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2.1%</a:t>
                      </a:r>
                      <a:endParaRPr 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1.6%</a:t>
                      </a:r>
                      <a:endParaRPr 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7.0%</a:t>
                      </a:r>
                      <a:endParaRPr 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8.2%</a:t>
                      </a:r>
                      <a:endParaRPr 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1.7%</a:t>
                      </a:r>
                      <a:endParaRPr 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</a:tr>
              <a:tr h="465849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High Poverty </a:t>
                      </a:r>
                    </a:p>
                    <a:p>
                      <a:r>
                        <a:rPr lang="en-US" sz="1400" dirty="0" smtClean="0"/>
                        <a:t>(≥ 75% free- and reduced-price lunch</a:t>
                      </a:r>
                      <a:r>
                        <a:rPr lang="en-US" sz="1400" baseline="0" dirty="0" smtClean="0"/>
                        <a:t>)</a:t>
                      </a:r>
                      <a:endParaRPr lang="en-US" sz="1400" dirty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2.5%</a:t>
                      </a:r>
                      <a:endParaRPr 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2.2%</a:t>
                      </a:r>
                      <a:endParaRPr 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9.3%</a:t>
                      </a:r>
                      <a:endParaRPr 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12.1%</a:t>
                      </a:r>
                      <a:endParaRPr 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1.2%</a:t>
                      </a:r>
                      <a:endParaRPr 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465849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Low Poverty </a:t>
                      </a:r>
                    </a:p>
                    <a:p>
                      <a:r>
                        <a:rPr lang="en-US" sz="1400" dirty="0" smtClean="0"/>
                        <a:t>(≤ 25% free- and reduced-price</a:t>
                      </a:r>
                      <a:r>
                        <a:rPr lang="en-US" sz="1400" baseline="0" dirty="0" smtClean="0"/>
                        <a:t> lunch)</a:t>
                      </a:r>
                      <a:r>
                        <a:rPr lang="en-US" sz="1600" baseline="0" dirty="0" smtClean="0"/>
                        <a:t> </a:t>
                      </a:r>
                      <a:endParaRPr lang="en-US" sz="1600" dirty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2.7%</a:t>
                      </a:r>
                      <a:endParaRPr 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1.2%</a:t>
                      </a:r>
                      <a:endParaRPr 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7.2%</a:t>
                      </a:r>
                      <a:endParaRPr 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6.7%</a:t>
                      </a:r>
                      <a:endParaRPr 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2.3%</a:t>
                      </a:r>
                      <a:endParaRPr 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465849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High Minority </a:t>
                      </a:r>
                    </a:p>
                    <a:p>
                      <a:r>
                        <a:rPr lang="en-US" sz="1400" dirty="0" smtClean="0"/>
                        <a:t>(≥ 75% non-white)</a:t>
                      </a:r>
                      <a:endParaRPr lang="en-US" sz="1400" dirty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2.4%</a:t>
                      </a:r>
                      <a:endParaRPr 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2.2%</a:t>
                      </a:r>
                      <a:endParaRPr 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9.2%</a:t>
                      </a:r>
                      <a:endParaRPr 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11.3%</a:t>
                      </a:r>
                      <a:endParaRPr 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1.6%</a:t>
                      </a:r>
                      <a:endParaRPr 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</a:tr>
              <a:tr h="465849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Low Minority </a:t>
                      </a:r>
                    </a:p>
                    <a:p>
                      <a:r>
                        <a:rPr lang="en-US" sz="1400" dirty="0" smtClean="0"/>
                        <a:t>(≤ 25% non-white)</a:t>
                      </a:r>
                      <a:endParaRPr lang="en-US" sz="1400" dirty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2.3%</a:t>
                      </a:r>
                      <a:endParaRPr 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1.0%</a:t>
                      </a:r>
                      <a:endParaRPr 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6.4%</a:t>
                      </a:r>
                      <a:endParaRPr 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6.0%</a:t>
                      </a:r>
                      <a:endParaRPr 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1.4%</a:t>
                      </a:r>
                      <a:endParaRPr 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</a:tr>
              <a:tr h="465849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Accredited</a:t>
                      </a:r>
                      <a:endParaRPr lang="en-US" sz="1600" dirty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2.0%</a:t>
                      </a:r>
                      <a:endParaRPr 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1.4%</a:t>
                      </a:r>
                      <a:endParaRPr 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6.4%</a:t>
                      </a:r>
                      <a:endParaRPr 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7.6%</a:t>
                      </a:r>
                      <a:endParaRPr 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1.8%</a:t>
                      </a:r>
                      <a:endParaRPr 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465849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Not Accredited</a:t>
                      </a:r>
                      <a:r>
                        <a:rPr lang="en-US" sz="1600" baseline="0" dirty="0" smtClean="0"/>
                        <a:t> </a:t>
                      </a:r>
                      <a:endParaRPr lang="en-US" sz="1600" dirty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3.3%</a:t>
                      </a:r>
                      <a:endParaRPr 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2.5%</a:t>
                      </a:r>
                      <a:endParaRPr 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11.2%</a:t>
                      </a:r>
                      <a:endParaRPr 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12.7%</a:t>
                      </a:r>
                      <a:endParaRPr 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1.0%</a:t>
                      </a:r>
                      <a:endParaRPr 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0" y="6482884"/>
            <a:ext cx="549701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Source</a:t>
            </a:r>
            <a:r>
              <a:rPr lang="en-US" dirty="0" smtClean="0"/>
              <a:t>: Virginia Department of Education, 2017-2018 school year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1373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>
                <a:latin typeface="+mn-lt"/>
              </a:rPr>
              <a:t>STEM Teacher Recruitment and Retention Incentives </a:t>
            </a:r>
            <a:endParaRPr lang="en-US" sz="3200" dirty="0">
              <a:latin typeface="+mn-lt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000" b="0" dirty="0" smtClean="0">
                <a:latin typeface="+mn-lt"/>
              </a:rPr>
              <a:t>Provides funding to attract, recruit, retain high-quality diverse individuals to teach STEM subjects in middle and high schools </a:t>
            </a:r>
          </a:p>
          <a:p>
            <a:endParaRPr lang="en-US" sz="1200" b="0" dirty="0" smtClean="0">
              <a:latin typeface="+mn-lt"/>
            </a:endParaRPr>
          </a:p>
          <a:p>
            <a:r>
              <a:rPr lang="en-US" sz="2000" b="0" dirty="0" smtClean="0">
                <a:latin typeface="+mn-lt"/>
              </a:rPr>
              <a:t>Since 2012-13, eligible teachers were provided $5,000 for the first year and $1,000 for up to three additional years ($8,000 total)</a:t>
            </a:r>
          </a:p>
          <a:p>
            <a:endParaRPr lang="en-US" sz="1200" b="0" dirty="0" smtClean="0">
              <a:latin typeface="+mn-lt"/>
            </a:endParaRPr>
          </a:p>
          <a:p>
            <a:r>
              <a:rPr lang="en-US" sz="2000" b="0" dirty="0" smtClean="0">
                <a:latin typeface="+mn-lt"/>
              </a:rPr>
              <a:t>For 2018-19, eligible teachers could receive $5,000 per year for three years ($15,000 total)</a:t>
            </a:r>
          </a:p>
          <a:p>
            <a:endParaRPr lang="en-US" sz="1200" b="0" dirty="0">
              <a:latin typeface="+mn-lt"/>
            </a:endParaRPr>
          </a:p>
          <a:p>
            <a:r>
              <a:rPr lang="en-US" sz="2000" b="0" dirty="0" smtClean="0">
                <a:latin typeface="+mn-lt"/>
              </a:rPr>
              <a:t>3 years of data available on 2012-13, 2013-14, 2014-15 cohorts: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4</a:t>
            </a:fld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78062456"/>
              </p:ext>
            </p:extLst>
          </p:nvPr>
        </p:nvGraphicFramePr>
        <p:xfrm>
          <a:off x="977463" y="4802352"/>
          <a:ext cx="692106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38583"/>
                <a:gridCol w="1113077"/>
                <a:gridCol w="941836"/>
                <a:gridCol w="927564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Metric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Year 2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Year 3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Year</a:t>
                      </a:r>
                      <a:r>
                        <a:rPr lang="en-US" sz="1600" baseline="0" dirty="0" smtClean="0"/>
                        <a:t> 4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Average</a:t>
                      </a:r>
                      <a:r>
                        <a:rPr lang="en-US" sz="1600" baseline="0" dirty="0" smtClean="0"/>
                        <a:t> percent retained in STEM area  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90%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82%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74%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Average percent</a:t>
                      </a:r>
                      <a:r>
                        <a:rPr lang="en-US" sz="1600" baseline="0" dirty="0" smtClean="0"/>
                        <a:t> retained in same school 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83%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67%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55%</a:t>
                      </a:r>
                      <a:endParaRPr lang="en-US" sz="16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0" y="6470375"/>
            <a:ext cx="57583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Source</a:t>
            </a:r>
            <a:r>
              <a:rPr lang="en-US" dirty="0" smtClean="0"/>
              <a:t>: Virginia Department of Education, Master Schedule Collection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0286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>
                <a:latin typeface="+mj-lt"/>
              </a:rPr>
              <a:t>Induction and Mentoring Programs </a:t>
            </a:r>
            <a:endParaRPr lang="en-US" sz="3200" dirty="0">
              <a:latin typeface="+mj-lt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000" b="0" dirty="0" smtClean="0">
                <a:latin typeface="+mj-lt"/>
              </a:rPr>
              <a:t>Four common components of statewide mentoring programs:</a:t>
            </a:r>
          </a:p>
          <a:p>
            <a:pPr lvl="1"/>
            <a:r>
              <a:rPr lang="en-US" sz="1800" b="0" dirty="0">
                <a:latin typeface="+mj-lt"/>
              </a:rPr>
              <a:t>Include state funding for mentor stipends </a:t>
            </a:r>
            <a:r>
              <a:rPr lang="en-US" sz="1800" b="0" dirty="0" smtClean="0">
                <a:latin typeface="+mj-lt"/>
              </a:rPr>
              <a:t> </a:t>
            </a:r>
            <a:endParaRPr lang="en-US" sz="1800" b="0" dirty="0">
              <a:latin typeface="+mj-lt"/>
            </a:endParaRPr>
          </a:p>
          <a:p>
            <a:pPr lvl="1"/>
            <a:r>
              <a:rPr lang="en-US" sz="1800" b="0" dirty="0">
                <a:latin typeface="+mj-lt"/>
              </a:rPr>
              <a:t>Establish state-level program standards </a:t>
            </a:r>
            <a:r>
              <a:rPr lang="en-US" sz="1800" b="0" dirty="0" smtClean="0">
                <a:latin typeface="+mj-lt"/>
              </a:rPr>
              <a:t>while </a:t>
            </a:r>
            <a:r>
              <a:rPr lang="en-US" sz="1800" b="0" dirty="0">
                <a:latin typeface="+mj-lt"/>
              </a:rPr>
              <a:t>allowing for </a:t>
            </a:r>
            <a:r>
              <a:rPr lang="en-US" sz="1800" b="0" dirty="0" smtClean="0">
                <a:latin typeface="+mj-lt"/>
              </a:rPr>
              <a:t>local flexibility </a:t>
            </a:r>
            <a:endParaRPr lang="en-US" sz="1800" b="0" dirty="0">
              <a:latin typeface="+mj-lt"/>
            </a:endParaRPr>
          </a:p>
          <a:p>
            <a:pPr lvl="1"/>
            <a:r>
              <a:rPr lang="en-US" sz="1800" b="0" dirty="0">
                <a:latin typeface="+mj-lt"/>
              </a:rPr>
              <a:t>Provide state-level mentor </a:t>
            </a:r>
            <a:r>
              <a:rPr lang="en-US" sz="1800" b="0" dirty="0" smtClean="0">
                <a:latin typeface="+mj-lt"/>
              </a:rPr>
              <a:t>training</a:t>
            </a:r>
            <a:endParaRPr lang="en-US" sz="1800" b="0" dirty="0">
              <a:latin typeface="+mj-lt"/>
            </a:endParaRPr>
          </a:p>
          <a:p>
            <a:pPr lvl="1"/>
            <a:r>
              <a:rPr lang="en-US" sz="1800" b="0" dirty="0">
                <a:latin typeface="+mj-lt"/>
              </a:rPr>
              <a:t>Track program implementation, quality, and </a:t>
            </a:r>
            <a:r>
              <a:rPr lang="en-US" sz="1800" b="0" dirty="0" smtClean="0">
                <a:latin typeface="+mj-lt"/>
              </a:rPr>
              <a:t>outcomes</a:t>
            </a:r>
            <a:endParaRPr lang="en-US" sz="1800" b="0" dirty="0">
              <a:latin typeface="+mj-lt"/>
            </a:endParaRPr>
          </a:p>
          <a:p>
            <a:pPr marL="114300" indent="0">
              <a:buNone/>
            </a:pPr>
            <a:endParaRPr lang="en-US" sz="1000" b="0" dirty="0">
              <a:latin typeface="+mj-lt"/>
            </a:endParaRPr>
          </a:p>
          <a:p>
            <a:r>
              <a:rPr lang="en-US" sz="2000" b="0" dirty="0" smtClean="0">
                <a:latin typeface="+mj-lt"/>
              </a:rPr>
              <a:t>Five program practices having the strongest research evidence:</a:t>
            </a:r>
          </a:p>
          <a:p>
            <a:pPr lvl="1"/>
            <a:r>
              <a:rPr lang="en-US" sz="1800" dirty="0" smtClean="0">
                <a:latin typeface="+mj-lt"/>
              </a:rPr>
              <a:t>At </a:t>
            </a:r>
            <a:r>
              <a:rPr lang="en-US" sz="1800" dirty="0">
                <a:latin typeface="+mj-lt"/>
              </a:rPr>
              <a:t>least two years of comprehensive induction </a:t>
            </a:r>
            <a:r>
              <a:rPr lang="en-US" sz="1800" dirty="0" smtClean="0">
                <a:latin typeface="+mj-lt"/>
              </a:rPr>
              <a:t>support</a:t>
            </a:r>
          </a:p>
          <a:p>
            <a:pPr lvl="1"/>
            <a:r>
              <a:rPr lang="en-US" sz="1800" dirty="0">
                <a:latin typeface="+mj-lt"/>
              </a:rPr>
              <a:t>R</a:t>
            </a:r>
            <a:r>
              <a:rPr lang="en-US" sz="1800" dirty="0" smtClean="0">
                <a:latin typeface="+mj-lt"/>
              </a:rPr>
              <a:t>igorous </a:t>
            </a:r>
            <a:r>
              <a:rPr lang="en-US" sz="1800" dirty="0">
                <a:latin typeface="+mj-lt"/>
              </a:rPr>
              <a:t>requirements for mentor </a:t>
            </a:r>
            <a:r>
              <a:rPr lang="en-US" sz="1800" dirty="0" smtClean="0">
                <a:latin typeface="+mj-lt"/>
              </a:rPr>
              <a:t>selection</a:t>
            </a:r>
          </a:p>
          <a:p>
            <a:pPr lvl="1"/>
            <a:r>
              <a:rPr lang="en-US" sz="1800" dirty="0">
                <a:latin typeface="+mj-lt"/>
              </a:rPr>
              <a:t>F</a:t>
            </a:r>
            <a:r>
              <a:rPr lang="en-US" sz="1800" dirty="0" smtClean="0">
                <a:latin typeface="+mj-lt"/>
              </a:rPr>
              <a:t>ull-time </a:t>
            </a:r>
            <a:r>
              <a:rPr lang="en-US" sz="1800" dirty="0">
                <a:latin typeface="+mj-lt"/>
              </a:rPr>
              <a:t>mentors who are released of classroom </a:t>
            </a:r>
            <a:r>
              <a:rPr lang="en-US" sz="1800" dirty="0" smtClean="0">
                <a:latin typeface="+mj-lt"/>
              </a:rPr>
              <a:t>duties</a:t>
            </a:r>
          </a:p>
          <a:p>
            <a:pPr lvl="1"/>
            <a:r>
              <a:rPr lang="en-US" sz="1800" dirty="0" smtClean="0">
                <a:latin typeface="+mj-lt"/>
              </a:rPr>
              <a:t>Assigned mentor</a:t>
            </a:r>
          </a:p>
          <a:p>
            <a:pPr lvl="1"/>
            <a:r>
              <a:rPr lang="en-US" sz="1800" dirty="0" smtClean="0">
                <a:latin typeface="+mj-lt"/>
              </a:rPr>
              <a:t>Weekly </a:t>
            </a:r>
            <a:r>
              <a:rPr lang="en-US" sz="1800" dirty="0">
                <a:latin typeface="+mj-lt"/>
              </a:rPr>
              <a:t>contact between mentors and beginning teachers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5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0" y="6470375"/>
            <a:ext cx="443422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Source</a:t>
            </a:r>
            <a:r>
              <a:rPr lang="en-US" dirty="0" smtClean="0"/>
              <a:t>: Appalachia Regional Comprehensive Center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935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>
                <a:latin typeface="+mj-lt"/>
              </a:rPr>
              <a:t>State Example: Texas Beginning Teacher Induction and Mentoring Program  </a:t>
            </a:r>
            <a:endParaRPr lang="en-US" sz="3200" dirty="0">
              <a:latin typeface="+mj-lt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21370"/>
            <a:ext cx="8229600" cy="4525963"/>
          </a:xfrm>
        </p:spPr>
        <p:txBody>
          <a:bodyPr/>
          <a:lstStyle/>
          <a:p>
            <a:r>
              <a:rPr lang="en-US" sz="2000" b="0" dirty="0">
                <a:latin typeface="+mn-lt"/>
              </a:rPr>
              <a:t>Goal </a:t>
            </a:r>
            <a:r>
              <a:rPr lang="en-US" sz="2000" b="0" dirty="0" smtClean="0">
                <a:latin typeface="+mn-lt"/>
              </a:rPr>
              <a:t>to improve beginning teacher retention and performance</a:t>
            </a:r>
          </a:p>
          <a:p>
            <a:endParaRPr lang="en-US" sz="1000" b="0" dirty="0" smtClean="0">
              <a:latin typeface="+mn-lt"/>
            </a:endParaRPr>
          </a:p>
          <a:p>
            <a:r>
              <a:rPr lang="en-US" sz="2000" b="0" dirty="0" smtClean="0">
                <a:latin typeface="+mn-lt"/>
              </a:rPr>
              <a:t>Targeted school districts with high rates of teacher attrition, beginning teachers, and teaching outside of certification area</a:t>
            </a:r>
          </a:p>
          <a:p>
            <a:endParaRPr lang="en-US" sz="1000" b="0" dirty="0" smtClean="0">
              <a:latin typeface="+mn-lt"/>
            </a:endParaRPr>
          </a:p>
          <a:p>
            <a:r>
              <a:rPr lang="en-US" sz="2000" b="0" dirty="0" smtClean="0">
                <a:latin typeface="+mn-lt"/>
              </a:rPr>
              <a:t>Funds used for professional development and stipends for mentor teachers and substitute pay; most grantees spent less than $4,000 per beginning teacher (20% local match required)</a:t>
            </a:r>
          </a:p>
          <a:p>
            <a:endParaRPr lang="en-US" sz="1000" b="0" dirty="0" smtClean="0">
              <a:latin typeface="+mn-lt"/>
            </a:endParaRPr>
          </a:p>
          <a:p>
            <a:r>
              <a:rPr lang="en-US" sz="2000" b="0" dirty="0" smtClean="0">
                <a:latin typeface="+mn-lt"/>
              </a:rPr>
              <a:t>Program outcomes:</a:t>
            </a:r>
          </a:p>
          <a:p>
            <a:pPr lvl="1"/>
            <a:r>
              <a:rPr lang="en-US" sz="2000" dirty="0">
                <a:latin typeface="+mn-lt"/>
              </a:rPr>
              <a:t>Positive impact on beginning teacher job  </a:t>
            </a:r>
            <a:r>
              <a:rPr lang="en-US" sz="2000" dirty="0" smtClean="0">
                <a:latin typeface="+mn-lt"/>
              </a:rPr>
              <a:t>satisfaction</a:t>
            </a:r>
          </a:p>
          <a:p>
            <a:pPr lvl="1"/>
            <a:r>
              <a:rPr lang="en-US" sz="2000" dirty="0" smtClean="0">
                <a:latin typeface="+mn-lt"/>
              </a:rPr>
              <a:t>Beginning teacher retention similar to state-wide average </a:t>
            </a:r>
          </a:p>
          <a:p>
            <a:pPr lvl="1"/>
            <a:r>
              <a:rPr lang="en-US" sz="2000" dirty="0" smtClean="0">
                <a:latin typeface="+mn-lt"/>
              </a:rPr>
              <a:t>Nearly half of participating beginning teachers attributed their decision to remain in teaching to their mentor</a:t>
            </a:r>
          </a:p>
          <a:p>
            <a:pPr lvl="1"/>
            <a:endParaRPr lang="en-US" sz="1600" b="0" dirty="0" smtClean="0">
              <a:latin typeface="+mn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90990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>
                <a:latin typeface="+mj-lt"/>
              </a:rPr>
              <a:t>State Example: Florida and Illinois’s Investing in Innovation Grant</a:t>
            </a:r>
            <a:endParaRPr lang="en-US" sz="3200" dirty="0">
              <a:latin typeface="+mj-lt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21370"/>
            <a:ext cx="8229600" cy="4525963"/>
          </a:xfrm>
        </p:spPr>
        <p:txBody>
          <a:bodyPr/>
          <a:lstStyle/>
          <a:p>
            <a:r>
              <a:rPr lang="en-US" sz="2000" b="0" dirty="0" smtClean="0">
                <a:latin typeface="+mn-lt"/>
              </a:rPr>
              <a:t>Program provides all first- and second-year teachers two years of one-on-one mentoring up to four times a month</a:t>
            </a:r>
          </a:p>
          <a:p>
            <a:endParaRPr lang="en-US" sz="1000" b="0" dirty="0" smtClean="0">
              <a:latin typeface="+mn-lt"/>
            </a:endParaRPr>
          </a:p>
          <a:p>
            <a:r>
              <a:rPr lang="en-US" sz="2000" b="0" dirty="0" smtClean="0">
                <a:latin typeface="+mn-lt"/>
              </a:rPr>
              <a:t>Mentors are rigorously-selected, mentor no more than 15 beginning teachers full-time, and receive over 100 hours of training </a:t>
            </a:r>
          </a:p>
          <a:p>
            <a:endParaRPr lang="en-US" sz="1000" b="0" dirty="0" smtClean="0">
              <a:latin typeface="+mn-lt"/>
            </a:endParaRPr>
          </a:p>
          <a:p>
            <a:r>
              <a:rPr lang="en-US" sz="2000" b="0" dirty="0" smtClean="0">
                <a:latin typeface="+mn-lt"/>
              </a:rPr>
              <a:t>Program outcomes:</a:t>
            </a:r>
          </a:p>
          <a:p>
            <a:pPr lvl="1"/>
            <a:r>
              <a:rPr lang="en-US" sz="2000" dirty="0" smtClean="0">
                <a:latin typeface="+mn-lt"/>
              </a:rPr>
              <a:t>Significant, positive impacts on achievement in both reading and mathematics observed for students of teachers who received mentoring services</a:t>
            </a:r>
          </a:p>
          <a:p>
            <a:pPr lvl="1"/>
            <a:r>
              <a:rPr lang="en-US" sz="2000" dirty="0" smtClean="0">
                <a:latin typeface="+mn-lt"/>
              </a:rPr>
              <a:t>Scored similar to other teachers on measures of classroom management and quality of instruction </a:t>
            </a:r>
          </a:p>
          <a:p>
            <a:pPr lvl="1"/>
            <a:r>
              <a:rPr lang="en-US" sz="2000" dirty="0" smtClean="0">
                <a:latin typeface="+mn-lt"/>
              </a:rPr>
              <a:t>Similar rates of retention after three years of teaching as teachers receiving typical district supports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84603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>
                <a:latin typeface="+mj-lt"/>
              </a:rPr>
              <a:t>State Example: Connecticut’s Teacher Education and Mentoring Program </a:t>
            </a:r>
            <a:endParaRPr lang="en-US" sz="3200" dirty="0">
              <a:latin typeface="+mj-lt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21370"/>
            <a:ext cx="8229600" cy="4674478"/>
          </a:xfrm>
        </p:spPr>
        <p:txBody>
          <a:bodyPr/>
          <a:lstStyle/>
          <a:p>
            <a:r>
              <a:rPr lang="en-US" sz="2000" b="0" dirty="0" smtClean="0">
                <a:latin typeface="+mn-lt"/>
              </a:rPr>
              <a:t>Program goal is to engage teachers in purposeful exploration of professional practice through guided support </a:t>
            </a:r>
          </a:p>
          <a:p>
            <a:endParaRPr lang="en-US" sz="1000" b="0" dirty="0" smtClean="0">
              <a:latin typeface="+mn-lt"/>
            </a:endParaRPr>
          </a:p>
          <a:p>
            <a:r>
              <a:rPr lang="en-US" sz="2000" b="0" dirty="0" smtClean="0">
                <a:latin typeface="+mn-lt"/>
              </a:rPr>
              <a:t>Beginning teachers work with a rigorously-selected mentor to reflect on their practice, analyze student data, and identify areas for growth and improvement</a:t>
            </a:r>
          </a:p>
          <a:p>
            <a:endParaRPr lang="en-US" sz="1000" b="0" dirty="0">
              <a:latin typeface="+mn-lt"/>
            </a:endParaRPr>
          </a:p>
          <a:p>
            <a:r>
              <a:rPr lang="en-US" sz="2000" b="0" dirty="0" smtClean="0">
                <a:latin typeface="+mn-lt"/>
              </a:rPr>
              <a:t>Mentors receive a stipend of $500 to $1,000 per each assigned beginning teacher</a:t>
            </a:r>
          </a:p>
          <a:p>
            <a:endParaRPr lang="en-US" sz="1000" b="0" dirty="0" smtClean="0">
              <a:latin typeface="+mn-lt"/>
            </a:endParaRPr>
          </a:p>
          <a:p>
            <a:r>
              <a:rPr lang="en-US" sz="2000" b="0" dirty="0" smtClean="0">
                <a:latin typeface="+mn-lt"/>
              </a:rPr>
              <a:t>Program outcomes based on a survey of participants:</a:t>
            </a:r>
          </a:p>
          <a:p>
            <a:pPr lvl="1"/>
            <a:r>
              <a:rPr lang="en-US" sz="1800" dirty="0" smtClean="0">
                <a:latin typeface="+mn-lt"/>
              </a:rPr>
              <a:t>Beginning teachers received 1-2 hours per week of face-to-face support from mentors </a:t>
            </a:r>
          </a:p>
          <a:p>
            <a:pPr lvl="1"/>
            <a:r>
              <a:rPr lang="en-US" sz="1800" dirty="0" smtClean="0">
                <a:latin typeface="+mn-lt"/>
              </a:rPr>
              <a:t>Beginning teachers report work with mentor improved their      teaching practice and directly affected their decision to remain           in teaching</a:t>
            </a:r>
          </a:p>
          <a:p>
            <a:pPr lvl="1"/>
            <a:endParaRPr lang="en-US" sz="1600" b="0" dirty="0" smtClean="0">
              <a:latin typeface="+mn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02628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>
                <a:latin typeface="+mj-lt"/>
              </a:rPr>
              <a:t>Tiered Teacher Licensure Structures </a:t>
            </a:r>
            <a:endParaRPr lang="en-US" sz="3200" dirty="0">
              <a:latin typeface="+mj-lt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000" b="0" dirty="0" smtClean="0">
                <a:latin typeface="+mn-lt"/>
              </a:rPr>
              <a:t>30 states have </a:t>
            </a:r>
            <a:r>
              <a:rPr lang="en-US" sz="2000" b="0" dirty="0">
                <a:latin typeface="+mn-lt"/>
              </a:rPr>
              <a:t>l</a:t>
            </a:r>
            <a:r>
              <a:rPr lang="en-US" sz="2000" b="0" dirty="0" smtClean="0">
                <a:latin typeface="+mn-lt"/>
              </a:rPr>
              <a:t>icensing systems </a:t>
            </a:r>
            <a:r>
              <a:rPr lang="en-US" sz="2000" b="0" dirty="0">
                <a:latin typeface="+mn-lt"/>
              </a:rPr>
              <a:t>that </a:t>
            </a:r>
            <a:r>
              <a:rPr lang="en-US" sz="2000" b="0" dirty="0" smtClean="0">
                <a:latin typeface="+mn-lt"/>
              </a:rPr>
              <a:t>allow </a:t>
            </a:r>
            <a:r>
              <a:rPr lang="en-US" sz="2000" b="0" dirty="0">
                <a:latin typeface="+mn-lt"/>
              </a:rPr>
              <a:t>teachers to advance beyond a standard professional </a:t>
            </a:r>
            <a:r>
              <a:rPr lang="en-US" sz="2000" b="0" dirty="0" smtClean="0">
                <a:latin typeface="+mn-lt"/>
              </a:rPr>
              <a:t>license </a:t>
            </a:r>
          </a:p>
          <a:p>
            <a:pPr lvl="1"/>
            <a:r>
              <a:rPr lang="en-US" sz="2000" dirty="0" smtClean="0">
                <a:latin typeface="+mn-lt"/>
              </a:rPr>
              <a:t>17 of </a:t>
            </a:r>
            <a:r>
              <a:rPr lang="en-US" sz="2000" dirty="0">
                <a:latin typeface="+mn-lt"/>
              </a:rPr>
              <a:t>those require evidence for effectiveness for teachers to obtain an advanced </a:t>
            </a:r>
            <a:r>
              <a:rPr lang="en-US" sz="2000" dirty="0" smtClean="0">
                <a:latin typeface="+mn-lt"/>
              </a:rPr>
              <a:t>license, such as student growth or teacher </a:t>
            </a:r>
            <a:r>
              <a:rPr lang="en-US" sz="2000" dirty="0">
                <a:latin typeface="+mn-lt"/>
              </a:rPr>
              <a:t>performance evaluations </a:t>
            </a:r>
            <a:endParaRPr lang="en-US" sz="2000" dirty="0" smtClean="0">
              <a:latin typeface="+mn-lt"/>
            </a:endParaRPr>
          </a:p>
          <a:p>
            <a:pPr lvl="1"/>
            <a:r>
              <a:rPr lang="en-US" sz="2000" dirty="0" smtClean="0">
                <a:latin typeface="+mn-lt"/>
              </a:rPr>
              <a:t>Only one ties additional compensation to the licensure tiers at the state level  </a:t>
            </a:r>
            <a:endParaRPr lang="en-US" sz="2000" dirty="0">
              <a:latin typeface="+mn-lt"/>
            </a:endParaRPr>
          </a:p>
          <a:p>
            <a:endParaRPr lang="en-US" sz="2000" b="0" dirty="0">
              <a:latin typeface="+mn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9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0" y="6470375"/>
            <a:ext cx="378821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Source</a:t>
            </a:r>
            <a:r>
              <a:rPr lang="en-US" dirty="0" smtClean="0"/>
              <a:t>: Education Commission of the States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32970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4559</TotalTime>
  <Words>1380</Words>
  <Application>Microsoft Office PowerPoint</Application>
  <PresentationFormat>On-screen Show (4:3)</PresentationFormat>
  <Paragraphs>217</Paragraphs>
  <Slides>14</Slides>
  <Notes>11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State Examples and Follow-up Data Requests for SOQ Proposals </vt:lpstr>
      <vt:lpstr>Overview</vt:lpstr>
      <vt:lpstr>Distribution of Teacher Qualifications in Virginia </vt:lpstr>
      <vt:lpstr>STEM Teacher Recruitment and Retention Incentives </vt:lpstr>
      <vt:lpstr>Induction and Mentoring Programs </vt:lpstr>
      <vt:lpstr>State Example: Texas Beginning Teacher Induction and Mentoring Program  </vt:lpstr>
      <vt:lpstr>State Example: Florida and Illinois’s Investing in Innovation Grant</vt:lpstr>
      <vt:lpstr>State Example: Connecticut’s Teacher Education and Mentoring Program </vt:lpstr>
      <vt:lpstr>Tiered Teacher Licensure Structures </vt:lpstr>
      <vt:lpstr>State Example: Ohio’s Tiered Certification System  </vt:lpstr>
      <vt:lpstr>State Teacher Leader Programs</vt:lpstr>
      <vt:lpstr>State Example: Iowa’s Teacher Leadership and Compensation Program </vt:lpstr>
      <vt:lpstr>State Example: Iowa’s Teacher Leadership and Compensation Program </vt:lpstr>
      <vt:lpstr>State Example: Iowa’s Teacher Leadership and Compensation Program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Standards of Quality Review: Levers and Best Practices</dc:title>
  <dc:creator>Piver-Renna, Jennifer (DOE)</dc:creator>
  <cp:lastModifiedBy>Emily V. Webb (DOE) </cp:lastModifiedBy>
  <cp:revision>270</cp:revision>
  <cp:lastPrinted>2019-04-02T19:05:46Z</cp:lastPrinted>
  <dcterms:modified xsi:type="dcterms:W3CDTF">2019-04-17T20:49:00Z</dcterms:modified>
</cp:coreProperties>
</file>