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08" y="-6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10052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1f9d74e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1f9d74e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ddae2afb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ddae2afb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b18d7a0b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b18d7a0b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1f9d74e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1f9d74e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ddae2afb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ddae2afb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aed9b853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aed9b853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af0aac69e_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af0aac69e_3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e1f9d74e4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e1f9d74e4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b8c19b87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b8c19b87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09a960e7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09a960e7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af0aac69e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af0aac69e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2025" y="3395525"/>
            <a:ext cx="82848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latin typeface="Calibri"/>
                <a:ea typeface="Calibri"/>
                <a:cs typeface="Calibri"/>
                <a:sym typeface="Calibri"/>
              </a:rPr>
              <a:t>Year-Round Schools at Falling Creek Elementary</a:t>
            </a:r>
            <a:endParaRPr sz="3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270025" y="3934975"/>
            <a:ext cx="7692300" cy="10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59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en" sz="259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Virginia Board of Education, spring 2019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13" descr="CCPS_logo__CCPS-icon-0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0" y="3934975"/>
            <a:ext cx="1725324" cy="98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descr="Slides_template_img-innovative_engaging_relevant-03-01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175" y="-1412"/>
            <a:ext cx="8449650" cy="3484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/>
        </p:nvSpPr>
        <p:spPr>
          <a:xfrm>
            <a:off x="-62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5" name="Google Shape;145;p22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187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2"/>
          <p:cNvSpPr txBox="1"/>
          <p:nvPr/>
        </p:nvSpPr>
        <p:spPr>
          <a:xfrm>
            <a:off x="990076" y="127050"/>
            <a:ext cx="80310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2"/>
          <p:cNvSpPr txBox="1"/>
          <p:nvPr/>
        </p:nvSpPr>
        <p:spPr>
          <a:xfrm>
            <a:off x="45375" y="1159625"/>
            <a:ext cx="9098700" cy="36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2"/>
          <p:cNvSpPr txBox="1">
            <a:spLocks noGrp="1"/>
          </p:cNvSpPr>
          <p:nvPr>
            <p:ph type="sldNum" idx="12"/>
          </p:nvPr>
        </p:nvSpPr>
        <p:spPr>
          <a:xfrm>
            <a:off x="8472420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49" name="Google Shape;149;p22"/>
          <p:cNvSpPr txBox="1"/>
          <p:nvPr/>
        </p:nvSpPr>
        <p:spPr>
          <a:xfrm>
            <a:off x="1128400" y="1459300"/>
            <a:ext cx="72096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 and Substance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Year-round school historical background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support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 and implications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Implications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/>
        </p:nvSpPr>
        <p:spPr>
          <a:xfrm>
            <a:off x="512025" y="3395525"/>
            <a:ext cx="82848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latin typeface="Calibri"/>
                <a:ea typeface="Calibri"/>
                <a:cs typeface="Calibri"/>
                <a:sym typeface="Calibri"/>
              </a:rPr>
              <a:t>Year-Round Schools at Falling Creek Elementary</a:t>
            </a:r>
            <a:endParaRPr sz="3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3"/>
          <p:cNvSpPr txBox="1"/>
          <p:nvPr/>
        </p:nvSpPr>
        <p:spPr>
          <a:xfrm>
            <a:off x="1270025" y="3934975"/>
            <a:ext cx="7692300" cy="10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59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en" sz="259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Virginia Board of Education, spring 2019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23" descr="CCPS_logo__CCPS-icon-0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800" y="3934975"/>
            <a:ext cx="1725324" cy="98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3" descr="Slides_template_img-innovative_engaging_relevant-03-01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175" y="-1412"/>
            <a:ext cx="8449650" cy="3484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-62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" name="Google Shape;63;p14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187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990076" y="127050"/>
            <a:ext cx="80310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45363" y="1159625"/>
            <a:ext cx="90987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472420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1128400" y="1459300"/>
            <a:ext cx="7209600" cy="33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Sum and Substance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Year-round school historical background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Community support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Proposal and implications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Financial Implications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" sz="3000" b="1">
                <a:latin typeface="Calibri"/>
                <a:ea typeface="Calibri"/>
                <a:cs typeface="Calibri"/>
                <a:sym typeface="Calibri"/>
              </a:rPr>
              <a:t>Calendar</a:t>
            </a:r>
            <a:endParaRPr sz="3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" name="Google Shape;73;p15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1503150" y="127050"/>
            <a:ext cx="75180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Year-Round Schools</a:t>
            </a: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45400" y="1159625"/>
            <a:ext cx="9098700" cy="37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Background: Researched Year-round Schools (YRS) due to concerns, such as: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Summer learning loss, especially for economically-disadvantaged students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Students may lose access to healthy meals over the summer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Lack of opportunities for new experiences, camps, travel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Observations, feedback, and takeaways: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Frequent breaks result in less burnout for teachers and students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student opportunities for academic support, proper meals, and enrichment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rgbClr val="333333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ESOL students will not have a 10-12 week gap without English instruction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2" name="Google Shape;82;p16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990100" y="127050"/>
            <a:ext cx="8031000" cy="1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-122800" y="1090800"/>
            <a:ext cx="91440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YRS </a:t>
            </a:r>
            <a:r>
              <a:rPr lang="en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Parent and Student </a:t>
            </a: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Survey Results - (January 2019)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86" name="Google Shape;86;p16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750" y="2102425"/>
            <a:ext cx="3659029" cy="225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 title="Chart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7813" y="2102425"/>
            <a:ext cx="3653073" cy="22588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/>
          <p:nvPr/>
        </p:nvSpPr>
        <p:spPr>
          <a:xfrm>
            <a:off x="562464" y="1677413"/>
            <a:ext cx="2822700" cy="4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         Parent Responses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6"/>
          <p:cNvSpPr txBox="1"/>
          <p:nvPr/>
        </p:nvSpPr>
        <p:spPr>
          <a:xfrm>
            <a:off x="5269213" y="1677425"/>
            <a:ext cx="2595000" cy="4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    Student Responses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6"/>
          <p:cNvSpPr txBox="1"/>
          <p:nvPr/>
        </p:nvSpPr>
        <p:spPr>
          <a:xfrm>
            <a:off x="1548463" y="4376900"/>
            <a:ext cx="14436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Responses = </a:t>
            </a:r>
            <a:r>
              <a:rPr lang="en" sz="1000">
                <a:solidFill>
                  <a:schemeClr val="dk1"/>
                </a:solidFill>
              </a:rPr>
              <a:t>601 </a:t>
            </a:r>
            <a:endParaRPr sz="1000"/>
          </a:p>
        </p:txBody>
      </p:sp>
      <p:sp>
        <p:nvSpPr>
          <p:cNvPr id="91" name="Google Shape;91;p16"/>
          <p:cNvSpPr txBox="1"/>
          <p:nvPr/>
        </p:nvSpPr>
        <p:spPr>
          <a:xfrm>
            <a:off x="5913175" y="4376900"/>
            <a:ext cx="1307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Responses = </a:t>
            </a:r>
            <a:r>
              <a:rPr lang="en" sz="1000"/>
              <a:t>312  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Google Shape;97;p17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1166825" y="127050"/>
            <a:ext cx="78543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22650" y="971950"/>
            <a:ext cx="9098700" cy="42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Proposal for school year 2019-20</a:t>
            </a:r>
            <a:endParaRPr sz="20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intersessions: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interested students may enroll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CCPS will provide transportation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Breakfast and lunch will be provided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support in the A.M.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Enrichment offered in the afternoons</a:t>
            </a:r>
            <a:b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period when school is closed: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Parents register and pay fees for vendors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70 potential slots with YMCA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Portions of building are cleaned by CCPS facilities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6" name="Google Shape;106;p18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 txBox="1"/>
          <p:nvPr/>
        </p:nvSpPr>
        <p:spPr>
          <a:xfrm>
            <a:off x="1131275" y="127050"/>
            <a:ext cx="78900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22625" y="1185675"/>
            <a:ext cx="9098700" cy="38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Calibri"/>
                <a:ea typeface="Calibri"/>
                <a:cs typeface="Calibri"/>
                <a:sym typeface="Calibri"/>
              </a:rPr>
              <a:t>Students are in school 180 calendar days (Balanced calendar structure)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Roughly 45-15 day schedule: Instruction for 9 weeks/45 days, Intersession for 15 days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Intersessions: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Intersession 1: Sept. 30, 2019 - Oct. 17, 2019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two weeks of intersession; schools closed final week (ex: YMCA)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Intersession 2: Jan. 6, 2020 - Jan. 10, 2020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one week of intersession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Intersession 3: March 23, 2020 - April 3, 2020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one week of intersession; schools closed final week (ex: YMCA)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Intersession 4:  June 15, 2020 - June 26, 2020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two weeks of intersession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5" name="Google Shape;115;p19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9"/>
          <p:cNvSpPr txBox="1"/>
          <p:nvPr/>
        </p:nvSpPr>
        <p:spPr>
          <a:xfrm>
            <a:off x="1166825" y="127050"/>
            <a:ext cx="78543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22650" y="1167500"/>
            <a:ext cx="9098700" cy="39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Implications for Falling Creek </a:t>
            </a:r>
            <a:r>
              <a:rPr lang="en" sz="2000" b="1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parents and community</a:t>
            </a:r>
            <a:r>
              <a:rPr lang="en" sz="20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with proposal:</a:t>
            </a:r>
            <a:endParaRPr sz="20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0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" sz="1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Parents need to create plans for their students for:</a:t>
            </a:r>
            <a:endParaRPr sz="18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Char char="○"/>
            </a:pPr>
            <a:r>
              <a:rPr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One week during the 1st intersession (fall of 2019)</a:t>
            </a:r>
            <a:endParaRPr sz="17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Char char="○"/>
            </a:pPr>
            <a:r>
              <a:rPr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One week during 3rd intersession (week before spring break 2020)</a:t>
            </a:r>
            <a:endParaRPr sz="17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Char char="○"/>
            </a:pPr>
            <a:r>
              <a:rPr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First three weeks in July 2020</a:t>
            </a:r>
            <a:endParaRPr sz="17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" sz="1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Traditional school calendar requires:</a:t>
            </a:r>
            <a:endParaRPr sz="18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Char char="○"/>
            </a:pPr>
            <a:r>
              <a:rPr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Parents of students not performing in the lower quartile to provide child care for ten weeks; this option requires only five weeks with participation in intersessions</a:t>
            </a:r>
            <a:endParaRPr sz="17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Char char="○"/>
            </a:pPr>
            <a:r>
              <a:rPr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Parents of students performing in the lower quartile to provide child care for five weeks; this option requires an equivalent amount of time</a:t>
            </a:r>
            <a:endParaRPr sz="17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Char char="●"/>
            </a:pPr>
            <a:r>
              <a:rPr lang="en" sz="1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Proposed partnership with YMCA could reduce costs for parents and provide scholarships for up to 70 students</a:t>
            </a:r>
            <a:endParaRPr sz="2000" b="1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4" name="Google Shape;124;p20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0"/>
          <p:cNvSpPr txBox="1"/>
          <p:nvPr/>
        </p:nvSpPr>
        <p:spPr>
          <a:xfrm>
            <a:off x="1131275" y="127050"/>
            <a:ext cx="78900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Falling Creek Elementary School YRS </a:t>
            </a:r>
            <a:endParaRPr sz="4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22625" y="1185675"/>
            <a:ext cx="9098700" cy="38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Projected additional costs are as follows: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■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Staffing (total of $191,855)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Manager - $33,197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12-month contract for Assistant Principal - $8,375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12-month contract for Registrar - $4,302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Teachers - $136,177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Instructional Aides - $9,804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■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Transportation - $45,737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CCPS pursuing $300,000 from the VDOE Implementation Grant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762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" sz="2000" b="1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Summer School funds and Title I for remediation and other supplemental needs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/>
        </p:nvSpPr>
        <p:spPr>
          <a:xfrm>
            <a:off x="-25" y="0"/>
            <a:ext cx="9144000" cy="10908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3" name="Google Shape;133;p21" descr="CCPS_logo__CCPS-icon light-0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25" y="135125"/>
            <a:ext cx="821875" cy="83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1"/>
          <p:cNvSpPr txBox="1"/>
          <p:nvPr/>
        </p:nvSpPr>
        <p:spPr>
          <a:xfrm>
            <a:off x="1124225" y="127050"/>
            <a:ext cx="78969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Tentative DRAFT of 2019-20 YRS Calendar </a:t>
            </a:r>
            <a:endParaRPr sz="3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36" name="Google Shape;136;p21"/>
          <p:cNvSpPr txBox="1"/>
          <p:nvPr/>
        </p:nvSpPr>
        <p:spPr>
          <a:xfrm>
            <a:off x="335075" y="2472650"/>
            <a:ext cx="1742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0000"/>
                </a:solidFill>
              </a:rPr>
              <a:t>DRAFT</a:t>
            </a:r>
            <a:endParaRPr sz="3600" b="1">
              <a:solidFill>
                <a:srgbClr val="FF0000"/>
              </a:solidFill>
            </a:endParaRPr>
          </a:p>
        </p:txBody>
      </p:sp>
      <p:sp>
        <p:nvSpPr>
          <p:cNvPr id="137" name="Google Shape;137;p21"/>
          <p:cNvSpPr txBox="1"/>
          <p:nvPr/>
        </p:nvSpPr>
        <p:spPr>
          <a:xfrm>
            <a:off x="7222950" y="2436538"/>
            <a:ext cx="1742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FF0000"/>
                </a:solidFill>
              </a:rPr>
              <a:t>DRAFT</a:t>
            </a:r>
            <a:endParaRPr sz="3600" b="1">
              <a:solidFill>
                <a:srgbClr val="FF0000"/>
              </a:solidFill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1455125" y="4663250"/>
            <a:ext cx="7017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i="1"/>
              <a:t>Note: Both Bellwood ES and Falling Creek ES would utilize the same calendar.</a:t>
            </a:r>
            <a:endParaRPr b="1" i="1"/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5933" y="1124350"/>
            <a:ext cx="2768554" cy="35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581</Words>
  <Application>Microsoft Office PowerPoint</Application>
  <PresentationFormat>On-screen Show (16:9)</PresentationFormat>
  <Paragraphs>105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Deana Haggerty</dc:creator>
  <cp:lastModifiedBy>Emily V. Webb (DOE) </cp:lastModifiedBy>
  <cp:revision>1</cp:revision>
  <dcterms:modified xsi:type="dcterms:W3CDTF">2019-04-15T21:07:27Z</dcterms:modified>
</cp:coreProperties>
</file>