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52"/>
  </p:notesMasterIdLst>
  <p:sldIdLst>
    <p:sldId id="305" r:id="rId2"/>
    <p:sldId id="306" r:id="rId3"/>
    <p:sldId id="307" r:id="rId4"/>
    <p:sldId id="308" r:id="rId5"/>
    <p:sldId id="309" r:id="rId6"/>
    <p:sldId id="310" r:id="rId7"/>
    <p:sldId id="262" r:id="rId8"/>
    <p:sldId id="263" r:id="rId9"/>
    <p:sldId id="312" r:id="rId10"/>
    <p:sldId id="313" r:id="rId11"/>
    <p:sldId id="267" r:id="rId12"/>
    <p:sldId id="337" r:id="rId13"/>
    <p:sldId id="271" r:id="rId14"/>
    <p:sldId id="330" r:id="rId15"/>
    <p:sldId id="270" r:id="rId16"/>
    <p:sldId id="344" r:id="rId17"/>
    <p:sldId id="319" r:id="rId18"/>
    <p:sldId id="276" r:id="rId19"/>
    <p:sldId id="318" r:id="rId20"/>
    <p:sldId id="338" r:id="rId21"/>
    <p:sldId id="277" r:id="rId22"/>
    <p:sldId id="278" r:id="rId23"/>
    <p:sldId id="272" r:id="rId24"/>
    <p:sldId id="346" r:id="rId25"/>
    <p:sldId id="333" r:id="rId26"/>
    <p:sldId id="279" r:id="rId27"/>
    <p:sldId id="320" r:id="rId28"/>
    <p:sldId id="281" r:id="rId29"/>
    <p:sldId id="339" r:id="rId30"/>
    <p:sldId id="321" r:id="rId31"/>
    <p:sldId id="323" r:id="rId32"/>
    <p:sldId id="347" r:id="rId33"/>
    <p:sldId id="340" r:id="rId34"/>
    <p:sldId id="341" r:id="rId35"/>
    <p:sldId id="288" r:id="rId36"/>
    <p:sldId id="334" r:id="rId37"/>
    <p:sldId id="289" r:id="rId38"/>
    <p:sldId id="290" r:id="rId39"/>
    <p:sldId id="292" r:id="rId40"/>
    <p:sldId id="331" r:id="rId41"/>
    <p:sldId id="294" r:id="rId42"/>
    <p:sldId id="328" r:id="rId43"/>
    <p:sldId id="317" r:id="rId44"/>
    <p:sldId id="301" r:id="rId45"/>
    <p:sldId id="348" r:id="rId46"/>
    <p:sldId id="332" r:id="rId47"/>
    <p:sldId id="325" r:id="rId48"/>
    <p:sldId id="335" r:id="rId49"/>
    <p:sldId id="324" r:id="rId50"/>
    <p:sldId id="329" r:id="rId5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000000"/>
          </p15:clr>
        </p15:guide>
        <p15:guide id="2" pos="2880">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bins, Zachary (DOE)" initials="RZ("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59433" autoAdjust="0"/>
  </p:normalViewPr>
  <p:slideViewPr>
    <p:cSldViewPr snapToGrid="0">
      <p:cViewPr>
        <p:scale>
          <a:sx n="70" d="100"/>
          <a:sy n="70" d="100"/>
        </p:scale>
        <p:origin x="-1164" y="-72"/>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789072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Zack</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71912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07746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lang="en-US" sz="1200" b="0" i="0" u="none" strike="noStrike" cap="none" dirty="0" smtClean="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US" dirty="0" smtClean="0"/>
              <a:t>“Most researched” educational intervention – easy to cherry cherry-pick results  </a:t>
            </a:r>
            <a:endParaRPr lang="en-US" sz="1200" b="0" i="0" u="none" strike="noStrike" cap="none" dirty="0" smtClean="0">
              <a:solidFill>
                <a:schemeClr val="dk1"/>
              </a:solidFill>
              <a:latin typeface="Calibri"/>
              <a:ea typeface="Calibri"/>
              <a:cs typeface="Calibri"/>
              <a:sym typeface="Calibri"/>
            </a:endParaRP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STAR -</a:t>
            </a:r>
            <a:r>
              <a:rPr lang="en-US" baseline="0" dirty="0" smtClean="0"/>
              <a:t> </a:t>
            </a:r>
            <a:r>
              <a:rPr lang="en-US" dirty="0" smtClean="0"/>
              <a:t>Average </a:t>
            </a:r>
            <a:r>
              <a:rPr lang="en-US" dirty="0"/>
              <a:t>reduction in class size from 22 to </a:t>
            </a:r>
            <a:r>
              <a:rPr lang="en-US" dirty="0" smtClean="0"/>
              <a:t>15; s</a:t>
            </a:r>
            <a:r>
              <a:rPr lang="en-US" sz="1200" b="0" i="0" u="none" strike="noStrike" cap="none" dirty="0" smtClean="0">
                <a:solidFill>
                  <a:schemeClr val="dk1"/>
                </a:solidFill>
                <a:latin typeface="Calibri"/>
                <a:ea typeface="Calibri"/>
                <a:cs typeface="Calibri"/>
                <a:sym typeface="Calibri"/>
              </a:rPr>
              <a:t>mall classes outperformed</a:t>
            </a:r>
            <a:r>
              <a:rPr lang="en-US" sz="1200" b="0" i="0" u="none" strike="noStrike" cap="none" baseline="0" dirty="0" smtClean="0">
                <a:solidFill>
                  <a:schemeClr val="dk1"/>
                </a:solidFill>
                <a:latin typeface="Calibri"/>
                <a:ea typeface="Calibri"/>
                <a:cs typeface="Calibri"/>
                <a:sym typeface="Calibri"/>
              </a:rPr>
              <a:t> peers </a:t>
            </a:r>
            <a:r>
              <a:rPr lang="en-US" sz="1200" b="0" i="0" u="none" strike="noStrike" cap="none" dirty="0" smtClean="0">
                <a:solidFill>
                  <a:schemeClr val="dk1"/>
                </a:solidFill>
                <a:latin typeface="Calibri"/>
                <a:ea typeface="Calibri"/>
                <a:cs typeface="Calibri"/>
                <a:sym typeface="Calibri"/>
              </a:rPr>
              <a:t>by 0.22 SDs (3 months of school);</a:t>
            </a:r>
            <a:r>
              <a:rPr lang="en-US" sz="1200" b="0" i="0" u="none" strike="noStrike" cap="none" baseline="0" dirty="0" smtClean="0">
                <a:solidFill>
                  <a:schemeClr val="dk1"/>
                </a:solidFill>
                <a:latin typeface="Calibri"/>
                <a:ea typeface="Calibri"/>
                <a:cs typeface="Calibri"/>
                <a:sym typeface="Calibri"/>
              </a:rPr>
              <a:t> </a:t>
            </a:r>
            <a:r>
              <a:rPr lang="en-US" dirty="0" smtClean="0"/>
              <a:t>Internal </a:t>
            </a:r>
            <a:r>
              <a:rPr lang="en-US" dirty="0"/>
              <a:t>positive rate of return of about 6 percent (</a:t>
            </a:r>
            <a:r>
              <a:rPr lang="en-US" dirty="0" smtClean="0"/>
              <a:t>Krueger);</a:t>
            </a:r>
            <a:endParaRPr lang="en-US" dirty="0"/>
          </a:p>
          <a:p>
            <a:pPr marL="0" lvl="0" indent="0" algn="l" rtl="0">
              <a:spcBef>
                <a:spcPts val="0"/>
              </a:spcBef>
              <a:spcAft>
                <a:spcPts val="0"/>
              </a:spcAft>
              <a:buNone/>
            </a:pPr>
            <a:endParaRPr lang="en-US" sz="1200" dirty="0" smtClean="0">
              <a:solidFill>
                <a:schemeClr val="dk1"/>
              </a:solidFill>
              <a:latin typeface="Calibri"/>
              <a:ea typeface="Calibri"/>
              <a:cs typeface="Calibri"/>
              <a:sym typeface="Calibri"/>
            </a:endParaRPr>
          </a:p>
          <a:p>
            <a:pPr marL="0" lvl="0" indent="0" algn="l" rtl="0">
              <a:spcBef>
                <a:spcPts val="0"/>
              </a:spcBef>
              <a:spcAft>
                <a:spcPts val="0"/>
              </a:spcAft>
              <a:buNone/>
            </a:pPr>
            <a:r>
              <a:rPr lang="en-US" sz="1200" dirty="0" smtClean="0">
                <a:solidFill>
                  <a:schemeClr val="dk1"/>
                </a:solidFill>
                <a:latin typeface="Calibri"/>
                <a:ea typeface="Calibri"/>
                <a:cs typeface="Calibri"/>
                <a:sym typeface="Calibri"/>
              </a:rPr>
              <a:t>California -</a:t>
            </a:r>
            <a:r>
              <a:rPr lang="en-US" sz="1200" baseline="0" dirty="0" smtClean="0">
                <a:solidFill>
                  <a:schemeClr val="dk1"/>
                </a:solidFill>
                <a:latin typeface="Calibri"/>
                <a:ea typeface="Calibri"/>
                <a:cs typeface="Calibri"/>
                <a:sym typeface="Calibri"/>
              </a:rPr>
              <a:t> </a:t>
            </a:r>
            <a:r>
              <a:rPr lang="en-US" dirty="0" smtClean="0"/>
              <a:t>Reduced </a:t>
            </a:r>
            <a:r>
              <a:rPr lang="en-US" dirty="0"/>
              <a:t>class size from 30 students to 20 </a:t>
            </a:r>
            <a:r>
              <a:rPr lang="en-US" dirty="0" smtClean="0"/>
              <a:t>students; unintended </a:t>
            </a:r>
            <a:r>
              <a:rPr lang="en-US" dirty="0"/>
              <a:t>consequence of increase in class sizes in grade 4 (Sims) </a:t>
            </a:r>
            <a:endParaRPr dirty="0"/>
          </a:p>
          <a:p>
            <a:pPr marL="0" marR="0" lvl="1" indent="0" algn="l" rtl="0">
              <a:lnSpc>
                <a:spcPct val="100000"/>
              </a:lnSpc>
              <a:spcBef>
                <a:spcPts val="0"/>
              </a:spcBef>
              <a:spcAft>
                <a:spcPts val="0"/>
              </a:spcAft>
              <a:buClr>
                <a:schemeClr val="dk1"/>
              </a:buClr>
              <a:buSzPts val="1200"/>
              <a:buFont typeface="Calibri"/>
              <a:buNone/>
            </a:pPr>
            <a:endParaRPr dirty="0"/>
          </a:p>
          <a:p>
            <a:pPr marL="0" lvl="0" indent="0" algn="l" rtl="0">
              <a:spcBef>
                <a:spcPts val="0"/>
              </a:spcBef>
              <a:spcAft>
                <a:spcPts val="0"/>
              </a:spcAft>
              <a:buNone/>
            </a:pPr>
            <a:r>
              <a:rPr lang="en-US" dirty="0" smtClean="0"/>
              <a:t>FL</a:t>
            </a:r>
            <a:r>
              <a:rPr lang="en-US" baseline="0" dirty="0"/>
              <a:t> </a:t>
            </a:r>
            <a:r>
              <a:rPr lang="en-US" baseline="0" dirty="0" smtClean="0"/>
              <a:t>- </a:t>
            </a:r>
            <a:r>
              <a:rPr lang="en-US" dirty="0" smtClean="0"/>
              <a:t>Reduced </a:t>
            </a:r>
            <a:r>
              <a:rPr lang="en-US" dirty="0"/>
              <a:t>core class size to 18 students through grade 3; 22 students in grade 4-8; and 25 students in grades 9-12  </a:t>
            </a:r>
            <a:endParaRPr lang="en-US" dirty="0" smtClean="0"/>
          </a:p>
          <a:p>
            <a:pPr marL="0" marR="0" lvl="1" indent="0" algn="l" defTabSz="914400" rtl="0" eaLnBrk="1" fontAlgn="auto" latinLnBrk="0" hangingPunct="1">
              <a:lnSpc>
                <a:spcPct val="100000"/>
              </a:lnSpc>
              <a:spcBef>
                <a:spcPts val="0"/>
              </a:spcBef>
              <a:spcAft>
                <a:spcPts val="0"/>
              </a:spcAft>
              <a:buClr>
                <a:schemeClr val="dk1"/>
              </a:buClr>
              <a:buSzPts val="1200"/>
              <a:buFont typeface="Calibri"/>
              <a:buNone/>
              <a:tabLst/>
              <a:defRPr/>
            </a:pPr>
            <a:endParaRPr lang="en-US" sz="1200" b="0" i="0" u="none" strike="noStrike" cap="none" dirty="0" smtClean="0">
              <a:solidFill>
                <a:schemeClr val="dk1"/>
              </a:solidFill>
              <a:latin typeface="Calibri"/>
              <a:sym typeface="Calibri"/>
            </a:endParaRPr>
          </a:p>
          <a:p>
            <a:pPr marL="0" marR="0" lvl="1"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b="0" i="0" u="none" strike="noStrike" cap="none" dirty="0" smtClean="0">
                <a:solidFill>
                  <a:schemeClr val="dk1"/>
                </a:solidFill>
                <a:latin typeface="Calibri"/>
                <a:sym typeface="Calibri"/>
              </a:rPr>
              <a:t>R</a:t>
            </a:r>
            <a:r>
              <a:rPr lang="en-US" dirty="0" smtClean="0"/>
              <a:t>educing class size from 24 to 15 in grades K-3 would require a 15% increase in overall school expenditures (Harris) </a:t>
            </a:r>
          </a:p>
          <a:p>
            <a:pPr marL="0" marR="0" lvl="1" indent="0" algn="l" rtl="0">
              <a:lnSpc>
                <a:spcPct val="100000"/>
              </a:lnSpc>
              <a:spcBef>
                <a:spcPts val="0"/>
              </a:spcBef>
              <a:spcAft>
                <a:spcPts val="0"/>
              </a:spcAft>
              <a:buClr>
                <a:schemeClr val="dk1"/>
              </a:buClr>
              <a:buSzPts val="1200"/>
              <a:buFont typeface="Calibri"/>
              <a:buNone/>
            </a:pPr>
            <a:endParaRPr lang="en-US" sz="1200" dirty="0" smtClean="0">
              <a:solidFill>
                <a:schemeClr val="dk1"/>
              </a:solidFill>
              <a:latin typeface="Calibri"/>
              <a:ea typeface="Calibri"/>
              <a:cs typeface="Calibri"/>
              <a:sym typeface="Calibri"/>
            </a:endParaRPr>
          </a:p>
          <a:p>
            <a:pPr marL="0" marR="0" lvl="1" indent="0" algn="l" rtl="0">
              <a:lnSpc>
                <a:spcPct val="100000"/>
              </a:lnSpc>
              <a:spcBef>
                <a:spcPts val="0"/>
              </a:spcBef>
              <a:spcAft>
                <a:spcPts val="0"/>
              </a:spcAft>
              <a:buClr>
                <a:schemeClr val="dk1"/>
              </a:buClr>
              <a:buSzPts val="1200"/>
              <a:buFont typeface="Calibri"/>
              <a:buNone/>
            </a:pPr>
            <a:r>
              <a:rPr lang="en-US" sz="1200" dirty="0" smtClean="0">
                <a:solidFill>
                  <a:schemeClr val="dk1"/>
                </a:solidFill>
                <a:latin typeface="Calibri"/>
                <a:ea typeface="Calibri"/>
                <a:cs typeface="Calibri"/>
                <a:sym typeface="Calibri"/>
              </a:rPr>
              <a:t>Engagement, rather than the teaching of specific skills, may be the dominant channel by which small classes influence disadvantaged students (Babcock and Betts) </a:t>
            </a:r>
          </a:p>
          <a:p>
            <a:pPr marL="0" marR="0" lvl="1" indent="0" algn="l" defTabSz="914400" rtl="0" eaLnBrk="1" fontAlgn="auto" latinLnBrk="0" hangingPunct="1">
              <a:lnSpc>
                <a:spcPct val="100000"/>
              </a:lnSpc>
              <a:spcBef>
                <a:spcPts val="0"/>
              </a:spcBef>
              <a:spcAft>
                <a:spcPts val="0"/>
              </a:spcAft>
              <a:buClr>
                <a:schemeClr val="dk1"/>
              </a:buClr>
              <a:buSzPts val="1200"/>
              <a:buFont typeface="Calibri"/>
              <a:buNone/>
              <a:tabLst/>
              <a:defRPr/>
            </a:pPr>
            <a:endParaRPr lang="en-US" sz="1200" b="0" i="0" u="none" strike="noStrike" cap="none" dirty="0" smtClean="0">
              <a:solidFill>
                <a:schemeClr val="dk1"/>
              </a:solidFill>
              <a:latin typeface="Calibri"/>
              <a:ea typeface="Calibri"/>
              <a:cs typeface="Calibri"/>
              <a:sym typeface="Calibri"/>
            </a:endParaRPr>
          </a:p>
          <a:p>
            <a:pPr marL="0" marR="0" lvl="1"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b="0" i="0" u="none" strike="noStrike" cap="none" dirty="0" smtClean="0">
                <a:solidFill>
                  <a:schemeClr val="dk1"/>
                </a:solidFill>
                <a:latin typeface="Calibri"/>
                <a:ea typeface="Calibri"/>
                <a:cs typeface="Calibri"/>
                <a:sym typeface="Calibri"/>
              </a:rPr>
              <a:t>Differences in classroom quality had long-term effects on the earning power of adults </a:t>
            </a:r>
            <a:r>
              <a:rPr lang="en-US" sz="1200" b="0" i="0" u="none" strike="noStrike" cap="none" baseline="30000" dirty="0" smtClean="0">
                <a:solidFill>
                  <a:schemeClr val="dk1"/>
                </a:solidFill>
                <a:latin typeface="Calibri"/>
                <a:ea typeface="Calibri"/>
                <a:cs typeface="Calibri"/>
                <a:sym typeface="Calibri"/>
              </a:rPr>
              <a:t>(6)</a:t>
            </a:r>
            <a:r>
              <a:rPr lang="en-US" sz="1200" b="0" i="0" u="none" strike="noStrike" cap="none" baseline="30000" dirty="0" smtClean="0">
                <a:solidFill>
                  <a:srgbClr val="FF0000"/>
                </a:solidFill>
                <a:latin typeface="Calibri"/>
                <a:ea typeface="Calibri"/>
                <a:cs typeface="Calibri"/>
                <a:sym typeface="Calibri"/>
              </a:rPr>
              <a:t> </a:t>
            </a:r>
          </a:p>
          <a:p>
            <a:pPr marL="0" marR="0" lvl="1" indent="0" algn="l" rtl="0">
              <a:lnSpc>
                <a:spcPct val="100000"/>
              </a:lnSpc>
              <a:spcBef>
                <a:spcPts val="0"/>
              </a:spcBef>
              <a:spcAft>
                <a:spcPts val="0"/>
              </a:spcAft>
              <a:buClr>
                <a:schemeClr val="dk1"/>
              </a:buClr>
              <a:buSzPts val="1200"/>
              <a:buFont typeface="Calibri"/>
              <a:buNone/>
            </a:pPr>
            <a:endParaRPr dirty="0"/>
          </a:p>
          <a:p>
            <a:pPr marL="0" lvl="0" indent="0" algn="l" rtl="0">
              <a:spcBef>
                <a:spcPts val="0"/>
              </a:spcBef>
              <a:spcAft>
                <a:spcPts val="0"/>
              </a:spcAft>
              <a:buNone/>
            </a:pPr>
            <a:endParaRPr dirty="0"/>
          </a:p>
        </p:txBody>
      </p:sp>
      <p:sp>
        <p:nvSpPr>
          <p:cNvPr id="179" name="Google Shape;179;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Data are estimates</a:t>
            </a:r>
            <a:r>
              <a:rPr lang="en-US" baseline="0" dirty="0" smtClean="0"/>
              <a:t> based on combining school-level teacher data and student enrollment; data collected for funding are at the division-level </a:t>
            </a:r>
            <a:endParaRPr dirty="0"/>
          </a:p>
        </p:txBody>
      </p:sp>
      <p:sp>
        <p:nvSpPr>
          <p:cNvPr id="334" name="Google Shape;33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pPr marL="0" lvl="0" indent="0" algn="l" rtl="0">
              <a:spcBef>
                <a:spcPts val="0"/>
              </a:spcBef>
              <a:spcAft>
                <a:spcPts val="0"/>
              </a:spcAft>
              <a:buNone/>
            </a:pPr>
            <a:endParaRPr dirty="0"/>
          </a:p>
        </p:txBody>
      </p:sp>
      <p:sp>
        <p:nvSpPr>
          <p:cNvPr id="204" name="Google Shape;204;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pPr marL="0" lvl="0" indent="0" algn="l" rtl="0">
              <a:spcBef>
                <a:spcPts val="0"/>
              </a:spcBef>
              <a:spcAft>
                <a:spcPts val="0"/>
              </a:spcAft>
              <a:buNone/>
            </a:pPr>
            <a:endParaRPr dirty="0"/>
          </a:p>
        </p:txBody>
      </p:sp>
      <p:sp>
        <p:nvSpPr>
          <p:cNvPr id="204" name="Google Shape;204;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1726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dirty="0"/>
          </a:p>
        </p:txBody>
      </p:sp>
      <p:sp>
        <p:nvSpPr>
          <p:cNvPr id="198" name="Google Shape;198;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dirty="0"/>
          </a:p>
        </p:txBody>
      </p:sp>
      <p:sp>
        <p:nvSpPr>
          <p:cNvPr id="334" name="Google Shape;33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98297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dirty="0"/>
          </a:p>
        </p:txBody>
      </p:sp>
      <p:sp>
        <p:nvSpPr>
          <p:cNvPr id="238" name="Google Shape;238;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53355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643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dirty="0"/>
          </a:p>
        </p:txBody>
      </p:sp>
      <p:sp>
        <p:nvSpPr>
          <p:cNvPr id="334" name="Google Shape;33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pPr marL="0" lvl="0" indent="0" algn="l" rtl="0">
              <a:spcBef>
                <a:spcPts val="0"/>
              </a:spcBef>
              <a:spcAft>
                <a:spcPts val="0"/>
              </a:spcAft>
              <a:buNone/>
            </a:pPr>
            <a:endParaRPr lang="en-US" sz="1200" b="0" i="0" u="none" strike="noStrike" cap="none" dirty="0" smtClean="0">
              <a:solidFill>
                <a:schemeClr val="dk1"/>
              </a:solidFill>
              <a:effectLst/>
              <a:latin typeface="Calibri"/>
              <a:ea typeface="Calibri"/>
              <a:cs typeface="Calibri"/>
              <a:sym typeface="Calibri"/>
            </a:endParaRPr>
          </a:p>
          <a:p>
            <a:pPr marL="0" lvl="0" indent="0" algn="l" rtl="0">
              <a:spcBef>
                <a:spcPts val="0"/>
              </a:spcBef>
              <a:spcAft>
                <a:spcPts val="0"/>
              </a:spcAft>
              <a:buNone/>
            </a:pPr>
            <a:r>
              <a:rPr lang="en-US" sz="1200" b="0" i="0" u="none" strike="noStrike" cap="none" dirty="0" smtClean="0">
                <a:solidFill>
                  <a:schemeClr val="dk1"/>
                </a:solidFill>
                <a:effectLst/>
                <a:latin typeface="Calibri"/>
                <a:ea typeface="Calibri"/>
                <a:cs typeface="Calibri"/>
                <a:sym typeface="Calibri"/>
              </a:rPr>
              <a:t>The data coordinator position is intended to serve as a resource to principals and classroom teachers in the area of data analysis and interpretation for instructional and school improvement purposes, as well as for overall data management and administration of state assessments. </a:t>
            </a:r>
            <a:endParaRPr dirty="0"/>
          </a:p>
        </p:txBody>
      </p:sp>
      <p:sp>
        <p:nvSpPr>
          <p:cNvPr id="244" name="Google Shape;244;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Survey</a:t>
            </a:r>
            <a:r>
              <a:rPr lang="en-US" baseline="0" dirty="0" smtClean="0"/>
              <a:t> and staff discussions – not enough positions, hard-to-fill</a:t>
            </a:r>
            <a:endParaRPr dirty="0"/>
          </a:p>
        </p:txBody>
      </p:sp>
      <p:sp>
        <p:nvSpPr>
          <p:cNvPr id="250" name="Google Shape;250;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dirty="0"/>
          </a:p>
        </p:txBody>
      </p:sp>
      <p:sp>
        <p:nvSpPr>
          <p:cNvPr id="211" name="Google Shape;211;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dirty="0"/>
          </a:p>
        </p:txBody>
      </p:sp>
      <p:sp>
        <p:nvSpPr>
          <p:cNvPr id="211" name="Google Shape;211;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553684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Zack</a:t>
            </a:r>
            <a:endParaRPr dirty="0"/>
          </a:p>
        </p:txBody>
      </p:sp>
      <p:sp>
        <p:nvSpPr>
          <p:cNvPr id="256" name="Google Shape;256;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387879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endParaRPr dirty="0"/>
          </a:p>
        </p:txBody>
      </p:sp>
      <p:sp>
        <p:nvSpPr>
          <p:cNvPr id="268" name="Google Shape;268;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endParaRPr dirty="0"/>
          </a:p>
        </p:txBody>
      </p:sp>
      <p:sp>
        <p:nvSpPr>
          <p:cNvPr id="334" name="Google Shape;33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Zack</a:t>
            </a:r>
          </a:p>
          <a:p>
            <a:endParaRPr lang="en-US" dirty="0"/>
          </a:p>
        </p:txBody>
      </p:sp>
      <p:sp>
        <p:nvSpPr>
          <p:cNvPr id="4" name="Slide Number Placeholder 3"/>
          <p:cNvSpPr>
            <a:spLocks noGrp="1"/>
          </p:cNvSpPr>
          <p:nvPr>
            <p:ph type="sldNum" sz="quarter" idx="10"/>
          </p:nvPr>
        </p:nvSpPr>
        <p:spPr/>
        <p:txBody>
          <a:bodyPr/>
          <a:lstStyle/>
          <a:p>
            <a:fld id="{DB3C56F9-2D88-4B6D-9E78-3927033C1AC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0722638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222868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950376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Jen</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64223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endParaRPr dirty="0"/>
          </a:p>
        </p:txBody>
      </p:sp>
      <p:sp>
        <p:nvSpPr>
          <p:cNvPr id="334" name="Google Shape;33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endParaRPr dirty="0"/>
          </a:p>
        </p:txBody>
      </p:sp>
      <p:sp>
        <p:nvSpPr>
          <p:cNvPr id="334" name="Google Shape;33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pPr marL="0" lvl="0" indent="0" algn="l" rtl="0">
              <a:spcBef>
                <a:spcPts val="0"/>
              </a:spcBef>
              <a:spcAft>
                <a:spcPts val="0"/>
              </a:spcAft>
              <a:buNone/>
            </a:pPr>
            <a:endParaRPr dirty="0"/>
          </a:p>
        </p:txBody>
      </p:sp>
      <p:sp>
        <p:nvSpPr>
          <p:cNvPr id="310" name="Google Shape;310;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14802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endParaRPr dirty="0"/>
          </a:p>
        </p:txBody>
      </p:sp>
      <p:sp>
        <p:nvSpPr>
          <p:cNvPr id="316" name="Google Shape;316;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None/>
            </a:pPr>
            <a:r>
              <a:rPr lang="en-US" sz="800" b="0" i="0" u="none" strike="noStrike" cap="none" dirty="0" smtClean="0">
                <a:solidFill>
                  <a:schemeClr val="dk1"/>
                </a:solidFill>
                <a:latin typeface="Calibri"/>
                <a:ea typeface="Calibri"/>
                <a:cs typeface="Calibri"/>
                <a:sym typeface="Calibri"/>
              </a:rPr>
              <a:t>Jen</a:t>
            </a:r>
          </a:p>
          <a:p>
            <a:pPr marL="342900" lvl="0" indent="-342900" algn="l" rtl="0">
              <a:spcBef>
                <a:spcPts val="0"/>
              </a:spcBef>
              <a:spcAft>
                <a:spcPts val="0"/>
              </a:spcAft>
              <a:buClr>
                <a:schemeClr val="dk1"/>
              </a:buClr>
              <a:buSzPts val="3200"/>
              <a:buChar char="•"/>
            </a:pPr>
            <a:endParaRPr lang="en-US" sz="800" b="0" i="0" u="none" strike="noStrike" cap="none" dirty="0" smtClean="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3200"/>
              <a:buNone/>
            </a:pPr>
            <a:r>
              <a:rPr lang="en-US" sz="800" b="0" i="0" u="none" strike="noStrike" cap="none" dirty="0" smtClean="0">
                <a:solidFill>
                  <a:schemeClr val="dk1"/>
                </a:solidFill>
                <a:latin typeface="Calibri"/>
                <a:ea typeface="Calibri"/>
                <a:cs typeface="Calibri"/>
                <a:sym typeface="Calibri"/>
              </a:rPr>
              <a:t>CI: In 2003, Virginia had 82 low-income, high-Black/Hispanic schools with 36,061 students;</a:t>
            </a:r>
            <a:r>
              <a:rPr lang="en-US" sz="800" b="0" i="0" u="none" strike="noStrike" cap="none" baseline="0" dirty="0" smtClean="0">
                <a:solidFill>
                  <a:schemeClr val="dk1"/>
                </a:solidFill>
                <a:latin typeface="Calibri"/>
                <a:ea typeface="Calibri"/>
                <a:cs typeface="Calibri"/>
                <a:sym typeface="Calibri"/>
              </a:rPr>
              <a:t> </a:t>
            </a:r>
            <a:r>
              <a:rPr lang="en-US" sz="800" b="0" i="0" u="none" strike="noStrike" cap="none" dirty="0" smtClean="0">
                <a:solidFill>
                  <a:schemeClr val="dk1"/>
                </a:solidFill>
                <a:latin typeface="Calibri"/>
                <a:ea typeface="Calibri"/>
                <a:cs typeface="Calibri"/>
                <a:sym typeface="Calibri"/>
              </a:rPr>
              <a:t>In 2017, Virginia had 168 low-income, high-Black/Hispanic schools with 82,391 students  </a:t>
            </a:r>
          </a:p>
          <a:p>
            <a:pPr marL="0" lvl="0" indent="0" algn="l" rtl="0">
              <a:spcBef>
                <a:spcPts val="0"/>
              </a:spcBef>
              <a:spcAft>
                <a:spcPts val="0"/>
              </a:spcAft>
              <a:buNone/>
            </a:pPr>
            <a:endParaRPr dirty="0"/>
          </a:p>
        </p:txBody>
      </p:sp>
      <p:sp>
        <p:nvSpPr>
          <p:cNvPr id="322" name="Google Shape;322;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en-US" dirty="0" smtClean="0"/>
              <a:t>Jen</a:t>
            </a:r>
          </a:p>
          <a:p>
            <a:endParaRPr lang="en-US" dirty="0" smtClean="0"/>
          </a:p>
          <a:p>
            <a:r>
              <a:rPr lang="en-US" dirty="0" smtClean="0"/>
              <a:t>English: Χ</a:t>
            </a:r>
            <a:r>
              <a:rPr lang="en-US" baseline="30000" dirty="0" smtClean="0"/>
              <a:t>2</a:t>
            </a:r>
            <a:r>
              <a:rPr lang="en-US" dirty="0" smtClean="0"/>
              <a:t> (1, N =673214) = 46195.622, p &lt;.001</a:t>
            </a:r>
          </a:p>
          <a:p>
            <a:r>
              <a:rPr lang="en-US" dirty="0" smtClean="0"/>
              <a:t>Math: Χ</a:t>
            </a:r>
            <a:r>
              <a:rPr lang="en-US" baseline="30000" dirty="0" smtClean="0"/>
              <a:t>2</a:t>
            </a:r>
            <a:r>
              <a:rPr lang="en-US" dirty="0" smtClean="0"/>
              <a:t> (1, N =801531) = 44174.6, p &lt;.001</a:t>
            </a:r>
          </a:p>
          <a:p>
            <a:pPr marL="0" lvl="0" indent="0" algn="l" rtl="0">
              <a:spcBef>
                <a:spcPts val="0"/>
              </a:spcBef>
              <a:spcAft>
                <a:spcPts val="0"/>
              </a:spcAft>
              <a:buNone/>
            </a:pPr>
            <a:endParaRPr dirty="0"/>
          </a:p>
        </p:txBody>
      </p:sp>
      <p:sp>
        <p:nvSpPr>
          <p:cNvPr id="334" name="Google Shape;33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256394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791675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pPr marL="0" lvl="0" indent="0" algn="l" rtl="0">
              <a:spcBef>
                <a:spcPts val="0"/>
              </a:spcBef>
              <a:spcAft>
                <a:spcPts val="0"/>
              </a:spcAft>
              <a:buNone/>
            </a:pPr>
            <a:endParaRPr dirty="0"/>
          </a:p>
        </p:txBody>
      </p:sp>
      <p:sp>
        <p:nvSpPr>
          <p:cNvPr id="346" name="Google Shape;346;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Jen</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658645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870713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endParaRPr dirty="0"/>
          </a:p>
        </p:txBody>
      </p:sp>
      <p:sp>
        <p:nvSpPr>
          <p:cNvPr id="388" name="Google Shape;388;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smtClean="0">
                <a:latin typeface="Calibri" panose="020F0502020204030204" pitchFamily="34" charset="0"/>
              </a:rPr>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338677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endParaRPr dirty="0"/>
          </a:p>
        </p:txBody>
      </p:sp>
      <p:sp>
        <p:nvSpPr>
          <p:cNvPr id="406" name="Google Shape;406;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5193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Jen</a:t>
            </a:r>
          </a:p>
          <a:p>
            <a:endParaRPr lang="en-US" dirty="0" smtClean="0"/>
          </a:p>
          <a:p>
            <a:r>
              <a:rPr lang="en-US" dirty="0" smtClean="0"/>
              <a:t>http://jlarc.virginia.gov/pdfs/resolutions/2018_Study_topics2.pdf – page 8</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786640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48</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612806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13751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649325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73385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Zack</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20302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smtClean="0"/>
              <a:t>Jen</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Minority students are not specifically</a:t>
            </a:r>
            <a:r>
              <a:rPr lang="en-US" baseline="0" dirty="0" smtClean="0"/>
              <a:t> identified for additional supports in SOQ </a:t>
            </a:r>
            <a:endParaRPr dirty="0"/>
          </a:p>
        </p:txBody>
      </p:sp>
      <p:sp>
        <p:nvSpPr>
          <p:cNvPr id="144" name="Google Shape;144;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smtClean="0"/>
              <a:t>Jen</a:t>
            </a:r>
          </a:p>
          <a:p>
            <a:pPr marL="0" lvl="0" indent="0" algn="l" rtl="0">
              <a:spcBef>
                <a:spcPts val="0"/>
              </a:spcBef>
              <a:spcAft>
                <a:spcPts val="0"/>
              </a:spcAft>
              <a:buNone/>
            </a:pPr>
            <a:endParaRPr dirty="0"/>
          </a:p>
        </p:txBody>
      </p:sp>
      <p:sp>
        <p:nvSpPr>
          <p:cNvPr id="150" name="Google Shape;15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libri" panose="020F0502020204030204" pitchFamily="34" charset="0"/>
              </a:rPr>
              <a:t>Zack</a:t>
            </a:r>
          </a:p>
          <a:p>
            <a:endParaRPr lang="en-US" sz="1200" dirty="0" smtClean="0">
              <a:latin typeface="Calibri" panose="020F0502020204030204" pitchFamily="34" charset="0"/>
            </a:endParaRPr>
          </a:p>
          <a:p>
            <a:r>
              <a:rPr lang="en-US" sz="1200" dirty="0" smtClean="0">
                <a:latin typeface="Calibri" panose="020F0502020204030204" pitchFamily="34" charset="0"/>
              </a:rPr>
              <a:t>Averages out to</a:t>
            </a:r>
          </a:p>
          <a:p>
            <a:r>
              <a:rPr lang="en-US" sz="1200" dirty="0" smtClean="0">
                <a:latin typeface="Calibri" panose="020F0502020204030204" pitchFamily="34" charset="0"/>
              </a:rPr>
              <a:t>1:24.3 in elementary schools</a:t>
            </a:r>
          </a:p>
          <a:p>
            <a:r>
              <a:rPr lang="en-US" sz="1200" dirty="0" smtClean="0">
                <a:latin typeface="Calibri" panose="020F0502020204030204" pitchFamily="34" charset="0"/>
              </a:rPr>
              <a:t>1:21 in middle and high schools </a:t>
            </a:r>
          </a:p>
          <a:p>
            <a:r>
              <a:rPr lang="en-US" sz="1200" dirty="0" smtClean="0">
                <a:latin typeface="Calibri" panose="020F0502020204030204" pitchFamily="34" charset="0"/>
              </a:rPr>
              <a:t>1:22.5 across all grades </a:t>
            </a:r>
          </a:p>
          <a:p>
            <a:endParaRPr lang="en-US" dirty="0"/>
          </a:p>
        </p:txBody>
      </p:sp>
      <p:sp>
        <p:nvSpPr>
          <p:cNvPr id="4" name="Slide Number Placeholder 3"/>
          <p:cNvSpPr>
            <a:spLocks noGrp="1"/>
          </p:cNvSpPr>
          <p:nvPr>
            <p:ph type="sldNum" sz="quarter" idx="10"/>
          </p:nvPr>
        </p:nvSpPr>
        <p:spPr/>
        <p:txBody>
          <a:bodyPr/>
          <a:lstStyle/>
          <a:p>
            <a:fld id="{DB3C56F9-2D88-4B6D-9E78-3927033C1ACB}" type="slidenum">
              <a:rPr lang="en-US" smtClean="0"/>
              <a:t>9</a:t>
            </a:fld>
            <a:endParaRPr lang="en-US" dirty="0"/>
          </a:p>
        </p:txBody>
      </p:sp>
    </p:spTree>
    <p:extLst>
      <p:ext uri="{BB962C8B-B14F-4D97-AF65-F5344CB8AC3E}">
        <p14:creationId xmlns:p14="http://schemas.microsoft.com/office/powerpoint/2010/main" val="4207357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rgbClr val="595959"/>
              </a:buClr>
              <a:buSzPts val="3200"/>
              <a:buNone/>
              <a:defRPr>
                <a:solidFill>
                  <a:srgbClr val="595959"/>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0" name="Google Shape;20;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solidFill>
                  <a:srgbClr val="595959"/>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1" name="Google Shape;21;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solidFill>
                  <a:srgbClr val="595959"/>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2" name="Google Shape;22;p2"/>
          <p:cNvSpPr txBox="1">
            <a:spLocks noGrp="1"/>
          </p:cNvSpPr>
          <p:nvPr>
            <p:ph type="sldNum" idx="12"/>
          </p:nvPr>
        </p:nvSpPr>
        <p:spPr>
          <a:xfrm>
            <a:off x="6736081" y="6589697"/>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tx1"/>
                </a:solidFill>
                <a:latin typeface="Calibri"/>
                <a:ea typeface="Calibri"/>
                <a:cs typeface="Calibri"/>
                <a:sym typeface="Calibri"/>
              </a:defRPr>
            </a:lvl1pPr>
            <a:lvl2pPr marL="0" lvl="1" indent="0" algn="r">
              <a:spcBef>
                <a:spcPts val="0"/>
              </a:spcBef>
              <a:buNone/>
              <a:defRPr sz="1200" b="0" i="0" u="none" strike="noStrike" cap="none">
                <a:solidFill>
                  <a:srgbClr val="595959"/>
                </a:solidFill>
                <a:latin typeface="Calibri"/>
                <a:ea typeface="Calibri"/>
                <a:cs typeface="Calibri"/>
                <a:sym typeface="Calibri"/>
              </a:defRPr>
            </a:lvl2pPr>
            <a:lvl3pPr marL="0" lvl="2" indent="0" algn="r">
              <a:spcBef>
                <a:spcPts val="0"/>
              </a:spcBef>
              <a:buNone/>
              <a:defRPr sz="1200" b="0" i="0" u="none" strike="noStrike" cap="none">
                <a:solidFill>
                  <a:srgbClr val="595959"/>
                </a:solidFill>
                <a:latin typeface="Calibri"/>
                <a:ea typeface="Calibri"/>
                <a:cs typeface="Calibri"/>
                <a:sym typeface="Calibri"/>
              </a:defRPr>
            </a:lvl3pPr>
            <a:lvl4pPr marL="0" lvl="3" indent="0" algn="r">
              <a:spcBef>
                <a:spcPts val="0"/>
              </a:spcBef>
              <a:buNone/>
              <a:defRPr sz="1200" b="0" i="0" u="none" strike="noStrike" cap="none">
                <a:solidFill>
                  <a:srgbClr val="595959"/>
                </a:solidFill>
                <a:latin typeface="Calibri"/>
                <a:ea typeface="Calibri"/>
                <a:cs typeface="Calibri"/>
                <a:sym typeface="Calibri"/>
              </a:defRPr>
            </a:lvl4pPr>
            <a:lvl5pPr marL="0" lvl="4" indent="0" algn="r">
              <a:spcBef>
                <a:spcPts val="0"/>
              </a:spcBef>
              <a:buNone/>
              <a:defRPr sz="1200" b="0" i="0" u="none" strike="noStrike" cap="none">
                <a:solidFill>
                  <a:srgbClr val="595959"/>
                </a:solidFill>
                <a:latin typeface="Calibri"/>
                <a:ea typeface="Calibri"/>
                <a:cs typeface="Calibri"/>
                <a:sym typeface="Calibri"/>
              </a:defRPr>
            </a:lvl5pPr>
            <a:lvl6pPr marL="0" lvl="5" indent="0" algn="r">
              <a:spcBef>
                <a:spcPts val="0"/>
              </a:spcBef>
              <a:buNone/>
              <a:defRPr sz="1200" b="0" i="0" u="none" strike="noStrike" cap="none">
                <a:solidFill>
                  <a:srgbClr val="595959"/>
                </a:solidFill>
                <a:latin typeface="Calibri"/>
                <a:ea typeface="Calibri"/>
                <a:cs typeface="Calibri"/>
                <a:sym typeface="Calibri"/>
              </a:defRPr>
            </a:lvl6pPr>
            <a:lvl7pPr marL="0" lvl="6" indent="0" algn="r">
              <a:spcBef>
                <a:spcPts val="0"/>
              </a:spcBef>
              <a:buNone/>
              <a:defRPr sz="1200" b="0" i="0" u="none" strike="noStrike" cap="none">
                <a:solidFill>
                  <a:srgbClr val="595959"/>
                </a:solidFill>
                <a:latin typeface="Calibri"/>
                <a:ea typeface="Calibri"/>
                <a:cs typeface="Calibri"/>
                <a:sym typeface="Calibri"/>
              </a:defRPr>
            </a:lvl7pPr>
            <a:lvl8pPr marL="0" lvl="7" indent="0" algn="r">
              <a:spcBef>
                <a:spcPts val="0"/>
              </a:spcBef>
              <a:buNone/>
              <a:defRPr sz="1200" b="0" i="0" u="none" strike="noStrike" cap="none">
                <a:solidFill>
                  <a:srgbClr val="595959"/>
                </a:solidFill>
                <a:latin typeface="Calibri"/>
                <a:ea typeface="Calibri"/>
                <a:cs typeface="Calibri"/>
                <a:sym typeface="Calibri"/>
              </a:defRPr>
            </a:lvl8pPr>
            <a:lvl9pPr marL="0" lvl="8" indent="0" algn="r">
              <a:spcBef>
                <a:spcPts val="0"/>
              </a:spcBef>
              <a:buNone/>
              <a:defRPr sz="1200" b="0" i="0" u="none" strike="noStrike" cap="none">
                <a:solidFill>
                  <a:srgbClr val="595959"/>
                </a:solidFill>
                <a:latin typeface="Calibri"/>
                <a:ea typeface="Calibri"/>
                <a:cs typeface="Calibri"/>
                <a:sym typeface="Calibri"/>
              </a:defRPr>
            </a:lvl9pPr>
          </a:lstStyle>
          <a:p>
            <a:fld id="{00000000-1234-1234-1234-12341234123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9" name="Google Shape;79;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3" name="Google Shape;83;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5" name="Google Shape;85;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8" name="Google Shape;28;p3"/>
          <p:cNvSpPr txBox="1">
            <a:spLocks noGrp="1"/>
          </p:cNvSpPr>
          <p:nvPr>
            <p:ph type="sldNum" idx="12"/>
          </p:nvPr>
        </p:nvSpPr>
        <p:spPr>
          <a:xfrm>
            <a:off x="6746839" y="6568181"/>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722313" y="3024187"/>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Clr>
                <a:schemeClr val="dk1"/>
              </a:buClr>
              <a:buSzPts val="4000"/>
              <a:buFont typeface="Georgia"/>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722313" y="1524000"/>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595959"/>
              </a:buClr>
              <a:buSzPts val="2000"/>
              <a:buNone/>
              <a:defRPr sz="2000">
                <a:solidFill>
                  <a:srgbClr val="595959"/>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2" name="Google Shape;32;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4" name="Google Shape;34;p4"/>
          <p:cNvSpPr txBox="1">
            <a:spLocks noGrp="1"/>
          </p:cNvSpPr>
          <p:nvPr>
            <p:ph type="sldNum" idx="12"/>
          </p:nvPr>
        </p:nvSpPr>
        <p:spPr>
          <a:xfrm>
            <a:off x="6746844" y="657151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9" name="Google Shape;39;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1" name="Google Shape;41;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4400"/>
              <a:buFont typeface="Georg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0" name="Google Shape;50;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9" name="Google Shape;59;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Georgia"/>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3" name="Google Shape;63;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6" name="Google Shape;66;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Georgia"/>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1" i="0" u="none" strike="noStrike" cap="none">
                <a:solidFill>
                  <a:schemeClr val="dk1"/>
                </a:solidFill>
                <a:latin typeface="Georgia"/>
                <a:ea typeface="Georgia"/>
                <a:cs typeface="Georgia"/>
                <a:sym typeface="Georgia"/>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Georgia"/>
                <a:ea typeface="Georgia"/>
                <a:cs typeface="Georgia"/>
                <a:sym typeface="Georgia"/>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Georgia"/>
                <a:ea typeface="Georgia"/>
                <a:cs typeface="Georgia"/>
                <a:sym typeface="Georgia"/>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Georgia"/>
                <a:ea typeface="Georgia"/>
                <a:cs typeface="Georgia"/>
                <a:sym typeface="Georgia"/>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Georgia"/>
                <a:ea typeface="Georgia"/>
                <a:cs typeface="Georgia"/>
                <a:sym typeface="Georgia"/>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70" name="Google Shape;70;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1" name="Google Shape;71;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3" name="Google Shape;73;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Georgia"/>
              <a:buNone/>
              <a:defRPr sz="4400" b="1"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1" i="0" u="none" strike="noStrike" cap="none">
                <a:solidFill>
                  <a:schemeClr val="dk1"/>
                </a:solidFill>
                <a:latin typeface="Georgia"/>
                <a:ea typeface="Georgia"/>
                <a:cs typeface="Georgia"/>
                <a:sym typeface="Georgia"/>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Georgia"/>
                <a:ea typeface="Georgia"/>
                <a:cs typeface="Georgia"/>
                <a:sym typeface="Georgia"/>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Georgia"/>
                <a:ea typeface="Georgia"/>
                <a:cs typeface="Georgia"/>
                <a:sym typeface="Georgia"/>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Georgia"/>
                <a:ea typeface="Georgia"/>
                <a:cs typeface="Georgia"/>
                <a:sym typeface="Georgia"/>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Georgia"/>
                <a:ea typeface="Georgia"/>
                <a:cs typeface="Georgia"/>
                <a:sym typeface="Georg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59595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59595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6762376" y="657860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libri"/>
                <a:ea typeface="Calibri"/>
                <a:cs typeface="Calibri"/>
                <a:sym typeface="Calibri"/>
              </a:defRPr>
            </a:lvl1pPr>
            <a:lvl2pPr marL="0" marR="0" lvl="1" indent="0" algn="r" rtl="0">
              <a:spcBef>
                <a:spcPts val="0"/>
              </a:spcBef>
              <a:buNone/>
              <a:defRPr sz="1200" b="0" i="0" u="none" strike="noStrike" cap="none">
                <a:solidFill>
                  <a:srgbClr val="595959"/>
                </a:solidFill>
                <a:latin typeface="Calibri"/>
                <a:ea typeface="Calibri"/>
                <a:cs typeface="Calibri"/>
                <a:sym typeface="Calibri"/>
              </a:defRPr>
            </a:lvl2pPr>
            <a:lvl3pPr marL="0" marR="0" lvl="2" indent="0" algn="r" rtl="0">
              <a:spcBef>
                <a:spcPts val="0"/>
              </a:spcBef>
              <a:buNone/>
              <a:defRPr sz="1200" b="0" i="0" u="none" strike="noStrike" cap="none">
                <a:solidFill>
                  <a:srgbClr val="595959"/>
                </a:solidFill>
                <a:latin typeface="Calibri"/>
                <a:ea typeface="Calibri"/>
                <a:cs typeface="Calibri"/>
                <a:sym typeface="Calibri"/>
              </a:defRPr>
            </a:lvl3pPr>
            <a:lvl4pPr marL="0" marR="0" lvl="3" indent="0" algn="r" rtl="0">
              <a:spcBef>
                <a:spcPts val="0"/>
              </a:spcBef>
              <a:buNone/>
              <a:defRPr sz="1200" b="0" i="0" u="none" strike="noStrike" cap="none">
                <a:solidFill>
                  <a:srgbClr val="595959"/>
                </a:solidFill>
                <a:latin typeface="Calibri"/>
                <a:ea typeface="Calibri"/>
                <a:cs typeface="Calibri"/>
                <a:sym typeface="Calibri"/>
              </a:defRPr>
            </a:lvl4pPr>
            <a:lvl5pPr marL="0" marR="0" lvl="4" indent="0" algn="r" rtl="0">
              <a:spcBef>
                <a:spcPts val="0"/>
              </a:spcBef>
              <a:buNone/>
              <a:defRPr sz="1200" b="0" i="0" u="none" strike="noStrike" cap="none">
                <a:solidFill>
                  <a:srgbClr val="595959"/>
                </a:solidFill>
                <a:latin typeface="Calibri"/>
                <a:ea typeface="Calibri"/>
                <a:cs typeface="Calibri"/>
                <a:sym typeface="Calibri"/>
              </a:defRPr>
            </a:lvl5pPr>
            <a:lvl6pPr marL="0" marR="0" lvl="5" indent="0" algn="r" rtl="0">
              <a:spcBef>
                <a:spcPts val="0"/>
              </a:spcBef>
              <a:buNone/>
              <a:defRPr sz="1200" b="0" i="0" u="none" strike="noStrike" cap="none">
                <a:solidFill>
                  <a:srgbClr val="595959"/>
                </a:solidFill>
                <a:latin typeface="Calibri"/>
                <a:ea typeface="Calibri"/>
                <a:cs typeface="Calibri"/>
                <a:sym typeface="Calibri"/>
              </a:defRPr>
            </a:lvl6pPr>
            <a:lvl7pPr marL="0" marR="0" lvl="6" indent="0" algn="r" rtl="0">
              <a:spcBef>
                <a:spcPts val="0"/>
              </a:spcBef>
              <a:buNone/>
              <a:defRPr sz="1200" b="0" i="0" u="none" strike="noStrike" cap="none">
                <a:solidFill>
                  <a:srgbClr val="595959"/>
                </a:solidFill>
                <a:latin typeface="Calibri"/>
                <a:ea typeface="Calibri"/>
                <a:cs typeface="Calibri"/>
                <a:sym typeface="Calibri"/>
              </a:defRPr>
            </a:lvl7pPr>
            <a:lvl8pPr marL="0" marR="0" lvl="7" indent="0" algn="r" rtl="0">
              <a:spcBef>
                <a:spcPts val="0"/>
              </a:spcBef>
              <a:buNone/>
              <a:defRPr sz="1200" b="0" i="0" u="none" strike="noStrike" cap="none">
                <a:solidFill>
                  <a:srgbClr val="595959"/>
                </a:solidFill>
                <a:latin typeface="Calibri"/>
                <a:ea typeface="Calibri"/>
                <a:cs typeface="Calibri"/>
                <a:sym typeface="Calibri"/>
              </a:defRPr>
            </a:lvl8pPr>
            <a:lvl9pPr marL="0" marR="0" lvl="8" indent="0" algn="r" rtl="0">
              <a:spcBef>
                <a:spcPts val="0"/>
              </a:spcBef>
              <a:buNone/>
              <a:defRPr sz="12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15" name="Google Shape;15;p1"/>
          <p:cNvCxnSpPr/>
          <p:nvPr/>
        </p:nvCxnSpPr>
        <p:spPr>
          <a:xfrm flipH="1">
            <a:off x="0" y="6243638"/>
            <a:ext cx="7315200" cy="28575"/>
          </a:xfrm>
          <a:prstGeom prst="straightConnector1">
            <a:avLst/>
          </a:prstGeom>
          <a:noFill/>
          <a:ln w="12700" cap="flat" cmpd="sng">
            <a:solidFill>
              <a:srgbClr val="0070C0"/>
            </a:solidFill>
            <a:prstDash val="solid"/>
            <a:round/>
            <a:headEnd type="none" w="med" len="med"/>
            <a:tailEnd type="none" w="med" len="med"/>
          </a:ln>
          <a:effectLst>
            <a:outerShdw dist="35921" dir="2700000" algn="ctr" rotWithShape="0">
              <a:schemeClr val="lt2"/>
            </a:outerShdw>
          </a:effectLst>
        </p:spPr>
      </p:cxnSp>
      <p:pic>
        <p:nvPicPr>
          <p:cNvPr id="16" name="Google Shape;16;p1" descr="VDOE"/>
          <p:cNvPicPr preferRelativeResize="0"/>
          <p:nvPr/>
        </p:nvPicPr>
        <p:blipFill rotWithShape="1">
          <a:blip r:embed="rId13">
            <a:alphaModFix/>
          </a:blip>
          <a:srcRect/>
          <a:stretch/>
        </p:blipFill>
        <p:spPr>
          <a:xfrm>
            <a:off x="7354888" y="5613400"/>
            <a:ext cx="1433512" cy="9652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8" Type="http://schemas.openxmlformats.org/officeDocument/2006/relationships/hyperlink" Target="https://www.wallacefoundation.org/knowledge-center/Documents/How-Leadership-Influences-Student-Learning.pdf" TargetMode="External"/><Relationship Id="rId3" Type="http://schemas.openxmlformats.org/officeDocument/2006/relationships/hyperlink" Target="https://www.researchgate.net/publication/250184915_The_Effects_of_Small_Classes_on_Academic_Achievement_The_Results_of_the_Tennessee_Class_Size_Experiment" TargetMode="External"/><Relationship Id="rId7" Type="http://schemas.openxmlformats.org/officeDocument/2006/relationships/hyperlink" Target="http://citeseerx.ist.psu.edu/viewdoc/download?doi=10.1.1.212.450&amp;rep=rep1&amp;type=pdf"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hyperlink" Target="https://cdn.americanprogress.org/wp-content/uploads/issues/2011/04/pdf/class_size.pdf" TargetMode="External"/><Relationship Id="rId11" Type="http://schemas.openxmlformats.org/officeDocument/2006/relationships/hyperlink" Target="https://www.edweek.org/ew/articles/2017/06/14/poor-students-face-digital-divide-in-teacher-technology-training.html" TargetMode="External"/><Relationship Id="rId5" Type="http://schemas.openxmlformats.org/officeDocument/2006/relationships/hyperlink" Target="http://homes.chass.utoronto.ca/~mcmillan/papers/jepsen_rivkin.pdf" TargetMode="External"/><Relationship Id="rId10" Type="http://schemas.openxmlformats.org/officeDocument/2006/relationships/hyperlink" Target="http://dx.doi.org/10.1080/00098655.2015.1121120" TargetMode="External"/><Relationship Id="rId4" Type="http://schemas.openxmlformats.org/officeDocument/2006/relationships/hyperlink" Target="https://www.classsizematters.org/wp-content/uploads/2014/08/do-black-children-benefit-more-from-small-classes.pdf" TargetMode="External"/><Relationship Id="rId9" Type="http://schemas.openxmlformats.org/officeDocument/2006/relationships/hyperlink" Target="http://doi.org/10.3102/0162373711398128"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www.researchgate.net/publication/234758938_Examining_the_Effects_of_Schoolwide_Positive_Behavioral_Interventions_and_Supports_on_Student_Outcomes_Results_From_a_Randomized_Controlled_Effectiveness_Trial_in_Elementary_Schools" TargetMode="External"/><Relationship Id="rId13" Type="http://schemas.openxmlformats.org/officeDocument/2006/relationships/hyperlink" Target="https://escholarship.org/uc/item/65d6v84n" TargetMode="External"/><Relationship Id="rId3" Type="http://schemas.openxmlformats.org/officeDocument/2006/relationships/hyperlink" Target="https://www.brookings.edu/research/class-size-what-research-says-and-what-it-means-for-state-policy/" TargetMode="External"/><Relationship Id="rId7" Type="http://schemas.openxmlformats.org/officeDocument/2006/relationships/hyperlink" Target="https://journals.sagepub.com/doi/abs/10.1177/1098300709332067" TargetMode="External"/><Relationship Id="rId12" Type="http://schemas.openxmlformats.org/officeDocument/2006/relationships/hyperlink" Target="http://citeseerx.ist.psu.edu/viewdoc/download?doi=10.1.1.857.3182&amp;rep=rep1&amp;type=pdf"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hyperlink" Target="https://uploads.friendsresilience.org/wp-content/uploads/2017/09/25002759/Murphy2017-HRP.pdf" TargetMode="External"/><Relationship Id="rId11" Type="http://schemas.openxmlformats.org/officeDocument/2006/relationships/hyperlink" Target="http://www.pewhispanic.org/2008/06/26/the-role-of-schools-in-the-english-language-learner-achievement-gap/" TargetMode="External"/><Relationship Id="rId5" Type="http://schemas.openxmlformats.org/officeDocument/2006/relationships/hyperlink" Target="https://www.schoolcounselor-ca.org/files/Advocacy/Lower%20Counselor%20Ratios%20Equal%20Less%20Discipline.pdf" TargetMode="External"/><Relationship Id="rId10" Type="http://schemas.openxmlformats.org/officeDocument/2006/relationships/hyperlink" Target="http://socrates.berkeley.edu/~ruckerj/QJE_resubmit_final_version.pdf" TargetMode="External"/><Relationship Id="rId4" Type="http://schemas.openxmlformats.org/officeDocument/2006/relationships/hyperlink" Target="http://nyssca.org/wp-content/uploads/2014/10/Lapan-Ratios-Matter-2012.pdf" TargetMode="External"/><Relationship Id="rId9" Type="http://schemas.openxmlformats.org/officeDocument/2006/relationships/hyperlink" Target="https://cepa.stanford.edu/sites/default/files/reardon%20whither%20opportunity%20-%20chapter%205.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txBody>
          <a:bodyPr>
            <a:normAutofit fontScale="90000"/>
          </a:bodyPr>
          <a:lstStyle/>
          <a:p>
            <a:r>
              <a:rPr lang="en-US" dirty="0" smtClean="0">
                <a:latin typeface="+mj-lt"/>
              </a:rPr>
              <a:t>Standards of Quality Review: </a:t>
            </a:r>
            <a:br>
              <a:rPr lang="en-US" dirty="0" smtClean="0">
                <a:latin typeface="+mj-lt"/>
              </a:rPr>
            </a:br>
            <a:r>
              <a:rPr lang="en-US" dirty="0" smtClean="0">
                <a:latin typeface="+mj-lt"/>
              </a:rPr>
              <a:t>Levers </a:t>
            </a:r>
            <a:r>
              <a:rPr lang="en-US" dirty="0">
                <a:latin typeface="+mj-lt"/>
              </a:rPr>
              <a:t>and Best Practices </a:t>
            </a:r>
            <a:br>
              <a:rPr lang="en-US" dirty="0">
                <a:latin typeface="+mj-lt"/>
              </a:rPr>
            </a:br>
            <a:endParaRPr lang="en-US" dirty="0">
              <a:latin typeface="+mj-lt"/>
            </a:endParaRPr>
          </a:p>
        </p:txBody>
      </p:sp>
      <p:sp>
        <p:nvSpPr>
          <p:cNvPr id="3" name="Subtitle 2"/>
          <p:cNvSpPr>
            <a:spLocks noGrp="1"/>
          </p:cNvSpPr>
          <p:nvPr>
            <p:ph type="subTitle" idx="1"/>
          </p:nvPr>
        </p:nvSpPr>
        <p:spPr>
          <a:xfrm>
            <a:off x="1371600" y="3733800"/>
            <a:ext cx="6400800" cy="2286000"/>
          </a:xfrm>
        </p:spPr>
        <p:txBody>
          <a:bodyPr>
            <a:normAutofit fontScale="85000" lnSpcReduction="20000"/>
          </a:bodyPr>
          <a:lstStyle/>
          <a:p>
            <a:r>
              <a:rPr lang="en-US" b="0" dirty="0" smtClean="0">
                <a:solidFill>
                  <a:schemeClr val="tx1"/>
                </a:solidFill>
                <a:latin typeface="+mj-lt"/>
              </a:rPr>
              <a:t>January 23, 2019</a:t>
            </a:r>
          </a:p>
          <a:p>
            <a:pPr lvl="0"/>
            <a:endParaRPr lang="en-US" sz="1900" dirty="0" smtClean="0">
              <a:solidFill>
                <a:prstClr val="black"/>
              </a:solidFill>
              <a:latin typeface="Calibri"/>
            </a:endParaRPr>
          </a:p>
          <a:p>
            <a:pPr lvl="0"/>
            <a:r>
              <a:rPr lang="en-US" sz="2000" dirty="0" smtClean="0">
                <a:solidFill>
                  <a:prstClr val="black"/>
                </a:solidFill>
                <a:latin typeface="+mj-lt"/>
              </a:rPr>
              <a:t>Zachary </a:t>
            </a:r>
            <a:r>
              <a:rPr lang="en-US" sz="2000" dirty="0">
                <a:solidFill>
                  <a:prstClr val="black"/>
                </a:solidFill>
                <a:latin typeface="+mj-lt"/>
              </a:rPr>
              <a:t>Robbins</a:t>
            </a:r>
            <a:r>
              <a:rPr lang="en-US" sz="2000" b="0" dirty="0">
                <a:solidFill>
                  <a:prstClr val="black"/>
                </a:solidFill>
                <a:latin typeface="+mj-lt"/>
              </a:rPr>
              <a:t> </a:t>
            </a:r>
          </a:p>
          <a:p>
            <a:pPr lvl="0"/>
            <a:r>
              <a:rPr lang="en-US" sz="2000" b="0" i="1" dirty="0">
                <a:solidFill>
                  <a:prstClr val="black"/>
                </a:solidFill>
                <a:latin typeface="+mj-lt"/>
              </a:rPr>
              <a:t>Director of Policy</a:t>
            </a:r>
          </a:p>
          <a:p>
            <a:endParaRPr lang="en-US" sz="2000" dirty="0" smtClean="0">
              <a:solidFill>
                <a:schemeClr val="tx1"/>
              </a:solidFill>
              <a:latin typeface="+mj-lt"/>
            </a:endParaRPr>
          </a:p>
          <a:p>
            <a:r>
              <a:rPr lang="en-US" sz="2000" dirty="0" smtClean="0">
                <a:solidFill>
                  <a:schemeClr val="tx1"/>
                </a:solidFill>
                <a:latin typeface="+mj-lt"/>
              </a:rPr>
              <a:t>Dr. </a:t>
            </a:r>
            <a:r>
              <a:rPr lang="en-US" sz="2000" dirty="0">
                <a:solidFill>
                  <a:schemeClr val="tx1"/>
                </a:solidFill>
                <a:latin typeface="+mj-lt"/>
              </a:rPr>
              <a:t>Jennifer </a:t>
            </a:r>
            <a:r>
              <a:rPr lang="en-US" sz="2000" dirty="0" smtClean="0">
                <a:solidFill>
                  <a:schemeClr val="tx1"/>
                </a:solidFill>
                <a:latin typeface="+mj-lt"/>
              </a:rPr>
              <a:t>Piver-Renna</a:t>
            </a:r>
            <a:r>
              <a:rPr lang="en-US" sz="2000" b="0" dirty="0" smtClean="0">
                <a:solidFill>
                  <a:schemeClr val="tx1"/>
                </a:solidFill>
                <a:latin typeface="+mj-lt"/>
              </a:rPr>
              <a:t> </a:t>
            </a:r>
          </a:p>
          <a:p>
            <a:r>
              <a:rPr lang="en-US" sz="2000" b="0" i="1" dirty="0" smtClean="0">
                <a:solidFill>
                  <a:schemeClr val="tx1"/>
                </a:solidFill>
                <a:latin typeface="+mj-lt"/>
              </a:rPr>
              <a:t>Director of Research</a:t>
            </a:r>
          </a:p>
        </p:txBody>
      </p:sp>
    </p:spTree>
    <p:extLst>
      <p:ext uri="{BB962C8B-B14F-4D97-AF65-F5344CB8AC3E}">
        <p14:creationId xmlns:p14="http://schemas.microsoft.com/office/powerpoint/2010/main" val="3213060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8774"/>
            <a:ext cx="8229600" cy="1143000"/>
          </a:xfrm>
        </p:spPr>
        <p:txBody>
          <a:bodyPr>
            <a:noAutofit/>
          </a:bodyPr>
          <a:lstStyle/>
          <a:p>
            <a:r>
              <a:rPr lang="en-US" sz="4000" dirty="0" smtClean="0">
                <a:latin typeface="+mj-lt"/>
              </a:rPr>
              <a:t>Existing K-3 Class Size Reduction Program</a:t>
            </a:r>
            <a:br>
              <a:rPr lang="en-US" sz="4000" dirty="0" smtClean="0">
                <a:latin typeface="+mj-lt"/>
              </a:rPr>
            </a:br>
            <a:endParaRPr lang="en-US" sz="40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1108268132"/>
              </p:ext>
            </p:extLst>
          </p:nvPr>
        </p:nvGraphicFramePr>
        <p:xfrm>
          <a:off x="786359" y="2463498"/>
          <a:ext cx="7748041" cy="2834640"/>
        </p:xfrm>
        <a:graphic>
          <a:graphicData uri="http://schemas.openxmlformats.org/drawingml/2006/table">
            <a:tbl>
              <a:tblPr firstRow="1" bandRow="1">
                <a:tableStyleId>{5C22544A-7EE6-4342-B048-85BDC9FD1C3A}</a:tableStyleId>
              </a:tblPr>
              <a:tblGrid>
                <a:gridCol w="2176831">
                  <a:extLst>
                    <a:ext uri="{9D8B030D-6E8A-4147-A177-3AD203B41FA5}">
                      <a16:colId xmlns="" xmlns:a16="http://schemas.microsoft.com/office/drawing/2014/main" val="3757578544"/>
                    </a:ext>
                  </a:extLst>
                </a:gridCol>
                <a:gridCol w="2960102">
                  <a:extLst>
                    <a:ext uri="{9D8B030D-6E8A-4147-A177-3AD203B41FA5}">
                      <a16:colId xmlns="" xmlns:a16="http://schemas.microsoft.com/office/drawing/2014/main" val="2064928211"/>
                    </a:ext>
                  </a:extLst>
                </a:gridCol>
                <a:gridCol w="2611108">
                  <a:extLst>
                    <a:ext uri="{9D8B030D-6E8A-4147-A177-3AD203B41FA5}">
                      <a16:colId xmlns="" xmlns:a16="http://schemas.microsoft.com/office/drawing/2014/main" val="1914981485"/>
                    </a:ext>
                  </a:extLst>
                </a:gridCol>
              </a:tblGrid>
              <a:tr h="609600">
                <a:tc>
                  <a:txBody>
                    <a:bodyPr/>
                    <a:lstStyle/>
                    <a:p>
                      <a:pPr algn="ctr"/>
                      <a:r>
                        <a:rPr lang="en-US" sz="1800" baseline="0" dirty="0" smtClean="0"/>
                        <a:t>Students Eligible for Free Lunch</a:t>
                      </a:r>
                      <a:endParaRPr lang="en-US" sz="1800" dirty="0"/>
                    </a:p>
                  </a:txBody>
                  <a:tcPr/>
                </a:tc>
                <a:tc>
                  <a:txBody>
                    <a:bodyPr/>
                    <a:lstStyle/>
                    <a:p>
                      <a:pPr algn="ctr"/>
                      <a:r>
                        <a:rPr lang="en-US" sz="1800" dirty="0" smtClean="0"/>
                        <a:t>Max. Schoolwide Student</a:t>
                      </a:r>
                      <a:r>
                        <a:rPr lang="en-US" sz="1800" baseline="0" dirty="0" smtClean="0"/>
                        <a:t> to teacher</a:t>
                      </a:r>
                      <a:r>
                        <a:rPr lang="en-US" sz="1800" dirty="0" smtClean="0"/>
                        <a:t> ratio </a:t>
                      </a:r>
                      <a:endParaRPr lang="en-US" sz="1800" dirty="0"/>
                    </a:p>
                  </a:txBody>
                  <a:tcPr/>
                </a:tc>
                <a:tc>
                  <a:txBody>
                    <a:bodyPr/>
                    <a:lstStyle/>
                    <a:p>
                      <a:pPr algn="ctr"/>
                      <a:r>
                        <a:rPr lang="en-US" sz="1800" dirty="0" smtClean="0"/>
                        <a:t>Maximum Class</a:t>
                      </a:r>
                      <a:r>
                        <a:rPr lang="en-US" sz="1800" baseline="0" dirty="0" smtClean="0"/>
                        <a:t> Size</a:t>
                      </a:r>
                      <a:endParaRPr lang="en-US" sz="1800" dirty="0"/>
                    </a:p>
                  </a:txBody>
                  <a:tcPr/>
                </a:tc>
                <a:extLst>
                  <a:ext uri="{0D108BD9-81ED-4DB2-BD59-A6C34878D82A}">
                    <a16:rowId xmlns="" xmlns:a16="http://schemas.microsoft.com/office/drawing/2014/main" val="2752160685"/>
                  </a:ext>
                </a:extLst>
              </a:tr>
              <a:tr h="274320">
                <a:tc>
                  <a:txBody>
                    <a:bodyPr/>
                    <a:lstStyle/>
                    <a:p>
                      <a:pPr algn="ctr"/>
                      <a:r>
                        <a:rPr lang="en-US" sz="1800" dirty="0" smtClean="0"/>
                        <a:t>30%-45%</a:t>
                      </a:r>
                      <a:endParaRPr lang="en-US" sz="1800" dirty="0"/>
                    </a:p>
                  </a:txBody>
                  <a:tcPr/>
                </a:tc>
                <a:tc>
                  <a:txBody>
                    <a:bodyPr/>
                    <a:lstStyle/>
                    <a:p>
                      <a:pPr algn="ctr"/>
                      <a:r>
                        <a:rPr lang="en-US" sz="1800" dirty="0" smtClean="0"/>
                        <a:t>19:1</a:t>
                      </a:r>
                      <a:endParaRPr lang="en-US" sz="1800" dirty="0"/>
                    </a:p>
                  </a:txBody>
                  <a:tcPr/>
                </a:tc>
                <a:tc>
                  <a:txBody>
                    <a:bodyPr/>
                    <a:lstStyle/>
                    <a:p>
                      <a:pPr algn="ctr"/>
                      <a:r>
                        <a:rPr lang="en-US" sz="1800" dirty="0" smtClean="0"/>
                        <a:t>24</a:t>
                      </a:r>
                      <a:endParaRPr lang="en-US" sz="1800" dirty="0"/>
                    </a:p>
                  </a:txBody>
                  <a:tcPr/>
                </a:tc>
                <a:extLst>
                  <a:ext uri="{0D108BD9-81ED-4DB2-BD59-A6C34878D82A}">
                    <a16:rowId xmlns="" xmlns:a16="http://schemas.microsoft.com/office/drawing/2014/main" val="1289899169"/>
                  </a:ext>
                </a:extLst>
              </a:tr>
              <a:tr h="274320">
                <a:tc>
                  <a:txBody>
                    <a:bodyPr/>
                    <a:lstStyle/>
                    <a:p>
                      <a:pPr algn="ctr"/>
                      <a:r>
                        <a:rPr lang="en-US" sz="1800" dirty="0" smtClean="0"/>
                        <a:t>45%-55%</a:t>
                      </a:r>
                      <a:endParaRPr lang="en-US" sz="1800" dirty="0"/>
                    </a:p>
                  </a:txBody>
                  <a:tcPr/>
                </a:tc>
                <a:tc>
                  <a:txBody>
                    <a:bodyPr/>
                    <a:lstStyle/>
                    <a:p>
                      <a:pPr algn="ctr"/>
                      <a:r>
                        <a:rPr lang="en-US" sz="1800" dirty="0" smtClean="0"/>
                        <a:t>18:1</a:t>
                      </a:r>
                      <a:endParaRPr lang="en-US" sz="1800" dirty="0"/>
                    </a:p>
                  </a:txBody>
                  <a:tcPr/>
                </a:tc>
                <a:tc>
                  <a:txBody>
                    <a:bodyPr/>
                    <a:lstStyle/>
                    <a:p>
                      <a:pPr algn="ctr"/>
                      <a:r>
                        <a:rPr lang="en-US" sz="1800" dirty="0" smtClean="0"/>
                        <a:t>23</a:t>
                      </a:r>
                      <a:endParaRPr lang="en-US" sz="1800" dirty="0"/>
                    </a:p>
                  </a:txBody>
                  <a:tcPr/>
                </a:tc>
                <a:extLst>
                  <a:ext uri="{0D108BD9-81ED-4DB2-BD59-A6C34878D82A}">
                    <a16:rowId xmlns="" xmlns:a16="http://schemas.microsoft.com/office/drawing/2014/main" val="559504193"/>
                  </a:ext>
                </a:extLst>
              </a:tr>
              <a:tr h="274320">
                <a:tc>
                  <a:txBody>
                    <a:bodyPr/>
                    <a:lstStyle/>
                    <a:p>
                      <a:pPr algn="ctr"/>
                      <a:r>
                        <a:rPr lang="en-US" sz="1800" dirty="0" smtClean="0"/>
                        <a:t>55%-65%</a:t>
                      </a:r>
                      <a:endParaRPr lang="en-US" sz="1800" dirty="0"/>
                    </a:p>
                  </a:txBody>
                  <a:tcPr/>
                </a:tc>
                <a:tc>
                  <a:txBody>
                    <a:bodyPr/>
                    <a:lstStyle/>
                    <a:p>
                      <a:pPr algn="ctr"/>
                      <a:r>
                        <a:rPr lang="en-US" sz="1800" dirty="0" smtClean="0"/>
                        <a:t>17:1</a:t>
                      </a:r>
                      <a:endParaRPr lang="en-US" sz="1800" dirty="0"/>
                    </a:p>
                  </a:txBody>
                  <a:tcPr/>
                </a:tc>
                <a:tc>
                  <a:txBody>
                    <a:bodyPr/>
                    <a:lstStyle/>
                    <a:p>
                      <a:pPr algn="ctr"/>
                      <a:r>
                        <a:rPr lang="en-US" sz="1800" dirty="0" smtClean="0"/>
                        <a:t>22</a:t>
                      </a:r>
                      <a:endParaRPr lang="en-US" sz="1800" dirty="0"/>
                    </a:p>
                  </a:txBody>
                  <a:tcPr/>
                </a:tc>
                <a:extLst>
                  <a:ext uri="{0D108BD9-81ED-4DB2-BD59-A6C34878D82A}">
                    <a16:rowId xmlns="" xmlns:a16="http://schemas.microsoft.com/office/drawing/2014/main" val="1617273153"/>
                  </a:ext>
                </a:extLst>
              </a:tr>
              <a:tr h="274320">
                <a:tc>
                  <a:txBody>
                    <a:bodyPr/>
                    <a:lstStyle/>
                    <a:p>
                      <a:pPr algn="ctr"/>
                      <a:r>
                        <a:rPr lang="en-US" sz="1800" dirty="0" smtClean="0"/>
                        <a:t>65%-70%</a:t>
                      </a:r>
                      <a:endParaRPr lang="en-US" sz="1800" dirty="0"/>
                    </a:p>
                  </a:txBody>
                  <a:tcPr/>
                </a:tc>
                <a:tc>
                  <a:txBody>
                    <a:bodyPr/>
                    <a:lstStyle/>
                    <a:p>
                      <a:pPr algn="ctr"/>
                      <a:r>
                        <a:rPr lang="en-US" sz="1800" dirty="0" smtClean="0"/>
                        <a:t>16:1</a:t>
                      </a:r>
                      <a:endParaRPr lang="en-US" sz="1800" dirty="0"/>
                    </a:p>
                  </a:txBody>
                  <a:tcPr/>
                </a:tc>
                <a:tc>
                  <a:txBody>
                    <a:bodyPr/>
                    <a:lstStyle/>
                    <a:p>
                      <a:pPr algn="ctr"/>
                      <a:r>
                        <a:rPr lang="en-US" sz="1800" dirty="0" smtClean="0"/>
                        <a:t>21</a:t>
                      </a:r>
                      <a:endParaRPr lang="en-US" sz="1800" dirty="0"/>
                    </a:p>
                  </a:txBody>
                  <a:tcPr/>
                </a:tc>
                <a:extLst>
                  <a:ext uri="{0D108BD9-81ED-4DB2-BD59-A6C34878D82A}">
                    <a16:rowId xmlns="" xmlns:a16="http://schemas.microsoft.com/office/drawing/2014/main" val="2784872185"/>
                  </a:ext>
                </a:extLst>
              </a:tr>
              <a:tr h="274320">
                <a:tc>
                  <a:txBody>
                    <a:bodyPr/>
                    <a:lstStyle/>
                    <a:p>
                      <a:pPr algn="ctr"/>
                      <a:r>
                        <a:rPr lang="en-US" sz="1800" dirty="0" smtClean="0"/>
                        <a:t>70%-75%</a:t>
                      </a:r>
                      <a:endParaRPr lang="en-US" sz="1800" dirty="0"/>
                    </a:p>
                  </a:txBody>
                  <a:tcPr/>
                </a:tc>
                <a:tc>
                  <a:txBody>
                    <a:bodyPr/>
                    <a:lstStyle/>
                    <a:p>
                      <a:pPr algn="ctr"/>
                      <a:r>
                        <a:rPr lang="en-US" sz="1800" dirty="0" smtClean="0"/>
                        <a:t>15:1</a:t>
                      </a:r>
                      <a:endParaRPr lang="en-US" sz="1800" dirty="0"/>
                    </a:p>
                  </a:txBody>
                  <a:tcPr/>
                </a:tc>
                <a:tc>
                  <a:txBody>
                    <a:bodyPr/>
                    <a:lstStyle/>
                    <a:p>
                      <a:pPr algn="ctr"/>
                      <a:r>
                        <a:rPr lang="en-US" sz="1800" dirty="0" smtClean="0"/>
                        <a:t>20</a:t>
                      </a:r>
                      <a:endParaRPr lang="en-US" sz="1800" dirty="0"/>
                    </a:p>
                  </a:txBody>
                  <a:tcPr/>
                </a:tc>
                <a:extLst>
                  <a:ext uri="{0D108BD9-81ED-4DB2-BD59-A6C34878D82A}">
                    <a16:rowId xmlns="" xmlns:a16="http://schemas.microsoft.com/office/drawing/2014/main" val="2615913536"/>
                  </a:ext>
                </a:extLst>
              </a:tr>
              <a:tr h="274320">
                <a:tc>
                  <a:txBody>
                    <a:bodyPr/>
                    <a:lstStyle/>
                    <a:p>
                      <a:pPr algn="ctr"/>
                      <a:r>
                        <a:rPr lang="en-US" sz="1800" dirty="0" smtClean="0"/>
                        <a:t>75% or more</a:t>
                      </a:r>
                      <a:endParaRPr lang="en-US" sz="1800" dirty="0"/>
                    </a:p>
                  </a:txBody>
                  <a:tcPr/>
                </a:tc>
                <a:tc>
                  <a:txBody>
                    <a:bodyPr/>
                    <a:lstStyle/>
                    <a:p>
                      <a:pPr algn="ctr"/>
                      <a:r>
                        <a:rPr lang="en-US" sz="1800" dirty="0" smtClean="0"/>
                        <a:t>14:1</a:t>
                      </a:r>
                      <a:endParaRPr lang="en-US" sz="1800" dirty="0"/>
                    </a:p>
                  </a:txBody>
                  <a:tcPr/>
                </a:tc>
                <a:tc>
                  <a:txBody>
                    <a:bodyPr/>
                    <a:lstStyle/>
                    <a:p>
                      <a:pPr algn="ctr"/>
                      <a:r>
                        <a:rPr lang="en-US" sz="1800" dirty="0" smtClean="0"/>
                        <a:t>19</a:t>
                      </a:r>
                      <a:endParaRPr lang="en-US" sz="1800" dirty="0"/>
                    </a:p>
                  </a:txBody>
                  <a:tcPr/>
                </a:tc>
                <a:extLst>
                  <a:ext uri="{0D108BD9-81ED-4DB2-BD59-A6C34878D82A}">
                    <a16:rowId xmlns="" xmlns:a16="http://schemas.microsoft.com/office/drawing/2014/main" val="3635926193"/>
                  </a:ext>
                </a:extLst>
              </a:tr>
            </a:tbl>
          </a:graphicData>
        </a:graphic>
      </p:graphicFrame>
      <p:sp>
        <p:nvSpPr>
          <p:cNvPr id="5" name="Rectangle 4"/>
          <p:cNvSpPr/>
          <p:nvPr/>
        </p:nvSpPr>
        <p:spPr>
          <a:xfrm>
            <a:off x="571500" y="1587395"/>
            <a:ext cx="8001000" cy="646331"/>
          </a:xfrm>
          <a:prstGeom prst="rect">
            <a:avLst/>
          </a:prstGeom>
        </p:spPr>
        <p:txBody>
          <a:bodyPr wrap="square">
            <a:spAutoFit/>
          </a:bodyPr>
          <a:lstStyle/>
          <a:p>
            <a:r>
              <a:rPr lang="en-US" sz="1800" dirty="0" smtClean="0">
                <a:latin typeface="+mj-lt"/>
              </a:rPr>
              <a:t>Optional $130.5 million (FY19) program available to school divisions with high poverty schools meeting these ratios and class sizes:</a:t>
            </a:r>
            <a:endParaRPr lang="en-US" sz="1800" dirty="0">
              <a:latin typeface="+mj-lt"/>
            </a:endParaRPr>
          </a:p>
        </p:txBody>
      </p:sp>
      <p:sp>
        <p:nvSpPr>
          <p:cNvPr id="6" name="TextBox 5"/>
          <p:cNvSpPr txBox="1"/>
          <p:nvPr/>
        </p:nvSpPr>
        <p:spPr>
          <a:xfrm>
            <a:off x="457200" y="5932837"/>
            <a:ext cx="8077200" cy="338554"/>
          </a:xfrm>
          <a:prstGeom prst="rect">
            <a:avLst/>
          </a:prstGeom>
          <a:noFill/>
        </p:spPr>
        <p:txBody>
          <a:bodyPr wrap="square" rtlCol="0">
            <a:spAutoFit/>
          </a:bodyPr>
          <a:lstStyle/>
          <a:p>
            <a:r>
              <a:rPr lang="en-US" sz="1600" i="1" dirty="0" smtClean="0">
                <a:solidFill>
                  <a:prstClr val="black"/>
                </a:solidFill>
                <a:latin typeface="+mj-lt"/>
              </a:rPr>
              <a:t>2018 Appropriation Act, Item 136.C.10</a:t>
            </a:r>
            <a:endParaRPr lang="en-US" sz="1600" i="1" dirty="0">
              <a:solidFill>
                <a:prstClr val="black"/>
              </a:solidFill>
              <a:latin typeface="+mj-lt"/>
            </a:endParaRPr>
          </a:p>
        </p:txBody>
      </p:sp>
      <p:sp>
        <p:nvSpPr>
          <p:cNvPr id="10" name="Slide Number Placeholder 9"/>
          <p:cNvSpPr>
            <a:spLocks noGrp="1"/>
          </p:cNvSpPr>
          <p:nvPr>
            <p:ph type="sldNum" idx="12"/>
          </p:nvPr>
        </p:nvSpPr>
        <p:spPr>
          <a:xfrm>
            <a:off x="6716976" y="6574718"/>
            <a:ext cx="2133600" cy="365125"/>
          </a:xfrm>
        </p:spPr>
        <p:txBody>
          <a:bodyPr/>
          <a:lstStyle/>
          <a:p>
            <a:pPr marL="0" lvl="0" indent="0" algn="r" rtl="0">
              <a:spcBef>
                <a:spcPts val="0"/>
              </a:spcBef>
              <a:spcAft>
                <a:spcPts val="0"/>
              </a:spcAft>
              <a:buNone/>
            </a:pPr>
            <a:fld id="{00000000-1234-1234-1234-123412341234}" type="slidenum">
              <a:rPr lang="en-US" smtClean="0"/>
              <a:t>10</a:t>
            </a:fld>
            <a:endParaRPr lang="en-US" dirty="0"/>
          </a:p>
        </p:txBody>
      </p:sp>
    </p:spTree>
    <p:extLst>
      <p:ext uri="{BB962C8B-B14F-4D97-AF65-F5344CB8AC3E}">
        <p14:creationId xmlns:p14="http://schemas.microsoft.com/office/powerpoint/2010/main" val="2505888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4"/>
          <p:cNvSpPr txBox="1">
            <a:spLocks noGrp="1"/>
          </p:cNvSpPr>
          <p:nvPr>
            <p:ph type="title"/>
          </p:nvPr>
        </p:nvSpPr>
        <p:spPr>
          <a:xfrm>
            <a:off x="457200" y="220047"/>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600" dirty="0">
                <a:latin typeface="+mn-lt"/>
              </a:rPr>
              <a:t>Research on Class Size  Reductions  </a:t>
            </a:r>
            <a:endParaRPr sz="3600" dirty="0">
              <a:latin typeface="+mn-lt"/>
            </a:endParaRPr>
          </a:p>
        </p:txBody>
      </p:sp>
      <p:sp>
        <p:nvSpPr>
          <p:cNvPr id="182" name="Google Shape;182;p24"/>
          <p:cNvSpPr txBox="1">
            <a:spLocks noGrp="1"/>
          </p:cNvSpPr>
          <p:nvPr>
            <p:ph type="body" idx="1"/>
          </p:nvPr>
        </p:nvSpPr>
        <p:spPr>
          <a:xfrm>
            <a:off x="484495" y="1450075"/>
            <a:ext cx="8229600" cy="4525963"/>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chemeClr val="dk1"/>
              </a:buClr>
              <a:buSzPts val="2240"/>
              <a:buNone/>
            </a:pPr>
            <a:r>
              <a:rPr lang="en-US" sz="2000" b="0" dirty="0">
                <a:latin typeface="+mj-lt"/>
              </a:rPr>
              <a:t>Tennessee’s Student Teacher Achievement Ratio (STAR), </a:t>
            </a:r>
            <a:r>
              <a:rPr lang="en-US" sz="2000" b="0" dirty="0" smtClean="0">
                <a:latin typeface="+mj-lt"/>
              </a:rPr>
              <a:t>1985</a:t>
            </a:r>
            <a:r>
              <a:rPr lang="en-US" sz="2000" b="0" baseline="30000" dirty="0" smtClean="0">
                <a:latin typeface="+mj-lt"/>
              </a:rPr>
              <a:t>(1,2)  </a:t>
            </a:r>
            <a:endParaRPr sz="2000" b="0" baseline="30000" dirty="0">
              <a:latin typeface="+mj-lt"/>
            </a:endParaRPr>
          </a:p>
          <a:p>
            <a:pPr marL="342900">
              <a:lnSpc>
                <a:spcPct val="80000"/>
              </a:lnSpc>
              <a:spcBef>
                <a:spcPts val="392"/>
              </a:spcBef>
              <a:buSzPts val="1960"/>
              <a:buFont typeface="Arial" panose="020B0604020202020204" pitchFamily="34" charset="0"/>
              <a:buChar char="•"/>
            </a:pPr>
            <a:r>
              <a:rPr lang="en-US" sz="2000" b="0" dirty="0">
                <a:latin typeface="+mj-lt"/>
              </a:rPr>
              <a:t>Students in small classes </a:t>
            </a:r>
            <a:r>
              <a:rPr lang="en-US" sz="2000" b="0" dirty="0" smtClean="0">
                <a:latin typeface="+mj-lt"/>
              </a:rPr>
              <a:t>significantly outperformed peers and effects </a:t>
            </a:r>
            <a:r>
              <a:rPr lang="en-US" sz="2000" b="0" dirty="0">
                <a:latin typeface="+mj-lt"/>
              </a:rPr>
              <a:t>were largest for black students, economically disadvantaged students, and </a:t>
            </a:r>
            <a:r>
              <a:rPr lang="en-US" sz="2000" b="0" dirty="0" smtClean="0">
                <a:latin typeface="+mj-lt"/>
              </a:rPr>
              <a:t>boys </a:t>
            </a:r>
            <a:endParaRPr sz="2000" b="0" dirty="0">
              <a:solidFill>
                <a:srgbClr val="FF0000"/>
              </a:solidFill>
              <a:latin typeface="+mj-lt"/>
            </a:endParaRPr>
          </a:p>
          <a:p>
            <a:pPr marL="342900" lvl="0" indent="-200660" algn="l" rtl="0">
              <a:lnSpc>
                <a:spcPct val="80000"/>
              </a:lnSpc>
              <a:spcBef>
                <a:spcPts val="448"/>
              </a:spcBef>
              <a:spcAft>
                <a:spcPts val="0"/>
              </a:spcAft>
              <a:buClr>
                <a:schemeClr val="dk1"/>
              </a:buClr>
              <a:buSzPts val="2240"/>
              <a:buNone/>
            </a:pPr>
            <a:endParaRPr sz="2000" b="0" dirty="0">
              <a:latin typeface="+mj-lt"/>
            </a:endParaRPr>
          </a:p>
          <a:p>
            <a:pPr marL="0" lvl="0" indent="0" algn="l" rtl="0">
              <a:lnSpc>
                <a:spcPct val="80000"/>
              </a:lnSpc>
              <a:spcBef>
                <a:spcPts val="448"/>
              </a:spcBef>
              <a:spcAft>
                <a:spcPts val="0"/>
              </a:spcAft>
              <a:buClr>
                <a:schemeClr val="dk1"/>
              </a:buClr>
              <a:buSzPts val="2240"/>
              <a:buNone/>
            </a:pPr>
            <a:r>
              <a:rPr lang="en-US" sz="2000" b="0" dirty="0">
                <a:latin typeface="+mj-lt"/>
              </a:rPr>
              <a:t>California’s K-3 Class Size Reduction Program, </a:t>
            </a:r>
            <a:r>
              <a:rPr lang="en-US" sz="2000" b="0" dirty="0" smtClean="0">
                <a:latin typeface="+mj-lt"/>
              </a:rPr>
              <a:t>1996</a:t>
            </a:r>
            <a:r>
              <a:rPr lang="en-US" sz="2000" b="0" baseline="30000" dirty="0" smtClean="0">
                <a:latin typeface="+mj-lt"/>
              </a:rPr>
              <a:t>(3)</a:t>
            </a:r>
            <a:endParaRPr sz="2000" b="0" baseline="30000" dirty="0">
              <a:latin typeface="+mj-lt"/>
            </a:endParaRPr>
          </a:p>
          <a:p>
            <a:pPr marL="342900">
              <a:lnSpc>
                <a:spcPct val="80000"/>
              </a:lnSpc>
              <a:spcBef>
                <a:spcPts val="392"/>
              </a:spcBef>
              <a:buSzPts val="1960"/>
              <a:buFont typeface="Arial" panose="020B0604020202020204" pitchFamily="34" charset="0"/>
              <a:buChar char="•"/>
            </a:pPr>
            <a:r>
              <a:rPr lang="en-US" sz="2000" b="0" dirty="0">
                <a:latin typeface="+mj-lt"/>
              </a:rPr>
              <a:t>Positive effects offset by increases in number of new and not-fully-certified </a:t>
            </a:r>
            <a:r>
              <a:rPr lang="en-US" sz="2000" b="0" dirty="0" smtClean="0">
                <a:latin typeface="+mj-lt"/>
              </a:rPr>
              <a:t>teachers </a:t>
            </a:r>
            <a:endParaRPr sz="2000" b="0" dirty="0">
              <a:solidFill>
                <a:srgbClr val="FF0000"/>
              </a:solidFill>
              <a:latin typeface="+mj-lt"/>
            </a:endParaRPr>
          </a:p>
          <a:p>
            <a:pPr marL="342900" lvl="0" indent="-200660" algn="l" rtl="0">
              <a:lnSpc>
                <a:spcPct val="80000"/>
              </a:lnSpc>
              <a:spcBef>
                <a:spcPts val="448"/>
              </a:spcBef>
              <a:spcAft>
                <a:spcPts val="0"/>
              </a:spcAft>
              <a:buClr>
                <a:schemeClr val="dk1"/>
              </a:buClr>
              <a:buSzPts val="2240"/>
              <a:buNone/>
            </a:pPr>
            <a:endParaRPr sz="2000" b="0" dirty="0">
              <a:latin typeface="+mj-lt"/>
            </a:endParaRPr>
          </a:p>
          <a:p>
            <a:pPr marL="0" lvl="0" indent="0" algn="l" rtl="0">
              <a:lnSpc>
                <a:spcPct val="80000"/>
              </a:lnSpc>
              <a:spcBef>
                <a:spcPts val="448"/>
              </a:spcBef>
              <a:spcAft>
                <a:spcPts val="0"/>
              </a:spcAft>
              <a:buClr>
                <a:schemeClr val="dk1"/>
              </a:buClr>
              <a:buSzPts val="2240"/>
              <a:buNone/>
            </a:pPr>
            <a:r>
              <a:rPr lang="en-US" sz="2000" b="0" dirty="0">
                <a:latin typeface="+mj-lt"/>
              </a:rPr>
              <a:t>Florida’s Core Class Size Reduction Program, </a:t>
            </a:r>
            <a:r>
              <a:rPr lang="en-US" sz="2000" b="0" dirty="0" smtClean="0">
                <a:latin typeface="+mj-lt"/>
              </a:rPr>
              <a:t>2002</a:t>
            </a:r>
            <a:r>
              <a:rPr lang="en-US" sz="2000" b="0" baseline="30000" dirty="0" smtClean="0">
                <a:latin typeface="+mj-lt"/>
              </a:rPr>
              <a:t>(4)</a:t>
            </a:r>
            <a:endParaRPr sz="2000" b="0" baseline="30000" dirty="0">
              <a:latin typeface="+mj-lt"/>
            </a:endParaRPr>
          </a:p>
          <a:p>
            <a:pPr marL="342900">
              <a:lnSpc>
                <a:spcPct val="80000"/>
              </a:lnSpc>
              <a:spcBef>
                <a:spcPts val="392"/>
              </a:spcBef>
              <a:buSzPts val="1960"/>
              <a:buFont typeface="Arial" panose="020B0604020202020204" pitchFamily="34" charset="0"/>
              <a:buChar char="•"/>
            </a:pPr>
            <a:r>
              <a:rPr lang="en-US" sz="2000" b="0" dirty="0">
                <a:latin typeface="+mj-lt"/>
              </a:rPr>
              <a:t>No impact on test scores in grades 3 through 8 through </a:t>
            </a:r>
            <a:r>
              <a:rPr lang="en-US" sz="2000" b="0" dirty="0" smtClean="0">
                <a:latin typeface="+mj-lt"/>
              </a:rPr>
              <a:t>2009</a:t>
            </a:r>
          </a:p>
          <a:p>
            <a:pPr marL="285750" indent="-285750">
              <a:lnSpc>
                <a:spcPct val="80000"/>
              </a:lnSpc>
              <a:spcBef>
                <a:spcPts val="392"/>
              </a:spcBef>
              <a:buSzPts val="1960"/>
              <a:buChar char="–"/>
            </a:pPr>
            <a:endParaRPr lang="en-US" sz="2000" b="0" dirty="0">
              <a:latin typeface="+mj-lt"/>
            </a:endParaRPr>
          </a:p>
          <a:p>
            <a:pPr marL="0" indent="0">
              <a:lnSpc>
                <a:spcPct val="80000"/>
              </a:lnSpc>
              <a:spcBef>
                <a:spcPts val="392"/>
              </a:spcBef>
              <a:buSzPts val="1960"/>
              <a:buNone/>
            </a:pPr>
            <a:r>
              <a:rPr lang="en-US" sz="2000" b="0" dirty="0" smtClean="0">
                <a:latin typeface="+mj-lt"/>
              </a:rPr>
              <a:t>Class </a:t>
            </a:r>
            <a:r>
              <a:rPr lang="en-US" sz="2000" b="0" dirty="0">
                <a:latin typeface="+mj-lt"/>
              </a:rPr>
              <a:t>size reductions are expensive, and other educational interventions have greater returns on investment and larger effects</a:t>
            </a:r>
            <a:endParaRPr lang="en-US" sz="2000" b="0" dirty="0">
              <a:solidFill>
                <a:srgbClr val="FF0000"/>
              </a:solidFill>
              <a:latin typeface="+mj-lt"/>
            </a:endParaRPr>
          </a:p>
          <a:p>
            <a:pPr marL="285750" indent="-285750">
              <a:lnSpc>
                <a:spcPct val="90000"/>
              </a:lnSpc>
              <a:spcBef>
                <a:spcPts val="518"/>
              </a:spcBef>
              <a:buSzPct val="125000"/>
            </a:pPr>
            <a:r>
              <a:rPr lang="en-US" sz="2000" b="0" dirty="0">
                <a:latin typeface="+mj-lt"/>
              </a:rPr>
              <a:t>Data from Tennessee STAR study produced estimates of much </a:t>
            </a:r>
            <a:r>
              <a:rPr lang="en-US" sz="2000" b="0" dirty="0" smtClean="0">
                <a:latin typeface="+mj-lt"/>
              </a:rPr>
              <a:t>     larger </a:t>
            </a:r>
            <a:r>
              <a:rPr lang="en-US" sz="2000" b="0" dirty="0">
                <a:latin typeface="+mj-lt"/>
              </a:rPr>
              <a:t>effects for variation in teacher quality</a:t>
            </a:r>
            <a:r>
              <a:rPr lang="en-US" sz="2000" b="0" baseline="30000" dirty="0">
                <a:latin typeface="+mj-lt"/>
              </a:rPr>
              <a:t>(5</a:t>
            </a:r>
            <a:r>
              <a:rPr lang="en-US" sz="2000" b="0" baseline="30000" dirty="0" smtClean="0">
                <a:latin typeface="+mj-lt"/>
              </a:rPr>
              <a:t>)</a:t>
            </a:r>
            <a:r>
              <a:rPr lang="en-US" sz="2000" b="0" dirty="0" smtClean="0">
                <a:latin typeface="+mj-lt"/>
              </a:rPr>
              <a:t> </a:t>
            </a:r>
            <a:endParaRPr sz="2000" b="0" dirty="0">
              <a:solidFill>
                <a:srgbClr val="FF0000"/>
              </a:solidFill>
              <a:latin typeface="+mj-lt"/>
            </a:endParaRPr>
          </a:p>
          <a:p>
            <a:pPr marL="742950" lvl="1" indent="-161290" algn="l" rtl="0">
              <a:lnSpc>
                <a:spcPct val="80000"/>
              </a:lnSpc>
              <a:spcBef>
                <a:spcPts val="392"/>
              </a:spcBef>
              <a:spcAft>
                <a:spcPts val="0"/>
              </a:spcAft>
              <a:buClr>
                <a:schemeClr val="dk1"/>
              </a:buClr>
              <a:buSzPts val="1960"/>
              <a:buNone/>
            </a:pPr>
            <a:endParaRPr sz="2000" dirty="0">
              <a:latin typeface="+mj-lt"/>
            </a:endParaRPr>
          </a:p>
          <a:p>
            <a:pPr marL="742950" lvl="1" indent="-161290" algn="l" rtl="0">
              <a:lnSpc>
                <a:spcPct val="80000"/>
              </a:lnSpc>
              <a:spcBef>
                <a:spcPts val="392"/>
              </a:spcBef>
              <a:spcAft>
                <a:spcPts val="0"/>
              </a:spcAft>
              <a:buClr>
                <a:schemeClr val="dk1"/>
              </a:buClr>
              <a:buSzPts val="1960"/>
              <a:buNone/>
            </a:pPr>
            <a:endParaRPr sz="2000" dirty="0">
              <a:latin typeface="+mj-lt"/>
            </a:endParaRPr>
          </a:p>
          <a:p>
            <a:pPr marL="342900" lvl="0" indent="-200660" algn="l" rtl="0">
              <a:lnSpc>
                <a:spcPct val="80000"/>
              </a:lnSpc>
              <a:spcBef>
                <a:spcPts val="448"/>
              </a:spcBef>
              <a:spcAft>
                <a:spcPts val="0"/>
              </a:spcAft>
              <a:buClr>
                <a:schemeClr val="dk1"/>
              </a:buClr>
              <a:buSzPts val="2240"/>
              <a:buNone/>
            </a:pPr>
            <a:endParaRPr sz="2000" b="0" dirty="0">
              <a:latin typeface="+mj-lt"/>
            </a:endParaRPr>
          </a:p>
          <a:p>
            <a:pPr marL="1143000" lvl="2" indent="-121919" algn="l" rtl="0">
              <a:lnSpc>
                <a:spcPct val="80000"/>
              </a:lnSpc>
              <a:spcBef>
                <a:spcPts val="336"/>
              </a:spcBef>
              <a:spcAft>
                <a:spcPts val="0"/>
              </a:spcAft>
              <a:buClr>
                <a:schemeClr val="dk1"/>
              </a:buClr>
              <a:buSzPts val="1680"/>
              <a:buNone/>
            </a:pPr>
            <a:endParaRPr sz="2000" dirty="0">
              <a:latin typeface="+mj-lt"/>
            </a:endParaRPr>
          </a:p>
          <a:p>
            <a:pPr marL="1143000" lvl="2" indent="-121919" algn="l" rtl="0">
              <a:lnSpc>
                <a:spcPct val="80000"/>
              </a:lnSpc>
              <a:spcBef>
                <a:spcPts val="336"/>
              </a:spcBef>
              <a:spcAft>
                <a:spcPts val="0"/>
              </a:spcAft>
              <a:buClr>
                <a:schemeClr val="dk1"/>
              </a:buClr>
              <a:buSzPts val="1680"/>
              <a:buNone/>
            </a:pPr>
            <a:endParaRPr sz="20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76200" y="165456"/>
            <a:ext cx="8904027"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4000" dirty="0" smtClean="0">
                <a:latin typeface="+mj-lt"/>
              </a:rPr>
              <a:t>Smaller </a:t>
            </a:r>
            <a:r>
              <a:rPr lang="en-US" sz="4000" dirty="0">
                <a:latin typeface="+mj-lt"/>
              </a:rPr>
              <a:t>A</a:t>
            </a:r>
            <a:r>
              <a:rPr lang="en-US" sz="4000" dirty="0" smtClean="0">
                <a:latin typeface="+mj-lt"/>
              </a:rPr>
              <a:t>verage Student-Teacher </a:t>
            </a:r>
            <a:r>
              <a:rPr lang="en-US" sz="4000" dirty="0">
                <a:latin typeface="+mj-lt"/>
              </a:rPr>
              <a:t>R</a:t>
            </a:r>
            <a:r>
              <a:rPr lang="en-US" sz="4000" dirty="0" smtClean="0">
                <a:latin typeface="+mj-lt"/>
              </a:rPr>
              <a:t>atios in High </a:t>
            </a:r>
            <a:r>
              <a:rPr lang="en-US" sz="4000" dirty="0">
                <a:latin typeface="+mj-lt"/>
              </a:rPr>
              <a:t>P</a:t>
            </a:r>
            <a:r>
              <a:rPr lang="en-US" sz="4000" dirty="0" smtClean="0">
                <a:latin typeface="+mj-lt"/>
              </a:rPr>
              <a:t>overty </a:t>
            </a:r>
            <a:r>
              <a:rPr lang="en-US" sz="4000" dirty="0">
                <a:latin typeface="+mj-lt"/>
              </a:rPr>
              <a:t>S</a:t>
            </a:r>
            <a:r>
              <a:rPr lang="en-US" sz="4000" dirty="0" smtClean="0">
                <a:latin typeface="+mj-lt"/>
              </a:rPr>
              <a:t>chools </a:t>
            </a:r>
            <a:endParaRPr sz="40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dirty="0"/>
          </a:p>
        </p:txBody>
      </p:sp>
      <p:sp>
        <p:nvSpPr>
          <p:cNvPr id="2" name="Rectangle 1"/>
          <p:cNvSpPr/>
          <p:nvPr/>
        </p:nvSpPr>
        <p:spPr>
          <a:xfrm>
            <a:off x="0" y="5445457"/>
            <a:ext cx="8830101" cy="118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614147" y="1610434"/>
            <a:ext cx="7588153" cy="4760864"/>
            <a:chOff x="984250" y="1600200"/>
            <a:chExt cx="7092950" cy="4907578"/>
          </a:xfrm>
        </p:grpSpPr>
        <p:pic>
          <p:nvPicPr>
            <p:cNvPr id="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250" y="1600200"/>
              <a:ext cx="709295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2819400" y="6138446"/>
              <a:ext cx="5029200" cy="369332"/>
            </a:xfrm>
            <a:prstGeom prst="rect">
              <a:avLst/>
            </a:prstGeom>
            <a:noFill/>
          </p:spPr>
          <p:txBody>
            <a:bodyPr wrap="square" rtlCol="0">
              <a:spAutoFit/>
            </a:bodyPr>
            <a:lstStyle/>
            <a:p>
              <a:r>
                <a:rPr lang="en-US" b="1" dirty="0" smtClean="0">
                  <a:solidFill>
                    <a:srgbClr val="002060"/>
                  </a:solidFill>
                </a:rPr>
                <a:t>Percent of </a:t>
              </a:r>
              <a:r>
                <a:rPr lang="en-US" b="1" dirty="0">
                  <a:solidFill>
                    <a:srgbClr val="002060"/>
                  </a:solidFill>
                </a:rPr>
                <a:t>Economically </a:t>
              </a:r>
              <a:r>
                <a:rPr lang="en-US" b="1" dirty="0" smtClean="0">
                  <a:solidFill>
                    <a:srgbClr val="002060"/>
                  </a:solidFill>
                </a:rPr>
                <a:t>Disadvantaged Students</a:t>
              </a:r>
              <a:endParaRPr lang="en-US" b="1" dirty="0">
                <a:solidFill>
                  <a:srgbClr val="002060"/>
                </a:solidFill>
              </a:endParaRPr>
            </a:p>
          </p:txBody>
        </p:sp>
        <p:sp>
          <p:nvSpPr>
            <p:cNvPr id="9" name="TextBox 8"/>
            <p:cNvSpPr txBox="1"/>
            <p:nvPr/>
          </p:nvSpPr>
          <p:spPr>
            <a:xfrm>
              <a:off x="2133600" y="1875159"/>
              <a:ext cx="400110" cy="1716688"/>
            </a:xfrm>
            <a:prstGeom prst="rect">
              <a:avLst/>
            </a:prstGeom>
            <a:noFill/>
          </p:spPr>
          <p:txBody>
            <a:bodyPr vert="vert270" wrap="none" rtlCol="0">
              <a:spAutoFit/>
            </a:bodyPr>
            <a:lstStyle/>
            <a:p>
              <a:r>
                <a:rPr lang="en-US" sz="1400" b="1" dirty="0" smtClean="0">
                  <a:solidFill>
                    <a:schemeClr val="tx2">
                      <a:lumMod val="75000"/>
                    </a:schemeClr>
                  </a:solidFill>
                </a:rPr>
                <a:t>Avg Students/Teacher</a:t>
              </a:r>
              <a:endParaRPr lang="en-US" sz="1400" b="1" dirty="0">
                <a:solidFill>
                  <a:schemeClr val="tx2">
                    <a:lumMod val="75000"/>
                  </a:schemeClr>
                </a:solidFill>
              </a:endParaRPr>
            </a:p>
          </p:txBody>
        </p:sp>
        <p:sp>
          <p:nvSpPr>
            <p:cNvPr id="10" name="TextBox 9"/>
            <p:cNvSpPr txBox="1"/>
            <p:nvPr/>
          </p:nvSpPr>
          <p:spPr>
            <a:xfrm>
              <a:off x="2133600" y="4008759"/>
              <a:ext cx="400110" cy="1716688"/>
            </a:xfrm>
            <a:prstGeom prst="rect">
              <a:avLst/>
            </a:prstGeom>
            <a:noFill/>
          </p:spPr>
          <p:txBody>
            <a:bodyPr vert="vert270" wrap="none" rtlCol="0">
              <a:spAutoFit/>
            </a:bodyPr>
            <a:lstStyle/>
            <a:p>
              <a:r>
                <a:rPr lang="en-US" sz="1400" b="1" dirty="0" smtClean="0">
                  <a:solidFill>
                    <a:schemeClr val="tx2">
                      <a:lumMod val="75000"/>
                    </a:schemeClr>
                  </a:solidFill>
                </a:rPr>
                <a:t>Avg Students/Teacher</a:t>
              </a:r>
              <a:endParaRPr lang="en-US" sz="1400" b="1" dirty="0">
                <a:solidFill>
                  <a:schemeClr val="tx2">
                    <a:lumMod val="75000"/>
                  </a:schemeClr>
                </a:solidFill>
              </a:endParaRPr>
            </a:p>
          </p:txBody>
        </p:sp>
      </p:grpSp>
      <p:sp>
        <p:nvSpPr>
          <p:cNvPr id="11" name="TextBox 10"/>
          <p:cNvSpPr txBox="1"/>
          <p:nvPr/>
        </p:nvSpPr>
        <p:spPr>
          <a:xfrm>
            <a:off x="76200" y="6504801"/>
            <a:ext cx="3403047" cy="276999"/>
          </a:xfrm>
          <a:prstGeom prst="rect">
            <a:avLst/>
          </a:prstGeom>
          <a:noFill/>
        </p:spPr>
        <p:txBody>
          <a:bodyPr wrap="none" rtlCol="0">
            <a:spAutoFit/>
          </a:bodyPr>
          <a:lstStyle/>
          <a:p>
            <a:r>
              <a:rPr lang="en-US" sz="1200" dirty="0" smtClean="0">
                <a:solidFill>
                  <a:schemeClr val="bg1">
                    <a:lumMod val="50000"/>
                  </a:schemeClr>
                </a:solidFill>
              </a:rPr>
              <a:t>Source: VDOE Fall Membership Reports &amp; IPAL 2017</a:t>
            </a:r>
            <a:endParaRPr lang="en-US" sz="1200" dirty="0">
              <a:solidFill>
                <a:schemeClr val="bg1">
                  <a:lumMod val="50000"/>
                </a:schemeClr>
              </a:solidFill>
            </a:endParaRPr>
          </a:p>
        </p:txBody>
      </p:sp>
    </p:spTree>
    <p:extLst>
      <p:ext uri="{BB962C8B-B14F-4D97-AF65-F5344CB8AC3E}">
        <p14:creationId xmlns:p14="http://schemas.microsoft.com/office/powerpoint/2010/main" val="1632881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8"/>
          <p:cNvSpPr txBox="1">
            <a:spLocks noGrp="1"/>
          </p:cNvSpPr>
          <p:nvPr>
            <p:ph type="title"/>
          </p:nvPr>
        </p:nvSpPr>
        <p:spPr>
          <a:xfrm>
            <a:off x="457200" y="206399"/>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600" dirty="0" smtClean="0">
                <a:latin typeface="+mj-lt"/>
              </a:rPr>
              <a:t>Existing SOQ: Teacher Effectiveness and Professional Development</a:t>
            </a:r>
            <a:endParaRPr sz="3600" dirty="0">
              <a:latin typeface="+mj-lt"/>
            </a:endParaRPr>
          </a:p>
        </p:txBody>
      </p:sp>
      <p:sp>
        <p:nvSpPr>
          <p:cNvPr id="207" name="Google Shape;207;p2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indent="0">
              <a:spcBef>
                <a:spcPts val="600"/>
              </a:spcBef>
              <a:buSzPts val="3200"/>
              <a:buNone/>
            </a:pPr>
            <a:r>
              <a:rPr lang="en-US" sz="2600" b="0" dirty="0" smtClean="0">
                <a:latin typeface="+mj-lt"/>
              </a:rPr>
              <a:t>Evaluations must use the </a:t>
            </a:r>
            <a:r>
              <a:rPr lang="en-US" sz="2600" b="0" i="1" dirty="0" smtClean="0">
                <a:latin typeface="+mj-lt"/>
              </a:rPr>
              <a:t>Uniform Performance Standards and Evaluation Criteria and include</a:t>
            </a:r>
            <a:r>
              <a:rPr lang="en-US" sz="2600" b="0" dirty="0" smtClean="0">
                <a:latin typeface="+mj-lt"/>
              </a:rPr>
              <a:t>:</a:t>
            </a:r>
          </a:p>
          <a:p>
            <a:pPr indent="-457200">
              <a:spcBef>
                <a:spcPts val="600"/>
              </a:spcBef>
              <a:buSzPts val="3200"/>
            </a:pPr>
            <a:r>
              <a:rPr lang="en-US" sz="2600" b="0" dirty="0">
                <a:latin typeface="+mj-lt"/>
              </a:rPr>
              <a:t>S</a:t>
            </a:r>
            <a:r>
              <a:rPr lang="en-US" sz="2600" b="0" dirty="0" smtClean="0">
                <a:latin typeface="+mj-lt"/>
              </a:rPr>
              <a:t>tudent academic progress </a:t>
            </a:r>
            <a:endParaRPr lang="en-US" sz="2600" b="0" dirty="0">
              <a:latin typeface="+mj-lt"/>
            </a:endParaRPr>
          </a:p>
          <a:p>
            <a:pPr indent="-457200">
              <a:spcBef>
                <a:spcPts val="600"/>
              </a:spcBef>
              <a:buSzPts val="3200"/>
            </a:pPr>
            <a:r>
              <a:rPr lang="en-US" sz="2600" b="0" dirty="0" smtClean="0">
                <a:latin typeface="+mj-lt"/>
              </a:rPr>
              <a:t>An overall summative rating</a:t>
            </a:r>
          </a:p>
          <a:p>
            <a:pPr indent="-457200">
              <a:spcBef>
                <a:spcPts val="600"/>
              </a:spcBef>
              <a:buSzPts val="3200"/>
            </a:pPr>
            <a:r>
              <a:rPr lang="en-US" sz="2600" b="0" dirty="0" smtClean="0">
                <a:latin typeface="+mj-lt"/>
              </a:rPr>
              <a:t>Observation</a:t>
            </a:r>
          </a:p>
          <a:p>
            <a:pPr indent="-457200">
              <a:spcBef>
                <a:spcPts val="600"/>
              </a:spcBef>
              <a:buSzPts val="3200"/>
            </a:pPr>
            <a:r>
              <a:rPr lang="en-US" sz="2600" b="0" dirty="0" smtClean="0">
                <a:latin typeface="+mj-lt"/>
              </a:rPr>
              <a:t>Evidence that instruction is aligned with curriculum</a:t>
            </a:r>
          </a:p>
          <a:p>
            <a:pPr indent="-457200">
              <a:spcBef>
                <a:spcPts val="600"/>
              </a:spcBef>
              <a:buSzPts val="3200"/>
            </a:pPr>
            <a:r>
              <a:rPr lang="en-US" sz="2600" b="0" dirty="0" smtClean="0">
                <a:latin typeface="+mj-lt"/>
              </a:rPr>
              <a:t>Identification of areas of strengths and weaknesses</a:t>
            </a:r>
          </a:p>
          <a:p>
            <a:pPr indent="-457200">
              <a:spcBef>
                <a:spcPts val="600"/>
              </a:spcBef>
              <a:buSzPts val="3200"/>
            </a:pPr>
            <a:r>
              <a:rPr lang="en-US" sz="2600" b="0" dirty="0" smtClean="0">
                <a:latin typeface="+mj-lt"/>
              </a:rPr>
              <a:t>Recommendations for appropriate professional activities</a:t>
            </a:r>
          </a:p>
        </p:txBody>
      </p:sp>
      <p:sp>
        <p:nvSpPr>
          <p:cNvPr id="4" name="TextBox 3"/>
          <p:cNvSpPr txBox="1"/>
          <p:nvPr/>
        </p:nvSpPr>
        <p:spPr>
          <a:xfrm>
            <a:off x="457200" y="5932837"/>
            <a:ext cx="8077200" cy="338554"/>
          </a:xfrm>
          <a:prstGeom prst="rect">
            <a:avLst/>
          </a:prstGeom>
          <a:noFill/>
        </p:spPr>
        <p:txBody>
          <a:bodyPr wrap="square" rtlCol="0">
            <a:spAutoFit/>
          </a:bodyPr>
          <a:lstStyle/>
          <a:p>
            <a:r>
              <a:rPr lang="en-US" sz="1600" i="1" dirty="0">
                <a:solidFill>
                  <a:prstClr val="black"/>
                </a:solidFill>
              </a:rPr>
              <a:t>§ </a:t>
            </a:r>
            <a:r>
              <a:rPr lang="en-US" sz="1600" i="1" dirty="0" smtClean="0">
                <a:solidFill>
                  <a:prstClr val="black"/>
                </a:solidFill>
              </a:rPr>
              <a:t>22.1-253.13:5(B), </a:t>
            </a:r>
            <a:r>
              <a:rPr lang="en-US" sz="1600" i="1" dirty="0">
                <a:solidFill>
                  <a:prstClr val="black"/>
                </a:solidFill>
              </a:rPr>
              <a:t>Code of </a:t>
            </a:r>
            <a:r>
              <a:rPr lang="en-US" sz="1600" i="1" dirty="0" smtClean="0">
                <a:solidFill>
                  <a:prstClr val="black"/>
                </a:solidFill>
              </a:rPr>
              <a:t>Virginia</a:t>
            </a:r>
            <a:endParaRPr lang="en-US" sz="1600" i="1" dirty="0">
              <a:solidFill>
                <a:prstClr val="black"/>
              </a:solidFill>
            </a:endParaRPr>
          </a:p>
        </p:txBody>
      </p:sp>
      <p:sp>
        <p:nvSpPr>
          <p:cNvPr id="7" name="Slide Number Placeholder 6"/>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8"/>
          <p:cNvSpPr txBox="1">
            <a:spLocks noGrp="1"/>
          </p:cNvSpPr>
          <p:nvPr>
            <p:ph type="title"/>
          </p:nvPr>
        </p:nvSpPr>
        <p:spPr>
          <a:xfrm>
            <a:off x="457200" y="165456"/>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600" dirty="0" smtClean="0">
                <a:latin typeface="+mj-lt"/>
              </a:rPr>
              <a:t>Existing SOQ: Teacher Effectiveness and Professional Development</a:t>
            </a:r>
            <a:endParaRPr sz="3600" dirty="0">
              <a:latin typeface="+mj-lt"/>
            </a:endParaRPr>
          </a:p>
        </p:txBody>
      </p:sp>
      <p:sp>
        <p:nvSpPr>
          <p:cNvPr id="207" name="Google Shape;207;p2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indent="0">
              <a:spcBef>
                <a:spcPts val="600"/>
              </a:spcBef>
              <a:buSzPts val="3200"/>
              <a:buNone/>
            </a:pPr>
            <a:r>
              <a:rPr lang="en-US" sz="2600" b="0" dirty="0" smtClean="0">
                <a:latin typeface="+mj-lt"/>
              </a:rPr>
              <a:t>Board of Education shall provide guidance on high-quality professional development:</a:t>
            </a:r>
          </a:p>
          <a:p>
            <a:pPr indent="-457200">
              <a:spcBef>
                <a:spcPts val="600"/>
              </a:spcBef>
              <a:buSzPts val="3200"/>
            </a:pPr>
            <a:r>
              <a:rPr lang="en-US" sz="2400" b="0" dirty="0" smtClean="0">
                <a:latin typeface="+mj-lt"/>
              </a:rPr>
              <a:t>For division- and school-leaders in the evaluation of teacher and principal performance based on student progress and skills and knowledge</a:t>
            </a:r>
          </a:p>
          <a:p>
            <a:pPr indent="-457200">
              <a:spcBef>
                <a:spcPts val="600"/>
              </a:spcBef>
              <a:buSzPts val="3200"/>
            </a:pPr>
            <a:r>
              <a:rPr lang="en-US" sz="2400" b="0" dirty="0" smtClean="0">
                <a:latin typeface="+mj-lt"/>
              </a:rPr>
              <a:t>For school board members on personnel, curriculum and current issues</a:t>
            </a:r>
          </a:p>
          <a:p>
            <a:pPr indent="-457200">
              <a:spcBef>
                <a:spcPts val="600"/>
              </a:spcBef>
              <a:buSzPts val="3200"/>
            </a:pPr>
            <a:r>
              <a:rPr lang="en-US" sz="2400" b="0" dirty="0" smtClean="0">
                <a:latin typeface="+mj-lt"/>
              </a:rPr>
              <a:t>For all personnel to ensure proficiency in the use of educational technology</a:t>
            </a:r>
          </a:p>
        </p:txBody>
      </p:sp>
      <p:sp>
        <p:nvSpPr>
          <p:cNvPr id="4" name="TextBox 3"/>
          <p:cNvSpPr txBox="1"/>
          <p:nvPr/>
        </p:nvSpPr>
        <p:spPr>
          <a:xfrm>
            <a:off x="457200" y="5932837"/>
            <a:ext cx="8077200" cy="338554"/>
          </a:xfrm>
          <a:prstGeom prst="rect">
            <a:avLst/>
          </a:prstGeom>
          <a:noFill/>
        </p:spPr>
        <p:txBody>
          <a:bodyPr wrap="square" rtlCol="0">
            <a:spAutoFit/>
          </a:bodyPr>
          <a:lstStyle/>
          <a:p>
            <a:r>
              <a:rPr lang="en-US" sz="1600" i="1" dirty="0">
                <a:solidFill>
                  <a:prstClr val="black"/>
                </a:solidFill>
              </a:rPr>
              <a:t>§ </a:t>
            </a:r>
            <a:r>
              <a:rPr lang="en-US" sz="1600" i="1" dirty="0" smtClean="0">
                <a:solidFill>
                  <a:prstClr val="black"/>
                </a:solidFill>
              </a:rPr>
              <a:t>22.1-253.13:5(C), </a:t>
            </a:r>
            <a:r>
              <a:rPr lang="en-US" sz="1600" i="1" dirty="0">
                <a:solidFill>
                  <a:prstClr val="black"/>
                </a:solidFill>
              </a:rPr>
              <a:t>Code of </a:t>
            </a:r>
            <a:r>
              <a:rPr lang="en-US" sz="1600" i="1" dirty="0" smtClean="0">
                <a:solidFill>
                  <a:prstClr val="black"/>
                </a:solidFill>
              </a:rPr>
              <a:t>Virginia</a:t>
            </a:r>
            <a:endParaRPr lang="en-US" sz="1600" i="1" dirty="0">
              <a:solidFill>
                <a:prstClr val="black"/>
              </a:solidFill>
            </a:endParaRPr>
          </a:p>
        </p:txBody>
      </p:sp>
      <p:sp>
        <p:nvSpPr>
          <p:cNvPr id="7" name="Slide Number Placeholder 6"/>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dirty="0"/>
          </a:p>
        </p:txBody>
      </p:sp>
    </p:spTree>
    <p:extLst>
      <p:ext uri="{BB962C8B-B14F-4D97-AF65-F5344CB8AC3E}">
        <p14:creationId xmlns:p14="http://schemas.microsoft.com/office/powerpoint/2010/main" val="1562645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7"/>
          <p:cNvSpPr txBox="1">
            <a:spLocks noGrp="1"/>
          </p:cNvSpPr>
          <p:nvPr>
            <p:ph type="title"/>
          </p:nvPr>
        </p:nvSpPr>
        <p:spPr>
          <a:xfrm>
            <a:off x="457200" y="220047"/>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959" dirty="0">
                <a:latin typeface="+mj-lt"/>
              </a:rPr>
              <a:t>Research on Teacher Quality </a:t>
            </a:r>
            <a:endParaRPr sz="3959" dirty="0">
              <a:latin typeface="+mj-lt"/>
            </a:endParaRPr>
          </a:p>
        </p:txBody>
      </p:sp>
      <p:sp>
        <p:nvSpPr>
          <p:cNvPr id="201" name="Google Shape;201;p27"/>
          <p:cNvSpPr txBox="1">
            <a:spLocks noGrp="1"/>
          </p:cNvSpPr>
          <p:nvPr>
            <p:ph type="body" idx="1"/>
          </p:nvPr>
        </p:nvSpPr>
        <p:spPr>
          <a:xfrm>
            <a:off x="457199" y="1422779"/>
            <a:ext cx="8386549" cy="4525963"/>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2000"/>
              <a:buChar char="•"/>
            </a:pPr>
            <a:r>
              <a:rPr lang="en-US" sz="2400" b="0" dirty="0">
                <a:latin typeface="+mn-lt"/>
              </a:rPr>
              <a:t>Single most important factor for student achievement </a:t>
            </a:r>
            <a:endParaRPr sz="3600" b="0" dirty="0">
              <a:latin typeface="+mn-lt"/>
            </a:endParaRPr>
          </a:p>
          <a:p>
            <a:pPr marL="342900" lvl="0" indent="-215900" algn="l" rtl="0">
              <a:lnSpc>
                <a:spcPct val="80000"/>
              </a:lnSpc>
              <a:spcBef>
                <a:spcPts val="400"/>
              </a:spcBef>
              <a:spcAft>
                <a:spcPts val="0"/>
              </a:spcAft>
              <a:buClr>
                <a:schemeClr val="dk1"/>
              </a:buClr>
              <a:buSzPts val="2000"/>
              <a:buNone/>
            </a:pPr>
            <a:endParaRPr sz="2400" b="0" dirty="0">
              <a:latin typeface="+mn-lt"/>
            </a:endParaRPr>
          </a:p>
          <a:p>
            <a:pPr marL="342900" lvl="0" indent="-342900" algn="l" rtl="0">
              <a:lnSpc>
                <a:spcPct val="80000"/>
              </a:lnSpc>
              <a:spcBef>
                <a:spcPts val="400"/>
              </a:spcBef>
              <a:spcAft>
                <a:spcPts val="0"/>
              </a:spcAft>
              <a:buClr>
                <a:schemeClr val="dk1"/>
              </a:buClr>
              <a:buSzPts val="2000"/>
              <a:buChar char="•"/>
            </a:pPr>
            <a:r>
              <a:rPr lang="en-US" sz="2400" b="0" dirty="0">
                <a:latin typeface="+mn-lt"/>
              </a:rPr>
              <a:t>Differences among teacher quality explain up to </a:t>
            </a:r>
            <a:r>
              <a:rPr lang="en-US" sz="2400" b="0" dirty="0" smtClean="0">
                <a:latin typeface="+mn-lt"/>
              </a:rPr>
              <a:t>25% </a:t>
            </a:r>
            <a:r>
              <a:rPr lang="en-US" sz="2400" b="0" dirty="0">
                <a:latin typeface="+mn-lt"/>
              </a:rPr>
              <a:t>of the </a:t>
            </a:r>
            <a:r>
              <a:rPr lang="en-US" sz="2400" b="0" dirty="0" smtClean="0">
                <a:latin typeface="+mn-lt"/>
              </a:rPr>
              <a:t>variance </a:t>
            </a:r>
            <a:r>
              <a:rPr lang="en-US" sz="2400" b="0" dirty="0">
                <a:latin typeface="+mn-lt"/>
              </a:rPr>
              <a:t>in test </a:t>
            </a:r>
            <a:r>
              <a:rPr lang="en-US" sz="2400" b="0" dirty="0" smtClean="0">
                <a:latin typeface="+mn-lt"/>
              </a:rPr>
              <a:t>scores</a:t>
            </a:r>
            <a:r>
              <a:rPr lang="en-US" sz="2400" b="0" baseline="30000" dirty="0" smtClean="0">
                <a:latin typeface="+mn-lt"/>
              </a:rPr>
              <a:t>(6) </a:t>
            </a:r>
            <a:endParaRPr sz="3600" b="0" dirty="0">
              <a:solidFill>
                <a:srgbClr val="FF0000"/>
              </a:solidFill>
              <a:latin typeface="+mn-lt"/>
            </a:endParaRPr>
          </a:p>
          <a:p>
            <a:pPr marL="342900" lvl="0" indent="-215900" algn="l" rtl="0">
              <a:lnSpc>
                <a:spcPct val="80000"/>
              </a:lnSpc>
              <a:spcBef>
                <a:spcPts val="400"/>
              </a:spcBef>
              <a:spcAft>
                <a:spcPts val="0"/>
              </a:spcAft>
              <a:buClr>
                <a:schemeClr val="dk1"/>
              </a:buClr>
              <a:buSzPts val="2000"/>
              <a:buNone/>
            </a:pPr>
            <a:endParaRPr sz="2400" b="0" dirty="0">
              <a:latin typeface="+mn-lt"/>
            </a:endParaRPr>
          </a:p>
          <a:p>
            <a:pPr marL="342900" lvl="0" indent="-342900" algn="l" rtl="0">
              <a:lnSpc>
                <a:spcPct val="80000"/>
              </a:lnSpc>
              <a:spcBef>
                <a:spcPts val="400"/>
              </a:spcBef>
              <a:spcAft>
                <a:spcPts val="0"/>
              </a:spcAft>
              <a:buClr>
                <a:schemeClr val="dk1"/>
              </a:buClr>
              <a:buSzPts val="2000"/>
              <a:buChar char="•"/>
            </a:pPr>
            <a:r>
              <a:rPr lang="en-US" sz="2400" b="0" dirty="0">
                <a:latin typeface="+mn-lt"/>
              </a:rPr>
              <a:t>Having a teacher in the top quartile of effectiveness </a:t>
            </a:r>
            <a:r>
              <a:rPr lang="en-US" sz="2400" b="0" dirty="0" smtClean="0">
                <a:latin typeface="+mn-lt"/>
              </a:rPr>
              <a:t>four </a:t>
            </a:r>
            <a:r>
              <a:rPr lang="en-US" sz="2400" b="0" dirty="0">
                <a:latin typeface="+mn-lt"/>
              </a:rPr>
              <a:t>years in a row would eliminate the achievement gap between Black and White </a:t>
            </a:r>
            <a:r>
              <a:rPr lang="en-US" sz="2400" b="0" dirty="0" smtClean="0">
                <a:latin typeface="+mn-lt"/>
              </a:rPr>
              <a:t>students</a:t>
            </a:r>
            <a:r>
              <a:rPr lang="en-US" sz="2400" b="0" baseline="30000" dirty="0" smtClean="0">
                <a:latin typeface="+mn-lt"/>
              </a:rPr>
              <a:t>(7) </a:t>
            </a:r>
            <a:endParaRPr sz="3600" b="0" dirty="0">
              <a:solidFill>
                <a:srgbClr val="FF0000"/>
              </a:solidFill>
              <a:latin typeface="+mn-lt"/>
            </a:endParaRPr>
          </a:p>
          <a:p>
            <a:pPr marL="342900" lvl="0" indent="-215900" algn="l" rtl="0">
              <a:lnSpc>
                <a:spcPct val="80000"/>
              </a:lnSpc>
              <a:spcBef>
                <a:spcPts val="400"/>
              </a:spcBef>
              <a:spcAft>
                <a:spcPts val="0"/>
              </a:spcAft>
              <a:buClr>
                <a:schemeClr val="dk1"/>
              </a:buClr>
              <a:buSzPts val="2000"/>
              <a:buNone/>
            </a:pPr>
            <a:endParaRPr sz="2400" b="0" dirty="0">
              <a:latin typeface="+mn-lt"/>
            </a:endParaRPr>
          </a:p>
          <a:p>
            <a:pPr marL="342900" lvl="0" indent="-342900" algn="l" rtl="0">
              <a:lnSpc>
                <a:spcPct val="80000"/>
              </a:lnSpc>
              <a:spcBef>
                <a:spcPts val="400"/>
              </a:spcBef>
              <a:spcAft>
                <a:spcPts val="0"/>
              </a:spcAft>
              <a:buClr>
                <a:schemeClr val="dk1"/>
              </a:buClr>
              <a:buSzPts val="2000"/>
              <a:buChar char="•"/>
            </a:pPr>
            <a:r>
              <a:rPr lang="en-US" sz="2400" b="0" dirty="0">
                <a:latin typeface="+mn-lt"/>
              </a:rPr>
              <a:t>Average effectiveness of teachers in high poverty schools is </a:t>
            </a:r>
            <a:r>
              <a:rPr lang="en-US" sz="2400" b="0" dirty="0" smtClean="0">
                <a:latin typeface="+mn-lt"/>
              </a:rPr>
              <a:t>less </a:t>
            </a:r>
            <a:r>
              <a:rPr lang="en-US" sz="2400" b="0" dirty="0">
                <a:latin typeface="+mn-lt"/>
              </a:rPr>
              <a:t>than teachers in other schools and there is significantly greater variation in teacher quality among high poverty </a:t>
            </a:r>
            <a:r>
              <a:rPr lang="en-US" sz="2400" b="0" dirty="0" smtClean="0">
                <a:latin typeface="+mn-lt"/>
              </a:rPr>
              <a:t>schools</a:t>
            </a:r>
            <a:r>
              <a:rPr lang="en-US" sz="2400" b="0" baseline="30000" dirty="0" smtClean="0">
                <a:latin typeface="+mn-lt"/>
              </a:rPr>
              <a:t>(8) </a:t>
            </a:r>
            <a:endParaRPr sz="3600" b="0" dirty="0">
              <a:solidFill>
                <a:srgbClr val="FF0000"/>
              </a:solidFill>
              <a:latin typeface="+mn-lt"/>
            </a:endParaRPr>
          </a:p>
          <a:p>
            <a:pPr marL="0" lvl="0" indent="0" algn="l" rtl="0">
              <a:lnSpc>
                <a:spcPct val="80000"/>
              </a:lnSpc>
              <a:spcBef>
                <a:spcPts val="400"/>
              </a:spcBef>
              <a:spcAft>
                <a:spcPts val="0"/>
              </a:spcAft>
              <a:buClr>
                <a:schemeClr val="dk1"/>
              </a:buClr>
              <a:buSzPts val="2000"/>
              <a:buNone/>
            </a:pPr>
            <a:r>
              <a:rPr lang="en-US" sz="2400" b="0" dirty="0">
                <a:latin typeface="+mn-lt"/>
              </a:rPr>
              <a:t> </a:t>
            </a:r>
            <a:endParaRPr sz="2400" b="0" dirty="0">
              <a:latin typeface="+mn-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76200" y="233695"/>
            <a:ext cx="8849436"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3200" dirty="0" smtClean="0">
                <a:latin typeface="+mj-lt"/>
              </a:rPr>
              <a:t>New and Provisionally </a:t>
            </a:r>
            <a:r>
              <a:rPr lang="en-US" sz="3200" dirty="0">
                <a:latin typeface="+mj-lt"/>
              </a:rPr>
              <a:t>L</a:t>
            </a:r>
            <a:r>
              <a:rPr lang="en-US" sz="3200" dirty="0" smtClean="0">
                <a:latin typeface="+mj-lt"/>
              </a:rPr>
              <a:t>icensed </a:t>
            </a:r>
            <a:r>
              <a:rPr lang="en-US" sz="3200" dirty="0">
                <a:latin typeface="+mj-lt"/>
              </a:rPr>
              <a:t>T</a:t>
            </a:r>
            <a:r>
              <a:rPr lang="en-US" sz="3200" dirty="0" smtClean="0">
                <a:latin typeface="+mj-lt"/>
              </a:rPr>
              <a:t>eachers are Concentrated in High Poverty </a:t>
            </a:r>
            <a:r>
              <a:rPr lang="en-US" sz="3200" dirty="0">
                <a:latin typeface="+mj-lt"/>
              </a:rPr>
              <a:t>S</a:t>
            </a:r>
            <a:r>
              <a:rPr lang="en-US" sz="3200" dirty="0" smtClean="0">
                <a:latin typeface="+mj-lt"/>
              </a:rPr>
              <a:t>chools </a:t>
            </a:r>
            <a:endParaRPr sz="32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dirty="0"/>
          </a:p>
        </p:txBody>
      </p:sp>
      <p:sp>
        <p:nvSpPr>
          <p:cNvPr id="2" name="Rectangle 1"/>
          <p:cNvSpPr/>
          <p:nvPr/>
        </p:nvSpPr>
        <p:spPr>
          <a:xfrm>
            <a:off x="0" y="5445457"/>
            <a:ext cx="8830101" cy="118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23392" y="1827040"/>
            <a:ext cx="8739608" cy="4792898"/>
            <a:chOff x="23392" y="1717856"/>
            <a:chExt cx="8739608" cy="4792898"/>
          </a:xfrm>
        </p:grpSpPr>
        <p:sp>
          <p:nvSpPr>
            <p:cNvPr id="7" name="TextBox 6"/>
            <p:cNvSpPr txBox="1"/>
            <p:nvPr/>
          </p:nvSpPr>
          <p:spPr>
            <a:xfrm>
              <a:off x="2137615" y="6172200"/>
              <a:ext cx="5073555" cy="338554"/>
            </a:xfrm>
            <a:prstGeom prst="rect">
              <a:avLst/>
            </a:prstGeom>
            <a:noFill/>
          </p:spPr>
          <p:txBody>
            <a:bodyPr wrap="square" rtlCol="0">
              <a:spAutoFit/>
            </a:bodyPr>
            <a:lstStyle/>
            <a:p>
              <a:r>
                <a:rPr lang="en-US" sz="1600" b="1" dirty="0" smtClean="0">
                  <a:solidFill>
                    <a:schemeClr val="tx1"/>
                  </a:solidFill>
                </a:rPr>
                <a:t>Percent of </a:t>
              </a:r>
              <a:r>
                <a:rPr lang="en-US" sz="1600" b="1" dirty="0">
                  <a:solidFill>
                    <a:schemeClr val="tx1"/>
                  </a:solidFill>
                </a:rPr>
                <a:t>Economically </a:t>
              </a:r>
              <a:r>
                <a:rPr lang="en-US" sz="1600" b="1" dirty="0" smtClean="0">
                  <a:solidFill>
                    <a:schemeClr val="tx1"/>
                  </a:solidFill>
                </a:rPr>
                <a:t>Disadvantaged Students</a:t>
              </a:r>
              <a:endParaRPr lang="en-US" sz="1600" b="1" dirty="0">
                <a:solidFill>
                  <a:schemeClr val="tx1"/>
                </a:solidFill>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787" y="1717856"/>
              <a:ext cx="8177213" cy="4454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23392" y="2006218"/>
              <a:ext cx="677108" cy="4022053"/>
            </a:xfrm>
            <a:prstGeom prst="rect">
              <a:avLst/>
            </a:prstGeom>
            <a:noFill/>
          </p:spPr>
          <p:txBody>
            <a:bodyPr vert="vert270" wrap="square" rtlCol="0">
              <a:spAutoFit/>
            </a:bodyPr>
            <a:lstStyle/>
            <a:p>
              <a:pPr algn="ctr"/>
              <a:r>
                <a:rPr lang="en-US" sz="1600" b="1" dirty="0">
                  <a:solidFill>
                    <a:schemeClr val="tx1"/>
                  </a:solidFill>
                </a:rPr>
                <a:t>Avg </a:t>
              </a:r>
              <a:r>
                <a:rPr lang="en-US" sz="1600" b="1" dirty="0" smtClean="0">
                  <a:solidFill>
                    <a:schemeClr val="tx1"/>
                  </a:solidFill>
                </a:rPr>
                <a:t>Percent </a:t>
              </a:r>
              <a:r>
                <a:rPr lang="en-US" sz="1600" b="1" dirty="0">
                  <a:solidFill>
                    <a:schemeClr val="tx1"/>
                  </a:solidFill>
                </a:rPr>
                <a:t>of </a:t>
              </a:r>
              <a:r>
                <a:rPr lang="en-US" sz="1600" b="1" dirty="0" smtClean="0">
                  <a:solidFill>
                    <a:schemeClr val="tx1"/>
                  </a:solidFill>
                </a:rPr>
                <a:t>New/Provisionally </a:t>
              </a:r>
              <a:r>
                <a:rPr lang="en-US" sz="1600" b="1" dirty="0">
                  <a:solidFill>
                    <a:schemeClr val="tx1"/>
                  </a:solidFill>
                </a:rPr>
                <a:t>L</a:t>
              </a:r>
              <a:r>
                <a:rPr lang="en-US" sz="1600" b="1" dirty="0" smtClean="0">
                  <a:solidFill>
                    <a:schemeClr val="tx1"/>
                  </a:solidFill>
                </a:rPr>
                <a:t>icensed </a:t>
              </a:r>
              <a:r>
                <a:rPr lang="en-US" sz="1600" b="1" dirty="0">
                  <a:solidFill>
                    <a:schemeClr val="tx1"/>
                  </a:solidFill>
                </a:rPr>
                <a:t>T</a:t>
              </a:r>
              <a:r>
                <a:rPr lang="en-US" sz="1600" b="1" dirty="0" smtClean="0">
                  <a:solidFill>
                    <a:schemeClr val="tx1"/>
                  </a:solidFill>
                </a:rPr>
                <a:t>eachers</a:t>
              </a:r>
              <a:endParaRPr lang="en-US" sz="1600" b="1" dirty="0">
                <a:solidFill>
                  <a:schemeClr val="tx1"/>
                </a:solidFill>
              </a:endParaRPr>
            </a:p>
          </p:txBody>
        </p:sp>
      </p:grpSp>
      <p:sp>
        <p:nvSpPr>
          <p:cNvPr id="10" name="TextBox 9"/>
          <p:cNvSpPr txBox="1"/>
          <p:nvPr/>
        </p:nvSpPr>
        <p:spPr>
          <a:xfrm>
            <a:off x="76200" y="6504801"/>
            <a:ext cx="3403047" cy="276999"/>
          </a:xfrm>
          <a:prstGeom prst="rect">
            <a:avLst/>
          </a:prstGeom>
          <a:noFill/>
        </p:spPr>
        <p:txBody>
          <a:bodyPr wrap="none" rtlCol="0">
            <a:spAutoFit/>
          </a:bodyPr>
          <a:lstStyle/>
          <a:p>
            <a:r>
              <a:rPr lang="en-US" sz="1200" dirty="0" smtClean="0">
                <a:solidFill>
                  <a:schemeClr val="bg1">
                    <a:lumMod val="50000"/>
                  </a:schemeClr>
                </a:solidFill>
              </a:rPr>
              <a:t>Source: VDOE Fall Membership Reports &amp; IPAL 2017</a:t>
            </a:r>
            <a:endParaRPr lang="en-US" sz="1200" dirty="0">
              <a:solidFill>
                <a:schemeClr val="bg1">
                  <a:lumMod val="50000"/>
                </a:schemeClr>
              </a:solidFill>
            </a:endParaRPr>
          </a:p>
        </p:txBody>
      </p:sp>
    </p:spTree>
    <p:extLst>
      <p:ext uri="{BB962C8B-B14F-4D97-AF65-F5344CB8AC3E}">
        <p14:creationId xmlns:p14="http://schemas.microsoft.com/office/powerpoint/2010/main" val="3006515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mj-lt"/>
              </a:rPr>
              <a:t>Existing SOQ: Principal and Assistant Principal Ratios</a:t>
            </a:r>
            <a:endParaRPr lang="en-US" sz="3600" dirty="0">
              <a:latin typeface="+mj-lt"/>
            </a:endParaRPr>
          </a:p>
        </p:txBody>
      </p:sp>
      <p:graphicFrame>
        <p:nvGraphicFramePr>
          <p:cNvPr id="10" name="Table 9"/>
          <p:cNvGraphicFramePr>
            <a:graphicFrameLocks noGrp="1"/>
          </p:cNvGraphicFramePr>
          <p:nvPr>
            <p:extLst>
              <p:ext uri="{D42A27DB-BD31-4B8C-83A1-F6EECF244321}">
                <p14:modId xmlns:p14="http://schemas.microsoft.com/office/powerpoint/2010/main" val="2910698126"/>
              </p:ext>
            </p:extLst>
          </p:nvPr>
        </p:nvGraphicFramePr>
        <p:xfrm>
          <a:off x="457200" y="1600200"/>
          <a:ext cx="8001000" cy="3864685"/>
        </p:xfrm>
        <a:graphic>
          <a:graphicData uri="http://schemas.openxmlformats.org/drawingml/2006/table">
            <a:tbl>
              <a:tblPr firstRow="1" bandRow="1">
                <a:tableStyleId>{5C22544A-7EE6-4342-B048-85BDC9FD1C3A}</a:tableStyleId>
              </a:tblPr>
              <a:tblGrid>
                <a:gridCol w="1524000">
                  <a:extLst>
                    <a:ext uri="{9D8B030D-6E8A-4147-A177-3AD203B41FA5}">
                      <a16:colId xmlns="" xmlns:a16="http://schemas.microsoft.com/office/drawing/2014/main" val="2045431646"/>
                    </a:ext>
                  </a:extLst>
                </a:gridCol>
                <a:gridCol w="3124200">
                  <a:extLst>
                    <a:ext uri="{9D8B030D-6E8A-4147-A177-3AD203B41FA5}">
                      <a16:colId xmlns="" xmlns:a16="http://schemas.microsoft.com/office/drawing/2014/main" val="1494334405"/>
                    </a:ext>
                  </a:extLst>
                </a:gridCol>
                <a:gridCol w="3352800">
                  <a:extLst>
                    <a:ext uri="{9D8B030D-6E8A-4147-A177-3AD203B41FA5}">
                      <a16:colId xmlns="" xmlns:a16="http://schemas.microsoft.com/office/drawing/2014/main" val="1198117748"/>
                    </a:ext>
                  </a:extLst>
                </a:gridCol>
              </a:tblGrid>
              <a:tr h="847165">
                <a:tc>
                  <a:txBody>
                    <a:bodyPr/>
                    <a:lstStyle/>
                    <a:p>
                      <a:pPr algn="ctr"/>
                      <a:r>
                        <a:rPr lang="en-US" sz="2000" dirty="0" smtClean="0"/>
                        <a:t>Grade Span</a:t>
                      </a:r>
                      <a:endParaRPr lang="en-US" sz="2000" dirty="0"/>
                    </a:p>
                  </a:txBody>
                  <a:tcPr/>
                </a:tc>
                <a:tc>
                  <a:txBody>
                    <a:bodyPr/>
                    <a:lstStyle/>
                    <a:p>
                      <a:pPr algn="ctr"/>
                      <a:r>
                        <a:rPr lang="en-US" sz="2000" dirty="0" smtClean="0"/>
                        <a:t>Principals</a:t>
                      </a:r>
                      <a:endParaRPr lang="en-US" sz="2000" dirty="0"/>
                    </a:p>
                  </a:txBody>
                  <a:tcPr/>
                </a:tc>
                <a:tc>
                  <a:txBody>
                    <a:bodyPr/>
                    <a:lstStyle/>
                    <a:p>
                      <a:pPr algn="ctr"/>
                      <a:r>
                        <a:rPr lang="en-US" sz="2000" dirty="0" smtClean="0"/>
                        <a:t>Assistant Principals</a:t>
                      </a:r>
                      <a:endParaRPr lang="en-US" sz="2000" dirty="0"/>
                    </a:p>
                  </a:txBody>
                  <a:tcPr/>
                </a:tc>
                <a:extLst>
                  <a:ext uri="{0D108BD9-81ED-4DB2-BD59-A6C34878D82A}">
                    <a16:rowId xmlns="" xmlns:a16="http://schemas.microsoft.com/office/drawing/2014/main" val="1965597741"/>
                  </a:ext>
                </a:extLst>
              </a:tr>
              <a:tr h="847165">
                <a:tc>
                  <a:txBody>
                    <a:bodyPr/>
                    <a:lstStyle/>
                    <a:p>
                      <a:pPr algn="ctr"/>
                      <a:r>
                        <a:rPr lang="en-US" sz="2000" dirty="0" smtClean="0"/>
                        <a:t>Elementary</a:t>
                      </a:r>
                      <a:endParaRPr lang="en-US" sz="2000" dirty="0"/>
                    </a:p>
                  </a:txBody>
                  <a:tcPr/>
                </a:tc>
                <a:tc>
                  <a:txBody>
                    <a:bodyPr/>
                    <a:lstStyle/>
                    <a:p>
                      <a:pPr marL="342900" indent="-342900" algn="l">
                        <a:buFont typeface="Arial" panose="020B0604020202020204" pitchFamily="34" charset="0"/>
                        <a:buChar char="•"/>
                      </a:pPr>
                      <a:r>
                        <a:rPr lang="en-US" sz="2000" dirty="0" smtClean="0"/>
                        <a:t>299 or fewer</a:t>
                      </a:r>
                      <a:r>
                        <a:rPr lang="en-US" sz="2000" baseline="0" dirty="0" smtClean="0"/>
                        <a:t> students: </a:t>
                      </a:r>
                      <a:r>
                        <a:rPr lang="en-US" sz="2000" dirty="0" smtClean="0"/>
                        <a:t>One</a:t>
                      </a:r>
                      <a:r>
                        <a:rPr lang="en-US" sz="2000" baseline="0" dirty="0" smtClean="0"/>
                        <a:t> half-time position </a:t>
                      </a:r>
                    </a:p>
                    <a:p>
                      <a:pPr marL="342900" indent="-342900" algn="l">
                        <a:buFont typeface="Arial" panose="020B0604020202020204" pitchFamily="34" charset="0"/>
                        <a:buChar char="•"/>
                      </a:pPr>
                      <a:r>
                        <a:rPr lang="en-US" sz="2000" dirty="0" smtClean="0"/>
                        <a:t>300 students: One</a:t>
                      </a:r>
                      <a:r>
                        <a:rPr lang="en-US" sz="2000" baseline="0" dirty="0" smtClean="0"/>
                        <a:t> full-time position</a:t>
                      </a:r>
                      <a:endParaRPr lang="en-US" sz="2000" dirty="0"/>
                    </a:p>
                  </a:txBody>
                  <a:tcPr/>
                </a:tc>
                <a:tc>
                  <a:txBody>
                    <a:bodyPr/>
                    <a:lstStyle/>
                    <a:p>
                      <a:pPr marL="342900" indent="-342900" algn="l">
                        <a:buFont typeface="Arial" panose="020B0604020202020204" pitchFamily="34" charset="0"/>
                        <a:buChar char="•"/>
                      </a:pPr>
                      <a:r>
                        <a:rPr lang="en-US" sz="2000" dirty="0" smtClean="0"/>
                        <a:t>0-599 students: none</a:t>
                      </a:r>
                    </a:p>
                    <a:p>
                      <a:pPr marL="342900" indent="-342900" algn="l">
                        <a:buFont typeface="Arial" panose="020B0604020202020204" pitchFamily="34" charset="0"/>
                        <a:buChar char="•"/>
                      </a:pPr>
                      <a:r>
                        <a:rPr lang="en-US" sz="2000" dirty="0" smtClean="0"/>
                        <a:t>600-899 students: one half-time</a:t>
                      </a:r>
                    </a:p>
                    <a:p>
                      <a:pPr marL="342900" indent="-342900" algn="l">
                        <a:buFont typeface="Arial" panose="020B0604020202020204" pitchFamily="34" charset="0"/>
                        <a:buChar char="•"/>
                      </a:pPr>
                      <a:r>
                        <a:rPr lang="en-US" sz="2000" dirty="0" smtClean="0"/>
                        <a:t>900</a:t>
                      </a:r>
                      <a:r>
                        <a:rPr lang="en-US" sz="2000" baseline="0" dirty="0" smtClean="0"/>
                        <a:t> or more students: one full-time</a:t>
                      </a:r>
                      <a:endParaRPr lang="en-US" sz="2000" dirty="0"/>
                    </a:p>
                  </a:txBody>
                  <a:tcPr/>
                </a:tc>
                <a:extLst>
                  <a:ext uri="{0D108BD9-81ED-4DB2-BD59-A6C34878D82A}">
                    <a16:rowId xmlns="" xmlns:a16="http://schemas.microsoft.com/office/drawing/2014/main" val="3403446140"/>
                  </a:ext>
                </a:extLst>
              </a:tr>
              <a:tr h="490817">
                <a:tc>
                  <a:txBody>
                    <a:bodyPr/>
                    <a:lstStyle/>
                    <a:p>
                      <a:pPr algn="ctr"/>
                      <a:r>
                        <a:rPr lang="en-US" sz="2000" dirty="0" smtClean="0"/>
                        <a:t>Middle</a:t>
                      </a:r>
                      <a:endParaRPr lang="en-US" sz="2000" dirty="0"/>
                    </a:p>
                  </a:txBody>
                  <a:tcPr/>
                </a:tc>
                <a:tc>
                  <a:txBody>
                    <a:bodyPr/>
                    <a:lstStyle/>
                    <a:p>
                      <a:pPr algn="ctr"/>
                      <a:r>
                        <a:rPr lang="en-US" sz="2000" dirty="0" smtClean="0"/>
                        <a:t>One full-time</a:t>
                      </a:r>
                      <a:endParaRPr lang="en-US" sz="2000" dirty="0"/>
                    </a:p>
                  </a:txBody>
                  <a:tcPr/>
                </a:tc>
                <a:tc>
                  <a:txBody>
                    <a:bodyPr/>
                    <a:lstStyle/>
                    <a:p>
                      <a:pPr algn="ctr"/>
                      <a:r>
                        <a:rPr lang="en-US" sz="2000" dirty="0" smtClean="0"/>
                        <a:t>One full-time position per 600 students</a:t>
                      </a:r>
                      <a:endParaRPr lang="en-US" sz="2000" dirty="0"/>
                    </a:p>
                  </a:txBody>
                  <a:tcPr/>
                </a:tc>
                <a:extLst>
                  <a:ext uri="{0D108BD9-81ED-4DB2-BD59-A6C34878D82A}">
                    <a16:rowId xmlns="" xmlns:a16="http://schemas.microsoft.com/office/drawing/2014/main" val="4094806473"/>
                  </a:ext>
                </a:extLst>
              </a:tr>
              <a:tr h="490817">
                <a:tc>
                  <a:txBody>
                    <a:bodyPr/>
                    <a:lstStyle/>
                    <a:p>
                      <a:pPr algn="ctr"/>
                      <a:r>
                        <a:rPr lang="en-US" sz="2000" dirty="0" smtClean="0"/>
                        <a:t>High</a:t>
                      </a:r>
                      <a:endParaRPr lang="en-US" sz="2000" dirty="0"/>
                    </a:p>
                  </a:txBody>
                  <a:tcPr/>
                </a:tc>
                <a:tc>
                  <a:txBody>
                    <a:bodyPr/>
                    <a:lstStyle/>
                    <a:p>
                      <a:pPr algn="ctr"/>
                      <a:r>
                        <a:rPr lang="en-US" sz="2000" dirty="0" smtClean="0"/>
                        <a:t>One full-time</a:t>
                      </a:r>
                      <a:endParaRPr lang="en-US" sz="2000" dirty="0"/>
                    </a:p>
                  </a:txBody>
                  <a:tcPr/>
                </a:tc>
                <a:tc>
                  <a:txBody>
                    <a:bodyPr/>
                    <a:lstStyle/>
                    <a:p>
                      <a:pPr algn="ctr"/>
                      <a:r>
                        <a:rPr lang="en-US" sz="2000" dirty="0" smtClean="0"/>
                        <a:t>One full-time position per 600 students</a:t>
                      </a:r>
                      <a:endParaRPr lang="en-US" sz="2000" dirty="0"/>
                    </a:p>
                  </a:txBody>
                  <a:tcPr/>
                </a:tc>
                <a:extLst>
                  <a:ext uri="{0D108BD9-81ED-4DB2-BD59-A6C34878D82A}">
                    <a16:rowId xmlns="" xmlns:a16="http://schemas.microsoft.com/office/drawing/2014/main" val="2066610517"/>
                  </a:ext>
                </a:extLst>
              </a:tr>
            </a:tbl>
          </a:graphicData>
        </a:graphic>
      </p:graphicFrame>
      <p:sp>
        <p:nvSpPr>
          <p:cNvPr id="4" name="TextBox 3"/>
          <p:cNvSpPr txBox="1"/>
          <p:nvPr/>
        </p:nvSpPr>
        <p:spPr>
          <a:xfrm>
            <a:off x="457200" y="5932837"/>
            <a:ext cx="8077200" cy="338554"/>
          </a:xfrm>
          <a:prstGeom prst="rect">
            <a:avLst/>
          </a:prstGeom>
          <a:noFill/>
        </p:spPr>
        <p:txBody>
          <a:bodyPr wrap="square" rtlCol="0">
            <a:spAutoFit/>
          </a:bodyPr>
          <a:lstStyle/>
          <a:p>
            <a:r>
              <a:rPr lang="en-US" sz="1600" i="1" dirty="0">
                <a:solidFill>
                  <a:prstClr val="black"/>
                </a:solidFill>
              </a:rPr>
              <a:t>§ </a:t>
            </a:r>
            <a:r>
              <a:rPr lang="en-US" sz="1600" i="1" dirty="0" smtClean="0">
                <a:solidFill>
                  <a:prstClr val="black"/>
                </a:solidFill>
              </a:rPr>
              <a:t>22.1-253.13:2(H), </a:t>
            </a:r>
            <a:r>
              <a:rPr lang="en-US" sz="1600" i="1" dirty="0">
                <a:solidFill>
                  <a:prstClr val="black"/>
                </a:solidFill>
              </a:rPr>
              <a:t>Code of </a:t>
            </a:r>
            <a:r>
              <a:rPr lang="en-US" sz="1600" i="1" dirty="0" smtClean="0">
                <a:solidFill>
                  <a:prstClr val="black"/>
                </a:solidFill>
              </a:rPr>
              <a:t>Virginia</a:t>
            </a:r>
            <a:endParaRPr lang="en-US" sz="1600" i="1" dirty="0">
              <a:solidFill>
                <a:prstClr val="black"/>
              </a:solidFill>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dirty="0"/>
          </a:p>
        </p:txBody>
      </p:sp>
    </p:spTree>
    <p:extLst>
      <p:ext uri="{BB962C8B-B14F-4D97-AF65-F5344CB8AC3E}">
        <p14:creationId xmlns:p14="http://schemas.microsoft.com/office/powerpoint/2010/main" val="1605858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959" dirty="0" smtClean="0">
                <a:latin typeface="+mj-lt"/>
              </a:rPr>
              <a:t>Research on School Leadership </a:t>
            </a:r>
            <a:endParaRPr sz="3959" dirty="0">
              <a:latin typeface="+mj-lt"/>
            </a:endParaRPr>
          </a:p>
        </p:txBody>
      </p:sp>
      <p:sp>
        <p:nvSpPr>
          <p:cNvPr id="241" name="Google Shape;241;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85000" lnSpcReduction="20000"/>
          </a:bodyPr>
          <a:lstStyle/>
          <a:p>
            <a:pPr marL="660400" indent="-457200">
              <a:spcBef>
                <a:spcPts val="0"/>
              </a:spcBef>
              <a:buSzPts val="3200"/>
            </a:pPr>
            <a:r>
              <a:rPr lang="en-US" b="0" dirty="0" smtClean="0">
                <a:latin typeface="+mj-lt"/>
              </a:rPr>
              <a:t>In 2016, 88% of Virginia public school principals are partially supported through SOQ funds, compared to 36% of assistant principals </a:t>
            </a:r>
          </a:p>
          <a:p>
            <a:pPr marL="660400" indent="-457200">
              <a:spcBef>
                <a:spcPts val="0"/>
              </a:spcBef>
              <a:buSzPts val="3200"/>
            </a:pPr>
            <a:endParaRPr lang="en-US" b="0" dirty="0" smtClean="0">
              <a:latin typeface="+mj-lt"/>
            </a:endParaRPr>
          </a:p>
          <a:p>
            <a:pPr marL="660400" indent="-457200">
              <a:spcBef>
                <a:spcPts val="0"/>
              </a:spcBef>
              <a:buSzPts val="3200"/>
            </a:pPr>
            <a:r>
              <a:rPr lang="en-US" b="0" dirty="0" smtClean="0">
                <a:latin typeface="+mj-lt"/>
              </a:rPr>
              <a:t>School leaders explain up to 25 percent of the school effects on total student achievement</a:t>
            </a:r>
            <a:r>
              <a:rPr lang="en-US" b="0" baseline="30000" dirty="0" smtClean="0">
                <a:latin typeface="+mj-lt"/>
              </a:rPr>
              <a:t>(9)</a:t>
            </a:r>
          </a:p>
          <a:p>
            <a:pPr marL="660400" indent="-457200">
              <a:spcBef>
                <a:spcPts val="0"/>
              </a:spcBef>
              <a:buSzPts val="3200"/>
            </a:pPr>
            <a:endParaRPr lang="en-US" b="0" dirty="0" smtClean="0">
              <a:latin typeface="+mj-lt"/>
            </a:endParaRPr>
          </a:p>
          <a:p>
            <a:pPr marL="660400" indent="-457200">
              <a:spcBef>
                <a:spcPts val="0"/>
              </a:spcBef>
              <a:buSzPts val="3200"/>
            </a:pPr>
            <a:r>
              <a:rPr lang="en-US" b="0" dirty="0" smtClean="0">
                <a:latin typeface="+mj-lt"/>
              </a:rPr>
              <a:t>Teacher retention decisions are sensitive to school leadership</a:t>
            </a:r>
            <a:r>
              <a:rPr lang="en-US" b="0" baseline="30000" dirty="0" smtClean="0">
                <a:latin typeface="+mj-lt"/>
              </a:rPr>
              <a:t>(10)</a:t>
            </a:r>
          </a:p>
          <a:p>
            <a:pPr marL="660400" indent="-457200">
              <a:spcBef>
                <a:spcPts val="0"/>
              </a:spcBef>
              <a:buSzPts val="3200"/>
            </a:pPr>
            <a:endParaRPr lang="en-US" b="0" dirty="0">
              <a:latin typeface="+mj-lt"/>
            </a:endParaRPr>
          </a:p>
          <a:p>
            <a:pPr marL="660400" indent="-457200">
              <a:spcBef>
                <a:spcPts val="0"/>
              </a:spcBef>
              <a:buSzPts val="3200"/>
            </a:pPr>
            <a:r>
              <a:rPr lang="en-US" b="0" dirty="0" smtClean="0">
                <a:latin typeface="+mn-lt"/>
              </a:rPr>
              <a:t>School leaders build </a:t>
            </a:r>
            <a:r>
              <a:rPr lang="en-US" b="0" dirty="0">
                <a:latin typeface="+mn-lt"/>
              </a:rPr>
              <a:t>capacity around how students and families are treated and supported by </a:t>
            </a:r>
            <a:r>
              <a:rPr lang="en-US" b="0" dirty="0" smtClean="0">
                <a:latin typeface="+mn-lt"/>
              </a:rPr>
              <a:t>schools</a:t>
            </a:r>
            <a:r>
              <a:rPr lang="en-US" b="0" baseline="30000" dirty="0" smtClean="0">
                <a:latin typeface="+mn-lt"/>
              </a:rPr>
              <a:t>(11)</a:t>
            </a:r>
            <a:endParaRPr b="0" baseline="30000" dirty="0">
              <a:solidFill>
                <a:srgbClr val="FF0000"/>
              </a:solidFill>
              <a:latin typeface="+mn-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25" y="274638"/>
            <a:ext cx="8720920" cy="1143000"/>
          </a:xfrm>
        </p:spPr>
        <p:txBody>
          <a:bodyPr/>
          <a:lstStyle/>
          <a:p>
            <a:r>
              <a:rPr lang="en-US" sz="4000" dirty="0" smtClean="0">
                <a:latin typeface="+mn-lt"/>
              </a:rPr>
              <a:t>Existing SOQ: Reading </a:t>
            </a:r>
            <a:r>
              <a:rPr lang="en-US" sz="4000" dirty="0">
                <a:latin typeface="+mn-lt"/>
              </a:rPr>
              <a:t>Specialists </a:t>
            </a:r>
          </a:p>
        </p:txBody>
      </p:sp>
      <p:sp>
        <p:nvSpPr>
          <p:cNvPr id="5" name="Google Shape;361;p53"/>
          <p:cNvSpPr txBox="1">
            <a:spLocks/>
          </p:cNvSpPr>
          <p:nvPr/>
        </p:nvSpPr>
        <p:spPr>
          <a:xfrm>
            <a:off x="457200" y="1600199"/>
            <a:ext cx="8229600" cy="452596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1" i="0" u="none" strike="noStrike" cap="none">
                <a:solidFill>
                  <a:schemeClr val="dk1"/>
                </a:solidFill>
                <a:latin typeface="Georgia"/>
                <a:ea typeface="Georgia"/>
                <a:cs typeface="Georgia"/>
                <a:sym typeface="Georgia"/>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Georgia"/>
                <a:ea typeface="Georgia"/>
                <a:cs typeface="Georgia"/>
                <a:sym typeface="Georgia"/>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Georgia"/>
                <a:ea typeface="Georgia"/>
                <a:cs typeface="Georgia"/>
                <a:sym typeface="Georgia"/>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Georgia"/>
                <a:ea typeface="Georgia"/>
                <a:cs typeface="Georgia"/>
                <a:sym typeface="Georgia"/>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342900">
              <a:spcBef>
                <a:spcPts val="0"/>
              </a:spcBef>
              <a:buSzPts val="3200"/>
            </a:pPr>
            <a:r>
              <a:rPr lang="en-US" sz="2800" b="0" dirty="0" smtClean="0">
                <a:latin typeface="+mj-lt"/>
              </a:rPr>
              <a:t>Provided at the discretion of the local school board</a:t>
            </a:r>
          </a:p>
          <a:p>
            <a:pPr marL="342900">
              <a:spcBef>
                <a:spcPts val="0"/>
              </a:spcBef>
              <a:buSzPts val="3200"/>
            </a:pPr>
            <a:r>
              <a:rPr lang="en-US" sz="2800" b="0" dirty="0" smtClean="0">
                <a:latin typeface="+mj-lt"/>
              </a:rPr>
              <a:t>Several programs provide funds that may be used to hire reading specialists, funds distributed based on student performance:</a:t>
            </a:r>
          </a:p>
          <a:p>
            <a:pPr marL="800100" lvl="1">
              <a:spcBef>
                <a:spcPts val="0"/>
              </a:spcBef>
              <a:buSzPts val="3200"/>
            </a:pPr>
            <a:r>
              <a:rPr lang="en-US" sz="2600" dirty="0" smtClean="0">
                <a:latin typeface="+mj-lt"/>
              </a:rPr>
              <a:t>Early Reading Specialists Initiative (1.4 million-FY19)</a:t>
            </a:r>
          </a:p>
          <a:p>
            <a:pPr marL="800100" lvl="1">
              <a:spcBef>
                <a:spcPts val="0"/>
              </a:spcBef>
              <a:buSzPts val="3200"/>
            </a:pPr>
            <a:r>
              <a:rPr lang="en-US" sz="2600" dirty="0" smtClean="0">
                <a:latin typeface="+mj-lt"/>
              </a:rPr>
              <a:t>Math/Reading Instructional Specialists Initiative (1.8 million- FY19)</a:t>
            </a:r>
          </a:p>
          <a:p>
            <a:pPr marL="800100" lvl="1">
              <a:spcBef>
                <a:spcPts val="0"/>
              </a:spcBef>
              <a:buSzPts val="3200"/>
            </a:pPr>
            <a:r>
              <a:rPr lang="en-US" sz="2600" dirty="0" smtClean="0">
                <a:latin typeface="+mj-lt"/>
              </a:rPr>
              <a:t>Early Reading Intervention (22.6 million- FY19)</a:t>
            </a:r>
            <a:endParaRPr lang="en-US" sz="3000" dirty="0">
              <a:latin typeface="+mj-lt"/>
            </a:endParaRPr>
          </a:p>
        </p:txBody>
      </p:sp>
      <p:sp>
        <p:nvSpPr>
          <p:cNvPr id="6" name="TextBox 5"/>
          <p:cNvSpPr txBox="1"/>
          <p:nvPr/>
        </p:nvSpPr>
        <p:spPr>
          <a:xfrm>
            <a:off x="457200" y="5932837"/>
            <a:ext cx="8077200" cy="276999"/>
          </a:xfrm>
          <a:prstGeom prst="rect">
            <a:avLst/>
          </a:prstGeom>
          <a:noFill/>
        </p:spPr>
        <p:txBody>
          <a:bodyPr wrap="square" rtlCol="0">
            <a:spAutoFit/>
          </a:bodyPr>
          <a:lstStyle/>
          <a:p>
            <a:r>
              <a:rPr lang="en-US" sz="1200" i="1" dirty="0">
                <a:solidFill>
                  <a:prstClr val="black"/>
                </a:solidFill>
              </a:rPr>
              <a:t>§ </a:t>
            </a:r>
            <a:r>
              <a:rPr lang="en-US" sz="1200" i="1" dirty="0" smtClean="0">
                <a:solidFill>
                  <a:prstClr val="black"/>
                </a:solidFill>
              </a:rPr>
              <a:t>22.1-253.13:2(G), </a:t>
            </a:r>
            <a:r>
              <a:rPr lang="en-US" sz="1200" i="1" dirty="0">
                <a:solidFill>
                  <a:prstClr val="black"/>
                </a:solidFill>
              </a:rPr>
              <a:t>Code of </a:t>
            </a:r>
            <a:r>
              <a:rPr lang="en-US" sz="1200" i="1" dirty="0" smtClean="0">
                <a:solidFill>
                  <a:prstClr val="black"/>
                </a:solidFill>
              </a:rPr>
              <a:t>Virginia and 2018 Appropriation Act, Item 136.C.15, 34, and 35</a:t>
            </a:r>
            <a:endParaRPr lang="en-US" sz="1200" i="1" dirty="0">
              <a:solidFill>
                <a:prstClr val="black"/>
              </a:solidFill>
            </a:endParaRPr>
          </a:p>
        </p:txBody>
      </p:sp>
      <p:sp>
        <p:nvSpPr>
          <p:cNvPr id="10" name="Slide Number Placeholder 9"/>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dirty="0"/>
          </a:p>
        </p:txBody>
      </p:sp>
    </p:spTree>
    <p:extLst>
      <p:ext uri="{BB962C8B-B14F-4D97-AF65-F5344CB8AC3E}">
        <p14:creationId xmlns:p14="http://schemas.microsoft.com/office/powerpoint/2010/main" val="2512673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latin typeface="+mn-lt"/>
                <a:cs typeface="Times New Roman" panose="02020603050405020304" pitchFamily="18" charset="0"/>
              </a:rPr>
              <a:t>Overview</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Autofit/>
          </a:bodyPr>
          <a:lstStyle/>
          <a:p>
            <a:pPr>
              <a:spcAft>
                <a:spcPts val="1200"/>
              </a:spcAft>
            </a:pPr>
            <a:r>
              <a:rPr lang="en-US" sz="2600" b="0" dirty="0" smtClean="0">
                <a:latin typeface="+mn-lt"/>
                <a:cs typeface="Times New Roman" panose="02020603050405020304" pitchFamily="18" charset="0"/>
              </a:rPr>
              <a:t>Review November 2018 discussion</a:t>
            </a:r>
            <a:endParaRPr lang="en-US" sz="2600" b="0" i="1" dirty="0" smtClean="0">
              <a:latin typeface="+mn-lt"/>
              <a:cs typeface="Times New Roman" panose="02020603050405020304" pitchFamily="18" charset="0"/>
            </a:endParaRPr>
          </a:p>
          <a:p>
            <a:pPr>
              <a:spcAft>
                <a:spcPts val="1200"/>
              </a:spcAft>
            </a:pPr>
            <a:r>
              <a:rPr lang="en-US" sz="2600" b="0" dirty="0" smtClean="0">
                <a:latin typeface="+mn-lt"/>
                <a:cs typeface="Times New Roman" panose="02020603050405020304" pitchFamily="18" charset="0"/>
              </a:rPr>
              <a:t>Compare the SOQ elements against research and best practice literature, and identify potential levers:</a:t>
            </a:r>
          </a:p>
          <a:p>
            <a:pPr lvl="1">
              <a:spcAft>
                <a:spcPts val="1200"/>
              </a:spcAft>
            </a:pPr>
            <a:r>
              <a:rPr lang="en-US" sz="2200" dirty="0" smtClean="0">
                <a:latin typeface="+mn-lt"/>
                <a:cs typeface="Times New Roman" panose="02020603050405020304" pitchFamily="18" charset="0"/>
              </a:rPr>
              <a:t>Instructional Quality</a:t>
            </a:r>
          </a:p>
          <a:p>
            <a:pPr lvl="1">
              <a:spcAft>
                <a:spcPts val="1200"/>
              </a:spcAft>
            </a:pPr>
            <a:r>
              <a:rPr lang="en-US" sz="2200" b="0" dirty="0" smtClean="0">
                <a:latin typeface="+mn-lt"/>
                <a:cs typeface="Times New Roman" panose="02020603050405020304" pitchFamily="18" charset="0"/>
              </a:rPr>
              <a:t>Student Support</a:t>
            </a:r>
          </a:p>
          <a:p>
            <a:pPr lvl="1">
              <a:spcAft>
                <a:spcPts val="1200"/>
              </a:spcAft>
            </a:pPr>
            <a:r>
              <a:rPr lang="en-US" sz="2200" dirty="0" smtClean="0">
                <a:latin typeface="+mn-lt"/>
                <a:cs typeface="Times New Roman" panose="02020603050405020304" pitchFamily="18" charset="0"/>
              </a:rPr>
              <a:t>Supporting Vulnerable Populations</a:t>
            </a:r>
            <a:endParaRPr lang="en-US" sz="2200" b="0" dirty="0" smtClean="0">
              <a:latin typeface="+mn-lt"/>
              <a:cs typeface="Times New Roman" panose="02020603050405020304" pitchFamily="18" charset="0"/>
            </a:endParaRPr>
          </a:p>
          <a:p>
            <a:pPr>
              <a:spcAft>
                <a:spcPts val="1200"/>
              </a:spcAft>
            </a:pPr>
            <a:r>
              <a:rPr lang="en-US" sz="2600" b="0" dirty="0" smtClean="0">
                <a:latin typeface="+mn-lt"/>
                <a:cs typeface="Times New Roman" panose="02020603050405020304" pitchFamily="18" charset="0"/>
              </a:rPr>
              <a:t>Discussion</a:t>
            </a:r>
          </a:p>
          <a:p>
            <a:pPr>
              <a:spcAft>
                <a:spcPts val="1200"/>
              </a:spcAft>
            </a:pPr>
            <a:endParaRPr lang="en-US" sz="2600" b="0" dirty="0">
              <a:latin typeface="+mn-lt"/>
              <a:cs typeface="Times New Roman" panose="02020603050405020304" pitchFamily="18" charset="0"/>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dirty="0"/>
          </a:p>
        </p:txBody>
      </p:sp>
    </p:spTree>
    <p:extLst>
      <p:ext uri="{BB962C8B-B14F-4D97-AF65-F5344CB8AC3E}">
        <p14:creationId xmlns:p14="http://schemas.microsoft.com/office/powerpoint/2010/main" val="2594668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457200" y="233694"/>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3600" dirty="0" smtClean="0">
                <a:latin typeface="+mj-lt"/>
              </a:rPr>
              <a:t>High-Poverty Schools Have Better Access to Reading Specialists </a:t>
            </a:r>
            <a:endParaRPr sz="36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dirty="0"/>
          </a:p>
        </p:txBody>
      </p:sp>
      <p:sp>
        <p:nvSpPr>
          <p:cNvPr id="2" name="Rectangle 1"/>
          <p:cNvSpPr/>
          <p:nvPr/>
        </p:nvSpPr>
        <p:spPr>
          <a:xfrm>
            <a:off x="0" y="5445457"/>
            <a:ext cx="8830101" cy="118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713812" y="1489142"/>
            <a:ext cx="7761453" cy="4849027"/>
            <a:chOff x="386260" y="1174034"/>
            <a:chExt cx="8376740" cy="5348388"/>
          </a:xfrm>
        </p:grpSpPr>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260" y="1174034"/>
              <a:ext cx="8376740" cy="4695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p:cNvGrpSpPr/>
            <p:nvPr/>
          </p:nvGrpSpPr>
          <p:grpSpPr>
            <a:xfrm>
              <a:off x="1600200" y="2229471"/>
              <a:ext cx="5993328" cy="4292951"/>
              <a:chOff x="1600200" y="2305671"/>
              <a:chExt cx="5993328" cy="4292951"/>
            </a:xfrm>
          </p:grpSpPr>
          <p:grpSp>
            <p:nvGrpSpPr>
              <p:cNvPr id="9" name="Group 8"/>
              <p:cNvGrpSpPr/>
              <p:nvPr/>
            </p:nvGrpSpPr>
            <p:grpSpPr>
              <a:xfrm>
                <a:off x="2202968" y="2305671"/>
                <a:ext cx="4857261" cy="3947479"/>
                <a:chOff x="2202968" y="2435681"/>
                <a:chExt cx="4857261" cy="4248571"/>
              </a:xfrm>
            </p:grpSpPr>
            <p:sp>
              <p:nvSpPr>
                <p:cNvPr id="15" name="TextBox 14"/>
                <p:cNvSpPr txBox="1"/>
                <p:nvPr/>
              </p:nvSpPr>
              <p:spPr>
                <a:xfrm>
                  <a:off x="4536844" y="2435681"/>
                  <a:ext cx="430887" cy="2822119"/>
                </a:xfrm>
                <a:prstGeom prst="rect">
                  <a:avLst/>
                </a:prstGeom>
                <a:noFill/>
              </p:spPr>
              <p:txBody>
                <a:bodyPr vert="vert270" wrap="none" rtlCol="0">
                  <a:spAutoFit/>
                </a:bodyPr>
                <a:lstStyle/>
                <a:p>
                  <a:r>
                    <a:rPr lang="en-US" sz="1600" b="1" dirty="0" smtClean="0">
                      <a:solidFill>
                        <a:srgbClr val="002060"/>
                      </a:solidFill>
                    </a:rPr>
                    <a:t>Avg Students/Reading Specialist</a:t>
                  </a:r>
                  <a:endParaRPr lang="en-US" sz="1600" b="1" dirty="0">
                    <a:solidFill>
                      <a:srgbClr val="002060"/>
                    </a:solidFill>
                  </a:endParaRPr>
                </a:p>
              </p:txBody>
            </p:sp>
            <p:sp>
              <p:nvSpPr>
                <p:cNvPr id="16" name="TextBox 15"/>
                <p:cNvSpPr txBox="1"/>
                <p:nvPr/>
              </p:nvSpPr>
              <p:spPr>
                <a:xfrm>
                  <a:off x="2202968" y="6352999"/>
                  <a:ext cx="4857261" cy="331253"/>
                </a:xfrm>
                <a:prstGeom prst="rect">
                  <a:avLst/>
                </a:prstGeom>
                <a:noFill/>
              </p:spPr>
              <p:txBody>
                <a:bodyPr wrap="square" rtlCol="0">
                  <a:spAutoFit/>
                </a:bodyPr>
                <a:lstStyle/>
                <a:p>
                  <a:pPr algn="ctr"/>
                  <a:r>
                    <a:rPr lang="en-US" b="1" dirty="0" smtClean="0">
                      <a:solidFill>
                        <a:srgbClr val="002060"/>
                      </a:solidFill>
                    </a:rPr>
                    <a:t>Percent of </a:t>
                  </a:r>
                  <a:r>
                    <a:rPr lang="en-US" b="1" dirty="0">
                      <a:solidFill>
                        <a:srgbClr val="002060"/>
                      </a:solidFill>
                    </a:rPr>
                    <a:t>Economically </a:t>
                  </a:r>
                  <a:r>
                    <a:rPr lang="en-US" b="1" dirty="0" smtClean="0">
                      <a:solidFill>
                        <a:srgbClr val="002060"/>
                      </a:solidFill>
                    </a:rPr>
                    <a:t>Disadvantaged Students</a:t>
                  </a:r>
                  <a:endParaRPr lang="en-US" b="1" dirty="0">
                    <a:solidFill>
                      <a:srgbClr val="002060"/>
                    </a:solidFill>
                  </a:endParaRPr>
                </a:p>
              </p:txBody>
            </p:sp>
          </p:grpSp>
          <p:grpSp>
            <p:nvGrpSpPr>
              <p:cNvPr id="10" name="Group 9"/>
              <p:cNvGrpSpPr/>
              <p:nvPr/>
            </p:nvGrpSpPr>
            <p:grpSpPr>
              <a:xfrm>
                <a:off x="1600200" y="6248792"/>
                <a:ext cx="5993328" cy="349830"/>
                <a:chOff x="1600200" y="6207455"/>
                <a:chExt cx="5993328" cy="349830"/>
              </a:xfrm>
            </p:grpSpPr>
            <p:sp>
              <p:nvSpPr>
                <p:cNvPr id="11" name="Rectangle 10"/>
                <p:cNvSpPr/>
                <p:nvPr/>
              </p:nvSpPr>
              <p:spPr>
                <a:xfrm>
                  <a:off x="4653460" y="6314221"/>
                  <a:ext cx="182880" cy="1783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4883106" y="6218731"/>
                  <a:ext cx="2710422" cy="338554"/>
                </a:xfrm>
                <a:prstGeom prst="rect">
                  <a:avLst/>
                </a:prstGeom>
                <a:noFill/>
              </p:spPr>
              <p:txBody>
                <a:bodyPr wrap="none" rtlCol="0">
                  <a:spAutoFit/>
                </a:bodyPr>
                <a:lstStyle/>
                <a:p>
                  <a:r>
                    <a:rPr lang="en-US" sz="1600" dirty="0" smtClean="0"/>
                    <a:t>No access to reading specialist</a:t>
                  </a:r>
                  <a:endParaRPr lang="en-US" sz="1600" dirty="0"/>
                </a:p>
              </p:txBody>
            </p:sp>
            <p:sp>
              <p:nvSpPr>
                <p:cNvPr id="13" name="Rectangle 12"/>
                <p:cNvSpPr/>
                <p:nvPr/>
              </p:nvSpPr>
              <p:spPr>
                <a:xfrm>
                  <a:off x="1600200" y="6302945"/>
                  <a:ext cx="182880" cy="178352"/>
                </a:xfrm>
                <a:prstGeom prst="rect">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1829846" y="6207455"/>
                  <a:ext cx="2442720" cy="338554"/>
                </a:xfrm>
                <a:prstGeom prst="rect">
                  <a:avLst/>
                </a:prstGeom>
                <a:noFill/>
              </p:spPr>
              <p:txBody>
                <a:bodyPr wrap="none" rtlCol="0">
                  <a:spAutoFit/>
                </a:bodyPr>
                <a:lstStyle/>
                <a:p>
                  <a:r>
                    <a:rPr lang="en-US" sz="1600" dirty="0"/>
                    <a:t>A</a:t>
                  </a:r>
                  <a:r>
                    <a:rPr lang="en-US" sz="1600" dirty="0" smtClean="0"/>
                    <a:t>ccess to reading specialist</a:t>
                  </a:r>
                  <a:endParaRPr lang="en-US" sz="1600" dirty="0"/>
                </a:p>
              </p:txBody>
            </p:sp>
          </p:grpSp>
        </p:grpSp>
      </p:grpSp>
      <p:sp>
        <p:nvSpPr>
          <p:cNvPr id="17" name="TextBox 16"/>
          <p:cNvSpPr txBox="1"/>
          <p:nvPr/>
        </p:nvSpPr>
        <p:spPr>
          <a:xfrm>
            <a:off x="76200" y="6504801"/>
            <a:ext cx="3403047" cy="276999"/>
          </a:xfrm>
          <a:prstGeom prst="rect">
            <a:avLst/>
          </a:prstGeom>
          <a:noFill/>
        </p:spPr>
        <p:txBody>
          <a:bodyPr wrap="none" rtlCol="0">
            <a:spAutoFit/>
          </a:bodyPr>
          <a:lstStyle/>
          <a:p>
            <a:r>
              <a:rPr lang="en-US" sz="1200" dirty="0" smtClean="0">
                <a:solidFill>
                  <a:schemeClr val="bg1">
                    <a:lumMod val="50000"/>
                  </a:schemeClr>
                </a:solidFill>
              </a:rPr>
              <a:t>Source: VDOE Fall Membership Reports &amp; IPAL 2017</a:t>
            </a:r>
            <a:endParaRPr lang="en-US" sz="1200" dirty="0">
              <a:solidFill>
                <a:schemeClr val="bg1">
                  <a:lumMod val="50000"/>
                </a:schemeClr>
              </a:solidFill>
            </a:endParaRPr>
          </a:p>
        </p:txBody>
      </p:sp>
    </p:spTree>
    <p:extLst>
      <p:ext uri="{BB962C8B-B14F-4D97-AF65-F5344CB8AC3E}">
        <p14:creationId xmlns:p14="http://schemas.microsoft.com/office/powerpoint/2010/main" val="1682965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sz="4000" dirty="0" smtClean="0">
                <a:latin typeface="+mn-lt"/>
                <a:ea typeface="Calibri"/>
                <a:cs typeface="Calibri"/>
                <a:sym typeface="Calibri"/>
              </a:rPr>
              <a:t>Existing SOQ: Technology Support and Data Analysis </a:t>
            </a:r>
            <a:endParaRPr sz="4000" dirty="0">
              <a:latin typeface="+mn-lt"/>
            </a:endParaRPr>
          </a:p>
        </p:txBody>
      </p:sp>
      <p:sp>
        <p:nvSpPr>
          <p:cNvPr id="247" name="Google Shape;247;p3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endParaRPr dirty="0"/>
          </a:p>
          <a:p>
            <a:pPr marL="342900" lvl="0" indent="-139700" algn="l" rtl="0">
              <a:spcBef>
                <a:spcPts val="640"/>
              </a:spcBef>
              <a:spcAft>
                <a:spcPts val="0"/>
              </a:spcAft>
              <a:buClr>
                <a:schemeClr val="dk1"/>
              </a:buClr>
              <a:buSzPts val="3200"/>
              <a:buNone/>
            </a:pPr>
            <a:endParaRPr dirty="0">
              <a:latin typeface="Calibri"/>
              <a:ea typeface="Calibri"/>
              <a:cs typeface="Calibri"/>
              <a:sym typeface="Calibri"/>
            </a:endParaRPr>
          </a:p>
        </p:txBody>
      </p:sp>
      <p:sp>
        <p:nvSpPr>
          <p:cNvPr id="4" name="Google Shape;241;p33"/>
          <p:cNvSpPr txBox="1">
            <a:spLocks/>
          </p:cNvSpPr>
          <p:nvPr/>
        </p:nvSpPr>
        <p:spPr>
          <a:xfrm>
            <a:off x="381000" y="1752600"/>
            <a:ext cx="8229600" cy="4525963"/>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1" i="0" u="none" strike="noStrike" cap="none">
                <a:solidFill>
                  <a:schemeClr val="dk1"/>
                </a:solidFill>
                <a:latin typeface="Georgia"/>
                <a:ea typeface="Georgia"/>
                <a:cs typeface="Georgia"/>
                <a:sym typeface="Georgia"/>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Georgia"/>
                <a:ea typeface="Georgia"/>
                <a:cs typeface="Georgia"/>
                <a:sym typeface="Georgia"/>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Georgia"/>
                <a:ea typeface="Georgia"/>
                <a:cs typeface="Georgia"/>
                <a:sym typeface="Georgia"/>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Georgia"/>
                <a:ea typeface="Georgia"/>
                <a:cs typeface="Georgia"/>
                <a:sym typeface="Georgia"/>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660400" indent="-457200">
              <a:spcBef>
                <a:spcPts val="0"/>
              </a:spcBef>
              <a:buSzPts val="3200"/>
            </a:pPr>
            <a:r>
              <a:rPr lang="en-US" b="0" dirty="0" smtClean="0">
                <a:latin typeface="+mj-lt"/>
              </a:rPr>
              <a:t>One technology support position per 500 students </a:t>
            </a:r>
          </a:p>
          <a:p>
            <a:pPr marL="660400" indent="-457200">
              <a:spcBef>
                <a:spcPts val="0"/>
              </a:spcBef>
              <a:buSzPts val="3200"/>
            </a:pPr>
            <a:endParaRPr lang="en-US" b="0" dirty="0">
              <a:latin typeface="+mj-lt"/>
            </a:endParaRPr>
          </a:p>
          <a:p>
            <a:pPr marL="660400" indent="-457200">
              <a:spcBef>
                <a:spcPts val="0"/>
              </a:spcBef>
              <a:buSzPts val="3200"/>
            </a:pPr>
            <a:r>
              <a:rPr lang="en-US" b="0" dirty="0" smtClean="0">
                <a:latin typeface="+mj-lt"/>
              </a:rPr>
              <a:t>One data coordinator or instructional technology resource teacher (ITRT) per 500 students</a:t>
            </a:r>
          </a:p>
        </p:txBody>
      </p:sp>
      <p:sp>
        <p:nvSpPr>
          <p:cNvPr id="5" name="TextBox 4"/>
          <p:cNvSpPr txBox="1"/>
          <p:nvPr/>
        </p:nvSpPr>
        <p:spPr>
          <a:xfrm>
            <a:off x="457200" y="5932837"/>
            <a:ext cx="8077200" cy="338554"/>
          </a:xfrm>
          <a:prstGeom prst="rect">
            <a:avLst/>
          </a:prstGeom>
          <a:noFill/>
        </p:spPr>
        <p:txBody>
          <a:bodyPr wrap="square" rtlCol="0">
            <a:spAutoFit/>
          </a:bodyPr>
          <a:lstStyle/>
          <a:p>
            <a:r>
              <a:rPr lang="en-US" sz="1600" i="1" dirty="0">
                <a:solidFill>
                  <a:prstClr val="black"/>
                </a:solidFill>
              </a:rPr>
              <a:t>§ </a:t>
            </a:r>
            <a:r>
              <a:rPr lang="en-US" sz="1600" i="1" dirty="0" smtClean="0">
                <a:solidFill>
                  <a:prstClr val="black"/>
                </a:solidFill>
              </a:rPr>
              <a:t>22.1-253.13:2(J), </a:t>
            </a:r>
            <a:r>
              <a:rPr lang="en-US" sz="1600" i="1" dirty="0">
                <a:solidFill>
                  <a:prstClr val="black"/>
                </a:solidFill>
              </a:rPr>
              <a:t>Code of </a:t>
            </a:r>
            <a:r>
              <a:rPr lang="en-US" sz="1600" i="1" dirty="0" smtClean="0">
                <a:solidFill>
                  <a:prstClr val="black"/>
                </a:solidFill>
              </a:rPr>
              <a:t>Virginia</a:t>
            </a:r>
            <a:endParaRPr lang="en-US" sz="1600" i="1" dirty="0">
              <a:solidFill>
                <a:prstClr val="black"/>
              </a:solidFill>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5"/>
          <p:cNvSpPr txBox="1">
            <a:spLocks noGrp="1"/>
          </p:cNvSpPr>
          <p:nvPr>
            <p:ph type="title"/>
          </p:nvPr>
        </p:nvSpPr>
        <p:spPr>
          <a:xfrm>
            <a:off x="177421" y="274638"/>
            <a:ext cx="8693624"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4000" dirty="0" smtClean="0">
                <a:latin typeface="+mj-lt"/>
              </a:rPr>
              <a:t>Research on Technology </a:t>
            </a:r>
            <a:r>
              <a:rPr lang="en-US" sz="4000" dirty="0">
                <a:latin typeface="+mj-lt"/>
              </a:rPr>
              <a:t>Support </a:t>
            </a:r>
            <a:endParaRPr sz="4000" dirty="0">
              <a:latin typeface="+mj-lt"/>
            </a:endParaRPr>
          </a:p>
        </p:txBody>
      </p:sp>
      <p:sp>
        <p:nvSpPr>
          <p:cNvPr id="253" name="Google Shape;253;p35"/>
          <p:cNvSpPr txBox="1">
            <a:spLocks noGrp="1"/>
          </p:cNvSpPr>
          <p:nvPr>
            <p:ph type="body" idx="1"/>
          </p:nvPr>
        </p:nvSpPr>
        <p:spPr>
          <a:xfrm>
            <a:off x="354842" y="1600200"/>
            <a:ext cx="8557146" cy="4525963"/>
          </a:xfrm>
          <a:prstGeom prst="rect">
            <a:avLst/>
          </a:prstGeom>
          <a:noFill/>
          <a:ln>
            <a:noFill/>
          </a:ln>
        </p:spPr>
        <p:txBody>
          <a:bodyPr spcFirstLastPara="1" wrap="square" lIns="91425" tIns="45700" rIns="91425" bIns="45700" anchor="t" anchorCtr="0">
            <a:noAutofit/>
          </a:bodyPr>
          <a:lstStyle/>
          <a:p>
            <a:pPr marL="203200" lvl="1" indent="0">
              <a:spcBef>
                <a:spcPts val="0"/>
              </a:spcBef>
              <a:buSzPts val="3200"/>
              <a:buNone/>
            </a:pPr>
            <a:r>
              <a:rPr lang="en-US" sz="2400" dirty="0" smtClean="0">
                <a:latin typeface="+mj-lt"/>
              </a:rPr>
              <a:t>In recent surveys of Virginia school divisions</a:t>
            </a:r>
            <a:r>
              <a:rPr lang="en-US" sz="2400" baseline="30000" dirty="0" smtClean="0">
                <a:latin typeface="+mj-lt"/>
              </a:rPr>
              <a:t>(12,13)</a:t>
            </a:r>
            <a:r>
              <a:rPr lang="en-US" sz="2400" dirty="0" smtClean="0">
                <a:latin typeface="+mj-lt"/>
              </a:rPr>
              <a:t>:</a:t>
            </a:r>
          </a:p>
          <a:p>
            <a:pPr marL="660400" indent="-457200">
              <a:spcBef>
                <a:spcPts val="0"/>
              </a:spcBef>
              <a:buSzPts val="3200"/>
            </a:pPr>
            <a:r>
              <a:rPr lang="en-US" sz="2400" b="0" dirty="0" smtClean="0">
                <a:latin typeface="+mj-lt"/>
              </a:rPr>
              <a:t>46% of divisions reported not meeting the instructional support position ratio </a:t>
            </a:r>
          </a:p>
          <a:p>
            <a:pPr marL="660400" indent="-457200">
              <a:spcBef>
                <a:spcPts val="0"/>
              </a:spcBef>
              <a:buSzPts val="3200"/>
            </a:pPr>
            <a:r>
              <a:rPr lang="en-US" sz="2400" b="0" dirty="0" smtClean="0">
                <a:latin typeface="+mj-lt"/>
              </a:rPr>
              <a:t>49% of divisions reported not meeting the ITRT ratio</a:t>
            </a:r>
          </a:p>
          <a:p>
            <a:pPr marL="660400" indent="-457200">
              <a:spcBef>
                <a:spcPts val="0"/>
              </a:spcBef>
              <a:buSzPts val="3200"/>
            </a:pPr>
            <a:r>
              <a:rPr lang="en-US" sz="2400" b="0" dirty="0" smtClean="0">
                <a:latin typeface="+mj-lt"/>
              </a:rPr>
              <a:t>Divisions identified lack of division technology personnel as the most significant barrier to connectivity </a:t>
            </a:r>
          </a:p>
          <a:p>
            <a:pPr marL="203200" indent="0">
              <a:spcBef>
                <a:spcPts val="0"/>
              </a:spcBef>
              <a:buSzPts val="3200"/>
              <a:buNone/>
            </a:pPr>
            <a:endParaRPr lang="en-US" sz="2400" b="0" dirty="0">
              <a:latin typeface="+mj-lt"/>
            </a:endParaRPr>
          </a:p>
          <a:p>
            <a:pPr marL="203200" indent="0">
              <a:spcBef>
                <a:spcPts val="0"/>
              </a:spcBef>
              <a:buSzPts val="3200"/>
              <a:buNone/>
            </a:pPr>
            <a:r>
              <a:rPr lang="en-US" sz="2400" b="0" dirty="0" smtClean="0">
                <a:latin typeface="+mj-lt"/>
              </a:rPr>
              <a:t>Students in high-poverty schools are less likely than their peers in wealthier schools to have teachers trained in integrating technology in the classroom</a:t>
            </a:r>
            <a:r>
              <a:rPr lang="en-US" sz="2400" b="0" baseline="30000" dirty="0" smtClean="0">
                <a:latin typeface="+mj-lt"/>
              </a:rPr>
              <a:t>(14)</a:t>
            </a:r>
            <a:endParaRPr lang="en-US" sz="2400" b="0" baseline="30000" dirty="0" smtClean="0">
              <a:solidFill>
                <a:srgbClr val="FF0000"/>
              </a:solidFill>
              <a:latin typeface="+mj-lt"/>
            </a:endParaRPr>
          </a:p>
          <a:p>
            <a:pPr marL="660400" indent="-457200">
              <a:spcBef>
                <a:spcPts val="0"/>
              </a:spcBef>
              <a:buSzPts val="3200"/>
            </a:pPr>
            <a:endParaRPr lang="en-US" sz="2400" b="0" dirty="0">
              <a:solidFill>
                <a:srgbClr val="FF0000"/>
              </a:solidFill>
              <a:latin typeface="+mj-lt"/>
            </a:endParaRPr>
          </a:p>
          <a:p>
            <a:pPr marL="660400" indent="-457200">
              <a:spcBef>
                <a:spcPts val="0"/>
              </a:spcBef>
              <a:buSzPts val="3200"/>
            </a:pPr>
            <a:endParaRPr lang="en-US" sz="2400" b="0" dirty="0" smtClean="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959" dirty="0">
                <a:latin typeface="+mj-lt"/>
              </a:rPr>
              <a:t>Policy Considerations: Instructional Quality </a:t>
            </a:r>
            <a:endParaRPr sz="3959" dirty="0">
              <a:latin typeface="+mj-lt"/>
            </a:endParaRPr>
          </a:p>
        </p:txBody>
      </p:sp>
      <p:sp>
        <p:nvSpPr>
          <p:cNvPr id="214" name="Google Shape;214;p29"/>
          <p:cNvSpPr txBox="1">
            <a:spLocks noGrp="1"/>
          </p:cNvSpPr>
          <p:nvPr>
            <p:ph type="body" idx="1"/>
          </p:nvPr>
        </p:nvSpPr>
        <p:spPr>
          <a:xfrm>
            <a:off x="245660" y="1624084"/>
            <a:ext cx="8693624" cy="4297363"/>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720"/>
              <a:buChar char="•"/>
            </a:pPr>
            <a:r>
              <a:rPr lang="en-US" sz="2400" b="0" dirty="0">
                <a:latin typeface="+mj-lt"/>
              </a:rPr>
              <a:t>Consider smaller classes for inexperienced teachers who need support </a:t>
            </a:r>
            <a:r>
              <a:rPr lang="en-US" sz="2400" b="0" dirty="0" smtClean="0">
                <a:latin typeface="+mj-lt"/>
              </a:rPr>
              <a:t>or </a:t>
            </a:r>
            <a:r>
              <a:rPr lang="en-US" sz="2400" b="0" dirty="0">
                <a:latin typeface="+mj-lt"/>
              </a:rPr>
              <a:t>for teachers who are responsible for struggling </a:t>
            </a:r>
            <a:r>
              <a:rPr lang="en-US" sz="2400" b="0" dirty="0" smtClean="0">
                <a:latin typeface="+mj-lt"/>
              </a:rPr>
              <a:t>students</a:t>
            </a:r>
            <a:r>
              <a:rPr lang="en-US" sz="2400" b="0" baseline="30000" dirty="0" smtClean="0">
                <a:latin typeface="+mj-lt"/>
              </a:rPr>
              <a:t>(15) </a:t>
            </a:r>
            <a:endParaRPr sz="2400" b="0" baseline="30000" dirty="0">
              <a:latin typeface="+mj-lt"/>
            </a:endParaRPr>
          </a:p>
          <a:p>
            <a:pPr marL="342900" lvl="0" indent="-170180" algn="l" rtl="0">
              <a:lnSpc>
                <a:spcPct val="90000"/>
              </a:lnSpc>
              <a:spcBef>
                <a:spcPts val="544"/>
              </a:spcBef>
              <a:spcAft>
                <a:spcPts val="0"/>
              </a:spcAft>
              <a:buClr>
                <a:schemeClr val="dk1"/>
              </a:buClr>
              <a:buSzPts val="2720"/>
              <a:buNone/>
            </a:pPr>
            <a:endParaRPr sz="1000" b="0" dirty="0">
              <a:latin typeface="+mj-lt"/>
            </a:endParaRPr>
          </a:p>
          <a:p>
            <a:pPr marL="342900" lvl="0">
              <a:lnSpc>
                <a:spcPct val="90000"/>
              </a:lnSpc>
              <a:spcBef>
                <a:spcPts val="544"/>
              </a:spcBef>
              <a:buSzPts val="2720"/>
            </a:pPr>
            <a:r>
              <a:rPr lang="en-US" sz="2400" b="0" dirty="0">
                <a:latin typeface="+mj-lt"/>
              </a:rPr>
              <a:t>Consider further defining teacher effectiveness and developing a state-wide, standardized measurement strategy </a:t>
            </a:r>
          </a:p>
          <a:p>
            <a:pPr marL="342900">
              <a:lnSpc>
                <a:spcPct val="90000"/>
              </a:lnSpc>
              <a:spcBef>
                <a:spcPts val="544"/>
              </a:spcBef>
              <a:buSzPts val="2720"/>
            </a:pPr>
            <a:endParaRPr lang="en-US" sz="1000" b="0" dirty="0" smtClean="0">
              <a:latin typeface="+mj-lt"/>
            </a:endParaRPr>
          </a:p>
          <a:p>
            <a:pPr marL="342900" lvl="0">
              <a:lnSpc>
                <a:spcPct val="90000"/>
              </a:lnSpc>
              <a:spcBef>
                <a:spcPts val="544"/>
              </a:spcBef>
              <a:buSzPts val="2720"/>
            </a:pPr>
            <a:r>
              <a:rPr lang="en-US" sz="2400" b="0" dirty="0">
                <a:latin typeface="+mj-lt"/>
              </a:rPr>
              <a:t>Consider raising the standards for professional development with additional specificity and more opportune training topics    </a:t>
            </a:r>
          </a:p>
          <a:p>
            <a:pPr marL="342900">
              <a:lnSpc>
                <a:spcPct val="90000"/>
              </a:lnSpc>
              <a:spcBef>
                <a:spcPts val="544"/>
              </a:spcBef>
              <a:buSzPts val="2720"/>
            </a:pPr>
            <a:endParaRPr lang="en-US" sz="1000" b="0" dirty="0" smtClean="0">
              <a:latin typeface="+mj-lt"/>
            </a:endParaRPr>
          </a:p>
          <a:p>
            <a:pPr marL="342900">
              <a:lnSpc>
                <a:spcPct val="90000"/>
              </a:lnSpc>
              <a:spcBef>
                <a:spcPts val="544"/>
              </a:spcBef>
              <a:buSzPts val="2720"/>
            </a:pPr>
            <a:r>
              <a:rPr lang="en-US" sz="2400" b="0" dirty="0" smtClean="0">
                <a:latin typeface="+mj-lt"/>
              </a:rPr>
              <a:t>Consider </a:t>
            </a:r>
            <a:r>
              <a:rPr lang="en-US" sz="2400" b="0" dirty="0">
                <a:latin typeface="+mj-lt"/>
              </a:rPr>
              <a:t>setting a </a:t>
            </a:r>
            <a:r>
              <a:rPr lang="en-US" sz="2400" b="0" dirty="0" smtClean="0">
                <a:latin typeface="+mj-lt"/>
              </a:rPr>
              <a:t>maximum threshold of </a:t>
            </a:r>
            <a:r>
              <a:rPr lang="en-US" sz="2400" b="0" dirty="0">
                <a:latin typeface="+mj-lt"/>
              </a:rPr>
              <a:t>new and provisionally licensed teachers in high-poverty schools  </a:t>
            </a:r>
          </a:p>
          <a:p>
            <a:pPr marL="0" lvl="0" indent="0" algn="l" rtl="0">
              <a:lnSpc>
                <a:spcPct val="90000"/>
              </a:lnSpc>
              <a:spcBef>
                <a:spcPts val="544"/>
              </a:spcBef>
              <a:spcAft>
                <a:spcPts val="0"/>
              </a:spcAft>
              <a:buClr>
                <a:schemeClr val="dk1"/>
              </a:buClr>
              <a:buSzPts val="2720"/>
              <a:buNone/>
            </a:pPr>
            <a:endParaRPr lang="en-US" sz="2400" b="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959" dirty="0">
                <a:latin typeface="+mj-lt"/>
              </a:rPr>
              <a:t>Policy Considerations: Instructional Quality </a:t>
            </a:r>
            <a:endParaRPr sz="3959" dirty="0">
              <a:latin typeface="+mj-lt"/>
            </a:endParaRPr>
          </a:p>
        </p:txBody>
      </p:sp>
      <p:sp>
        <p:nvSpPr>
          <p:cNvPr id="214" name="Google Shape;214;p29"/>
          <p:cNvSpPr txBox="1">
            <a:spLocks noGrp="1"/>
          </p:cNvSpPr>
          <p:nvPr>
            <p:ph type="body" idx="1"/>
          </p:nvPr>
        </p:nvSpPr>
        <p:spPr>
          <a:xfrm>
            <a:off x="341194" y="1777620"/>
            <a:ext cx="8325133" cy="4525963"/>
          </a:xfrm>
          <a:prstGeom prst="rect">
            <a:avLst/>
          </a:prstGeom>
          <a:noFill/>
          <a:ln>
            <a:noFill/>
          </a:ln>
        </p:spPr>
        <p:txBody>
          <a:bodyPr spcFirstLastPara="1" wrap="square" lIns="91425" tIns="45700" rIns="91425" bIns="45700" anchor="t" anchorCtr="0">
            <a:noAutofit/>
          </a:bodyPr>
          <a:lstStyle/>
          <a:p>
            <a:pPr marL="342900">
              <a:lnSpc>
                <a:spcPct val="90000"/>
              </a:lnSpc>
              <a:spcBef>
                <a:spcPts val="544"/>
              </a:spcBef>
              <a:buSzPts val="2720"/>
            </a:pPr>
            <a:r>
              <a:rPr lang="en-US" sz="2400" b="0" dirty="0" smtClean="0">
                <a:latin typeface="+mj-lt"/>
              </a:rPr>
              <a:t>Consider  requirements on the development and evaluation of school building leaders, with a focus on attributes that promote positive school climate and enhance student achievement </a:t>
            </a:r>
          </a:p>
          <a:p>
            <a:pPr marL="342900">
              <a:lnSpc>
                <a:spcPct val="90000"/>
              </a:lnSpc>
              <a:spcBef>
                <a:spcPts val="544"/>
              </a:spcBef>
              <a:buSzPts val="2720"/>
            </a:pPr>
            <a:endParaRPr lang="en-US" sz="2400" b="0" dirty="0" smtClean="0">
              <a:solidFill>
                <a:schemeClr val="tx1"/>
              </a:solidFill>
              <a:latin typeface="+mj-lt"/>
            </a:endParaRPr>
          </a:p>
          <a:p>
            <a:pPr marL="342900">
              <a:lnSpc>
                <a:spcPct val="90000"/>
              </a:lnSpc>
              <a:spcBef>
                <a:spcPts val="544"/>
              </a:spcBef>
              <a:buSzPts val="2720"/>
            </a:pPr>
            <a:r>
              <a:rPr lang="en-US" sz="2400" b="0" dirty="0" smtClean="0">
                <a:solidFill>
                  <a:schemeClr val="tx1"/>
                </a:solidFill>
                <a:latin typeface="+mj-lt"/>
              </a:rPr>
              <a:t>Consider </a:t>
            </a:r>
            <a:r>
              <a:rPr lang="en-US" sz="2400" b="0" dirty="0">
                <a:solidFill>
                  <a:schemeClr val="tx1"/>
                </a:solidFill>
                <a:latin typeface="+mj-lt"/>
              </a:rPr>
              <a:t>requiring reading specialists, and adjusting ratios based on student need</a:t>
            </a:r>
            <a:r>
              <a:rPr lang="en-US" sz="2400" b="0" dirty="0">
                <a:solidFill>
                  <a:srgbClr val="FF0000"/>
                </a:solidFill>
                <a:latin typeface="+mj-lt"/>
              </a:rPr>
              <a:t> </a:t>
            </a:r>
            <a:r>
              <a:rPr lang="en-US" sz="2400" b="0" dirty="0">
                <a:latin typeface="+mj-lt"/>
              </a:rPr>
              <a:t> </a:t>
            </a:r>
          </a:p>
          <a:p>
            <a:pPr marL="0" lvl="0" indent="0" algn="l" rtl="0">
              <a:lnSpc>
                <a:spcPct val="90000"/>
              </a:lnSpc>
              <a:spcBef>
                <a:spcPts val="544"/>
              </a:spcBef>
              <a:spcAft>
                <a:spcPts val="0"/>
              </a:spcAft>
              <a:buClr>
                <a:schemeClr val="dk1"/>
              </a:buClr>
              <a:buSzPts val="2720"/>
              <a:buNone/>
            </a:pPr>
            <a:endParaRPr lang="en-US" sz="2400" b="0" dirty="0">
              <a:latin typeface="+mj-lt"/>
            </a:endParaRPr>
          </a:p>
          <a:p>
            <a:pPr marL="342900" lvl="0" indent="-342900" algn="l" rtl="0">
              <a:lnSpc>
                <a:spcPct val="90000"/>
              </a:lnSpc>
              <a:spcBef>
                <a:spcPts val="544"/>
              </a:spcBef>
              <a:spcAft>
                <a:spcPts val="0"/>
              </a:spcAft>
              <a:buClr>
                <a:schemeClr val="dk1"/>
              </a:buClr>
              <a:buSzPts val="2720"/>
              <a:buChar char="•"/>
            </a:pPr>
            <a:r>
              <a:rPr lang="en-US" sz="2400" b="0" dirty="0" smtClean="0">
                <a:latin typeface="+mj-lt"/>
              </a:rPr>
              <a:t>Consider updating staffing ratios for technology support positions consistent with current instructional technology needs and future uses</a:t>
            </a: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dirty="0"/>
          </a:p>
        </p:txBody>
      </p:sp>
    </p:spTree>
    <p:extLst>
      <p:ext uri="{BB962C8B-B14F-4D97-AF65-F5344CB8AC3E}">
        <p14:creationId xmlns:p14="http://schemas.microsoft.com/office/powerpoint/2010/main" val="22074443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all" dirty="0" smtClean="0">
                <a:latin typeface="+mn-lt"/>
              </a:rPr>
              <a:t>Discussion on Instructional Quality </a:t>
            </a:r>
            <a:endParaRPr lang="en-US" cap="all" dirty="0">
              <a:latin typeface="+mn-lt"/>
            </a:endParaRPr>
          </a:p>
        </p:txBody>
      </p:sp>
      <p:sp>
        <p:nvSpPr>
          <p:cNvPr id="3" name="Text Placeholder 2"/>
          <p:cNvSpPr>
            <a:spLocks noGrp="1"/>
          </p:cNvSpPr>
          <p:nvPr>
            <p:ph type="body" idx="1"/>
          </p:nvPr>
        </p:nvSpPr>
        <p:spPr/>
        <p:txBody>
          <a:bodyPr/>
          <a:lstStyle/>
          <a:p>
            <a:endParaRPr lang="en-US" dirty="0"/>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dirty="0"/>
          </a:p>
        </p:txBody>
      </p:sp>
    </p:spTree>
    <p:extLst>
      <p:ext uri="{BB962C8B-B14F-4D97-AF65-F5344CB8AC3E}">
        <p14:creationId xmlns:p14="http://schemas.microsoft.com/office/powerpoint/2010/main" val="4821754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6"/>
          <p:cNvSpPr txBox="1">
            <a:spLocks noGrp="1"/>
          </p:cNvSpPr>
          <p:nvPr>
            <p:ph type="title"/>
          </p:nvPr>
        </p:nvSpPr>
        <p:spPr>
          <a:xfrm>
            <a:off x="722313" y="3024187"/>
            <a:ext cx="7772400" cy="136207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4000"/>
              <a:buFont typeface="Georgia"/>
              <a:buNone/>
            </a:pPr>
            <a:r>
              <a:rPr lang="en-US" dirty="0">
                <a:latin typeface="+mj-lt"/>
              </a:rPr>
              <a:t>STUDENT </a:t>
            </a:r>
            <a:r>
              <a:rPr lang="en-US" dirty="0" smtClean="0">
                <a:latin typeface="+mj-lt"/>
              </a:rPr>
              <a:t>SUPPORT</a:t>
            </a:r>
            <a:endParaRPr dirty="0">
              <a:latin typeface="+mj-lt"/>
            </a:endParaRPr>
          </a:p>
        </p:txBody>
      </p:sp>
      <p:sp>
        <p:nvSpPr>
          <p:cNvPr id="259" name="Google Shape;259;p36"/>
          <p:cNvSpPr txBox="1">
            <a:spLocks noGrp="1"/>
          </p:cNvSpPr>
          <p:nvPr>
            <p:ph type="body" idx="1"/>
          </p:nvPr>
        </p:nvSpPr>
        <p:spPr>
          <a:xfrm>
            <a:off x="722313" y="1524000"/>
            <a:ext cx="7772400" cy="150018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595959"/>
              </a:buClr>
              <a:buSzPts val="2000"/>
              <a:buNone/>
            </a:pPr>
            <a:r>
              <a:rPr lang="en-US" dirty="0" smtClean="0">
                <a:latin typeface="+mj-lt"/>
              </a:rPr>
              <a:t>Lever Two:</a:t>
            </a:r>
            <a:endParaRPr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274638"/>
            <a:ext cx="8693624" cy="1143000"/>
          </a:xfrm>
        </p:spPr>
        <p:txBody>
          <a:bodyPr>
            <a:normAutofit fontScale="90000"/>
          </a:bodyPr>
          <a:lstStyle/>
          <a:p>
            <a:r>
              <a:rPr lang="en-US" dirty="0" smtClean="0">
                <a:latin typeface="+mn-lt"/>
              </a:rPr>
              <a:t>Existing SOQ: School Counselor Ratios</a:t>
            </a:r>
            <a:endParaRPr lang="en-US" dirty="0">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2784662073"/>
              </p:ext>
            </p:extLst>
          </p:nvPr>
        </p:nvGraphicFramePr>
        <p:xfrm>
          <a:off x="571500" y="1595034"/>
          <a:ext cx="8115300" cy="2555420"/>
        </p:xfrm>
        <a:graphic>
          <a:graphicData uri="http://schemas.openxmlformats.org/drawingml/2006/table">
            <a:tbl>
              <a:tblPr firstRow="1" bandRow="1">
                <a:tableStyleId>{5C22544A-7EE6-4342-B048-85BDC9FD1C3A}</a:tableStyleId>
              </a:tblPr>
              <a:tblGrid>
                <a:gridCol w="2660754">
                  <a:extLst>
                    <a:ext uri="{9D8B030D-6E8A-4147-A177-3AD203B41FA5}">
                      <a16:colId xmlns="" xmlns:a16="http://schemas.microsoft.com/office/drawing/2014/main" val="2045431646"/>
                    </a:ext>
                  </a:extLst>
                </a:gridCol>
                <a:gridCol w="5454546">
                  <a:extLst>
                    <a:ext uri="{9D8B030D-6E8A-4147-A177-3AD203B41FA5}">
                      <a16:colId xmlns="" xmlns:a16="http://schemas.microsoft.com/office/drawing/2014/main" val="1494334405"/>
                    </a:ext>
                  </a:extLst>
                </a:gridCol>
              </a:tblGrid>
              <a:tr h="951434">
                <a:tc>
                  <a:txBody>
                    <a:bodyPr/>
                    <a:lstStyle/>
                    <a:p>
                      <a:pPr algn="ctr"/>
                      <a:r>
                        <a:rPr lang="en-US" sz="2200" dirty="0" smtClean="0"/>
                        <a:t>Grade Span</a:t>
                      </a:r>
                      <a:endParaRPr lang="en-US" sz="2200" dirty="0"/>
                    </a:p>
                  </a:txBody>
                  <a:tcPr/>
                </a:tc>
                <a:tc>
                  <a:txBody>
                    <a:bodyPr/>
                    <a:lstStyle/>
                    <a:p>
                      <a:pPr algn="ctr"/>
                      <a:r>
                        <a:rPr lang="en-US" sz="2200" dirty="0" smtClean="0"/>
                        <a:t>School Counselor Ratio</a:t>
                      </a:r>
                      <a:endParaRPr lang="en-US" sz="2200" dirty="0"/>
                    </a:p>
                  </a:txBody>
                  <a:tcPr/>
                </a:tc>
                <a:extLst>
                  <a:ext uri="{0D108BD9-81ED-4DB2-BD59-A6C34878D82A}">
                    <a16:rowId xmlns="" xmlns:a16="http://schemas.microsoft.com/office/drawing/2014/main" val="1965597741"/>
                  </a:ext>
                </a:extLst>
              </a:tr>
              <a:tr h="501532">
                <a:tc>
                  <a:txBody>
                    <a:bodyPr/>
                    <a:lstStyle/>
                    <a:p>
                      <a:pPr algn="ctr"/>
                      <a:r>
                        <a:rPr lang="en-US" sz="2200" dirty="0" smtClean="0"/>
                        <a:t>Elementary</a:t>
                      </a:r>
                      <a:endParaRPr lang="en-US" sz="2200" dirty="0"/>
                    </a:p>
                  </a:txBody>
                  <a:tcPr/>
                </a:tc>
                <a:tc>
                  <a:txBody>
                    <a:bodyPr/>
                    <a:lstStyle/>
                    <a:p>
                      <a:pPr marL="342900" indent="-342900" algn="l">
                        <a:buFont typeface="Arial" panose="020B0604020202020204" pitchFamily="34" charset="0"/>
                        <a:buChar char="•"/>
                      </a:pPr>
                      <a:r>
                        <a:rPr lang="en-US" sz="2200" dirty="0" smtClean="0"/>
                        <a:t>One full-time per 500 students</a:t>
                      </a:r>
                    </a:p>
                  </a:txBody>
                  <a:tcPr/>
                </a:tc>
                <a:extLst>
                  <a:ext uri="{0D108BD9-81ED-4DB2-BD59-A6C34878D82A}">
                    <a16:rowId xmlns="" xmlns:a16="http://schemas.microsoft.com/office/drawing/2014/main" val="3403446140"/>
                  </a:ext>
                </a:extLst>
              </a:tr>
              <a:tr h="551227">
                <a:tc>
                  <a:txBody>
                    <a:bodyPr/>
                    <a:lstStyle/>
                    <a:p>
                      <a:pPr algn="ctr"/>
                      <a:r>
                        <a:rPr lang="en-US" sz="2200" dirty="0" smtClean="0"/>
                        <a:t>Middle</a:t>
                      </a:r>
                      <a:endParaRPr lang="en-US" sz="2200" dirty="0"/>
                    </a:p>
                  </a:txBody>
                  <a:tcPr/>
                </a:tc>
                <a:tc>
                  <a:txBody>
                    <a:bodyPr/>
                    <a:lstStyle/>
                    <a:p>
                      <a:pPr marL="342900" indent="-342900" algn="l">
                        <a:buFont typeface="Arial" panose="020B0604020202020204" pitchFamily="34" charset="0"/>
                        <a:buChar char="•"/>
                      </a:pPr>
                      <a:r>
                        <a:rPr lang="en-US" sz="2200" dirty="0" smtClean="0"/>
                        <a:t>One full-time per 400 students</a:t>
                      </a:r>
                      <a:endParaRPr lang="en-US" sz="2200" dirty="0"/>
                    </a:p>
                  </a:txBody>
                  <a:tcPr/>
                </a:tc>
                <a:extLst>
                  <a:ext uri="{0D108BD9-81ED-4DB2-BD59-A6C34878D82A}">
                    <a16:rowId xmlns="" xmlns:a16="http://schemas.microsoft.com/office/drawing/2014/main" val="4094806473"/>
                  </a:ext>
                </a:extLst>
              </a:tr>
              <a:tr h="551227">
                <a:tc>
                  <a:txBody>
                    <a:bodyPr/>
                    <a:lstStyle/>
                    <a:p>
                      <a:pPr algn="ctr"/>
                      <a:r>
                        <a:rPr lang="en-US" sz="2200" dirty="0" smtClean="0"/>
                        <a:t>High</a:t>
                      </a:r>
                      <a:endParaRPr lang="en-US" sz="2200" dirty="0"/>
                    </a:p>
                  </a:txBody>
                  <a:tcPr/>
                </a:tc>
                <a:tc>
                  <a:txBody>
                    <a:bodyPr/>
                    <a:lstStyle/>
                    <a:p>
                      <a:pPr marL="342900" indent="-342900" algn="l">
                        <a:buFont typeface="Arial" panose="020B0604020202020204" pitchFamily="34" charset="0"/>
                        <a:buChar char="•"/>
                      </a:pPr>
                      <a:r>
                        <a:rPr lang="en-US" sz="2200" dirty="0" smtClean="0"/>
                        <a:t>One full-time per 350 students</a:t>
                      </a:r>
                      <a:endParaRPr lang="en-US" sz="2200" dirty="0"/>
                    </a:p>
                  </a:txBody>
                  <a:tcPr/>
                </a:tc>
                <a:extLst>
                  <a:ext uri="{0D108BD9-81ED-4DB2-BD59-A6C34878D82A}">
                    <a16:rowId xmlns="" xmlns:a16="http://schemas.microsoft.com/office/drawing/2014/main" val="2066610517"/>
                  </a:ext>
                </a:extLst>
              </a:tr>
            </a:tbl>
          </a:graphicData>
        </a:graphic>
      </p:graphicFrame>
      <p:sp>
        <p:nvSpPr>
          <p:cNvPr id="8" name="Content Placeholder 2"/>
          <p:cNvSpPr txBox="1">
            <a:spLocks/>
          </p:cNvSpPr>
          <p:nvPr/>
        </p:nvSpPr>
        <p:spPr>
          <a:xfrm>
            <a:off x="457200" y="4495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200" b="0" dirty="0" smtClean="0">
                <a:latin typeface="+mn-lt"/>
              </a:rPr>
              <a:t>For smaller and larger schools, positions are pro-rated accordingly</a:t>
            </a:r>
          </a:p>
          <a:p>
            <a:endParaRPr lang="en-US" dirty="0">
              <a:latin typeface="+mn-lt"/>
            </a:endParaRPr>
          </a:p>
        </p:txBody>
      </p:sp>
      <p:sp>
        <p:nvSpPr>
          <p:cNvPr id="6" name="TextBox 5"/>
          <p:cNvSpPr txBox="1"/>
          <p:nvPr/>
        </p:nvSpPr>
        <p:spPr>
          <a:xfrm>
            <a:off x="457200" y="5932837"/>
            <a:ext cx="8077200" cy="338554"/>
          </a:xfrm>
          <a:prstGeom prst="rect">
            <a:avLst/>
          </a:prstGeom>
          <a:noFill/>
        </p:spPr>
        <p:txBody>
          <a:bodyPr wrap="square" rtlCol="0">
            <a:spAutoFit/>
          </a:bodyPr>
          <a:lstStyle/>
          <a:p>
            <a:r>
              <a:rPr lang="en-US" sz="1600" i="1" dirty="0">
                <a:solidFill>
                  <a:prstClr val="black"/>
                </a:solidFill>
              </a:rPr>
              <a:t>§ </a:t>
            </a:r>
            <a:r>
              <a:rPr lang="en-US" sz="1600" i="1" dirty="0" smtClean="0">
                <a:solidFill>
                  <a:prstClr val="black"/>
                </a:solidFill>
              </a:rPr>
              <a:t>22.1-253.13:2(H), </a:t>
            </a:r>
            <a:r>
              <a:rPr lang="en-US" sz="1600" i="1" dirty="0">
                <a:solidFill>
                  <a:prstClr val="black"/>
                </a:solidFill>
              </a:rPr>
              <a:t>Code of </a:t>
            </a:r>
            <a:r>
              <a:rPr lang="en-US" sz="1600" i="1" dirty="0" smtClean="0">
                <a:solidFill>
                  <a:prstClr val="black"/>
                </a:solidFill>
              </a:rPr>
              <a:t>Virginia</a:t>
            </a:r>
            <a:endParaRPr lang="en-US" sz="1600" i="1" dirty="0">
              <a:solidFill>
                <a:prstClr val="black"/>
              </a:solidFill>
            </a:endParaRPr>
          </a:p>
        </p:txBody>
      </p:sp>
      <p:sp>
        <p:nvSpPr>
          <p:cNvPr id="11" name="Slide Number Placeholder 10"/>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dirty="0"/>
          </a:p>
        </p:txBody>
      </p:sp>
    </p:spTree>
    <p:extLst>
      <p:ext uri="{BB962C8B-B14F-4D97-AF65-F5344CB8AC3E}">
        <p14:creationId xmlns:p14="http://schemas.microsoft.com/office/powerpoint/2010/main" val="41362151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8"/>
          <p:cNvSpPr txBox="1">
            <a:spLocks noGrp="1"/>
          </p:cNvSpPr>
          <p:nvPr>
            <p:ph type="title"/>
          </p:nvPr>
        </p:nvSpPr>
        <p:spPr>
          <a:xfrm>
            <a:off x="457200" y="247342"/>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959" dirty="0">
                <a:latin typeface="+mj-lt"/>
              </a:rPr>
              <a:t>Research on Guidance Counselor Staffing Ratios</a:t>
            </a:r>
            <a:endParaRPr sz="3959" dirty="0">
              <a:latin typeface="+mj-lt"/>
            </a:endParaRPr>
          </a:p>
        </p:txBody>
      </p:sp>
      <p:sp>
        <p:nvSpPr>
          <p:cNvPr id="271" name="Google Shape;271;p3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2240"/>
              <a:buChar char="•"/>
            </a:pPr>
            <a:r>
              <a:rPr lang="en-US" sz="2400" b="0" dirty="0" smtClean="0">
                <a:latin typeface="+mj-lt"/>
              </a:rPr>
              <a:t>American </a:t>
            </a:r>
            <a:r>
              <a:rPr lang="en-US" sz="2400" b="0" dirty="0">
                <a:latin typeface="+mj-lt"/>
              </a:rPr>
              <a:t>School Counselor Association (ASCA) recommends </a:t>
            </a:r>
            <a:r>
              <a:rPr lang="en-US" sz="2400" b="0" dirty="0" smtClean="0">
                <a:latin typeface="+mj-lt"/>
              </a:rPr>
              <a:t>school counselor-to-student </a:t>
            </a:r>
            <a:r>
              <a:rPr lang="en-US" sz="2400" b="0" dirty="0">
                <a:latin typeface="+mj-lt"/>
              </a:rPr>
              <a:t>ratio of 1:250</a:t>
            </a:r>
            <a:endParaRPr sz="2400" b="0" dirty="0">
              <a:latin typeface="+mj-lt"/>
            </a:endParaRPr>
          </a:p>
          <a:p>
            <a:pPr marL="0" lvl="0" indent="0" algn="l" rtl="0">
              <a:lnSpc>
                <a:spcPct val="80000"/>
              </a:lnSpc>
              <a:spcBef>
                <a:spcPts val="448"/>
              </a:spcBef>
              <a:spcAft>
                <a:spcPts val="0"/>
              </a:spcAft>
              <a:buClr>
                <a:schemeClr val="dk1"/>
              </a:buClr>
              <a:buSzPts val="2240"/>
              <a:buNone/>
            </a:pPr>
            <a:r>
              <a:rPr lang="en-US" sz="2400" b="0" dirty="0">
                <a:latin typeface="+mj-lt"/>
              </a:rPr>
              <a:t> </a:t>
            </a:r>
            <a:endParaRPr sz="2400" b="0" dirty="0">
              <a:latin typeface="+mj-lt"/>
            </a:endParaRPr>
          </a:p>
          <a:p>
            <a:pPr marL="342900" lvl="0" indent="-342900" algn="l" rtl="0">
              <a:lnSpc>
                <a:spcPct val="80000"/>
              </a:lnSpc>
              <a:spcBef>
                <a:spcPts val="448"/>
              </a:spcBef>
              <a:spcAft>
                <a:spcPts val="0"/>
              </a:spcAft>
              <a:buClr>
                <a:schemeClr val="dk1"/>
              </a:buClr>
              <a:buSzPts val="2240"/>
              <a:buChar char="•"/>
            </a:pPr>
            <a:r>
              <a:rPr lang="en-US" sz="2400" b="0" dirty="0">
                <a:latin typeface="+mj-lt"/>
              </a:rPr>
              <a:t>High-poverty schools that met </a:t>
            </a:r>
            <a:r>
              <a:rPr lang="en-US" sz="2400" b="0" dirty="0" smtClean="0">
                <a:latin typeface="+mj-lt"/>
              </a:rPr>
              <a:t>ASCA </a:t>
            </a:r>
            <a:r>
              <a:rPr lang="en-US" sz="2400" b="0" dirty="0">
                <a:latin typeface="+mj-lt"/>
              </a:rPr>
              <a:t>criteria had better graduation and school attendance </a:t>
            </a:r>
            <a:r>
              <a:rPr lang="en-US" sz="2400" b="0" dirty="0" smtClean="0">
                <a:latin typeface="+mj-lt"/>
              </a:rPr>
              <a:t>rates </a:t>
            </a:r>
            <a:r>
              <a:rPr lang="en-US" sz="2400" b="0" dirty="0">
                <a:latin typeface="+mj-lt"/>
              </a:rPr>
              <a:t>and lower disciplinary </a:t>
            </a:r>
            <a:r>
              <a:rPr lang="en-US" sz="2400" b="0" dirty="0" smtClean="0">
                <a:latin typeface="+mj-lt"/>
              </a:rPr>
              <a:t>incidents</a:t>
            </a:r>
            <a:r>
              <a:rPr lang="en-US" sz="2400" b="0" baseline="30000" dirty="0" smtClean="0">
                <a:latin typeface="+mj-lt"/>
              </a:rPr>
              <a:t>(16) </a:t>
            </a:r>
            <a:endParaRPr sz="2400" b="0" baseline="30000" dirty="0">
              <a:solidFill>
                <a:srgbClr val="FF0000"/>
              </a:solidFill>
              <a:latin typeface="+mj-lt"/>
            </a:endParaRPr>
          </a:p>
          <a:p>
            <a:pPr marL="342900" lvl="0" indent="-200660" algn="l" rtl="0">
              <a:lnSpc>
                <a:spcPct val="80000"/>
              </a:lnSpc>
              <a:spcBef>
                <a:spcPts val="448"/>
              </a:spcBef>
              <a:spcAft>
                <a:spcPts val="0"/>
              </a:spcAft>
              <a:buClr>
                <a:schemeClr val="dk1"/>
              </a:buClr>
              <a:buSzPts val="2240"/>
              <a:buNone/>
            </a:pPr>
            <a:endParaRPr sz="2400" b="0" dirty="0">
              <a:latin typeface="+mj-lt"/>
            </a:endParaRPr>
          </a:p>
          <a:p>
            <a:pPr marL="342900" lvl="0" indent="-342900" algn="l" rtl="0">
              <a:lnSpc>
                <a:spcPct val="80000"/>
              </a:lnSpc>
              <a:spcBef>
                <a:spcPts val="448"/>
              </a:spcBef>
              <a:spcAft>
                <a:spcPts val="0"/>
              </a:spcAft>
              <a:buClr>
                <a:schemeClr val="dk1"/>
              </a:buClr>
              <a:buSzPts val="2240"/>
              <a:buChar char="•"/>
            </a:pPr>
            <a:r>
              <a:rPr lang="en-US" sz="2400" b="0" dirty="0">
                <a:latin typeface="+mj-lt"/>
              </a:rPr>
              <a:t>Reducing the student-to-counselor ratio to </a:t>
            </a:r>
            <a:r>
              <a:rPr lang="en-US" sz="2400" b="0" dirty="0" smtClean="0">
                <a:latin typeface="+mj-lt"/>
              </a:rPr>
              <a:t>1:250 would </a:t>
            </a:r>
            <a:r>
              <a:rPr lang="en-US" sz="2400" b="0" dirty="0">
                <a:latin typeface="+mj-lt"/>
              </a:rPr>
              <a:t>predict a decrease in the probability of a disciplinary recurrence </a:t>
            </a:r>
            <a:r>
              <a:rPr lang="en-US" sz="2400" b="0" dirty="0" smtClean="0">
                <a:latin typeface="+mj-lt"/>
              </a:rPr>
              <a:t>by:</a:t>
            </a:r>
          </a:p>
          <a:p>
            <a:pPr marL="800100" lvl="1">
              <a:lnSpc>
                <a:spcPct val="80000"/>
              </a:lnSpc>
              <a:spcBef>
                <a:spcPts val="448"/>
              </a:spcBef>
              <a:buSzPts val="2240"/>
              <a:buChar char="•"/>
            </a:pPr>
            <a:r>
              <a:rPr lang="en-US" sz="2400" b="0" dirty="0" smtClean="0">
                <a:latin typeface="+mj-lt"/>
              </a:rPr>
              <a:t>9.4% </a:t>
            </a:r>
            <a:r>
              <a:rPr lang="en-US" sz="2400" b="0" dirty="0">
                <a:latin typeface="+mj-lt"/>
              </a:rPr>
              <a:t>for black </a:t>
            </a:r>
            <a:r>
              <a:rPr lang="en-US" sz="2400" b="0" dirty="0" smtClean="0">
                <a:latin typeface="+mj-lt"/>
              </a:rPr>
              <a:t>students, </a:t>
            </a:r>
          </a:p>
          <a:p>
            <a:pPr marL="800100" lvl="1">
              <a:lnSpc>
                <a:spcPct val="80000"/>
              </a:lnSpc>
              <a:spcBef>
                <a:spcPts val="448"/>
              </a:spcBef>
              <a:buSzPts val="2240"/>
              <a:buChar char="•"/>
            </a:pPr>
            <a:r>
              <a:rPr lang="en-US" sz="2400" b="0" dirty="0" smtClean="0">
                <a:latin typeface="+mj-lt"/>
              </a:rPr>
              <a:t>10.8% </a:t>
            </a:r>
            <a:r>
              <a:rPr lang="en-US" sz="2400" b="0" dirty="0">
                <a:latin typeface="+mj-lt"/>
              </a:rPr>
              <a:t>for black </a:t>
            </a:r>
            <a:r>
              <a:rPr lang="en-US" sz="2400" b="0" dirty="0" smtClean="0">
                <a:latin typeface="+mj-lt"/>
              </a:rPr>
              <a:t>males, and </a:t>
            </a:r>
          </a:p>
          <a:p>
            <a:pPr marL="800100" lvl="1">
              <a:lnSpc>
                <a:spcPct val="80000"/>
              </a:lnSpc>
              <a:spcBef>
                <a:spcPts val="448"/>
              </a:spcBef>
              <a:buSzPts val="2240"/>
              <a:buChar char="•"/>
            </a:pPr>
            <a:r>
              <a:rPr lang="en-US" sz="2400" b="0" dirty="0" smtClean="0">
                <a:latin typeface="+mj-lt"/>
              </a:rPr>
              <a:t>9.6% </a:t>
            </a:r>
            <a:r>
              <a:rPr lang="en-US" sz="2400" b="0" dirty="0">
                <a:latin typeface="+mj-lt"/>
              </a:rPr>
              <a:t>for students eligible for free or reduced price </a:t>
            </a:r>
            <a:r>
              <a:rPr lang="en-US" sz="2400" b="0" dirty="0" smtClean="0">
                <a:latin typeface="+mj-lt"/>
              </a:rPr>
              <a:t>lunch</a:t>
            </a:r>
            <a:r>
              <a:rPr lang="en-US" sz="2400" b="0" baseline="30000" dirty="0" smtClean="0">
                <a:latin typeface="+mj-lt"/>
              </a:rPr>
              <a:t>(17)</a:t>
            </a:r>
            <a:endParaRPr sz="2400" b="0" baseline="30000" dirty="0">
              <a:solidFill>
                <a:srgbClr val="FF0000"/>
              </a:solidFill>
              <a:latin typeface="+mj-lt"/>
            </a:endParaRPr>
          </a:p>
          <a:p>
            <a:pPr marL="0" lvl="0" indent="0" algn="l" rtl="0">
              <a:lnSpc>
                <a:spcPct val="80000"/>
              </a:lnSpc>
              <a:spcBef>
                <a:spcPts val="448"/>
              </a:spcBef>
              <a:spcAft>
                <a:spcPts val="0"/>
              </a:spcAft>
              <a:buClr>
                <a:schemeClr val="dk1"/>
              </a:buClr>
              <a:buSzPts val="2240"/>
              <a:buNone/>
            </a:pPr>
            <a:endParaRPr sz="2400" b="0" dirty="0">
              <a:latin typeface="+mj-lt"/>
            </a:endParaRPr>
          </a:p>
          <a:p>
            <a:pPr marL="342900" lvl="0" indent="-200660" algn="l" rtl="0">
              <a:lnSpc>
                <a:spcPct val="80000"/>
              </a:lnSpc>
              <a:spcBef>
                <a:spcPts val="448"/>
              </a:spcBef>
              <a:spcAft>
                <a:spcPts val="0"/>
              </a:spcAft>
              <a:buClr>
                <a:schemeClr val="dk1"/>
              </a:buClr>
              <a:buSzPts val="2240"/>
              <a:buNone/>
            </a:pPr>
            <a:endParaRPr sz="2400" b="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4000" dirty="0" smtClean="0">
                <a:latin typeface="+mj-lt"/>
              </a:rPr>
              <a:t>Most Students </a:t>
            </a:r>
            <a:r>
              <a:rPr lang="en-US" sz="4000" dirty="0">
                <a:latin typeface="+mj-lt"/>
              </a:rPr>
              <a:t>H</a:t>
            </a:r>
            <a:r>
              <a:rPr lang="en-US" sz="4000" dirty="0" smtClean="0">
                <a:latin typeface="+mj-lt"/>
              </a:rPr>
              <a:t>ave </a:t>
            </a:r>
            <a:r>
              <a:rPr lang="en-US" sz="4000" dirty="0">
                <a:latin typeface="+mj-lt"/>
              </a:rPr>
              <a:t>A</a:t>
            </a:r>
            <a:r>
              <a:rPr lang="en-US" sz="4000" dirty="0" smtClean="0">
                <a:latin typeface="+mj-lt"/>
              </a:rPr>
              <a:t>ccess to Counselors but </a:t>
            </a:r>
            <a:r>
              <a:rPr lang="en-US" sz="4000" dirty="0">
                <a:latin typeface="+mj-lt"/>
              </a:rPr>
              <a:t>R</a:t>
            </a:r>
            <a:r>
              <a:rPr lang="en-US" sz="4000" dirty="0" smtClean="0">
                <a:latin typeface="+mj-lt"/>
              </a:rPr>
              <a:t>atios are High</a:t>
            </a:r>
            <a:endParaRPr sz="40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dirty="0"/>
          </a:p>
        </p:txBody>
      </p:sp>
      <p:sp>
        <p:nvSpPr>
          <p:cNvPr id="2" name="Rectangle 1"/>
          <p:cNvSpPr/>
          <p:nvPr/>
        </p:nvSpPr>
        <p:spPr>
          <a:xfrm>
            <a:off x="0" y="5445457"/>
            <a:ext cx="8830101" cy="118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642449" y="1704030"/>
            <a:ext cx="7883857" cy="4778815"/>
            <a:chOff x="304800" y="1295400"/>
            <a:chExt cx="8562935" cy="5227022"/>
          </a:xfrm>
        </p:grpSpPr>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95400"/>
              <a:ext cx="8562935" cy="46016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p:cNvGrpSpPr/>
            <p:nvPr/>
          </p:nvGrpSpPr>
          <p:grpSpPr>
            <a:xfrm>
              <a:off x="1643002" y="2585023"/>
              <a:ext cx="5886530" cy="3937399"/>
              <a:chOff x="1643002" y="2661223"/>
              <a:chExt cx="5886530" cy="3937399"/>
            </a:xfrm>
          </p:grpSpPr>
          <p:grpSp>
            <p:nvGrpSpPr>
              <p:cNvPr id="9" name="Group 8"/>
              <p:cNvGrpSpPr/>
              <p:nvPr/>
            </p:nvGrpSpPr>
            <p:grpSpPr>
              <a:xfrm>
                <a:off x="1643002" y="2661223"/>
                <a:ext cx="5886530" cy="3596828"/>
                <a:chOff x="1643002" y="2743200"/>
                <a:chExt cx="5886530" cy="3896230"/>
              </a:xfrm>
            </p:grpSpPr>
            <p:sp>
              <p:nvSpPr>
                <p:cNvPr id="15" name="TextBox 14"/>
                <p:cNvSpPr txBox="1"/>
                <p:nvPr/>
              </p:nvSpPr>
              <p:spPr>
                <a:xfrm>
                  <a:off x="4536844" y="2743200"/>
                  <a:ext cx="416156" cy="2078985"/>
                </a:xfrm>
                <a:prstGeom prst="rect">
                  <a:avLst/>
                </a:prstGeom>
                <a:noFill/>
              </p:spPr>
              <p:txBody>
                <a:bodyPr vert="vert270" wrap="none" rtlCol="0">
                  <a:spAutoFit/>
                </a:bodyPr>
                <a:lstStyle/>
                <a:p>
                  <a:r>
                    <a:rPr lang="en-US" sz="1600" b="1" dirty="0" smtClean="0">
                      <a:solidFill>
                        <a:schemeClr val="tx2">
                          <a:lumMod val="75000"/>
                        </a:schemeClr>
                      </a:solidFill>
                    </a:rPr>
                    <a:t>Avg Students/Counselor</a:t>
                  </a:r>
                  <a:endParaRPr lang="en-US" sz="1600" b="1" dirty="0">
                    <a:solidFill>
                      <a:schemeClr val="tx2">
                        <a:lumMod val="75000"/>
                      </a:schemeClr>
                    </a:solidFill>
                  </a:endParaRPr>
                </a:p>
              </p:txBody>
            </p:sp>
            <p:sp>
              <p:nvSpPr>
                <p:cNvPr id="16" name="TextBox 15"/>
                <p:cNvSpPr txBox="1"/>
                <p:nvPr/>
              </p:nvSpPr>
              <p:spPr>
                <a:xfrm>
                  <a:off x="1643002" y="6272695"/>
                  <a:ext cx="5886530" cy="366735"/>
                </a:xfrm>
                <a:prstGeom prst="rect">
                  <a:avLst/>
                </a:prstGeom>
                <a:noFill/>
              </p:spPr>
              <p:txBody>
                <a:bodyPr wrap="square" rtlCol="0">
                  <a:spAutoFit/>
                </a:bodyPr>
                <a:lstStyle/>
                <a:p>
                  <a:pPr algn="ctr"/>
                  <a:r>
                    <a:rPr lang="en-US" sz="1600" b="1" dirty="0" smtClean="0">
                      <a:solidFill>
                        <a:srgbClr val="002060"/>
                      </a:solidFill>
                    </a:rPr>
                    <a:t>Percent of </a:t>
                  </a:r>
                  <a:r>
                    <a:rPr lang="en-US" sz="1600" b="1" dirty="0">
                      <a:solidFill>
                        <a:srgbClr val="002060"/>
                      </a:solidFill>
                    </a:rPr>
                    <a:t>Economically </a:t>
                  </a:r>
                  <a:r>
                    <a:rPr lang="en-US" sz="1600" b="1" dirty="0" smtClean="0">
                      <a:solidFill>
                        <a:srgbClr val="002060"/>
                      </a:solidFill>
                    </a:rPr>
                    <a:t>Disadvantaged Students</a:t>
                  </a:r>
                  <a:endParaRPr lang="en-US" sz="1600" b="1" dirty="0">
                    <a:solidFill>
                      <a:srgbClr val="002060"/>
                    </a:solidFill>
                  </a:endParaRPr>
                </a:p>
              </p:txBody>
            </p:sp>
          </p:grpSp>
          <p:grpSp>
            <p:nvGrpSpPr>
              <p:cNvPr id="10" name="Group 9"/>
              <p:cNvGrpSpPr/>
              <p:nvPr/>
            </p:nvGrpSpPr>
            <p:grpSpPr>
              <a:xfrm>
                <a:off x="1981200" y="6248792"/>
                <a:ext cx="4996838" cy="349830"/>
                <a:chOff x="1981200" y="6207455"/>
                <a:chExt cx="4996838" cy="349830"/>
              </a:xfrm>
            </p:grpSpPr>
            <p:sp>
              <p:nvSpPr>
                <p:cNvPr id="11" name="Rectangle 10"/>
                <p:cNvSpPr/>
                <p:nvPr/>
              </p:nvSpPr>
              <p:spPr>
                <a:xfrm>
                  <a:off x="4653460" y="6314221"/>
                  <a:ext cx="182880" cy="1783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4883106" y="6218731"/>
                  <a:ext cx="2094932" cy="338554"/>
                </a:xfrm>
                <a:prstGeom prst="rect">
                  <a:avLst/>
                </a:prstGeom>
                <a:noFill/>
              </p:spPr>
              <p:txBody>
                <a:bodyPr wrap="none" rtlCol="0">
                  <a:spAutoFit/>
                </a:bodyPr>
                <a:lstStyle/>
                <a:p>
                  <a:r>
                    <a:rPr lang="en-US" sz="1600" dirty="0" smtClean="0"/>
                    <a:t>No access to counselor</a:t>
                  </a:r>
                  <a:endParaRPr lang="en-US" sz="1600" dirty="0"/>
                </a:p>
              </p:txBody>
            </p:sp>
            <p:sp>
              <p:nvSpPr>
                <p:cNvPr id="13" name="Rectangle 12"/>
                <p:cNvSpPr/>
                <p:nvPr/>
              </p:nvSpPr>
              <p:spPr>
                <a:xfrm>
                  <a:off x="1981200" y="6302945"/>
                  <a:ext cx="182880" cy="178352"/>
                </a:xfrm>
                <a:prstGeom prst="rect">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2210846" y="6207455"/>
                  <a:ext cx="1827231" cy="338554"/>
                </a:xfrm>
                <a:prstGeom prst="rect">
                  <a:avLst/>
                </a:prstGeom>
                <a:noFill/>
              </p:spPr>
              <p:txBody>
                <a:bodyPr wrap="none" rtlCol="0">
                  <a:spAutoFit/>
                </a:bodyPr>
                <a:lstStyle/>
                <a:p>
                  <a:r>
                    <a:rPr lang="en-US" sz="1600" dirty="0"/>
                    <a:t>A</a:t>
                  </a:r>
                  <a:r>
                    <a:rPr lang="en-US" sz="1600" dirty="0" smtClean="0"/>
                    <a:t>ccess to counselor</a:t>
                  </a:r>
                  <a:endParaRPr lang="en-US" sz="1600" dirty="0"/>
                </a:p>
              </p:txBody>
            </p:sp>
          </p:grpSp>
        </p:grpSp>
      </p:grpSp>
      <p:sp>
        <p:nvSpPr>
          <p:cNvPr id="17" name="TextBox 16"/>
          <p:cNvSpPr txBox="1"/>
          <p:nvPr/>
        </p:nvSpPr>
        <p:spPr>
          <a:xfrm>
            <a:off x="76200" y="6504801"/>
            <a:ext cx="3403047" cy="276999"/>
          </a:xfrm>
          <a:prstGeom prst="rect">
            <a:avLst/>
          </a:prstGeom>
          <a:noFill/>
        </p:spPr>
        <p:txBody>
          <a:bodyPr wrap="none" rtlCol="0">
            <a:spAutoFit/>
          </a:bodyPr>
          <a:lstStyle/>
          <a:p>
            <a:r>
              <a:rPr lang="en-US" sz="1200" dirty="0" smtClean="0">
                <a:solidFill>
                  <a:schemeClr val="bg1">
                    <a:lumMod val="50000"/>
                  </a:schemeClr>
                </a:solidFill>
              </a:rPr>
              <a:t>Source: VDOE Fall Membership Reports &amp; IPAL 2017</a:t>
            </a:r>
            <a:endParaRPr lang="en-US" sz="1200" dirty="0">
              <a:solidFill>
                <a:schemeClr val="bg1">
                  <a:lumMod val="50000"/>
                </a:schemeClr>
              </a:solidFill>
            </a:endParaRPr>
          </a:p>
        </p:txBody>
      </p:sp>
    </p:spTree>
    <p:extLst>
      <p:ext uri="{BB962C8B-B14F-4D97-AF65-F5344CB8AC3E}">
        <p14:creationId xmlns:p14="http://schemas.microsoft.com/office/powerpoint/2010/main" val="3915585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4000" dirty="0" smtClean="0">
                <a:latin typeface="+mj-lt"/>
              </a:rPr>
              <a:t>The Standards of Quality</a:t>
            </a:r>
            <a:endParaRPr lang="en-US" sz="4000" dirty="0">
              <a:latin typeface="+mj-lt"/>
            </a:endParaRPr>
          </a:p>
        </p:txBody>
      </p:sp>
      <p:sp>
        <p:nvSpPr>
          <p:cNvPr id="55" name="Rounded Rectangle 54"/>
          <p:cNvSpPr/>
          <p:nvPr/>
        </p:nvSpPr>
        <p:spPr>
          <a:xfrm>
            <a:off x="955964" y="1295400"/>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1 – </a:t>
            </a:r>
            <a:endParaRPr lang="en-US" b="1" dirty="0" smtClean="0">
              <a:solidFill>
                <a:prstClr val="white"/>
              </a:solidFill>
            </a:endParaRPr>
          </a:p>
          <a:p>
            <a:pPr algn="ctr"/>
            <a:r>
              <a:rPr lang="en-US" b="1" dirty="0" smtClean="0">
                <a:solidFill>
                  <a:prstClr val="white"/>
                </a:solidFill>
              </a:rPr>
              <a:t>Instructional </a:t>
            </a:r>
            <a:r>
              <a:rPr lang="en-US" b="1" dirty="0">
                <a:solidFill>
                  <a:prstClr val="white"/>
                </a:solidFill>
              </a:rPr>
              <a:t>programs</a:t>
            </a:r>
          </a:p>
        </p:txBody>
      </p:sp>
      <p:sp>
        <p:nvSpPr>
          <p:cNvPr id="56" name="Rounded Rectangle 55"/>
          <p:cNvSpPr/>
          <p:nvPr/>
        </p:nvSpPr>
        <p:spPr>
          <a:xfrm>
            <a:off x="955964" y="2275708"/>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2 – </a:t>
            </a:r>
            <a:endParaRPr lang="en-US" b="1" dirty="0" smtClean="0">
              <a:solidFill>
                <a:prstClr val="white"/>
              </a:solidFill>
            </a:endParaRPr>
          </a:p>
          <a:p>
            <a:pPr algn="ctr"/>
            <a:r>
              <a:rPr lang="en-US" b="1" dirty="0" smtClean="0">
                <a:solidFill>
                  <a:prstClr val="white"/>
                </a:solidFill>
              </a:rPr>
              <a:t>Personnel/Staffing </a:t>
            </a:r>
            <a:r>
              <a:rPr lang="en-US" b="1" dirty="0">
                <a:solidFill>
                  <a:prstClr val="white"/>
                </a:solidFill>
              </a:rPr>
              <a:t>ratios</a:t>
            </a:r>
          </a:p>
        </p:txBody>
      </p:sp>
      <p:sp>
        <p:nvSpPr>
          <p:cNvPr id="57" name="Rounded Rectangle 56"/>
          <p:cNvSpPr/>
          <p:nvPr/>
        </p:nvSpPr>
        <p:spPr>
          <a:xfrm>
            <a:off x="914400" y="32385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3 – Accreditation/Assessments</a:t>
            </a:r>
          </a:p>
        </p:txBody>
      </p:sp>
      <p:sp>
        <p:nvSpPr>
          <p:cNvPr id="58" name="Rounded Rectangle 57"/>
          <p:cNvSpPr/>
          <p:nvPr/>
        </p:nvSpPr>
        <p:spPr>
          <a:xfrm>
            <a:off x="914400" y="424443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4 – </a:t>
            </a:r>
            <a:endParaRPr lang="en-US" b="1" dirty="0" smtClean="0">
              <a:solidFill>
                <a:prstClr val="white"/>
              </a:solidFill>
            </a:endParaRPr>
          </a:p>
          <a:p>
            <a:pPr algn="ctr"/>
            <a:r>
              <a:rPr lang="en-US" b="1" dirty="0" smtClean="0">
                <a:solidFill>
                  <a:prstClr val="white"/>
                </a:solidFill>
              </a:rPr>
              <a:t>Graduation </a:t>
            </a:r>
            <a:r>
              <a:rPr lang="en-US" b="1" dirty="0">
                <a:solidFill>
                  <a:prstClr val="white"/>
                </a:solidFill>
              </a:rPr>
              <a:t>Requirements</a:t>
            </a:r>
          </a:p>
        </p:txBody>
      </p:sp>
      <p:sp>
        <p:nvSpPr>
          <p:cNvPr id="59" name="Rounded Rectangle 58"/>
          <p:cNvSpPr/>
          <p:nvPr/>
        </p:nvSpPr>
        <p:spPr>
          <a:xfrm>
            <a:off x="895597" y="52197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5 – </a:t>
            </a:r>
            <a:endParaRPr lang="en-US" b="1" dirty="0" smtClean="0">
              <a:solidFill>
                <a:prstClr val="white"/>
              </a:solidFill>
            </a:endParaRPr>
          </a:p>
          <a:p>
            <a:pPr algn="ctr"/>
            <a:r>
              <a:rPr lang="en-US" b="1" dirty="0" smtClean="0">
                <a:solidFill>
                  <a:prstClr val="white"/>
                </a:solidFill>
              </a:rPr>
              <a:t>Professional </a:t>
            </a:r>
            <a:r>
              <a:rPr lang="en-US" b="1" dirty="0">
                <a:solidFill>
                  <a:prstClr val="white"/>
                </a:solidFill>
              </a:rPr>
              <a:t>Development</a:t>
            </a:r>
          </a:p>
        </p:txBody>
      </p:sp>
      <p:sp>
        <p:nvSpPr>
          <p:cNvPr id="50" name="Rounded Rectangle 49"/>
          <p:cNvSpPr/>
          <p:nvPr/>
        </p:nvSpPr>
        <p:spPr>
          <a:xfrm>
            <a:off x="4556166" y="1295400"/>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6 – </a:t>
            </a:r>
            <a:endParaRPr lang="en-US" b="1" dirty="0" smtClean="0">
              <a:solidFill>
                <a:prstClr val="white"/>
              </a:solidFill>
            </a:endParaRPr>
          </a:p>
          <a:p>
            <a:pPr algn="ctr"/>
            <a:r>
              <a:rPr lang="en-US" b="1" dirty="0" smtClean="0">
                <a:solidFill>
                  <a:prstClr val="white"/>
                </a:solidFill>
              </a:rPr>
              <a:t>Planning/Public </a:t>
            </a:r>
            <a:r>
              <a:rPr lang="en-US" b="1" dirty="0">
                <a:solidFill>
                  <a:prstClr val="white"/>
                </a:solidFill>
              </a:rPr>
              <a:t>Involvement</a:t>
            </a:r>
          </a:p>
        </p:txBody>
      </p:sp>
      <p:sp>
        <p:nvSpPr>
          <p:cNvPr id="51" name="Rounded Rectangle 50"/>
          <p:cNvSpPr/>
          <p:nvPr/>
        </p:nvSpPr>
        <p:spPr>
          <a:xfrm>
            <a:off x="4556166" y="2275708"/>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7 – </a:t>
            </a:r>
            <a:endParaRPr lang="en-US" b="1" dirty="0" smtClean="0">
              <a:solidFill>
                <a:prstClr val="white"/>
              </a:solidFill>
            </a:endParaRPr>
          </a:p>
          <a:p>
            <a:pPr algn="ctr"/>
            <a:r>
              <a:rPr lang="en-US" b="1" dirty="0" smtClean="0">
                <a:solidFill>
                  <a:prstClr val="white"/>
                </a:solidFill>
              </a:rPr>
              <a:t>School </a:t>
            </a:r>
            <a:r>
              <a:rPr lang="en-US" b="1" dirty="0">
                <a:solidFill>
                  <a:prstClr val="white"/>
                </a:solidFill>
              </a:rPr>
              <a:t>B</a:t>
            </a:r>
            <a:r>
              <a:rPr lang="en-US" b="1" dirty="0" smtClean="0">
                <a:solidFill>
                  <a:prstClr val="white"/>
                </a:solidFill>
              </a:rPr>
              <a:t>oard </a:t>
            </a:r>
            <a:r>
              <a:rPr lang="en-US" b="1" dirty="0">
                <a:solidFill>
                  <a:prstClr val="white"/>
                </a:solidFill>
              </a:rPr>
              <a:t>P</a:t>
            </a:r>
            <a:r>
              <a:rPr lang="en-US" b="1" dirty="0" smtClean="0">
                <a:solidFill>
                  <a:prstClr val="white"/>
                </a:solidFill>
              </a:rPr>
              <a:t>olicies</a:t>
            </a:r>
            <a:endParaRPr lang="en-US" b="1" dirty="0">
              <a:solidFill>
                <a:prstClr val="white"/>
              </a:solidFill>
            </a:endParaRPr>
          </a:p>
        </p:txBody>
      </p:sp>
      <p:sp>
        <p:nvSpPr>
          <p:cNvPr id="52" name="Rounded Rectangle 51"/>
          <p:cNvSpPr/>
          <p:nvPr/>
        </p:nvSpPr>
        <p:spPr>
          <a:xfrm>
            <a:off x="4556166" y="32385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8 – </a:t>
            </a:r>
            <a:endParaRPr lang="en-US" b="1" dirty="0" smtClean="0">
              <a:solidFill>
                <a:prstClr val="white"/>
              </a:solidFill>
            </a:endParaRPr>
          </a:p>
          <a:p>
            <a:pPr algn="ctr"/>
            <a:r>
              <a:rPr lang="en-US" b="1" dirty="0" smtClean="0">
                <a:solidFill>
                  <a:prstClr val="white"/>
                </a:solidFill>
              </a:rPr>
              <a:t>Compliance</a:t>
            </a:r>
            <a:endParaRPr lang="en-US" b="1" dirty="0">
              <a:solidFill>
                <a:prstClr val="white"/>
              </a:solidFill>
            </a:endParaRPr>
          </a:p>
        </p:txBody>
      </p:sp>
      <p:sp>
        <p:nvSpPr>
          <p:cNvPr id="53" name="Rounded Rectangle 52"/>
          <p:cNvSpPr/>
          <p:nvPr/>
        </p:nvSpPr>
        <p:spPr>
          <a:xfrm>
            <a:off x="4556166" y="424443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9 – </a:t>
            </a:r>
            <a:endParaRPr lang="en-US" b="1" dirty="0" smtClean="0">
              <a:solidFill>
                <a:prstClr val="white"/>
              </a:solidFill>
            </a:endParaRPr>
          </a:p>
          <a:p>
            <a:pPr algn="ctr"/>
            <a:r>
              <a:rPr lang="en-US" b="1" dirty="0" smtClean="0">
                <a:solidFill>
                  <a:prstClr val="white"/>
                </a:solidFill>
              </a:rPr>
              <a:t>VIP Incentive </a:t>
            </a:r>
            <a:r>
              <a:rPr lang="en-US" b="1" dirty="0">
                <a:solidFill>
                  <a:prstClr val="white"/>
                </a:solidFill>
              </a:rPr>
              <a:t>P</a:t>
            </a:r>
            <a:r>
              <a:rPr lang="en-US" b="1" dirty="0" smtClean="0">
                <a:solidFill>
                  <a:prstClr val="white"/>
                </a:solidFill>
              </a:rPr>
              <a:t>rogram</a:t>
            </a:r>
            <a:endParaRPr lang="en-US" b="1" dirty="0">
              <a:solidFill>
                <a:prstClr val="white"/>
              </a:solidFill>
            </a:endParaRPr>
          </a:p>
        </p:txBody>
      </p:sp>
      <p:sp>
        <p:nvSpPr>
          <p:cNvPr id="54" name="Rounded Rectangle 53"/>
          <p:cNvSpPr/>
          <p:nvPr/>
        </p:nvSpPr>
        <p:spPr>
          <a:xfrm>
            <a:off x="4556166" y="52197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rPr>
              <a:t>Standard 10 – </a:t>
            </a:r>
            <a:endParaRPr lang="en-US" b="1" dirty="0" smtClean="0">
              <a:solidFill>
                <a:prstClr val="white"/>
              </a:solidFill>
            </a:endParaRPr>
          </a:p>
          <a:p>
            <a:pPr algn="ctr"/>
            <a:r>
              <a:rPr lang="en-US" b="1" dirty="0" smtClean="0">
                <a:solidFill>
                  <a:prstClr val="white"/>
                </a:solidFill>
              </a:rPr>
              <a:t>SOL </a:t>
            </a:r>
            <a:r>
              <a:rPr lang="en-US" b="1" dirty="0">
                <a:solidFill>
                  <a:prstClr val="white"/>
                </a:solidFill>
              </a:rPr>
              <a:t>Innovation Committee</a:t>
            </a:r>
          </a:p>
        </p:txBody>
      </p:sp>
      <p:sp>
        <p:nvSpPr>
          <p:cNvPr id="7" name="Slide Number Placeholder 6"/>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dirty="0"/>
          </a:p>
        </p:txBody>
      </p:sp>
    </p:spTree>
    <p:extLst>
      <p:ext uri="{BB962C8B-B14F-4D97-AF65-F5344CB8AC3E}">
        <p14:creationId xmlns:p14="http://schemas.microsoft.com/office/powerpoint/2010/main" val="26657735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Existing SOQ: Support Services Positions</a:t>
            </a:r>
            <a:endParaRPr lang="en-US" dirty="0">
              <a:latin typeface="+mn-lt"/>
            </a:endParaRPr>
          </a:p>
        </p:txBody>
      </p:sp>
      <p:sp>
        <p:nvSpPr>
          <p:cNvPr id="3" name="Content Placeholder 2"/>
          <p:cNvSpPr>
            <a:spLocks noGrp="1"/>
          </p:cNvSpPr>
          <p:nvPr>
            <p:ph idx="1"/>
          </p:nvPr>
        </p:nvSpPr>
        <p:spPr>
          <a:xfrm>
            <a:off x="457200" y="1406014"/>
            <a:ext cx="8229600" cy="4525963"/>
          </a:xfrm>
        </p:spPr>
        <p:txBody>
          <a:bodyPr>
            <a:normAutofit fontScale="70000" lnSpcReduction="20000"/>
          </a:bodyPr>
          <a:lstStyle/>
          <a:p>
            <a:r>
              <a:rPr lang="en-US" b="0" dirty="0" smtClean="0">
                <a:latin typeface="+mn-lt"/>
              </a:rPr>
              <a:t>Provides funds generally based on prevailing statewide ratios</a:t>
            </a:r>
          </a:p>
          <a:p>
            <a:pPr lvl="1"/>
            <a:r>
              <a:rPr lang="en-US" dirty="0" smtClean="0">
                <a:latin typeface="+mn-lt"/>
              </a:rPr>
              <a:t>The “cap” on support services skews the funding formula, saving the Commonwealth $368.8 million.</a:t>
            </a:r>
          </a:p>
          <a:p>
            <a:endParaRPr lang="en-US" b="0" dirty="0" smtClean="0">
              <a:latin typeface="+mn-lt"/>
            </a:endParaRPr>
          </a:p>
          <a:p>
            <a:r>
              <a:rPr lang="en-US" b="0" dirty="0" smtClean="0">
                <a:latin typeface="+mn-lt"/>
              </a:rPr>
              <a:t>No minimum staffing standard, these funds can be used to provide additional instructional positions.</a:t>
            </a:r>
            <a:endParaRPr lang="en-US" b="0" dirty="0">
              <a:latin typeface="+mn-lt"/>
            </a:endParaRPr>
          </a:p>
          <a:p>
            <a:endParaRPr lang="en-US" b="0" dirty="0" smtClean="0">
              <a:latin typeface="+mn-lt"/>
            </a:endParaRPr>
          </a:p>
          <a:p>
            <a:r>
              <a:rPr lang="en-US" b="0" dirty="0" smtClean="0">
                <a:latin typeface="+mn-lt"/>
              </a:rPr>
              <a:t>Includes:</a:t>
            </a:r>
          </a:p>
          <a:p>
            <a:pPr lvl="1"/>
            <a:r>
              <a:rPr lang="en-US" dirty="0" smtClean="0">
                <a:latin typeface="+mn-lt"/>
              </a:rPr>
              <a:t>Central office positions</a:t>
            </a:r>
          </a:p>
          <a:p>
            <a:pPr lvl="1"/>
            <a:r>
              <a:rPr lang="en-US" dirty="0" smtClean="0">
                <a:latin typeface="+mn-lt"/>
              </a:rPr>
              <a:t>Administrative and clerical support</a:t>
            </a:r>
          </a:p>
          <a:p>
            <a:pPr lvl="1"/>
            <a:r>
              <a:rPr lang="en-US" dirty="0" smtClean="0">
                <a:latin typeface="+mn-lt"/>
              </a:rPr>
              <a:t>Instructional and tech support</a:t>
            </a:r>
          </a:p>
          <a:p>
            <a:pPr lvl="1"/>
            <a:r>
              <a:rPr lang="en-US" dirty="0" smtClean="0">
                <a:latin typeface="+mn-lt"/>
              </a:rPr>
              <a:t>Operations and maintenance</a:t>
            </a:r>
          </a:p>
          <a:p>
            <a:pPr lvl="1"/>
            <a:r>
              <a:rPr lang="en-US" dirty="0" smtClean="0">
                <a:latin typeface="+mn-lt"/>
              </a:rPr>
              <a:t>Transportation</a:t>
            </a:r>
          </a:p>
          <a:p>
            <a:pPr lvl="1"/>
            <a:r>
              <a:rPr lang="en-US" dirty="0" smtClean="0">
                <a:latin typeface="+mn-lt"/>
              </a:rPr>
              <a:t>Student support positions: social workers, psychologists, nurses </a:t>
            </a:r>
            <a:endParaRPr lang="en-US" dirty="0">
              <a:latin typeface="+mn-lt"/>
            </a:endParaRPr>
          </a:p>
        </p:txBody>
      </p:sp>
      <p:sp>
        <p:nvSpPr>
          <p:cNvPr id="4" name="TextBox 3"/>
          <p:cNvSpPr txBox="1"/>
          <p:nvPr/>
        </p:nvSpPr>
        <p:spPr>
          <a:xfrm>
            <a:off x="457200" y="5932837"/>
            <a:ext cx="8077200" cy="338554"/>
          </a:xfrm>
          <a:prstGeom prst="rect">
            <a:avLst/>
          </a:prstGeom>
          <a:noFill/>
        </p:spPr>
        <p:txBody>
          <a:bodyPr wrap="square" rtlCol="0">
            <a:spAutoFit/>
          </a:bodyPr>
          <a:lstStyle/>
          <a:p>
            <a:r>
              <a:rPr lang="en-US" sz="1600" i="1" dirty="0">
                <a:solidFill>
                  <a:prstClr val="black"/>
                </a:solidFill>
              </a:rPr>
              <a:t>§ </a:t>
            </a:r>
            <a:r>
              <a:rPr lang="en-US" sz="1600" i="1" dirty="0" smtClean="0">
                <a:solidFill>
                  <a:prstClr val="black"/>
                </a:solidFill>
              </a:rPr>
              <a:t>22.1-253.13:2(O), </a:t>
            </a:r>
            <a:r>
              <a:rPr lang="en-US" sz="1600" i="1" dirty="0">
                <a:solidFill>
                  <a:prstClr val="black"/>
                </a:solidFill>
              </a:rPr>
              <a:t>Code of </a:t>
            </a:r>
            <a:r>
              <a:rPr lang="en-US" sz="1600" i="1" dirty="0" smtClean="0">
                <a:solidFill>
                  <a:prstClr val="black"/>
                </a:solidFill>
              </a:rPr>
              <a:t>Virginia</a:t>
            </a:r>
            <a:endParaRPr lang="en-US" sz="1600" i="1" dirty="0">
              <a:solidFill>
                <a:prstClr val="black"/>
              </a:solidFill>
            </a:endParaRPr>
          </a:p>
        </p:txBody>
      </p:sp>
      <p:sp>
        <p:nvSpPr>
          <p:cNvPr id="9" name="Slide Number Placeholder 8"/>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dirty="0"/>
          </a:p>
        </p:txBody>
      </p:sp>
    </p:spTree>
    <p:extLst>
      <p:ext uri="{BB962C8B-B14F-4D97-AF65-F5344CB8AC3E}">
        <p14:creationId xmlns:p14="http://schemas.microsoft.com/office/powerpoint/2010/main" val="42577154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Specialized Instructional Support Personnel </a:t>
            </a:r>
            <a:r>
              <a:rPr lang="en-US" dirty="0" smtClean="0">
                <a:latin typeface="+mn-lt"/>
              </a:rPr>
              <a:t>(ESSA)</a:t>
            </a:r>
            <a:endParaRPr lang="en-US" dirty="0">
              <a:latin typeface="+mn-lt"/>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b="0" dirty="0" smtClean="0">
                <a:latin typeface="+mn-lt"/>
              </a:rPr>
              <a:t>The Every </a:t>
            </a:r>
            <a:r>
              <a:rPr lang="en-US" b="0" dirty="0">
                <a:latin typeface="+mn-lt"/>
              </a:rPr>
              <a:t>Student Succeeds Act </a:t>
            </a:r>
            <a:r>
              <a:rPr lang="en-US" b="0" dirty="0" smtClean="0">
                <a:latin typeface="+mn-lt"/>
              </a:rPr>
              <a:t>defines ‘specialized </a:t>
            </a:r>
            <a:r>
              <a:rPr lang="en-US" b="0" dirty="0">
                <a:latin typeface="+mn-lt"/>
              </a:rPr>
              <a:t>instructional support personnel’ </a:t>
            </a:r>
            <a:r>
              <a:rPr lang="en-US" b="0" dirty="0" smtClean="0">
                <a:latin typeface="+mn-lt"/>
              </a:rPr>
              <a:t>to include:</a:t>
            </a:r>
            <a:endParaRPr lang="en-US" b="0" dirty="0">
              <a:latin typeface="+mn-lt"/>
            </a:endParaRPr>
          </a:p>
          <a:p>
            <a:r>
              <a:rPr lang="en-US" b="0" dirty="0" smtClean="0">
                <a:latin typeface="+mn-lt"/>
              </a:rPr>
              <a:t>school counselors</a:t>
            </a:r>
            <a:r>
              <a:rPr lang="en-US" b="0" dirty="0">
                <a:latin typeface="+mn-lt"/>
              </a:rPr>
              <a:t>;</a:t>
            </a:r>
            <a:endParaRPr lang="en-US" b="0" dirty="0" smtClean="0">
              <a:latin typeface="+mn-lt"/>
            </a:endParaRPr>
          </a:p>
          <a:p>
            <a:r>
              <a:rPr lang="en-US" b="0" dirty="0" smtClean="0">
                <a:latin typeface="+mn-lt"/>
              </a:rPr>
              <a:t>school </a:t>
            </a:r>
            <a:r>
              <a:rPr lang="en-US" b="0" dirty="0">
                <a:latin typeface="+mn-lt"/>
              </a:rPr>
              <a:t>social </a:t>
            </a:r>
            <a:r>
              <a:rPr lang="en-US" b="0" dirty="0" smtClean="0">
                <a:latin typeface="+mn-lt"/>
              </a:rPr>
              <a:t>workers; </a:t>
            </a:r>
          </a:p>
          <a:p>
            <a:r>
              <a:rPr lang="en-US" b="0" dirty="0" smtClean="0">
                <a:latin typeface="+mn-lt"/>
              </a:rPr>
              <a:t>school psychologists;</a:t>
            </a:r>
          </a:p>
          <a:p>
            <a:r>
              <a:rPr lang="en-US" b="0" dirty="0" smtClean="0">
                <a:latin typeface="+mn-lt"/>
              </a:rPr>
              <a:t>other </a:t>
            </a:r>
            <a:r>
              <a:rPr lang="en-US" b="0" dirty="0">
                <a:latin typeface="+mn-lt"/>
              </a:rPr>
              <a:t>qualified professional personnel, such </a:t>
            </a:r>
            <a:r>
              <a:rPr lang="en-US" b="0" dirty="0" smtClean="0">
                <a:latin typeface="+mn-lt"/>
              </a:rPr>
              <a:t>as:</a:t>
            </a:r>
          </a:p>
          <a:p>
            <a:pPr lvl="1"/>
            <a:r>
              <a:rPr lang="en-US" dirty="0" smtClean="0">
                <a:latin typeface="+mn-lt"/>
              </a:rPr>
              <a:t>school </a:t>
            </a:r>
            <a:r>
              <a:rPr lang="en-US" dirty="0">
                <a:latin typeface="+mn-lt"/>
              </a:rPr>
              <a:t>nurses, </a:t>
            </a:r>
            <a:endParaRPr lang="en-US" dirty="0" smtClean="0">
              <a:latin typeface="+mn-lt"/>
            </a:endParaRPr>
          </a:p>
          <a:p>
            <a:pPr lvl="1"/>
            <a:r>
              <a:rPr lang="en-US" dirty="0" smtClean="0">
                <a:latin typeface="+mn-lt"/>
              </a:rPr>
              <a:t>speech </a:t>
            </a:r>
            <a:r>
              <a:rPr lang="en-US" dirty="0">
                <a:latin typeface="+mn-lt"/>
              </a:rPr>
              <a:t>language pathologists</a:t>
            </a:r>
            <a:r>
              <a:rPr lang="en-US" dirty="0" smtClean="0">
                <a:latin typeface="+mn-lt"/>
              </a:rPr>
              <a:t>,</a:t>
            </a:r>
          </a:p>
          <a:p>
            <a:pPr lvl="1"/>
            <a:r>
              <a:rPr lang="en-US" dirty="0" smtClean="0">
                <a:latin typeface="+mn-lt"/>
              </a:rPr>
              <a:t>school </a:t>
            </a:r>
            <a:r>
              <a:rPr lang="en-US" dirty="0">
                <a:latin typeface="+mn-lt"/>
              </a:rPr>
              <a:t>librarians, involved in providing assessment, diagnosis, counseling, educational, therapeutic, and other necessary </a:t>
            </a:r>
            <a:r>
              <a:rPr lang="en-US" dirty="0" smtClean="0">
                <a:latin typeface="+mn-lt"/>
              </a:rPr>
              <a:t>services</a:t>
            </a:r>
            <a:endParaRPr lang="en-US" dirty="0">
              <a:latin typeface="+mn-lt"/>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dirty="0"/>
          </a:p>
        </p:txBody>
      </p:sp>
    </p:spTree>
    <p:extLst>
      <p:ext uri="{BB962C8B-B14F-4D97-AF65-F5344CB8AC3E}">
        <p14:creationId xmlns:p14="http://schemas.microsoft.com/office/powerpoint/2010/main" val="41952629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mj-lt"/>
              </a:rPr>
              <a:t>Research on Specialized Instructional Support Personnel  </a:t>
            </a:r>
            <a:endParaRPr lang="en-US" sz="4000" dirty="0">
              <a:latin typeface="+mj-lt"/>
            </a:endParaRPr>
          </a:p>
        </p:txBody>
      </p:sp>
      <p:sp>
        <p:nvSpPr>
          <p:cNvPr id="3" name="Text Placeholder 2"/>
          <p:cNvSpPr>
            <a:spLocks noGrp="1"/>
          </p:cNvSpPr>
          <p:nvPr>
            <p:ph type="body" idx="1"/>
          </p:nvPr>
        </p:nvSpPr>
        <p:spPr>
          <a:xfrm>
            <a:off x="197891" y="1600200"/>
            <a:ext cx="4038600" cy="4525963"/>
          </a:xfrm>
        </p:spPr>
        <p:txBody>
          <a:bodyPr>
            <a:noAutofit/>
          </a:bodyPr>
          <a:lstStyle/>
          <a:p>
            <a:r>
              <a:rPr lang="en-US" sz="2200" b="0" dirty="0" smtClean="0">
                <a:latin typeface="+mj-lt"/>
              </a:rPr>
              <a:t>Recommended ratios:</a:t>
            </a:r>
          </a:p>
          <a:p>
            <a:pPr marL="50800" indent="0">
              <a:buNone/>
            </a:pPr>
            <a:endParaRPr lang="en-US" sz="2200" b="0" dirty="0" smtClean="0">
              <a:latin typeface="+mj-lt"/>
            </a:endParaRPr>
          </a:p>
          <a:p>
            <a:pPr marL="800100" lvl="1" indent="-342900">
              <a:lnSpc>
                <a:spcPct val="80000"/>
              </a:lnSpc>
              <a:spcBef>
                <a:spcPts val="0"/>
              </a:spcBef>
              <a:buSzPts val="2720"/>
            </a:pPr>
            <a:r>
              <a:rPr lang="en-US" sz="2200" dirty="0" smtClean="0">
                <a:latin typeface="+mj-lt"/>
              </a:rPr>
              <a:t>1:50 </a:t>
            </a:r>
            <a:r>
              <a:rPr lang="en-US" sz="2200" dirty="0">
                <a:latin typeface="+mj-lt"/>
              </a:rPr>
              <a:t>to 1:250 social worker-to-student ratio, depending on need </a:t>
            </a:r>
          </a:p>
          <a:p>
            <a:pPr marL="800100" lvl="1" indent="-342900">
              <a:lnSpc>
                <a:spcPct val="80000"/>
              </a:lnSpc>
              <a:spcBef>
                <a:spcPts val="0"/>
              </a:spcBef>
              <a:buSzPts val="2720"/>
            </a:pPr>
            <a:endParaRPr lang="en-US" sz="2200" dirty="0" smtClean="0">
              <a:latin typeface="+mj-lt"/>
            </a:endParaRPr>
          </a:p>
          <a:p>
            <a:pPr marL="800100" lvl="1" indent="-342900">
              <a:lnSpc>
                <a:spcPct val="80000"/>
              </a:lnSpc>
              <a:spcBef>
                <a:spcPts val="0"/>
              </a:spcBef>
              <a:buSzPts val="2720"/>
            </a:pPr>
            <a:r>
              <a:rPr lang="en-US" sz="2200" dirty="0" smtClean="0">
                <a:latin typeface="+mj-lt"/>
              </a:rPr>
              <a:t>1:1,000 </a:t>
            </a:r>
            <a:r>
              <a:rPr lang="en-US" sz="2200" dirty="0">
                <a:latin typeface="+mj-lt"/>
              </a:rPr>
              <a:t>psychologist-to-student ratio, or lower when more intensive services are needed </a:t>
            </a:r>
          </a:p>
          <a:p>
            <a:pPr marL="800100" lvl="1" indent="-342900">
              <a:lnSpc>
                <a:spcPct val="80000"/>
              </a:lnSpc>
              <a:spcBef>
                <a:spcPts val="0"/>
              </a:spcBef>
              <a:buSzPts val="2720"/>
            </a:pPr>
            <a:endParaRPr lang="en-US" sz="2200" dirty="0" smtClean="0">
              <a:latin typeface="+mj-lt"/>
            </a:endParaRPr>
          </a:p>
          <a:p>
            <a:pPr marL="800100" lvl="1" indent="-342900">
              <a:lnSpc>
                <a:spcPct val="80000"/>
              </a:lnSpc>
              <a:spcBef>
                <a:spcPts val="0"/>
              </a:spcBef>
              <a:buSzPts val="2720"/>
            </a:pPr>
            <a:r>
              <a:rPr lang="en-US" sz="2200" dirty="0" smtClean="0">
                <a:latin typeface="+mj-lt"/>
              </a:rPr>
              <a:t>1:750 </a:t>
            </a:r>
            <a:r>
              <a:rPr lang="en-US" sz="2200" dirty="0">
                <a:latin typeface="+mj-lt"/>
              </a:rPr>
              <a:t>school nurse-to-student ratio  </a:t>
            </a:r>
          </a:p>
          <a:p>
            <a:pPr lvl="1"/>
            <a:endParaRPr lang="en-US" sz="2200" dirty="0">
              <a:latin typeface="+mj-lt"/>
            </a:endParaRPr>
          </a:p>
        </p:txBody>
      </p:sp>
      <p:sp>
        <p:nvSpPr>
          <p:cNvPr id="4" name="Text Placeholder 3"/>
          <p:cNvSpPr>
            <a:spLocks noGrp="1"/>
          </p:cNvSpPr>
          <p:nvPr>
            <p:ph type="body" idx="2"/>
          </p:nvPr>
        </p:nvSpPr>
        <p:spPr>
          <a:xfrm>
            <a:off x="4230807" y="1736680"/>
            <a:ext cx="4626590" cy="4525963"/>
          </a:xfrm>
        </p:spPr>
        <p:txBody>
          <a:bodyPr>
            <a:noAutofit/>
          </a:bodyPr>
          <a:lstStyle/>
          <a:p>
            <a:pPr marL="342900" lvl="0" indent="-342900">
              <a:lnSpc>
                <a:spcPct val="80000"/>
              </a:lnSpc>
              <a:spcBef>
                <a:spcPts val="0"/>
              </a:spcBef>
              <a:buSzPts val="2720"/>
            </a:pPr>
            <a:r>
              <a:rPr lang="en-US" sz="2200" b="0" dirty="0">
                <a:latin typeface="+mj-lt"/>
              </a:rPr>
              <a:t>S</a:t>
            </a:r>
            <a:r>
              <a:rPr lang="en-US" sz="2200" b="0" dirty="0" smtClean="0">
                <a:latin typeface="+mj-lt"/>
              </a:rPr>
              <a:t>chool-based  </a:t>
            </a:r>
            <a:r>
              <a:rPr lang="en-US" sz="2200" b="0" dirty="0">
                <a:latin typeface="+mj-lt"/>
              </a:rPr>
              <a:t>health programs </a:t>
            </a:r>
            <a:r>
              <a:rPr lang="en-US" sz="2200" b="0" dirty="0" smtClean="0">
                <a:latin typeface="+mj-lt"/>
              </a:rPr>
              <a:t>are effective across diverse </a:t>
            </a:r>
            <a:r>
              <a:rPr lang="en-US" sz="2200" b="0" dirty="0">
                <a:latin typeface="+mj-lt"/>
              </a:rPr>
              <a:t>cultures and educational </a:t>
            </a:r>
            <a:r>
              <a:rPr lang="en-US" sz="2200" b="0" dirty="0" smtClean="0">
                <a:latin typeface="+mj-lt"/>
              </a:rPr>
              <a:t>models</a:t>
            </a:r>
            <a:r>
              <a:rPr lang="en-US" sz="2200" b="0" baseline="30000" dirty="0" smtClean="0">
                <a:latin typeface="+mj-lt"/>
              </a:rPr>
              <a:t>(18)</a:t>
            </a:r>
            <a:endParaRPr lang="en-US" sz="2200" b="0" baseline="30000" dirty="0">
              <a:solidFill>
                <a:srgbClr val="FF0000"/>
              </a:solidFill>
              <a:latin typeface="+mj-lt"/>
            </a:endParaRPr>
          </a:p>
          <a:p>
            <a:pPr marL="342900" lvl="0" indent="-342900">
              <a:lnSpc>
                <a:spcPct val="80000"/>
              </a:lnSpc>
              <a:spcBef>
                <a:spcPts val="544"/>
              </a:spcBef>
              <a:buSzPts val="2720"/>
            </a:pPr>
            <a:endParaRPr lang="en-US" sz="2200" b="0" dirty="0" smtClean="0">
              <a:latin typeface="+mj-lt"/>
            </a:endParaRPr>
          </a:p>
          <a:p>
            <a:pPr marL="342900" lvl="0" indent="-342900">
              <a:lnSpc>
                <a:spcPct val="80000"/>
              </a:lnSpc>
              <a:spcBef>
                <a:spcPts val="544"/>
              </a:spcBef>
              <a:buSzPts val="2720"/>
            </a:pPr>
            <a:r>
              <a:rPr lang="en-US" sz="2200" b="0" dirty="0" smtClean="0">
                <a:latin typeface="+mj-lt"/>
              </a:rPr>
              <a:t>Positive </a:t>
            </a:r>
            <a:r>
              <a:rPr lang="en-US" sz="2200" b="0" dirty="0">
                <a:latin typeface="+mj-lt"/>
              </a:rPr>
              <a:t>Behavior Interventions and Support (PBIS)</a:t>
            </a:r>
          </a:p>
          <a:p>
            <a:pPr marL="742950" lvl="1" indent="-285750">
              <a:lnSpc>
                <a:spcPct val="80000"/>
              </a:lnSpc>
              <a:spcBef>
                <a:spcPts val="476"/>
              </a:spcBef>
              <a:buSzPts val="2380"/>
            </a:pPr>
            <a:r>
              <a:rPr lang="en-US" sz="2200" dirty="0" smtClean="0">
                <a:latin typeface="+mj-lt"/>
              </a:rPr>
              <a:t>Effect </a:t>
            </a:r>
            <a:r>
              <a:rPr lang="en-US" sz="2200" dirty="0">
                <a:latin typeface="+mj-lt"/>
              </a:rPr>
              <a:t>sizes on academic achievement are large, ranging from 1.08 to </a:t>
            </a:r>
            <a:r>
              <a:rPr lang="en-US" sz="2200" dirty="0" smtClean="0">
                <a:latin typeface="+mj-lt"/>
              </a:rPr>
              <a:t>1.71</a:t>
            </a:r>
            <a:r>
              <a:rPr lang="en-US" sz="2200" baseline="30000" dirty="0" smtClean="0">
                <a:latin typeface="+mj-lt"/>
              </a:rPr>
              <a:t>(19)</a:t>
            </a:r>
            <a:endParaRPr lang="en-US" sz="2200" baseline="30000" dirty="0">
              <a:solidFill>
                <a:srgbClr val="FF0000"/>
              </a:solidFill>
              <a:latin typeface="+mj-lt"/>
            </a:endParaRPr>
          </a:p>
          <a:p>
            <a:pPr marL="742950" lvl="1" indent="-285750">
              <a:lnSpc>
                <a:spcPct val="80000"/>
              </a:lnSpc>
              <a:spcBef>
                <a:spcPts val="476"/>
              </a:spcBef>
              <a:buSzPts val="2380"/>
            </a:pPr>
            <a:r>
              <a:rPr lang="en-US" sz="2200" dirty="0">
                <a:latin typeface="+mj-lt"/>
              </a:rPr>
              <a:t>Program effectiveness is especially strong over </a:t>
            </a:r>
            <a:r>
              <a:rPr lang="en-US" sz="2200" dirty="0" smtClean="0">
                <a:latin typeface="+mj-lt"/>
              </a:rPr>
              <a:t>time and </a:t>
            </a:r>
            <a:r>
              <a:rPr lang="en-US" sz="2200" dirty="0">
                <a:latin typeface="+mj-lt"/>
              </a:rPr>
              <a:t>when the program is implemented with high </a:t>
            </a:r>
            <a:r>
              <a:rPr lang="en-US" sz="2200" dirty="0" smtClean="0">
                <a:latin typeface="+mj-lt"/>
              </a:rPr>
              <a:t>fidelity</a:t>
            </a:r>
            <a:r>
              <a:rPr lang="en-US" sz="2200" baseline="30000" dirty="0" smtClean="0">
                <a:latin typeface="+mj-lt"/>
              </a:rPr>
              <a:t>(20)</a:t>
            </a:r>
            <a:endParaRPr lang="en-US" sz="2200" baseline="30000" dirty="0">
              <a:solidFill>
                <a:srgbClr val="FF0000"/>
              </a:solidFill>
              <a:latin typeface="+mj-lt"/>
            </a:endParaRPr>
          </a:p>
          <a:p>
            <a:endParaRPr lang="en-US" sz="2200" b="0" dirty="0">
              <a:latin typeface="+mj-lt"/>
            </a:endParaRPr>
          </a:p>
        </p:txBody>
      </p:sp>
      <p:sp>
        <p:nvSpPr>
          <p:cNvPr id="5" name="Slide Number Placeholder 4"/>
          <p:cNvSpPr>
            <a:spLocks noGrp="1"/>
          </p:cNvSpPr>
          <p:nvPr>
            <p:ph type="sldNum" idx="12"/>
          </p:nvPr>
        </p:nvSpPr>
        <p:spPr>
          <a:xfrm>
            <a:off x="6716976" y="6574718"/>
            <a:ext cx="2133600" cy="365125"/>
          </a:xfrm>
        </p:spPr>
        <p:txBody>
          <a:bodyPr/>
          <a:lstStyle/>
          <a:p>
            <a:pPr marL="0" lvl="0" indent="0" algn="r" rtl="0">
              <a:spcBef>
                <a:spcPts val="0"/>
              </a:spcBef>
              <a:spcAft>
                <a:spcPts val="0"/>
              </a:spcAft>
              <a:buNone/>
            </a:pPr>
            <a:fld id="{00000000-1234-1234-1234-123412341234}" type="slidenum">
              <a:rPr lang="en-US" smtClean="0"/>
              <a:t>32</a:t>
            </a:fld>
            <a:endParaRPr lang="en-US" dirty="0"/>
          </a:p>
        </p:txBody>
      </p:sp>
    </p:spTree>
    <p:extLst>
      <p:ext uri="{BB962C8B-B14F-4D97-AF65-F5344CB8AC3E}">
        <p14:creationId xmlns:p14="http://schemas.microsoft.com/office/powerpoint/2010/main" val="1112842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435073" y="150126"/>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3200" dirty="0" smtClean="0">
                <a:latin typeface="+mj-lt"/>
              </a:rPr>
              <a:t>Social Worker </a:t>
            </a:r>
            <a:r>
              <a:rPr lang="en-US" sz="3200" dirty="0">
                <a:latin typeface="+mj-lt"/>
              </a:rPr>
              <a:t>R</a:t>
            </a:r>
            <a:r>
              <a:rPr lang="en-US" sz="3200" dirty="0" smtClean="0">
                <a:latin typeface="+mj-lt"/>
              </a:rPr>
              <a:t>atios are Lower in High Poverty </a:t>
            </a:r>
            <a:r>
              <a:rPr lang="en-US" sz="3200" dirty="0">
                <a:latin typeface="+mj-lt"/>
              </a:rPr>
              <a:t>S</a:t>
            </a:r>
            <a:r>
              <a:rPr lang="en-US" sz="3200" dirty="0" smtClean="0">
                <a:latin typeface="+mj-lt"/>
              </a:rPr>
              <a:t>chools but Access is Limited </a:t>
            </a:r>
            <a:endParaRPr sz="32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dirty="0"/>
          </a:p>
        </p:txBody>
      </p:sp>
      <p:sp>
        <p:nvSpPr>
          <p:cNvPr id="2" name="Rectangle 1"/>
          <p:cNvSpPr/>
          <p:nvPr/>
        </p:nvSpPr>
        <p:spPr>
          <a:xfrm>
            <a:off x="0" y="5445457"/>
            <a:ext cx="8830101" cy="118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249621" y="1293126"/>
            <a:ext cx="8330857" cy="5125082"/>
            <a:chOff x="381000" y="1143000"/>
            <a:chExt cx="8468472" cy="5379422"/>
          </a:xfrm>
        </p:grpSpPr>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143000"/>
              <a:ext cx="8468472"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p:cNvGrpSpPr/>
            <p:nvPr/>
          </p:nvGrpSpPr>
          <p:grpSpPr>
            <a:xfrm>
              <a:off x="1981200" y="2377099"/>
              <a:ext cx="5543061" cy="4145323"/>
              <a:chOff x="1981200" y="2453299"/>
              <a:chExt cx="5543061" cy="4145323"/>
            </a:xfrm>
          </p:grpSpPr>
          <p:grpSp>
            <p:nvGrpSpPr>
              <p:cNvPr id="9" name="Group 8"/>
              <p:cNvGrpSpPr/>
              <p:nvPr/>
            </p:nvGrpSpPr>
            <p:grpSpPr>
              <a:xfrm>
                <a:off x="2667000" y="2453299"/>
                <a:ext cx="4857261" cy="3849645"/>
                <a:chOff x="2667000" y="2516781"/>
                <a:chExt cx="4857261" cy="4112619"/>
              </a:xfrm>
            </p:grpSpPr>
            <p:sp>
              <p:nvSpPr>
                <p:cNvPr id="15" name="TextBox 14"/>
                <p:cNvSpPr txBox="1"/>
                <p:nvPr/>
              </p:nvSpPr>
              <p:spPr>
                <a:xfrm>
                  <a:off x="4536844" y="2516781"/>
                  <a:ext cx="430887" cy="2512419"/>
                </a:xfrm>
                <a:prstGeom prst="rect">
                  <a:avLst/>
                </a:prstGeom>
                <a:noFill/>
              </p:spPr>
              <p:txBody>
                <a:bodyPr vert="vert270" wrap="none" rtlCol="0">
                  <a:spAutoFit/>
                </a:bodyPr>
                <a:lstStyle/>
                <a:p>
                  <a:r>
                    <a:rPr lang="en-US" sz="1600" b="1" dirty="0" smtClean="0">
                      <a:solidFill>
                        <a:srgbClr val="002060"/>
                      </a:solidFill>
                    </a:rPr>
                    <a:t>Avg Students/</a:t>
                  </a:r>
                  <a:r>
                    <a:rPr lang="en-US" sz="1600" dirty="0">
                      <a:solidFill>
                        <a:srgbClr val="002060"/>
                      </a:solidFill>
                    </a:rPr>
                    <a:t> </a:t>
                  </a:r>
                  <a:r>
                    <a:rPr lang="en-US" sz="1600" b="1" dirty="0" smtClean="0">
                      <a:solidFill>
                        <a:srgbClr val="002060"/>
                      </a:solidFill>
                    </a:rPr>
                    <a:t>Social Worker</a:t>
                  </a:r>
                  <a:endParaRPr lang="en-US" sz="1600" b="1" dirty="0">
                    <a:solidFill>
                      <a:srgbClr val="002060"/>
                    </a:solidFill>
                  </a:endParaRPr>
                </a:p>
              </p:txBody>
            </p:sp>
            <p:sp>
              <p:nvSpPr>
                <p:cNvPr id="16" name="TextBox 15"/>
                <p:cNvSpPr txBox="1"/>
                <p:nvPr/>
              </p:nvSpPr>
              <p:spPr>
                <a:xfrm>
                  <a:off x="2667000" y="6272695"/>
                  <a:ext cx="4857261" cy="356705"/>
                </a:xfrm>
                <a:prstGeom prst="rect">
                  <a:avLst/>
                </a:prstGeom>
                <a:noFill/>
              </p:spPr>
              <p:txBody>
                <a:bodyPr wrap="square" rtlCol="0">
                  <a:spAutoFit/>
                </a:bodyPr>
                <a:lstStyle/>
                <a:p>
                  <a:r>
                    <a:rPr lang="en-US" b="1" dirty="0" smtClean="0">
                      <a:solidFill>
                        <a:srgbClr val="002060"/>
                      </a:solidFill>
                    </a:rPr>
                    <a:t>Percent of </a:t>
                  </a:r>
                  <a:r>
                    <a:rPr lang="en-US" b="1" dirty="0">
                      <a:solidFill>
                        <a:srgbClr val="002060"/>
                      </a:solidFill>
                    </a:rPr>
                    <a:t>Economically </a:t>
                  </a:r>
                  <a:r>
                    <a:rPr lang="en-US" b="1" dirty="0" smtClean="0">
                      <a:solidFill>
                        <a:srgbClr val="002060"/>
                      </a:solidFill>
                    </a:rPr>
                    <a:t>Disadvantaged Students</a:t>
                  </a:r>
                  <a:endParaRPr lang="en-US" b="1" dirty="0">
                    <a:solidFill>
                      <a:srgbClr val="002060"/>
                    </a:solidFill>
                  </a:endParaRPr>
                </a:p>
              </p:txBody>
            </p:sp>
          </p:grpSp>
          <p:grpSp>
            <p:nvGrpSpPr>
              <p:cNvPr id="10" name="Group 9"/>
              <p:cNvGrpSpPr/>
              <p:nvPr/>
            </p:nvGrpSpPr>
            <p:grpSpPr>
              <a:xfrm>
                <a:off x="1981200" y="6248792"/>
                <a:ext cx="5278582" cy="349830"/>
                <a:chOff x="1981200" y="6207455"/>
                <a:chExt cx="5278582" cy="349830"/>
              </a:xfrm>
            </p:grpSpPr>
            <p:sp>
              <p:nvSpPr>
                <p:cNvPr id="11" name="Rectangle 10"/>
                <p:cNvSpPr/>
                <p:nvPr/>
              </p:nvSpPr>
              <p:spPr>
                <a:xfrm>
                  <a:off x="4653460" y="6314221"/>
                  <a:ext cx="182880" cy="1783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4883106" y="6218731"/>
                  <a:ext cx="2376676" cy="338554"/>
                </a:xfrm>
                <a:prstGeom prst="rect">
                  <a:avLst/>
                </a:prstGeom>
                <a:noFill/>
              </p:spPr>
              <p:txBody>
                <a:bodyPr wrap="none" rtlCol="0">
                  <a:spAutoFit/>
                </a:bodyPr>
                <a:lstStyle/>
                <a:p>
                  <a:r>
                    <a:rPr lang="en-US" sz="1600" dirty="0" smtClean="0"/>
                    <a:t>No access to social worker</a:t>
                  </a:r>
                  <a:endParaRPr lang="en-US" sz="1600" dirty="0"/>
                </a:p>
              </p:txBody>
            </p:sp>
            <p:sp>
              <p:nvSpPr>
                <p:cNvPr id="13" name="Rectangle 12"/>
                <p:cNvSpPr/>
                <p:nvPr/>
              </p:nvSpPr>
              <p:spPr>
                <a:xfrm>
                  <a:off x="1981200" y="6302945"/>
                  <a:ext cx="182880" cy="178352"/>
                </a:xfrm>
                <a:prstGeom prst="rect">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2210846" y="6207455"/>
                  <a:ext cx="2108975" cy="338554"/>
                </a:xfrm>
                <a:prstGeom prst="rect">
                  <a:avLst/>
                </a:prstGeom>
                <a:noFill/>
              </p:spPr>
              <p:txBody>
                <a:bodyPr wrap="none" rtlCol="0">
                  <a:spAutoFit/>
                </a:bodyPr>
                <a:lstStyle/>
                <a:p>
                  <a:r>
                    <a:rPr lang="en-US" sz="1600" dirty="0"/>
                    <a:t>A</a:t>
                  </a:r>
                  <a:r>
                    <a:rPr lang="en-US" sz="1600" dirty="0" smtClean="0"/>
                    <a:t>ccess to social worker</a:t>
                  </a:r>
                  <a:endParaRPr lang="en-US" sz="1600" dirty="0"/>
                </a:p>
              </p:txBody>
            </p:sp>
          </p:grpSp>
        </p:grpSp>
      </p:grpSp>
      <p:sp>
        <p:nvSpPr>
          <p:cNvPr id="17" name="TextBox 16"/>
          <p:cNvSpPr txBox="1"/>
          <p:nvPr/>
        </p:nvSpPr>
        <p:spPr>
          <a:xfrm>
            <a:off x="76200" y="6504801"/>
            <a:ext cx="3403047" cy="276999"/>
          </a:xfrm>
          <a:prstGeom prst="rect">
            <a:avLst/>
          </a:prstGeom>
          <a:noFill/>
        </p:spPr>
        <p:txBody>
          <a:bodyPr wrap="none" rtlCol="0">
            <a:spAutoFit/>
          </a:bodyPr>
          <a:lstStyle/>
          <a:p>
            <a:r>
              <a:rPr lang="en-US" sz="1200" dirty="0" smtClean="0">
                <a:solidFill>
                  <a:schemeClr val="bg1">
                    <a:lumMod val="50000"/>
                  </a:schemeClr>
                </a:solidFill>
              </a:rPr>
              <a:t>Source: VDOE Fall Membership Reports &amp; IPAL 2017</a:t>
            </a:r>
            <a:endParaRPr lang="en-US" sz="1200" dirty="0">
              <a:solidFill>
                <a:schemeClr val="bg1">
                  <a:lumMod val="50000"/>
                </a:schemeClr>
              </a:solidFill>
            </a:endParaRPr>
          </a:p>
        </p:txBody>
      </p:sp>
    </p:spTree>
    <p:extLst>
      <p:ext uri="{BB962C8B-B14F-4D97-AF65-F5344CB8AC3E}">
        <p14:creationId xmlns:p14="http://schemas.microsoft.com/office/powerpoint/2010/main" val="16493127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259307" y="274638"/>
            <a:ext cx="8427493"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4000" dirty="0" smtClean="0">
                <a:latin typeface="+mj-lt"/>
              </a:rPr>
              <a:t>Access to Psychologists is Limited and Ratios are High </a:t>
            </a:r>
            <a:endParaRPr sz="40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dirty="0"/>
          </a:p>
        </p:txBody>
      </p:sp>
      <p:sp>
        <p:nvSpPr>
          <p:cNvPr id="2" name="Rectangle 1"/>
          <p:cNvSpPr/>
          <p:nvPr/>
        </p:nvSpPr>
        <p:spPr>
          <a:xfrm>
            <a:off x="0" y="5445457"/>
            <a:ext cx="8830101" cy="118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579218" y="1501252"/>
            <a:ext cx="8100761" cy="4861911"/>
            <a:chOff x="429090" y="1127499"/>
            <a:chExt cx="8486310" cy="5353586"/>
          </a:xfrm>
        </p:grpSpPr>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090" y="1127499"/>
              <a:ext cx="8486310" cy="4739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p:cNvGrpSpPr/>
            <p:nvPr/>
          </p:nvGrpSpPr>
          <p:grpSpPr>
            <a:xfrm>
              <a:off x="2015720" y="2129637"/>
              <a:ext cx="5461418" cy="4351448"/>
              <a:chOff x="2102430" y="2282037"/>
              <a:chExt cx="5461418" cy="4351448"/>
            </a:xfrm>
          </p:grpSpPr>
          <p:grpSp>
            <p:nvGrpSpPr>
              <p:cNvPr id="9" name="Group 8"/>
              <p:cNvGrpSpPr/>
              <p:nvPr/>
            </p:nvGrpSpPr>
            <p:grpSpPr>
              <a:xfrm>
                <a:off x="2362200" y="2282037"/>
                <a:ext cx="5201648" cy="4012894"/>
                <a:chOff x="2170256" y="2262682"/>
                <a:chExt cx="5354005" cy="4390164"/>
              </a:xfrm>
            </p:grpSpPr>
            <p:sp>
              <p:nvSpPr>
                <p:cNvPr id="15" name="TextBox 14"/>
                <p:cNvSpPr txBox="1"/>
                <p:nvPr/>
              </p:nvSpPr>
              <p:spPr>
                <a:xfrm>
                  <a:off x="4536844" y="2262682"/>
                  <a:ext cx="443508" cy="2559502"/>
                </a:xfrm>
                <a:prstGeom prst="rect">
                  <a:avLst/>
                </a:prstGeom>
                <a:noFill/>
              </p:spPr>
              <p:txBody>
                <a:bodyPr vert="vert270" wrap="none" rtlCol="0">
                  <a:spAutoFit/>
                </a:bodyPr>
                <a:lstStyle/>
                <a:p>
                  <a:r>
                    <a:rPr lang="en-US" sz="1600" b="1" dirty="0" smtClean="0">
                      <a:solidFill>
                        <a:srgbClr val="002060"/>
                      </a:solidFill>
                    </a:rPr>
                    <a:t>Avg Students/Psychologist</a:t>
                  </a:r>
                  <a:endParaRPr lang="en-US" sz="1600" b="1" dirty="0">
                    <a:solidFill>
                      <a:srgbClr val="002060"/>
                    </a:solidFill>
                  </a:endParaRPr>
                </a:p>
              </p:txBody>
            </p:sp>
            <p:sp>
              <p:nvSpPr>
                <p:cNvPr id="16" name="TextBox 15"/>
                <p:cNvSpPr txBox="1"/>
                <p:nvPr/>
              </p:nvSpPr>
              <p:spPr>
                <a:xfrm>
                  <a:off x="2170256" y="6272696"/>
                  <a:ext cx="5354005" cy="380150"/>
                </a:xfrm>
                <a:prstGeom prst="rect">
                  <a:avLst/>
                </a:prstGeom>
                <a:noFill/>
              </p:spPr>
              <p:txBody>
                <a:bodyPr wrap="square" rtlCol="0">
                  <a:spAutoFit/>
                </a:bodyPr>
                <a:lstStyle/>
                <a:p>
                  <a:r>
                    <a:rPr lang="en-US" b="1" dirty="0" smtClean="0">
                      <a:solidFill>
                        <a:srgbClr val="002060"/>
                      </a:solidFill>
                    </a:rPr>
                    <a:t>Percent of </a:t>
                  </a:r>
                  <a:r>
                    <a:rPr lang="en-US" b="1" dirty="0">
                      <a:solidFill>
                        <a:srgbClr val="002060"/>
                      </a:solidFill>
                    </a:rPr>
                    <a:t>Economically </a:t>
                  </a:r>
                  <a:r>
                    <a:rPr lang="en-US" b="1" dirty="0" smtClean="0">
                      <a:solidFill>
                        <a:srgbClr val="002060"/>
                      </a:solidFill>
                    </a:rPr>
                    <a:t>Disadvantaged Students</a:t>
                  </a:r>
                  <a:endParaRPr lang="en-US" b="1" dirty="0">
                    <a:solidFill>
                      <a:srgbClr val="002060"/>
                    </a:solidFill>
                  </a:endParaRPr>
                </a:p>
              </p:txBody>
            </p:sp>
          </p:grpSp>
          <p:grpSp>
            <p:nvGrpSpPr>
              <p:cNvPr id="10" name="Group 9"/>
              <p:cNvGrpSpPr/>
              <p:nvPr/>
            </p:nvGrpSpPr>
            <p:grpSpPr>
              <a:xfrm>
                <a:off x="2102430" y="6283655"/>
                <a:ext cx="5077652" cy="349830"/>
                <a:chOff x="-2308374" y="6165929"/>
                <a:chExt cx="5189219" cy="349830"/>
              </a:xfrm>
            </p:grpSpPr>
            <p:sp>
              <p:nvSpPr>
                <p:cNvPr id="11" name="Rectangle 10"/>
                <p:cNvSpPr/>
                <p:nvPr/>
              </p:nvSpPr>
              <p:spPr>
                <a:xfrm>
                  <a:off x="298708" y="6272695"/>
                  <a:ext cx="186898" cy="1783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533400" y="6177205"/>
                  <a:ext cx="2347445" cy="338554"/>
                </a:xfrm>
                <a:prstGeom prst="rect">
                  <a:avLst/>
                </a:prstGeom>
                <a:noFill/>
              </p:spPr>
              <p:txBody>
                <a:bodyPr wrap="none" rtlCol="0">
                  <a:spAutoFit/>
                </a:bodyPr>
                <a:lstStyle/>
                <a:p>
                  <a:r>
                    <a:rPr lang="en-US" sz="1600" dirty="0" smtClean="0"/>
                    <a:t>No access to psychologist</a:t>
                  </a:r>
                  <a:endParaRPr lang="en-US" sz="1600" dirty="0"/>
                </a:p>
              </p:txBody>
            </p:sp>
            <p:sp>
              <p:nvSpPr>
                <p:cNvPr id="13" name="Rectangle 12"/>
                <p:cNvSpPr/>
                <p:nvPr/>
              </p:nvSpPr>
              <p:spPr>
                <a:xfrm>
                  <a:off x="-2308374" y="6261419"/>
                  <a:ext cx="186898" cy="178352"/>
                </a:xfrm>
                <a:prstGeom prst="rect">
                  <a:avLst/>
                </a:prstGeom>
                <a:solidFill>
                  <a:srgbClr val="33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2073682" y="6165929"/>
                  <a:ext cx="2073861" cy="338554"/>
                </a:xfrm>
                <a:prstGeom prst="rect">
                  <a:avLst/>
                </a:prstGeom>
                <a:noFill/>
              </p:spPr>
              <p:txBody>
                <a:bodyPr wrap="none" rtlCol="0">
                  <a:spAutoFit/>
                </a:bodyPr>
                <a:lstStyle/>
                <a:p>
                  <a:r>
                    <a:rPr lang="en-US" sz="1600" dirty="0"/>
                    <a:t>A</a:t>
                  </a:r>
                  <a:r>
                    <a:rPr lang="en-US" sz="1600" dirty="0" smtClean="0"/>
                    <a:t>ccess to psychologist</a:t>
                  </a:r>
                  <a:endParaRPr lang="en-US" sz="1600" dirty="0"/>
                </a:p>
              </p:txBody>
            </p:sp>
          </p:grpSp>
        </p:grpSp>
      </p:grpSp>
      <p:sp>
        <p:nvSpPr>
          <p:cNvPr id="17" name="TextBox 16"/>
          <p:cNvSpPr txBox="1"/>
          <p:nvPr/>
        </p:nvSpPr>
        <p:spPr>
          <a:xfrm>
            <a:off x="76200" y="6504801"/>
            <a:ext cx="3403047" cy="276999"/>
          </a:xfrm>
          <a:prstGeom prst="rect">
            <a:avLst/>
          </a:prstGeom>
          <a:noFill/>
        </p:spPr>
        <p:txBody>
          <a:bodyPr wrap="none" rtlCol="0">
            <a:spAutoFit/>
          </a:bodyPr>
          <a:lstStyle/>
          <a:p>
            <a:r>
              <a:rPr lang="en-US" sz="1200" dirty="0" smtClean="0">
                <a:solidFill>
                  <a:schemeClr val="bg1">
                    <a:lumMod val="50000"/>
                  </a:schemeClr>
                </a:solidFill>
              </a:rPr>
              <a:t>Source: VDOE Fall Membership Reports &amp; IPAL 2017</a:t>
            </a:r>
            <a:endParaRPr lang="en-US" sz="1200" dirty="0">
              <a:solidFill>
                <a:schemeClr val="bg1">
                  <a:lumMod val="50000"/>
                </a:schemeClr>
              </a:solidFill>
            </a:endParaRPr>
          </a:p>
        </p:txBody>
      </p:sp>
    </p:spTree>
    <p:extLst>
      <p:ext uri="{BB962C8B-B14F-4D97-AF65-F5344CB8AC3E}">
        <p14:creationId xmlns:p14="http://schemas.microsoft.com/office/powerpoint/2010/main" val="16493127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4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Georgia"/>
              <a:buNone/>
            </a:pPr>
            <a:r>
              <a:rPr lang="en-US" sz="3600" dirty="0">
                <a:latin typeface="+mj-lt"/>
              </a:rPr>
              <a:t>Policy Considerations: Specialized Instructional Support Personnel </a:t>
            </a:r>
            <a:endParaRPr sz="3600" dirty="0">
              <a:latin typeface="+mj-lt"/>
            </a:endParaRPr>
          </a:p>
        </p:txBody>
      </p:sp>
      <p:sp>
        <p:nvSpPr>
          <p:cNvPr id="313" name="Google Shape;313;p4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640"/>
              </a:spcBef>
              <a:spcAft>
                <a:spcPts val="0"/>
              </a:spcAft>
              <a:buClr>
                <a:schemeClr val="dk1"/>
              </a:buClr>
              <a:buSzPts val="3200"/>
              <a:buChar char="•"/>
            </a:pPr>
            <a:r>
              <a:rPr lang="en-US" sz="2800" b="0" dirty="0" smtClean="0">
                <a:latin typeface="+mj-lt"/>
              </a:rPr>
              <a:t>Consider 1:250 ratio of school counselors-to-students, with priority staffing for high poverty schools  </a:t>
            </a:r>
          </a:p>
          <a:p>
            <a:pPr marL="342900" lvl="0" indent="-342900" algn="l" rtl="0">
              <a:spcBef>
                <a:spcPts val="640"/>
              </a:spcBef>
              <a:spcAft>
                <a:spcPts val="0"/>
              </a:spcAft>
              <a:buClr>
                <a:schemeClr val="dk1"/>
              </a:buClr>
              <a:buSzPts val="3200"/>
              <a:buChar char="•"/>
            </a:pPr>
            <a:endParaRPr lang="en-US" sz="2800" b="0" dirty="0" smtClean="0">
              <a:latin typeface="+mj-lt"/>
            </a:endParaRPr>
          </a:p>
          <a:p>
            <a:pPr marL="342900" lvl="0" indent="-342900" algn="l" rtl="0">
              <a:spcBef>
                <a:spcPts val="640"/>
              </a:spcBef>
              <a:spcAft>
                <a:spcPts val="0"/>
              </a:spcAft>
              <a:buClr>
                <a:schemeClr val="dk1"/>
              </a:buClr>
              <a:buSzPts val="3200"/>
              <a:buChar char="•"/>
            </a:pPr>
            <a:r>
              <a:rPr lang="en-US" sz="2800" b="0" dirty="0" smtClean="0">
                <a:latin typeface="+mj-lt"/>
              </a:rPr>
              <a:t>Remove </a:t>
            </a:r>
            <a:r>
              <a:rPr lang="en-US" sz="2800" b="0" dirty="0">
                <a:latin typeface="+mj-lt"/>
              </a:rPr>
              <a:t>social workers, psychologists and nurses from </a:t>
            </a:r>
            <a:r>
              <a:rPr lang="en-US" sz="2800" b="0" dirty="0" smtClean="0">
                <a:latin typeface="+mj-lt"/>
              </a:rPr>
              <a:t>support services “bucket” and create new Specialized Instructional Support Personnel staffing category with recommended ratios   </a:t>
            </a:r>
            <a:endParaRPr sz="2800" b="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all" dirty="0" smtClean="0">
                <a:latin typeface="+mn-lt"/>
              </a:rPr>
              <a:t>Discussion on Student Support </a:t>
            </a:r>
            <a:endParaRPr lang="en-US" cap="all" dirty="0">
              <a:latin typeface="+mn-lt"/>
            </a:endParaRPr>
          </a:p>
        </p:txBody>
      </p:sp>
      <p:sp>
        <p:nvSpPr>
          <p:cNvPr id="3" name="Text Placeholder 2"/>
          <p:cNvSpPr>
            <a:spLocks noGrp="1"/>
          </p:cNvSpPr>
          <p:nvPr>
            <p:ph type="body" idx="1"/>
          </p:nvPr>
        </p:nvSpPr>
        <p:spPr/>
        <p:txBody>
          <a:bodyPr/>
          <a:lstStyle/>
          <a:p>
            <a:pPr algn="ctr"/>
            <a:endParaRPr lang="en-US" dirty="0">
              <a:latin typeface="+mn-lt"/>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36</a:t>
            </a:fld>
            <a:endParaRPr lang="en-US" dirty="0"/>
          </a:p>
        </p:txBody>
      </p:sp>
    </p:spTree>
    <p:extLst>
      <p:ext uri="{BB962C8B-B14F-4D97-AF65-F5344CB8AC3E}">
        <p14:creationId xmlns:p14="http://schemas.microsoft.com/office/powerpoint/2010/main" val="39506358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46"/>
          <p:cNvSpPr txBox="1">
            <a:spLocks noGrp="1"/>
          </p:cNvSpPr>
          <p:nvPr>
            <p:ph type="title"/>
          </p:nvPr>
        </p:nvSpPr>
        <p:spPr>
          <a:xfrm>
            <a:off x="722313" y="3024187"/>
            <a:ext cx="7772400" cy="136207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600"/>
              <a:buFont typeface="Georgia"/>
              <a:buNone/>
            </a:pPr>
            <a:r>
              <a:rPr lang="en-US" dirty="0">
                <a:latin typeface="+mj-lt"/>
              </a:rPr>
              <a:t>SUPPORTING VULNERABLE STUDENT POPULATIONS </a:t>
            </a:r>
            <a:endParaRPr dirty="0">
              <a:latin typeface="+mj-lt"/>
            </a:endParaRPr>
          </a:p>
        </p:txBody>
      </p:sp>
      <p:sp>
        <p:nvSpPr>
          <p:cNvPr id="319" name="Google Shape;319;p46"/>
          <p:cNvSpPr txBox="1">
            <a:spLocks noGrp="1"/>
          </p:cNvSpPr>
          <p:nvPr>
            <p:ph type="body" idx="1"/>
          </p:nvPr>
        </p:nvSpPr>
        <p:spPr>
          <a:xfrm>
            <a:off x="722313" y="1524000"/>
            <a:ext cx="7772400" cy="1500187"/>
          </a:xfrm>
          <a:prstGeom prst="rect">
            <a:avLst/>
          </a:prstGeom>
          <a:noFill/>
          <a:ln>
            <a:noFill/>
          </a:ln>
        </p:spPr>
        <p:txBody>
          <a:bodyPr spcFirstLastPara="1" wrap="square" lIns="91425" tIns="45700" rIns="91425" bIns="45700" anchor="b" anchorCtr="0">
            <a:noAutofit/>
          </a:bodyPr>
          <a:lstStyle/>
          <a:p>
            <a:pPr marL="0" indent="0" algn="ctr">
              <a:spcBef>
                <a:spcPts val="0"/>
              </a:spcBef>
            </a:pPr>
            <a:r>
              <a:rPr lang="en-US" dirty="0">
                <a:latin typeface="+mj-lt"/>
              </a:rPr>
              <a:t>Lever Three: </a:t>
            </a: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959" dirty="0">
                <a:latin typeface="+mj-lt"/>
              </a:rPr>
              <a:t>Research on </a:t>
            </a:r>
            <a:r>
              <a:rPr lang="en-US" sz="3959" dirty="0" smtClean="0">
                <a:latin typeface="+mj-lt"/>
              </a:rPr>
              <a:t>Students in Poverty </a:t>
            </a:r>
            <a:endParaRPr sz="3959" dirty="0">
              <a:latin typeface="+mj-lt"/>
            </a:endParaRPr>
          </a:p>
        </p:txBody>
      </p:sp>
      <p:sp>
        <p:nvSpPr>
          <p:cNvPr id="325" name="Google Shape;325;p4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7500" lnSpcReduction="20000"/>
          </a:bodyPr>
          <a:lstStyle/>
          <a:p>
            <a:pPr marL="342900" lvl="0">
              <a:spcBef>
                <a:spcPts val="0"/>
              </a:spcBef>
              <a:buSzPts val="3200"/>
            </a:pPr>
            <a:r>
              <a:rPr lang="en-US" b="0" dirty="0" smtClean="0">
                <a:latin typeface="+mj-lt"/>
              </a:rPr>
              <a:t>Nationally, the average difference in standardized test scores between students from high and low income families is approximately 1.25 standard deviations</a:t>
            </a:r>
            <a:r>
              <a:rPr lang="en-US" b="0" baseline="30000" dirty="0" smtClean="0">
                <a:latin typeface="+mj-lt"/>
              </a:rPr>
              <a:t>(21)</a:t>
            </a:r>
            <a:endParaRPr lang="en-US" b="0" baseline="30000" dirty="0" smtClean="0">
              <a:solidFill>
                <a:srgbClr val="FF0000"/>
              </a:solidFill>
              <a:latin typeface="+mj-lt"/>
            </a:endParaRPr>
          </a:p>
          <a:p>
            <a:pPr marL="342900" lvl="0">
              <a:spcBef>
                <a:spcPts val="0"/>
              </a:spcBef>
              <a:buSzPts val="3200"/>
            </a:pPr>
            <a:endParaRPr lang="en-US" b="0" dirty="0" smtClean="0">
              <a:latin typeface="+mj-lt"/>
            </a:endParaRPr>
          </a:p>
          <a:p>
            <a:pPr marL="342900" lvl="0">
              <a:spcBef>
                <a:spcPts val="0"/>
              </a:spcBef>
              <a:buSzPts val="3200"/>
            </a:pPr>
            <a:r>
              <a:rPr lang="en-US" b="0" dirty="0" smtClean="0">
                <a:solidFill>
                  <a:schemeClr val="tx1"/>
                </a:solidFill>
                <a:latin typeface="+mj-lt"/>
              </a:rPr>
              <a:t>The </a:t>
            </a:r>
            <a:r>
              <a:rPr lang="en-US" b="0" dirty="0">
                <a:solidFill>
                  <a:schemeClr val="tx1"/>
                </a:solidFill>
                <a:latin typeface="+mj-lt"/>
              </a:rPr>
              <a:t>income achievement gap </a:t>
            </a:r>
            <a:r>
              <a:rPr lang="en-US" b="0" dirty="0" smtClean="0">
                <a:solidFill>
                  <a:schemeClr val="tx1"/>
                </a:solidFill>
                <a:latin typeface="+mj-lt"/>
              </a:rPr>
              <a:t>has narrowed recently but the </a:t>
            </a:r>
            <a:r>
              <a:rPr lang="en-US" b="0" dirty="0">
                <a:solidFill>
                  <a:schemeClr val="tx1"/>
                </a:solidFill>
                <a:latin typeface="+mj-lt"/>
              </a:rPr>
              <a:t>gap is closing so slowly </a:t>
            </a:r>
            <a:r>
              <a:rPr lang="en-US" b="0" dirty="0" smtClean="0">
                <a:solidFill>
                  <a:schemeClr val="tx1"/>
                </a:solidFill>
                <a:latin typeface="+mj-lt"/>
              </a:rPr>
              <a:t>that it </a:t>
            </a:r>
            <a:r>
              <a:rPr lang="en-US" b="0" dirty="0">
                <a:solidFill>
                  <a:schemeClr val="tx1"/>
                </a:solidFill>
                <a:latin typeface="+mj-lt"/>
              </a:rPr>
              <a:t>would </a:t>
            </a:r>
            <a:r>
              <a:rPr lang="en-US" b="0" dirty="0" smtClean="0">
                <a:solidFill>
                  <a:schemeClr val="tx1"/>
                </a:solidFill>
                <a:latin typeface="+mj-lt"/>
              </a:rPr>
              <a:t>take at least 60 years</a:t>
            </a:r>
            <a:r>
              <a:rPr lang="en-US" b="0" dirty="0">
                <a:solidFill>
                  <a:schemeClr val="tx1"/>
                </a:solidFill>
                <a:latin typeface="+mj-lt"/>
              </a:rPr>
              <a:t> for it to disappear </a:t>
            </a:r>
            <a:r>
              <a:rPr lang="en-US" b="0" dirty="0" smtClean="0">
                <a:solidFill>
                  <a:schemeClr val="tx1"/>
                </a:solidFill>
                <a:latin typeface="+mj-lt"/>
              </a:rPr>
              <a:t>completely</a:t>
            </a:r>
            <a:r>
              <a:rPr lang="en-US" b="0" baseline="30000" dirty="0" smtClean="0">
                <a:solidFill>
                  <a:schemeClr val="tx1"/>
                </a:solidFill>
                <a:latin typeface="+mj-lt"/>
              </a:rPr>
              <a:t>(21)</a:t>
            </a:r>
            <a:endParaRPr lang="en-US" b="0" baseline="30000" dirty="0" smtClean="0">
              <a:solidFill>
                <a:srgbClr val="FF0000"/>
              </a:solidFill>
              <a:latin typeface="+mj-lt"/>
            </a:endParaRPr>
          </a:p>
          <a:p>
            <a:pPr marL="342900" lvl="0">
              <a:spcBef>
                <a:spcPts val="0"/>
              </a:spcBef>
              <a:buSzPts val="3200"/>
            </a:pPr>
            <a:endParaRPr lang="en-US" b="0" dirty="0">
              <a:solidFill>
                <a:schemeClr val="tx1"/>
              </a:solidFill>
              <a:latin typeface="+mj-lt"/>
            </a:endParaRPr>
          </a:p>
          <a:p>
            <a:pPr marL="342900" lvl="0">
              <a:spcBef>
                <a:spcPts val="0"/>
              </a:spcBef>
              <a:buSzPts val="3200"/>
            </a:pPr>
            <a:r>
              <a:rPr lang="en-US" b="0" dirty="0" smtClean="0">
                <a:solidFill>
                  <a:schemeClr val="tx1"/>
                </a:solidFill>
                <a:latin typeface="+mj-lt"/>
              </a:rPr>
              <a:t>In 2018, Virginia’s economically disadvantaged student pass rate on the Grade 3 reading Standards of Learning assessment was 23 points lower than their non-economically disadvantaged peers </a:t>
            </a:r>
          </a:p>
          <a:p>
            <a:pPr marL="342900" lvl="0">
              <a:spcBef>
                <a:spcPts val="0"/>
              </a:spcBef>
              <a:buSzPts val="3200"/>
            </a:pPr>
            <a:endParaRPr lang="en-US" b="0" dirty="0">
              <a:solidFill>
                <a:schemeClr val="tx1"/>
              </a:solidFill>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457200" y="224897"/>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4000" dirty="0" smtClean="0">
                <a:latin typeface="+mj-lt"/>
              </a:rPr>
              <a:t>Impact of Concentrated Poverty </a:t>
            </a:r>
            <a:endParaRPr sz="400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39</a:t>
            </a:fld>
            <a:endParaRPr lang="en-US" dirty="0"/>
          </a:p>
        </p:txBody>
      </p:sp>
      <p:sp>
        <p:nvSpPr>
          <p:cNvPr id="2" name="Rectangle 1"/>
          <p:cNvSpPr/>
          <p:nvPr/>
        </p:nvSpPr>
        <p:spPr>
          <a:xfrm>
            <a:off x="0" y="5445457"/>
            <a:ext cx="8830101" cy="11873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4" name="Group 63"/>
          <p:cNvGrpSpPr/>
          <p:nvPr/>
        </p:nvGrpSpPr>
        <p:grpSpPr>
          <a:xfrm>
            <a:off x="122830" y="1878848"/>
            <a:ext cx="8777340" cy="4186156"/>
            <a:chOff x="457200" y="2209800"/>
            <a:chExt cx="8595756" cy="3956747"/>
          </a:xfrm>
        </p:grpSpPr>
        <p:grpSp>
          <p:nvGrpSpPr>
            <p:cNvPr id="65" name="Group 64"/>
            <p:cNvGrpSpPr/>
            <p:nvPr/>
          </p:nvGrpSpPr>
          <p:grpSpPr>
            <a:xfrm>
              <a:off x="457200" y="2209800"/>
              <a:ext cx="8595756" cy="3956747"/>
              <a:chOff x="457200" y="2209800"/>
              <a:chExt cx="8595756" cy="3956747"/>
            </a:xfrm>
          </p:grpSpPr>
          <p:grpSp>
            <p:nvGrpSpPr>
              <p:cNvPr id="67" name="Group 66"/>
              <p:cNvGrpSpPr/>
              <p:nvPr/>
            </p:nvGrpSpPr>
            <p:grpSpPr>
              <a:xfrm>
                <a:off x="457200" y="2209800"/>
                <a:ext cx="8595756" cy="3956747"/>
                <a:chOff x="457200" y="2209800"/>
                <a:chExt cx="8595756" cy="3956747"/>
              </a:xfrm>
            </p:grpSpPr>
            <p:pic>
              <p:nvPicPr>
                <p:cNvPr id="7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209800"/>
                  <a:ext cx="4040188" cy="3632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5025" y="2209800"/>
                  <a:ext cx="4041775" cy="3645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2" name="Straight Connector 71"/>
                <p:cNvCxnSpPr/>
                <p:nvPr/>
              </p:nvCxnSpPr>
              <p:spPr>
                <a:xfrm>
                  <a:off x="2819400" y="3200400"/>
                  <a:ext cx="0" cy="243840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044063" y="3252000"/>
                  <a:ext cx="1620390" cy="320001"/>
                </a:xfrm>
                <a:prstGeom prst="rect">
                  <a:avLst/>
                </a:prstGeom>
                <a:noFill/>
              </p:spPr>
              <p:txBody>
                <a:bodyPr wrap="none" rtlCol="0">
                  <a:spAutoFit/>
                </a:bodyPr>
                <a:lstStyle/>
                <a:p>
                  <a:r>
                    <a:rPr lang="en-US" sz="1600" b="1" dirty="0" smtClean="0">
                      <a:solidFill>
                        <a:srgbClr val="00B050"/>
                      </a:solidFill>
                    </a:rPr>
                    <a:t>Benchmark: 75</a:t>
                  </a:r>
                  <a:endParaRPr lang="en-US" sz="1600" b="1" dirty="0">
                    <a:solidFill>
                      <a:srgbClr val="00B050"/>
                    </a:solidFill>
                  </a:endParaRPr>
                </a:p>
              </p:txBody>
            </p:sp>
            <p:sp>
              <p:nvSpPr>
                <p:cNvPr id="74" name="TextBox 73"/>
                <p:cNvSpPr txBox="1"/>
                <p:nvPr/>
              </p:nvSpPr>
              <p:spPr>
                <a:xfrm>
                  <a:off x="2819401" y="4393049"/>
                  <a:ext cx="1676400" cy="1105457"/>
                </a:xfrm>
                <a:prstGeom prst="rect">
                  <a:avLst/>
                </a:prstGeom>
                <a:noFill/>
              </p:spPr>
              <p:txBody>
                <a:bodyPr wrap="square" rtlCol="0">
                  <a:spAutoFit/>
                </a:bodyPr>
                <a:lstStyle/>
                <a:p>
                  <a:r>
                    <a:rPr lang="en-US" sz="1400" dirty="0" smtClean="0">
                      <a:solidFill>
                        <a:schemeClr val="accent1">
                          <a:lumMod val="75000"/>
                        </a:schemeClr>
                      </a:solidFill>
                    </a:rPr>
                    <a:t>Schools </a:t>
                  </a:r>
                  <a:r>
                    <a:rPr lang="en-US" dirty="0">
                      <a:solidFill>
                        <a:schemeClr val="accent1">
                          <a:lumMod val="75000"/>
                        </a:schemeClr>
                      </a:solidFill>
                    </a:rPr>
                    <a:t>≥</a:t>
                  </a:r>
                  <a:r>
                    <a:rPr lang="en-US" sz="1400" dirty="0" smtClean="0">
                      <a:solidFill>
                        <a:schemeClr val="accent1">
                          <a:lumMod val="75000"/>
                        </a:schemeClr>
                      </a:solidFill>
                    </a:rPr>
                    <a:t> </a:t>
                  </a:r>
                  <a:r>
                    <a:rPr lang="en-US" sz="1400" b="1" dirty="0" smtClean="0">
                      <a:solidFill>
                        <a:schemeClr val="accent1">
                          <a:lumMod val="75000"/>
                        </a:schemeClr>
                      </a:solidFill>
                    </a:rPr>
                    <a:t>54% </a:t>
                  </a:r>
                  <a:r>
                    <a:rPr lang="en-US" sz="1400" dirty="0" smtClean="0">
                      <a:solidFill>
                        <a:schemeClr val="accent1">
                          <a:lumMod val="75000"/>
                        </a:schemeClr>
                      </a:solidFill>
                    </a:rPr>
                    <a:t>ED students are more likely to fall below the reading benchmark.</a:t>
                  </a:r>
                  <a:endParaRPr lang="en-US" sz="1400" dirty="0">
                    <a:solidFill>
                      <a:schemeClr val="accent1">
                        <a:lumMod val="75000"/>
                      </a:schemeClr>
                    </a:solidFill>
                  </a:endParaRPr>
                </a:p>
              </p:txBody>
            </p:sp>
            <p:cxnSp>
              <p:nvCxnSpPr>
                <p:cNvPr id="75" name="Straight Connector 74"/>
                <p:cNvCxnSpPr/>
                <p:nvPr/>
              </p:nvCxnSpPr>
              <p:spPr>
                <a:xfrm>
                  <a:off x="5257800" y="3319046"/>
                  <a:ext cx="3367644" cy="50631"/>
                </a:xfrm>
                <a:prstGeom prst="line">
                  <a:avLst/>
                </a:prstGeom>
                <a:ln>
                  <a:solidFill>
                    <a:srgbClr val="00B050"/>
                  </a:solidFill>
                  <a:prstDash val="sysDot"/>
                </a:ln>
              </p:spPr>
              <p:style>
                <a:lnRef idx="3">
                  <a:schemeClr val="accent3"/>
                </a:lnRef>
                <a:fillRef idx="0">
                  <a:schemeClr val="accent3"/>
                </a:fillRef>
                <a:effectRef idx="2">
                  <a:schemeClr val="accent3"/>
                </a:effectRef>
                <a:fontRef idx="minor">
                  <a:schemeClr val="tx1"/>
                </a:fontRef>
              </p:style>
            </p:cxnSp>
            <p:sp>
              <p:nvSpPr>
                <p:cNvPr id="76" name="TextBox 75"/>
                <p:cNvSpPr txBox="1"/>
                <p:nvPr/>
              </p:nvSpPr>
              <p:spPr>
                <a:xfrm>
                  <a:off x="5208331" y="3383546"/>
                  <a:ext cx="1760022" cy="320001"/>
                </a:xfrm>
                <a:prstGeom prst="rect">
                  <a:avLst/>
                </a:prstGeom>
                <a:noFill/>
              </p:spPr>
              <p:txBody>
                <a:bodyPr wrap="square" rtlCol="0">
                  <a:spAutoFit/>
                </a:bodyPr>
                <a:lstStyle/>
                <a:p>
                  <a:r>
                    <a:rPr lang="en-US" sz="1600" b="1" dirty="0" smtClean="0">
                      <a:solidFill>
                        <a:srgbClr val="00B050"/>
                      </a:solidFill>
                    </a:rPr>
                    <a:t>Benchmark: 70</a:t>
                  </a:r>
                  <a:endParaRPr lang="en-US" sz="1600" b="1" dirty="0">
                    <a:solidFill>
                      <a:srgbClr val="00B050"/>
                    </a:solidFill>
                  </a:endParaRPr>
                </a:p>
              </p:txBody>
            </p:sp>
            <p:sp>
              <p:nvSpPr>
                <p:cNvPr id="77" name="TextBox 76"/>
                <p:cNvSpPr txBox="1"/>
                <p:nvPr/>
              </p:nvSpPr>
              <p:spPr>
                <a:xfrm>
                  <a:off x="7376556" y="4419600"/>
                  <a:ext cx="1676400" cy="1105457"/>
                </a:xfrm>
                <a:prstGeom prst="rect">
                  <a:avLst/>
                </a:prstGeom>
                <a:noFill/>
              </p:spPr>
              <p:txBody>
                <a:bodyPr wrap="square" rtlCol="0">
                  <a:spAutoFit/>
                </a:bodyPr>
                <a:lstStyle/>
                <a:p>
                  <a:r>
                    <a:rPr lang="en-US" sz="1400" dirty="0" smtClean="0">
                      <a:solidFill>
                        <a:schemeClr val="accent1">
                          <a:lumMod val="75000"/>
                        </a:schemeClr>
                      </a:solidFill>
                    </a:rPr>
                    <a:t>Schools ≥ </a:t>
                  </a:r>
                  <a:r>
                    <a:rPr lang="en-US" sz="1400" b="1" dirty="0" smtClean="0">
                      <a:solidFill>
                        <a:schemeClr val="accent1">
                          <a:lumMod val="75000"/>
                        </a:schemeClr>
                      </a:solidFill>
                    </a:rPr>
                    <a:t>68% </a:t>
                  </a:r>
                  <a:r>
                    <a:rPr lang="en-US" sz="1400" dirty="0" smtClean="0">
                      <a:solidFill>
                        <a:schemeClr val="accent1">
                          <a:lumMod val="75000"/>
                        </a:schemeClr>
                      </a:solidFill>
                    </a:rPr>
                    <a:t>ED students are more likely to fall below the math benchmark.</a:t>
                  </a:r>
                  <a:endParaRPr lang="en-US" sz="1400" dirty="0">
                    <a:solidFill>
                      <a:schemeClr val="accent1">
                        <a:lumMod val="75000"/>
                      </a:schemeClr>
                    </a:solidFill>
                  </a:endParaRPr>
                </a:p>
              </p:txBody>
            </p:sp>
            <p:sp>
              <p:nvSpPr>
                <p:cNvPr id="78" name="Rectangle 77"/>
                <p:cNvSpPr/>
                <p:nvPr/>
              </p:nvSpPr>
              <p:spPr>
                <a:xfrm>
                  <a:off x="7391400" y="2209800"/>
                  <a:ext cx="1252728" cy="1126123"/>
                </a:xfrm>
                <a:prstGeom prst="rect">
                  <a:avLst/>
                </a:prstGeom>
                <a:solidFill>
                  <a:schemeClr val="accent3">
                    <a:alpha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9" name="TextBox 78"/>
                <p:cNvSpPr txBox="1"/>
                <p:nvPr/>
              </p:nvSpPr>
              <p:spPr>
                <a:xfrm>
                  <a:off x="2205026" y="5846546"/>
                  <a:ext cx="5180503" cy="320001"/>
                </a:xfrm>
                <a:prstGeom prst="rect">
                  <a:avLst/>
                </a:prstGeom>
                <a:noFill/>
              </p:spPr>
              <p:txBody>
                <a:bodyPr wrap="square" rtlCol="0">
                  <a:spAutoFit/>
                </a:bodyPr>
                <a:lstStyle/>
                <a:p>
                  <a:r>
                    <a:rPr lang="en-US" sz="1600" b="1" dirty="0" smtClean="0">
                      <a:solidFill>
                        <a:srgbClr val="002060"/>
                      </a:solidFill>
                    </a:rPr>
                    <a:t>Percent of </a:t>
                  </a:r>
                  <a:r>
                    <a:rPr lang="en-US" sz="1600" b="1" dirty="0">
                      <a:solidFill>
                        <a:srgbClr val="002060"/>
                      </a:solidFill>
                    </a:rPr>
                    <a:t>Economically </a:t>
                  </a:r>
                  <a:r>
                    <a:rPr lang="en-US" sz="1600" b="1" dirty="0" smtClean="0">
                      <a:solidFill>
                        <a:srgbClr val="002060"/>
                      </a:solidFill>
                    </a:rPr>
                    <a:t>Disadvantaged Students</a:t>
                  </a:r>
                  <a:endParaRPr lang="en-US" sz="1600" b="1" dirty="0">
                    <a:solidFill>
                      <a:srgbClr val="002060"/>
                    </a:solidFill>
                  </a:endParaRPr>
                </a:p>
              </p:txBody>
            </p:sp>
          </p:grpSp>
          <p:cxnSp>
            <p:nvCxnSpPr>
              <p:cNvPr id="68" name="Straight Connector 67"/>
              <p:cNvCxnSpPr/>
              <p:nvPr/>
            </p:nvCxnSpPr>
            <p:spPr>
              <a:xfrm>
                <a:off x="1143000" y="3200400"/>
                <a:ext cx="3352800" cy="0"/>
              </a:xfrm>
              <a:prstGeom prst="line">
                <a:avLst/>
              </a:prstGeom>
              <a:ln>
                <a:solidFill>
                  <a:srgbClr val="00B050"/>
                </a:solidFill>
                <a:prstDash val="sysDot"/>
              </a:ln>
            </p:spPr>
            <p:style>
              <a:lnRef idx="3">
                <a:schemeClr val="accent3"/>
              </a:lnRef>
              <a:fillRef idx="0">
                <a:schemeClr val="accent3"/>
              </a:fillRef>
              <a:effectRef idx="2">
                <a:schemeClr val="accent3"/>
              </a:effectRef>
              <a:fontRef idx="minor">
                <a:schemeClr val="tx1"/>
              </a:fontRef>
            </p:style>
          </p:cxnSp>
          <p:cxnSp>
            <p:nvCxnSpPr>
              <p:cNvPr id="69" name="Straight Connector 68"/>
              <p:cNvCxnSpPr/>
              <p:nvPr/>
            </p:nvCxnSpPr>
            <p:spPr>
              <a:xfrm>
                <a:off x="7391400" y="3352800"/>
                <a:ext cx="0" cy="228600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grpSp>
        <p:sp>
          <p:nvSpPr>
            <p:cNvPr id="66" name="Rectangle 65"/>
            <p:cNvSpPr/>
            <p:nvPr/>
          </p:nvSpPr>
          <p:spPr>
            <a:xfrm>
              <a:off x="2819400" y="2209800"/>
              <a:ext cx="1618488" cy="990600"/>
            </a:xfrm>
            <a:prstGeom prst="rect">
              <a:avLst/>
            </a:prstGeom>
            <a:solidFill>
              <a:schemeClr val="accent3">
                <a:alpha val="30000"/>
              </a:schemeClr>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grpSp>
      <p:sp>
        <p:nvSpPr>
          <p:cNvPr id="80" name="Text Placeholder 4"/>
          <p:cNvSpPr txBox="1">
            <a:spLocks/>
          </p:cNvSpPr>
          <p:nvPr/>
        </p:nvSpPr>
        <p:spPr>
          <a:xfrm>
            <a:off x="1138860" y="1367897"/>
            <a:ext cx="4040188" cy="6397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b="1" dirty="0" smtClean="0"/>
              <a:t>English Reading</a:t>
            </a:r>
            <a:endParaRPr lang="en-US" sz="2400" b="1" dirty="0"/>
          </a:p>
        </p:txBody>
      </p:sp>
      <p:sp>
        <p:nvSpPr>
          <p:cNvPr id="81" name="Text Placeholder 6"/>
          <p:cNvSpPr txBox="1">
            <a:spLocks/>
          </p:cNvSpPr>
          <p:nvPr/>
        </p:nvSpPr>
        <p:spPr>
          <a:xfrm>
            <a:off x="4645025" y="1388108"/>
            <a:ext cx="4041775" cy="6397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400" b="1" dirty="0" smtClean="0"/>
              <a:t>Mathematics</a:t>
            </a:r>
            <a:endParaRPr lang="en-US" sz="2400" b="1" dirty="0"/>
          </a:p>
        </p:txBody>
      </p:sp>
      <p:sp>
        <p:nvSpPr>
          <p:cNvPr id="84" name="TextBox 83"/>
          <p:cNvSpPr txBox="1"/>
          <p:nvPr/>
        </p:nvSpPr>
        <p:spPr>
          <a:xfrm>
            <a:off x="76200" y="6553200"/>
            <a:ext cx="2434193" cy="276999"/>
          </a:xfrm>
          <a:prstGeom prst="rect">
            <a:avLst/>
          </a:prstGeom>
          <a:noFill/>
        </p:spPr>
        <p:txBody>
          <a:bodyPr wrap="none" rtlCol="0">
            <a:spAutoFit/>
          </a:bodyPr>
          <a:lstStyle/>
          <a:p>
            <a:r>
              <a:rPr lang="en-US" sz="1200" dirty="0" smtClean="0">
                <a:solidFill>
                  <a:schemeClr val="bg1">
                    <a:lumMod val="50000"/>
                  </a:schemeClr>
                </a:solidFill>
              </a:rPr>
              <a:t>Source: VDOE SOL Test Results 2017</a:t>
            </a:r>
            <a:endParaRPr lang="en-US" sz="12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403548"/>
            <a:ext cx="8077200" cy="492443"/>
          </a:xfrm>
          <a:prstGeom prst="rect">
            <a:avLst/>
          </a:prstGeom>
          <a:noFill/>
        </p:spPr>
        <p:txBody>
          <a:bodyPr wrap="square" rtlCol="0">
            <a:spAutoFit/>
          </a:bodyPr>
          <a:lstStyle/>
          <a:p>
            <a:r>
              <a:rPr lang="en-US" sz="2600" dirty="0" smtClean="0">
                <a:solidFill>
                  <a:prstClr val="black"/>
                </a:solidFill>
              </a:rPr>
              <a:t>The </a:t>
            </a:r>
            <a:r>
              <a:rPr lang="en-US" sz="2600" dirty="0">
                <a:solidFill>
                  <a:prstClr val="black"/>
                </a:solidFill>
              </a:rPr>
              <a:t>Board </a:t>
            </a:r>
            <a:r>
              <a:rPr lang="en-US" sz="2600" dirty="0" smtClean="0">
                <a:solidFill>
                  <a:prstClr val="black"/>
                </a:solidFill>
              </a:rPr>
              <a:t>recommended these staffing </a:t>
            </a:r>
            <a:r>
              <a:rPr lang="en-US" sz="2600" dirty="0">
                <a:solidFill>
                  <a:prstClr val="black"/>
                </a:solidFill>
              </a:rPr>
              <a:t>requirements:</a:t>
            </a:r>
          </a:p>
        </p:txBody>
      </p:sp>
      <p:sp>
        <p:nvSpPr>
          <p:cNvPr id="21" name="Rounded Rectangle 20"/>
          <p:cNvSpPr/>
          <p:nvPr/>
        </p:nvSpPr>
        <p:spPr>
          <a:xfrm>
            <a:off x="1143000" y="24167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Assistant Principal: </a:t>
            </a:r>
            <a:r>
              <a:rPr lang="en-US" dirty="0" smtClean="0">
                <a:solidFill>
                  <a:prstClr val="white"/>
                </a:solidFill>
              </a:rPr>
              <a:t> </a:t>
            </a:r>
          </a:p>
          <a:p>
            <a:pPr marL="0" lvl="2" algn="ctr"/>
            <a:r>
              <a:rPr lang="en-US" dirty="0">
                <a:solidFill>
                  <a:prstClr val="white"/>
                </a:solidFill>
                <a:cs typeface="Times New Roman" panose="02020603050405020304" pitchFamily="18" charset="0"/>
              </a:rPr>
              <a:t>one full-time </a:t>
            </a:r>
            <a:r>
              <a:rPr lang="en-US" dirty="0" smtClean="0">
                <a:solidFill>
                  <a:prstClr val="white"/>
                </a:solidFill>
                <a:cs typeface="Times New Roman" panose="02020603050405020304" pitchFamily="18" charset="0"/>
              </a:rPr>
              <a:t>asst. </a:t>
            </a:r>
            <a:r>
              <a:rPr lang="en-US" dirty="0">
                <a:solidFill>
                  <a:prstClr val="white"/>
                </a:solidFill>
                <a:cs typeface="Times New Roman" panose="02020603050405020304" pitchFamily="18" charset="0"/>
              </a:rPr>
              <a:t>principal for every 400 students </a:t>
            </a:r>
            <a:r>
              <a:rPr lang="en-US" dirty="0" smtClean="0">
                <a:solidFill>
                  <a:prstClr val="white"/>
                </a:solidFill>
                <a:cs typeface="Times New Roman" panose="02020603050405020304" pitchFamily="18" charset="0"/>
              </a:rPr>
              <a:t>K-12</a:t>
            </a:r>
            <a:endParaRPr lang="en-US" dirty="0">
              <a:solidFill>
                <a:prstClr val="white"/>
              </a:solidFill>
              <a:cs typeface="Times New Roman" panose="02020603050405020304" pitchFamily="18" charset="0"/>
            </a:endParaRPr>
          </a:p>
        </p:txBody>
      </p:sp>
      <p:sp>
        <p:nvSpPr>
          <p:cNvPr id="22" name="Rounded Rectangle 21"/>
          <p:cNvSpPr/>
          <p:nvPr/>
        </p:nvSpPr>
        <p:spPr>
          <a:xfrm>
            <a:off x="1143000" y="36359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Principal: </a:t>
            </a:r>
          </a:p>
          <a:p>
            <a:pPr marL="0" lvl="2" algn="ctr"/>
            <a:r>
              <a:rPr lang="en-US" dirty="0">
                <a:solidFill>
                  <a:prstClr val="white"/>
                </a:solidFill>
                <a:cs typeface="Times New Roman" panose="02020603050405020304" pitchFamily="18" charset="0"/>
              </a:rPr>
              <a:t>one full-time principal in every elementary </a:t>
            </a:r>
            <a:r>
              <a:rPr lang="en-US" dirty="0" smtClean="0">
                <a:solidFill>
                  <a:prstClr val="white"/>
                </a:solidFill>
                <a:cs typeface="Times New Roman" panose="02020603050405020304" pitchFamily="18" charset="0"/>
              </a:rPr>
              <a:t>school</a:t>
            </a:r>
            <a:endParaRPr lang="en-US" dirty="0">
              <a:solidFill>
                <a:prstClr val="white"/>
              </a:solidFill>
              <a:cs typeface="Times New Roman" panose="02020603050405020304" pitchFamily="18" charset="0"/>
            </a:endParaRPr>
          </a:p>
        </p:txBody>
      </p:sp>
      <p:sp>
        <p:nvSpPr>
          <p:cNvPr id="23" name="Rounded Rectangle 22"/>
          <p:cNvSpPr/>
          <p:nvPr/>
        </p:nvSpPr>
        <p:spPr>
          <a:xfrm>
            <a:off x="1143000" y="48551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School Counselor:</a:t>
            </a:r>
          </a:p>
          <a:p>
            <a:pPr marL="0" lvl="2" algn="ctr"/>
            <a:r>
              <a:rPr lang="en-US" dirty="0">
                <a:solidFill>
                  <a:prstClr val="white"/>
                </a:solidFill>
                <a:cs typeface="Times New Roman" panose="02020603050405020304" pitchFamily="18" charset="0"/>
              </a:rPr>
              <a:t>one school counselor for every 250 students </a:t>
            </a:r>
            <a:r>
              <a:rPr lang="en-US" dirty="0" smtClean="0">
                <a:solidFill>
                  <a:prstClr val="white"/>
                </a:solidFill>
                <a:cs typeface="Times New Roman" panose="02020603050405020304" pitchFamily="18" charset="0"/>
              </a:rPr>
              <a:t>K-12</a:t>
            </a:r>
            <a:endParaRPr lang="en-US" dirty="0">
              <a:solidFill>
                <a:prstClr val="white"/>
              </a:solidFill>
              <a:cs typeface="Times New Roman" panose="02020603050405020304" pitchFamily="18" charset="0"/>
            </a:endParaRPr>
          </a:p>
        </p:txBody>
      </p:sp>
      <p:sp>
        <p:nvSpPr>
          <p:cNvPr id="15" name="Rounded Rectangle 14"/>
          <p:cNvSpPr/>
          <p:nvPr/>
        </p:nvSpPr>
        <p:spPr>
          <a:xfrm>
            <a:off x="4648200" y="24167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School Psychologist:</a:t>
            </a:r>
          </a:p>
          <a:p>
            <a:pPr marL="0" lvl="2" algn="ctr"/>
            <a:r>
              <a:rPr lang="en-US" dirty="0">
                <a:solidFill>
                  <a:prstClr val="white"/>
                </a:solidFill>
                <a:cs typeface="Times New Roman" panose="02020603050405020304" pitchFamily="18" charset="0"/>
              </a:rPr>
              <a:t>one full-time school psychologist for every 1,000 </a:t>
            </a:r>
            <a:r>
              <a:rPr lang="en-US" dirty="0" smtClean="0">
                <a:solidFill>
                  <a:prstClr val="white"/>
                </a:solidFill>
                <a:cs typeface="Times New Roman" panose="02020603050405020304" pitchFamily="18" charset="0"/>
              </a:rPr>
              <a:t>students</a:t>
            </a:r>
            <a:endParaRPr lang="en-US" dirty="0">
              <a:solidFill>
                <a:prstClr val="white"/>
              </a:solidFill>
              <a:cs typeface="Times New Roman" panose="02020603050405020304" pitchFamily="18" charset="0"/>
            </a:endParaRPr>
          </a:p>
        </p:txBody>
      </p:sp>
      <p:sp>
        <p:nvSpPr>
          <p:cNvPr id="16" name="Rounded Rectangle 15"/>
          <p:cNvSpPr/>
          <p:nvPr/>
        </p:nvSpPr>
        <p:spPr>
          <a:xfrm>
            <a:off x="4648200" y="36359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Social Worker:</a:t>
            </a:r>
          </a:p>
          <a:p>
            <a:pPr marL="0" lvl="2" algn="ctr"/>
            <a:r>
              <a:rPr lang="en-US" dirty="0">
                <a:solidFill>
                  <a:prstClr val="white"/>
                </a:solidFill>
                <a:cs typeface="Times New Roman" panose="02020603050405020304" pitchFamily="18" charset="0"/>
              </a:rPr>
              <a:t>one full-time social worker for every 1,000 </a:t>
            </a:r>
            <a:r>
              <a:rPr lang="en-US" dirty="0" smtClean="0">
                <a:solidFill>
                  <a:prstClr val="white"/>
                </a:solidFill>
                <a:cs typeface="Times New Roman" panose="02020603050405020304" pitchFamily="18" charset="0"/>
              </a:rPr>
              <a:t>students</a:t>
            </a:r>
            <a:endParaRPr lang="en-US" dirty="0">
              <a:solidFill>
                <a:prstClr val="white"/>
              </a:solidFill>
              <a:cs typeface="Times New Roman" panose="02020603050405020304" pitchFamily="18" charset="0"/>
            </a:endParaRPr>
          </a:p>
        </p:txBody>
      </p:sp>
      <p:sp>
        <p:nvSpPr>
          <p:cNvPr id="17" name="Rounded Rectangle 16"/>
          <p:cNvSpPr/>
          <p:nvPr/>
        </p:nvSpPr>
        <p:spPr>
          <a:xfrm>
            <a:off x="4648200" y="4866037"/>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rPr>
              <a:t>School Nurse:</a:t>
            </a:r>
          </a:p>
          <a:p>
            <a:pPr marL="0" lvl="2" algn="ctr"/>
            <a:r>
              <a:rPr lang="en-US" dirty="0">
                <a:solidFill>
                  <a:prstClr val="white"/>
                </a:solidFill>
                <a:cs typeface="Times New Roman" panose="02020603050405020304" pitchFamily="18" charset="0"/>
              </a:rPr>
              <a:t>one full-time school nurse for every 550 </a:t>
            </a:r>
            <a:r>
              <a:rPr lang="en-US" dirty="0" smtClean="0">
                <a:solidFill>
                  <a:prstClr val="white"/>
                </a:solidFill>
                <a:cs typeface="Times New Roman" panose="02020603050405020304" pitchFamily="18" charset="0"/>
              </a:rPr>
              <a:t>students</a:t>
            </a:r>
            <a:endParaRPr lang="en-US" dirty="0">
              <a:solidFill>
                <a:prstClr val="white"/>
              </a:solidFill>
              <a:cs typeface="Times New Roman" panose="02020603050405020304" pitchFamily="18" charset="0"/>
            </a:endParaRPr>
          </a:p>
        </p:txBody>
      </p:sp>
      <p:sp>
        <p:nvSpPr>
          <p:cNvPr id="3" name="Title 2"/>
          <p:cNvSpPr>
            <a:spLocks noGrp="1"/>
          </p:cNvSpPr>
          <p:nvPr>
            <p:ph type="title"/>
          </p:nvPr>
        </p:nvSpPr>
        <p:spPr>
          <a:xfrm>
            <a:off x="0" y="260548"/>
            <a:ext cx="9144000" cy="1143000"/>
          </a:xfrm>
        </p:spPr>
        <p:txBody>
          <a:bodyPr>
            <a:normAutofit/>
          </a:bodyPr>
          <a:lstStyle/>
          <a:p>
            <a:pPr lvl="0">
              <a:lnSpc>
                <a:spcPts val="4000"/>
              </a:lnSpc>
            </a:pPr>
            <a:r>
              <a:rPr lang="en-US" sz="4000" dirty="0" smtClean="0">
                <a:latin typeface="+mn-lt"/>
              </a:rPr>
              <a:t>2016 SOQ </a:t>
            </a:r>
            <a:r>
              <a:rPr lang="en-US" sz="4000" dirty="0">
                <a:latin typeface="+mn-lt"/>
              </a:rPr>
              <a:t>Recommendations</a:t>
            </a:r>
            <a:endParaRPr lang="en-US" sz="4000" dirty="0"/>
          </a:p>
        </p:txBody>
      </p:sp>
      <p:sp>
        <p:nvSpPr>
          <p:cNvPr id="10" name="TextBox 9"/>
          <p:cNvSpPr txBox="1"/>
          <p:nvPr/>
        </p:nvSpPr>
        <p:spPr>
          <a:xfrm>
            <a:off x="457200" y="5932837"/>
            <a:ext cx="8077200" cy="338554"/>
          </a:xfrm>
          <a:prstGeom prst="rect">
            <a:avLst/>
          </a:prstGeom>
          <a:noFill/>
        </p:spPr>
        <p:txBody>
          <a:bodyPr wrap="square" rtlCol="0">
            <a:spAutoFit/>
          </a:bodyPr>
          <a:lstStyle/>
          <a:p>
            <a:r>
              <a:rPr lang="en-US" sz="1600" i="1" dirty="0" smtClean="0">
                <a:solidFill>
                  <a:prstClr val="black"/>
                </a:solidFill>
              </a:rPr>
              <a:t>Board of Education, October 27, 2016 meeting</a:t>
            </a:r>
            <a:endParaRPr lang="en-US" sz="1600" i="1" dirty="0">
              <a:solidFill>
                <a:prstClr val="black"/>
              </a:solidFill>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dirty="0"/>
          </a:p>
        </p:txBody>
      </p:sp>
    </p:spTree>
    <p:extLst>
      <p:ext uri="{BB962C8B-B14F-4D97-AF65-F5344CB8AC3E}">
        <p14:creationId xmlns:p14="http://schemas.microsoft.com/office/powerpoint/2010/main" val="18861818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3600" dirty="0" smtClean="0">
                <a:latin typeface="+mj-lt"/>
              </a:rPr>
              <a:t>Existing At-Risk Add-On Fund Program</a:t>
            </a:r>
            <a:br>
              <a:rPr lang="en-US" sz="3600" dirty="0" smtClean="0">
                <a:latin typeface="+mj-lt"/>
              </a:rPr>
            </a:br>
            <a:endParaRPr lang="en-US" sz="3600" dirty="0">
              <a:latin typeface="+mj-lt"/>
            </a:endParaRPr>
          </a:p>
        </p:txBody>
      </p:sp>
      <p:sp>
        <p:nvSpPr>
          <p:cNvPr id="6" name="TextBox 5"/>
          <p:cNvSpPr txBox="1"/>
          <p:nvPr/>
        </p:nvSpPr>
        <p:spPr>
          <a:xfrm>
            <a:off x="457200" y="5932837"/>
            <a:ext cx="8077200" cy="276999"/>
          </a:xfrm>
          <a:prstGeom prst="rect">
            <a:avLst/>
          </a:prstGeom>
          <a:noFill/>
        </p:spPr>
        <p:txBody>
          <a:bodyPr wrap="square" rtlCol="0">
            <a:spAutoFit/>
          </a:bodyPr>
          <a:lstStyle/>
          <a:p>
            <a:r>
              <a:rPr lang="en-US" sz="1200" i="1" dirty="0" smtClean="0">
                <a:solidFill>
                  <a:prstClr val="black"/>
                </a:solidFill>
                <a:latin typeface="+mj-lt"/>
              </a:rPr>
              <a:t>2018 Appropriation Act, Item 136.C.9 and VDOE Report on Planned Uses of At-Risk  Add-on Funds</a:t>
            </a:r>
            <a:endParaRPr lang="en-US" sz="1200" i="1" dirty="0">
              <a:solidFill>
                <a:prstClr val="black"/>
              </a:solidFill>
              <a:latin typeface="+mj-lt"/>
            </a:endParaRPr>
          </a:p>
        </p:txBody>
      </p:sp>
      <p:sp>
        <p:nvSpPr>
          <p:cNvPr id="7" name="Text Placeholder 2"/>
          <p:cNvSpPr>
            <a:spLocks noGrp="1"/>
          </p:cNvSpPr>
          <p:nvPr>
            <p:ph type="body" idx="1"/>
          </p:nvPr>
        </p:nvSpPr>
        <p:spPr>
          <a:xfrm>
            <a:off x="646451" y="1617837"/>
            <a:ext cx="8229600" cy="4525963"/>
          </a:xfrm>
        </p:spPr>
        <p:txBody>
          <a:bodyPr>
            <a:normAutofit fontScale="77500" lnSpcReduction="20000"/>
          </a:bodyPr>
          <a:lstStyle/>
          <a:p>
            <a:r>
              <a:rPr lang="en-US" b="0" dirty="0" smtClean="0">
                <a:latin typeface="+mj-lt"/>
              </a:rPr>
              <a:t>$100.3 million (FY19) program available to school divisions based on the number of children qualifying for free lunch</a:t>
            </a:r>
          </a:p>
          <a:p>
            <a:r>
              <a:rPr lang="en-US" b="0" dirty="0" smtClean="0">
                <a:latin typeface="+mj-lt"/>
              </a:rPr>
              <a:t>Provides a 1% to 14% Add-On to SOQ Basic aid</a:t>
            </a:r>
          </a:p>
          <a:p>
            <a:r>
              <a:rPr lang="en-US" b="0" dirty="0" smtClean="0">
                <a:latin typeface="+mj-lt"/>
              </a:rPr>
              <a:t>Typical expenses include:</a:t>
            </a:r>
          </a:p>
          <a:p>
            <a:pPr lvl="1"/>
            <a:r>
              <a:rPr lang="en-US" dirty="0" smtClean="0">
                <a:latin typeface="+mj-lt"/>
              </a:rPr>
              <a:t>Computer programs for remediation</a:t>
            </a:r>
          </a:p>
          <a:p>
            <a:pPr lvl="1"/>
            <a:r>
              <a:rPr lang="en-US" dirty="0" smtClean="0">
                <a:latin typeface="+mj-lt"/>
              </a:rPr>
              <a:t>Remediation and Tutoring</a:t>
            </a:r>
          </a:p>
          <a:p>
            <a:pPr lvl="1"/>
            <a:r>
              <a:rPr lang="en-US" dirty="0" smtClean="0">
                <a:latin typeface="+mj-lt"/>
              </a:rPr>
              <a:t>Dropout Prevention </a:t>
            </a:r>
          </a:p>
          <a:p>
            <a:pPr lvl="1"/>
            <a:r>
              <a:rPr lang="en-US" dirty="0" smtClean="0">
                <a:latin typeface="+mj-lt"/>
              </a:rPr>
              <a:t>English Learner Programs</a:t>
            </a:r>
          </a:p>
          <a:p>
            <a:pPr lvl="1"/>
            <a:r>
              <a:rPr lang="en-US" dirty="0" smtClean="0">
                <a:latin typeface="+mj-lt"/>
              </a:rPr>
              <a:t>Reading and Math Intervention/Resource Teachers</a:t>
            </a:r>
          </a:p>
          <a:p>
            <a:pPr lvl="1"/>
            <a:r>
              <a:rPr lang="en-US" dirty="0" smtClean="0">
                <a:latin typeface="+mj-lt"/>
              </a:rPr>
              <a:t>Dual Enrollment</a:t>
            </a:r>
          </a:p>
          <a:p>
            <a:pPr lvl="1"/>
            <a:r>
              <a:rPr lang="en-US" dirty="0" smtClean="0">
                <a:latin typeface="+mj-lt"/>
              </a:rPr>
              <a:t>Workplace readiness and Credentialing</a:t>
            </a:r>
          </a:p>
          <a:p>
            <a:pPr lvl="1"/>
            <a:r>
              <a:rPr lang="en-US" dirty="0" smtClean="0">
                <a:latin typeface="+mj-lt"/>
              </a:rPr>
              <a:t>Class size reduction</a:t>
            </a:r>
          </a:p>
          <a:p>
            <a:pPr lvl="1"/>
            <a:r>
              <a:rPr lang="en-US" dirty="0" smtClean="0">
                <a:latin typeface="+mj-lt"/>
              </a:rPr>
              <a:t>Truancy Officer Programs</a:t>
            </a:r>
          </a:p>
        </p:txBody>
      </p:sp>
      <p:sp>
        <p:nvSpPr>
          <p:cNvPr id="9" name="Slide Number Placeholder 8"/>
          <p:cNvSpPr>
            <a:spLocks noGrp="1"/>
          </p:cNvSpPr>
          <p:nvPr>
            <p:ph type="sldNum" idx="12"/>
          </p:nvPr>
        </p:nvSpPr>
        <p:spPr>
          <a:xfrm>
            <a:off x="6716975" y="6566253"/>
            <a:ext cx="2133600" cy="365125"/>
          </a:xfrm>
        </p:spPr>
        <p:txBody>
          <a:bodyPr/>
          <a:lstStyle/>
          <a:p>
            <a:pPr marL="0" lvl="0" indent="0" algn="r" rtl="0">
              <a:spcBef>
                <a:spcPts val="0"/>
              </a:spcBef>
              <a:spcAft>
                <a:spcPts val="0"/>
              </a:spcAft>
              <a:buNone/>
            </a:pPr>
            <a:fld id="{00000000-1234-1234-1234-123412341234}" type="slidenum">
              <a:rPr lang="en-US" smtClean="0"/>
              <a:t>40</a:t>
            </a:fld>
            <a:endParaRPr lang="en-US" dirty="0"/>
          </a:p>
        </p:txBody>
      </p:sp>
    </p:spTree>
    <p:extLst>
      <p:ext uri="{BB962C8B-B14F-4D97-AF65-F5344CB8AC3E}">
        <p14:creationId xmlns:p14="http://schemas.microsoft.com/office/powerpoint/2010/main" val="1916673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en-US" sz="3959" dirty="0" smtClean="0">
                <a:latin typeface="+mn-lt"/>
                <a:ea typeface="Calibri"/>
                <a:cs typeface="Calibri"/>
                <a:sym typeface="Calibri"/>
              </a:rPr>
              <a:t>Existing SOQ: Prevention</a:t>
            </a:r>
            <a:r>
              <a:rPr lang="en-US" sz="3959" dirty="0">
                <a:latin typeface="+mn-lt"/>
                <a:ea typeface="Calibri"/>
                <a:cs typeface="Calibri"/>
                <a:sym typeface="Calibri"/>
              </a:rPr>
              <a:t>, Intervention and Remediation </a:t>
            </a:r>
            <a:endParaRPr dirty="0">
              <a:latin typeface="+mn-lt"/>
            </a:endParaRPr>
          </a:p>
        </p:txBody>
      </p:sp>
      <p:sp>
        <p:nvSpPr>
          <p:cNvPr id="349" name="Google Shape;349;p5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a:spcBef>
                <a:spcPts val="0"/>
              </a:spcBef>
              <a:buSzPts val="3200"/>
            </a:pPr>
            <a:r>
              <a:rPr lang="en-US" sz="2400" b="0" dirty="0">
                <a:latin typeface="+mj-lt"/>
                <a:cs typeface="Calibri"/>
                <a:sym typeface="Calibri"/>
              </a:rPr>
              <a:t>$</a:t>
            </a:r>
            <a:r>
              <a:rPr lang="en-US" sz="2400" b="0" dirty="0" smtClean="0">
                <a:latin typeface="+mj-lt"/>
                <a:cs typeface="Calibri"/>
                <a:sym typeface="Calibri"/>
              </a:rPr>
              <a:t>113.1 </a:t>
            </a:r>
            <a:r>
              <a:rPr lang="en-US" sz="2400" b="0" dirty="0">
                <a:latin typeface="+mj-lt"/>
                <a:cs typeface="Calibri"/>
                <a:sym typeface="Calibri"/>
              </a:rPr>
              <a:t>million (FY19) program </a:t>
            </a:r>
            <a:r>
              <a:rPr lang="en-US" sz="2400" b="0" dirty="0" smtClean="0">
                <a:latin typeface="+mj-lt"/>
                <a:cs typeface="Calibri"/>
                <a:sym typeface="Calibri"/>
              </a:rPr>
              <a:t>to provide positions and programs for educationally at-risk students</a:t>
            </a:r>
            <a:endParaRPr lang="en-US" sz="2400" b="0" dirty="0">
              <a:latin typeface="+mj-lt"/>
              <a:cs typeface="Calibri"/>
              <a:sym typeface="Calibri"/>
            </a:endParaRPr>
          </a:p>
          <a:p>
            <a:pPr marL="342900" lvl="0" indent="-342900" algn="l" rtl="0">
              <a:spcBef>
                <a:spcPts val="0"/>
              </a:spcBef>
              <a:spcAft>
                <a:spcPts val="0"/>
              </a:spcAft>
              <a:buClr>
                <a:schemeClr val="dk1"/>
              </a:buClr>
              <a:buSzPts val="3200"/>
              <a:buChar char="•"/>
            </a:pPr>
            <a:r>
              <a:rPr lang="en-US" sz="2400" b="0" dirty="0" smtClean="0">
                <a:latin typeface="+mj-lt"/>
                <a:cs typeface="Calibri"/>
                <a:sym typeface="Calibri"/>
              </a:rPr>
              <a:t>Funds an additional hour of instruction per day for students needing services (using free lunch eligibility as a proxy)</a:t>
            </a:r>
          </a:p>
          <a:p>
            <a:pPr marL="342900" lvl="0" indent="-342900" algn="l" rtl="0">
              <a:spcBef>
                <a:spcPts val="0"/>
              </a:spcBef>
              <a:spcAft>
                <a:spcPts val="0"/>
              </a:spcAft>
              <a:buClr>
                <a:schemeClr val="dk1"/>
              </a:buClr>
              <a:buSzPts val="3200"/>
              <a:buChar char="•"/>
            </a:pPr>
            <a:r>
              <a:rPr lang="en-US" sz="2400" b="0" dirty="0" smtClean="0">
                <a:latin typeface="+mj-lt"/>
                <a:cs typeface="Calibri"/>
                <a:sym typeface="Calibri"/>
              </a:rPr>
              <a:t>Funds are distributed using a sliding scale student/teacher ratio</a:t>
            </a:r>
          </a:p>
          <a:p>
            <a:pPr marL="800100" lvl="1">
              <a:spcBef>
                <a:spcPts val="0"/>
              </a:spcBef>
              <a:buSzPts val="3200"/>
              <a:buChar char="•"/>
            </a:pPr>
            <a:r>
              <a:rPr lang="en-US" sz="2000" dirty="0" smtClean="0">
                <a:latin typeface="+mj-lt"/>
                <a:cs typeface="Calibri"/>
                <a:sym typeface="Calibri"/>
              </a:rPr>
              <a:t>10:1 for divisions with most severe English and mathematics failure rates</a:t>
            </a:r>
          </a:p>
          <a:p>
            <a:pPr marL="800100" lvl="1">
              <a:spcBef>
                <a:spcPts val="0"/>
              </a:spcBef>
              <a:buSzPts val="3200"/>
              <a:buChar char="•"/>
            </a:pPr>
            <a:r>
              <a:rPr lang="en-US" sz="2000" dirty="0" smtClean="0">
                <a:latin typeface="+mj-lt"/>
                <a:cs typeface="Calibri"/>
                <a:sym typeface="Calibri"/>
              </a:rPr>
              <a:t>18:1 for divisions with lowest English and mathematics failure rates</a:t>
            </a:r>
            <a:endParaRPr sz="2000" dirty="0" smtClean="0">
              <a:latin typeface="+mj-lt"/>
            </a:endParaRPr>
          </a:p>
          <a:p>
            <a:pPr marL="342900" lvl="0" indent="-139700" algn="l" rtl="0">
              <a:spcBef>
                <a:spcPts val="640"/>
              </a:spcBef>
              <a:spcAft>
                <a:spcPts val="0"/>
              </a:spcAft>
              <a:buClr>
                <a:schemeClr val="dk1"/>
              </a:buClr>
              <a:buSzPts val="3200"/>
              <a:buNone/>
            </a:pPr>
            <a:endParaRPr sz="2400" b="0" dirty="0">
              <a:latin typeface="+mj-lt"/>
              <a:ea typeface="Calibri"/>
              <a:cs typeface="Calibri"/>
              <a:sym typeface="Calibri"/>
            </a:endParaRPr>
          </a:p>
        </p:txBody>
      </p:sp>
      <p:sp>
        <p:nvSpPr>
          <p:cNvPr id="4" name="TextBox 3"/>
          <p:cNvSpPr txBox="1"/>
          <p:nvPr/>
        </p:nvSpPr>
        <p:spPr>
          <a:xfrm>
            <a:off x="457200" y="5932837"/>
            <a:ext cx="8077200" cy="276999"/>
          </a:xfrm>
          <a:prstGeom prst="rect">
            <a:avLst/>
          </a:prstGeom>
          <a:noFill/>
        </p:spPr>
        <p:txBody>
          <a:bodyPr wrap="square" rtlCol="0">
            <a:spAutoFit/>
          </a:bodyPr>
          <a:lstStyle/>
          <a:p>
            <a:r>
              <a:rPr lang="en-US" sz="1200" i="1" dirty="0">
                <a:solidFill>
                  <a:prstClr val="black"/>
                </a:solidFill>
              </a:rPr>
              <a:t>§ </a:t>
            </a:r>
            <a:r>
              <a:rPr lang="en-US" sz="1200" i="1" dirty="0" smtClean="0">
                <a:solidFill>
                  <a:prstClr val="black"/>
                </a:solidFill>
              </a:rPr>
              <a:t>22.1-253.13:2(D), </a:t>
            </a:r>
            <a:r>
              <a:rPr lang="en-US" sz="1200" i="1" dirty="0">
                <a:solidFill>
                  <a:prstClr val="black"/>
                </a:solidFill>
              </a:rPr>
              <a:t>Code of </a:t>
            </a:r>
            <a:r>
              <a:rPr lang="en-US" sz="1200" i="1" dirty="0" smtClean="0">
                <a:solidFill>
                  <a:prstClr val="black"/>
                </a:solidFill>
              </a:rPr>
              <a:t>Virginia and 2018 Appropriation Act, Item 136.C.9</a:t>
            </a:r>
            <a:endParaRPr lang="en-US" sz="1200" i="1" dirty="0">
              <a:solidFill>
                <a:prstClr val="black"/>
              </a:solidFill>
            </a:endParaRPr>
          </a:p>
        </p:txBody>
      </p:sp>
      <p:sp>
        <p:nvSpPr>
          <p:cNvPr id="7" name="Slide Number Placeholder 6"/>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mj-lt"/>
              </a:rPr>
              <a:t>Research on Funding for Low Income Students </a:t>
            </a:r>
            <a:endParaRPr lang="en-US" sz="4000" dirty="0">
              <a:latin typeface="+mj-lt"/>
            </a:endParaRPr>
          </a:p>
        </p:txBody>
      </p:sp>
      <p:sp>
        <p:nvSpPr>
          <p:cNvPr id="3" name="Text Placeholder 2"/>
          <p:cNvSpPr>
            <a:spLocks noGrp="1"/>
          </p:cNvSpPr>
          <p:nvPr>
            <p:ph type="body" idx="1"/>
          </p:nvPr>
        </p:nvSpPr>
        <p:spPr/>
        <p:txBody>
          <a:bodyPr>
            <a:noAutofit/>
          </a:bodyPr>
          <a:lstStyle/>
          <a:p>
            <a:r>
              <a:rPr lang="en-US" sz="2000" b="0" dirty="0" smtClean="0">
                <a:latin typeface="+mj-lt"/>
              </a:rPr>
              <a:t>Raising  per-pupil expenditures for low income students has positive </a:t>
            </a:r>
            <a:r>
              <a:rPr lang="en-US" sz="2000" b="0" dirty="0">
                <a:latin typeface="+mj-lt"/>
              </a:rPr>
              <a:t>and statistically significant impacts on academic achievement and adult </a:t>
            </a:r>
            <a:r>
              <a:rPr lang="en-US" sz="2000" b="0" dirty="0" smtClean="0">
                <a:latin typeface="+mj-lt"/>
              </a:rPr>
              <a:t>outcomes</a:t>
            </a:r>
          </a:p>
          <a:p>
            <a:endParaRPr lang="en-US" sz="2000" b="0" dirty="0" smtClean="0">
              <a:latin typeface="+mj-lt"/>
            </a:endParaRPr>
          </a:p>
          <a:p>
            <a:r>
              <a:rPr lang="en-US" sz="2000" b="0" dirty="0" smtClean="0">
                <a:latin typeface="+mj-lt"/>
              </a:rPr>
              <a:t>A 10% increase </a:t>
            </a:r>
            <a:r>
              <a:rPr lang="en-US" sz="2000" b="0" dirty="0">
                <a:latin typeface="+mj-lt"/>
              </a:rPr>
              <a:t>in per-pupil spending each year for all 12 years of public school </a:t>
            </a:r>
            <a:r>
              <a:rPr lang="en-US" sz="2000" b="0" dirty="0" smtClean="0">
                <a:latin typeface="+mj-lt"/>
              </a:rPr>
              <a:t>is </a:t>
            </a:r>
            <a:r>
              <a:rPr lang="en-US" sz="2000" b="0" dirty="0">
                <a:latin typeface="+mj-lt"/>
              </a:rPr>
              <a:t>associated </a:t>
            </a:r>
            <a:r>
              <a:rPr lang="en-US" sz="2000" b="0" dirty="0" smtClean="0">
                <a:latin typeface="+mj-lt"/>
              </a:rPr>
              <a:t>with</a:t>
            </a:r>
            <a:r>
              <a:rPr lang="en-US" sz="2000" b="0" baseline="30000" dirty="0" smtClean="0">
                <a:latin typeface="+mj-lt"/>
              </a:rPr>
              <a:t>(22)</a:t>
            </a:r>
            <a:r>
              <a:rPr lang="en-US" sz="2000" b="0" dirty="0" smtClean="0">
                <a:latin typeface="+mj-lt"/>
              </a:rPr>
              <a:t>:</a:t>
            </a:r>
            <a:endParaRPr lang="en-US" sz="2000" b="0" dirty="0">
              <a:solidFill>
                <a:srgbClr val="FF0000"/>
              </a:solidFill>
              <a:latin typeface="+mj-lt"/>
            </a:endParaRPr>
          </a:p>
          <a:p>
            <a:pPr lvl="1"/>
            <a:r>
              <a:rPr lang="en-US" sz="2000" dirty="0">
                <a:latin typeface="+mj-lt"/>
              </a:rPr>
              <a:t>Nearly one-half additional </a:t>
            </a:r>
            <a:r>
              <a:rPr lang="en-US" sz="2000" dirty="0" smtClean="0">
                <a:latin typeface="+mj-lt"/>
              </a:rPr>
              <a:t>years of </a:t>
            </a:r>
            <a:r>
              <a:rPr lang="en-US" sz="2000" dirty="0">
                <a:latin typeface="+mj-lt"/>
              </a:rPr>
              <a:t>completed education </a:t>
            </a:r>
            <a:endParaRPr lang="en-US" sz="2000" dirty="0" smtClean="0">
              <a:latin typeface="+mj-lt"/>
            </a:endParaRPr>
          </a:p>
          <a:p>
            <a:pPr lvl="1"/>
            <a:r>
              <a:rPr lang="en-US" sz="2000" dirty="0" smtClean="0">
                <a:latin typeface="+mj-lt"/>
              </a:rPr>
              <a:t>An </a:t>
            </a:r>
            <a:r>
              <a:rPr lang="en-US" sz="2000" dirty="0">
                <a:latin typeface="+mj-lt"/>
              </a:rPr>
              <a:t>increase in graduation rates by nearly 10 </a:t>
            </a:r>
            <a:r>
              <a:rPr lang="en-US" sz="2000" dirty="0" smtClean="0">
                <a:latin typeface="+mj-lt"/>
              </a:rPr>
              <a:t>percent</a:t>
            </a:r>
          </a:p>
          <a:p>
            <a:pPr lvl="1"/>
            <a:r>
              <a:rPr lang="en-US" sz="2000" dirty="0" smtClean="0">
                <a:latin typeface="+mj-lt"/>
              </a:rPr>
              <a:t>An </a:t>
            </a:r>
            <a:r>
              <a:rPr lang="en-US" sz="2000" dirty="0">
                <a:latin typeface="+mj-lt"/>
              </a:rPr>
              <a:t>increase in adult wages by nearly 10 </a:t>
            </a:r>
            <a:r>
              <a:rPr lang="en-US" sz="2000" dirty="0" smtClean="0">
                <a:latin typeface="+mj-lt"/>
              </a:rPr>
              <a:t>percent</a:t>
            </a:r>
            <a:endParaRPr lang="en-US" sz="2000" dirty="0">
              <a:latin typeface="+mj-lt"/>
            </a:endParaRPr>
          </a:p>
          <a:p>
            <a:pPr lvl="1"/>
            <a:r>
              <a:rPr lang="en-US" sz="2000" dirty="0">
                <a:latin typeface="+mj-lt"/>
              </a:rPr>
              <a:t>An increase in family income by 17.1 </a:t>
            </a:r>
            <a:r>
              <a:rPr lang="en-US" sz="2000" dirty="0" smtClean="0">
                <a:latin typeface="+mj-lt"/>
              </a:rPr>
              <a:t>percent</a:t>
            </a:r>
            <a:endParaRPr lang="en-US" sz="2000" dirty="0">
              <a:latin typeface="+mj-lt"/>
            </a:endParaRPr>
          </a:p>
          <a:p>
            <a:pPr lvl="1"/>
            <a:r>
              <a:rPr lang="en-US" sz="2000" dirty="0">
                <a:latin typeface="+mj-lt"/>
              </a:rPr>
              <a:t>A reduction in the incidence of adult poverty by 6.7 </a:t>
            </a:r>
            <a:r>
              <a:rPr lang="en-US" sz="2000" dirty="0" smtClean="0">
                <a:latin typeface="+mj-lt"/>
              </a:rPr>
              <a:t>percent</a:t>
            </a:r>
            <a:endParaRPr lang="en-US" sz="2000" dirty="0">
              <a:latin typeface="+mj-lt"/>
            </a:endParaRPr>
          </a:p>
          <a:p>
            <a:pPr lvl="1"/>
            <a:r>
              <a:rPr lang="en-US" sz="2000" dirty="0">
                <a:latin typeface="+mj-lt"/>
              </a:rPr>
              <a:t>Notable improvements in </a:t>
            </a:r>
            <a:r>
              <a:rPr lang="en-US" sz="2000" dirty="0" smtClean="0">
                <a:latin typeface="+mj-lt"/>
              </a:rPr>
              <a:t>student-teacher </a:t>
            </a:r>
            <a:r>
              <a:rPr lang="en-US" sz="2000" dirty="0">
                <a:latin typeface="+mj-lt"/>
              </a:rPr>
              <a:t>ratios, </a:t>
            </a:r>
            <a:r>
              <a:rPr lang="en-US" sz="2000" dirty="0" smtClean="0">
                <a:latin typeface="+mj-lt"/>
              </a:rPr>
              <a:t>teacher </a:t>
            </a:r>
            <a:r>
              <a:rPr lang="en-US" sz="2000" dirty="0">
                <a:latin typeface="+mj-lt"/>
              </a:rPr>
              <a:t>salary, and </a:t>
            </a:r>
            <a:r>
              <a:rPr lang="en-US" sz="2000" dirty="0" smtClean="0">
                <a:latin typeface="+mj-lt"/>
              </a:rPr>
              <a:t>instructional time </a:t>
            </a:r>
            <a:endParaRPr lang="en-US" sz="2000" dirty="0">
              <a:latin typeface="+mj-lt"/>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42</a:t>
            </a:fld>
            <a:endParaRPr lang="en-US" dirty="0"/>
          </a:p>
        </p:txBody>
      </p:sp>
    </p:spTree>
    <p:extLst>
      <p:ext uri="{BB962C8B-B14F-4D97-AF65-F5344CB8AC3E}">
        <p14:creationId xmlns:p14="http://schemas.microsoft.com/office/powerpoint/2010/main" val="4163974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j-lt"/>
              </a:rPr>
              <a:t>Existing SOQ: English Learner Staffing Ratios </a:t>
            </a:r>
            <a:endParaRPr lang="en-US" dirty="0">
              <a:latin typeface="+mj-lt"/>
            </a:endParaRPr>
          </a:p>
        </p:txBody>
      </p:sp>
      <p:sp>
        <p:nvSpPr>
          <p:cNvPr id="3" name="Content Placeholder 2"/>
          <p:cNvSpPr>
            <a:spLocks noGrp="1"/>
          </p:cNvSpPr>
          <p:nvPr>
            <p:ph idx="1"/>
          </p:nvPr>
        </p:nvSpPr>
        <p:spPr/>
        <p:txBody>
          <a:bodyPr>
            <a:normAutofit/>
          </a:bodyPr>
          <a:lstStyle/>
          <a:p>
            <a:r>
              <a:rPr lang="en-US" b="0" dirty="0" smtClean="0">
                <a:latin typeface="+mj-lt"/>
              </a:rPr>
              <a:t>17 positions per 1000 English Learner students (about 1 position per 59 students)</a:t>
            </a:r>
            <a:endParaRPr lang="en-US" b="0" dirty="0">
              <a:latin typeface="+mj-lt"/>
            </a:endParaRPr>
          </a:p>
          <a:p>
            <a:endParaRPr lang="en-US" b="0" dirty="0" smtClean="0">
              <a:latin typeface="+mj-lt"/>
            </a:endParaRPr>
          </a:p>
          <a:p>
            <a:r>
              <a:rPr lang="en-US" b="0" dirty="0" smtClean="0">
                <a:latin typeface="+mj-lt"/>
              </a:rPr>
              <a:t>Not differentiated based upon level of student’s English proficiency</a:t>
            </a:r>
          </a:p>
          <a:p>
            <a:endParaRPr lang="en-US" b="0" dirty="0">
              <a:latin typeface="+mj-lt"/>
            </a:endParaRPr>
          </a:p>
        </p:txBody>
      </p:sp>
      <p:sp>
        <p:nvSpPr>
          <p:cNvPr id="4" name="TextBox 3"/>
          <p:cNvSpPr txBox="1"/>
          <p:nvPr/>
        </p:nvSpPr>
        <p:spPr>
          <a:xfrm>
            <a:off x="457200" y="5932837"/>
            <a:ext cx="8077200" cy="276999"/>
          </a:xfrm>
          <a:prstGeom prst="rect">
            <a:avLst/>
          </a:prstGeom>
          <a:noFill/>
        </p:spPr>
        <p:txBody>
          <a:bodyPr wrap="square" rtlCol="0">
            <a:spAutoFit/>
          </a:bodyPr>
          <a:lstStyle/>
          <a:p>
            <a:r>
              <a:rPr lang="en-US" sz="1200" i="1" dirty="0">
                <a:solidFill>
                  <a:prstClr val="black"/>
                </a:solidFill>
              </a:rPr>
              <a:t>§ </a:t>
            </a:r>
            <a:r>
              <a:rPr lang="en-US" sz="1200" i="1" dirty="0" smtClean="0">
                <a:solidFill>
                  <a:prstClr val="black"/>
                </a:solidFill>
              </a:rPr>
              <a:t>22.1-253.13:2(F), </a:t>
            </a:r>
            <a:r>
              <a:rPr lang="en-US" sz="1200" i="1" dirty="0">
                <a:solidFill>
                  <a:prstClr val="black"/>
                </a:solidFill>
              </a:rPr>
              <a:t>Code of </a:t>
            </a:r>
            <a:r>
              <a:rPr lang="en-US" sz="1200" i="1" dirty="0" smtClean="0">
                <a:solidFill>
                  <a:prstClr val="black"/>
                </a:solidFill>
              </a:rPr>
              <a:t>Virginia</a:t>
            </a:r>
            <a:endParaRPr lang="en-US" sz="1200" i="1" dirty="0">
              <a:solidFill>
                <a:prstClr val="black"/>
              </a:solidFill>
            </a:endParaRPr>
          </a:p>
        </p:txBody>
      </p:sp>
      <p:sp>
        <p:nvSpPr>
          <p:cNvPr id="9" name="Slide Number Placeholder 8"/>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43</a:t>
            </a:fld>
            <a:endParaRPr lang="en-US" dirty="0"/>
          </a:p>
        </p:txBody>
      </p:sp>
    </p:spTree>
    <p:extLst>
      <p:ext uri="{BB962C8B-B14F-4D97-AF65-F5344CB8AC3E}">
        <p14:creationId xmlns:p14="http://schemas.microsoft.com/office/powerpoint/2010/main" val="20153091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Georgia"/>
              <a:buNone/>
            </a:pPr>
            <a:r>
              <a:rPr lang="en-US" sz="3959" dirty="0" smtClean="0">
                <a:latin typeface="+mj-lt"/>
              </a:rPr>
              <a:t>Research on English Learner Staffing Ratios  </a:t>
            </a:r>
            <a:endParaRPr sz="3959" dirty="0">
              <a:latin typeface="+mj-lt"/>
            </a:endParaRPr>
          </a:p>
        </p:txBody>
      </p:sp>
      <p:sp>
        <p:nvSpPr>
          <p:cNvPr id="391" name="Google Shape;391;p58"/>
          <p:cNvSpPr txBox="1">
            <a:spLocks noGrp="1"/>
          </p:cNvSpPr>
          <p:nvPr>
            <p:ph type="body" idx="1"/>
          </p:nvPr>
        </p:nvSpPr>
        <p:spPr>
          <a:xfrm>
            <a:off x="232013" y="1586552"/>
            <a:ext cx="8652680" cy="4525963"/>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chemeClr val="dk1"/>
              </a:buClr>
              <a:buSzPts val="1760"/>
              <a:buNone/>
            </a:pPr>
            <a:r>
              <a:rPr lang="en-US" sz="1900" b="0" dirty="0">
                <a:latin typeface="+mj-lt"/>
              </a:rPr>
              <a:t>English </a:t>
            </a:r>
            <a:r>
              <a:rPr lang="en-US" sz="1900" b="0" dirty="0" smtClean="0">
                <a:latin typeface="+mj-lt"/>
              </a:rPr>
              <a:t>Learners </a:t>
            </a:r>
            <a:r>
              <a:rPr lang="en-US" sz="1900" b="0" dirty="0">
                <a:latin typeface="+mj-lt"/>
              </a:rPr>
              <a:t>are significantly less likely to have a fully credentialed teacher than other low- income </a:t>
            </a:r>
            <a:r>
              <a:rPr lang="en-US" sz="1900" b="0" dirty="0" smtClean="0">
                <a:latin typeface="+mj-lt"/>
              </a:rPr>
              <a:t>peers</a:t>
            </a:r>
            <a:r>
              <a:rPr lang="en-US" sz="1900" b="0" baseline="30000" dirty="0" smtClean="0">
                <a:latin typeface="+mj-lt"/>
              </a:rPr>
              <a:t>(23)</a:t>
            </a:r>
            <a:endParaRPr lang="en-US" sz="1900" b="0" baseline="30000" dirty="0" smtClean="0">
              <a:solidFill>
                <a:srgbClr val="FF0000"/>
              </a:solidFill>
              <a:latin typeface="+mj-lt"/>
            </a:endParaRPr>
          </a:p>
          <a:p>
            <a:pPr marL="342900" lvl="0" indent="-342900" algn="l" rtl="0">
              <a:lnSpc>
                <a:spcPct val="80000"/>
              </a:lnSpc>
              <a:spcBef>
                <a:spcPts val="0"/>
              </a:spcBef>
              <a:spcAft>
                <a:spcPts val="0"/>
              </a:spcAft>
              <a:buClr>
                <a:schemeClr val="dk1"/>
              </a:buClr>
              <a:buSzPts val="1760"/>
              <a:buFont typeface="Arial" panose="020B0604020202020204" pitchFamily="34" charset="0"/>
              <a:buChar char="•"/>
            </a:pPr>
            <a:endParaRPr lang="en-US" sz="1900" b="0" dirty="0">
              <a:solidFill>
                <a:srgbClr val="FF0000"/>
              </a:solidFill>
              <a:latin typeface="+mj-lt"/>
            </a:endParaRPr>
          </a:p>
          <a:p>
            <a:pPr marL="0" lvl="0" indent="0" algn="l" rtl="0">
              <a:lnSpc>
                <a:spcPct val="80000"/>
              </a:lnSpc>
              <a:spcBef>
                <a:spcPts val="352"/>
              </a:spcBef>
              <a:spcAft>
                <a:spcPts val="0"/>
              </a:spcAft>
              <a:buClr>
                <a:schemeClr val="dk1"/>
              </a:buClr>
              <a:buSzPts val="1760"/>
              <a:buNone/>
            </a:pPr>
            <a:r>
              <a:rPr lang="en-US" sz="1900" b="0" dirty="0" smtClean="0">
                <a:latin typeface="+mj-lt"/>
              </a:rPr>
              <a:t>Funding for English Learner staff vary widely based on local context</a:t>
            </a:r>
            <a:r>
              <a:rPr lang="en-US" sz="1900" b="0" baseline="30000" dirty="0" smtClean="0">
                <a:latin typeface="+mj-lt"/>
              </a:rPr>
              <a:t>(24) </a:t>
            </a:r>
            <a:r>
              <a:rPr lang="en-US" sz="1900" b="0" dirty="0" smtClean="0">
                <a:latin typeface="+mj-lt"/>
              </a:rPr>
              <a:t>:</a:t>
            </a:r>
          </a:p>
          <a:p>
            <a:pPr marL="342900">
              <a:lnSpc>
                <a:spcPct val="80000"/>
              </a:lnSpc>
              <a:spcBef>
                <a:spcPts val="352"/>
              </a:spcBef>
              <a:buSzPts val="1760"/>
              <a:buFont typeface="Arial" panose="020B0604020202020204" pitchFamily="34" charset="0"/>
              <a:buChar char="•"/>
            </a:pPr>
            <a:r>
              <a:rPr lang="en-US" sz="1900" b="0" dirty="0" smtClean="0">
                <a:latin typeface="+mj-lt"/>
              </a:rPr>
              <a:t>Ratio model </a:t>
            </a:r>
          </a:p>
          <a:p>
            <a:pPr marL="800100" lvl="1">
              <a:lnSpc>
                <a:spcPct val="80000"/>
              </a:lnSpc>
              <a:spcBef>
                <a:spcPts val="352"/>
              </a:spcBef>
              <a:buSzPts val="1760"/>
              <a:buFont typeface="Arial" panose="020B0604020202020204" pitchFamily="34" charset="0"/>
              <a:buChar char="−"/>
            </a:pPr>
            <a:r>
              <a:rPr lang="en-US" sz="1900" dirty="0" smtClean="0">
                <a:latin typeface="+mj-lt"/>
              </a:rPr>
              <a:t>Arkansas – 0.4 additional support positions for every 100 English Learners </a:t>
            </a:r>
          </a:p>
          <a:p>
            <a:pPr marL="800100" lvl="1">
              <a:lnSpc>
                <a:spcPct val="80000"/>
              </a:lnSpc>
              <a:spcBef>
                <a:spcPts val="352"/>
              </a:spcBef>
              <a:buSzPts val="1760"/>
              <a:buFont typeface="Arial" panose="020B0604020202020204" pitchFamily="34" charset="0"/>
              <a:buChar char="−"/>
            </a:pPr>
            <a:r>
              <a:rPr lang="en-US" sz="1900" dirty="0" smtClean="0">
                <a:latin typeface="+mj-lt"/>
              </a:rPr>
              <a:t>Washington -  1 FTE for every 100 </a:t>
            </a:r>
            <a:r>
              <a:rPr lang="en-US" sz="1900" dirty="0">
                <a:latin typeface="+mj-lt"/>
              </a:rPr>
              <a:t>English </a:t>
            </a:r>
            <a:r>
              <a:rPr lang="en-US" sz="1900" dirty="0" smtClean="0">
                <a:latin typeface="+mj-lt"/>
              </a:rPr>
              <a:t>Learners, an additional 0.4 FTE for every 100 </a:t>
            </a:r>
            <a:r>
              <a:rPr lang="en-US" sz="1900" dirty="0">
                <a:latin typeface="+mj-lt"/>
              </a:rPr>
              <a:t>English </a:t>
            </a:r>
            <a:r>
              <a:rPr lang="en-US" sz="1900" dirty="0" smtClean="0">
                <a:latin typeface="+mj-lt"/>
              </a:rPr>
              <a:t>Learners who </a:t>
            </a:r>
            <a:r>
              <a:rPr lang="en-US" sz="1900" dirty="0">
                <a:latin typeface="+mj-lt"/>
              </a:rPr>
              <a:t>are </a:t>
            </a:r>
            <a:r>
              <a:rPr lang="en-US" sz="1900" dirty="0" smtClean="0">
                <a:latin typeface="+mj-lt"/>
              </a:rPr>
              <a:t>also in poverty</a:t>
            </a:r>
          </a:p>
          <a:p>
            <a:pPr marL="342900">
              <a:lnSpc>
                <a:spcPct val="80000"/>
              </a:lnSpc>
              <a:spcBef>
                <a:spcPts val="352"/>
              </a:spcBef>
              <a:buSzPts val="1760"/>
              <a:buFont typeface="Arial" panose="020B0604020202020204" pitchFamily="34" charset="0"/>
              <a:buChar char="•"/>
            </a:pPr>
            <a:r>
              <a:rPr lang="en-US" sz="1900" b="0" dirty="0" smtClean="0">
                <a:latin typeface="+mj-lt"/>
              </a:rPr>
              <a:t>Per pupil weighting </a:t>
            </a:r>
          </a:p>
          <a:p>
            <a:pPr marL="800100" lvl="1">
              <a:lnSpc>
                <a:spcPct val="80000"/>
              </a:lnSpc>
              <a:spcBef>
                <a:spcPts val="352"/>
              </a:spcBef>
              <a:buSzPts val="1760"/>
              <a:buFont typeface="Arial" panose="020B0604020202020204" pitchFamily="34" charset="0"/>
              <a:buChar char="−"/>
            </a:pPr>
            <a:r>
              <a:rPr lang="en-US" sz="1900" dirty="0" smtClean="0">
                <a:latin typeface="+mj-lt"/>
              </a:rPr>
              <a:t>Colorado – per pupil costs multiplied by 0.50 for each </a:t>
            </a:r>
            <a:r>
              <a:rPr lang="en-US" sz="1900" dirty="0">
                <a:latin typeface="+mj-lt"/>
              </a:rPr>
              <a:t>English </a:t>
            </a:r>
            <a:r>
              <a:rPr lang="en-US" sz="1900" dirty="0" smtClean="0">
                <a:latin typeface="+mj-lt"/>
              </a:rPr>
              <a:t>Learner</a:t>
            </a:r>
          </a:p>
          <a:p>
            <a:pPr marL="800100" lvl="1">
              <a:lnSpc>
                <a:spcPct val="80000"/>
              </a:lnSpc>
              <a:spcBef>
                <a:spcPts val="352"/>
              </a:spcBef>
              <a:buSzPts val="1760"/>
              <a:buFont typeface="Arial" panose="020B0604020202020204" pitchFamily="34" charset="0"/>
              <a:buChar char="−"/>
            </a:pPr>
            <a:r>
              <a:rPr lang="en-US" sz="1900" dirty="0" smtClean="0">
                <a:latin typeface="+mj-lt"/>
              </a:rPr>
              <a:t>New York – per pupil </a:t>
            </a:r>
            <a:r>
              <a:rPr lang="en-US" sz="1900" smtClean="0">
                <a:latin typeface="+mj-lt"/>
              </a:rPr>
              <a:t>costs multiplied </a:t>
            </a:r>
            <a:r>
              <a:rPr lang="en-US" sz="1900" dirty="0" smtClean="0">
                <a:latin typeface="+mj-lt"/>
              </a:rPr>
              <a:t>by 2.0 for each </a:t>
            </a:r>
            <a:r>
              <a:rPr lang="en-US" sz="1900">
                <a:latin typeface="+mj-lt"/>
              </a:rPr>
              <a:t>English </a:t>
            </a:r>
            <a:r>
              <a:rPr lang="en-US" sz="1900" smtClean="0">
                <a:latin typeface="+mj-lt"/>
              </a:rPr>
              <a:t>Learner</a:t>
            </a:r>
            <a:endParaRPr lang="en-US" sz="1900" dirty="0" smtClean="0">
              <a:latin typeface="+mj-lt"/>
            </a:endParaRPr>
          </a:p>
          <a:p>
            <a:pPr marL="342900">
              <a:lnSpc>
                <a:spcPct val="80000"/>
              </a:lnSpc>
              <a:spcBef>
                <a:spcPts val="352"/>
              </a:spcBef>
              <a:buSzPts val="1760"/>
              <a:buFont typeface="Arial" panose="020B0604020202020204" pitchFamily="34" charset="0"/>
              <a:buChar char="•"/>
            </a:pPr>
            <a:r>
              <a:rPr lang="en-US" sz="1900" b="0" dirty="0" smtClean="0">
                <a:latin typeface="+mj-lt"/>
              </a:rPr>
              <a:t>Needs Index </a:t>
            </a:r>
          </a:p>
          <a:p>
            <a:pPr marL="800100" lvl="1">
              <a:lnSpc>
                <a:spcPct val="80000"/>
              </a:lnSpc>
              <a:spcBef>
                <a:spcPts val="352"/>
              </a:spcBef>
              <a:buSzPts val="1760"/>
              <a:buFont typeface="Arial" panose="020B0604020202020204" pitchFamily="34" charset="0"/>
              <a:buChar char="−"/>
            </a:pPr>
            <a:r>
              <a:rPr lang="en-US" sz="1900" dirty="0" smtClean="0">
                <a:latin typeface="+mj-lt"/>
              </a:rPr>
              <a:t>California – scaled based on percent of student poverty, English Learners, special education students, and elementary schools per district  </a:t>
            </a:r>
            <a:endParaRPr sz="1900" dirty="0">
              <a:latin typeface="+mj-lt"/>
            </a:endParaRPr>
          </a:p>
          <a:p>
            <a:pPr marL="454660" lvl="0" algn="l" rtl="0">
              <a:lnSpc>
                <a:spcPct val="80000"/>
              </a:lnSpc>
              <a:spcBef>
                <a:spcPts val="352"/>
              </a:spcBef>
              <a:spcAft>
                <a:spcPts val="0"/>
              </a:spcAft>
              <a:buClr>
                <a:schemeClr val="dk1"/>
              </a:buClr>
              <a:buSzPts val="1760"/>
              <a:buFont typeface="Arial" panose="020B0604020202020204" pitchFamily="34" charset="0"/>
              <a:buChar char="•"/>
            </a:pPr>
            <a:endParaRPr sz="1900" b="0" dirty="0">
              <a:latin typeface="+mj-lt"/>
            </a:endParaRPr>
          </a:p>
          <a:p>
            <a:pPr marL="454660" lvl="0" algn="l" rtl="0">
              <a:lnSpc>
                <a:spcPct val="80000"/>
              </a:lnSpc>
              <a:spcBef>
                <a:spcPts val="352"/>
              </a:spcBef>
              <a:spcAft>
                <a:spcPts val="0"/>
              </a:spcAft>
              <a:buClr>
                <a:schemeClr val="dk1"/>
              </a:buClr>
              <a:buSzPts val="1760"/>
              <a:buFont typeface="Arial" panose="020B0604020202020204" pitchFamily="34" charset="0"/>
              <a:buChar char="•"/>
            </a:pPr>
            <a:endParaRPr sz="1900" b="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45</a:t>
            </a:fld>
            <a:endParaRPr lang="en-US" dirty="0"/>
          </a:p>
        </p:txBody>
      </p:sp>
      <p:sp>
        <p:nvSpPr>
          <p:cNvPr id="6" name="Rectangle 5"/>
          <p:cNvSpPr/>
          <p:nvPr/>
        </p:nvSpPr>
        <p:spPr>
          <a:xfrm>
            <a:off x="0" y="5418161"/>
            <a:ext cx="8843749" cy="12555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408;p61"/>
          <p:cNvSpPr txBox="1">
            <a:spLocks/>
          </p:cNvSpPr>
          <p:nvPr/>
        </p:nvSpPr>
        <p:spPr>
          <a:xfrm>
            <a:off x="0" y="120241"/>
            <a:ext cx="9144000" cy="1143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800"/>
              <a:buFont typeface="Georgia"/>
              <a:buNone/>
              <a:defRPr sz="4400" b="1"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sz="3200" smtClean="0">
                <a:latin typeface="+mj-lt"/>
              </a:rPr>
              <a:t>Existing SOQ: Special Education Staffing </a:t>
            </a:r>
            <a:endParaRPr lang="en-US" sz="3200" dirty="0">
              <a:latin typeface="+mj-lt"/>
            </a:endParaRPr>
          </a:p>
        </p:txBody>
      </p:sp>
      <p:graphicFrame>
        <p:nvGraphicFramePr>
          <p:cNvPr id="8" name="Table 7"/>
          <p:cNvGraphicFramePr>
            <a:graphicFrameLocks noGrp="1"/>
          </p:cNvGraphicFramePr>
          <p:nvPr>
            <p:extLst>
              <p:ext uri="{D42A27DB-BD31-4B8C-83A1-F6EECF244321}">
                <p14:modId xmlns:p14="http://schemas.microsoft.com/office/powerpoint/2010/main" val="3131239790"/>
              </p:ext>
            </p:extLst>
          </p:nvPr>
        </p:nvGraphicFramePr>
        <p:xfrm>
          <a:off x="321742" y="1511794"/>
          <a:ext cx="4100133" cy="4875359"/>
        </p:xfrm>
        <a:graphic>
          <a:graphicData uri="http://schemas.openxmlformats.org/drawingml/2006/table">
            <a:tbl>
              <a:tblPr>
                <a:tableStyleId>{3C2FFA5D-87B4-456A-9821-1D502468CF0F}</a:tableStyleId>
              </a:tblPr>
              <a:tblGrid>
                <a:gridCol w="1060584">
                  <a:extLst>
                    <a:ext uri="{9D8B030D-6E8A-4147-A177-3AD203B41FA5}">
                      <a16:colId xmlns="" xmlns:a16="http://schemas.microsoft.com/office/drawing/2014/main" val="3961266994"/>
                    </a:ext>
                  </a:extLst>
                </a:gridCol>
                <a:gridCol w="1013183">
                  <a:extLst>
                    <a:ext uri="{9D8B030D-6E8A-4147-A177-3AD203B41FA5}">
                      <a16:colId xmlns="" xmlns:a16="http://schemas.microsoft.com/office/drawing/2014/main" val="4207800907"/>
                    </a:ext>
                  </a:extLst>
                </a:gridCol>
                <a:gridCol w="1013183">
                  <a:extLst>
                    <a:ext uri="{9D8B030D-6E8A-4147-A177-3AD203B41FA5}">
                      <a16:colId xmlns="" xmlns:a16="http://schemas.microsoft.com/office/drawing/2014/main" val="1963170909"/>
                    </a:ext>
                  </a:extLst>
                </a:gridCol>
                <a:gridCol w="1013183">
                  <a:extLst>
                    <a:ext uri="{9D8B030D-6E8A-4147-A177-3AD203B41FA5}">
                      <a16:colId xmlns="" xmlns:a16="http://schemas.microsoft.com/office/drawing/2014/main" val="3083621206"/>
                    </a:ext>
                  </a:extLst>
                </a:gridCol>
              </a:tblGrid>
              <a:tr h="148037">
                <a:tc rowSpan="2">
                  <a:txBody>
                    <a:bodyPr/>
                    <a:lstStyle/>
                    <a:p>
                      <a:pPr algn="ctr" fontAlgn="base"/>
                      <a:r>
                        <a:rPr lang="en-US" sz="900" dirty="0">
                          <a:effectLst/>
                        </a:rPr>
                        <a:t>Disability Category</a:t>
                      </a:r>
                    </a:p>
                  </a:txBody>
                  <a:tcPr marL="41228" marR="41228" marT="0" marB="0" anchor="b"/>
                </a:tc>
                <a:tc gridSpan="2">
                  <a:txBody>
                    <a:bodyPr/>
                    <a:lstStyle/>
                    <a:p>
                      <a:pPr algn="ctr" fontAlgn="base"/>
                      <a:r>
                        <a:rPr lang="en-US" sz="900" dirty="0">
                          <a:effectLst/>
                        </a:rPr>
                        <a:t>Level II</a:t>
                      </a:r>
                    </a:p>
                  </a:txBody>
                  <a:tcPr marL="41228" marR="41228" marT="0" marB="0" anchor="b"/>
                </a:tc>
                <a:tc hMerge="1">
                  <a:txBody>
                    <a:bodyPr/>
                    <a:lstStyle/>
                    <a:p>
                      <a:endParaRPr lang="en-US"/>
                    </a:p>
                  </a:txBody>
                  <a:tcPr/>
                </a:tc>
                <a:tc rowSpan="2">
                  <a:txBody>
                    <a:bodyPr/>
                    <a:lstStyle/>
                    <a:p>
                      <a:pPr algn="ctr" fontAlgn="base"/>
                      <a:r>
                        <a:rPr lang="en-US" sz="900" dirty="0">
                          <a:effectLst/>
                        </a:rPr>
                        <a:t>Level I</a:t>
                      </a:r>
                    </a:p>
                  </a:txBody>
                  <a:tcPr marL="41228" marR="41228" marT="0" marB="0" anchor="b"/>
                </a:tc>
                <a:extLst>
                  <a:ext uri="{0D108BD9-81ED-4DB2-BD59-A6C34878D82A}">
                    <a16:rowId xmlns="" xmlns:a16="http://schemas.microsoft.com/office/drawing/2014/main" val="764967490"/>
                  </a:ext>
                </a:extLst>
              </a:tr>
              <a:tr h="552673">
                <a:tc vMerge="1">
                  <a:txBody>
                    <a:bodyPr/>
                    <a:lstStyle/>
                    <a:p>
                      <a:endParaRPr lang="en-US"/>
                    </a:p>
                  </a:txBody>
                  <a:tcPr/>
                </a:tc>
                <a:tc>
                  <a:txBody>
                    <a:bodyPr/>
                    <a:lstStyle/>
                    <a:p>
                      <a:pPr algn="ctr" fontAlgn="base"/>
                      <a:r>
                        <a:rPr lang="en-US" sz="900" dirty="0">
                          <a:effectLst/>
                        </a:rPr>
                        <a:t>With Paraprofessional 100% of the time</a:t>
                      </a:r>
                    </a:p>
                  </a:txBody>
                  <a:tcPr marL="41228" marR="41228" marT="0" marB="0"/>
                </a:tc>
                <a:tc>
                  <a:txBody>
                    <a:bodyPr/>
                    <a:lstStyle/>
                    <a:p>
                      <a:pPr algn="ctr" fontAlgn="base"/>
                      <a:r>
                        <a:rPr lang="en-US" sz="900" dirty="0">
                          <a:effectLst/>
                        </a:rPr>
                        <a:t>Without Paraprofessional 100% of the Time</a:t>
                      </a:r>
                    </a:p>
                  </a:txBody>
                  <a:tcPr marL="41228" marR="41228" marT="0" marB="0"/>
                </a:tc>
                <a:tc vMerge="1">
                  <a:txBody>
                    <a:bodyPr/>
                    <a:lstStyle/>
                    <a:p>
                      <a:endParaRPr lang="en-US"/>
                    </a:p>
                  </a:txBody>
                  <a:tcPr/>
                </a:tc>
                <a:extLst>
                  <a:ext uri="{0D108BD9-81ED-4DB2-BD59-A6C34878D82A}">
                    <a16:rowId xmlns="" xmlns:a16="http://schemas.microsoft.com/office/drawing/2014/main" val="2247670447"/>
                  </a:ext>
                </a:extLst>
              </a:tr>
              <a:tr h="148037">
                <a:tc>
                  <a:txBody>
                    <a:bodyPr/>
                    <a:lstStyle/>
                    <a:p>
                      <a:pPr algn="l" fontAlgn="base"/>
                      <a:r>
                        <a:rPr lang="en-US" sz="900" dirty="0">
                          <a:effectLst/>
                        </a:rPr>
                        <a:t>Autism</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6</a:t>
                      </a:r>
                    </a:p>
                  </a:txBody>
                  <a:tcPr marL="41228" marR="41228" marT="0" marB="0" anchor="ctr"/>
                </a:tc>
                <a:tc>
                  <a:txBody>
                    <a:bodyPr/>
                    <a:lstStyle/>
                    <a:p>
                      <a:pPr algn="ctr" fontAlgn="base"/>
                      <a:r>
                        <a:rPr lang="en-US" sz="900" dirty="0">
                          <a:effectLst/>
                        </a:rPr>
                        <a:t>24</a:t>
                      </a:r>
                    </a:p>
                  </a:txBody>
                  <a:tcPr marL="41228" marR="41228" marT="0" marB="0" anchor="ctr"/>
                </a:tc>
                <a:extLst>
                  <a:ext uri="{0D108BD9-81ED-4DB2-BD59-A6C34878D82A}">
                    <a16:rowId xmlns="" xmlns:a16="http://schemas.microsoft.com/office/drawing/2014/main" val="3421111588"/>
                  </a:ext>
                </a:extLst>
              </a:tr>
              <a:tr h="148037">
                <a:tc>
                  <a:txBody>
                    <a:bodyPr/>
                    <a:lstStyle/>
                    <a:p>
                      <a:pPr algn="l" fontAlgn="base"/>
                      <a:r>
                        <a:rPr lang="en-US" sz="900" dirty="0">
                          <a:effectLst/>
                        </a:rPr>
                        <a:t>Deaf-blindness</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6</a:t>
                      </a:r>
                    </a:p>
                  </a:txBody>
                  <a:tcPr marL="41228" marR="41228" marT="0" marB="0" anchor="ctr"/>
                </a:tc>
                <a:tc>
                  <a:txBody>
                    <a:bodyPr/>
                    <a:lstStyle/>
                    <a:p>
                      <a:pPr algn="ctr" fontAlgn="base"/>
                      <a:endParaRPr lang="en-US" sz="900" dirty="0">
                        <a:effectLst/>
                      </a:endParaRPr>
                    </a:p>
                  </a:txBody>
                  <a:tcPr marL="41228" marR="41228" marT="0" marB="0" anchor="ctr"/>
                </a:tc>
                <a:extLst>
                  <a:ext uri="{0D108BD9-81ED-4DB2-BD59-A6C34878D82A}">
                    <a16:rowId xmlns="" xmlns:a16="http://schemas.microsoft.com/office/drawing/2014/main" val="1997931722"/>
                  </a:ext>
                </a:extLst>
              </a:tr>
              <a:tr h="276336">
                <a:tc>
                  <a:txBody>
                    <a:bodyPr/>
                    <a:lstStyle/>
                    <a:p>
                      <a:pPr algn="l" fontAlgn="base"/>
                      <a:r>
                        <a:rPr lang="en-US" sz="900" dirty="0">
                          <a:effectLst/>
                        </a:rPr>
                        <a:t>Developmental Delay: age 5-6</a:t>
                      </a:r>
                    </a:p>
                  </a:txBody>
                  <a:tcPr marL="41228" marR="41228" marT="0" marB="0" anchor="ctr"/>
                </a:tc>
                <a:tc>
                  <a:txBody>
                    <a:bodyPr/>
                    <a:lstStyle/>
                    <a:p>
                      <a:pPr algn="ctr" fontAlgn="base"/>
                      <a:r>
                        <a:rPr lang="en-US" sz="900" dirty="0">
                          <a:effectLst/>
                        </a:rPr>
                        <a:t>10</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endParaRPr lang="en-US" sz="900" dirty="0">
                        <a:effectLst/>
                      </a:endParaRPr>
                    </a:p>
                  </a:txBody>
                  <a:tcPr marL="41228" marR="41228" marT="0" marB="0" anchor="ctr"/>
                </a:tc>
                <a:extLst>
                  <a:ext uri="{0D108BD9-81ED-4DB2-BD59-A6C34878D82A}">
                    <a16:rowId xmlns="" xmlns:a16="http://schemas.microsoft.com/office/drawing/2014/main" val="4035894935"/>
                  </a:ext>
                </a:extLst>
              </a:tr>
              <a:tr h="276336">
                <a:tc>
                  <a:txBody>
                    <a:bodyPr/>
                    <a:lstStyle/>
                    <a:p>
                      <a:pPr algn="l" fontAlgn="base"/>
                      <a:r>
                        <a:rPr lang="en-US" sz="900" dirty="0">
                          <a:effectLst/>
                        </a:rPr>
                        <a:t>Developmental Delay: age 2-5</a:t>
                      </a:r>
                    </a:p>
                  </a:txBody>
                  <a:tcPr marL="41228" marR="41228" marT="0" marB="0" anchor="ctr"/>
                </a:tc>
                <a:tc>
                  <a:txBody>
                    <a:bodyPr/>
                    <a:lstStyle/>
                    <a:p>
                      <a:pPr algn="ctr" fontAlgn="base"/>
                      <a:r>
                        <a:rPr lang="en-US" sz="900" dirty="0">
                          <a:effectLst/>
                        </a:rPr>
                        <a:t>8 Center-based </a:t>
                      </a:r>
                      <a:br>
                        <a:rPr lang="en-US" sz="900" dirty="0">
                          <a:effectLst/>
                        </a:rPr>
                      </a:br>
                      <a:r>
                        <a:rPr lang="en-US" sz="900" dirty="0">
                          <a:effectLst/>
                        </a:rPr>
                        <a:t>10 Combined</a:t>
                      </a:r>
                    </a:p>
                  </a:txBody>
                  <a:tcPr marL="41228" marR="41228" marT="0" marB="0" anchor="ctr"/>
                </a:tc>
                <a:tc>
                  <a:txBody>
                    <a:bodyPr/>
                    <a:lstStyle/>
                    <a:p>
                      <a:pPr algn="ctr" fontAlgn="base"/>
                      <a:r>
                        <a:rPr lang="en-US" sz="900" dirty="0">
                          <a:effectLst/>
                        </a:rPr>
                        <a:t>12 Home-based and/or Itinerant</a:t>
                      </a:r>
                    </a:p>
                  </a:txBody>
                  <a:tcPr marL="41228" marR="41228" marT="0" marB="0" anchor="ctr"/>
                </a:tc>
                <a:tc>
                  <a:txBody>
                    <a:bodyPr/>
                    <a:lstStyle/>
                    <a:p>
                      <a:pPr algn="ctr" fontAlgn="base"/>
                      <a:endParaRPr lang="en-US" sz="900" dirty="0">
                        <a:effectLst/>
                      </a:endParaRPr>
                    </a:p>
                  </a:txBody>
                  <a:tcPr marL="41228" marR="41228" marT="0" marB="0" anchor="ctr"/>
                </a:tc>
                <a:extLst>
                  <a:ext uri="{0D108BD9-81ED-4DB2-BD59-A6C34878D82A}">
                    <a16:rowId xmlns="" xmlns:a16="http://schemas.microsoft.com/office/drawing/2014/main" val="1590321381"/>
                  </a:ext>
                </a:extLst>
              </a:tr>
              <a:tr h="276336">
                <a:tc>
                  <a:txBody>
                    <a:bodyPr/>
                    <a:lstStyle/>
                    <a:p>
                      <a:pPr algn="l" fontAlgn="base"/>
                      <a:r>
                        <a:rPr lang="en-US" sz="900" dirty="0">
                          <a:effectLst/>
                        </a:rPr>
                        <a:t>Emotional Disability</a:t>
                      </a:r>
                    </a:p>
                  </a:txBody>
                  <a:tcPr marL="41228" marR="41228" marT="0" marB="0" anchor="ctr"/>
                </a:tc>
                <a:tc>
                  <a:txBody>
                    <a:bodyPr/>
                    <a:lstStyle/>
                    <a:p>
                      <a:pPr algn="ctr" fontAlgn="base"/>
                      <a:r>
                        <a:rPr lang="en-US" sz="900" dirty="0">
                          <a:effectLst/>
                        </a:rPr>
                        <a:t>10</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24</a:t>
                      </a:r>
                    </a:p>
                  </a:txBody>
                  <a:tcPr marL="41228" marR="41228" marT="0" marB="0" anchor="ctr"/>
                </a:tc>
                <a:extLst>
                  <a:ext uri="{0D108BD9-81ED-4DB2-BD59-A6C34878D82A}">
                    <a16:rowId xmlns="" xmlns:a16="http://schemas.microsoft.com/office/drawing/2014/main" val="3461474678"/>
                  </a:ext>
                </a:extLst>
              </a:tr>
              <a:tr h="276336">
                <a:tc>
                  <a:txBody>
                    <a:bodyPr/>
                    <a:lstStyle/>
                    <a:p>
                      <a:pPr algn="l" fontAlgn="base"/>
                      <a:r>
                        <a:rPr lang="en-US" sz="900" dirty="0">
                          <a:effectLst/>
                        </a:rPr>
                        <a:t>Hearing Impairment/Deaf</a:t>
                      </a:r>
                    </a:p>
                  </a:txBody>
                  <a:tcPr marL="41228" marR="41228" marT="0" marB="0" anchor="ctr"/>
                </a:tc>
                <a:tc>
                  <a:txBody>
                    <a:bodyPr/>
                    <a:lstStyle/>
                    <a:p>
                      <a:pPr algn="ctr" fontAlgn="base"/>
                      <a:r>
                        <a:rPr lang="en-US" sz="900" dirty="0">
                          <a:effectLst/>
                        </a:rPr>
                        <a:t>10</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24</a:t>
                      </a:r>
                    </a:p>
                  </a:txBody>
                  <a:tcPr marL="41228" marR="41228" marT="0" marB="0" anchor="ctr"/>
                </a:tc>
                <a:extLst>
                  <a:ext uri="{0D108BD9-81ED-4DB2-BD59-A6C34878D82A}">
                    <a16:rowId xmlns="" xmlns:a16="http://schemas.microsoft.com/office/drawing/2014/main" val="820451574"/>
                  </a:ext>
                </a:extLst>
              </a:tr>
              <a:tr h="276336">
                <a:tc>
                  <a:txBody>
                    <a:bodyPr/>
                    <a:lstStyle/>
                    <a:p>
                      <a:pPr algn="l" fontAlgn="base"/>
                      <a:r>
                        <a:rPr lang="en-US" sz="900" dirty="0">
                          <a:effectLst/>
                        </a:rPr>
                        <a:t>Intellectual Disability</a:t>
                      </a:r>
                    </a:p>
                  </a:txBody>
                  <a:tcPr marL="41228" marR="41228" marT="0" marB="0" anchor="ctr"/>
                </a:tc>
                <a:tc>
                  <a:txBody>
                    <a:bodyPr/>
                    <a:lstStyle/>
                    <a:p>
                      <a:pPr algn="ctr" fontAlgn="base"/>
                      <a:r>
                        <a:rPr lang="en-US" sz="900" dirty="0">
                          <a:effectLst/>
                        </a:rPr>
                        <a:t>10</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24</a:t>
                      </a:r>
                    </a:p>
                  </a:txBody>
                  <a:tcPr marL="41228" marR="41228" marT="0" marB="0" anchor="ctr"/>
                </a:tc>
                <a:extLst>
                  <a:ext uri="{0D108BD9-81ED-4DB2-BD59-A6C34878D82A}">
                    <a16:rowId xmlns="" xmlns:a16="http://schemas.microsoft.com/office/drawing/2014/main" val="3310059124"/>
                  </a:ext>
                </a:extLst>
              </a:tr>
              <a:tr h="148037">
                <a:tc>
                  <a:txBody>
                    <a:bodyPr/>
                    <a:lstStyle/>
                    <a:p>
                      <a:pPr algn="l" fontAlgn="base"/>
                      <a:r>
                        <a:rPr lang="en-US" sz="900" dirty="0">
                          <a:effectLst/>
                        </a:rPr>
                        <a:t>Learning Disability</a:t>
                      </a:r>
                    </a:p>
                  </a:txBody>
                  <a:tcPr marL="41228" marR="41228" marT="0" marB="0" anchor="ctr"/>
                </a:tc>
                <a:tc>
                  <a:txBody>
                    <a:bodyPr/>
                    <a:lstStyle/>
                    <a:p>
                      <a:pPr algn="ctr" fontAlgn="base"/>
                      <a:r>
                        <a:rPr lang="en-US" sz="900" dirty="0">
                          <a:effectLst/>
                        </a:rPr>
                        <a:t>10</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24</a:t>
                      </a:r>
                    </a:p>
                  </a:txBody>
                  <a:tcPr marL="41228" marR="41228" marT="0" marB="0" anchor="ctr"/>
                </a:tc>
                <a:extLst>
                  <a:ext uri="{0D108BD9-81ED-4DB2-BD59-A6C34878D82A}">
                    <a16:rowId xmlns="" xmlns:a16="http://schemas.microsoft.com/office/drawing/2014/main" val="2272533481"/>
                  </a:ext>
                </a:extLst>
              </a:tr>
              <a:tr h="276336">
                <a:tc>
                  <a:txBody>
                    <a:bodyPr/>
                    <a:lstStyle/>
                    <a:p>
                      <a:pPr algn="l" fontAlgn="base"/>
                      <a:r>
                        <a:rPr lang="en-US" sz="900" dirty="0">
                          <a:effectLst/>
                        </a:rPr>
                        <a:t>Multiple Disabilities</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6</a:t>
                      </a:r>
                    </a:p>
                  </a:txBody>
                  <a:tcPr marL="41228" marR="41228" marT="0" marB="0" anchor="ctr"/>
                </a:tc>
                <a:tc>
                  <a:txBody>
                    <a:bodyPr/>
                    <a:lstStyle/>
                    <a:p>
                      <a:pPr algn="ctr" fontAlgn="base"/>
                      <a:endParaRPr lang="en-US" sz="900" dirty="0">
                        <a:effectLst/>
                      </a:endParaRPr>
                    </a:p>
                  </a:txBody>
                  <a:tcPr marL="41228" marR="41228" marT="0" marB="0" anchor="ctr"/>
                </a:tc>
                <a:extLst>
                  <a:ext uri="{0D108BD9-81ED-4DB2-BD59-A6C34878D82A}">
                    <a16:rowId xmlns="" xmlns:a16="http://schemas.microsoft.com/office/drawing/2014/main" val="4129881476"/>
                  </a:ext>
                </a:extLst>
              </a:tr>
              <a:tr h="276336">
                <a:tc>
                  <a:txBody>
                    <a:bodyPr/>
                    <a:lstStyle/>
                    <a:p>
                      <a:pPr algn="l" fontAlgn="base"/>
                      <a:r>
                        <a:rPr lang="en-US" sz="900" dirty="0">
                          <a:effectLst/>
                        </a:rPr>
                        <a:t>Orthopedic Impairment</a:t>
                      </a:r>
                    </a:p>
                  </a:txBody>
                  <a:tcPr marL="41228" marR="41228" marT="0" marB="0" anchor="ctr"/>
                </a:tc>
                <a:tc>
                  <a:txBody>
                    <a:bodyPr/>
                    <a:lstStyle/>
                    <a:p>
                      <a:pPr algn="ctr" fontAlgn="base"/>
                      <a:r>
                        <a:rPr lang="en-US" sz="900" dirty="0">
                          <a:effectLst/>
                        </a:rPr>
                        <a:t>10</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24</a:t>
                      </a:r>
                    </a:p>
                  </a:txBody>
                  <a:tcPr marL="41228" marR="41228" marT="0" marB="0" anchor="ctr"/>
                </a:tc>
                <a:extLst>
                  <a:ext uri="{0D108BD9-81ED-4DB2-BD59-A6C34878D82A}">
                    <a16:rowId xmlns="" xmlns:a16="http://schemas.microsoft.com/office/drawing/2014/main" val="693707549"/>
                  </a:ext>
                </a:extLst>
              </a:tr>
              <a:tr h="276336">
                <a:tc>
                  <a:txBody>
                    <a:bodyPr/>
                    <a:lstStyle/>
                    <a:p>
                      <a:pPr algn="l" fontAlgn="base"/>
                      <a:r>
                        <a:rPr lang="en-US" sz="900" dirty="0">
                          <a:effectLst/>
                        </a:rPr>
                        <a:t>Other Health Impairment</a:t>
                      </a:r>
                    </a:p>
                  </a:txBody>
                  <a:tcPr marL="41228" marR="41228" marT="0" marB="0" anchor="ctr"/>
                </a:tc>
                <a:tc>
                  <a:txBody>
                    <a:bodyPr/>
                    <a:lstStyle/>
                    <a:p>
                      <a:pPr algn="ctr" fontAlgn="base"/>
                      <a:r>
                        <a:rPr lang="en-US" sz="900" dirty="0">
                          <a:effectLst/>
                        </a:rPr>
                        <a:t>10</a:t>
                      </a:r>
                    </a:p>
                  </a:txBody>
                  <a:tcPr marL="41228" marR="41228" marT="0" marB="0" anchor="ctr"/>
                </a:tc>
                <a:tc>
                  <a:txBody>
                    <a:bodyPr/>
                    <a:lstStyle/>
                    <a:p>
                      <a:pPr algn="ctr" fontAlgn="base"/>
                      <a:r>
                        <a:rPr lang="en-US" sz="900" dirty="0">
                          <a:effectLst/>
                        </a:rPr>
                        <a:t>8</a:t>
                      </a:r>
                    </a:p>
                  </a:txBody>
                  <a:tcPr marL="41228" marR="41228" marT="0" marB="0" anchor="ctr"/>
                </a:tc>
                <a:tc>
                  <a:txBody>
                    <a:bodyPr/>
                    <a:lstStyle/>
                    <a:p>
                      <a:pPr algn="ctr" fontAlgn="base"/>
                      <a:r>
                        <a:rPr lang="en-US" sz="900" dirty="0">
                          <a:effectLst/>
                        </a:rPr>
                        <a:t>24</a:t>
                      </a:r>
                    </a:p>
                  </a:txBody>
                  <a:tcPr marL="41228" marR="41228" marT="0" marB="0" anchor="ctr"/>
                </a:tc>
                <a:extLst>
                  <a:ext uri="{0D108BD9-81ED-4DB2-BD59-A6C34878D82A}">
                    <a16:rowId xmlns="" xmlns:a16="http://schemas.microsoft.com/office/drawing/2014/main" val="313370014"/>
                  </a:ext>
                </a:extLst>
              </a:tr>
              <a:tr h="414504">
                <a:tc>
                  <a:txBody>
                    <a:bodyPr/>
                    <a:lstStyle/>
                    <a:p>
                      <a:pPr algn="l" fontAlgn="base"/>
                      <a:r>
                        <a:rPr lang="en-US" sz="900" dirty="0">
                          <a:effectLst/>
                        </a:rPr>
                        <a:t>Speech or Language Impairment</a:t>
                      </a:r>
                    </a:p>
                  </a:txBody>
                  <a:tcPr marL="41228" marR="41228" marT="0" marB="0" anchor="ctr"/>
                </a:tc>
                <a:tc>
                  <a:txBody>
                    <a:bodyPr/>
                    <a:lstStyle/>
                    <a:p>
                      <a:pPr algn="ctr" fontAlgn="base"/>
                      <a:r>
                        <a:rPr lang="en-US" sz="900" dirty="0">
                          <a:effectLst/>
                        </a:rPr>
                        <a:t>NA</a:t>
                      </a:r>
                    </a:p>
                  </a:txBody>
                  <a:tcPr marL="41228" marR="41228" marT="0" marB="0" anchor="ctr"/>
                </a:tc>
                <a:tc>
                  <a:txBody>
                    <a:bodyPr/>
                    <a:lstStyle/>
                    <a:p>
                      <a:pPr algn="ctr" fontAlgn="base"/>
                      <a:r>
                        <a:rPr lang="en-US" sz="900" dirty="0">
                          <a:effectLst/>
                        </a:rPr>
                        <a:t>NA</a:t>
                      </a:r>
                    </a:p>
                  </a:txBody>
                  <a:tcPr marL="41228" marR="41228" marT="0" marB="0" anchor="ctr"/>
                </a:tc>
                <a:tc>
                  <a:txBody>
                    <a:bodyPr/>
                    <a:lstStyle/>
                    <a:p>
                      <a:pPr algn="ctr" fontAlgn="base"/>
                      <a:r>
                        <a:rPr lang="en-US" sz="900" dirty="0">
                          <a:effectLst/>
                        </a:rPr>
                        <a:t>68</a:t>
                      </a:r>
                      <a:br>
                        <a:rPr lang="en-US" sz="900" dirty="0">
                          <a:effectLst/>
                        </a:rPr>
                      </a:br>
                      <a:r>
                        <a:rPr lang="en-US" sz="900" dirty="0">
                          <a:effectLst/>
                        </a:rPr>
                        <a:t>(Itinerant)</a:t>
                      </a:r>
                    </a:p>
                  </a:txBody>
                  <a:tcPr marL="41228" marR="41228" marT="0" marB="0" anchor="ctr"/>
                </a:tc>
                <a:extLst>
                  <a:ext uri="{0D108BD9-81ED-4DB2-BD59-A6C34878D82A}">
                    <a16:rowId xmlns="" xmlns:a16="http://schemas.microsoft.com/office/drawing/2014/main" val="1630937323"/>
                  </a:ext>
                </a:extLst>
              </a:tr>
              <a:tr h="276336">
                <a:tc>
                  <a:txBody>
                    <a:bodyPr/>
                    <a:lstStyle/>
                    <a:p>
                      <a:pPr algn="l" fontAlgn="base"/>
                      <a:r>
                        <a:rPr lang="en-US" sz="900" dirty="0">
                          <a:effectLst/>
                        </a:rPr>
                        <a:t>Traumatic Brain Injury</a:t>
                      </a:r>
                    </a:p>
                  </a:txBody>
                  <a:tcPr marL="41228" marR="41228" marT="0" marB="0" anchor="ctr"/>
                </a:tc>
                <a:tc gridSpan="3">
                  <a:txBody>
                    <a:bodyPr/>
                    <a:lstStyle/>
                    <a:p>
                      <a:pPr algn="ctr" fontAlgn="base"/>
                      <a:r>
                        <a:rPr lang="en-US" sz="900" dirty="0">
                          <a:effectLst/>
                        </a:rPr>
                        <a:t>May be placed in any program, according to the IEP.</a:t>
                      </a:r>
                    </a:p>
                  </a:txBody>
                  <a:tcPr marL="41228" marR="41228" marT="0" marB="0" anchor="ct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469454204"/>
                  </a:ext>
                </a:extLst>
              </a:tr>
              <a:tr h="829010">
                <a:tc>
                  <a:txBody>
                    <a:bodyPr/>
                    <a:lstStyle/>
                    <a:p>
                      <a:pPr algn="l" fontAlgn="base"/>
                      <a:r>
                        <a:rPr lang="en-US" sz="900" dirty="0">
                          <a:effectLst/>
                        </a:rPr>
                        <a:t>Combined group of students needing Level I services with students needing Level II services</a:t>
                      </a:r>
                    </a:p>
                  </a:txBody>
                  <a:tcPr marL="41228" marR="41228" marT="0" marB="0" anchor="ctr"/>
                </a:tc>
                <a:tc gridSpan="3">
                  <a:txBody>
                    <a:bodyPr/>
                    <a:lstStyle/>
                    <a:p>
                      <a:pPr algn="ctr" fontAlgn="base"/>
                      <a:r>
                        <a:rPr lang="en-US" sz="900" dirty="0">
                          <a:effectLst/>
                        </a:rPr>
                        <a:t>20 Points (see Figure 2)</a:t>
                      </a:r>
                    </a:p>
                  </a:txBody>
                  <a:tcPr marL="41228" marR="41228" marT="0" marB="0" anchor="ct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98732143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530021947"/>
              </p:ext>
            </p:extLst>
          </p:nvPr>
        </p:nvGraphicFramePr>
        <p:xfrm>
          <a:off x="4601979" y="1542201"/>
          <a:ext cx="4091645" cy="4831306"/>
        </p:xfrm>
        <a:graphic>
          <a:graphicData uri="http://schemas.openxmlformats.org/drawingml/2006/table">
            <a:tbl>
              <a:tblPr>
                <a:tableStyleId>{3C2FFA5D-87B4-456A-9821-1D502468CF0F}</a:tableStyleId>
              </a:tblPr>
              <a:tblGrid>
                <a:gridCol w="1072784">
                  <a:extLst>
                    <a:ext uri="{9D8B030D-6E8A-4147-A177-3AD203B41FA5}">
                      <a16:colId xmlns="" xmlns:a16="http://schemas.microsoft.com/office/drawing/2014/main" val="3534831318"/>
                    </a:ext>
                  </a:extLst>
                </a:gridCol>
                <a:gridCol w="1015419">
                  <a:extLst>
                    <a:ext uri="{9D8B030D-6E8A-4147-A177-3AD203B41FA5}">
                      <a16:colId xmlns="" xmlns:a16="http://schemas.microsoft.com/office/drawing/2014/main" val="594625909"/>
                    </a:ext>
                  </a:extLst>
                </a:gridCol>
                <a:gridCol w="1001721">
                  <a:extLst>
                    <a:ext uri="{9D8B030D-6E8A-4147-A177-3AD203B41FA5}">
                      <a16:colId xmlns="" xmlns:a16="http://schemas.microsoft.com/office/drawing/2014/main" val="4079592677"/>
                    </a:ext>
                  </a:extLst>
                </a:gridCol>
                <a:gridCol w="1001721">
                  <a:extLst>
                    <a:ext uri="{9D8B030D-6E8A-4147-A177-3AD203B41FA5}">
                      <a16:colId xmlns="" xmlns:a16="http://schemas.microsoft.com/office/drawing/2014/main" val="1046053843"/>
                    </a:ext>
                  </a:extLst>
                </a:gridCol>
              </a:tblGrid>
              <a:tr h="367168">
                <a:tc rowSpan="2">
                  <a:txBody>
                    <a:bodyPr/>
                    <a:lstStyle/>
                    <a:p>
                      <a:pPr algn="ctr" fontAlgn="base"/>
                      <a:r>
                        <a:rPr lang="en-US" sz="900" dirty="0">
                          <a:effectLst/>
                        </a:rPr>
                        <a:t>Disability Category</a:t>
                      </a:r>
                    </a:p>
                  </a:txBody>
                  <a:tcPr marL="61601" marR="61601" marT="0" marB="0" anchor="b"/>
                </a:tc>
                <a:tc gridSpan="2">
                  <a:txBody>
                    <a:bodyPr/>
                    <a:lstStyle/>
                    <a:p>
                      <a:pPr algn="ctr" fontAlgn="base"/>
                      <a:r>
                        <a:rPr lang="en-US" sz="900" dirty="0">
                          <a:effectLst/>
                        </a:rPr>
                        <a:t>Level II Values</a:t>
                      </a:r>
                    </a:p>
                  </a:txBody>
                  <a:tcPr marL="61601" marR="61601" marT="0" marB="0" anchor="b"/>
                </a:tc>
                <a:tc hMerge="1">
                  <a:txBody>
                    <a:bodyPr/>
                    <a:lstStyle/>
                    <a:p>
                      <a:endParaRPr lang="en-US"/>
                    </a:p>
                  </a:txBody>
                  <a:tcPr/>
                </a:tc>
                <a:tc>
                  <a:txBody>
                    <a:bodyPr/>
                    <a:lstStyle/>
                    <a:p>
                      <a:pPr algn="ctr" fontAlgn="base"/>
                      <a:r>
                        <a:rPr lang="en-US" sz="900" dirty="0">
                          <a:effectLst/>
                        </a:rPr>
                        <a:t>Level I</a:t>
                      </a:r>
                    </a:p>
                  </a:txBody>
                  <a:tcPr marL="61601" marR="61601" marT="0" marB="0" anchor="b"/>
                </a:tc>
                <a:extLst>
                  <a:ext uri="{0D108BD9-81ED-4DB2-BD59-A6C34878D82A}">
                    <a16:rowId xmlns="" xmlns:a16="http://schemas.microsoft.com/office/drawing/2014/main" val="967148602"/>
                  </a:ext>
                </a:extLst>
              </a:tr>
              <a:tr h="733511">
                <a:tc vMerge="1">
                  <a:txBody>
                    <a:bodyPr/>
                    <a:lstStyle/>
                    <a:p>
                      <a:endParaRPr lang="en-US"/>
                    </a:p>
                  </a:txBody>
                  <a:tcPr/>
                </a:tc>
                <a:tc>
                  <a:txBody>
                    <a:bodyPr/>
                    <a:lstStyle/>
                    <a:p>
                      <a:pPr algn="ctr" fontAlgn="base"/>
                      <a:r>
                        <a:rPr lang="en-US" sz="900" dirty="0">
                          <a:effectLst/>
                        </a:rPr>
                        <a:t>With Paraprofessional 100% of the time</a:t>
                      </a:r>
                    </a:p>
                  </a:txBody>
                  <a:tcPr marL="61601" marR="61601" marT="0" marB="0" anchor="b"/>
                </a:tc>
                <a:tc>
                  <a:txBody>
                    <a:bodyPr/>
                    <a:lstStyle/>
                    <a:p>
                      <a:pPr algn="ctr" fontAlgn="base"/>
                      <a:r>
                        <a:rPr lang="en-US" sz="900" dirty="0">
                          <a:effectLst/>
                        </a:rPr>
                        <a:t>Without Paraprofessional 100% of the time</a:t>
                      </a:r>
                    </a:p>
                  </a:txBody>
                  <a:tcPr marL="61601" marR="61601" marT="0" marB="0" anchor="b"/>
                </a:tc>
                <a:tc>
                  <a:txBody>
                    <a:bodyPr/>
                    <a:lstStyle/>
                    <a:p>
                      <a:pPr algn="ctr" fontAlgn="base"/>
                      <a:r>
                        <a:rPr lang="en-US" sz="900" dirty="0">
                          <a:effectLst/>
                        </a:rPr>
                        <a:t>Values</a:t>
                      </a:r>
                    </a:p>
                  </a:txBody>
                  <a:tcPr marL="61601" marR="61601" marT="0" marB="0" anchor="b"/>
                </a:tc>
                <a:extLst>
                  <a:ext uri="{0D108BD9-81ED-4DB2-BD59-A6C34878D82A}">
                    <a16:rowId xmlns="" xmlns:a16="http://schemas.microsoft.com/office/drawing/2014/main" val="1834798226"/>
                  </a:ext>
                </a:extLst>
              </a:tr>
              <a:tr h="146703">
                <a:tc>
                  <a:txBody>
                    <a:bodyPr/>
                    <a:lstStyle/>
                    <a:p>
                      <a:pPr algn="l" fontAlgn="base"/>
                      <a:r>
                        <a:rPr lang="en-US" sz="900" dirty="0">
                          <a:effectLst/>
                        </a:rPr>
                        <a:t>Autism</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3.3</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3742360609"/>
                  </a:ext>
                </a:extLst>
              </a:tr>
              <a:tr h="293404">
                <a:tc>
                  <a:txBody>
                    <a:bodyPr/>
                    <a:lstStyle/>
                    <a:p>
                      <a:pPr algn="l" fontAlgn="base"/>
                      <a:r>
                        <a:rPr lang="en-US" sz="900" dirty="0">
                          <a:effectLst/>
                        </a:rPr>
                        <a:t>Deaf-blindness</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3.3</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3596073550"/>
                  </a:ext>
                </a:extLst>
              </a:tr>
              <a:tr h="447146">
                <a:tc>
                  <a:txBody>
                    <a:bodyPr/>
                    <a:lstStyle/>
                    <a:p>
                      <a:pPr algn="l" fontAlgn="base"/>
                      <a:r>
                        <a:rPr lang="en-US" sz="900" dirty="0">
                          <a:effectLst/>
                        </a:rPr>
                        <a:t>Developmental Delay: age 5-6</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4145119061"/>
                  </a:ext>
                </a:extLst>
              </a:tr>
              <a:tr h="293404">
                <a:tc>
                  <a:txBody>
                    <a:bodyPr/>
                    <a:lstStyle/>
                    <a:p>
                      <a:pPr algn="l" fontAlgn="base"/>
                      <a:r>
                        <a:rPr lang="en-US" sz="900" dirty="0">
                          <a:effectLst/>
                        </a:rPr>
                        <a:t>Emotional Disability</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1121114233"/>
                  </a:ext>
                </a:extLst>
              </a:tr>
              <a:tr h="440107">
                <a:tc>
                  <a:txBody>
                    <a:bodyPr/>
                    <a:lstStyle/>
                    <a:p>
                      <a:pPr algn="l" fontAlgn="base"/>
                      <a:r>
                        <a:rPr lang="en-US" sz="900" dirty="0">
                          <a:effectLst/>
                        </a:rPr>
                        <a:t>Hearing Impairment/Deaf</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1441782468"/>
                  </a:ext>
                </a:extLst>
              </a:tr>
              <a:tr h="293404">
                <a:tc>
                  <a:txBody>
                    <a:bodyPr/>
                    <a:lstStyle/>
                    <a:p>
                      <a:pPr algn="l" fontAlgn="base"/>
                      <a:r>
                        <a:rPr lang="en-US" sz="900" dirty="0">
                          <a:effectLst/>
                        </a:rPr>
                        <a:t>Intellectual Disability</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1768552363"/>
                  </a:ext>
                </a:extLst>
              </a:tr>
              <a:tr h="293404">
                <a:tc>
                  <a:txBody>
                    <a:bodyPr/>
                    <a:lstStyle/>
                    <a:p>
                      <a:pPr algn="l" fontAlgn="base"/>
                      <a:r>
                        <a:rPr lang="en-US" sz="900" dirty="0">
                          <a:effectLst/>
                        </a:rPr>
                        <a:t>Learning Disability</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453980142"/>
                  </a:ext>
                </a:extLst>
              </a:tr>
              <a:tr h="293404">
                <a:tc>
                  <a:txBody>
                    <a:bodyPr/>
                    <a:lstStyle/>
                    <a:p>
                      <a:pPr algn="l" fontAlgn="base"/>
                      <a:r>
                        <a:rPr lang="en-US" sz="900" dirty="0">
                          <a:effectLst/>
                        </a:rPr>
                        <a:t>Multiple Disabilities</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3.3</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234794799"/>
                  </a:ext>
                </a:extLst>
              </a:tr>
              <a:tr h="447146">
                <a:tc>
                  <a:txBody>
                    <a:bodyPr/>
                    <a:lstStyle/>
                    <a:p>
                      <a:pPr algn="l" fontAlgn="base"/>
                      <a:r>
                        <a:rPr lang="en-US" sz="900" dirty="0">
                          <a:effectLst/>
                        </a:rPr>
                        <a:t>Orthopedic Impairment</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2063782048"/>
                  </a:ext>
                </a:extLst>
              </a:tr>
              <a:tr h="447146">
                <a:tc>
                  <a:txBody>
                    <a:bodyPr/>
                    <a:lstStyle/>
                    <a:p>
                      <a:pPr algn="l" fontAlgn="base"/>
                      <a:r>
                        <a:rPr lang="en-US" sz="900" dirty="0">
                          <a:effectLst/>
                        </a:rPr>
                        <a:t>Other Health Impairment</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4249724832"/>
                  </a:ext>
                </a:extLst>
              </a:tr>
              <a:tr h="335359">
                <a:tc>
                  <a:txBody>
                    <a:bodyPr/>
                    <a:lstStyle/>
                    <a:p>
                      <a:pPr algn="l" fontAlgn="base"/>
                      <a:r>
                        <a:rPr lang="en-US" sz="900" dirty="0">
                          <a:effectLst/>
                        </a:rPr>
                        <a:t>Traumatic Brain Injury</a:t>
                      </a:r>
                    </a:p>
                  </a:txBody>
                  <a:tcPr marL="61601" marR="61601" marT="0" marB="0" anchor="ctr"/>
                </a:tc>
                <a:tc>
                  <a:txBody>
                    <a:bodyPr/>
                    <a:lstStyle/>
                    <a:p>
                      <a:pPr algn="ctr" fontAlgn="base"/>
                      <a:r>
                        <a:rPr lang="en-US" sz="900" dirty="0">
                          <a:effectLst/>
                        </a:rPr>
                        <a:t>2.0</a:t>
                      </a:r>
                    </a:p>
                  </a:txBody>
                  <a:tcPr marL="61601" marR="61601" marT="0" marB="0" anchor="ctr"/>
                </a:tc>
                <a:tc>
                  <a:txBody>
                    <a:bodyPr/>
                    <a:lstStyle/>
                    <a:p>
                      <a:pPr algn="ctr" fontAlgn="base"/>
                      <a:r>
                        <a:rPr lang="en-US" sz="900" dirty="0">
                          <a:effectLst/>
                        </a:rPr>
                        <a:t>2.5</a:t>
                      </a:r>
                    </a:p>
                  </a:txBody>
                  <a:tcPr marL="61601" marR="61601" marT="0" marB="0" anchor="ctr"/>
                </a:tc>
                <a:tc>
                  <a:txBody>
                    <a:bodyPr/>
                    <a:lstStyle/>
                    <a:p>
                      <a:pPr algn="ctr" fontAlgn="base"/>
                      <a:r>
                        <a:rPr lang="en-US" sz="900" dirty="0">
                          <a:effectLst/>
                        </a:rPr>
                        <a:t>1</a:t>
                      </a:r>
                    </a:p>
                  </a:txBody>
                  <a:tcPr marL="61601" marR="61601" marT="0" marB="0" anchor="ctr"/>
                </a:tc>
                <a:extLst>
                  <a:ext uri="{0D108BD9-81ED-4DB2-BD59-A6C34878D82A}">
                    <a16:rowId xmlns="" xmlns:a16="http://schemas.microsoft.com/office/drawing/2014/main" val="3465886147"/>
                  </a:ext>
                </a:extLst>
              </a:tr>
            </a:tbl>
          </a:graphicData>
        </a:graphic>
      </p:graphicFrame>
      <p:sp>
        <p:nvSpPr>
          <p:cNvPr id="10" name="TextBox 9"/>
          <p:cNvSpPr txBox="1"/>
          <p:nvPr/>
        </p:nvSpPr>
        <p:spPr>
          <a:xfrm>
            <a:off x="321742" y="1225905"/>
            <a:ext cx="3864098" cy="276999"/>
          </a:xfrm>
          <a:prstGeom prst="rect">
            <a:avLst/>
          </a:prstGeom>
          <a:noFill/>
        </p:spPr>
        <p:txBody>
          <a:bodyPr wrap="square" rtlCol="0">
            <a:spAutoFit/>
          </a:bodyPr>
          <a:lstStyle/>
          <a:p>
            <a:r>
              <a:rPr lang="en-US" sz="1200" i="1" dirty="0" smtClean="0">
                <a:solidFill>
                  <a:prstClr val="black"/>
                </a:solidFill>
              </a:rPr>
              <a:t>Fig 1. Caseload maximums</a:t>
            </a:r>
            <a:endParaRPr lang="en-US" sz="1200" i="1" dirty="0">
              <a:solidFill>
                <a:prstClr val="black"/>
              </a:solidFill>
            </a:endParaRPr>
          </a:p>
        </p:txBody>
      </p:sp>
      <p:sp>
        <p:nvSpPr>
          <p:cNvPr id="11" name="TextBox 10"/>
          <p:cNvSpPr txBox="1"/>
          <p:nvPr/>
        </p:nvSpPr>
        <p:spPr>
          <a:xfrm>
            <a:off x="4745398" y="1133571"/>
            <a:ext cx="4239527" cy="461665"/>
          </a:xfrm>
          <a:prstGeom prst="rect">
            <a:avLst/>
          </a:prstGeom>
          <a:noFill/>
        </p:spPr>
        <p:txBody>
          <a:bodyPr wrap="square" rtlCol="0">
            <a:spAutoFit/>
          </a:bodyPr>
          <a:lstStyle/>
          <a:p>
            <a:r>
              <a:rPr lang="en-US" sz="1200" i="1" dirty="0" smtClean="0">
                <a:solidFill>
                  <a:prstClr val="black"/>
                </a:solidFill>
              </a:rPr>
              <a:t>Fig 2. Values for student receiving Level I services when combined with students receiving Level II services</a:t>
            </a:r>
            <a:endParaRPr lang="en-US" sz="1200" i="1" dirty="0">
              <a:solidFill>
                <a:prstClr val="black"/>
              </a:solidFill>
            </a:endParaRPr>
          </a:p>
        </p:txBody>
      </p:sp>
    </p:spTree>
    <p:extLst>
      <p:ext uri="{BB962C8B-B14F-4D97-AF65-F5344CB8AC3E}">
        <p14:creationId xmlns:p14="http://schemas.microsoft.com/office/powerpoint/2010/main" val="32514112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6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Georgia"/>
              <a:buNone/>
            </a:pPr>
            <a:r>
              <a:rPr lang="en-US" sz="4000" dirty="0">
                <a:latin typeface="+mj-lt"/>
              </a:rPr>
              <a:t>Special Education </a:t>
            </a:r>
            <a:r>
              <a:rPr lang="en-US" sz="4000" dirty="0" smtClean="0">
                <a:latin typeface="+mj-lt"/>
              </a:rPr>
              <a:t>Staffing Research </a:t>
            </a:r>
            <a:endParaRPr sz="4000" dirty="0">
              <a:latin typeface="+mj-lt"/>
            </a:endParaRPr>
          </a:p>
        </p:txBody>
      </p:sp>
      <p:sp>
        <p:nvSpPr>
          <p:cNvPr id="409" name="Google Shape;409;p6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720"/>
              <a:buChar char="•"/>
            </a:pPr>
            <a:r>
              <a:rPr lang="en-US" sz="2400" b="0" dirty="0" smtClean="0">
                <a:latin typeface="+mj-lt"/>
              </a:rPr>
              <a:t>Current regulations focus on caseloads, without consideration for the intensity of the services needed or the amount of time needed to provide services</a:t>
            </a:r>
          </a:p>
          <a:p>
            <a:pPr marL="342900" lvl="0" indent="-342900" algn="l" rtl="0">
              <a:lnSpc>
                <a:spcPct val="90000"/>
              </a:lnSpc>
              <a:spcBef>
                <a:spcPts val="0"/>
              </a:spcBef>
              <a:spcAft>
                <a:spcPts val="0"/>
              </a:spcAft>
              <a:buClr>
                <a:schemeClr val="dk1"/>
              </a:buClr>
              <a:buSzPts val="2720"/>
              <a:buChar char="•"/>
            </a:pPr>
            <a:endParaRPr lang="en-US" sz="2400" b="0" dirty="0" smtClean="0">
              <a:latin typeface="+mj-lt"/>
            </a:endParaRPr>
          </a:p>
          <a:p>
            <a:pPr marL="342900" lvl="0">
              <a:lnSpc>
                <a:spcPct val="90000"/>
              </a:lnSpc>
              <a:spcBef>
                <a:spcPts val="0"/>
              </a:spcBef>
              <a:buSzPts val="2720"/>
            </a:pPr>
            <a:r>
              <a:rPr lang="en-US" sz="2400" b="0" dirty="0">
                <a:latin typeface="+mj-lt"/>
              </a:rPr>
              <a:t>Current system is complex combination of </a:t>
            </a:r>
            <a:r>
              <a:rPr lang="en-US" sz="2400" b="0" dirty="0" smtClean="0">
                <a:latin typeface="+mj-lt"/>
              </a:rPr>
              <a:t>locally-, regionally-, </a:t>
            </a:r>
            <a:r>
              <a:rPr lang="en-US" sz="2400" b="0" dirty="0">
                <a:latin typeface="+mj-lt"/>
              </a:rPr>
              <a:t>and </a:t>
            </a:r>
            <a:r>
              <a:rPr lang="en-US" sz="2400" b="0" dirty="0" smtClean="0">
                <a:latin typeface="+mj-lt"/>
              </a:rPr>
              <a:t>privately-delivered services using a variety of funding sources </a:t>
            </a:r>
            <a:endParaRPr lang="en-US" sz="2400" b="0" dirty="0">
              <a:latin typeface="+mj-lt"/>
            </a:endParaRPr>
          </a:p>
          <a:p>
            <a:pPr marL="0" lvl="0" indent="0" algn="l" rtl="0">
              <a:lnSpc>
                <a:spcPct val="90000"/>
              </a:lnSpc>
              <a:spcBef>
                <a:spcPts val="0"/>
              </a:spcBef>
              <a:spcAft>
                <a:spcPts val="0"/>
              </a:spcAft>
              <a:buClr>
                <a:schemeClr val="dk1"/>
              </a:buClr>
              <a:buSzPts val="2720"/>
              <a:buNone/>
            </a:pPr>
            <a:endParaRPr lang="en-US" sz="2400" b="0" dirty="0" smtClean="0">
              <a:latin typeface="+mj-lt"/>
            </a:endParaRPr>
          </a:p>
          <a:p>
            <a:pPr marL="342900" lvl="0" indent="-342900" algn="l" rtl="0">
              <a:lnSpc>
                <a:spcPct val="90000"/>
              </a:lnSpc>
              <a:spcBef>
                <a:spcPts val="0"/>
              </a:spcBef>
              <a:spcAft>
                <a:spcPts val="0"/>
              </a:spcAft>
              <a:buClr>
                <a:schemeClr val="dk1"/>
              </a:buClr>
              <a:buSzPts val="2720"/>
              <a:buChar char="•"/>
            </a:pPr>
            <a:r>
              <a:rPr lang="en-US" sz="2400" b="0" dirty="0" smtClean="0">
                <a:latin typeface="+mj-lt"/>
              </a:rPr>
              <a:t>Movement towards staffing </a:t>
            </a:r>
            <a:r>
              <a:rPr lang="en-US" sz="2400" b="0" i="1" dirty="0" smtClean="0">
                <a:latin typeface="+mj-lt"/>
              </a:rPr>
              <a:t>workload </a:t>
            </a:r>
            <a:r>
              <a:rPr lang="en-US" sz="2400" b="0" dirty="0" smtClean="0">
                <a:latin typeface="+mj-lt"/>
              </a:rPr>
              <a:t>to account for  </a:t>
            </a:r>
            <a:r>
              <a:rPr lang="en-US" sz="2400" b="0" dirty="0">
                <a:latin typeface="+mj-lt"/>
              </a:rPr>
              <a:t>transition to more inclusionary practices </a:t>
            </a:r>
            <a:r>
              <a:rPr lang="en-US" sz="2400" b="0" dirty="0" smtClean="0">
                <a:latin typeface="+mj-lt"/>
              </a:rPr>
              <a:t>and </a:t>
            </a:r>
            <a:r>
              <a:rPr lang="en-US" sz="2400" b="0" dirty="0">
                <a:latin typeface="+mj-lt"/>
              </a:rPr>
              <a:t>supported instruction in the general education </a:t>
            </a:r>
            <a:r>
              <a:rPr lang="en-US" sz="2400" b="0" dirty="0" smtClean="0">
                <a:latin typeface="+mj-lt"/>
              </a:rPr>
              <a:t>settings</a:t>
            </a:r>
            <a:r>
              <a:rPr lang="en-US" sz="2400" b="0" baseline="30000" dirty="0" smtClean="0">
                <a:latin typeface="+mj-lt"/>
              </a:rPr>
              <a:t>(25)</a:t>
            </a:r>
            <a:endParaRPr lang="en-US" sz="2400" b="0" baseline="30000" dirty="0" smtClean="0">
              <a:solidFill>
                <a:srgbClr val="FF0000"/>
              </a:solidFill>
              <a:latin typeface="+mj-lt"/>
            </a:endParaRPr>
          </a:p>
          <a:p>
            <a:pPr marL="342900" lvl="0" indent="-342900" algn="l" rtl="0">
              <a:lnSpc>
                <a:spcPct val="90000"/>
              </a:lnSpc>
              <a:spcBef>
                <a:spcPts val="0"/>
              </a:spcBef>
              <a:spcAft>
                <a:spcPts val="0"/>
              </a:spcAft>
              <a:buClr>
                <a:schemeClr val="dk1"/>
              </a:buClr>
              <a:buSzPts val="2720"/>
              <a:buChar char="•"/>
            </a:pPr>
            <a:endParaRPr lang="en-US" sz="2400" b="0" dirty="0" smtClean="0">
              <a:latin typeface="+mj-lt"/>
            </a:endParaRPr>
          </a:p>
          <a:p>
            <a:pPr marL="342900" lvl="0" indent="-342900" algn="l" rtl="0">
              <a:lnSpc>
                <a:spcPct val="90000"/>
              </a:lnSpc>
              <a:spcBef>
                <a:spcPts val="0"/>
              </a:spcBef>
              <a:spcAft>
                <a:spcPts val="0"/>
              </a:spcAft>
              <a:buClr>
                <a:schemeClr val="dk1"/>
              </a:buClr>
              <a:buSzPts val="2720"/>
              <a:buChar char="•"/>
            </a:pPr>
            <a:endParaRPr b="0" dirty="0">
              <a:latin typeface="+mj-lt"/>
            </a:endParaRPr>
          </a:p>
          <a:p>
            <a:pPr marL="342900" lvl="0" indent="-170180" algn="l" rtl="0">
              <a:lnSpc>
                <a:spcPct val="90000"/>
              </a:lnSpc>
              <a:spcBef>
                <a:spcPts val="544"/>
              </a:spcBef>
              <a:spcAft>
                <a:spcPts val="0"/>
              </a:spcAft>
              <a:buClr>
                <a:schemeClr val="dk1"/>
              </a:buClr>
              <a:buSzPts val="2720"/>
              <a:buNone/>
            </a:pPr>
            <a:endParaRPr sz="2800" b="0"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46</a:t>
            </a:fld>
            <a:endParaRPr lang="en-US" dirty="0"/>
          </a:p>
        </p:txBody>
      </p:sp>
    </p:spTree>
    <p:extLst>
      <p:ext uri="{BB962C8B-B14F-4D97-AF65-F5344CB8AC3E}">
        <p14:creationId xmlns:p14="http://schemas.microsoft.com/office/powerpoint/2010/main" val="8648958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mj-lt"/>
              </a:rPr>
              <a:t>Policy Considerations: Supporting Vulnerable Student Populations</a:t>
            </a:r>
            <a:endParaRPr lang="en-US" sz="3600" dirty="0">
              <a:latin typeface="+mj-lt"/>
            </a:endParaRPr>
          </a:p>
        </p:txBody>
      </p:sp>
      <p:sp>
        <p:nvSpPr>
          <p:cNvPr id="3" name="Text Placeholder 2"/>
          <p:cNvSpPr>
            <a:spLocks noGrp="1"/>
          </p:cNvSpPr>
          <p:nvPr>
            <p:ph type="body" idx="1"/>
          </p:nvPr>
        </p:nvSpPr>
        <p:spPr/>
        <p:txBody>
          <a:bodyPr>
            <a:normAutofit fontScale="92500" lnSpcReduction="20000"/>
          </a:bodyPr>
          <a:lstStyle/>
          <a:p>
            <a:pPr>
              <a:buSzPct val="75000"/>
            </a:pPr>
            <a:r>
              <a:rPr lang="en-US" b="0" dirty="0" smtClean="0">
                <a:latin typeface="+mj-lt"/>
              </a:rPr>
              <a:t>Consider further refinement of acceptable programs and services for students educationally at-risk </a:t>
            </a:r>
          </a:p>
          <a:p>
            <a:pPr marL="114300" indent="0">
              <a:buSzPct val="75000"/>
              <a:buNone/>
            </a:pPr>
            <a:endParaRPr lang="en-US" b="0" dirty="0">
              <a:latin typeface="+mj-lt"/>
            </a:endParaRPr>
          </a:p>
          <a:p>
            <a:pPr>
              <a:buSzPct val="75000"/>
            </a:pPr>
            <a:r>
              <a:rPr lang="en-US" b="0" dirty="0" smtClean="0">
                <a:latin typeface="+mj-lt"/>
              </a:rPr>
              <a:t>Consider needs-based distribution of English Learner staff, to include poverty and proficiency level </a:t>
            </a:r>
          </a:p>
          <a:p>
            <a:pPr>
              <a:buSzPct val="75000"/>
            </a:pPr>
            <a:endParaRPr lang="en-US" b="0" dirty="0" smtClean="0">
              <a:latin typeface="+mj-lt"/>
            </a:endParaRPr>
          </a:p>
          <a:p>
            <a:pPr>
              <a:buSzPct val="75000"/>
            </a:pPr>
            <a:r>
              <a:rPr lang="en-US" b="0" dirty="0" smtClean="0">
                <a:latin typeface="+mj-lt"/>
              </a:rPr>
              <a:t>Consider separate, dedicated effort to review Special Education staffing caseloads, following completion of JLARC report </a:t>
            </a:r>
            <a:endParaRPr lang="en-US" b="0" dirty="0">
              <a:latin typeface="+mj-lt"/>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47</a:t>
            </a:fld>
            <a:endParaRPr lang="en-US" dirty="0"/>
          </a:p>
        </p:txBody>
      </p:sp>
    </p:spTree>
    <p:extLst>
      <p:ext uri="{BB962C8B-B14F-4D97-AF65-F5344CB8AC3E}">
        <p14:creationId xmlns:p14="http://schemas.microsoft.com/office/powerpoint/2010/main" val="29112255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cap="all" dirty="0" smtClean="0">
                <a:latin typeface="+mn-lt"/>
              </a:rPr>
              <a:t>Discussion on Supporting Vulnerable Student Populations</a:t>
            </a:r>
            <a:endParaRPr lang="en-US" cap="all" dirty="0">
              <a:latin typeface="+mn-lt"/>
            </a:endParaRPr>
          </a:p>
        </p:txBody>
      </p:sp>
      <p:sp>
        <p:nvSpPr>
          <p:cNvPr id="5" name="Text Placeholder 4"/>
          <p:cNvSpPr>
            <a:spLocks noGrp="1"/>
          </p:cNvSpPr>
          <p:nvPr>
            <p:ph type="body" idx="1"/>
          </p:nvPr>
        </p:nvSpPr>
        <p:spPr/>
        <p:txBody>
          <a:bodyPr/>
          <a:lstStyle/>
          <a:p>
            <a:endParaRPr lang="en-US" dirty="0"/>
          </a:p>
        </p:txBody>
      </p:sp>
      <p:sp>
        <p:nvSpPr>
          <p:cNvPr id="10" name="Slide Number Placeholder 9"/>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48</a:t>
            </a:fld>
            <a:endParaRPr lang="en-US" dirty="0"/>
          </a:p>
        </p:txBody>
      </p:sp>
    </p:spTree>
    <p:extLst>
      <p:ext uri="{BB962C8B-B14F-4D97-AF65-F5344CB8AC3E}">
        <p14:creationId xmlns:p14="http://schemas.microsoft.com/office/powerpoint/2010/main" val="27342940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lstStyle/>
          <a:p>
            <a:r>
              <a:rPr lang="en-US" dirty="0" smtClean="0">
                <a:latin typeface="+mj-lt"/>
              </a:rPr>
              <a:t>References</a:t>
            </a:r>
            <a:endParaRPr lang="en-US" dirty="0">
              <a:latin typeface="+mj-lt"/>
            </a:endParaRPr>
          </a:p>
        </p:txBody>
      </p:sp>
      <p:sp>
        <p:nvSpPr>
          <p:cNvPr id="3" name="Text Placeholder 2"/>
          <p:cNvSpPr>
            <a:spLocks noGrp="1"/>
          </p:cNvSpPr>
          <p:nvPr>
            <p:ph type="body" idx="1"/>
          </p:nvPr>
        </p:nvSpPr>
        <p:spPr>
          <a:xfrm>
            <a:off x="0" y="605691"/>
            <a:ext cx="9144000" cy="5134490"/>
          </a:xfrm>
        </p:spPr>
        <p:txBody>
          <a:bodyPr/>
          <a:lstStyle/>
          <a:p>
            <a:pPr marL="514350" indent="-514350">
              <a:buSzPct val="100000"/>
              <a:buFont typeface="+mj-lt"/>
              <a:buAutoNum type="arabicPeriod"/>
            </a:pPr>
            <a:r>
              <a:rPr lang="en-US" sz="1200" dirty="0" smtClean="0">
                <a:latin typeface="+mj-lt"/>
              </a:rPr>
              <a:t>Nye, B., Hedges, L. V., &amp; Konstantopoulos, S. (2000). </a:t>
            </a:r>
            <a:r>
              <a:rPr lang="en-US" sz="1200" dirty="0" smtClean="0">
                <a:latin typeface="+mj-lt"/>
                <a:hlinkClick r:id="rId3"/>
              </a:rPr>
              <a:t>The effects of small classes on academic achievement: The results of the Tennessee Class Size Experiment. </a:t>
            </a:r>
            <a:r>
              <a:rPr lang="en-US" sz="1200" i="1" dirty="0" smtClean="0">
                <a:latin typeface="+mj-lt"/>
              </a:rPr>
              <a:t>American Educational Research Journal, 37</a:t>
            </a:r>
            <a:r>
              <a:rPr lang="en-US" sz="1200" dirty="0" smtClean="0">
                <a:latin typeface="+mj-lt"/>
              </a:rPr>
              <a:t>(1)</a:t>
            </a:r>
            <a:r>
              <a:rPr lang="en-US" sz="1200" i="1" dirty="0" smtClean="0">
                <a:latin typeface="+mj-lt"/>
              </a:rPr>
              <a:t>, </a:t>
            </a:r>
            <a:r>
              <a:rPr lang="en-US" sz="1200" dirty="0" smtClean="0">
                <a:latin typeface="+mj-lt"/>
              </a:rPr>
              <a:t>123-151</a:t>
            </a:r>
            <a:r>
              <a:rPr lang="en-US" sz="1200" dirty="0">
                <a:latin typeface="+mj-lt"/>
              </a:rPr>
              <a:t>. </a:t>
            </a:r>
            <a:endParaRPr lang="en-US" sz="1200" dirty="0" smtClean="0">
              <a:latin typeface="+mj-lt"/>
            </a:endParaRPr>
          </a:p>
          <a:p>
            <a:pPr marL="514350" indent="-514350">
              <a:buSzPct val="100000"/>
              <a:buFont typeface="+mj-lt"/>
              <a:buAutoNum type="arabicPeriod"/>
            </a:pPr>
            <a:r>
              <a:rPr lang="en-US" sz="1200" dirty="0" smtClean="0">
                <a:latin typeface="+mj-lt"/>
              </a:rPr>
              <a:t>Shin</a:t>
            </a:r>
            <a:r>
              <a:rPr lang="en-US" sz="1200" dirty="0">
                <a:latin typeface="+mj-lt"/>
              </a:rPr>
              <a:t>, Y. (2012). </a:t>
            </a:r>
            <a:r>
              <a:rPr lang="en-US" sz="1200" dirty="0">
                <a:latin typeface="+mj-lt"/>
                <a:hlinkClick r:id="rId4"/>
              </a:rPr>
              <a:t>Do Black children benefit more from small classes? Multivariate instrumental variable estimators with ignorable missing data. </a:t>
            </a:r>
            <a:r>
              <a:rPr lang="en-US" sz="1200" i="1" dirty="0">
                <a:latin typeface="+mj-lt"/>
              </a:rPr>
              <a:t>Journal of Educational and Behavioral Statistics</a:t>
            </a:r>
            <a:r>
              <a:rPr lang="en-US" sz="1200" dirty="0">
                <a:latin typeface="+mj-lt"/>
              </a:rPr>
              <a:t>, 37(4). </a:t>
            </a:r>
            <a:endParaRPr lang="en-US" sz="1200" dirty="0" smtClean="0">
              <a:latin typeface="+mj-lt"/>
            </a:endParaRPr>
          </a:p>
          <a:p>
            <a:pPr marL="514350" indent="-514350">
              <a:buSzPct val="100000"/>
              <a:buFont typeface="+mj-lt"/>
              <a:buAutoNum type="arabicPeriod"/>
            </a:pPr>
            <a:r>
              <a:rPr lang="en-US" sz="1200" dirty="0" smtClean="0">
                <a:latin typeface="+mj-lt"/>
              </a:rPr>
              <a:t>Jepsen, C., &amp; Rivkin, S. (2009). </a:t>
            </a:r>
            <a:r>
              <a:rPr lang="en-US" sz="1200" dirty="0" smtClean="0">
                <a:latin typeface="+mj-lt"/>
                <a:hlinkClick r:id="rId5"/>
              </a:rPr>
              <a:t>Class </a:t>
            </a:r>
            <a:r>
              <a:rPr lang="en-US" sz="1200" dirty="0">
                <a:latin typeface="+mj-lt"/>
                <a:hlinkClick r:id="rId5"/>
              </a:rPr>
              <a:t>Size Reduction and Student Achievement: The Potential Tradeoff between Teacher Quality and Class </a:t>
            </a:r>
            <a:r>
              <a:rPr lang="en-US" sz="1200" dirty="0" smtClean="0">
                <a:latin typeface="+mj-lt"/>
                <a:hlinkClick r:id="rId5"/>
              </a:rPr>
              <a:t>Size</a:t>
            </a:r>
            <a:r>
              <a:rPr lang="en-US" sz="1200" dirty="0" smtClean="0">
                <a:latin typeface="+mj-lt"/>
              </a:rPr>
              <a:t>. </a:t>
            </a:r>
            <a:r>
              <a:rPr lang="en-US" sz="1200" i="1" dirty="0" smtClean="0">
                <a:latin typeface="+mj-lt"/>
              </a:rPr>
              <a:t>Journal </a:t>
            </a:r>
            <a:r>
              <a:rPr lang="en-US" sz="1200" i="1" dirty="0">
                <a:latin typeface="+mj-lt"/>
              </a:rPr>
              <a:t>of Human Resources</a:t>
            </a:r>
            <a:r>
              <a:rPr lang="en-US" sz="1200" dirty="0">
                <a:latin typeface="+mj-lt"/>
              </a:rPr>
              <a:t>, </a:t>
            </a:r>
            <a:r>
              <a:rPr lang="en-US" sz="1200" i="1" dirty="0">
                <a:latin typeface="+mj-lt"/>
              </a:rPr>
              <a:t>44</a:t>
            </a:r>
            <a:r>
              <a:rPr lang="en-US" sz="1200" dirty="0">
                <a:latin typeface="+mj-lt"/>
              </a:rPr>
              <a:t>(1</a:t>
            </a:r>
            <a:r>
              <a:rPr lang="en-US" sz="1200" dirty="0" smtClean="0">
                <a:latin typeface="+mj-lt"/>
              </a:rPr>
              <a:t>), 223–250. </a:t>
            </a:r>
          </a:p>
          <a:p>
            <a:pPr marL="514350" indent="-514350">
              <a:buSzPct val="100000"/>
              <a:buFont typeface="+mj-lt"/>
              <a:buAutoNum type="arabicPeriod"/>
            </a:pPr>
            <a:r>
              <a:rPr lang="en-US" sz="1200" dirty="0" smtClean="0">
                <a:latin typeface="+mj-lt"/>
              </a:rPr>
              <a:t>Chingos, M. M. (2011). </a:t>
            </a:r>
            <a:r>
              <a:rPr lang="en-US" sz="1200" dirty="0" smtClean="0">
                <a:latin typeface="+mj-lt"/>
                <a:hlinkClick r:id="rId6"/>
              </a:rPr>
              <a:t>The </a:t>
            </a:r>
            <a:r>
              <a:rPr lang="en-US" sz="1200" dirty="0">
                <a:latin typeface="+mj-lt"/>
                <a:hlinkClick r:id="rId6"/>
              </a:rPr>
              <a:t>False Promise of Class-Size </a:t>
            </a:r>
            <a:r>
              <a:rPr lang="en-US" sz="1200" dirty="0" smtClean="0">
                <a:latin typeface="+mj-lt"/>
                <a:hlinkClick r:id="rId6"/>
              </a:rPr>
              <a:t>Reduction.</a:t>
            </a:r>
            <a:r>
              <a:rPr lang="en-US" sz="1200" dirty="0" smtClean="0">
                <a:latin typeface="+mj-lt"/>
              </a:rPr>
              <a:t> Center </a:t>
            </a:r>
            <a:r>
              <a:rPr lang="en-US" sz="1200" dirty="0">
                <a:latin typeface="+mj-lt"/>
              </a:rPr>
              <a:t>for American </a:t>
            </a:r>
            <a:r>
              <a:rPr lang="en-US" sz="1200" dirty="0" smtClean="0">
                <a:latin typeface="+mj-lt"/>
              </a:rPr>
              <a:t>Progress. </a:t>
            </a:r>
          </a:p>
          <a:p>
            <a:pPr marL="514350" indent="-514350">
              <a:buSzPct val="100000"/>
              <a:buFont typeface="+mj-lt"/>
              <a:buAutoNum type="arabicPeriod"/>
            </a:pPr>
            <a:r>
              <a:rPr lang="en-US" sz="1200" dirty="0" smtClean="0">
                <a:latin typeface="+mj-lt"/>
              </a:rPr>
              <a:t>Harris, D. N. (2009). </a:t>
            </a:r>
            <a:r>
              <a:rPr lang="en-US" sz="1200" dirty="0" smtClean="0">
                <a:latin typeface="+mj-lt"/>
                <a:hlinkClick r:id="rId7"/>
              </a:rPr>
              <a:t>Toward </a:t>
            </a:r>
            <a:r>
              <a:rPr lang="en-US" sz="1200" dirty="0">
                <a:latin typeface="+mj-lt"/>
                <a:hlinkClick r:id="rId7"/>
              </a:rPr>
              <a:t>Policy-Relevant Benchmarks for Interpreting Effect Sizes: Combining Effects With </a:t>
            </a:r>
            <a:r>
              <a:rPr lang="en-US" sz="1200" dirty="0" smtClean="0">
                <a:latin typeface="+mj-lt"/>
                <a:hlinkClick r:id="rId7"/>
              </a:rPr>
              <a:t>Costs</a:t>
            </a:r>
            <a:r>
              <a:rPr lang="en-US" sz="1200" dirty="0" smtClean="0">
                <a:latin typeface="+mj-lt"/>
              </a:rPr>
              <a:t>. </a:t>
            </a:r>
            <a:r>
              <a:rPr lang="en-US" sz="1200" i="1" dirty="0" smtClean="0">
                <a:latin typeface="+mj-lt"/>
              </a:rPr>
              <a:t>Educational </a:t>
            </a:r>
            <a:r>
              <a:rPr lang="en-US" sz="1200" i="1" dirty="0">
                <a:latin typeface="+mj-lt"/>
              </a:rPr>
              <a:t>Evaluation and Policy </a:t>
            </a:r>
            <a:r>
              <a:rPr lang="en-US" sz="1200" i="1" dirty="0" smtClean="0">
                <a:latin typeface="+mj-lt"/>
              </a:rPr>
              <a:t>Analysis, </a:t>
            </a:r>
            <a:r>
              <a:rPr lang="en-US" sz="1200" i="1" dirty="0">
                <a:latin typeface="+mj-lt"/>
              </a:rPr>
              <a:t>31</a:t>
            </a:r>
            <a:r>
              <a:rPr lang="en-US" sz="1200" dirty="0">
                <a:latin typeface="+mj-lt"/>
              </a:rPr>
              <a:t>(1</a:t>
            </a:r>
            <a:r>
              <a:rPr lang="en-US" sz="1200" dirty="0" smtClean="0">
                <a:latin typeface="+mj-lt"/>
              </a:rPr>
              <a:t>), 3–29.</a:t>
            </a:r>
          </a:p>
          <a:p>
            <a:pPr marL="514350" indent="-514350">
              <a:buSzPct val="100000"/>
              <a:buFont typeface="+mj-lt"/>
              <a:buAutoNum type="arabicPeriod"/>
            </a:pPr>
            <a:r>
              <a:rPr lang="en-US" sz="1200" dirty="0" smtClean="0">
                <a:latin typeface="+mj-lt"/>
              </a:rPr>
              <a:t>Rockoff</a:t>
            </a:r>
            <a:r>
              <a:rPr lang="en-US" sz="1200" dirty="0">
                <a:latin typeface="+mj-lt"/>
              </a:rPr>
              <a:t>, J. E. (2004). The impact of individual teachers on student achievement: Evidence from panel data. </a:t>
            </a:r>
            <a:r>
              <a:rPr lang="en-US" sz="1200" i="1" dirty="0">
                <a:latin typeface="+mj-lt"/>
              </a:rPr>
              <a:t>American Economic Review</a:t>
            </a:r>
            <a:r>
              <a:rPr lang="en-US" sz="1200" dirty="0">
                <a:latin typeface="+mj-lt"/>
              </a:rPr>
              <a:t>, 94(2), 247-252</a:t>
            </a:r>
            <a:r>
              <a:rPr lang="en-US" sz="1200" dirty="0" smtClean="0">
                <a:latin typeface="+mj-lt"/>
              </a:rPr>
              <a:t>.</a:t>
            </a:r>
          </a:p>
          <a:p>
            <a:pPr marL="514350" indent="-514350">
              <a:buSzPct val="100000"/>
              <a:buFont typeface="+mj-lt"/>
              <a:buAutoNum type="arabicPeriod"/>
            </a:pPr>
            <a:r>
              <a:rPr lang="en-US" sz="1200" dirty="0" smtClean="0">
                <a:latin typeface="+mj-lt"/>
              </a:rPr>
              <a:t>Gordon</a:t>
            </a:r>
            <a:r>
              <a:rPr lang="en-US" sz="1200" dirty="0">
                <a:latin typeface="+mj-lt"/>
              </a:rPr>
              <a:t>, R., Kane, T. J., &amp; Staiger, D. O. (2006). Identifying effective teachers using performance on the job. Hamilton project discussion paper. Washington, DC: Brookings Institution.</a:t>
            </a:r>
          </a:p>
          <a:p>
            <a:pPr marL="514350" indent="-514350">
              <a:buSzPct val="100000"/>
              <a:buFont typeface="+mj-lt"/>
              <a:buAutoNum type="arabicPeriod"/>
            </a:pPr>
            <a:r>
              <a:rPr lang="en-US" sz="1200" dirty="0">
                <a:latin typeface="+mj-lt"/>
              </a:rPr>
              <a:t>Sass, T. R., Hannaway, J., Xu, Z., Figlio, D., &amp; Feng, L. (2012). Value added of teachers in high-poverty schools and lower poverty schools. Journal of Urban Economics, 72(2–3), 104–122. </a:t>
            </a:r>
            <a:endParaRPr lang="en-US" sz="1200" dirty="0" smtClean="0">
              <a:latin typeface="+mj-lt"/>
            </a:endParaRPr>
          </a:p>
          <a:p>
            <a:pPr marL="514350" indent="-514350">
              <a:buSzPct val="100000"/>
              <a:buFont typeface="+mj-lt"/>
              <a:buAutoNum type="arabicPeriod"/>
            </a:pPr>
            <a:r>
              <a:rPr lang="en-US" sz="1200" dirty="0" smtClean="0">
                <a:latin typeface="+mj-lt"/>
              </a:rPr>
              <a:t>Leithwood, K., Seashore Louis, K., Anderson, S. &amp; Wahlstrom, K. (2004). </a:t>
            </a:r>
            <a:r>
              <a:rPr lang="en-US" sz="1200" dirty="0" smtClean="0">
                <a:latin typeface="+mj-lt"/>
                <a:hlinkClick r:id="rId8"/>
              </a:rPr>
              <a:t>Review of research: How leadership influences student learning.</a:t>
            </a:r>
            <a:r>
              <a:rPr lang="en-US" sz="1200" dirty="0" smtClean="0">
                <a:latin typeface="+mj-lt"/>
              </a:rPr>
              <a:t> The Wallace Foundation. </a:t>
            </a:r>
          </a:p>
          <a:p>
            <a:pPr marL="514350" indent="-514350">
              <a:buSzPct val="100000"/>
              <a:buFont typeface="+mj-lt"/>
              <a:buAutoNum type="arabicPeriod"/>
            </a:pPr>
            <a:r>
              <a:rPr lang="en-US" sz="1200" dirty="0" smtClean="0">
                <a:latin typeface="+mj-lt"/>
              </a:rPr>
              <a:t>Ladd</a:t>
            </a:r>
            <a:r>
              <a:rPr lang="en-US" sz="1200" dirty="0">
                <a:latin typeface="+mj-lt"/>
              </a:rPr>
              <a:t>, H. F. (2011). </a:t>
            </a:r>
            <a:r>
              <a:rPr lang="en-US" sz="1200" dirty="0">
                <a:latin typeface="+mj-lt"/>
                <a:hlinkClick r:id="rId9"/>
              </a:rPr>
              <a:t>Teachers’ Perceptions of Their Working Conditions: How Predictive of Planned and Actual Teacher Movement? </a:t>
            </a:r>
            <a:r>
              <a:rPr lang="en-US" sz="1200" i="1" dirty="0">
                <a:latin typeface="+mj-lt"/>
              </a:rPr>
              <a:t>Educational Evaluation and Policy Analysis</a:t>
            </a:r>
            <a:r>
              <a:rPr lang="en-US" sz="1200" dirty="0">
                <a:latin typeface="+mj-lt"/>
              </a:rPr>
              <a:t>, </a:t>
            </a:r>
            <a:r>
              <a:rPr lang="en-US" sz="1200" i="1" dirty="0">
                <a:latin typeface="+mj-lt"/>
              </a:rPr>
              <a:t>33</a:t>
            </a:r>
            <a:r>
              <a:rPr lang="en-US" sz="1200" dirty="0">
                <a:latin typeface="+mj-lt"/>
              </a:rPr>
              <a:t>(2), 235–261. </a:t>
            </a:r>
            <a:endParaRPr lang="en-US" sz="1200" dirty="0" smtClean="0">
              <a:latin typeface="+mj-lt"/>
            </a:endParaRPr>
          </a:p>
          <a:p>
            <a:pPr marL="514350" indent="-514350">
              <a:buSzPct val="100000"/>
              <a:buFont typeface="+mj-lt"/>
              <a:buAutoNum type="arabicPeriod"/>
            </a:pPr>
            <a:r>
              <a:rPr lang="en-US" sz="1200" dirty="0" smtClean="0">
                <a:latin typeface="+mj-lt"/>
              </a:rPr>
              <a:t>DeMatthews, D. (</a:t>
            </a:r>
            <a:r>
              <a:rPr lang="en-US" sz="1200" dirty="0">
                <a:latin typeface="+mj-lt"/>
              </a:rPr>
              <a:t>2016</a:t>
            </a:r>
            <a:r>
              <a:rPr lang="en-US" sz="1200" dirty="0" smtClean="0">
                <a:latin typeface="+mj-lt"/>
              </a:rPr>
              <a:t>). </a:t>
            </a:r>
            <a:r>
              <a:rPr lang="en-US" sz="1200" dirty="0">
                <a:latin typeface="+mj-lt"/>
                <a:hlinkClick r:id="rId10"/>
              </a:rPr>
              <a:t>Effective Leadership is Not Enough: </a:t>
            </a:r>
            <a:r>
              <a:rPr lang="en-US" sz="1200" dirty="0" smtClean="0">
                <a:latin typeface="+mj-lt"/>
                <a:hlinkClick r:id="rId10"/>
              </a:rPr>
              <a:t>Critical Approaches </a:t>
            </a:r>
            <a:r>
              <a:rPr lang="en-US" sz="1200" dirty="0">
                <a:latin typeface="+mj-lt"/>
                <a:hlinkClick r:id="rId10"/>
              </a:rPr>
              <a:t>to Closing the Racial Discipline </a:t>
            </a:r>
            <a:r>
              <a:rPr lang="en-US" sz="1200" dirty="0" smtClean="0">
                <a:latin typeface="+mj-lt"/>
                <a:hlinkClick r:id="rId10"/>
              </a:rPr>
              <a:t>Gap</a:t>
            </a:r>
            <a:r>
              <a:rPr lang="en-US" sz="1200" dirty="0" smtClean="0">
                <a:latin typeface="+mj-lt"/>
              </a:rPr>
              <a:t>. </a:t>
            </a:r>
            <a:r>
              <a:rPr lang="en-US" sz="1200" i="1" dirty="0">
                <a:latin typeface="+mj-lt"/>
              </a:rPr>
              <a:t>The Clearing House: A Journal of </a:t>
            </a:r>
            <a:r>
              <a:rPr lang="en-US" sz="1200" i="1" dirty="0" smtClean="0">
                <a:latin typeface="+mj-lt"/>
              </a:rPr>
              <a:t>Educational Strategies</a:t>
            </a:r>
            <a:r>
              <a:rPr lang="en-US" sz="1200" i="1" dirty="0">
                <a:latin typeface="+mj-lt"/>
              </a:rPr>
              <a:t>, Issues and Ideas, </a:t>
            </a:r>
            <a:r>
              <a:rPr lang="en-US" sz="1200" i="1" dirty="0" smtClean="0">
                <a:latin typeface="+mj-lt"/>
              </a:rPr>
              <a:t>89</a:t>
            </a:r>
            <a:r>
              <a:rPr lang="en-US" sz="1200" dirty="0" smtClean="0">
                <a:latin typeface="+mj-lt"/>
              </a:rPr>
              <a:t>(1), 7-13.</a:t>
            </a:r>
          </a:p>
          <a:p>
            <a:pPr marL="514350" indent="-514350">
              <a:buSzPct val="100000"/>
              <a:buFont typeface="+mj-lt"/>
              <a:buAutoNum type="arabicPeriod"/>
            </a:pPr>
            <a:r>
              <a:rPr lang="en-US" sz="1200" dirty="0" smtClean="0">
                <a:latin typeface="+mj-lt"/>
              </a:rPr>
              <a:t>Virginia Department of Education Technology Usage Survey, 2018.  </a:t>
            </a:r>
          </a:p>
          <a:p>
            <a:pPr marL="514350" indent="-514350">
              <a:buSzPct val="100000"/>
              <a:buFont typeface="+mj-lt"/>
              <a:buAutoNum type="arabicPeriod"/>
            </a:pPr>
            <a:r>
              <a:rPr lang="en-US" sz="1200" dirty="0" smtClean="0">
                <a:latin typeface="+mj-lt"/>
              </a:rPr>
              <a:t>Virginia Department of Education Broadband Connectivity Capability Survey Report, 2017.</a:t>
            </a:r>
          </a:p>
          <a:p>
            <a:pPr marL="514350" indent="-514350">
              <a:buSzPct val="100000"/>
              <a:buFont typeface="+mj-lt"/>
              <a:buAutoNum type="arabicPeriod"/>
            </a:pPr>
            <a:r>
              <a:rPr lang="en-US" sz="1200" dirty="0">
                <a:solidFill>
                  <a:srgbClr val="000000"/>
                </a:solidFill>
                <a:latin typeface="Arial"/>
                <a:hlinkClick r:id="rId11"/>
              </a:rPr>
              <a:t>National Assessment of Educational Progress</a:t>
            </a:r>
            <a:r>
              <a:rPr lang="en-US" sz="1200" dirty="0">
                <a:solidFill>
                  <a:srgbClr val="000000"/>
                </a:solidFill>
                <a:latin typeface="Arial"/>
              </a:rPr>
              <a:t>, </a:t>
            </a:r>
            <a:r>
              <a:rPr lang="en-US" sz="1200" dirty="0" smtClean="0">
                <a:solidFill>
                  <a:srgbClr val="000000"/>
                </a:solidFill>
                <a:latin typeface="Arial"/>
              </a:rPr>
              <a:t>2015.  </a:t>
            </a:r>
            <a:endParaRPr lang="en-US" sz="1200" dirty="0">
              <a:solidFill>
                <a:srgbClr val="000000"/>
              </a:solidFill>
              <a:latin typeface="Arial"/>
            </a:endParaRPr>
          </a:p>
          <a:p>
            <a:pPr marL="514350" indent="-514350">
              <a:buSzPct val="100000"/>
              <a:buFont typeface="+mj-lt"/>
              <a:buAutoNum type="arabicPeriod"/>
            </a:pPr>
            <a:endParaRPr lang="en-US" sz="1200" dirty="0" smtClean="0">
              <a:latin typeface="+mj-lt"/>
            </a:endParaRPr>
          </a:p>
          <a:p>
            <a:pPr marL="514350" indent="-514350">
              <a:buSzPct val="100000"/>
              <a:buFont typeface="+mj-lt"/>
              <a:buAutoNum type="arabicPeriod"/>
            </a:pPr>
            <a:endParaRPr lang="en-US" sz="1200" dirty="0" smtClean="0">
              <a:latin typeface="+mj-lt"/>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49</a:t>
            </a:fld>
            <a:endParaRPr lang="en-US" dirty="0"/>
          </a:p>
        </p:txBody>
      </p:sp>
    </p:spTree>
    <p:extLst>
      <p:ext uri="{BB962C8B-B14F-4D97-AF65-F5344CB8AC3E}">
        <p14:creationId xmlns:p14="http://schemas.microsoft.com/office/powerpoint/2010/main" val="3739617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4000" dirty="0" smtClean="0">
                <a:latin typeface="+mn-lt"/>
                <a:cs typeface="Times New Roman" panose="02020603050405020304" pitchFamily="18" charset="0"/>
              </a:rPr>
              <a:t>2016 SOQ Recommendations</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447801"/>
            <a:ext cx="8077200" cy="4462046"/>
          </a:xfrm>
        </p:spPr>
        <p:txBody>
          <a:bodyPr>
            <a:noAutofit/>
          </a:bodyPr>
          <a:lstStyle/>
          <a:p>
            <a:pPr>
              <a:spcAft>
                <a:spcPts val="1200"/>
              </a:spcAft>
            </a:pPr>
            <a:r>
              <a:rPr lang="en-US" sz="2400" b="0" dirty="0" smtClean="0">
                <a:latin typeface="+mj-lt"/>
                <a:cs typeface="Times New Roman" panose="02020603050405020304" pitchFamily="18" charset="0"/>
              </a:rPr>
              <a:t>Eliminate the “support position cap” to provide state support for support positions based on prevailing practice </a:t>
            </a:r>
          </a:p>
          <a:p>
            <a:pPr>
              <a:spcAft>
                <a:spcPts val="1200"/>
              </a:spcAft>
            </a:pPr>
            <a:r>
              <a:rPr lang="en-US" sz="2400" b="0" dirty="0" smtClean="0">
                <a:latin typeface="+mj-lt"/>
                <a:cs typeface="Times New Roman" panose="02020603050405020304" pitchFamily="18" charset="0"/>
              </a:rPr>
              <a:t>Eliminate provisions in the Appropriation Act that waive or override certain SOQ staffing standards</a:t>
            </a:r>
          </a:p>
          <a:p>
            <a:pPr>
              <a:spcAft>
                <a:spcPts val="1200"/>
              </a:spcAft>
            </a:pPr>
            <a:r>
              <a:rPr lang="en-US" sz="2400" b="0" dirty="0" smtClean="0">
                <a:latin typeface="+mj-lt"/>
                <a:cs typeface="Times New Roman" panose="02020603050405020304" pitchFamily="18" charset="0"/>
              </a:rPr>
              <a:t>Ensure the availability of data about the local deployment of SOQ positions </a:t>
            </a:r>
          </a:p>
          <a:p>
            <a:pPr>
              <a:spcAft>
                <a:spcPts val="1200"/>
              </a:spcAft>
            </a:pPr>
            <a:r>
              <a:rPr lang="en-US" sz="2400" b="0" dirty="0" smtClean="0">
                <a:solidFill>
                  <a:prstClr val="black"/>
                </a:solidFill>
                <a:latin typeface="+mj-lt"/>
                <a:cs typeface="Times New Roman" panose="02020603050405020304" pitchFamily="18" charset="0"/>
              </a:rPr>
              <a:t>Support </a:t>
            </a:r>
            <a:r>
              <a:rPr lang="en-US" sz="2400" b="0" dirty="0">
                <a:solidFill>
                  <a:prstClr val="black"/>
                </a:solidFill>
                <a:latin typeface="+mj-lt"/>
                <a:cs typeface="Times New Roman" panose="02020603050405020304" pitchFamily="18" charset="0"/>
              </a:rPr>
              <a:t>professional development needs associated with the </a:t>
            </a:r>
            <a:r>
              <a:rPr lang="en-US" sz="2400" b="0" i="1" dirty="0">
                <a:solidFill>
                  <a:prstClr val="black"/>
                </a:solidFill>
                <a:latin typeface="+mj-lt"/>
                <a:cs typeface="Times New Roman" panose="02020603050405020304" pitchFamily="18" charset="0"/>
              </a:rPr>
              <a:t>Profile of a Virginia Graduate</a:t>
            </a:r>
            <a:r>
              <a:rPr lang="en-US" sz="2400" b="0" dirty="0">
                <a:solidFill>
                  <a:prstClr val="black"/>
                </a:solidFill>
                <a:latin typeface="+mj-lt"/>
                <a:cs typeface="Times New Roman" panose="02020603050405020304" pitchFamily="18" charset="0"/>
              </a:rPr>
              <a:t> </a:t>
            </a:r>
            <a:r>
              <a:rPr lang="en-US" sz="2400" b="0" dirty="0" smtClean="0">
                <a:solidFill>
                  <a:prstClr val="black"/>
                </a:solidFill>
                <a:latin typeface="+mj-lt"/>
                <a:cs typeface="Times New Roman" panose="02020603050405020304" pitchFamily="18" charset="0"/>
              </a:rPr>
              <a:t>implementation</a:t>
            </a:r>
            <a:endParaRPr lang="en-US" sz="2400" b="0" dirty="0">
              <a:solidFill>
                <a:prstClr val="black"/>
              </a:solidFill>
              <a:latin typeface="+mj-lt"/>
              <a:cs typeface="Times New Roman" panose="02020603050405020304" pitchFamily="18" charset="0"/>
            </a:endParaRPr>
          </a:p>
        </p:txBody>
      </p:sp>
      <p:sp>
        <p:nvSpPr>
          <p:cNvPr id="4" name="TextBox 3"/>
          <p:cNvSpPr txBox="1"/>
          <p:nvPr/>
        </p:nvSpPr>
        <p:spPr>
          <a:xfrm>
            <a:off x="762000" y="5909846"/>
            <a:ext cx="8077200" cy="338554"/>
          </a:xfrm>
          <a:prstGeom prst="rect">
            <a:avLst/>
          </a:prstGeom>
          <a:noFill/>
        </p:spPr>
        <p:txBody>
          <a:bodyPr wrap="square" rtlCol="0">
            <a:spAutoFit/>
          </a:bodyPr>
          <a:lstStyle/>
          <a:p>
            <a:r>
              <a:rPr lang="en-US" sz="1600" i="1" dirty="0" smtClean="0"/>
              <a:t>Board of Education, October 27, 2016 meeting</a:t>
            </a:r>
            <a:endParaRPr lang="en-US" sz="1600" i="1" dirty="0"/>
          </a:p>
        </p:txBody>
      </p:sp>
      <p:sp>
        <p:nvSpPr>
          <p:cNvPr id="9" name="Slide Number Placeholder 8"/>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dirty="0"/>
          </a:p>
        </p:txBody>
      </p:sp>
    </p:spTree>
    <p:extLst>
      <p:ext uri="{BB962C8B-B14F-4D97-AF65-F5344CB8AC3E}">
        <p14:creationId xmlns:p14="http://schemas.microsoft.com/office/powerpoint/2010/main" val="37317549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935" y="-214463"/>
            <a:ext cx="8229600" cy="1143000"/>
          </a:xfrm>
        </p:spPr>
        <p:txBody>
          <a:bodyPr/>
          <a:lstStyle/>
          <a:p>
            <a:r>
              <a:rPr lang="en-US" dirty="0" smtClean="0">
                <a:latin typeface="+mj-lt"/>
              </a:rPr>
              <a:t>References</a:t>
            </a:r>
            <a:endParaRPr lang="en-US" sz="3600" dirty="0">
              <a:latin typeface="+mj-lt"/>
            </a:endParaRPr>
          </a:p>
        </p:txBody>
      </p:sp>
      <p:sp>
        <p:nvSpPr>
          <p:cNvPr id="3" name="Text Placeholder 2"/>
          <p:cNvSpPr>
            <a:spLocks noGrp="1"/>
          </p:cNvSpPr>
          <p:nvPr>
            <p:ph type="body" idx="1"/>
          </p:nvPr>
        </p:nvSpPr>
        <p:spPr>
          <a:xfrm>
            <a:off x="0" y="738961"/>
            <a:ext cx="9144000" cy="4525963"/>
          </a:xfrm>
        </p:spPr>
        <p:txBody>
          <a:bodyPr>
            <a:noAutofit/>
          </a:bodyPr>
          <a:lstStyle/>
          <a:p>
            <a:pPr marL="565150" indent="-514350">
              <a:buSzPct val="100000"/>
              <a:buFont typeface="+mj-lt"/>
              <a:buAutoNum type="arabicPeriod" startAt="15"/>
            </a:pPr>
            <a:r>
              <a:rPr lang="en-US" sz="1200" dirty="0" smtClean="0">
                <a:latin typeface="+mj-lt"/>
              </a:rPr>
              <a:t>Whitehurst, G. J. &amp; Chingos, M. M. (2011). </a:t>
            </a:r>
            <a:r>
              <a:rPr lang="en-US" sz="1200" dirty="0" smtClean="0">
                <a:latin typeface="+mj-lt"/>
                <a:hlinkClick r:id="rId3"/>
              </a:rPr>
              <a:t>Class size: What research says and what it means for state policy</a:t>
            </a:r>
            <a:r>
              <a:rPr lang="en-US" sz="1200" dirty="0" smtClean="0">
                <a:latin typeface="+mj-lt"/>
              </a:rPr>
              <a:t>. Brown Center on Education Policy at Brookings. </a:t>
            </a:r>
          </a:p>
          <a:p>
            <a:pPr marL="565150" indent="-514350">
              <a:buSzPct val="100000"/>
              <a:buFont typeface="+mj-lt"/>
              <a:buAutoNum type="arabicPeriod" startAt="15"/>
            </a:pPr>
            <a:r>
              <a:rPr lang="en-US" sz="1200" dirty="0" smtClean="0">
                <a:latin typeface="+mj-lt"/>
              </a:rPr>
              <a:t>Lapan</a:t>
            </a:r>
            <a:r>
              <a:rPr lang="en-US" sz="1200" dirty="0">
                <a:latin typeface="+mj-lt"/>
              </a:rPr>
              <a:t>, R. T. (2014). </a:t>
            </a:r>
            <a:r>
              <a:rPr lang="en-US" sz="1200" dirty="0">
                <a:latin typeface="+mj-lt"/>
                <a:hlinkClick r:id="rId4"/>
              </a:rPr>
              <a:t>Missouri Professional School Counselors: Ratios Matter, Especially in High-Poverty Schools</a:t>
            </a:r>
            <a:r>
              <a:rPr lang="en-US" sz="1200" dirty="0">
                <a:latin typeface="+mj-lt"/>
              </a:rPr>
              <a:t>. American School Counselor Associations, Volume 16. </a:t>
            </a:r>
          </a:p>
          <a:p>
            <a:pPr marL="565150" indent="-514350">
              <a:buSzPct val="100000"/>
              <a:buFont typeface="+mj-lt"/>
              <a:buAutoNum type="arabicPeriod" startAt="15"/>
            </a:pPr>
            <a:r>
              <a:rPr lang="en-US" sz="1200" dirty="0">
                <a:latin typeface="+mj-lt"/>
              </a:rPr>
              <a:t>Carrell, S. &amp; Carrell, S. (2006). </a:t>
            </a:r>
            <a:r>
              <a:rPr lang="en-US" sz="1200" dirty="0">
                <a:latin typeface="+mj-lt"/>
                <a:hlinkClick r:id="rId5"/>
              </a:rPr>
              <a:t>Do Lower Student-to-Counselor Ratios Reduce School Disciplinary Problems?</a:t>
            </a:r>
            <a:r>
              <a:rPr lang="en-US" sz="1200" dirty="0">
                <a:latin typeface="+mj-lt"/>
              </a:rPr>
              <a:t> </a:t>
            </a:r>
            <a:r>
              <a:rPr lang="en-US" sz="1200" i="1" dirty="0" smtClean="0">
                <a:latin typeface="+mj-lt"/>
              </a:rPr>
              <a:t>Contributions to Economic Analysis &amp; Policy, 5</a:t>
            </a:r>
            <a:r>
              <a:rPr lang="en-US" sz="1200" dirty="0" smtClean="0">
                <a:latin typeface="+mj-lt"/>
              </a:rPr>
              <a:t>(1) </a:t>
            </a:r>
            <a:endParaRPr lang="en-US" sz="1200" dirty="0">
              <a:latin typeface="+mj-lt"/>
            </a:endParaRPr>
          </a:p>
          <a:p>
            <a:pPr marL="565150" indent="-514350">
              <a:buSzPct val="100000"/>
              <a:buFont typeface="+mj-lt"/>
              <a:buAutoNum type="arabicPeriod" startAt="15"/>
            </a:pPr>
            <a:r>
              <a:rPr lang="en-US" sz="1200" dirty="0">
                <a:latin typeface="+mj-lt"/>
              </a:rPr>
              <a:t>Murphy, J. M. et al. (2017). </a:t>
            </a:r>
            <a:r>
              <a:rPr lang="en-US" sz="1200" dirty="0">
                <a:latin typeface="+mj-lt"/>
                <a:hlinkClick r:id="rId6"/>
              </a:rPr>
              <a:t>Scope, scale, and dose of the world’s largest school-based mental health programs</a:t>
            </a:r>
            <a:r>
              <a:rPr lang="en-US" sz="1200" dirty="0">
                <a:latin typeface="+mj-lt"/>
              </a:rPr>
              <a:t>. </a:t>
            </a:r>
            <a:r>
              <a:rPr lang="en-US" sz="1200" i="1" dirty="0">
                <a:latin typeface="+mj-lt"/>
              </a:rPr>
              <a:t>Harvard Review of Psychiatry, </a:t>
            </a:r>
            <a:r>
              <a:rPr lang="en-US" sz="1200" i="1" dirty="0" smtClean="0">
                <a:latin typeface="+mj-lt"/>
              </a:rPr>
              <a:t>25</a:t>
            </a:r>
            <a:r>
              <a:rPr lang="en-US" sz="1200" dirty="0" smtClean="0">
                <a:latin typeface="+mj-lt"/>
              </a:rPr>
              <a:t>(5).   </a:t>
            </a:r>
            <a:endParaRPr lang="en-US" sz="1200" dirty="0">
              <a:latin typeface="+mj-lt"/>
            </a:endParaRPr>
          </a:p>
          <a:p>
            <a:pPr marL="565150" indent="-514350">
              <a:buSzPct val="100000"/>
              <a:buFont typeface="+mj-lt"/>
              <a:buAutoNum type="arabicPeriod" startAt="15"/>
            </a:pPr>
            <a:r>
              <a:rPr lang="en-US" sz="1200" dirty="0">
                <a:latin typeface="+mj-lt"/>
              </a:rPr>
              <a:t>Horner R.H., Sugai G., Smolkowski K., et al. (2009). </a:t>
            </a:r>
            <a:r>
              <a:rPr lang="en-US" sz="1200" dirty="0">
                <a:latin typeface="+mj-lt"/>
                <a:hlinkClick r:id="rId7"/>
              </a:rPr>
              <a:t>A randomized, waitlist controlled effectiveness trial assessing school-wide positive behavior support in elementary schools</a:t>
            </a:r>
            <a:r>
              <a:rPr lang="en-US" sz="1200" dirty="0">
                <a:latin typeface="+mj-lt"/>
              </a:rPr>
              <a:t>. </a:t>
            </a:r>
            <a:r>
              <a:rPr lang="en-US" sz="1200" i="1" dirty="0" smtClean="0">
                <a:latin typeface="+mj-lt"/>
              </a:rPr>
              <a:t>Journal of Positive Behavioral Interventions, (11), </a:t>
            </a:r>
            <a:r>
              <a:rPr lang="en-US" sz="1200" dirty="0" smtClean="0">
                <a:latin typeface="+mj-lt"/>
              </a:rPr>
              <a:t>133–44</a:t>
            </a:r>
            <a:r>
              <a:rPr lang="en-US" sz="1200" dirty="0">
                <a:latin typeface="+mj-lt"/>
              </a:rPr>
              <a:t>.  </a:t>
            </a:r>
          </a:p>
          <a:p>
            <a:pPr marL="565150" indent="-514350">
              <a:buSzPct val="100000"/>
              <a:buFont typeface="+mj-lt"/>
              <a:buAutoNum type="arabicPeriod" startAt="15"/>
            </a:pPr>
            <a:r>
              <a:rPr lang="en-US" sz="1200" dirty="0">
                <a:latin typeface="+mj-lt"/>
              </a:rPr>
              <a:t>Bradshaw C. P., Mitchell M. M., Leaf P.J. (2010). </a:t>
            </a:r>
            <a:r>
              <a:rPr lang="en-US" sz="1200" dirty="0">
                <a:latin typeface="+mj-lt"/>
                <a:hlinkClick r:id="rId8"/>
              </a:rPr>
              <a:t>Examining the effects of schoolwide positive behavioral interventions and supports on student outcomes results from a randomized controlled effectiveness trial in elementary schools. </a:t>
            </a:r>
            <a:r>
              <a:rPr lang="en-US" sz="1200" dirty="0" smtClean="0">
                <a:latin typeface="+mj-lt"/>
              </a:rPr>
              <a:t> </a:t>
            </a:r>
            <a:r>
              <a:rPr lang="en-US" sz="1200" i="1" dirty="0" smtClean="0">
                <a:latin typeface="+mj-lt"/>
              </a:rPr>
              <a:t>Journal of Positive Behavioral Interventions, </a:t>
            </a:r>
            <a:r>
              <a:rPr lang="en-US" sz="1200" dirty="0" smtClean="0">
                <a:latin typeface="+mj-lt"/>
              </a:rPr>
              <a:t>133–48</a:t>
            </a:r>
            <a:r>
              <a:rPr lang="en-US" sz="1200" dirty="0">
                <a:latin typeface="+mj-lt"/>
              </a:rPr>
              <a:t>.</a:t>
            </a:r>
          </a:p>
          <a:p>
            <a:pPr marL="565150" indent="-514350">
              <a:buSzPct val="100000"/>
              <a:buFont typeface="+mj-lt"/>
              <a:buAutoNum type="arabicPeriod" startAt="15"/>
            </a:pPr>
            <a:r>
              <a:rPr lang="en-US" sz="1200" dirty="0">
                <a:solidFill>
                  <a:schemeClr val="tx1"/>
                </a:solidFill>
                <a:latin typeface="+mj-lt"/>
              </a:rPr>
              <a:t>Reardon, S.F. (2013). </a:t>
            </a:r>
            <a:r>
              <a:rPr lang="en-US" sz="1200" dirty="0">
                <a:solidFill>
                  <a:schemeClr val="tx1"/>
                </a:solidFill>
                <a:latin typeface="+mj-lt"/>
                <a:hlinkClick r:id="rId9"/>
              </a:rPr>
              <a:t>The Widening Income Achievement Gap</a:t>
            </a:r>
            <a:r>
              <a:rPr lang="en-US" sz="1200" dirty="0">
                <a:solidFill>
                  <a:schemeClr val="tx1"/>
                </a:solidFill>
                <a:latin typeface="+mj-lt"/>
              </a:rPr>
              <a:t>. </a:t>
            </a:r>
            <a:r>
              <a:rPr lang="en-US" sz="1200" i="1" dirty="0">
                <a:solidFill>
                  <a:schemeClr val="tx1"/>
                </a:solidFill>
                <a:latin typeface="+mj-lt"/>
              </a:rPr>
              <a:t>Educational </a:t>
            </a:r>
            <a:r>
              <a:rPr lang="en-US" sz="1200" i="1" dirty="0" smtClean="0">
                <a:solidFill>
                  <a:schemeClr val="tx1"/>
                </a:solidFill>
                <a:latin typeface="+mj-lt"/>
              </a:rPr>
              <a:t>Leadership.</a:t>
            </a:r>
            <a:endParaRPr lang="en-US" sz="1200" i="1" dirty="0">
              <a:solidFill>
                <a:schemeClr val="tx1"/>
              </a:solidFill>
              <a:latin typeface="+mj-lt"/>
            </a:endParaRPr>
          </a:p>
          <a:p>
            <a:pPr marL="565150" indent="-514350">
              <a:buSzPct val="100000"/>
              <a:buFont typeface="+mj-lt"/>
              <a:buAutoNum type="arabicPeriod" startAt="15"/>
            </a:pPr>
            <a:r>
              <a:rPr lang="en-US" sz="1200" dirty="0" smtClean="0">
                <a:solidFill>
                  <a:schemeClr val="tx1"/>
                </a:solidFill>
                <a:latin typeface="+mj-lt"/>
              </a:rPr>
              <a:t>Jackson</a:t>
            </a:r>
            <a:r>
              <a:rPr lang="en-US" sz="1200" dirty="0">
                <a:solidFill>
                  <a:schemeClr val="tx1"/>
                </a:solidFill>
                <a:latin typeface="+mj-lt"/>
              </a:rPr>
              <a:t>, C.K., Johnson, R.C., &amp; Perisco, C. (2016). </a:t>
            </a:r>
            <a:r>
              <a:rPr lang="en-US" sz="1200" dirty="0">
                <a:solidFill>
                  <a:schemeClr val="tx1"/>
                </a:solidFill>
                <a:latin typeface="+mj-lt"/>
                <a:hlinkClick r:id="rId10"/>
              </a:rPr>
              <a:t>The effects of school spending on educational and economic outcomes: Evidence from school finance reforms</a:t>
            </a:r>
            <a:r>
              <a:rPr lang="en-US" sz="1200" dirty="0">
                <a:solidFill>
                  <a:schemeClr val="tx1"/>
                </a:solidFill>
                <a:latin typeface="+mj-lt"/>
              </a:rPr>
              <a:t>. </a:t>
            </a:r>
            <a:r>
              <a:rPr lang="en-US" sz="1200" i="1" dirty="0">
                <a:solidFill>
                  <a:schemeClr val="tx1"/>
                </a:solidFill>
                <a:latin typeface="+mj-lt"/>
              </a:rPr>
              <a:t>The Quarterly Journal of Economics, </a:t>
            </a:r>
            <a:r>
              <a:rPr lang="en-US" sz="1200" i="1" dirty="0" smtClean="0">
                <a:solidFill>
                  <a:schemeClr val="tx1"/>
                </a:solidFill>
                <a:latin typeface="+mj-lt"/>
              </a:rPr>
              <a:t>131</a:t>
            </a:r>
            <a:r>
              <a:rPr lang="en-US" sz="1200" dirty="0" smtClean="0">
                <a:solidFill>
                  <a:schemeClr val="tx1"/>
                </a:solidFill>
                <a:latin typeface="+mj-lt"/>
              </a:rPr>
              <a:t> </a:t>
            </a:r>
            <a:r>
              <a:rPr lang="en-US" sz="1200" dirty="0">
                <a:solidFill>
                  <a:schemeClr val="tx1"/>
                </a:solidFill>
                <a:latin typeface="+mj-lt"/>
              </a:rPr>
              <a:t>(1), 157-218. </a:t>
            </a:r>
          </a:p>
          <a:p>
            <a:pPr marL="565150" indent="-514350">
              <a:buSzPct val="100000"/>
              <a:buFont typeface="+mj-lt"/>
              <a:buAutoNum type="arabicPeriod" startAt="15"/>
            </a:pPr>
            <a:r>
              <a:rPr lang="en-US" sz="1200" dirty="0" smtClean="0">
                <a:latin typeface="+mj-lt"/>
              </a:rPr>
              <a:t>Fry</a:t>
            </a:r>
            <a:r>
              <a:rPr lang="en-US" sz="1200" dirty="0">
                <a:latin typeface="+mj-lt"/>
              </a:rPr>
              <a:t>, R. (2008). </a:t>
            </a:r>
            <a:r>
              <a:rPr lang="en-US" sz="1200" dirty="0">
                <a:latin typeface="+mj-lt"/>
                <a:hlinkClick r:id="rId11"/>
              </a:rPr>
              <a:t>The role of schools in the English Language Learner Achievement Gap</a:t>
            </a:r>
            <a:r>
              <a:rPr lang="en-US" sz="1200" dirty="0">
                <a:latin typeface="+mj-lt"/>
              </a:rPr>
              <a:t>. Pew Hispanic Center. </a:t>
            </a:r>
          </a:p>
          <a:p>
            <a:pPr marL="565150" indent="-514350">
              <a:buSzPct val="100000"/>
              <a:buFont typeface="+mj-lt"/>
              <a:buAutoNum type="arabicPeriod" startAt="15"/>
            </a:pPr>
            <a:r>
              <a:rPr lang="en-US" sz="1200" dirty="0">
                <a:latin typeface="+mj-lt"/>
              </a:rPr>
              <a:t>Jimenez-Castellanos, O. &amp; Topper, A. M. (2012). </a:t>
            </a:r>
            <a:r>
              <a:rPr lang="en-US" sz="1200" dirty="0">
                <a:latin typeface="+mj-lt"/>
                <a:hlinkClick r:id="rId12"/>
              </a:rPr>
              <a:t>The cost of providing an adequate education to English Language Learners: A review of the literature</a:t>
            </a:r>
            <a:r>
              <a:rPr lang="en-US" sz="1200" dirty="0">
                <a:latin typeface="+mj-lt"/>
              </a:rPr>
              <a:t>. </a:t>
            </a:r>
            <a:r>
              <a:rPr lang="en-US" sz="1200" i="1" dirty="0">
                <a:latin typeface="+mj-lt"/>
              </a:rPr>
              <a:t>Review of Educational Research, 82, </a:t>
            </a:r>
            <a:r>
              <a:rPr lang="en-US" sz="1200" dirty="0">
                <a:latin typeface="+mj-lt"/>
              </a:rPr>
              <a:t>pp. 179-232. </a:t>
            </a:r>
          </a:p>
          <a:p>
            <a:pPr marL="565150" indent="-514350">
              <a:buSzPct val="100000"/>
              <a:buFont typeface="+mj-lt"/>
              <a:buAutoNum type="arabicPeriod" startAt="15"/>
            </a:pPr>
            <a:r>
              <a:rPr lang="en-US" sz="1200" dirty="0">
                <a:latin typeface="+mj-lt"/>
              </a:rPr>
              <a:t>Rumberger, R. W. &amp; Anguino, B. A. (2004). </a:t>
            </a:r>
            <a:r>
              <a:rPr lang="en-US" sz="1200" dirty="0">
                <a:latin typeface="+mj-lt"/>
                <a:hlinkClick r:id="rId13"/>
              </a:rPr>
              <a:t>Understanding and addressing the California Latino achievement gap in early elementary school</a:t>
            </a:r>
            <a:r>
              <a:rPr lang="en-US" sz="1200" dirty="0">
                <a:latin typeface="+mj-lt"/>
              </a:rPr>
              <a:t>. UC Berkeley Working Papers. </a:t>
            </a: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50</a:t>
            </a:fld>
            <a:endParaRPr lang="en-US" dirty="0"/>
          </a:p>
        </p:txBody>
      </p:sp>
    </p:spTree>
    <p:extLst>
      <p:ext uri="{BB962C8B-B14F-4D97-AF65-F5344CB8AC3E}">
        <p14:creationId xmlns:p14="http://schemas.microsoft.com/office/powerpoint/2010/main" val="2351116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j-lt"/>
              </a:rPr>
              <a:t>Promoting Equity in Education</a:t>
            </a:r>
            <a:endParaRPr lang="en-US" dirty="0">
              <a:latin typeface="+mj-lt"/>
            </a:endParaRPr>
          </a:p>
        </p:txBody>
      </p:sp>
      <p:sp>
        <p:nvSpPr>
          <p:cNvPr id="3" name="Content Placeholder 2"/>
          <p:cNvSpPr>
            <a:spLocks noGrp="1"/>
          </p:cNvSpPr>
          <p:nvPr>
            <p:ph idx="1"/>
          </p:nvPr>
        </p:nvSpPr>
        <p:spPr>
          <a:xfrm>
            <a:off x="457200" y="1219200"/>
            <a:ext cx="8229600" cy="4830763"/>
          </a:xfrm>
        </p:spPr>
        <p:txBody>
          <a:bodyPr>
            <a:normAutofit fontScale="85000" lnSpcReduction="10000"/>
          </a:bodyPr>
          <a:lstStyle/>
          <a:p>
            <a:pPr>
              <a:lnSpc>
                <a:spcPct val="110000"/>
              </a:lnSpc>
              <a:spcBef>
                <a:spcPts val="600"/>
              </a:spcBef>
              <a:spcAft>
                <a:spcPts val="600"/>
              </a:spcAft>
            </a:pPr>
            <a:r>
              <a:rPr lang="en-US" b="0" dirty="0" smtClean="0">
                <a:latin typeface="+mn-lt"/>
              </a:rPr>
              <a:t>Board Comprehensive Plan:</a:t>
            </a:r>
          </a:p>
          <a:p>
            <a:pPr lvl="1">
              <a:lnSpc>
                <a:spcPct val="110000"/>
              </a:lnSpc>
              <a:spcBef>
                <a:spcPts val="600"/>
              </a:spcBef>
              <a:spcAft>
                <a:spcPts val="600"/>
              </a:spcAft>
            </a:pPr>
            <a:r>
              <a:rPr lang="en-US" dirty="0" smtClean="0">
                <a:latin typeface="+mn-lt"/>
              </a:rPr>
              <a:t>Establishes a priority to provide “high-quality, effective learning environments for all students.”</a:t>
            </a:r>
          </a:p>
          <a:p>
            <a:pPr lvl="1">
              <a:lnSpc>
                <a:spcPct val="110000"/>
              </a:lnSpc>
              <a:spcBef>
                <a:spcPts val="600"/>
              </a:spcBef>
              <a:spcAft>
                <a:spcPts val="600"/>
              </a:spcAft>
            </a:pPr>
            <a:r>
              <a:rPr lang="en-US" dirty="0" smtClean="0">
                <a:latin typeface="+mn-lt"/>
              </a:rPr>
              <a:t>Board to “[d]evelop Standards of Quality, policies, and guidelines to reflect…the diverse nature of the modern student body”</a:t>
            </a:r>
          </a:p>
          <a:p>
            <a:pPr>
              <a:lnSpc>
                <a:spcPct val="110000"/>
              </a:lnSpc>
              <a:spcBef>
                <a:spcPts val="600"/>
              </a:spcBef>
              <a:spcAft>
                <a:spcPts val="600"/>
              </a:spcAft>
            </a:pPr>
            <a:r>
              <a:rPr lang="en-US" b="0" dirty="0" smtClean="0">
                <a:latin typeface="+mn-lt"/>
              </a:rPr>
              <a:t>Current Standards of Quality address </a:t>
            </a:r>
            <a:r>
              <a:rPr lang="en-US" b="0" u="sng" dirty="0" smtClean="0">
                <a:latin typeface="+mn-lt"/>
              </a:rPr>
              <a:t>equality:</a:t>
            </a:r>
            <a:endParaRPr lang="en-US" b="0" dirty="0" smtClean="0">
              <a:latin typeface="+mn-lt"/>
            </a:endParaRPr>
          </a:p>
          <a:p>
            <a:pPr lvl="1">
              <a:lnSpc>
                <a:spcPct val="110000"/>
              </a:lnSpc>
              <a:spcBef>
                <a:spcPts val="600"/>
              </a:spcBef>
              <a:spcAft>
                <a:spcPts val="600"/>
              </a:spcAft>
            </a:pPr>
            <a:r>
              <a:rPr lang="en-US" dirty="0" smtClean="0">
                <a:latin typeface="+mn-lt"/>
              </a:rPr>
              <a:t>Establishes a minimum standard, based on numbers of students, with little regard to the attributes of the student body</a:t>
            </a:r>
          </a:p>
          <a:p>
            <a:endParaRPr lang="en-US" b="0" dirty="0" smtClean="0">
              <a:latin typeface="+mn-lt"/>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dirty="0"/>
          </a:p>
        </p:txBody>
      </p:sp>
    </p:spTree>
    <p:extLst>
      <p:ext uri="{BB962C8B-B14F-4D97-AF65-F5344CB8AC3E}">
        <p14:creationId xmlns:p14="http://schemas.microsoft.com/office/powerpoint/2010/main" val="2407350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Georgia"/>
              <a:buNone/>
            </a:pPr>
            <a:r>
              <a:rPr lang="en-US" sz="4000" dirty="0">
                <a:latin typeface="+mn-lt"/>
              </a:rPr>
              <a:t>Priority Levers for </a:t>
            </a:r>
            <a:r>
              <a:rPr lang="en-US" sz="4000" dirty="0" smtClean="0">
                <a:latin typeface="+mn-lt"/>
              </a:rPr>
              <a:t>Equity </a:t>
            </a:r>
            <a:endParaRPr sz="4000" dirty="0">
              <a:latin typeface="+mn-lt"/>
            </a:endParaRPr>
          </a:p>
        </p:txBody>
      </p:sp>
      <p:sp>
        <p:nvSpPr>
          <p:cNvPr id="147" name="Google Shape;147;p19"/>
          <p:cNvSpPr txBox="1">
            <a:spLocks noGrp="1"/>
          </p:cNvSpPr>
          <p:nvPr>
            <p:ph type="body" idx="1"/>
          </p:nvPr>
        </p:nvSpPr>
        <p:spPr>
          <a:xfrm>
            <a:off x="457200" y="1299949"/>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2480"/>
              <a:buChar char="•"/>
            </a:pPr>
            <a:r>
              <a:rPr lang="en-US" sz="2480" b="0" dirty="0">
                <a:latin typeface="+mn-lt"/>
              </a:rPr>
              <a:t>Instructional quality </a:t>
            </a:r>
            <a:endParaRPr b="0"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a:latin typeface="+mn-lt"/>
              </a:rPr>
              <a:t>Class size and class size reduction</a:t>
            </a:r>
            <a:endParaRPr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a:latin typeface="+mn-lt"/>
              </a:rPr>
              <a:t>Teacher quality </a:t>
            </a:r>
            <a:endParaRPr sz="2170"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a:latin typeface="+mn-lt"/>
              </a:rPr>
              <a:t>S</a:t>
            </a:r>
            <a:r>
              <a:rPr lang="en-US" sz="2170" dirty="0" smtClean="0">
                <a:latin typeface="+mn-lt"/>
              </a:rPr>
              <a:t>chool </a:t>
            </a:r>
            <a:r>
              <a:rPr lang="en-US" sz="2170" dirty="0">
                <a:latin typeface="+mn-lt"/>
              </a:rPr>
              <a:t>building administration</a:t>
            </a:r>
            <a:endParaRPr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smtClean="0">
                <a:latin typeface="+mn-lt"/>
              </a:rPr>
              <a:t>Reading specialists </a:t>
            </a:r>
          </a:p>
          <a:p>
            <a:pPr marL="742950" lvl="1" indent="-285750" algn="l" rtl="0">
              <a:lnSpc>
                <a:spcPct val="80000"/>
              </a:lnSpc>
              <a:spcBef>
                <a:spcPts val="434"/>
              </a:spcBef>
              <a:spcAft>
                <a:spcPts val="0"/>
              </a:spcAft>
              <a:buClr>
                <a:schemeClr val="dk1"/>
              </a:buClr>
              <a:buSzPts val="2170"/>
              <a:buChar char="–"/>
            </a:pPr>
            <a:r>
              <a:rPr lang="en-US" sz="2170" dirty="0" smtClean="0">
                <a:latin typeface="+mn-lt"/>
              </a:rPr>
              <a:t>Technology support</a:t>
            </a:r>
          </a:p>
          <a:p>
            <a:pPr marL="742950" lvl="1" indent="-285750" algn="l" rtl="0">
              <a:lnSpc>
                <a:spcPct val="80000"/>
              </a:lnSpc>
              <a:spcBef>
                <a:spcPts val="434"/>
              </a:spcBef>
              <a:spcAft>
                <a:spcPts val="0"/>
              </a:spcAft>
              <a:buClr>
                <a:schemeClr val="dk1"/>
              </a:buClr>
              <a:buSzPts val="2170"/>
              <a:buChar char="–"/>
            </a:pPr>
            <a:endParaRPr sz="2170" dirty="0">
              <a:latin typeface="+mn-lt"/>
            </a:endParaRPr>
          </a:p>
          <a:p>
            <a:pPr marL="342900" lvl="0" indent="-342900" algn="l" rtl="0">
              <a:lnSpc>
                <a:spcPct val="80000"/>
              </a:lnSpc>
              <a:spcBef>
                <a:spcPts val="496"/>
              </a:spcBef>
              <a:spcAft>
                <a:spcPts val="0"/>
              </a:spcAft>
              <a:buClr>
                <a:schemeClr val="dk1"/>
              </a:buClr>
              <a:buSzPts val="2480"/>
              <a:buChar char="•"/>
            </a:pPr>
            <a:r>
              <a:rPr lang="en-US" sz="2480" b="0" dirty="0" smtClean="0">
                <a:latin typeface="+mn-lt"/>
              </a:rPr>
              <a:t>Student </a:t>
            </a:r>
            <a:r>
              <a:rPr lang="en-US" sz="2480" b="0" dirty="0">
                <a:latin typeface="+mn-lt"/>
              </a:rPr>
              <a:t>support </a:t>
            </a:r>
            <a:endParaRPr b="0"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a:latin typeface="+mn-lt"/>
              </a:rPr>
              <a:t>Guidance counselors</a:t>
            </a:r>
            <a:endParaRPr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smtClean="0">
                <a:latin typeface="+mn-lt"/>
              </a:rPr>
              <a:t>Specialized instructional </a:t>
            </a:r>
            <a:r>
              <a:rPr lang="en-US" sz="2170" dirty="0">
                <a:latin typeface="+mn-lt"/>
              </a:rPr>
              <a:t>s</a:t>
            </a:r>
            <a:r>
              <a:rPr lang="en-US" sz="2170" dirty="0" smtClean="0">
                <a:latin typeface="+mn-lt"/>
              </a:rPr>
              <a:t>upport </a:t>
            </a:r>
            <a:r>
              <a:rPr lang="en-US" sz="2170" dirty="0">
                <a:latin typeface="+mn-lt"/>
              </a:rPr>
              <a:t>p</a:t>
            </a:r>
            <a:r>
              <a:rPr lang="en-US" sz="2170" dirty="0" smtClean="0">
                <a:latin typeface="+mn-lt"/>
              </a:rPr>
              <a:t>ersonnel </a:t>
            </a:r>
            <a:endParaRPr dirty="0">
              <a:latin typeface="+mn-lt"/>
            </a:endParaRPr>
          </a:p>
          <a:p>
            <a:pPr marL="342900" lvl="0" indent="-342900" algn="l" rtl="0">
              <a:lnSpc>
                <a:spcPct val="80000"/>
              </a:lnSpc>
              <a:spcBef>
                <a:spcPts val="496"/>
              </a:spcBef>
              <a:spcAft>
                <a:spcPts val="0"/>
              </a:spcAft>
              <a:buClr>
                <a:schemeClr val="dk1"/>
              </a:buClr>
              <a:buSzPts val="2480"/>
              <a:buChar char="•"/>
            </a:pPr>
            <a:endParaRPr lang="en-US" sz="2480" b="0" dirty="0" smtClean="0">
              <a:latin typeface="+mn-lt"/>
            </a:endParaRPr>
          </a:p>
          <a:p>
            <a:pPr marL="342900" lvl="0" indent="-342900" algn="l" rtl="0">
              <a:lnSpc>
                <a:spcPct val="80000"/>
              </a:lnSpc>
              <a:spcBef>
                <a:spcPts val="496"/>
              </a:spcBef>
              <a:spcAft>
                <a:spcPts val="0"/>
              </a:spcAft>
              <a:buClr>
                <a:schemeClr val="dk1"/>
              </a:buClr>
              <a:buSzPts val="2480"/>
              <a:buChar char="•"/>
            </a:pPr>
            <a:r>
              <a:rPr lang="en-US" sz="2480" b="0" dirty="0" smtClean="0">
                <a:latin typeface="+mn-lt"/>
              </a:rPr>
              <a:t>Supporting </a:t>
            </a:r>
            <a:r>
              <a:rPr lang="en-US" sz="2480" b="0" dirty="0">
                <a:latin typeface="+mn-lt"/>
              </a:rPr>
              <a:t>vulnerable </a:t>
            </a:r>
            <a:r>
              <a:rPr lang="en-US" sz="2480" b="0" dirty="0" smtClean="0">
                <a:latin typeface="+mn-lt"/>
              </a:rPr>
              <a:t>populations </a:t>
            </a:r>
            <a:endParaRPr b="0"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a:latin typeface="+mn-lt"/>
              </a:rPr>
              <a:t>Students in poverty </a:t>
            </a:r>
            <a:endParaRPr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smtClean="0">
                <a:latin typeface="+mn-lt"/>
              </a:rPr>
              <a:t>English Learner students  </a:t>
            </a:r>
            <a:endParaRPr dirty="0">
              <a:latin typeface="+mn-lt"/>
            </a:endParaRPr>
          </a:p>
          <a:p>
            <a:pPr marL="742950" lvl="1" indent="-285750" algn="l" rtl="0">
              <a:lnSpc>
                <a:spcPct val="80000"/>
              </a:lnSpc>
              <a:spcBef>
                <a:spcPts val="434"/>
              </a:spcBef>
              <a:spcAft>
                <a:spcPts val="0"/>
              </a:spcAft>
              <a:buClr>
                <a:schemeClr val="dk1"/>
              </a:buClr>
              <a:buSzPts val="2170"/>
              <a:buChar char="–"/>
            </a:pPr>
            <a:r>
              <a:rPr lang="en-US" sz="2170" dirty="0" smtClean="0">
                <a:latin typeface="+mn-lt"/>
              </a:rPr>
              <a:t>Students with disabilities  </a:t>
            </a:r>
            <a:endParaRPr sz="2170" dirty="0">
              <a:latin typeface="+mn-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0"/>
          <p:cNvSpPr txBox="1">
            <a:spLocks noGrp="1"/>
          </p:cNvSpPr>
          <p:nvPr>
            <p:ph type="title"/>
          </p:nvPr>
        </p:nvSpPr>
        <p:spPr>
          <a:xfrm>
            <a:off x="722313" y="3024187"/>
            <a:ext cx="7772400" cy="136207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4000"/>
              <a:buFont typeface="Georgia"/>
              <a:buNone/>
            </a:pPr>
            <a:r>
              <a:rPr lang="en-US" dirty="0">
                <a:latin typeface="+mn-lt"/>
              </a:rPr>
              <a:t>INSTRUCTIONAL </a:t>
            </a:r>
            <a:r>
              <a:rPr lang="en-US" dirty="0" smtClean="0">
                <a:latin typeface="+mn-lt"/>
              </a:rPr>
              <a:t>QUALITY</a:t>
            </a:r>
            <a:endParaRPr dirty="0">
              <a:latin typeface="+mn-lt"/>
            </a:endParaRPr>
          </a:p>
        </p:txBody>
      </p:sp>
      <p:sp>
        <p:nvSpPr>
          <p:cNvPr id="153" name="Google Shape;153;p20"/>
          <p:cNvSpPr txBox="1">
            <a:spLocks noGrp="1"/>
          </p:cNvSpPr>
          <p:nvPr>
            <p:ph type="body" idx="1"/>
          </p:nvPr>
        </p:nvSpPr>
        <p:spPr>
          <a:xfrm>
            <a:off x="722313" y="1524000"/>
            <a:ext cx="7772400" cy="150018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595959"/>
              </a:buClr>
              <a:buSzPts val="2000"/>
              <a:buNone/>
            </a:pPr>
            <a:r>
              <a:rPr lang="en-US" dirty="0" smtClean="0">
                <a:latin typeface="+mj-lt"/>
              </a:rPr>
              <a:t>Lever One:</a:t>
            </a:r>
            <a:endParaRPr dirty="0">
              <a:latin typeface="+mj-lt"/>
            </a:endParaRPr>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Autofit/>
          </a:bodyPr>
          <a:lstStyle/>
          <a:p>
            <a:r>
              <a:rPr lang="en-US" sz="4000" dirty="0" smtClean="0">
                <a:latin typeface="+mj-lt"/>
              </a:rPr>
              <a:t>Existing SOQ: Maximum </a:t>
            </a:r>
            <a:r>
              <a:rPr lang="en-US" sz="4000" dirty="0">
                <a:latin typeface="+mj-lt"/>
              </a:rPr>
              <a:t>C</a:t>
            </a:r>
            <a:r>
              <a:rPr lang="en-US" sz="4000" dirty="0" smtClean="0">
                <a:latin typeface="+mj-lt"/>
              </a:rPr>
              <a:t>lass </a:t>
            </a:r>
            <a:r>
              <a:rPr lang="en-US" sz="4000" dirty="0">
                <a:latin typeface="+mj-lt"/>
              </a:rPr>
              <a:t>S</a:t>
            </a:r>
            <a:r>
              <a:rPr lang="en-US" sz="4000" dirty="0" smtClean="0">
                <a:latin typeface="+mj-lt"/>
              </a:rPr>
              <a:t>ize and Student/Teacher </a:t>
            </a:r>
            <a:r>
              <a:rPr lang="en-US" sz="4000" dirty="0">
                <a:latin typeface="+mj-lt"/>
              </a:rPr>
              <a:t>R</a:t>
            </a:r>
            <a:r>
              <a:rPr lang="en-US" sz="4000" dirty="0" smtClean="0">
                <a:latin typeface="+mj-lt"/>
              </a:rPr>
              <a:t>atios</a:t>
            </a:r>
            <a:endParaRPr lang="en-US" sz="4000" dirty="0">
              <a:latin typeface="+mj-lt"/>
            </a:endParaRPr>
          </a:p>
        </p:txBody>
      </p:sp>
      <p:graphicFrame>
        <p:nvGraphicFramePr>
          <p:cNvPr id="9" name="Table 8"/>
          <p:cNvGraphicFramePr>
            <a:graphicFrameLocks noGrp="1"/>
          </p:cNvGraphicFramePr>
          <p:nvPr>
            <p:extLst>
              <p:ext uri="{D42A27DB-BD31-4B8C-83A1-F6EECF244321}">
                <p14:modId xmlns:p14="http://schemas.microsoft.com/office/powerpoint/2010/main" val="1606591060"/>
              </p:ext>
            </p:extLst>
          </p:nvPr>
        </p:nvGraphicFramePr>
        <p:xfrm>
          <a:off x="204716" y="1414376"/>
          <a:ext cx="8611738" cy="4199964"/>
        </p:xfrm>
        <a:graphic>
          <a:graphicData uri="http://schemas.openxmlformats.org/drawingml/2006/table">
            <a:tbl>
              <a:tblPr firstRow="1" bandRow="1">
                <a:tableStyleId>{5C22544A-7EE6-4342-B048-85BDC9FD1C3A}</a:tableStyleId>
              </a:tblPr>
              <a:tblGrid>
                <a:gridCol w="3206496">
                  <a:extLst>
                    <a:ext uri="{9D8B030D-6E8A-4147-A177-3AD203B41FA5}">
                      <a16:colId xmlns="" xmlns:a16="http://schemas.microsoft.com/office/drawing/2014/main" val="3757578544"/>
                    </a:ext>
                  </a:extLst>
                </a:gridCol>
                <a:gridCol w="2748427">
                  <a:extLst>
                    <a:ext uri="{9D8B030D-6E8A-4147-A177-3AD203B41FA5}">
                      <a16:colId xmlns="" xmlns:a16="http://schemas.microsoft.com/office/drawing/2014/main" val="2064928211"/>
                    </a:ext>
                  </a:extLst>
                </a:gridCol>
                <a:gridCol w="2656815">
                  <a:extLst>
                    <a:ext uri="{9D8B030D-6E8A-4147-A177-3AD203B41FA5}">
                      <a16:colId xmlns="" xmlns:a16="http://schemas.microsoft.com/office/drawing/2014/main" val="1914981485"/>
                    </a:ext>
                  </a:extLst>
                </a:gridCol>
              </a:tblGrid>
              <a:tr h="847165">
                <a:tc>
                  <a:txBody>
                    <a:bodyPr/>
                    <a:lstStyle/>
                    <a:p>
                      <a:pPr algn="ctr"/>
                      <a:r>
                        <a:rPr lang="en-US" sz="2200" dirty="0" smtClean="0"/>
                        <a:t>Grade Span</a:t>
                      </a:r>
                      <a:endParaRPr lang="en-US" sz="2200" dirty="0"/>
                    </a:p>
                  </a:txBody>
                  <a:tcPr/>
                </a:tc>
                <a:tc>
                  <a:txBody>
                    <a:bodyPr/>
                    <a:lstStyle/>
                    <a:p>
                      <a:pPr algn="ctr"/>
                      <a:r>
                        <a:rPr lang="en-US" sz="2200" dirty="0" smtClean="0"/>
                        <a:t>Max. Student</a:t>
                      </a:r>
                      <a:r>
                        <a:rPr lang="en-US" sz="2200" baseline="0" dirty="0" smtClean="0"/>
                        <a:t> to Teacher</a:t>
                      </a:r>
                      <a:r>
                        <a:rPr lang="en-US" sz="2200" dirty="0" smtClean="0"/>
                        <a:t> ratio</a:t>
                      </a:r>
                      <a:endParaRPr lang="en-US" sz="2200" dirty="0"/>
                    </a:p>
                  </a:txBody>
                  <a:tcPr/>
                </a:tc>
                <a:tc>
                  <a:txBody>
                    <a:bodyPr/>
                    <a:lstStyle/>
                    <a:p>
                      <a:pPr algn="ctr"/>
                      <a:r>
                        <a:rPr lang="en-US" sz="2200" dirty="0" smtClean="0"/>
                        <a:t>Maximum Class</a:t>
                      </a:r>
                      <a:r>
                        <a:rPr lang="en-US" sz="2200" baseline="0" dirty="0" smtClean="0"/>
                        <a:t> Size</a:t>
                      </a:r>
                      <a:endParaRPr lang="en-US" sz="2200" dirty="0"/>
                    </a:p>
                  </a:txBody>
                  <a:tcPr/>
                </a:tc>
                <a:extLst>
                  <a:ext uri="{0D108BD9-81ED-4DB2-BD59-A6C34878D82A}">
                    <a16:rowId xmlns="" xmlns:a16="http://schemas.microsoft.com/office/drawing/2014/main" val="2752160685"/>
                  </a:ext>
                </a:extLst>
              </a:tr>
              <a:tr h="847165">
                <a:tc>
                  <a:txBody>
                    <a:bodyPr/>
                    <a:lstStyle/>
                    <a:p>
                      <a:pPr algn="ctr"/>
                      <a:r>
                        <a:rPr lang="en-US" sz="2200" dirty="0" smtClean="0"/>
                        <a:t>Kindergarten</a:t>
                      </a:r>
                      <a:endParaRPr lang="en-US" sz="2200" dirty="0"/>
                    </a:p>
                  </a:txBody>
                  <a:tcPr/>
                </a:tc>
                <a:tc>
                  <a:txBody>
                    <a:bodyPr/>
                    <a:lstStyle/>
                    <a:p>
                      <a:pPr algn="ctr"/>
                      <a:r>
                        <a:rPr lang="en-US" sz="2200" dirty="0" smtClean="0"/>
                        <a:t>24:1 (</a:t>
                      </a:r>
                      <a:r>
                        <a:rPr lang="en-US" sz="2200" dirty="0" err="1" smtClean="0"/>
                        <a:t>divisionwide</a:t>
                      </a:r>
                      <a:r>
                        <a:rPr lang="en-US" sz="2200" dirty="0" smtClean="0"/>
                        <a:t>)</a:t>
                      </a:r>
                      <a:endParaRPr lang="en-US" sz="2200" dirty="0"/>
                    </a:p>
                  </a:txBody>
                  <a:tcPr/>
                </a:tc>
                <a:tc>
                  <a:txBody>
                    <a:bodyPr/>
                    <a:lstStyle/>
                    <a:p>
                      <a:pPr algn="ctr"/>
                      <a:r>
                        <a:rPr lang="en-US" sz="2200" dirty="0" smtClean="0"/>
                        <a:t>24</a:t>
                      </a:r>
                      <a:r>
                        <a:rPr lang="en-US" sz="2200" baseline="0" dirty="0" smtClean="0"/>
                        <a:t> (29  if an aide is provided)</a:t>
                      </a:r>
                      <a:endParaRPr lang="en-US" sz="2200" dirty="0"/>
                    </a:p>
                  </a:txBody>
                  <a:tcPr/>
                </a:tc>
                <a:extLst>
                  <a:ext uri="{0D108BD9-81ED-4DB2-BD59-A6C34878D82A}">
                    <a16:rowId xmlns="" xmlns:a16="http://schemas.microsoft.com/office/drawing/2014/main" val="1289899169"/>
                  </a:ext>
                </a:extLst>
              </a:tr>
              <a:tr h="490817">
                <a:tc>
                  <a:txBody>
                    <a:bodyPr/>
                    <a:lstStyle/>
                    <a:p>
                      <a:pPr algn="ctr"/>
                      <a:r>
                        <a:rPr lang="en-US" sz="2200" dirty="0" smtClean="0"/>
                        <a:t>Grades</a:t>
                      </a:r>
                      <a:r>
                        <a:rPr lang="en-US" sz="2200" baseline="0" dirty="0" smtClean="0"/>
                        <a:t> 1, 2, and 3</a:t>
                      </a:r>
                      <a:endParaRPr lang="en-US" sz="2200" dirty="0"/>
                    </a:p>
                  </a:txBody>
                  <a:tcPr/>
                </a:tc>
                <a:tc>
                  <a:txBody>
                    <a:bodyPr/>
                    <a:lstStyle/>
                    <a:p>
                      <a:pPr algn="ctr"/>
                      <a:r>
                        <a:rPr lang="en-US" sz="2200" dirty="0" smtClean="0"/>
                        <a:t>24:1 (</a:t>
                      </a:r>
                      <a:r>
                        <a:rPr lang="en-US" sz="2200" dirty="0" err="1" smtClean="0"/>
                        <a:t>divisionwide</a:t>
                      </a:r>
                      <a:r>
                        <a:rPr lang="en-US" sz="2200" dirty="0" smtClean="0"/>
                        <a:t>)</a:t>
                      </a:r>
                      <a:endParaRPr lang="en-US" sz="2200" dirty="0"/>
                    </a:p>
                  </a:txBody>
                  <a:tcPr/>
                </a:tc>
                <a:tc>
                  <a:txBody>
                    <a:bodyPr/>
                    <a:lstStyle/>
                    <a:p>
                      <a:pPr algn="ctr"/>
                      <a:r>
                        <a:rPr lang="en-US" sz="2200" dirty="0" smtClean="0"/>
                        <a:t>30</a:t>
                      </a:r>
                      <a:endParaRPr lang="en-US" sz="2200" dirty="0"/>
                    </a:p>
                  </a:txBody>
                  <a:tcPr/>
                </a:tc>
                <a:extLst>
                  <a:ext uri="{0D108BD9-81ED-4DB2-BD59-A6C34878D82A}">
                    <a16:rowId xmlns="" xmlns:a16="http://schemas.microsoft.com/office/drawing/2014/main" val="559504193"/>
                  </a:ext>
                </a:extLst>
              </a:tr>
              <a:tr h="490817">
                <a:tc>
                  <a:txBody>
                    <a:bodyPr/>
                    <a:lstStyle/>
                    <a:p>
                      <a:pPr algn="ctr"/>
                      <a:r>
                        <a:rPr lang="en-US" sz="2200" dirty="0" smtClean="0"/>
                        <a:t>Grades</a:t>
                      </a:r>
                      <a:r>
                        <a:rPr lang="en-US" sz="2200" baseline="0" dirty="0" smtClean="0"/>
                        <a:t> 4, 5, and 6</a:t>
                      </a:r>
                      <a:endParaRPr lang="en-US" sz="2200" dirty="0"/>
                    </a:p>
                  </a:txBody>
                  <a:tcPr/>
                </a:tc>
                <a:tc>
                  <a:txBody>
                    <a:bodyPr/>
                    <a:lstStyle/>
                    <a:p>
                      <a:pPr algn="ctr"/>
                      <a:r>
                        <a:rPr lang="en-US" sz="2200" dirty="0" smtClean="0"/>
                        <a:t>25:1 (</a:t>
                      </a:r>
                      <a:r>
                        <a:rPr lang="en-US" sz="2200" dirty="0" err="1" smtClean="0"/>
                        <a:t>divisionwide</a:t>
                      </a:r>
                      <a:r>
                        <a:rPr lang="en-US" sz="2200" dirty="0" smtClean="0"/>
                        <a:t>)</a:t>
                      </a:r>
                      <a:endParaRPr lang="en-US" sz="2200" dirty="0"/>
                    </a:p>
                  </a:txBody>
                  <a:tcPr/>
                </a:tc>
                <a:tc>
                  <a:txBody>
                    <a:bodyPr/>
                    <a:lstStyle/>
                    <a:p>
                      <a:pPr algn="ctr"/>
                      <a:r>
                        <a:rPr lang="en-US" sz="2200" dirty="0" smtClean="0"/>
                        <a:t>35</a:t>
                      </a:r>
                      <a:endParaRPr lang="en-US" sz="2200" dirty="0"/>
                    </a:p>
                  </a:txBody>
                  <a:tcPr/>
                </a:tc>
                <a:extLst>
                  <a:ext uri="{0D108BD9-81ED-4DB2-BD59-A6C34878D82A}">
                    <a16:rowId xmlns="" xmlns:a16="http://schemas.microsoft.com/office/drawing/2014/main" val="1617273153"/>
                  </a:ext>
                </a:extLst>
              </a:tr>
              <a:tr h="490817">
                <a:tc>
                  <a:txBody>
                    <a:bodyPr/>
                    <a:lstStyle/>
                    <a:p>
                      <a:pPr algn="ctr"/>
                      <a:r>
                        <a:rPr lang="en-US" sz="2200" dirty="0" smtClean="0"/>
                        <a:t>Grade</a:t>
                      </a:r>
                      <a:r>
                        <a:rPr lang="en-US" sz="2200" baseline="0" dirty="0" smtClean="0"/>
                        <a:t> 6-12 English Classes</a:t>
                      </a:r>
                      <a:endParaRPr lang="en-US" sz="2200" dirty="0"/>
                    </a:p>
                  </a:txBody>
                  <a:tcPr/>
                </a:tc>
                <a:tc>
                  <a:txBody>
                    <a:bodyPr/>
                    <a:lstStyle/>
                    <a:p>
                      <a:pPr algn="ctr"/>
                      <a:r>
                        <a:rPr lang="en-US" sz="2200" dirty="0" smtClean="0"/>
                        <a:t>24:1</a:t>
                      </a:r>
                      <a:r>
                        <a:rPr lang="en-US" sz="2200" baseline="0" dirty="0" smtClean="0"/>
                        <a:t> (</a:t>
                      </a:r>
                      <a:r>
                        <a:rPr lang="en-US" sz="2200" baseline="0" dirty="0" err="1" smtClean="0"/>
                        <a:t>divisionwide</a:t>
                      </a:r>
                      <a:r>
                        <a:rPr lang="en-US" sz="2200" baseline="0" dirty="0" smtClean="0"/>
                        <a:t>)</a:t>
                      </a:r>
                      <a:endParaRPr lang="en-US" sz="2200" dirty="0"/>
                    </a:p>
                  </a:txBody>
                  <a:tcPr/>
                </a:tc>
                <a:tc>
                  <a:txBody>
                    <a:bodyPr/>
                    <a:lstStyle/>
                    <a:p>
                      <a:pPr algn="ctr"/>
                      <a:r>
                        <a:rPr lang="en-US" sz="2200" dirty="0" smtClean="0"/>
                        <a:t>None</a:t>
                      </a:r>
                      <a:endParaRPr lang="en-US" sz="2200" dirty="0"/>
                    </a:p>
                  </a:txBody>
                  <a:tcPr/>
                </a:tc>
                <a:extLst>
                  <a:ext uri="{0D108BD9-81ED-4DB2-BD59-A6C34878D82A}">
                    <a16:rowId xmlns="" xmlns:a16="http://schemas.microsoft.com/office/drawing/2014/main" val="2784872185"/>
                  </a:ext>
                </a:extLst>
              </a:tr>
              <a:tr h="490817">
                <a:tc>
                  <a:txBody>
                    <a:bodyPr/>
                    <a:lstStyle/>
                    <a:p>
                      <a:pPr algn="ctr"/>
                      <a:r>
                        <a:rPr lang="en-US" sz="2200" dirty="0" smtClean="0"/>
                        <a:t>Middle and High Schools</a:t>
                      </a:r>
                      <a:endParaRPr lang="en-US" sz="2200" dirty="0"/>
                    </a:p>
                  </a:txBody>
                  <a:tcPr/>
                </a:tc>
                <a:tc>
                  <a:txBody>
                    <a:bodyPr/>
                    <a:lstStyle/>
                    <a:p>
                      <a:pPr algn="ctr"/>
                      <a:r>
                        <a:rPr lang="en-US" sz="2200" dirty="0" smtClean="0"/>
                        <a:t>21:1 (schoolwide)</a:t>
                      </a:r>
                      <a:endParaRPr lang="en-US" sz="2200" dirty="0"/>
                    </a:p>
                  </a:txBody>
                  <a:tcPr/>
                </a:tc>
                <a:tc>
                  <a:txBody>
                    <a:bodyPr/>
                    <a:lstStyle/>
                    <a:p>
                      <a:pPr algn="ctr"/>
                      <a:r>
                        <a:rPr lang="en-US" sz="2200" dirty="0" smtClean="0"/>
                        <a:t>None</a:t>
                      </a:r>
                      <a:endParaRPr lang="en-US" sz="2200" dirty="0"/>
                    </a:p>
                  </a:txBody>
                  <a:tcPr/>
                </a:tc>
                <a:extLst>
                  <a:ext uri="{0D108BD9-81ED-4DB2-BD59-A6C34878D82A}">
                    <a16:rowId xmlns="" xmlns:a16="http://schemas.microsoft.com/office/drawing/2014/main" val="2615913536"/>
                  </a:ext>
                </a:extLst>
              </a:tr>
            </a:tbl>
          </a:graphicData>
        </a:graphic>
      </p:graphicFrame>
      <p:sp>
        <p:nvSpPr>
          <p:cNvPr id="4" name="TextBox 3"/>
          <p:cNvSpPr txBox="1"/>
          <p:nvPr/>
        </p:nvSpPr>
        <p:spPr>
          <a:xfrm>
            <a:off x="457200" y="5932837"/>
            <a:ext cx="8077200" cy="338554"/>
          </a:xfrm>
          <a:prstGeom prst="rect">
            <a:avLst/>
          </a:prstGeom>
          <a:noFill/>
        </p:spPr>
        <p:txBody>
          <a:bodyPr wrap="square" rtlCol="0">
            <a:spAutoFit/>
          </a:bodyPr>
          <a:lstStyle/>
          <a:p>
            <a:r>
              <a:rPr lang="en-US" sz="1600" i="1" dirty="0">
                <a:solidFill>
                  <a:prstClr val="black"/>
                </a:solidFill>
              </a:rPr>
              <a:t>§ 22.1-253.13:2(C), Code of </a:t>
            </a:r>
            <a:r>
              <a:rPr lang="en-US" sz="1600" i="1" dirty="0" smtClean="0">
                <a:solidFill>
                  <a:prstClr val="black"/>
                </a:solidFill>
              </a:rPr>
              <a:t>Virginia</a:t>
            </a:r>
            <a:endParaRPr lang="en-US" sz="1600" i="1" dirty="0">
              <a:solidFill>
                <a:prstClr val="black"/>
              </a:solidFill>
            </a:endParaRPr>
          </a:p>
        </p:txBody>
      </p:sp>
      <p:sp>
        <p:nvSpPr>
          <p:cNvPr id="8" name="Slide Number Placeholder 7"/>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dirty="0"/>
          </a:p>
        </p:txBody>
      </p:sp>
    </p:spTree>
    <p:extLst>
      <p:ext uri="{BB962C8B-B14F-4D97-AF65-F5344CB8AC3E}">
        <p14:creationId xmlns:p14="http://schemas.microsoft.com/office/powerpoint/2010/main" val="432928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TotalTime>
  <Words>4110</Words>
  <Application>Microsoft Office PowerPoint</Application>
  <PresentationFormat>On-screen Show (4:3)</PresentationFormat>
  <Paragraphs>686</Paragraphs>
  <Slides>50</Slides>
  <Notes>50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Standards of Quality Review:  Levers and Best Practices  </vt:lpstr>
      <vt:lpstr>Overview</vt:lpstr>
      <vt:lpstr>The Standards of Quality</vt:lpstr>
      <vt:lpstr>2016 SOQ Recommendations</vt:lpstr>
      <vt:lpstr>2016 SOQ Recommendations</vt:lpstr>
      <vt:lpstr>Promoting Equity in Education</vt:lpstr>
      <vt:lpstr>Priority Levers for Equity </vt:lpstr>
      <vt:lpstr>INSTRUCTIONAL QUALITY</vt:lpstr>
      <vt:lpstr>Existing SOQ: Maximum Class Size and Student/Teacher Ratios</vt:lpstr>
      <vt:lpstr>Existing K-3 Class Size Reduction Program </vt:lpstr>
      <vt:lpstr>Research on Class Size  Reductions  </vt:lpstr>
      <vt:lpstr>Smaller Average Student-Teacher Ratios in High Poverty Schools </vt:lpstr>
      <vt:lpstr>Existing SOQ: Teacher Effectiveness and Professional Development</vt:lpstr>
      <vt:lpstr>Existing SOQ: Teacher Effectiveness and Professional Development</vt:lpstr>
      <vt:lpstr>Research on Teacher Quality </vt:lpstr>
      <vt:lpstr>New and Provisionally Licensed Teachers are Concentrated in High Poverty Schools </vt:lpstr>
      <vt:lpstr>Existing SOQ: Principal and Assistant Principal Ratios</vt:lpstr>
      <vt:lpstr>Research on School Leadership </vt:lpstr>
      <vt:lpstr>Existing SOQ: Reading Specialists </vt:lpstr>
      <vt:lpstr>High-Poverty Schools Have Better Access to Reading Specialists </vt:lpstr>
      <vt:lpstr>Existing SOQ: Technology Support and Data Analysis </vt:lpstr>
      <vt:lpstr>Research on Technology Support </vt:lpstr>
      <vt:lpstr>Policy Considerations: Instructional Quality </vt:lpstr>
      <vt:lpstr>Policy Considerations: Instructional Quality </vt:lpstr>
      <vt:lpstr>Discussion on Instructional Quality </vt:lpstr>
      <vt:lpstr>STUDENT SUPPORT</vt:lpstr>
      <vt:lpstr>Existing SOQ: School Counselor Ratios</vt:lpstr>
      <vt:lpstr>Research on Guidance Counselor Staffing Ratios</vt:lpstr>
      <vt:lpstr>Most Students Have Access to Counselors but Ratios are High</vt:lpstr>
      <vt:lpstr>Existing SOQ: Support Services Positions</vt:lpstr>
      <vt:lpstr>Specialized Instructional Support Personnel (ESSA)</vt:lpstr>
      <vt:lpstr>Research on Specialized Instructional Support Personnel  </vt:lpstr>
      <vt:lpstr>Social Worker Ratios are Lower in High Poverty Schools but Access is Limited </vt:lpstr>
      <vt:lpstr>Access to Psychologists is Limited and Ratios are High </vt:lpstr>
      <vt:lpstr>Policy Considerations: Specialized Instructional Support Personnel </vt:lpstr>
      <vt:lpstr>Discussion on Student Support </vt:lpstr>
      <vt:lpstr>SUPPORTING VULNERABLE STUDENT POPULATIONS </vt:lpstr>
      <vt:lpstr>Research on Students in Poverty </vt:lpstr>
      <vt:lpstr>Impact of Concentrated Poverty </vt:lpstr>
      <vt:lpstr>Existing At-Risk Add-On Fund Program </vt:lpstr>
      <vt:lpstr>Existing SOQ: Prevention, Intervention and Remediation </vt:lpstr>
      <vt:lpstr>Research on Funding for Low Income Students </vt:lpstr>
      <vt:lpstr>Existing SOQ: English Learner Staffing Ratios </vt:lpstr>
      <vt:lpstr>Research on English Learner Staffing Ratios  </vt:lpstr>
      <vt:lpstr>PowerPoint Presentation</vt:lpstr>
      <vt:lpstr>Special Education Staffing Research </vt:lpstr>
      <vt:lpstr>Policy Considerations: Supporting Vulnerable Student Populations</vt:lpstr>
      <vt:lpstr>Discussion on Supporting Vulnerable Student Populations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of Quality Review: Levers and Best Practices</dc:title>
  <dc:creator>Piver-Renna, Jennifer (DOE)</dc:creator>
  <cp:lastModifiedBy>Emily V. Webb (DOE) </cp:lastModifiedBy>
  <cp:revision>117</cp:revision>
  <cp:lastPrinted>2019-01-23T13:02:28Z</cp:lastPrinted>
  <dcterms:modified xsi:type="dcterms:W3CDTF">2019-01-23T15:02:13Z</dcterms:modified>
</cp:coreProperties>
</file>