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8" r:id="rId1"/>
  </p:sldMasterIdLst>
  <p:notesMasterIdLst>
    <p:notesMasterId r:id="rId12"/>
  </p:notesMasterIdLst>
  <p:handoutMasterIdLst>
    <p:handoutMasterId r:id="rId13"/>
  </p:handoutMasterIdLst>
  <p:sldIdLst>
    <p:sldId id="259" r:id="rId2"/>
    <p:sldId id="258" r:id="rId3"/>
    <p:sldId id="262" r:id="rId4"/>
    <p:sldId id="263" r:id="rId5"/>
    <p:sldId id="265" r:id="rId6"/>
    <p:sldId id="266" r:id="rId7"/>
    <p:sldId id="267" r:id="rId8"/>
    <p:sldId id="269" r:id="rId9"/>
    <p:sldId id="270"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9"/>
    <a:srgbClr val="9B3937"/>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1" autoAdjust="0"/>
    <p:restoredTop sz="96512" autoAdjust="0"/>
  </p:normalViewPr>
  <p:slideViewPr>
    <p:cSldViewPr>
      <p:cViewPr varScale="1">
        <p:scale>
          <a:sx n="103" d="100"/>
          <a:sy n="103" d="100"/>
        </p:scale>
        <p:origin x="226"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2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25" tIns="45713" rIns="91425" bIns="45713" rtlCol="0"/>
          <a:lstStyle>
            <a:lvl1pPr algn="r">
              <a:defRPr sz="1200"/>
            </a:lvl1pPr>
          </a:lstStyle>
          <a:p>
            <a:fld id="{711A54F6-3EBD-4B2C-905E-13E1F503F03D}" type="datetimeFigureOut">
              <a:rPr lang="en-US" smtClean="0"/>
              <a:pPr/>
              <a:t>1/22/2019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25" tIns="45713" rIns="91425"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25" tIns="45713" rIns="91425" bIns="45713" rtlCol="0" anchor="b"/>
          <a:lstStyle>
            <a:lvl1pPr algn="r">
              <a:defRPr sz="1200"/>
            </a:lvl1pPr>
          </a:lstStyle>
          <a:p>
            <a:fld id="{D968A482-2AD5-4136-A302-5913492DB9BE}" type="slidenum">
              <a:rPr lang="en-US" smtClean="0"/>
              <a:pPr/>
              <a:t>‹#›</a:t>
            </a:fld>
            <a:endParaRPr lang="en-US" dirty="0"/>
          </a:p>
        </p:txBody>
      </p:sp>
    </p:spTree>
    <p:extLst>
      <p:ext uri="{BB962C8B-B14F-4D97-AF65-F5344CB8AC3E}">
        <p14:creationId xmlns:p14="http://schemas.microsoft.com/office/powerpoint/2010/main" val="1902299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25" tIns="45713" rIns="91425" bIns="45713" rtlCol="0"/>
          <a:lstStyle>
            <a:lvl1pPr algn="r">
              <a:defRPr sz="1200"/>
            </a:lvl1pPr>
          </a:lstStyle>
          <a:p>
            <a:fld id="{116FEBC4-F04C-4552-9230-99A5DBABA5F2}" type="datetimeFigureOut">
              <a:rPr lang="en-US" smtClean="0"/>
              <a:pPr/>
              <a:t>1/22/2019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5" tIns="45713" rIns="91425" bIns="45713"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5" tIns="45713" rIns="91425" bIns="4571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5" tIns="45713" rIns="91425"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5" tIns="45713" rIns="91425" bIns="45713" rtlCol="0" anchor="b"/>
          <a:lstStyle>
            <a:lvl1pPr algn="r">
              <a:defRPr sz="1200"/>
            </a:lvl1pPr>
          </a:lstStyle>
          <a:p>
            <a:fld id="{1473A48D-66ED-4B46-A259-738D411D5A8E}" type="slidenum">
              <a:rPr lang="en-US" smtClean="0"/>
              <a:pPr/>
              <a:t>‹#›</a:t>
            </a:fld>
            <a:endParaRPr lang="en-US" dirty="0"/>
          </a:p>
        </p:txBody>
      </p:sp>
    </p:spTree>
    <p:extLst>
      <p:ext uri="{BB962C8B-B14F-4D97-AF65-F5344CB8AC3E}">
        <p14:creationId xmlns:p14="http://schemas.microsoft.com/office/powerpoint/2010/main" val="156675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3600"/>
            <a:ext cx="7924800" cy="1470025"/>
          </a:xfrm>
        </p:spPr>
        <p:txBody>
          <a:bodyPr>
            <a:normAutofit/>
          </a:bodyPr>
          <a:lstStyle>
            <a:lvl1pPr>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b="1">
                <a:solidFill>
                  <a:schemeClr val="bg1"/>
                </a:solidFill>
                <a:latin typeface="Calibri" pitchFamily="34" charset="0"/>
              </a:defRPr>
            </a:lvl1p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0C0"/>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305800" y="6340475"/>
            <a:ext cx="381000" cy="365125"/>
          </a:xfrm>
        </p:spPr>
        <p:txBody>
          <a:bodyPr/>
          <a:lstStyle>
            <a:lvl1pPr>
              <a:defRPr b="1">
                <a:solidFill>
                  <a:schemeClr val="bg1"/>
                </a:solidFill>
                <a:latin typeface="Calibri" pitchFamily="34" charset="0"/>
              </a:defRPr>
            </a:lvl1p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p:cNvSpPr/>
          <p:nvPr userDrawn="1"/>
        </p:nvSpPr>
        <p:spPr>
          <a:xfrm>
            <a:off x="0" y="0"/>
            <a:ext cx="8382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ardrop 8"/>
          <p:cNvSpPr/>
          <p:nvPr userDrawn="1"/>
        </p:nvSpPr>
        <p:spPr>
          <a:xfrm>
            <a:off x="990600" y="1371600"/>
            <a:ext cx="7391400" cy="4343400"/>
          </a:xfrm>
          <a:prstGeom prst="teardrop">
            <a:avLst/>
          </a:prstGeom>
          <a:solidFill>
            <a:schemeClr val="bg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Rectangle 11"/>
          <p:cNvSpPr/>
          <p:nvPr userDrawn="1"/>
        </p:nvSpPr>
        <p:spPr>
          <a:xfrm>
            <a:off x="990600" y="3657600"/>
            <a:ext cx="7391400" cy="3200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p:cNvSpPr/>
          <p:nvPr userDrawn="1"/>
        </p:nvSpPr>
        <p:spPr>
          <a:xfrm>
            <a:off x="1524000" y="4419600"/>
            <a:ext cx="6248400" cy="1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alibri" pitchFamily="34" charset="0"/>
                <a:ea typeface="+mn-ea"/>
                <a:cs typeface="+mn-cs"/>
              </a:rPr>
              <a:t/>
            </a:r>
            <a:br>
              <a:rPr lang="en-US" dirty="0" smtClean="0">
                <a:solidFill>
                  <a:schemeClr val="tx1"/>
                </a:solidFill>
                <a:latin typeface="Calibri" pitchFamily="34" charset="0"/>
                <a:ea typeface="+mn-ea"/>
                <a:cs typeface="+mn-cs"/>
              </a:rPr>
            </a:br>
            <a:endParaRPr lang="en-US" dirty="0">
              <a:solidFill>
                <a:schemeClr val="tx1"/>
              </a:solidFill>
              <a:latin typeface="Calibri" pitchFamily="34" charset="0"/>
            </a:endParaRPr>
          </a:p>
        </p:txBody>
      </p:sp>
      <p:sp>
        <p:nvSpPr>
          <p:cNvPr id="6" name="Slide Number Placeholder 5"/>
          <p:cNvSpPr>
            <a:spLocks noGrp="1"/>
          </p:cNvSpPr>
          <p:nvPr>
            <p:ph type="sldNum" sz="quarter" idx="12"/>
          </p:nvPr>
        </p:nvSpPr>
        <p:spPr>
          <a:xfrm>
            <a:off x="8305800" y="6356351"/>
            <a:ext cx="381000" cy="349250"/>
          </a:xfrm>
        </p:spPr>
        <p:txBody>
          <a:bodyPr/>
          <a:lstStyle>
            <a:lvl1pPr>
              <a:defRPr b="1">
                <a:latin typeface="Calibri" pitchFamily="34" charset="0"/>
              </a:defRPr>
            </a:lvl1pPr>
          </a:lstStyle>
          <a:p>
            <a:fld id="{0E35F3BA-FE8B-4E36-87EF-206F94BD42EB}" type="slidenum">
              <a:rPr lang="en-US" smtClean="0"/>
              <a:pPr/>
              <a:t>‹#›</a:t>
            </a:fld>
            <a:endParaRPr lang="en-US" dirty="0"/>
          </a:p>
        </p:txBody>
      </p:sp>
      <p:pic>
        <p:nvPicPr>
          <p:cNvPr id="13" name="Picture 12" descr="VDOE-h-color sm.png"/>
          <p:cNvPicPr>
            <a:picLocks noChangeAspect="1"/>
          </p:cNvPicPr>
          <p:nvPr userDrawn="1"/>
        </p:nvPicPr>
        <p:blipFill>
          <a:blip r:embed="rId2" cstate="print"/>
          <a:stretch>
            <a:fillRect/>
          </a:stretch>
        </p:blipFill>
        <p:spPr>
          <a:xfrm>
            <a:off x="6019800" y="6324600"/>
            <a:ext cx="2252477" cy="377953"/>
          </a:xfrm>
          <a:prstGeom prst="rect">
            <a:avLst/>
          </a:prstGeom>
        </p:spPr>
      </p:pic>
      <p:sp>
        <p:nvSpPr>
          <p:cNvPr id="14" name="Title 1"/>
          <p:cNvSpPr>
            <a:spLocks noGrp="1"/>
          </p:cNvSpPr>
          <p:nvPr>
            <p:ph type="ctrTitle"/>
          </p:nvPr>
        </p:nvSpPr>
        <p:spPr>
          <a:xfrm>
            <a:off x="1981200" y="2073275"/>
            <a:ext cx="6400800" cy="1470025"/>
          </a:xfrm>
        </p:spPr>
        <p:txBody>
          <a:bodyPr>
            <a:normAutofit/>
          </a:bodyPr>
          <a:lstStyle>
            <a:lvl1pPr>
              <a:defRPr sz="4400"/>
            </a:lvl1pPr>
          </a:lstStyle>
          <a:p>
            <a:r>
              <a:rPr lang="en-US" dirty="0" smtClean="0"/>
              <a:t>Click to edit Master title style</a:t>
            </a:r>
            <a:endParaRPr lang="en-US" dirty="0"/>
          </a:p>
        </p:txBody>
      </p:sp>
      <p:sp>
        <p:nvSpPr>
          <p:cNvPr id="15" name="Subtitle 2"/>
          <p:cNvSpPr>
            <a:spLocks noGrp="1"/>
          </p:cNvSpPr>
          <p:nvPr>
            <p:ph type="subTitle" idx="1"/>
          </p:nvPr>
        </p:nvSpPr>
        <p:spPr>
          <a:xfrm>
            <a:off x="2297722" y="3825875"/>
            <a:ext cx="516987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52400"/>
            <a:ext cx="2121788"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8" name="Rectangle 7"/>
          <p:cNvSpPr/>
          <p:nvPr userDrawn="1"/>
        </p:nvSpPr>
        <p:spPr>
          <a:xfrm>
            <a:off x="0" y="0"/>
            <a:ext cx="8382000" cy="6248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ardrop 8"/>
          <p:cNvSpPr/>
          <p:nvPr userDrawn="1"/>
        </p:nvSpPr>
        <p:spPr>
          <a:xfrm>
            <a:off x="990600" y="1371600"/>
            <a:ext cx="7391400" cy="4953000"/>
          </a:xfrm>
          <a:prstGeom prst="teardrop">
            <a:avLst/>
          </a:prstGeom>
          <a:solidFill>
            <a:schemeClr val="bg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hasCustomPrompt="1"/>
          </p:nvPr>
        </p:nvSpPr>
        <p:spPr>
          <a:xfrm>
            <a:off x="1524000" y="3124201"/>
            <a:ext cx="6248400" cy="1295400"/>
          </a:xfrm>
        </p:spPr>
        <p:txBody>
          <a:bodyPr anchor="t">
            <a:normAutofit/>
          </a:bodyPr>
          <a:lstStyle>
            <a:lvl1pPr algn="ctr" eaLnBrk="1" fontAlgn="auto" hangingPunct="1">
              <a:spcAft>
                <a:spcPts val="0"/>
              </a:spcAft>
              <a:defRPr lang="en-US" sz="3600" baseline="0">
                <a:solidFill>
                  <a:schemeClr val="tx1">
                    <a:lumMod val="50000"/>
                    <a:lumOff val="50000"/>
                  </a:schemeClr>
                </a:solidFill>
              </a:defRPr>
            </a:lvl1pPr>
          </a:lstStyle>
          <a:p>
            <a:pPr eaLnBrk="1" fontAlgn="auto" hangingPunct="1">
              <a:spcAft>
                <a:spcPts val="0"/>
              </a:spcAft>
              <a:defRPr/>
            </a:pPr>
            <a:r>
              <a:rPr lang="en-US" dirty="0" smtClean="0">
                <a:ea typeface="ＭＳ Ｐゴシック" pitchFamily="34" charset="-128"/>
              </a:rPr>
              <a:t>Sub Section Slide</a:t>
            </a:r>
            <a:endParaRPr lang="en-US" dirty="0"/>
          </a:p>
        </p:txBody>
      </p:sp>
      <p:sp>
        <p:nvSpPr>
          <p:cNvPr id="6" name="Slide Number Placeholder 5"/>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Blank 2</a:t>
            </a:r>
            <a:endParaRPr lang="en-US" dirty="0"/>
          </a:p>
        </p:txBody>
      </p:sp>
      <p:sp>
        <p:nvSpPr>
          <p:cNvPr id="3" name="Date Placeholder 2"/>
          <p:cNvSpPr>
            <a:spLocks noGrp="1"/>
          </p:cNvSpPr>
          <p:nvPr>
            <p:ph type="dt" sz="half" idx="10"/>
          </p:nvPr>
        </p:nvSpPr>
        <p:spPr>
          <a:xfrm>
            <a:off x="5105400" y="6553201"/>
            <a:ext cx="838200" cy="152400"/>
          </a:xfrm>
          <a:prstGeom prst="rect">
            <a:avLst/>
          </a:prstGeom>
        </p:spPr>
        <p:txBody>
          <a:bodyPr/>
          <a:lstStyle/>
          <a:p>
            <a:fld id="{0C94E948-816B-492E-9679-2347A787406D}" type="datetime1">
              <a:rPr lang="en-US" smtClean="0"/>
              <a:pPr/>
              <a:t>1/22/2019</a:t>
            </a:fld>
            <a:endParaRPr lang="en-US" dirty="0"/>
          </a:p>
        </p:txBody>
      </p:sp>
      <p:sp>
        <p:nvSpPr>
          <p:cNvPr id="6" name="Rectangle 5"/>
          <p:cNvSpPr/>
          <p:nvPr userDrawn="1"/>
        </p:nvSpPr>
        <p:spPr>
          <a:xfrm>
            <a:off x="4953000" y="6248400"/>
            <a:ext cx="33528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76868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0E35F3BA-FE8B-4E36-87EF-206F94BD42EB}"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rot="16200000" flipH="1">
            <a:off x="5410200" y="2971800"/>
            <a:ext cx="6858000" cy="9144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70C0"/>
              </a:solidFill>
            </a:endParaRPr>
          </a:p>
        </p:txBody>
      </p:sp>
      <p:sp>
        <p:nvSpPr>
          <p:cNvPr id="2" name="Title Placeholder 1"/>
          <p:cNvSpPr>
            <a:spLocks noGrp="1"/>
          </p:cNvSpPr>
          <p:nvPr>
            <p:ph type="title"/>
          </p:nvPr>
        </p:nvSpPr>
        <p:spPr>
          <a:xfrm>
            <a:off x="457200" y="274638"/>
            <a:ext cx="7543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7543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82000" y="6356351"/>
            <a:ext cx="381000" cy="349250"/>
          </a:xfrm>
          <a:prstGeom prst="rect">
            <a:avLst/>
          </a:prstGeom>
        </p:spPr>
        <p:txBody>
          <a:bodyPr vert="horz" lIns="91440" tIns="45720" rIns="91440" bIns="45720" rtlCol="0" anchor="ctr"/>
          <a:lstStyle>
            <a:lvl1pPr algn="r">
              <a:defRPr sz="1200">
                <a:solidFill>
                  <a:schemeClr val="bg1"/>
                </a:solidFill>
              </a:defRPr>
            </a:lvl1pPr>
          </a:lstStyle>
          <a:p>
            <a:fld id="{0E35F3BA-FE8B-4E36-87EF-206F94BD42EB}" type="slidenum">
              <a:rPr lang="en-US" smtClean="0"/>
              <a:pPr/>
              <a:t>‹#›</a:t>
            </a:fld>
            <a:endParaRPr lang="en-US" dirty="0"/>
          </a:p>
        </p:txBody>
      </p:sp>
      <p:pic>
        <p:nvPicPr>
          <p:cNvPr id="7" name="Picture 6" descr="VDOE-h-color sm.png"/>
          <p:cNvPicPr>
            <a:picLocks noChangeAspect="1"/>
          </p:cNvPicPr>
          <p:nvPr/>
        </p:nvPicPr>
        <p:blipFill>
          <a:blip r:embed="rId12" cstate="print"/>
          <a:stretch>
            <a:fillRect/>
          </a:stretch>
        </p:blipFill>
        <p:spPr>
          <a:xfrm>
            <a:off x="6019800" y="6324600"/>
            <a:ext cx="2252477" cy="377953"/>
          </a:xfrm>
          <a:prstGeom prst="rect">
            <a:avLst/>
          </a:prstGeom>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62" r:id="rId3"/>
    <p:sldLayoutId id="2147483741" r:id="rId4"/>
    <p:sldLayoutId id="2147483748" r:id="rId5"/>
    <p:sldLayoutId id="2147483742" r:id="rId6"/>
    <p:sldLayoutId id="2147483745" r:id="rId7"/>
    <p:sldLayoutId id="2147483763" r:id="rId8"/>
    <p:sldLayoutId id="2147483746" r:id="rId9"/>
    <p:sldLayoutId id="2147483747" r:id="rId10"/>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hf hdr="0" ftr="0" dt="0"/>
  <p:txStyles>
    <p:titleStyle>
      <a:lvl1pPr algn="ctr" defTabSz="914400" rtl="0" eaLnBrk="1" latinLnBrk="0" hangingPunct="1">
        <a:spcBef>
          <a:spcPct val="0"/>
        </a:spcBef>
        <a:buNone/>
        <a:defRPr lang="en-US" sz="4000" b="1" kern="1200" dirty="0">
          <a:solidFill>
            <a:srgbClr val="0070C0"/>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itchFamily="34" charset="0"/>
        <a:buChar char="•"/>
        <a:defRPr sz="3600" b="1" kern="1200">
          <a:solidFill>
            <a:schemeClr val="tx1"/>
          </a:solidFill>
          <a:latin typeface="+mj-lt"/>
          <a:ea typeface="+mn-ea"/>
          <a:cs typeface="Lucida Bright" pitchFamily="18" charset="0"/>
        </a:defRPr>
      </a:lvl1pPr>
      <a:lvl2pPr marL="742950" indent="-285750" algn="l" defTabSz="914400" rtl="0" eaLnBrk="1" latinLnBrk="0" hangingPunct="1">
        <a:spcBef>
          <a:spcPct val="20000"/>
        </a:spcBef>
        <a:buFont typeface="Arial" pitchFamily="34" charset="0"/>
        <a:buChar char="•"/>
        <a:defRPr sz="3200" kern="1200">
          <a:solidFill>
            <a:schemeClr val="tx1">
              <a:lumMod val="50000"/>
              <a:lumOff val="50000"/>
            </a:schemeClr>
          </a:solidFill>
          <a:latin typeface="+mj-lt"/>
          <a:ea typeface="+mn-ea"/>
          <a:cs typeface="Lucida Bright" pitchFamily="18" charset="0"/>
        </a:defRPr>
      </a:lvl2pPr>
      <a:lvl3pPr marL="1143000" indent="-228600" algn="l" defTabSz="914400" rtl="0" eaLnBrk="1" latinLnBrk="0" hangingPunct="1">
        <a:spcBef>
          <a:spcPct val="20000"/>
        </a:spcBef>
        <a:buFont typeface="Arial" pitchFamily="34" charset="0"/>
        <a:buChar char="•"/>
        <a:defRPr sz="2800" kern="1200">
          <a:solidFill>
            <a:schemeClr val="tx1">
              <a:lumMod val="50000"/>
              <a:lumOff val="50000"/>
            </a:schemeClr>
          </a:solidFill>
          <a:latin typeface="+mj-lt"/>
          <a:ea typeface="+mn-ea"/>
          <a:cs typeface="Lucida Bright"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Lucida Bright"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Lucida Bright"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52600" y="1447800"/>
            <a:ext cx="6324600" cy="4572000"/>
          </a:xfrm>
        </p:spPr>
        <p:txBody>
          <a:bodyPr>
            <a:normAutofit/>
          </a:bodyPr>
          <a:lstStyle/>
          <a:p>
            <a:r>
              <a:rPr lang="en-US" sz="3200" dirty="0" smtClean="0"/>
              <a:t>Profile of a Virginia Educator</a:t>
            </a:r>
            <a:br>
              <a:rPr lang="en-US" sz="3200" dirty="0" smtClean="0"/>
            </a:br>
            <a:r>
              <a:rPr lang="en-US" sz="2400" i="1" dirty="0" smtClean="0"/>
              <a:t>Process for the Review of Teacher Professional Development and the Evaluation System</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1800" dirty="0" smtClean="0">
                <a:solidFill>
                  <a:schemeClr val="tx1"/>
                </a:solidFill>
              </a:rPr>
              <a:t>Gena C. Keller, Assistant Superintendent for Learning</a:t>
            </a:r>
            <a:br>
              <a:rPr lang="en-US" sz="1800" dirty="0" smtClean="0">
                <a:solidFill>
                  <a:schemeClr val="tx1"/>
                </a:solidFill>
              </a:rPr>
            </a:br>
            <a:r>
              <a:rPr lang="en-US" sz="1800" dirty="0" smtClean="0">
                <a:solidFill>
                  <a:schemeClr val="tx1"/>
                </a:solidFill>
              </a:rPr>
              <a:t>Patty Pitts, Assistant Superintendent for Teacher Education and Licensure</a:t>
            </a:r>
            <a:r>
              <a:rPr lang="en-US" sz="1800" i="1" dirty="0" smtClean="0"/>
              <a:t/>
            </a:r>
            <a:br>
              <a:rPr lang="en-US" sz="1800" i="1" dirty="0" smtClean="0"/>
            </a:br>
            <a:r>
              <a:rPr lang="en-US" sz="1800" i="1" dirty="0" smtClean="0"/>
              <a:t/>
            </a:r>
            <a:br>
              <a:rPr lang="en-US" sz="1800" i="1" dirty="0" smtClean="0"/>
            </a:br>
            <a:r>
              <a:rPr lang="en-US" sz="1800" dirty="0" smtClean="0">
                <a:solidFill>
                  <a:schemeClr val="tx1"/>
                </a:solidFill>
              </a:rPr>
              <a:t>January  23, 2019</a:t>
            </a:r>
            <a:endParaRPr lang="en-US" sz="1800" dirty="0">
              <a:solidFill>
                <a:schemeClr val="tx1"/>
              </a:solidFill>
            </a:endParaRPr>
          </a:p>
        </p:txBody>
      </p:sp>
      <p:sp>
        <p:nvSpPr>
          <p:cNvPr id="3" name="Slide Number Placeholder 2"/>
          <p:cNvSpPr>
            <a:spLocks noGrp="1"/>
          </p:cNvSpPr>
          <p:nvPr>
            <p:ph type="sldNum" sz="quarter" idx="12"/>
          </p:nvPr>
        </p:nvSpPr>
        <p:spPr/>
        <p:txBody>
          <a:bodyPr/>
          <a:lstStyle/>
          <a:p>
            <a:fld id="{0E35F3BA-FE8B-4E36-87EF-206F94BD42EB}" type="slidenum">
              <a:rPr lang="en-US" smtClean="0"/>
              <a:pPr/>
              <a:t>1</a:t>
            </a:fld>
            <a:endParaRPr lang="en-US" dirty="0"/>
          </a:p>
        </p:txBody>
      </p:sp>
    </p:spTree>
    <p:extLst>
      <p:ext uri="{BB962C8B-B14F-4D97-AF65-F5344CB8AC3E}">
        <p14:creationId xmlns:p14="http://schemas.microsoft.com/office/powerpoint/2010/main" val="139711378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944562"/>
          </a:xfrm>
        </p:spPr>
        <p:txBody>
          <a:bodyPr/>
          <a:lstStyle/>
          <a:p>
            <a:r>
              <a:rPr lang="en-US" dirty="0" smtClean="0"/>
              <a:t>Timeline</a:t>
            </a:r>
            <a:endParaRPr lang="en-US" dirty="0"/>
          </a:p>
        </p:txBody>
      </p:sp>
      <p:sp>
        <p:nvSpPr>
          <p:cNvPr id="3" name="Content Placeholder 2"/>
          <p:cNvSpPr>
            <a:spLocks noGrp="1"/>
          </p:cNvSpPr>
          <p:nvPr>
            <p:ph sz="half" idx="1"/>
          </p:nvPr>
        </p:nvSpPr>
        <p:spPr>
          <a:xfrm>
            <a:off x="457200" y="1219200"/>
            <a:ext cx="7772400" cy="5181600"/>
          </a:xfrm>
        </p:spPr>
        <p:txBody>
          <a:bodyPr>
            <a:normAutofit lnSpcReduction="10000"/>
          </a:bodyPr>
          <a:lstStyle/>
          <a:p>
            <a:pPr marL="0" indent="0">
              <a:buNone/>
            </a:pPr>
            <a:r>
              <a:rPr lang="en-US" sz="2000" dirty="0" smtClean="0"/>
              <a:t>January – May 2019</a:t>
            </a:r>
            <a:r>
              <a:rPr lang="en-US" sz="2000" dirty="0"/>
              <a:t>  </a:t>
            </a:r>
            <a:r>
              <a:rPr lang="en-US" sz="2000" dirty="0" smtClean="0"/>
              <a:t>Completion of Profiles</a:t>
            </a:r>
          </a:p>
          <a:p>
            <a:pPr lvl="1"/>
            <a:r>
              <a:rPr lang="en-US" sz="2000" dirty="0" smtClean="0">
                <a:solidFill>
                  <a:schemeClr val="tx1"/>
                </a:solidFill>
              </a:rPr>
              <a:t>Educator</a:t>
            </a:r>
          </a:p>
          <a:p>
            <a:pPr lvl="1"/>
            <a:r>
              <a:rPr lang="en-US" sz="2000" dirty="0" smtClean="0">
                <a:solidFill>
                  <a:schemeClr val="tx1"/>
                </a:solidFill>
              </a:rPr>
              <a:t>Education Leader</a:t>
            </a:r>
          </a:p>
          <a:p>
            <a:pPr lvl="1"/>
            <a:r>
              <a:rPr lang="en-US" sz="2000" dirty="0" smtClean="0">
                <a:solidFill>
                  <a:schemeClr val="tx1"/>
                </a:solidFill>
              </a:rPr>
              <a:t>Classroom</a:t>
            </a:r>
            <a:endParaRPr lang="en-US" sz="2000" dirty="0">
              <a:solidFill>
                <a:schemeClr val="tx1"/>
              </a:solidFill>
            </a:endParaRPr>
          </a:p>
          <a:p>
            <a:pPr marL="0" indent="0">
              <a:buNone/>
            </a:pPr>
            <a:r>
              <a:rPr lang="en-US" sz="2000" b="1" dirty="0" smtClean="0">
                <a:solidFill>
                  <a:schemeClr val="tx1"/>
                </a:solidFill>
              </a:rPr>
              <a:t>June 2019</a:t>
            </a:r>
          </a:p>
          <a:p>
            <a:pPr lvl="1"/>
            <a:r>
              <a:rPr lang="en-US" sz="2000" dirty="0" smtClean="0">
                <a:solidFill>
                  <a:schemeClr val="tx1"/>
                </a:solidFill>
              </a:rPr>
              <a:t>Profiles Presented to the Board of Education for Review</a:t>
            </a:r>
          </a:p>
          <a:p>
            <a:pPr marL="0" indent="0">
              <a:buNone/>
            </a:pPr>
            <a:r>
              <a:rPr lang="en-US" sz="2000" dirty="0" smtClean="0"/>
              <a:t>July 2019</a:t>
            </a:r>
          </a:p>
          <a:p>
            <a:pPr lvl="1" indent="-342900"/>
            <a:r>
              <a:rPr lang="en-US" sz="2000" dirty="0" smtClean="0">
                <a:solidFill>
                  <a:schemeClr val="tx1"/>
                </a:solidFill>
              </a:rPr>
              <a:t>Profiles Presented to the Board of Education for Approval</a:t>
            </a:r>
          </a:p>
          <a:p>
            <a:pPr lvl="1" indent="-342900"/>
            <a:r>
              <a:rPr lang="en-US" sz="2000" i="1" u="sng" dirty="0" smtClean="0">
                <a:solidFill>
                  <a:schemeClr val="tx1"/>
                </a:solidFill>
              </a:rPr>
              <a:t>Profile of a Virginia Educator – Align to New Evaluation System</a:t>
            </a:r>
            <a:endParaRPr lang="en-US" sz="2000" i="1" u="sng" dirty="0">
              <a:solidFill>
                <a:schemeClr val="tx1"/>
              </a:solidFill>
            </a:endParaRPr>
          </a:p>
          <a:p>
            <a:pPr marL="0" indent="0">
              <a:buNone/>
            </a:pPr>
            <a:r>
              <a:rPr lang="en-US" sz="2000" b="1" dirty="0" smtClean="0">
                <a:solidFill>
                  <a:schemeClr val="tx1"/>
                </a:solidFill>
              </a:rPr>
              <a:t>By July 2019 </a:t>
            </a:r>
          </a:p>
          <a:p>
            <a:pPr lvl="1"/>
            <a:r>
              <a:rPr lang="en-US" sz="2000" dirty="0" smtClean="0">
                <a:solidFill>
                  <a:schemeClr val="tx1"/>
                </a:solidFill>
              </a:rPr>
              <a:t>New Teacher Evaluation Process Work Begins</a:t>
            </a:r>
          </a:p>
          <a:p>
            <a:pPr marL="0" indent="0">
              <a:buNone/>
            </a:pPr>
            <a:r>
              <a:rPr lang="en-US" sz="2000" dirty="0" smtClean="0"/>
              <a:t>By January 2020</a:t>
            </a:r>
          </a:p>
          <a:p>
            <a:pPr lvl="1"/>
            <a:r>
              <a:rPr lang="en-US" sz="2000" dirty="0" smtClean="0">
                <a:solidFill>
                  <a:schemeClr val="tx1"/>
                </a:solidFill>
              </a:rPr>
              <a:t>Revision to Professional Development Process and Alignment to the New Evaluation System Begins</a:t>
            </a:r>
          </a:p>
          <a:p>
            <a:endParaRPr lang="en-US" sz="1800" b="0" dirty="0" smtClean="0">
              <a:solidFill>
                <a:schemeClr val="tx1"/>
              </a:solidFill>
            </a:endParaRPr>
          </a:p>
          <a:p>
            <a:pPr lvl="1" indent="-342900"/>
            <a:endParaRPr lang="en-US" sz="1800" dirty="0" smtClean="0"/>
          </a:p>
          <a:p>
            <a:pPr lvl="1" indent="-342900"/>
            <a:endParaRPr lang="en-US" sz="1800" dirty="0" smtClean="0"/>
          </a:p>
          <a:p>
            <a:pPr marL="457200" lvl="1" indent="0">
              <a:buNone/>
            </a:pPr>
            <a:endParaRPr lang="en-US" sz="1800" dirty="0"/>
          </a:p>
          <a:p>
            <a:pPr marL="457200" lvl="1" indent="0">
              <a:buNone/>
            </a:pPr>
            <a:endParaRPr lang="en-US" sz="1800" b="1" dirty="0" smtClean="0"/>
          </a:p>
          <a:p>
            <a:pPr marL="457200" lvl="1" indent="0">
              <a:buNone/>
            </a:pPr>
            <a:endParaRPr lang="en-US" sz="1800" dirty="0"/>
          </a:p>
        </p:txBody>
      </p:sp>
      <p:sp>
        <p:nvSpPr>
          <p:cNvPr id="5" name="Slide Number Placeholder 4"/>
          <p:cNvSpPr>
            <a:spLocks noGrp="1"/>
          </p:cNvSpPr>
          <p:nvPr>
            <p:ph type="sldNum" sz="quarter" idx="12"/>
          </p:nvPr>
        </p:nvSpPr>
        <p:spPr/>
        <p:txBody>
          <a:bodyPr/>
          <a:lstStyle/>
          <a:p>
            <a:fld id="{0E35F3BA-FE8B-4E36-87EF-206F94BD42EB}" type="slidenum">
              <a:rPr lang="en-US" smtClean="0"/>
              <a:pPr/>
              <a:t>10</a:t>
            </a:fld>
            <a:endParaRPr lang="en-US" dirty="0"/>
          </a:p>
        </p:txBody>
      </p:sp>
    </p:spTree>
    <p:extLst>
      <p:ext uri="{BB962C8B-B14F-4D97-AF65-F5344CB8AC3E}">
        <p14:creationId xmlns:p14="http://schemas.microsoft.com/office/powerpoint/2010/main" val="68487540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Profile of a Virginia Graduate</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2116" y="1417638"/>
            <a:ext cx="5799767" cy="4525963"/>
          </a:xfrm>
        </p:spPr>
      </p:pic>
      <p:sp>
        <p:nvSpPr>
          <p:cNvPr id="3" name="Slide Number Placeholder 2"/>
          <p:cNvSpPr>
            <a:spLocks noGrp="1"/>
          </p:cNvSpPr>
          <p:nvPr>
            <p:ph type="sldNum" sz="quarter" idx="12"/>
          </p:nvPr>
        </p:nvSpPr>
        <p:spPr/>
        <p:txBody>
          <a:bodyPr/>
          <a:lstStyle/>
          <a:p>
            <a:fld id="{0E35F3BA-FE8B-4E36-87EF-206F94BD42EB}" type="slidenum">
              <a:rPr lang="en-US" smtClean="0"/>
              <a:pPr/>
              <a:t>2</a:t>
            </a:fld>
            <a:endParaRPr lang="en-US" dirty="0"/>
          </a:p>
        </p:txBody>
      </p:sp>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Operationalize - Profiles</a:t>
            </a:r>
            <a:endParaRPr lang="en-US" dirty="0"/>
          </a:p>
        </p:txBody>
      </p:sp>
      <p:sp>
        <p:nvSpPr>
          <p:cNvPr id="6" name="Content Placeholder 5"/>
          <p:cNvSpPr>
            <a:spLocks noGrp="1"/>
          </p:cNvSpPr>
          <p:nvPr>
            <p:ph sz="half" idx="1"/>
          </p:nvPr>
        </p:nvSpPr>
        <p:spPr>
          <a:xfrm>
            <a:off x="152400" y="1600200"/>
            <a:ext cx="4038600" cy="4724400"/>
          </a:xfrm>
        </p:spPr>
        <p:txBody>
          <a:bodyPr>
            <a:normAutofit lnSpcReduction="10000"/>
          </a:bodyPr>
          <a:lstStyle/>
          <a:p>
            <a:pPr marL="0" indent="0" algn="ctr">
              <a:buNone/>
            </a:pPr>
            <a:r>
              <a:rPr lang="en-US" dirty="0" smtClean="0"/>
              <a:t>Profile of a Virginia Educator </a:t>
            </a:r>
          </a:p>
          <a:p>
            <a:pPr algn="ctr"/>
            <a:endParaRPr lang="en-US" dirty="0" smtClean="0"/>
          </a:p>
          <a:p>
            <a:r>
              <a:rPr lang="en-US" sz="1800" dirty="0" smtClean="0"/>
              <a:t>Convening of  educators from  </a:t>
            </a:r>
          </a:p>
          <a:p>
            <a:pPr marL="0" indent="339725">
              <a:buNone/>
            </a:pPr>
            <a:r>
              <a:rPr lang="en-US" sz="1800" dirty="0" smtClean="0"/>
              <a:t>all regions</a:t>
            </a:r>
          </a:p>
          <a:p>
            <a:r>
              <a:rPr lang="en-US" sz="1800" dirty="0" smtClean="0"/>
              <a:t>Competencies, skill sets and dispositions – linked to standards</a:t>
            </a:r>
          </a:p>
          <a:p>
            <a:r>
              <a:rPr lang="en-US" sz="1800" dirty="0" smtClean="0"/>
              <a:t>Utilized Jobs for the Future and CCSSO’s Crosswalk of Standards to Skill Sets</a:t>
            </a:r>
          </a:p>
          <a:p>
            <a:pPr marL="0" indent="0">
              <a:buNone/>
            </a:pPr>
            <a:endParaRPr lang="en-US" sz="1800" dirty="0"/>
          </a:p>
          <a:p>
            <a:r>
              <a:rPr lang="en-US" sz="1800" dirty="0" smtClean="0">
                <a:solidFill>
                  <a:schemeClr val="accent1"/>
                </a:solidFill>
              </a:rPr>
              <a:t>George Mason University</a:t>
            </a:r>
          </a:p>
          <a:p>
            <a:endParaRPr lang="en-US" sz="1800" dirty="0" smtClean="0"/>
          </a:p>
          <a:p>
            <a:endParaRPr lang="en-US" sz="1800" dirty="0"/>
          </a:p>
        </p:txBody>
      </p:sp>
      <p:sp>
        <p:nvSpPr>
          <p:cNvPr id="7" name="Content Placeholder 6"/>
          <p:cNvSpPr>
            <a:spLocks noGrp="1"/>
          </p:cNvSpPr>
          <p:nvPr>
            <p:ph sz="half" idx="2"/>
          </p:nvPr>
        </p:nvSpPr>
        <p:spPr>
          <a:xfrm>
            <a:off x="4343400" y="1600200"/>
            <a:ext cx="3962400" cy="4525963"/>
          </a:xfrm>
        </p:spPr>
        <p:txBody>
          <a:bodyPr>
            <a:normAutofit lnSpcReduction="10000"/>
          </a:bodyPr>
          <a:lstStyle/>
          <a:p>
            <a:pPr marL="0" indent="0" algn="ctr">
              <a:buNone/>
            </a:pPr>
            <a:r>
              <a:rPr lang="en-US" dirty="0" smtClean="0"/>
              <a:t>Profile of a Virginia Education Leader</a:t>
            </a:r>
          </a:p>
          <a:p>
            <a:pPr algn="ctr"/>
            <a:endParaRPr lang="en-US" dirty="0"/>
          </a:p>
          <a:p>
            <a:r>
              <a:rPr lang="en-US" sz="1800" dirty="0"/>
              <a:t>Convening of  educators from </a:t>
            </a:r>
          </a:p>
          <a:p>
            <a:pPr marL="0" indent="339725">
              <a:buNone/>
            </a:pPr>
            <a:r>
              <a:rPr lang="en-US" sz="1800" dirty="0" smtClean="0"/>
              <a:t>all regions</a:t>
            </a:r>
            <a:endParaRPr lang="en-US" sz="1800" dirty="0"/>
          </a:p>
          <a:p>
            <a:r>
              <a:rPr lang="en-US" sz="1800" dirty="0"/>
              <a:t>Competencies, skill sets and </a:t>
            </a:r>
            <a:r>
              <a:rPr lang="en-US" sz="1800" dirty="0" smtClean="0"/>
              <a:t>dispositions – linked to standards</a:t>
            </a:r>
            <a:endParaRPr lang="en-US" sz="1800" dirty="0"/>
          </a:p>
          <a:p>
            <a:r>
              <a:rPr lang="en-US" sz="1800" dirty="0"/>
              <a:t>Utilized Jobs for the Future and CCSSO’s Crosswalk of Standards </a:t>
            </a:r>
            <a:r>
              <a:rPr lang="en-US" sz="1800" dirty="0" smtClean="0"/>
              <a:t> to</a:t>
            </a:r>
            <a:r>
              <a:rPr lang="en-US" sz="1800" dirty="0"/>
              <a:t> </a:t>
            </a:r>
            <a:r>
              <a:rPr lang="en-US" sz="1800" dirty="0" smtClean="0"/>
              <a:t>Skill Sets</a:t>
            </a:r>
          </a:p>
          <a:p>
            <a:pPr marL="0" indent="0">
              <a:buNone/>
            </a:pPr>
            <a:endParaRPr lang="en-US" sz="2000" b="0" dirty="0" smtClean="0"/>
          </a:p>
          <a:p>
            <a:r>
              <a:rPr lang="en-US" sz="1800" dirty="0" smtClean="0">
                <a:solidFill>
                  <a:schemeClr val="accent1"/>
                </a:solidFill>
              </a:rPr>
              <a:t>School University Research Network</a:t>
            </a:r>
          </a:p>
          <a:p>
            <a:endParaRPr lang="en-US" sz="1800" b="0" dirty="0"/>
          </a:p>
        </p:txBody>
      </p:sp>
      <p:sp>
        <p:nvSpPr>
          <p:cNvPr id="4" name="Slide Number Placeholder 3"/>
          <p:cNvSpPr>
            <a:spLocks noGrp="1"/>
          </p:cNvSpPr>
          <p:nvPr>
            <p:ph type="sldNum" sz="quarter" idx="12"/>
          </p:nvPr>
        </p:nvSpPr>
        <p:spPr/>
        <p:txBody>
          <a:bodyPr/>
          <a:lstStyle/>
          <a:p>
            <a:fld id="{0E35F3BA-FE8B-4E36-87EF-206F94BD42EB}" type="slidenum">
              <a:rPr lang="en-US" smtClean="0"/>
              <a:pPr/>
              <a:t>3</a:t>
            </a:fld>
            <a:endParaRPr lang="en-US" dirty="0"/>
          </a:p>
        </p:txBody>
      </p:sp>
    </p:spTree>
    <p:extLst>
      <p:ext uri="{BB962C8B-B14F-4D97-AF65-F5344CB8AC3E}">
        <p14:creationId xmlns:p14="http://schemas.microsoft.com/office/powerpoint/2010/main" val="184024547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Operationalize - Profiles</a:t>
            </a:r>
            <a:endParaRPr lang="en-US" dirty="0"/>
          </a:p>
        </p:txBody>
      </p:sp>
      <p:sp>
        <p:nvSpPr>
          <p:cNvPr id="3" name="Content Placeholder 2"/>
          <p:cNvSpPr>
            <a:spLocks noGrp="1"/>
          </p:cNvSpPr>
          <p:nvPr>
            <p:ph sz="half" idx="1"/>
          </p:nvPr>
        </p:nvSpPr>
        <p:spPr>
          <a:xfrm>
            <a:off x="457200" y="1600200"/>
            <a:ext cx="7696200" cy="3962400"/>
          </a:xfrm>
        </p:spPr>
        <p:txBody>
          <a:bodyPr>
            <a:normAutofit/>
          </a:bodyPr>
          <a:lstStyle/>
          <a:p>
            <a:pPr marL="0" indent="0">
              <a:buNone/>
            </a:pPr>
            <a:r>
              <a:rPr lang="en-US" dirty="0" smtClean="0"/>
              <a:t>Profile of a Virginia Classroom</a:t>
            </a:r>
          </a:p>
          <a:p>
            <a:pPr marL="0" indent="0">
              <a:buNone/>
            </a:pPr>
            <a:endParaRPr lang="en-US" dirty="0" smtClean="0"/>
          </a:p>
          <a:p>
            <a:pPr lvl="1"/>
            <a:r>
              <a:rPr lang="en-US" sz="2800" b="1" dirty="0" smtClean="0">
                <a:solidFill>
                  <a:schemeClr val="tx1"/>
                </a:solidFill>
              </a:rPr>
              <a:t>VASCD</a:t>
            </a:r>
            <a:r>
              <a:rPr lang="en-US" sz="2800" dirty="0" smtClean="0">
                <a:solidFill>
                  <a:schemeClr val="tx1"/>
                </a:solidFill>
              </a:rPr>
              <a:t> Pedagogy Project</a:t>
            </a:r>
          </a:p>
          <a:p>
            <a:pPr lvl="1"/>
            <a:r>
              <a:rPr lang="en-US" sz="2800" dirty="0" smtClean="0">
                <a:solidFill>
                  <a:schemeClr val="tx1"/>
                </a:solidFill>
              </a:rPr>
              <a:t>Commitment to Lead Professional Learning to Impact Classroom Practice</a:t>
            </a:r>
          </a:p>
          <a:p>
            <a:pPr lvl="1"/>
            <a:r>
              <a:rPr lang="en-US" sz="2800" dirty="0" smtClean="0">
                <a:solidFill>
                  <a:schemeClr val="tx1"/>
                </a:solidFill>
              </a:rPr>
              <a:t>Aligns with Best Practice in Instruction</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fld id="{0E35F3BA-FE8B-4E36-87EF-206F94BD42EB}" type="slidenum">
              <a:rPr lang="en-US" smtClean="0"/>
              <a:pPr/>
              <a:t>4</a:t>
            </a:fld>
            <a:endParaRPr lang="en-US" dirty="0"/>
          </a:p>
        </p:txBody>
      </p:sp>
    </p:spTree>
    <p:extLst>
      <p:ext uri="{BB962C8B-B14F-4D97-AF65-F5344CB8AC3E}">
        <p14:creationId xmlns:p14="http://schemas.microsoft.com/office/powerpoint/2010/main" val="351008603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1143000"/>
          </a:xfrm>
        </p:spPr>
        <p:txBody>
          <a:bodyPr/>
          <a:lstStyle/>
          <a:p>
            <a:r>
              <a:rPr lang="en-US" dirty="0" smtClean="0"/>
              <a:t>Expected Outcomes</a:t>
            </a:r>
            <a:endParaRPr lang="en-US" dirty="0"/>
          </a:p>
        </p:txBody>
      </p:sp>
      <p:sp>
        <p:nvSpPr>
          <p:cNvPr id="3" name="Content Placeholder 2"/>
          <p:cNvSpPr>
            <a:spLocks noGrp="1"/>
          </p:cNvSpPr>
          <p:nvPr>
            <p:ph sz="half" idx="1"/>
          </p:nvPr>
        </p:nvSpPr>
        <p:spPr>
          <a:xfrm>
            <a:off x="457200" y="1600200"/>
            <a:ext cx="7772400" cy="4525963"/>
          </a:xfrm>
        </p:spPr>
        <p:txBody>
          <a:bodyPr>
            <a:normAutofit lnSpcReduction="10000"/>
          </a:bodyPr>
          <a:lstStyle/>
          <a:p>
            <a:r>
              <a:rPr lang="en-US" dirty="0" smtClean="0"/>
              <a:t>Utilize Profile of a Virginia Classroom to Impact Classroom Instructional Practice</a:t>
            </a:r>
          </a:p>
          <a:p>
            <a:endParaRPr lang="en-US" dirty="0" smtClean="0"/>
          </a:p>
          <a:p>
            <a:r>
              <a:rPr lang="en-US" dirty="0" smtClean="0"/>
              <a:t>Utilize the Profile of a Virginia Educator to Support Revisions in the Evaluation Process</a:t>
            </a:r>
          </a:p>
          <a:p>
            <a:endParaRPr lang="en-US" dirty="0" smtClean="0"/>
          </a:p>
          <a:p>
            <a:r>
              <a:rPr lang="en-US" dirty="0" smtClean="0"/>
              <a:t>Utilize the Profile of a Virginia Education Leader to Support Revisions in the Evaluation Process</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0E35F3BA-FE8B-4E36-87EF-206F94BD42EB}" type="slidenum">
              <a:rPr lang="en-US" smtClean="0"/>
              <a:pPr/>
              <a:t>5</a:t>
            </a:fld>
            <a:endParaRPr lang="en-US" dirty="0"/>
          </a:p>
        </p:txBody>
      </p:sp>
    </p:spTree>
    <p:extLst>
      <p:ext uri="{BB962C8B-B14F-4D97-AF65-F5344CB8AC3E}">
        <p14:creationId xmlns:p14="http://schemas.microsoft.com/office/powerpoint/2010/main" val="42551279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1143000"/>
          </a:xfrm>
        </p:spPr>
        <p:txBody>
          <a:bodyPr/>
          <a:lstStyle/>
          <a:p>
            <a:r>
              <a:rPr lang="en-US" dirty="0" smtClean="0"/>
              <a:t>New Evaluation System</a:t>
            </a:r>
            <a:endParaRPr lang="en-US" dirty="0"/>
          </a:p>
        </p:txBody>
      </p:sp>
      <p:sp>
        <p:nvSpPr>
          <p:cNvPr id="3" name="Content Placeholder 2"/>
          <p:cNvSpPr>
            <a:spLocks noGrp="1"/>
          </p:cNvSpPr>
          <p:nvPr>
            <p:ph sz="half" idx="1"/>
          </p:nvPr>
        </p:nvSpPr>
        <p:spPr>
          <a:xfrm>
            <a:off x="304800" y="1447800"/>
            <a:ext cx="3733800" cy="4953000"/>
          </a:xfrm>
        </p:spPr>
        <p:txBody>
          <a:bodyPr>
            <a:normAutofit fontScale="92500"/>
          </a:bodyPr>
          <a:lstStyle/>
          <a:p>
            <a:pPr marL="0" indent="0">
              <a:buNone/>
            </a:pPr>
            <a:r>
              <a:rPr lang="en-US" sz="2200" dirty="0" smtClean="0"/>
              <a:t>Teacher Evaluation</a:t>
            </a:r>
          </a:p>
          <a:p>
            <a:pPr lvl="1"/>
            <a:r>
              <a:rPr lang="en-US" sz="2200" b="1" dirty="0" smtClean="0">
                <a:solidFill>
                  <a:schemeClr val="tx1"/>
                </a:solidFill>
              </a:rPr>
              <a:t>Identify Task Force for Input and Design</a:t>
            </a:r>
          </a:p>
          <a:p>
            <a:pPr lvl="1"/>
            <a:r>
              <a:rPr lang="en-US" sz="2200" b="1" dirty="0" smtClean="0">
                <a:solidFill>
                  <a:schemeClr val="tx1"/>
                </a:solidFill>
              </a:rPr>
              <a:t>Start with Existing Structure and Areas of Focus</a:t>
            </a:r>
          </a:p>
          <a:p>
            <a:pPr lvl="1"/>
            <a:r>
              <a:rPr lang="en-US" sz="2200" b="1" dirty="0" smtClean="0">
                <a:solidFill>
                  <a:schemeClr val="tx1"/>
                </a:solidFill>
              </a:rPr>
              <a:t>Determine Relevancy for Operationalizing Profile of a Virginia Graduate</a:t>
            </a:r>
          </a:p>
          <a:p>
            <a:pPr lvl="1"/>
            <a:r>
              <a:rPr lang="en-US" sz="2200" b="1" dirty="0" smtClean="0">
                <a:solidFill>
                  <a:schemeClr val="tx1"/>
                </a:solidFill>
              </a:rPr>
              <a:t>Utilize Required Standards and Profile of a Virginia Educator to Guide Evaluation Process</a:t>
            </a:r>
          </a:p>
          <a:p>
            <a:pPr lvl="1"/>
            <a:endParaRPr lang="en-US" dirty="0">
              <a:solidFill>
                <a:schemeClr val="tx1"/>
              </a:solidFill>
            </a:endParaRPr>
          </a:p>
        </p:txBody>
      </p:sp>
      <p:sp>
        <p:nvSpPr>
          <p:cNvPr id="4" name="Content Placeholder 3"/>
          <p:cNvSpPr>
            <a:spLocks noGrp="1"/>
          </p:cNvSpPr>
          <p:nvPr>
            <p:ph sz="half" idx="2"/>
          </p:nvPr>
        </p:nvSpPr>
        <p:spPr>
          <a:xfrm>
            <a:off x="4267200" y="1447800"/>
            <a:ext cx="4038600" cy="4525963"/>
          </a:xfrm>
        </p:spPr>
        <p:txBody>
          <a:bodyPr>
            <a:noAutofit/>
          </a:bodyPr>
          <a:lstStyle/>
          <a:p>
            <a:pPr marL="0" indent="0">
              <a:buNone/>
            </a:pPr>
            <a:r>
              <a:rPr lang="en-US" sz="2000" dirty="0" smtClean="0"/>
              <a:t>Professional Development</a:t>
            </a:r>
          </a:p>
          <a:p>
            <a:pPr lvl="1"/>
            <a:r>
              <a:rPr lang="en-US" sz="2000" b="1" dirty="0" smtClean="0">
                <a:solidFill>
                  <a:schemeClr val="tx1"/>
                </a:solidFill>
              </a:rPr>
              <a:t>Align Professional Development to Support New Evaluation Focus Areas</a:t>
            </a:r>
          </a:p>
          <a:p>
            <a:pPr lvl="1"/>
            <a:r>
              <a:rPr lang="en-US" sz="2000" b="1" dirty="0" smtClean="0">
                <a:solidFill>
                  <a:schemeClr val="tx1"/>
                </a:solidFill>
              </a:rPr>
              <a:t>Continue to Utilize Partner Organizations to Leverage Aligned PD Opportunities </a:t>
            </a:r>
          </a:p>
          <a:p>
            <a:pPr lvl="1"/>
            <a:r>
              <a:rPr lang="en-US" sz="2000" b="1" dirty="0" smtClean="0">
                <a:solidFill>
                  <a:schemeClr val="tx1"/>
                </a:solidFill>
              </a:rPr>
              <a:t>Support Potential of Micro-Credentialing As Means of Documenting Skill Sets Aligned with Evaluation Focus Areas – Include in Recertification Process</a:t>
            </a: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fld id="{0E35F3BA-FE8B-4E36-87EF-206F94BD42EB}" type="slidenum">
              <a:rPr lang="en-US" smtClean="0"/>
              <a:pPr/>
              <a:t>6</a:t>
            </a:fld>
            <a:endParaRPr lang="en-US" dirty="0"/>
          </a:p>
        </p:txBody>
      </p:sp>
    </p:spTree>
    <p:extLst>
      <p:ext uri="{BB962C8B-B14F-4D97-AF65-F5344CB8AC3E}">
        <p14:creationId xmlns:p14="http://schemas.microsoft.com/office/powerpoint/2010/main" val="13457651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153400" cy="990600"/>
          </a:xfrm>
        </p:spPr>
        <p:txBody>
          <a:bodyPr>
            <a:normAutofit fontScale="90000"/>
          </a:bodyPr>
          <a:lstStyle/>
          <a:p>
            <a:r>
              <a:rPr lang="en-US" sz="3100" dirty="0" smtClean="0"/>
              <a:t>Guidelines for Uniform Performance Standards and Evaluation Criteria for Teachers</a:t>
            </a:r>
            <a:r>
              <a:rPr lang="en-US" sz="1600" dirty="0" smtClean="0"/>
              <a:t/>
            </a:r>
            <a:br>
              <a:rPr lang="en-US" sz="1600" dirty="0" smtClean="0"/>
            </a:br>
            <a:r>
              <a:rPr lang="en-US" sz="1600" dirty="0" smtClean="0"/>
              <a:t> </a:t>
            </a:r>
            <a:r>
              <a:rPr lang="en-US" sz="2000" dirty="0" smtClean="0"/>
              <a:t>Effective </a:t>
            </a:r>
            <a:r>
              <a:rPr lang="en-US" sz="2000" dirty="0"/>
              <a:t>July 1, 2012; revised July 23, </a:t>
            </a:r>
            <a:r>
              <a:rPr lang="en-US" sz="2000" dirty="0" smtClean="0"/>
              <a:t>2015</a:t>
            </a:r>
            <a:endParaRPr lang="en-US" dirty="0"/>
          </a:p>
        </p:txBody>
      </p:sp>
      <p:sp>
        <p:nvSpPr>
          <p:cNvPr id="3" name="Content Placeholder 2"/>
          <p:cNvSpPr>
            <a:spLocks noGrp="1"/>
          </p:cNvSpPr>
          <p:nvPr>
            <p:ph sz="half" idx="1"/>
          </p:nvPr>
        </p:nvSpPr>
        <p:spPr>
          <a:xfrm>
            <a:off x="457200" y="1752600"/>
            <a:ext cx="7696200" cy="4572000"/>
          </a:xfrm>
        </p:spPr>
        <p:txBody>
          <a:bodyPr>
            <a:normAutofit fontScale="40000" lnSpcReduction="20000"/>
          </a:bodyPr>
          <a:lstStyle/>
          <a:p>
            <a:pPr marL="0" indent="0">
              <a:buNone/>
            </a:pPr>
            <a:r>
              <a:rPr lang="en-US" sz="6700" dirty="0" smtClean="0"/>
              <a:t>Performance </a:t>
            </a:r>
            <a:r>
              <a:rPr lang="en-US" sz="6700" dirty="0"/>
              <a:t>standards define the criteria expected when teachers perform their major </a:t>
            </a:r>
            <a:r>
              <a:rPr lang="en-US" sz="6700" dirty="0" smtClean="0"/>
              <a:t>duties.</a:t>
            </a:r>
          </a:p>
          <a:p>
            <a:pPr marL="457200" lvl="1" indent="0" fontAlgn="t">
              <a:buNone/>
            </a:pPr>
            <a:r>
              <a:rPr lang="en-US" sz="6700" b="1" dirty="0" smtClean="0">
                <a:solidFill>
                  <a:srgbClr val="0070C0"/>
                </a:solidFill>
              </a:rPr>
              <a:t>1.  Professional Knowledge</a:t>
            </a:r>
          </a:p>
          <a:p>
            <a:pPr marL="457200" lvl="1" indent="0" fontAlgn="t">
              <a:buNone/>
            </a:pPr>
            <a:r>
              <a:rPr lang="en-US" sz="6700" b="1" dirty="0" smtClean="0">
                <a:solidFill>
                  <a:srgbClr val="0070C0"/>
                </a:solidFill>
              </a:rPr>
              <a:t>2.  Instructional Planning</a:t>
            </a:r>
          </a:p>
          <a:p>
            <a:pPr marL="457200" lvl="1" indent="0" fontAlgn="t">
              <a:buNone/>
            </a:pPr>
            <a:r>
              <a:rPr lang="en-US" sz="6700" b="1" dirty="0" smtClean="0">
                <a:solidFill>
                  <a:srgbClr val="0070C0"/>
                </a:solidFill>
              </a:rPr>
              <a:t>3.  Instructional Delivery</a:t>
            </a:r>
          </a:p>
          <a:p>
            <a:pPr marL="457200" lvl="1" indent="0" fontAlgn="t">
              <a:buNone/>
            </a:pPr>
            <a:r>
              <a:rPr lang="en-US" sz="6700" b="1" dirty="0" smtClean="0">
                <a:solidFill>
                  <a:srgbClr val="0070C0"/>
                </a:solidFill>
              </a:rPr>
              <a:t>4.  Assessment of and for Student Learning</a:t>
            </a:r>
          </a:p>
          <a:p>
            <a:pPr marL="457200" lvl="1" indent="0" fontAlgn="t">
              <a:buNone/>
            </a:pPr>
            <a:r>
              <a:rPr lang="en-US" sz="6700" b="1" dirty="0" smtClean="0">
                <a:solidFill>
                  <a:srgbClr val="0070C0"/>
                </a:solidFill>
              </a:rPr>
              <a:t>5.  Learning Environment</a:t>
            </a:r>
          </a:p>
          <a:p>
            <a:pPr marL="457200" lvl="1" indent="0" fontAlgn="t">
              <a:buNone/>
            </a:pPr>
            <a:r>
              <a:rPr lang="en-US" sz="6700" b="1" dirty="0" smtClean="0">
                <a:solidFill>
                  <a:srgbClr val="0070C0"/>
                </a:solidFill>
              </a:rPr>
              <a:t>6.  Professionalism</a:t>
            </a:r>
          </a:p>
          <a:p>
            <a:pPr marL="457200" lvl="1" indent="0" fontAlgn="t">
              <a:buNone/>
            </a:pPr>
            <a:r>
              <a:rPr lang="en-US" sz="6700" b="1" dirty="0" smtClean="0">
                <a:solidFill>
                  <a:srgbClr val="0070C0"/>
                </a:solidFill>
              </a:rPr>
              <a:t>7.  Student Academic Progress</a:t>
            </a:r>
          </a:p>
          <a:p>
            <a:pPr marL="0" indent="0" fontAlgn="t">
              <a:buNone/>
            </a:pPr>
            <a:r>
              <a:rPr lang="en-US" b="0" i="1" dirty="0"/>
              <a:t> </a:t>
            </a:r>
            <a:endParaRPr lang="en-US" b="0" dirty="0"/>
          </a:p>
          <a:p>
            <a:endParaRPr lang="en-US" dirty="0"/>
          </a:p>
          <a:p>
            <a:endParaRPr lang="en-US" dirty="0" smtClean="0"/>
          </a:p>
          <a:p>
            <a:endParaRPr lang="en-US" dirty="0"/>
          </a:p>
        </p:txBody>
      </p:sp>
      <p:sp>
        <p:nvSpPr>
          <p:cNvPr id="5" name="Slide Number Placeholder 4"/>
          <p:cNvSpPr>
            <a:spLocks noGrp="1"/>
          </p:cNvSpPr>
          <p:nvPr>
            <p:ph type="sldNum" sz="quarter" idx="12"/>
          </p:nvPr>
        </p:nvSpPr>
        <p:spPr/>
        <p:txBody>
          <a:bodyPr/>
          <a:lstStyle/>
          <a:p>
            <a:fld id="{0E35F3BA-FE8B-4E36-87EF-206F94BD42EB}" type="slidenum">
              <a:rPr lang="en-US" smtClean="0"/>
              <a:pPr/>
              <a:t>7</a:t>
            </a:fld>
            <a:endParaRPr lang="en-US" dirty="0"/>
          </a:p>
        </p:txBody>
      </p:sp>
      <p:sp>
        <p:nvSpPr>
          <p:cNvPr id="11" name="Rectangle 2"/>
          <p:cNvSpPr>
            <a:spLocks noChangeArrowheads="1"/>
          </p:cNvSpPr>
          <p:nvPr/>
        </p:nvSpPr>
        <p:spPr bwMode="auto">
          <a:xfrm>
            <a:off x="1257300" y="28321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395600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001000" cy="1143000"/>
          </a:xfrm>
        </p:spPr>
        <p:txBody>
          <a:bodyPr>
            <a:normAutofit/>
          </a:bodyPr>
          <a:lstStyle/>
          <a:p>
            <a:r>
              <a:rPr lang="en-US" sz="3200" i="1" dirty="0" smtClean="0"/>
              <a:t>Code of Virginia</a:t>
            </a:r>
            <a:r>
              <a:rPr lang="en-US" sz="3200" dirty="0" smtClean="0"/>
              <a:t/>
            </a:r>
            <a:br>
              <a:rPr lang="en-US" sz="3200" dirty="0" smtClean="0"/>
            </a:br>
            <a:r>
              <a:rPr lang="en-US" sz="3200" dirty="0" smtClean="0"/>
              <a:t>Selected References—Teacher Evaluation</a:t>
            </a:r>
            <a:endParaRPr lang="en-US" sz="3200" dirty="0"/>
          </a:p>
        </p:txBody>
      </p:sp>
      <p:sp>
        <p:nvSpPr>
          <p:cNvPr id="3" name="Content Placeholder 2"/>
          <p:cNvSpPr>
            <a:spLocks noGrp="1"/>
          </p:cNvSpPr>
          <p:nvPr>
            <p:ph sz="half" idx="1"/>
          </p:nvPr>
        </p:nvSpPr>
        <p:spPr>
          <a:xfrm>
            <a:off x="381000" y="1600200"/>
            <a:ext cx="7848600" cy="4648200"/>
          </a:xfrm>
        </p:spPr>
        <p:txBody>
          <a:bodyPr>
            <a:normAutofit fontScale="70000" lnSpcReduction="20000"/>
          </a:bodyPr>
          <a:lstStyle/>
          <a:p>
            <a:r>
              <a:rPr lang="en-US" sz="3400" dirty="0"/>
              <a:t>§ 22.1-253.13:5. Standard 5. Quality of classroom instruction and educational </a:t>
            </a:r>
            <a:r>
              <a:rPr lang="en-US" sz="3400" dirty="0" smtClean="0"/>
              <a:t>leadership.</a:t>
            </a:r>
          </a:p>
          <a:p>
            <a:endParaRPr lang="en-US" sz="3400" dirty="0" smtClean="0"/>
          </a:p>
          <a:p>
            <a:r>
              <a:rPr lang="en-US" sz="3400" dirty="0" smtClean="0"/>
              <a:t>§ </a:t>
            </a:r>
            <a:r>
              <a:rPr lang="en-US" sz="3400" dirty="0"/>
              <a:t>22.1-303. Probationary terms of service for teachers</a:t>
            </a:r>
            <a:r>
              <a:rPr lang="en-US" sz="3400" dirty="0" smtClean="0"/>
              <a:t>.</a:t>
            </a:r>
          </a:p>
          <a:p>
            <a:endParaRPr lang="en-US" sz="3400" dirty="0"/>
          </a:p>
          <a:p>
            <a:r>
              <a:rPr lang="en-US" sz="3400" dirty="0"/>
              <a:t>§ 22.1-295. Employment of teachers</a:t>
            </a:r>
            <a:r>
              <a:rPr lang="en-US" sz="3400" dirty="0" smtClean="0"/>
              <a:t>.</a:t>
            </a:r>
          </a:p>
          <a:p>
            <a:endParaRPr lang="en-US" sz="3400" dirty="0" smtClean="0"/>
          </a:p>
          <a:p>
            <a:r>
              <a:rPr lang="en-US" sz="3400" dirty="0" smtClean="0"/>
              <a:t>§ 22.1-305. Nonrenewal of contract of probationary teacher.</a:t>
            </a:r>
          </a:p>
          <a:p>
            <a:endParaRPr lang="en-US" sz="3400" dirty="0"/>
          </a:p>
          <a:p>
            <a:r>
              <a:rPr lang="en-US" sz="3400" dirty="0" smtClean="0"/>
              <a:t>§ </a:t>
            </a:r>
            <a:r>
              <a:rPr lang="en-US" sz="3400" dirty="0"/>
              <a:t>22.1-307. Dismissal of teacher; grounds.</a:t>
            </a:r>
          </a:p>
          <a:p>
            <a:endParaRPr lang="en-US" dirty="0"/>
          </a:p>
        </p:txBody>
      </p:sp>
      <p:sp>
        <p:nvSpPr>
          <p:cNvPr id="5" name="Slide Number Placeholder 4"/>
          <p:cNvSpPr>
            <a:spLocks noGrp="1"/>
          </p:cNvSpPr>
          <p:nvPr>
            <p:ph type="sldNum" sz="quarter" idx="12"/>
          </p:nvPr>
        </p:nvSpPr>
        <p:spPr/>
        <p:txBody>
          <a:bodyPr/>
          <a:lstStyle/>
          <a:p>
            <a:fld id="{0E35F3BA-FE8B-4E36-87EF-206F94BD42EB}" type="slidenum">
              <a:rPr lang="en-US" smtClean="0"/>
              <a:pPr/>
              <a:t>8</a:t>
            </a:fld>
            <a:endParaRPr lang="en-US" dirty="0"/>
          </a:p>
        </p:txBody>
      </p:sp>
    </p:spTree>
    <p:extLst>
      <p:ext uri="{BB962C8B-B14F-4D97-AF65-F5344CB8AC3E}">
        <p14:creationId xmlns:p14="http://schemas.microsoft.com/office/powerpoint/2010/main" val="171158431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001000" cy="1143000"/>
          </a:xfrm>
        </p:spPr>
        <p:txBody>
          <a:bodyPr>
            <a:normAutofit fontScale="90000"/>
          </a:bodyPr>
          <a:lstStyle/>
          <a:p>
            <a:r>
              <a:rPr lang="en-US" dirty="0" smtClean="0"/>
              <a:t>Professional Development Points for Licensure Renewal </a:t>
            </a:r>
            <a:endParaRPr lang="en-US" dirty="0"/>
          </a:p>
        </p:txBody>
      </p:sp>
      <p:sp>
        <p:nvSpPr>
          <p:cNvPr id="3" name="Content Placeholder 2"/>
          <p:cNvSpPr>
            <a:spLocks noGrp="1"/>
          </p:cNvSpPr>
          <p:nvPr>
            <p:ph sz="half" idx="1"/>
          </p:nvPr>
        </p:nvSpPr>
        <p:spPr>
          <a:xfrm>
            <a:off x="228600" y="1600200"/>
            <a:ext cx="7924800" cy="4800600"/>
          </a:xfrm>
        </p:spPr>
        <p:txBody>
          <a:bodyPr>
            <a:normAutofit fontScale="92500" lnSpcReduction="10000"/>
          </a:bodyPr>
          <a:lstStyle/>
          <a:p>
            <a:pPr marL="0" indent="0">
              <a:buNone/>
            </a:pPr>
            <a:r>
              <a:rPr lang="en-US" dirty="0" smtClean="0"/>
              <a:t>Currently, Eight Options for License Renewal:</a:t>
            </a:r>
          </a:p>
          <a:p>
            <a:pPr marL="800100" lvl="2" indent="0">
              <a:buNone/>
            </a:pPr>
            <a:r>
              <a:rPr lang="en-US" sz="3000" b="1" dirty="0" smtClean="0">
                <a:solidFill>
                  <a:schemeClr val="accent1"/>
                </a:solidFill>
              </a:rPr>
              <a:t>1</a:t>
            </a:r>
            <a:r>
              <a:rPr lang="en-US" sz="3000" b="1" dirty="0">
                <a:solidFill>
                  <a:schemeClr val="accent1"/>
                </a:solidFill>
              </a:rPr>
              <a:t>. College </a:t>
            </a:r>
            <a:r>
              <a:rPr lang="en-US" sz="3000" b="1" dirty="0" smtClean="0">
                <a:solidFill>
                  <a:schemeClr val="accent1"/>
                </a:solidFill>
              </a:rPr>
              <a:t>Credit</a:t>
            </a:r>
          </a:p>
          <a:p>
            <a:pPr marL="800100" lvl="2" indent="0">
              <a:buNone/>
            </a:pPr>
            <a:r>
              <a:rPr lang="en-US" sz="3000" b="1" dirty="0" smtClean="0">
                <a:solidFill>
                  <a:schemeClr val="accent1"/>
                </a:solidFill>
              </a:rPr>
              <a:t>2</a:t>
            </a:r>
            <a:r>
              <a:rPr lang="en-US" sz="3000" b="1" dirty="0">
                <a:solidFill>
                  <a:schemeClr val="accent1"/>
                </a:solidFill>
              </a:rPr>
              <a:t>. Professional </a:t>
            </a:r>
            <a:r>
              <a:rPr lang="en-US" sz="3000" b="1" dirty="0" smtClean="0">
                <a:solidFill>
                  <a:schemeClr val="accent1"/>
                </a:solidFill>
              </a:rPr>
              <a:t>Conference</a:t>
            </a:r>
            <a:endParaRPr lang="en-US" sz="3000" b="1" dirty="0">
              <a:solidFill>
                <a:schemeClr val="accent1"/>
              </a:solidFill>
            </a:endParaRPr>
          </a:p>
          <a:p>
            <a:pPr marL="800100" lvl="2" indent="0">
              <a:buNone/>
            </a:pPr>
            <a:r>
              <a:rPr lang="en-US" sz="3000" b="1" dirty="0" smtClean="0">
                <a:solidFill>
                  <a:schemeClr val="accent1"/>
                </a:solidFill>
              </a:rPr>
              <a:t>3</a:t>
            </a:r>
            <a:r>
              <a:rPr lang="en-US" sz="3000" b="1" dirty="0">
                <a:solidFill>
                  <a:schemeClr val="accent1"/>
                </a:solidFill>
              </a:rPr>
              <a:t>. Curriculum Development </a:t>
            </a:r>
            <a:endParaRPr lang="en-US" sz="3000" b="1" dirty="0" smtClean="0">
              <a:solidFill>
                <a:schemeClr val="accent1"/>
              </a:solidFill>
            </a:endParaRPr>
          </a:p>
          <a:p>
            <a:pPr marL="800100" lvl="2" indent="0">
              <a:buNone/>
            </a:pPr>
            <a:r>
              <a:rPr lang="en-US" sz="3000" b="1" dirty="0" smtClean="0">
                <a:solidFill>
                  <a:schemeClr val="accent1"/>
                </a:solidFill>
              </a:rPr>
              <a:t>4</a:t>
            </a:r>
            <a:r>
              <a:rPr lang="en-US" sz="3000" b="1" dirty="0">
                <a:solidFill>
                  <a:schemeClr val="accent1"/>
                </a:solidFill>
              </a:rPr>
              <a:t>. Publication of Article 	</a:t>
            </a:r>
          </a:p>
          <a:p>
            <a:pPr marL="800100" lvl="2" indent="0">
              <a:buNone/>
            </a:pPr>
            <a:r>
              <a:rPr lang="en-US" sz="3000" b="1" dirty="0" smtClean="0">
                <a:solidFill>
                  <a:schemeClr val="accent1"/>
                </a:solidFill>
              </a:rPr>
              <a:t>5. </a:t>
            </a:r>
            <a:r>
              <a:rPr lang="en-US" sz="3000" b="1" dirty="0">
                <a:solidFill>
                  <a:schemeClr val="accent1"/>
                </a:solidFill>
              </a:rPr>
              <a:t>Publication of </a:t>
            </a:r>
            <a:r>
              <a:rPr lang="en-US" sz="3000" b="1" dirty="0" smtClean="0">
                <a:solidFill>
                  <a:schemeClr val="accent1"/>
                </a:solidFill>
              </a:rPr>
              <a:t>Book</a:t>
            </a:r>
            <a:r>
              <a:rPr lang="en-US" sz="3000" b="1" dirty="0">
                <a:solidFill>
                  <a:schemeClr val="accent1"/>
                </a:solidFill>
              </a:rPr>
              <a:t>		</a:t>
            </a:r>
          </a:p>
          <a:p>
            <a:pPr marL="800100" lvl="2" indent="0">
              <a:buNone/>
            </a:pPr>
            <a:r>
              <a:rPr lang="en-US" sz="3000" b="1" dirty="0" smtClean="0">
                <a:solidFill>
                  <a:schemeClr val="accent1"/>
                </a:solidFill>
              </a:rPr>
              <a:t>6</a:t>
            </a:r>
            <a:r>
              <a:rPr lang="en-US" sz="3000" b="1" dirty="0">
                <a:solidFill>
                  <a:schemeClr val="accent1"/>
                </a:solidFill>
              </a:rPr>
              <a:t>. Mentorship/Supervision	</a:t>
            </a:r>
            <a:endParaRPr lang="en-US" sz="3000" b="1" dirty="0" smtClean="0">
              <a:solidFill>
                <a:schemeClr val="accent1"/>
              </a:solidFill>
            </a:endParaRPr>
          </a:p>
          <a:p>
            <a:pPr marL="800100" lvl="2" indent="0">
              <a:buNone/>
            </a:pPr>
            <a:r>
              <a:rPr lang="en-US" sz="3000" b="1" dirty="0" smtClean="0">
                <a:solidFill>
                  <a:schemeClr val="accent1"/>
                </a:solidFill>
              </a:rPr>
              <a:t>7</a:t>
            </a:r>
            <a:r>
              <a:rPr lang="en-US" sz="3000" b="1" dirty="0">
                <a:solidFill>
                  <a:schemeClr val="accent1"/>
                </a:solidFill>
              </a:rPr>
              <a:t>. Educational </a:t>
            </a:r>
            <a:r>
              <a:rPr lang="en-US" sz="3000" b="1" dirty="0" smtClean="0">
                <a:solidFill>
                  <a:schemeClr val="accent1"/>
                </a:solidFill>
              </a:rPr>
              <a:t>Project</a:t>
            </a:r>
            <a:r>
              <a:rPr lang="en-US" sz="3000" b="1" dirty="0">
                <a:solidFill>
                  <a:schemeClr val="accent1"/>
                </a:solidFill>
              </a:rPr>
              <a:t>		</a:t>
            </a:r>
            <a:endParaRPr lang="en-US" sz="3000" b="1" dirty="0" smtClean="0">
              <a:solidFill>
                <a:schemeClr val="accent1"/>
              </a:solidFill>
            </a:endParaRPr>
          </a:p>
          <a:p>
            <a:pPr marL="800100" lvl="2" indent="0">
              <a:buNone/>
            </a:pPr>
            <a:r>
              <a:rPr lang="en-US" sz="3000" b="1" dirty="0" smtClean="0">
                <a:solidFill>
                  <a:schemeClr val="accent1"/>
                </a:solidFill>
              </a:rPr>
              <a:t>8</a:t>
            </a:r>
            <a:r>
              <a:rPr lang="en-US" sz="3000" b="1" dirty="0">
                <a:solidFill>
                  <a:schemeClr val="accent1"/>
                </a:solidFill>
              </a:rPr>
              <a:t>. Professional Development Activities</a:t>
            </a:r>
            <a:r>
              <a:rPr lang="en-US" dirty="0"/>
              <a:t>			</a:t>
            </a:r>
          </a:p>
        </p:txBody>
      </p:sp>
      <p:sp>
        <p:nvSpPr>
          <p:cNvPr id="5" name="Slide Number Placeholder 4"/>
          <p:cNvSpPr>
            <a:spLocks noGrp="1"/>
          </p:cNvSpPr>
          <p:nvPr>
            <p:ph type="sldNum" sz="quarter" idx="12"/>
          </p:nvPr>
        </p:nvSpPr>
        <p:spPr/>
        <p:txBody>
          <a:bodyPr/>
          <a:lstStyle/>
          <a:p>
            <a:fld id="{0E35F3BA-FE8B-4E36-87EF-206F94BD42EB}" type="slidenum">
              <a:rPr lang="en-US" smtClean="0"/>
              <a:pPr/>
              <a:t>9</a:t>
            </a:fld>
            <a:endParaRPr lang="en-US" dirty="0"/>
          </a:p>
        </p:txBody>
      </p:sp>
    </p:spTree>
    <p:extLst>
      <p:ext uri="{BB962C8B-B14F-4D97-AF65-F5344CB8AC3E}">
        <p14:creationId xmlns:p14="http://schemas.microsoft.com/office/powerpoint/2010/main" val="416048489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49797</TotalTime>
  <Words>459</Words>
  <Application>Microsoft Office PowerPoint</Application>
  <PresentationFormat>On-screen Show (4:3)</PresentationFormat>
  <Paragraphs>106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Lucida Bright</vt:lpstr>
      <vt:lpstr>Times New Roman</vt:lpstr>
      <vt:lpstr>Office Theme</vt:lpstr>
      <vt:lpstr>Profile of a Virginia Educator Process for the Review of Teacher Professional Development and the Evaluation System   Gena C. Keller, Assistant Superintendent for Learning Patty Pitts, Assistant Superintendent for Teacher Education and Licensure  January  23, 2019</vt:lpstr>
      <vt:lpstr>Profile of a Virginia Graduate</vt:lpstr>
      <vt:lpstr>Operationalize - Profiles</vt:lpstr>
      <vt:lpstr>Operationalize - Profiles</vt:lpstr>
      <vt:lpstr>Expected Outcomes</vt:lpstr>
      <vt:lpstr>New Evaluation System</vt:lpstr>
      <vt:lpstr>Guidelines for Uniform Performance Standards and Evaluation Criteria for Teachers  Effective July 1, 2012; revised July 23, 2015</vt:lpstr>
      <vt:lpstr>Code of Virginia Selected References—Teacher Evaluation</vt:lpstr>
      <vt:lpstr>Professional Development Points for Licensure Renewal </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Innovations Committee</dc:title>
  <dc:creator>Owner</dc:creator>
  <cp:lastModifiedBy>Broady, Sonya (DOE)</cp:lastModifiedBy>
  <cp:revision>304</cp:revision>
  <cp:lastPrinted>2019-01-17T15:50:02Z</cp:lastPrinted>
  <dcterms:created xsi:type="dcterms:W3CDTF">2014-09-27T11:01:48Z</dcterms:created>
  <dcterms:modified xsi:type="dcterms:W3CDTF">2019-01-22T16:59:44Z</dcterms:modified>
</cp:coreProperties>
</file>