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10" r:id="rId5"/>
    <p:sldId id="323" r:id="rId6"/>
    <p:sldId id="479" r:id="rId7"/>
    <p:sldId id="481" r:id="rId8"/>
    <p:sldId id="484" r:id="rId9"/>
    <p:sldId id="486" r:id="rId10"/>
    <p:sldId id="488" r:id="rId11"/>
    <p:sldId id="482" r:id="rId12"/>
    <p:sldId id="480" r:id="rId13"/>
    <p:sldId id="489" r:id="rId14"/>
    <p:sldId id="316" r:id="rId1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xternal Federal Funds" initials="EFF" lastIdx="6" clrIdx="6">
    <p:extLst>
      <p:ext uri="{19B8F6BF-5375-455C-9EA6-DF929625EA0E}">
        <p15:presenceInfo xmlns:p15="http://schemas.microsoft.com/office/powerpoint/2012/main" userId="External Federal Funds" providerId="None"/>
      </p:ext>
    </p:extLst>
  </p:cmAuthor>
  <p:cmAuthor id="1" name="Erin Carroll" initials="EMC" lastIdx="44" clrIdx="0">
    <p:extLst>
      <p:ext uri="{19B8F6BF-5375-455C-9EA6-DF929625EA0E}">
        <p15:presenceInfo xmlns:p15="http://schemas.microsoft.com/office/powerpoint/2012/main" userId="Erin Carroll" providerId="None"/>
      </p:ext>
    </p:extLst>
  </p:cmAuthor>
  <p:cmAuthor id="2" name="Allan, Mark (DOE)" initials="AM(" lastIdx="42" clrIdx="1">
    <p:extLst>
      <p:ext uri="{19B8F6BF-5375-455C-9EA6-DF929625EA0E}">
        <p15:presenceInfo xmlns:p15="http://schemas.microsoft.com/office/powerpoint/2012/main" userId="S-1-5-21-3102109963-2641124013-111641105-80147" providerId="AD"/>
      </p:ext>
    </p:extLst>
  </p:cmAuthor>
  <p:cmAuthor id="3" name="Jenna Conway" initials="JC" lastIdx="17" clrIdx="2">
    <p:extLst>
      <p:ext uri="{19B8F6BF-5375-455C-9EA6-DF929625EA0E}">
        <p15:presenceInfo xmlns:p15="http://schemas.microsoft.com/office/powerpoint/2012/main" userId="Jenna Conway" providerId="None"/>
      </p:ext>
    </p:extLst>
  </p:cmAuthor>
  <p:cmAuthor id="4" name="Eric Ekholm" initials="EE" lastIdx="10" clrIdx="3">
    <p:extLst>
      <p:ext uri="{19B8F6BF-5375-455C-9EA6-DF929625EA0E}">
        <p15:presenceInfo xmlns:p15="http://schemas.microsoft.com/office/powerpoint/2012/main" userId="Eric Ekholm" providerId="None"/>
      </p:ext>
    </p:extLst>
  </p:cmAuthor>
  <p:cmAuthor id="5" name="Kathy Glazer" initials="KG" lastIdx="31" clrIdx="4">
    <p:extLst>
      <p:ext uri="{19B8F6BF-5375-455C-9EA6-DF929625EA0E}">
        <p15:presenceInfo xmlns:p15="http://schemas.microsoft.com/office/powerpoint/2012/main" userId="Kathy Glazer" providerId="None"/>
      </p:ext>
    </p:extLst>
  </p:cmAuthor>
  <p:cmAuthor id="6" name="Amy Hatheway" initials="AH" lastIdx="5" clrIdx="5">
    <p:extLst>
      <p:ext uri="{19B8F6BF-5375-455C-9EA6-DF929625EA0E}">
        <p15:presenceInfo xmlns:p15="http://schemas.microsoft.com/office/powerpoint/2012/main" userId="Amy Hathew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121"/>
    <a:srgbClr val="FF00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03" autoAdjust="0"/>
    <p:restoredTop sz="95952" autoAdjust="0"/>
  </p:normalViewPr>
  <p:slideViewPr>
    <p:cSldViewPr>
      <p:cViewPr varScale="1">
        <p:scale>
          <a:sx n="109" d="100"/>
          <a:sy n="109" d="100"/>
        </p:scale>
        <p:origin x="54" y="153"/>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notesViewPr>
    <p:cSldViewPr>
      <p:cViewPr varScale="1">
        <p:scale>
          <a:sx n="51" d="100"/>
          <a:sy n="51" d="100"/>
        </p:scale>
        <p:origin x="268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B21814B2-612B-40E9-9990-9583F722161D}" type="datetimeFigureOut">
              <a:rPr lang="en-US" smtClean="0"/>
              <a:t>10/5/2020</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ABC0CEE2-F974-4E27-8FBC-FDB8637DAF61}" type="slidenum">
              <a:rPr lang="en-US" smtClean="0"/>
              <a:t>‹#›</a:t>
            </a:fld>
            <a:endParaRPr lang="en-US"/>
          </a:p>
        </p:txBody>
      </p:sp>
    </p:spTree>
    <p:extLst>
      <p:ext uri="{BB962C8B-B14F-4D97-AF65-F5344CB8AC3E}">
        <p14:creationId xmlns:p14="http://schemas.microsoft.com/office/powerpoint/2010/main" val="2675641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665AF87B-1E59-43FE-9D4C-5A83B502C77E}" type="datetimeFigureOut">
              <a:rPr lang="en-US" smtClean="0"/>
              <a:t>10/5/2020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9</a:t>
            </a:fld>
            <a:endParaRPr lang="en-US"/>
          </a:p>
        </p:txBody>
      </p:sp>
    </p:spTree>
    <p:extLst>
      <p:ext uri="{BB962C8B-B14F-4D97-AF65-F5344CB8AC3E}">
        <p14:creationId xmlns:p14="http://schemas.microsoft.com/office/powerpoint/2010/main" val="30212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0685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114800" y="1200151"/>
            <a:ext cx="4724400" cy="312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a:t>Click to edit Master title style</a:t>
            </a:r>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a:t>Click to edit Master title style</a:t>
            </a:r>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a:t>Click to edit Master title style</a:t>
            </a:r>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066800" y="1200151"/>
            <a:ext cx="7620000" cy="312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a:t>Click to edit Master title style</a:t>
            </a:r>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5998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4430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90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114800" y="1200151"/>
            <a:ext cx="4724400" cy="312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1600" smtClean="0">
                <a:solidFill>
                  <a:schemeClr val="bg1"/>
                </a:solidFill>
              </a:rPr>
              <a:pPr algn="l"/>
              <a:t>‹#›</a:t>
            </a:fld>
            <a:endParaRPr lang="en-US" sz="16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vecf.org/wp-content/uploads/2020/10/VA-ELDS-Draft-5-VDOE.pdf"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hyperlink" Target="https://www.vdh.virginia.gov/coronavirus/covid-19-in-virginia/"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dirty="0" smtClean="0"/>
              <a:t>October </a:t>
            </a:r>
            <a:r>
              <a:rPr lang="en-US" sz="2800" dirty="0"/>
              <a:t>2020</a:t>
            </a:r>
          </a:p>
          <a:p>
            <a:endParaRPr lang="en-US" dirty="0"/>
          </a:p>
        </p:txBody>
      </p:sp>
      <p:sp>
        <p:nvSpPr>
          <p:cNvPr id="3" name="Title 2"/>
          <p:cNvSpPr>
            <a:spLocks noGrp="1"/>
          </p:cNvSpPr>
          <p:nvPr>
            <p:ph type="title"/>
          </p:nvPr>
        </p:nvSpPr>
        <p:spPr/>
        <p:txBody>
          <a:bodyPr/>
          <a:lstStyle/>
          <a:p>
            <a:r>
              <a:rPr lang="en-US" sz="3600" b="1" dirty="0" smtClean="0"/>
              <a:t>Board of Education Update</a:t>
            </a:r>
            <a:br>
              <a:rPr lang="en-US" sz="3600" b="1" dirty="0" smtClean="0"/>
            </a:br>
            <a:r>
              <a:rPr lang="en-US" sz="3600" b="1" dirty="0" smtClean="0"/>
              <a:t>Early </a:t>
            </a:r>
            <a:r>
              <a:rPr lang="en-US" sz="3600" b="1" dirty="0"/>
              <a:t>Childhood in Virginia</a:t>
            </a:r>
          </a:p>
        </p:txBody>
      </p:sp>
    </p:spTree>
    <p:extLst>
      <p:ext uri="{BB962C8B-B14F-4D97-AF65-F5344CB8AC3E}">
        <p14:creationId xmlns:p14="http://schemas.microsoft.com/office/powerpoint/2010/main" val="3217408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ELDS </a:t>
            </a:r>
            <a:endParaRPr lang="en-US" dirty="0"/>
          </a:p>
        </p:txBody>
      </p:sp>
      <p:sp>
        <p:nvSpPr>
          <p:cNvPr id="3" name="Content Placeholder 2"/>
          <p:cNvSpPr>
            <a:spLocks noGrp="1"/>
          </p:cNvSpPr>
          <p:nvPr>
            <p:ph idx="1"/>
          </p:nvPr>
        </p:nvSpPr>
        <p:spPr/>
        <p:txBody>
          <a:bodyPr>
            <a:normAutofit/>
          </a:bodyPr>
          <a:lstStyle/>
          <a:p>
            <a:pPr marL="0" indent="0">
              <a:buNone/>
            </a:pPr>
            <a:r>
              <a:rPr lang="en-US" sz="2000" b="1" i="1" dirty="0" smtClean="0"/>
              <a:t>VDOE is in the final stages of developing revised unified </a:t>
            </a:r>
            <a:r>
              <a:rPr lang="en-US" sz="2000" b="1" i="1" dirty="0" smtClean="0">
                <a:hlinkClick r:id="rId2"/>
              </a:rPr>
              <a:t>Early Learning and Development Standards</a:t>
            </a:r>
            <a:r>
              <a:rPr lang="en-US" sz="2000" b="1" i="1" dirty="0" smtClean="0"/>
              <a:t> (ELDS).</a:t>
            </a:r>
          </a:p>
          <a:p>
            <a:r>
              <a:rPr lang="en-US" sz="1800" dirty="0" smtClean="0"/>
              <a:t>The ELDS are a result of over 10 months of collaboration and engagement with teachers, leaders, and researchers in Virginia</a:t>
            </a:r>
          </a:p>
          <a:p>
            <a:r>
              <a:rPr lang="en-US" sz="1800" dirty="0" smtClean="0"/>
              <a:t>The ELDS show a continuum of learning milestones for children ages birth—five</a:t>
            </a:r>
          </a:p>
          <a:p>
            <a:r>
              <a:rPr lang="en-US" sz="1800" dirty="0" smtClean="0"/>
              <a:t>The first review took place in March 2020. The final draft is now open for public review and feedback through October 22, with a focus on examining the standards for cultural competency and inclusive language.</a:t>
            </a:r>
          </a:p>
          <a:p>
            <a:r>
              <a:rPr lang="en-US" sz="1800" dirty="0" smtClean="0"/>
              <a:t>VDOE will present the Board with a more formal report and review of the ELDS in November, with the goal of statewide usage in the 2021-2022 school year.</a:t>
            </a:r>
            <a:endParaRPr lang="en-US" sz="1800" dirty="0"/>
          </a:p>
        </p:txBody>
      </p:sp>
    </p:spTree>
    <p:extLst>
      <p:ext uri="{BB962C8B-B14F-4D97-AF65-F5344CB8AC3E}">
        <p14:creationId xmlns:p14="http://schemas.microsoft.com/office/powerpoint/2010/main" val="111277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9750"/>
            <a:ext cx="9144000" cy="857250"/>
          </a:xfrm>
        </p:spPr>
        <p:txBody>
          <a:bodyPr/>
          <a:lstStyle/>
          <a:p>
            <a:r>
              <a:rPr lang="en-US" dirty="0"/>
              <a:t>Thank You</a:t>
            </a:r>
            <a:br>
              <a:rPr lang="en-US" dirty="0"/>
            </a:br>
            <a:r>
              <a:rPr lang="en-US" dirty="0"/>
              <a:t/>
            </a:r>
            <a:br>
              <a:rPr lang="en-US" dirty="0"/>
            </a:br>
            <a:r>
              <a:rPr lang="en-US" sz="2000" dirty="0"/>
              <a:t>jenna.conway@governor.virginia.gov</a:t>
            </a:r>
            <a:endParaRPr lang="en-US" sz="3600" dirty="0"/>
          </a:p>
        </p:txBody>
      </p:sp>
    </p:spTree>
    <p:extLst>
      <p:ext uri="{BB962C8B-B14F-4D97-AF65-F5344CB8AC3E}">
        <p14:creationId xmlns:p14="http://schemas.microsoft.com/office/powerpoint/2010/main" val="185513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Objectives and Agenda </a:t>
            </a:r>
          </a:p>
        </p:txBody>
      </p:sp>
      <p:sp>
        <p:nvSpPr>
          <p:cNvPr id="5" name="TextBox 4"/>
          <p:cNvSpPr txBox="1"/>
          <p:nvPr/>
        </p:nvSpPr>
        <p:spPr>
          <a:xfrm>
            <a:off x="190500" y="971550"/>
            <a:ext cx="8763000" cy="2862322"/>
          </a:xfrm>
          <a:prstGeom prst="rect">
            <a:avLst/>
          </a:prstGeom>
          <a:noFill/>
        </p:spPr>
        <p:txBody>
          <a:bodyPr wrap="square" rtlCol="0">
            <a:spAutoFit/>
          </a:bodyPr>
          <a:lstStyle/>
          <a:p>
            <a:r>
              <a:rPr lang="en-US" sz="2000" b="1" i="1" dirty="0"/>
              <a:t>This </a:t>
            </a:r>
            <a:r>
              <a:rPr lang="en-US" sz="2000" b="1" i="1" dirty="0" smtClean="0"/>
              <a:t>update will </a:t>
            </a:r>
            <a:r>
              <a:rPr lang="en-US" sz="2000" b="1" i="1" dirty="0"/>
              <a:t>provide an </a:t>
            </a:r>
            <a:r>
              <a:rPr lang="en-US" sz="2000" b="1" i="1" dirty="0" smtClean="0"/>
              <a:t>update on the current situation and the status of the transition of child care and Head Start functions.</a:t>
            </a:r>
            <a:endParaRPr lang="en-US" sz="2000" b="1" dirty="0"/>
          </a:p>
          <a:p>
            <a:endParaRPr lang="en-US" sz="2000" b="1" dirty="0"/>
          </a:p>
          <a:p>
            <a:r>
              <a:rPr lang="en-US" sz="2000" b="1" dirty="0"/>
              <a:t>Agenda: </a:t>
            </a:r>
          </a:p>
          <a:p>
            <a:pPr marL="285750" indent="-285750">
              <a:buFont typeface="Arial" panose="020B0604020202020204" pitchFamily="34" charset="0"/>
              <a:buChar char="•"/>
            </a:pPr>
            <a:r>
              <a:rPr lang="en-US" sz="2000" dirty="0" smtClean="0"/>
              <a:t>Current Early Childhood Situation in the Commonwealth</a:t>
            </a:r>
            <a:endParaRPr lang="en-US" sz="2000" dirty="0"/>
          </a:p>
          <a:p>
            <a:pPr marL="285750" indent="-285750">
              <a:buFont typeface="Arial" panose="020B0604020202020204" pitchFamily="34" charset="0"/>
              <a:buChar char="•"/>
            </a:pPr>
            <a:r>
              <a:rPr lang="en-US" sz="2000" dirty="0" smtClean="0"/>
              <a:t>Supports for the Field</a:t>
            </a:r>
          </a:p>
          <a:p>
            <a:pPr marL="285750" indent="-285750">
              <a:buFont typeface="Arial" panose="020B0604020202020204" pitchFamily="34" charset="0"/>
              <a:buChar char="•"/>
            </a:pPr>
            <a:r>
              <a:rPr lang="en-US" sz="2000" dirty="0" smtClean="0"/>
              <a:t>Update on Child Care Transition</a:t>
            </a:r>
          </a:p>
          <a:p>
            <a:pPr marL="285750" indent="-285750">
              <a:buFont typeface="Arial" panose="020B0604020202020204" pitchFamily="34" charset="0"/>
              <a:buChar char="•"/>
            </a:pPr>
            <a:r>
              <a:rPr lang="en-US" sz="2000" dirty="0" smtClean="0"/>
              <a:t>Update on Early Learning and Development Standards</a:t>
            </a:r>
          </a:p>
          <a:p>
            <a:pPr marL="285750" indent="-28575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216967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Current Early Childhood Situation</a:t>
            </a:r>
            <a:endParaRPr lang="en-US" sz="4000" dirty="0"/>
          </a:p>
        </p:txBody>
      </p:sp>
      <p:sp>
        <p:nvSpPr>
          <p:cNvPr id="4" name="Content Placeholder 2"/>
          <p:cNvSpPr>
            <a:spLocks noGrp="1"/>
          </p:cNvSpPr>
          <p:nvPr>
            <p:ph idx="1"/>
          </p:nvPr>
        </p:nvSpPr>
        <p:spPr>
          <a:xfrm>
            <a:off x="196583" y="1047750"/>
            <a:ext cx="8750834" cy="3124199"/>
          </a:xfrm>
        </p:spPr>
        <p:txBody>
          <a:bodyPr>
            <a:noAutofit/>
          </a:bodyPr>
          <a:lstStyle/>
          <a:p>
            <a:pPr marL="0" indent="0">
              <a:spcBef>
                <a:spcPts val="0"/>
              </a:spcBef>
              <a:buNone/>
            </a:pPr>
            <a:r>
              <a:rPr lang="en-US" sz="1800" b="1" i="1" dirty="0">
                <a:solidFill>
                  <a:schemeClr val="dk1"/>
                </a:solidFill>
                <a:ea typeface="Calibri"/>
                <a:cs typeface="Calibri"/>
                <a:sym typeface="Calibri"/>
              </a:rPr>
              <a:t>As Virginia begins to recover, challenges remain:</a:t>
            </a:r>
          </a:p>
          <a:p>
            <a:pPr marL="0" indent="0">
              <a:spcBef>
                <a:spcPts val="0"/>
              </a:spcBef>
              <a:buNone/>
            </a:pPr>
            <a:endParaRPr lang="en-US" sz="400" dirty="0"/>
          </a:p>
          <a:p>
            <a:pPr>
              <a:spcBef>
                <a:spcPts val="0"/>
              </a:spcBef>
            </a:pPr>
            <a:r>
              <a:rPr lang="en-US" sz="1600" dirty="0" smtClean="0"/>
              <a:t>The Early Childhood Office is working closely with school divisions in order to support the reopening of VPI and other preschool classrooms this summer and/or fall.</a:t>
            </a:r>
            <a:endParaRPr lang="en-US" sz="1600" dirty="0"/>
          </a:p>
          <a:p>
            <a:pPr>
              <a:spcBef>
                <a:spcPts val="0"/>
              </a:spcBef>
            </a:pPr>
            <a:r>
              <a:rPr lang="en-US" sz="1600" dirty="0" smtClean="0"/>
              <a:t>Most VPI and Head </a:t>
            </a:r>
            <a:r>
              <a:rPr lang="en-US" sz="1600" dirty="0"/>
              <a:t>Start </a:t>
            </a:r>
            <a:r>
              <a:rPr lang="en-US" sz="1600" dirty="0" smtClean="0"/>
              <a:t>programs are reopening with virtual learning. </a:t>
            </a:r>
            <a:endParaRPr lang="en-US" sz="1600" dirty="0"/>
          </a:p>
          <a:p>
            <a:pPr>
              <a:spcBef>
                <a:spcPts val="0"/>
              </a:spcBef>
            </a:pPr>
            <a:r>
              <a:rPr lang="en-US" sz="1600" dirty="0" smtClean="0"/>
              <a:t>As of 9/28/20, 2,008 </a:t>
            </a:r>
            <a:r>
              <a:rPr lang="en-US" sz="1600" dirty="0"/>
              <a:t>child care programs are temporarily closed - a loss in capacity of </a:t>
            </a:r>
            <a:r>
              <a:rPr lang="en-US" sz="1600" dirty="0" smtClean="0"/>
              <a:t>~153,000 seats. 908 </a:t>
            </a:r>
            <a:r>
              <a:rPr lang="en-US" sz="1600" dirty="0"/>
              <a:t>programs have indicated that they have a reopening </a:t>
            </a:r>
            <a:r>
              <a:rPr lang="en-US" sz="1600" dirty="0" smtClean="0"/>
              <a:t>date (up from 737 in September). </a:t>
            </a:r>
            <a:endParaRPr lang="en-US" sz="1600" dirty="0"/>
          </a:p>
          <a:p>
            <a:pPr lvl="1">
              <a:spcBef>
                <a:spcPts val="0"/>
              </a:spcBef>
            </a:pPr>
            <a:r>
              <a:rPr lang="en-US" sz="1600" dirty="0" smtClean="0"/>
              <a:t>52% </a:t>
            </a:r>
            <a:r>
              <a:rPr lang="en-US" sz="1600" dirty="0"/>
              <a:t>of child care centers and faith-based preschools are </a:t>
            </a:r>
            <a:r>
              <a:rPr lang="en-US" sz="1600" dirty="0" smtClean="0"/>
              <a:t>open.</a:t>
            </a:r>
            <a:endParaRPr lang="en-US" sz="1600" dirty="0"/>
          </a:p>
          <a:p>
            <a:pPr lvl="1">
              <a:spcBef>
                <a:spcPts val="0"/>
              </a:spcBef>
            </a:pPr>
            <a:r>
              <a:rPr lang="en-US" sz="1600" dirty="0" smtClean="0"/>
              <a:t>86% of family day homes are open.</a:t>
            </a:r>
            <a:endParaRPr lang="en-US" sz="1600" dirty="0"/>
          </a:p>
          <a:p>
            <a:r>
              <a:rPr lang="en-US" sz="1600" dirty="0"/>
              <a:t>Half of open providers report making efforts to expand capacity to serve school-age children participating in virtual or hybrid learning</a:t>
            </a:r>
          </a:p>
          <a:p>
            <a:r>
              <a:rPr lang="en-US" sz="1600" dirty="0" smtClean="0"/>
              <a:t>1,510 </a:t>
            </a:r>
            <a:r>
              <a:rPr lang="en-US" sz="1600" dirty="0"/>
              <a:t>programs have been approved for round two of the </a:t>
            </a:r>
            <a:r>
              <a:rPr lang="en-US" sz="1600" b="1" dirty="0"/>
              <a:t>CARES Grant. </a:t>
            </a:r>
            <a:r>
              <a:rPr lang="en-US" sz="1600" dirty="0"/>
              <a:t>Yet financial losses experienced far exceed new federal funding available.</a:t>
            </a:r>
          </a:p>
          <a:p>
            <a:pPr marL="0" indent="0">
              <a:spcBef>
                <a:spcPts val="0"/>
              </a:spcBef>
              <a:buNone/>
            </a:pPr>
            <a:r>
              <a:rPr lang="en-US" sz="1600" b="1" i="1" dirty="0" smtClean="0"/>
              <a:t> </a:t>
            </a:r>
            <a:endParaRPr lang="en-US" sz="1600" b="1" i="1" dirty="0"/>
          </a:p>
        </p:txBody>
      </p:sp>
    </p:spTree>
    <p:extLst>
      <p:ext uri="{BB962C8B-B14F-4D97-AF65-F5344CB8AC3E}">
        <p14:creationId xmlns:p14="http://schemas.microsoft.com/office/powerpoint/2010/main" val="152064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Supports for the Field</a:t>
            </a:r>
            <a:endParaRPr lang="en-US" sz="4000" dirty="0"/>
          </a:p>
        </p:txBody>
      </p:sp>
      <p:sp>
        <p:nvSpPr>
          <p:cNvPr id="4" name="Content Placeholder 2"/>
          <p:cNvSpPr>
            <a:spLocks noGrp="1"/>
          </p:cNvSpPr>
          <p:nvPr>
            <p:ph idx="1"/>
          </p:nvPr>
        </p:nvSpPr>
        <p:spPr>
          <a:xfrm>
            <a:off x="196583" y="1047750"/>
            <a:ext cx="8750834" cy="3124199"/>
          </a:xfrm>
        </p:spPr>
        <p:txBody>
          <a:bodyPr>
            <a:noAutofit/>
          </a:bodyPr>
          <a:lstStyle/>
          <a:p>
            <a:pPr marL="0" indent="0">
              <a:spcBef>
                <a:spcPts val="0"/>
              </a:spcBef>
              <a:buNone/>
            </a:pPr>
            <a:r>
              <a:rPr lang="en-US" sz="1800" b="1" i="1" dirty="0" smtClean="0">
                <a:solidFill>
                  <a:schemeClr val="dk1"/>
                </a:solidFill>
                <a:ea typeface="Calibri"/>
                <a:cs typeface="Calibri"/>
                <a:sym typeface="Calibri"/>
              </a:rPr>
              <a:t>The expanded Division of School Readiness has worked tirelessly to support the field by:</a:t>
            </a:r>
            <a:endParaRPr lang="en-US" sz="1800" b="1" i="1" dirty="0">
              <a:solidFill>
                <a:schemeClr val="dk1"/>
              </a:solidFill>
              <a:ea typeface="Calibri"/>
              <a:cs typeface="Calibri"/>
              <a:sym typeface="Calibri"/>
            </a:endParaRPr>
          </a:p>
          <a:p>
            <a:pPr marL="0" indent="0">
              <a:spcBef>
                <a:spcPts val="0"/>
              </a:spcBef>
              <a:buNone/>
            </a:pPr>
            <a:endParaRPr lang="en-US" sz="400" dirty="0"/>
          </a:p>
          <a:p>
            <a:pPr>
              <a:spcBef>
                <a:spcPts val="0"/>
              </a:spcBef>
            </a:pPr>
            <a:r>
              <a:rPr lang="en-US" sz="1600" dirty="0" smtClean="0"/>
              <a:t>Coordinating with the Virginia Department of Health and Virginia Department of Social Services to align health and safety expectations, understand challenges faced by the field and deploy federal funding to the field</a:t>
            </a:r>
          </a:p>
          <a:p>
            <a:pPr>
              <a:spcBef>
                <a:spcPts val="0"/>
              </a:spcBef>
            </a:pPr>
            <a:r>
              <a:rPr lang="en-US" sz="1600" dirty="0" smtClean="0"/>
              <a:t>Producing guidance to support virtual preschool, virtual assessment, classroom observations during a pandemic, and emergency child care during virtual learning</a:t>
            </a:r>
          </a:p>
          <a:p>
            <a:pPr>
              <a:spcBef>
                <a:spcPts val="0"/>
              </a:spcBef>
            </a:pPr>
            <a:r>
              <a:rPr lang="en-US" sz="1600" dirty="0" smtClean="0"/>
              <a:t>Shifting professional development including training and coaching to virtual for school-based, Head Start and child care leaders and educators </a:t>
            </a:r>
            <a:endParaRPr lang="en-US" sz="1600" dirty="0"/>
          </a:p>
          <a:p>
            <a:pPr>
              <a:spcBef>
                <a:spcPts val="0"/>
              </a:spcBef>
            </a:pPr>
            <a:r>
              <a:rPr lang="en-US" sz="1600" dirty="0" smtClean="0"/>
              <a:t>Conducting “Cups and Conversations” and similar interactive events which highlight local solutions and best practices from the field </a:t>
            </a:r>
          </a:p>
          <a:p>
            <a:pPr>
              <a:spcBef>
                <a:spcPts val="0"/>
              </a:spcBef>
            </a:pPr>
            <a:r>
              <a:rPr lang="en-US" sz="1600" dirty="0" smtClean="0"/>
              <a:t>Participating in community-level webinars and meetings with local coalitions (e.g., Smart Beginnings) and supporting them to identify and address local challenges</a:t>
            </a:r>
            <a:endParaRPr lang="en-US" sz="1600" dirty="0"/>
          </a:p>
          <a:p>
            <a:pPr>
              <a:spcBef>
                <a:spcPts val="0"/>
              </a:spcBef>
            </a:pPr>
            <a:endParaRPr lang="en-US" sz="400" dirty="0"/>
          </a:p>
          <a:p>
            <a:pPr marL="0" indent="0">
              <a:spcBef>
                <a:spcPts val="0"/>
              </a:spcBef>
              <a:buNone/>
            </a:pPr>
            <a:r>
              <a:rPr lang="en-US" sz="1800" b="1" i="1" dirty="0" smtClean="0"/>
              <a:t> </a:t>
            </a:r>
            <a:endParaRPr lang="en-US" sz="1800" b="1" i="1" dirty="0"/>
          </a:p>
        </p:txBody>
      </p:sp>
    </p:spTree>
    <p:extLst>
      <p:ext uri="{BB962C8B-B14F-4D97-AF65-F5344CB8AC3E}">
        <p14:creationId xmlns:p14="http://schemas.microsoft.com/office/powerpoint/2010/main" val="416941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Responding to Needs of the Field</a:t>
            </a:r>
            <a:endParaRPr lang="en-US" sz="4000" dirty="0"/>
          </a:p>
        </p:txBody>
      </p:sp>
      <p:sp>
        <p:nvSpPr>
          <p:cNvPr id="4" name="Content Placeholder 2"/>
          <p:cNvSpPr>
            <a:spLocks noGrp="1"/>
          </p:cNvSpPr>
          <p:nvPr>
            <p:ph idx="1"/>
          </p:nvPr>
        </p:nvSpPr>
        <p:spPr>
          <a:xfrm>
            <a:off x="196583" y="1047750"/>
            <a:ext cx="8750834" cy="3124199"/>
          </a:xfrm>
        </p:spPr>
        <p:txBody>
          <a:bodyPr>
            <a:noAutofit/>
          </a:bodyPr>
          <a:lstStyle/>
          <a:p>
            <a:pPr marL="0" indent="0">
              <a:spcBef>
                <a:spcPts val="0"/>
              </a:spcBef>
              <a:buNone/>
            </a:pPr>
            <a:r>
              <a:rPr lang="en-US" sz="2400" b="1" i="1" dirty="0" smtClean="0">
                <a:solidFill>
                  <a:schemeClr val="dk1"/>
                </a:solidFill>
                <a:ea typeface="Calibri"/>
                <a:cs typeface="Calibri"/>
                <a:sym typeface="Calibri"/>
              </a:rPr>
              <a:t>Updates to Phase III Guidelines</a:t>
            </a:r>
            <a:endParaRPr lang="en-US" sz="2400" b="1" i="1" dirty="0">
              <a:solidFill>
                <a:schemeClr val="dk1"/>
              </a:solidFill>
              <a:ea typeface="Calibri"/>
              <a:cs typeface="Calibri"/>
              <a:sym typeface="Calibri"/>
            </a:endParaRPr>
          </a:p>
          <a:p>
            <a:pPr marL="0" indent="0">
              <a:spcBef>
                <a:spcPts val="0"/>
              </a:spcBef>
              <a:buNone/>
            </a:pPr>
            <a:endParaRPr lang="en-US" sz="600" dirty="0"/>
          </a:p>
          <a:p>
            <a:pPr>
              <a:spcBef>
                <a:spcPts val="0"/>
              </a:spcBef>
            </a:pPr>
            <a:r>
              <a:rPr lang="en-US" sz="2000" dirty="0" smtClean="0"/>
              <a:t>VDOE was instrumental in efforts to lift group size restrictions for child care providers in COVID guidelines</a:t>
            </a:r>
          </a:p>
          <a:p>
            <a:pPr lvl="1">
              <a:spcBef>
                <a:spcPts val="0"/>
              </a:spcBef>
            </a:pPr>
            <a:r>
              <a:rPr lang="en-US" sz="1800" dirty="0" smtClean="0"/>
              <a:t>Child </a:t>
            </a:r>
            <a:r>
              <a:rPr lang="en-US" sz="1800" dirty="0"/>
              <a:t>care programs are doing an incredible job of keeping children and staff safe and healthy</a:t>
            </a:r>
          </a:p>
          <a:p>
            <a:pPr lvl="1">
              <a:spcBef>
                <a:spcPts val="0"/>
              </a:spcBef>
            </a:pPr>
            <a:r>
              <a:rPr lang="en-US" sz="1800" dirty="0" smtClean="0"/>
              <a:t>Group size restrictions were putting significant financial strain on providers who are already struggling</a:t>
            </a:r>
            <a:r>
              <a:rPr lang="en-US" sz="1800" b="1" i="1" dirty="0" smtClean="0"/>
              <a:t/>
            </a:r>
            <a:br>
              <a:rPr lang="en-US" sz="1800" b="1" i="1" dirty="0" smtClean="0"/>
            </a:br>
            <a:endParaRPr lang="en-US" sz="1800" b="1" i="1" dirty="0"/>
          </a:p>
        </p:txBody>
      </p:sp>
    </p:spTree>
    <p:extLst>
      <p:ext uri="{BB962C8B-B14F-4D97-AF65-F5344CB8AC3E}">
        <p14:creationId xmlns:p14="http://schemas.microsoft.com/office/powerpoint/2010/main" val="215608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New Dashboard—Child Care Specific Data</a:t>
            </a:r>
            <a:endParaRPr lang="en-US" sz="4000" dirty="0"/>
          </a:p>
        </p:txBody>
      </p:sp>
      <p:pic>
        <p:nvPicPr>
          <p:cNvPr id="5" name="Picture 4"/>
          <p:cNvPicPr>
            <a:picLocks noChangeAspect="1"/>
          </p:cNvPicPr>
          <p:nvPr/>
        </p:nvPicPr>
        <p:blipFill rotWithShape="1">
          <a:blip r:embed="rId2"/>
          <a:srcRect l="32375" t="23204" r="13027" b="14440"/>
          <a:stretch/>
        </p:blipFill>
        <p:spPr>
          <a:xfrm>
            <a:off x="290849" y="1657350"/>
            <a:ext cx="2246586" cy="1710559"/>
          </a:xfrm>
          <a:prstGeom prst="rect">
            <a:avLst/>
          </a:prstGeom>
        </p:spPr>
      </p:pic>
      <p:pic>
        <p:nvPicPr>
          <p:cNvPr id="6" name="Picture 5"/>
          <p:cNvPicPr>
            <a:picLocks noChangeAspect="1"/>
          </p:cNvPicPr>
          <p:nvPr/>
        </p:nvPicPr>
        <p:blipFill rotWithShape="1">
          <a:blip r:embed="rId3"/>
          <a:srcRect l="29885" t="42027" r="9732" b="16824"/>
          <a:stretch/>
        </p:blipFill>
        <p:spPr>
          <a:xfrm>
            <a:off x="3108380" y="1657350"/>
            <a:ext cx="3562126" cy="1618327"/>
          </a:xfrm>
          <a:prstGeom prst="rect">
            <a:avLst/>
          </a:prstGeom>
        </p:spPr>
      </p:pic>
      <p:pic>
        <p:nvPicPr>
          <p:cNvPr id="7" name="Picture 6"/>
          <p:cNvPicPr>
            <a:picLocks noChangeAspect="1"/>
          </p:cNvPicPr>
          <p:nvPr/>
        </p:nvPicPr>
        <p:blipFill rotWithShape="1">
          <a:blip r:embed="rId4"/>
          <a:srcRect l="24215" t="29874" r="40689" b="25805"/>
          <a:stretch/>
        </p:blipFill>
        <p:spPr>
          <a:xfrm>
            <a:off x="6912427" y="1801936"/>
            <a:ext cx="1805151" cy="1519760"/>
          </a:xfrm>
          <a:prstGeom prst="rect">
            <a:avLst/>
          </a:prstGeom>
        </p:spPr>
      </p:pic>
      <p:sp>
        <p:nvSpPr>
          <p:cNvPr id="8" name="Down Arrow 7"/>
          <p:cNvSpPr/>
          <p:nvPr/>
        </p:nvSpPr>
        <p:spPr>
          <a:xfrm rot="2358910">
            <a:off x="1190744" y="1855517"/>
            <a:ext cx="415771" cy="937040"/>
          </a:xfrm>
          <a:prstGeom prst="downArrow">
            <a:avLst/>
          </a:prstGeom>
          <a:solidFill>
            <a:srgbClr val="FF0000"/>
          </a:solidFill>
          <a:ln>
            <a:solidFill>
              <a:srgbClr val="FF212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solidFill>
                <a:schemeClr val="tx1"/>
              </a:solidFill>
            </a:endParaRPr>
          </a:p>
        </p:txBody>
      </p:sp>
      <p:sp>
        <p:nvSpPr>
          <p:cNvPr id="9" name="Down Arrow 8"/>
          <p:cNvSpPr/>
          <p:nvPr/>
        </p:nvSpPr>
        <p:spPr>
          <a:xfrm rot="16200000">
            <a:off x="2669627" y="2633204"/>
            <a:ext cx="415771" cy="616088"/>
          </a:xfrm>
          <a:prstGeom prst="downArrow">
            <a:avLst/>
          </a:prstGeom>
          <a:solidFill>
            <a:srgbClr val="FF0000"/>
          </a:solidFill>
          <a:ln>
            <a:solidFill>
              <a:srgbClr val="FF212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solidFill>
                <a:schemeClr val="tx1"/>
              </a:solidFill>
            </a:endParaRPr>
          </a:p>
        </p:txBody>
      </p:sp>
      <p:sp>
        <p:nvSpPr>
          <p:cNvPr id="10" name="Down Arrow 9"/>
          <p:cNvSpPr/>
          <p:nvPr/>
        </p:nvSpPr>
        <p:spPr>
          <a:xfrm rot="18114424">
            <a:off x="6976637" y="1676707"/>
            <a:ext cx="415771" cy="699086"/>
          </a:xfrm>
          <a:prstGeom prst="downArrow">
            <a:avLst/>
          </a:prstGeom>
          <a:solidFill>
            <a:srgbClr val="FF0000"/>
          </a:solidFill>
          <a:ln>
            <a:solidFill>
              <a:srgbClr val="FF212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solidFill>
                <a:schemeClr val="tx1"/>
              </a:solidFill>
            </a:endParaRPr>
          </a:p>
        </p:txBody>
      </p:sp>
      <p:sp>
        <p:nvSpPr>
          <p:cNvPr id="11" name="Content Placeholder 2"/>
          <p:cNvSpPr txBox="1">
            <a:spLocks/>
          </p:cNvSpPr>
          <p:nvPr/>
        </p:nvSpPr>
        <p:spPr>
          <a:xfrm>
            <a:off x="1211063" y="4080909"/>
            <a:ext cx="6738281" cy="35513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smtClean="0">
                <a:hlinkClick r:id="rId5"/>
              </a:rPr>
              <a:t>https://www.vdh.virginia.gov/coronavirus/covid-19-in-virginia/</a:t>
            </a:r>
            <a:r>
              <a:rPr lang="en-US" sz="1800" smtClean="0"/>
              <a:t> </a:t>
            </a:r>
            <a:endParaRPr lang="en-US" sz="1800" dirty="0"/>
          </a:p>
        </p:txBody>
      </p:sp>
      <p:sp>
        <p:nvSpPr>
          <p:cNvPr id="12" name="Content Placeholder 2"/>
          <p:cNvSpPr txBox="1">
            <a:spLocks/>
          </p:cNvSpPr>
          <p:nvPr/>
        </p:nvSpPr>
        <p:spPr>
          <a:xfrm>
            <a:off x="750505" y="3443017"/>
            <a:ext cx="1350414" cy="355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Equity Tex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Equity Tex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Equity Tex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quity Tex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quity Tex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FF0000"/>
                </a:solidFill>
                <a:latin typeface="Calibri" panose="020F0502020204030204" pitchFamily="34" charset="0"/>
                <a:cs typeface="Calibri" panose="020F0502020204030204" pitchFamily="34" charset="0"/>
              </a:rPr>
              <a:t>Top</a:t>
            </a:r>
          </a:p>
        </p:txBody>
      </p:sp>
      <p:sp>
        <p:nvSpPr>
          <p:cNvPr id="13" name="Content Placeholder 2"/>
          <p:cNvSpPr txBox="1">
            <a:spLocks/>
          </p:cNvSpPr>
          <p:nvPr/>
        </p:nvSpPr>
        <p:spPr>
          <a:xfrm>
            <a:off x="4119645" y="3438363"/>
            <a:ext cx="1350414" cy="355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Equity Tex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Equity Tex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Equity Tex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quity Tex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quity Tex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FF0000"/>
                </a:solidFill>
                <a:latin typeface="Calibri" panose="020F0502020204030204" pitchFamily="34" charset="0"/>
                <a:cs typeface="Calibri" panose="020F0502020204030204" pitchFamily="34" charset="0"/>
              </a:rPr>
              <a:t>Middle</a:t>
            </a:r>
          </a:p>
        </p:txBody>
      </p:sp>
      <p:sp>
        <p:nvSpPr>
          <p:cNvPr id="14" name="Content Placeholder 2"/>
          <p:cNvSpPr txBox="1">
            <a:spLocks/>
          </p:cNvSpPr>
          <p:nvPr/>
        </p:nvSpPr>
        <p:spPr>
          <a:xfrm>
            <a:off x="7488786" y="3418558"/>
            <a:ext cx="1350414" cy="355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Equity Tex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Equity Tex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Equity Tex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quity Tex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quity Tex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FF0000"/>
                </a:solidFill>
                <a:latin typeface="Calibri" panose="020F0502020204030204" pitchFamily="34" charset="0"/>
                <a:cs typeface="Calibri" panose="020F0502020204030204" pitchFamily="34" charset="0"/>
              </a:rPr>
              <a:t>Bottom</a:t>
            </a:r>
          </a:p>
        </p:txBody>
      </p:sp>
    </p:spTree>
    <p:extLst>
      <p:ext uri="{BB962C8B-B14F-4D97-AF65-F5344CB8AC3E}">
        <p14:creationId xmlns:p14="http://schemas.microsoft.com/office/powerpoint/2010/main" val="329363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New Dashboard—Child Care Specific Data</a:t>
            </a:r>
            <a:endParaRPr lang="en-US" sz="4000" dirty="0"/>
          </a:p>
        </p:txBody>
      </p:sp>
      <p:sp>
        <p:nvSpPr>
          <p:cNvPr id="15" name="Content Placeholder 2"/>
          <p:cNvSpPr>
            <a:spLocks noGrp="1"/>
          </p:cNvSpPr>
          <p:nvPr>
            <p:ph idx="1"/>
          </p:nvPr>
        </p:nvSpPr>
        <p:spPr>
          <a:xfrm>
            <a:off x="628650" y="971551"/>
            <a:ext cx="7886700" cy="3595070"/>
          </a:xfrm>
        </p:spPr>
        <p:txBody>
          <a:bodyPr>
            <a:normAutofit/>
          </a:bodyPr>
          <a:lstStyle/>
          <a:p>
            <a:r>
              <a:rPr lang="en-US" sz="2000" dirty="0" smtClean="0"/>
              <a:t>Since April, a total of 213 cases associated with 39 outbreaks in child care settings with zero deaths have been reported in Virginia</a:t>
            </a:r>
            <a:endParaRPr lang="en-US" sz="2000" dirty="0"/>
          </a:p>
        </p:txBody>
      </p:sp>
      <p:pic>
        <p:nvPicPr>
          <p:cNvPr id="16" name="Picture 15"/>
          <p:cNvPicPr>
            <a:picLocks noChangeAspect="1"/>
          </p:cNvPicPr>
          <p:nvPr/>
        </p:nvPicPr>
        <p:blipFill>
          <a:blip r:embed="rId2"/>
          <a:stretch>
            <a:fillRect/>
          </a:stretch>
        </p:blipFill>
        <p:spPr>
          <a:xfrm>
            <a:off x="1243619" y="1809750"/>
            <a:ext cx="6656764" cy="2413328"/>
          </a:xfrm>
          <a:prstGeom prst="rect">
            <a:avLst/>
          </a:prstGeom>
        </p:spPr>
      </p:pic>
    </p:spTree>
    <p:extLst>
      <p:ext uri="{BB962C8B-B14F-4D97-AF65-F5344CB8AC3E}">
        <p14:creationId xmlns:p14="http://schemas.microsoft.com/office/powerpoint/2010/main" val="340651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Child Care Transition: Update</a:t>
            </a:r>
            <a:endParaRPr lang="en-US" sz="4000" dirty="0"/>
          </a:p>
        </p:txBody>
      </p:sp>
      <p:sp>
        <p:nvSpPr>
          <p:cNvPr id="5" name="Content Placeholder 2"/>
          <p:cNvSpPr>
            <a:spLocks noGrp="1"/>
          </p:cNvSpPr>
          <p:nvPr>
            <p:ph idx="1"/>
          </p:nvPr>
        </p:nvSpPr>
        <p:spPr>
          <a:xfrm>
            <a:off x="196583" y="858372"/>
            <a:ext cx="8750834" cy="3313578"/>
          </a:xfrm>
        </p:spPr>
        <p:txBody>
          <a:bodyPr>
            <a:noAutofit/>
          </a:bodyPr>
          <a:lstStyle/>
          <a:p>
            <a:pPr marL="0" indent="0">
              <a:spcBef>
                <a:spcPts val="0"/>
              </a:spcBef>
              <a:buNone/>
            </a:pPr>
            <a:endParaRPr lang="en-US" sz="700" dirty="0"/>
          </a:p>
          <a:p>
            <a:pPr marL="0" indent="0">
              <a:spcBef>
                <a:spcPts val="600"/>
              </a:spcBef>
              <a:buNone/>
            </a:pPr>
            <a:r>
              <a:rPr lang="en-US" sz="2400" b="1" i="1" dirty="0" smtClean="0"/>
              <a:t>Transition work is ongoing and remains on track for 7/1/21.</a:t>
            </a:r>
            <a:endParaRPr lang="en-US" sz="2000" dirty="0" smtClean="0"/>
          </a:p>
          <a:p>
            <a:pPr>
              <a:spcBef>
                <a:spcPts val="600"/>
              </a:spcBef>
            </a:pPr>
            <a:r>
              <a:rPr lang="en-US" sz="2000" dirty="0" smtClean="0"/>
              <a:t>VDOE </a:t>
            </a:r>
            <a:r>
              <a:rPr lang="en-US" sz="2000" dirty="0"/>
              <a:t>staff are working with VDSS to complete three remaining Memoranda of </a:t>
            </a:r>
            <a:r>
              <a:rPr lang="en-US" sz="2000" dirty="0" smtClean="0"/>
              <a:t>Agreement before the end of the calendar year:</a:t>
            </a:r>
            <a:endParaRPr lang="en-US" sz="2000" dirty="0"/>
          </a:p>
          <a:p>
            <a:pPr lvl="1">
              <a:spcBef>
                <a:spcPts val="600"/>
              </a:spcBef>
            </a:pPr>
            <a:r>
              <a:rPr lang="en-US" sz="1800" dirty="0"/>
              <a:t>Child care licensing (target completion: mid-October)</a:t>
            </a:r>
          </a:p>
          <a:p>
            <a:pPr lvl="1">
              <a:spcBef>
                <a:spcPts val="600"/>
              </a:spcBef>
            </a:pPr>
            <a:r>
              <a:rPr lang="en-US" sz="1800" dirty="0"/>
              <a:t>Mid-year hiring (target completion: November 1)</a:t>
            </a:r>
          </a:p>
          <a:p>
            <a:pPr lvl="1">
              <a:spcBef>
                <a:spcPts val="600"/>
              </a:spcBef>
            </a:pPr>
            <a:r>
              <a:rPr lang="en-US" sz="1800" dirty="0"/>
              <a:t>Child care subsidy/CCDBG (target completion: </a:t>
            </a:r>
            <a:r>
              <a:rPr lang="en-US" sz="1800" dirty="0" smtClean="0"/>
              <a:t>mid-November</a:t>
            </a:r>
            <a:endParaRPr lang="en-US" sz="2000" dirty="0"/>
          </a:p>
        </p:txBody>
      </p:sp>
    </p:spTree>
    <p:extLst>
      <p:ext uri="{BB962C8B-B14F-4D97-AF65-F5344CB8AC3E}">
        <p14:creationId xmlns:p14="http://schemas.microsoft.com/office/powerpoint/2010/main" val="228082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Child Care Transition: CCDF Annual Report</a:t>
            </a:r>
            <a:endParaRPr lang="en-US" sz="4000" dirty="0"/>
          </a:p>
        </p:txBody>
      </p:sp>
      <p:sp>
        <p:nvSpPr>
          <p:cNvPr id="4" name="Rectangle 1"/>
          <p:cNvSpPr>
            <a:spLocks noChangeArrowheads="1"/>
          </p:cNvSpPr>
          <p:nvPr/>
        </p:nvSpPr>
        <p:spPr bwMode="auto">
          <a:xfrm>
            <a:off x="-114727" y="1656746"/>
            <a:ext cx="1642647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Content Placeholder 2"/>
          <p:cNvSpPr>
            <a:spLocks noGrp="1"/>
          </p:cNvSpPr>
          <p:nvPr>
            <p:ph idx="1"/>
          </p:nvPr>
        </p:nvSpPr>
        <p:spPr>
          <a:xfrm>
            <a:off x="196583" y="858372"/>
            <a:ext cx="8750834" cy="3542178"/>
          </a:xfrm>
        </p:spPr>
        <p:txBody>
          <a:bodyPr>
            <a:noAutofit/>
          </a:bodyPr>
          <a:lstStyle/>
          <a:p>
            <a:pPr marL="0" indent="0">
              <a:spcBef>
                <a:spcPts val="0"/>
              </a:spcBef>
              <a:buNone/>
            </a:pPr>
            <a:endParaRPr lang="en-US" sz="600" dirty="0"/>
          </a:p>
          <a:p>
            <a:pPr marL="0" indent="0">
              <a:spcBef>
                <a:spcPts val="600"/>
              </a:spcBef>
              <a:buNone/>
            </a:pPr>
            <a:r>
              <a:rPr lang="en-US" sz="1800" b="1" i="1" dirty="0" smtClean="0"/>
              <a:t>The VDOE submitted the first CCDF annual report to the GA with support from VDSS.</a:t>
            </a:r>
            <a:endParaRPr lang="en-US" sz="1600" dirty="0" smtClean="0"/>
          </a:p>
          <a:p>
            <a:pPr>
              <a:spcBef>
                <a:spcPts val="600"/>
              </a:spcBef>
            </a:pPr>
            <a:r>
              <a:rPr lang="en-US" sz="1600" dirty="0" smtClean="0"/>
              <a:t>Key statistics from SFY 2020:</a:t>
            </a:r>
          </a:p>
          <a:p>
            <a:pPr lvl="1">
              <a:spcBef>
                <a:spcPts val="600"/>
              </a:spcBef>
            </a:pPr>
            <a:r>
              <a:rPr lang="en-US" sz="1400" dirty="0" smtClean="0"/>
              <a:t>CCDF expenditures totaled more than $210 million, 70 percent of which went towards child care subsidies</a:t>
            </a:r>
          </a:p>
          <a:p>
            <a:pPr lvl="1">
              <a:spcBef>
                <a:spcPts val="600"/>
              </a:spcBef>
            </a:pPr>
            <a:r>
              <a:rPr lang="en-US" sz="1400" dirty="0" smtClean="0"/>
              <a:t>An estimated 29,650 children participated in the Child Care Subsidy Program over the course of the fiscal year, with an average of 20,361 served per month</a:t>
            </a:r>
            <a:endParaRPr lang="en-US" sz="1200" dirty="0" smtClean="0"/>
          </a:p>
          <a:p>
            <a:pPr lvl="2">
              <a:spcBef>
                <a:spcPts val="600"/>
              </a:spcBef>
            </a:pPr>
            <a:r>
              <a:rPr lang="en-US" sz="1200" dirty="0" smtClean="0"/>
              <a:t>47 percent of all children served were younger than 5</a:t>
            </a:r>
          </a:p>
          <a:p>
            <a:pPr lvl="2">
              <a:spcBef>
                <a:spcPts val="600"/>
              </a:spcBef>
            </a:pPr>
            <a:r>
              <a:rPr lang="en-US" sz="1200" dirty="0" smtClean="0"/>
              <a:t>Over FY20, the number of children on the wait list ranged from a low of 587 to a high of 3,286</a:t>
            </a:r>
            <a:endParaRPr lang="en-US" sz="900" dirty="0" smtClean="0"/>
          </a:p>
          <a:p>
            <a:pPr lvl="1">
              <a:spcBef>
                <a:spcPts val="600"/>
              </a:spcBef>
            </a:pPr>
            <a:r>
              <a:rPr lang="en-US" sz="1400" dirty="0" smtClean="0"/>
              <a:t>Nearly 6,000 providers were licensed, registered, or otherwise tracked through the child care licensing system; 2,444 (41%) accept child care subsidies</a:t>
            </a:r>
          </a:p>
          <a:p>
            <a:pPr>
              <a:spcBef>
                <a:spcPts val="600"/>
              </a:spcBef>
            </a:pPr>
            <a:r>
              <a:rPr lang="en-US" sz="1600" dirty="0" smtClean="0"/>
              <a:t>FY2020 participation and expenditures were lower than normal due to the COVID-19 pandemic. Similar patterns are expected for 2021. While it is difficult to anticipate how the program will rebound, we expect demand for services to grow significantly in SFY 2022.</a:t>
            </a:r>
            <a:endParaRPr lang="en-US" sz="1800" dirty="0"/>
          </a:p>
        </p:txBody>
      </p:sp>
    </p:spTree>
    <p:extLst>
      <p:ext uri="{BB962C8B-B14F-4D97-AF65-F5344CB8AC3E}">
        <p14:creationId xmlns:p14="http://schemas.microsoft.com/office/powerpoint/2010/main" val="148220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B1D7E2B853DC4DB7AC5FD5C6F1128A" ma:contentTypeVersion="26" ma:contentTypeDescription="Create a new document." ma:contentTypeScope="" ma:versionID="e5c274e106637faba20c54fb8fdb720c">
  <xsd:schema xmlns:xsd="http://www.w3.org/2001/XMLSchema" xmlns:xs="http://www.w3.org/2001/XMLSchema" xmlns:p="http://schemas.microsoft.com/office/2006/metadata/properties" xmlns:ns2="fe5c2b5e-7129-488b-93b8-64d8ede27373" xmlns:ns3="15e0385b-3fd4-457c-867a-8818e7be27b8" targetNamespace="http://schemas.microsoft.com/office/2006/metadata/properties" ma:root="true" ma:fieldsID="03eccd0e90a137b899e7884375ffc3af" ns2:_="" ns3:_="">
    <xsd:import namespace="fe5c2b5e-7129-488b-93b8-64d8ede27373"/>
    <xsd:import namespace="15e0385b-3fd4-457c-867a-8818e7be27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c2b5e-7129-488b-93b8-64d8ede27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e0385b-3fd4-457c-867a-8818e7be27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CFBEFB-9EAB-40A9-964A-B0ABB13A4D1C}">
  <ds:schemaRefs>
    <ds:schemaRef ds:uri="http://purl.org/dc/terms/"/>
    <ds:schemaRef ds:uri="http://schemas.openxmlformats.org/package/2006/metadata/core-properties"/>
    <ds:schemaRef ds:uri="http://purl.org/dc/dcmitype/"/>
    <ds:schemaRef ds:uri="15e0385b-3fd4-457c-867a-8818e7be27b8"/>
    <ds:schemaRef ds:uri="fe5c2b5e-7129-488b-93b8-64d8ede27373"/>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B07B8A48-A46B-4F52-94AE-81EE0EC7C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5c2b5e-7129-488b-93b8-64d8ede27373"/>
    <ds:schemaRef ds:uri="15e0385b-3fd4-457c-867a-8818e7be27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EE843F-B305-4FA1-B482-D144672C59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12594</TotalTime>
  <Words>828</Words>
  <Application>Microsoft Office PowerPoint</Application>
  <PresentationFormat>On-screen Show (16:9)</PresentationFormat>
  <Paragraphs>69</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Board of Education Update Early Childhood in Virginia</vt:lpstr>
      <vt:lpstr>Objectives and Agenda </vt:lpstr>
      <vt:lpstr>Current Early Childhood Situation</vt:lpstr>
      <vt:lpstr>Supports for the Field</vt:lpstr>
      <vt:lpstr>Responding to Needs of the Field</vt:lpstr>
      <vt:lpstr>New Dashboard—Child Care Specific Data</vt:lpstr>
      <vt:lpstr>New Dashboard—Child Care Specific Data</vt:lpstr>
      <vt:lpstr>Child Care Transition: Update</vt:lpstr>
      <vt:lpstr>Child Care Transition: CCDF Annual Report</vt:lpstr>
      <vt:lpstr>Update on ELDS </vt:lpstr>
      <vt:lpstr>Thank You  jenna.conway@governor.virginia.gov</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Webb, Emily (DOE)</cp:lastModifiedBy>
  <cp:revision>364</cp:revision>
  <cp:lastPrinted>2020-03-26T18:42:01Z</cp:lastPrinted>
  <dcterms:created xsi:type="dcterms:W3CDTF">2019-02-13T14:37:28Z</dcterms:created>
  <dcterms:modified xsi:type="dcterms:W3CDTF">2020-10-05T13:06:13Z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0x010100D1B1D7E2B853DC4DB7AC5FD5C6F1128A</vt:lpwstr>
  </property>
</Properties>
</file>