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7" r:id="rId2"/>
    <p:sldId id="301" r:id="rId3"/>
    <p:sldId id="299" r:id="rId4"/>
    <p:sldId id="312" r:id="rId5"/>
    <p:sldId id="298" r:id="rId6"/>
    <p:sldId id="309" r:id="rId7"/>
    <p:sldId id="306" r:id="rId8"/>
    <p:sldId id="310" r:id="rId9"/>
    <p:sldId id="302" r:id="rId10"/>
    <p:sldId id="304" r:id="rId11"/>
    <p:sldId id="313" r:id="rId12"/>
    <p:sldId id="305"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84852" autoAdjust="0"/>
  </p:normalViewPr>
  <p:slideViewPr>
    <p:cSldViewPr>
      <p:cViewPr varScale="1">
        <p:scale>
          <a:sx n="102" d="100"/>
          <a:sy n="102" d="100"/>
        </p:scale>
        <p:origin x="567" y="39"/>
      </p:cViewPr>
      <p:guideLst>
        <p:guide orient="horz" pos="1620"/>
        <p:guide pos="2880"/>
      </p:guideLst>
    </p:cSldViewPr>
  </p:slideViewPr>
  <p:notesTextViewPr>
    <p:cViewPr>
      <p:scale>
        <a:sx n="1" d="1"/>
        <a:sy n="1" d="1"/>
      </p:scale>
      <p:origin x="0" y="0"/>
    </p:cViewPr>
  </p:notesTextViewPr>
  <p:sorterViewPr>
    <p:cViewPr>
      <p:scale>
        <a:sx n="100" d="100"/>
        <a:sy n="100" d="100"/>
      </p:scale>
      <p:origin x="0" y="19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9/30/2020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9</a:t>
            </a:fld>
            <a:endParaRPr lang="en-US"/>
          </a:p>
        </p:txBody>
      </p:sp>
    </p:spTree>
    <p:extLst>
      <p:ext uri="{BB962C8B-B14F-4D97-AF65-F5344CB8AC3E}">
        <p14:creationId xmlns:p14="http://schemas.microsoft.com/office/powerpoint/2010/main" val="2977812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068535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798448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0010869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0"/>
            <a:ext cx="4110527" cy="44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153521"/>
            <a:ext cx="4267200" cy="10466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7" name="Content Placeholder 5"/>
          <p:cNvSpPr>
            <a:spLocks noGrp="1"/>
          </p:cNvSpPr>
          <p:nvPr>
            <p:ph sz="quarter" idx="4"/>
          </p:nvPr>
        </p:nvSpPr>
        <p:spPr>
          <a:xfrm>
            <a:off x="4572000" y="1352550"/>
            <a:ext cx="4267200"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729417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7"/>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381000" y="1101329"/>
            <a:ext cx="4343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078103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4298535" y="0"/>
            <a:ext cx="4845465" cy="4454768"/>
          </a:xfrm>
          <a:prstGeom prst="rect">
            <a:avLst/>
          </a:prstGeom>
        </p:spPr>
      </p:pic>
      <p:sp>
        <p:nvSpPr>
          <p:cNvPr id="9"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6"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878287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4213077" y="-1480"/>
            <a:ext cx="4930922" cy="4455698"/>
          </a:xfrm>
          <a:prstGeom prst="rect">
            <a:avLst/>
          </a:prstGeom>
        </p:spPr>
      </p:pic>
      <p:sp>
        <p:nvSpPr>
          <p:cNvPr id="11"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10"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48489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66800" y="1200151"/>
            <a:ext cx="76200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692" y="1418317"/>
            <a:ext cx="1508698" cy="3175866"/>
          </a:xfrm>
          <a:prstGeom prst="rect">
            <a:avLst/>
          </a:prstGeom>
        </p:spPr>
      </p:pic>
    </p:spTree>
    <p:extLst>
      <p:ext uri="{BB962C8B-B14F-4D97-AF65-F5344CB8AC3E}">
        <p14:creationId xmlns:p14="http://schemas.microsoft.com/office/powerpoint/2010/main" val="5848238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442715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5" name="Rectangle 4"/>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089501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899372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title"/>
          </p:nvPr>
        </p:nvSpPr>
        <p:spPr>
          <a:xfrm>
            <a:off x="0" y="971550"/>
            <a:ext cx="9144000" cy="1371599"/>
          </a:xfrm>
          <a:prstGeom prst="rect">
            <a:avLst/>
          </a:prstGeom>
          <a:noFill/>
        </p:spPr>
        <p:txBody>
          <a:bodyPr anchor="b"/>
          <a:lstStyle>
            <a:lvl1pPr>
              <a:defRPr>
                <a:solidFill>
                  <a:schemeClr val="tx1"/>
                </a:solidFill>
              </a:defRPr>
            </a:lvl1pPr>
          </a:lstStyle>
          <a:p>
            <a:r>
              <a:rPr lang="en-US" dirty="0" smtClean="0"/>
              <a:t>Click to edit Master title style</a:t>
            </a:r>
            <a:endParaRPr lang="en-US" dirty="0"/>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985344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7467600" y="1980164"/>
            <a:ext cx="1699490" cy="2496039"/>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5784346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62800" y="1979713"/>
            <a:ext cx="2004295" cy="2476834"/>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6741251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6798171" y="2038349"/>
            <a:ext cx="2345829" cy="2418197"/>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28249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418317"/>
            <a:ext cx="1508698" cy="3175866"/>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656080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11884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2288782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014055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4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1" y="1076326"/>
            <a:ext cx="3008313" cy="3240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2"/>
          <p:cNvSpPr>
            <a:spLocks noGrp="1"/>
          </p:cNvSpPr>
          <p:nvPr>
            <p:ph idx="1"/>
          </p:nvPr>
        </p:nvSpPr>
        <p:spPr>
          <a:xfrm>
            <a:off x="3575050" y="204789"/>
            <a:ext cx="5111750" cy="4043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75831855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723900"/>
          </a:xfrm>
          <a:prstGeom prst="rect">
            <a:avLst/>
          </a:prstGeom>
        </p:spPr>
        <p:txBody>
          <a:bodyPr anchor="b">
            <a:noAutofit/>
          </a:bodyPr>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46022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9"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599885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858371"/>
            <a:ext cx="9144000" cy="494179"/>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443095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751542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99017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6461189" y="2368846"/>
            <a:ext cx="2682811" cy="2107358"/>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630905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63843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1693462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1241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a:off x="7619060" y="4495086"/>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65902" y="4667996"/>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000" smtClean="0">
                <a:solidFill>
                  <a:schemeClr val="bg1"/>
                </a:solidFill>
              </a:rPr>
              <a:pPr algn="l"/>
              <a:t>‹#›</a:t>
            </a:fld>
            <a:endParaRPr lang="en-US" sz="2000" dirty="0">
              <a:solidFill>
                <a:schemeClr val="bg1"/>
              </a:solidFill>
            </a:endParaRP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80" r:id="rId3"/>
    <p:sldLayoutId id="2147483660" r:id="rId4"/>
    <p:sldLayoutId id="2147483681" r:id="rId5"/>
    <p:sldLayoutId id="2147483684" r:id="rId6"/>
    <p:sldLayoutId id="2147483690" r:id="rId7"/>
    <p:sldLayoutId id="2147483663" r:id="rId8"/>
    <p:sldLayoutId id="2147483664" r:id="rId9"/>
    <p:sldLayoutId id="2147483668" r:id="rId10"/>
    <p:sldLayoutId id="2147483669" r:id="rId11"/>
    <p:sldLayoutId id="2147483671" r:id="rId12"/>
    <p:sldLayoutId id="2147483662" r:id="rId13"/>
    <p:sldLayoutId id="2147483672" r:id="rId14"/>
    <p:sldLayoutId id="2147483665" r:id="rId15"/>
    <p:sldLayoutId id="2147483693" r:id="rId16"/>
    <p:sldLayoutId id="2147483650" r:id="rId17"/>
    <p:sldLayoutId id="2147483666" r:id="rId18"/>
    <p:sldLayoutId id="2147483694" r:id="rId19"/>
    <p:sldLayoutId id="2147483673" r:id="rId20"/>
    <p:sldLayoutId id="2147483674" r:id="rId21"/>
    <p:sldLayoutId id="2147483675" r:id="rId22"/>
    <p:sldLayoutId id="2147483686" r:id="rId23"/>
    <p:sldLayoutId id="2147483687" r:id="rId24"/>
    <p:sldLayoutId id="2147483652" r:id="rId25"/>
    <p:sldLayoutId id="2147483653" r:id="rId26"/>
    <p:sldLayoutId id="2147483656" r:id="rId27"/>
    <p:sldLayoutId id="2147483657" r:id="rId2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1275229"/>
          </a:xfrm>
        </p:spPr>
        <p:txBody>
          <a:bodyPr/>
          <a:lstStyle/>
          <a:p>
            <a:r>
              <a:rPr lang="en-US" sz="3200" dirty="0"/>
              <a:t>Final Review of Proposed Revisions to the </a:t>
            </a:r>
            <a:r>
              <a:rPr lang="en-US" sz="3200" i="1" dirty="0"/>
              <a:t>Regulations Governing Educational Services for Gifted Students</a:t>
            </a:r>
          </a:p>
        </p:txBody>
      </p:sp>
      <p:sp>
        <p:nvSpPr>
          <p:cNvPr id="3" name="Subtitle 2"/>
          <p:cNvSpPr>
            <a:spLocks noGrp="1"/>
          </p:cNvSpPr>
          <p:nvPr>
            <p:ph type="subTitle" idx="1"/>
          </p:nvPr>
        </p:nvSpPr>
        <p:spPr>
          <a:xfrm>
            <a:off x="-26020" y="3943350"/>
            <a:ext cx="9144000" cy="494179"/>
          </a:xfrm>
        </p:spPr>
        <p:txBody>
          <a:bodyPr>
            <a:normAutofit/>
          </a:bodyPr>
          <a:lstStyle/>
          <a:p>
            <a:r>
              <a:rPr lang="en-US" sz="2400" dirty="0" smtClean="0"/>
              <a:t>Michael Bolling, Assistant Superintendent for Learning &amp; Innovation</a:t>
            </a:r>
            <a:endParaRPr lang="en-US" sz="2400" dirty="0"/>
          </a:p>
        </p:txBody>
      </p:sp>
    </p:spTree>
    <p:extLst>
      <p:ext uri="{BB962C8B-B14F-4D97-AF65-F5344CB8AC3E}">
        <p14:creationId xmlns:p14="http://schemas.microsoft.com/office/powerpoint/2010/main" val="239790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228600" y="1657350"/>
            <a:ext cx="7467600" cy="3200400"/>
          </a:xfrm>
        </p:spPr>
        <p:txBody>
          <a:bodyPr>
            <a:normAutofit/>
          </a:bodyPr>
          <a:lstStyle/>
          <a:p>
            <a:r>
              <a:rPr lang="en-US" dirty="0" smtClean="0"/>
              <a:t>Gifted Education identification data reported by race/ethnicity, gender, and socioeconomic status </a:t>
            </a:r>
            <a:endParaRPr lang="en-US" dirty="0"/>
          </a:p>
          <a:p>
            <a:pPr lvl="1"/>
            <a:endParaRPr lang="en-US" dirty="0"/>
          </a:p>
        </p:txBody>
      </p:sp>
      <p:sp>
        <p:nvSpPr>
          <p:cNvPr id="3" name="Title 1"/>
          <p:cNvSpPr>
            <a:spLocks noGrp="1"/>
          </p:cNvSpPr>
          <p:nvPr>
            <p:ph type="title"/>
          </p:nvPr>
        </p:nvSpPr>
        <p:spPr>
          <a:xfrm>
            <a:off x="0" y="1121"/>
            <a:ext cx="9144000" cy="857250"/>
          </a:xfrm>
        </p:spPr>
        <p:txBody>
          <a:bodyPr/>
          <a:lstStyle/>
          <a:p>
            <a:r>
              <a:rPr lang="en-US" sz="3600" dirty="0" smtClean="0"/>
              <a:t>Future Addition to School Quality Profiles to Increase Transparency</a:t>
            </a:r>
            <a:endParaRPr lang="en-US" sz="3600" dirty="0"/>
          </a:p>
        </p:txBody>
      </p:sp>
    </p:spTree>
    <p:extLst>
      <p:ext uri="{BB962C8B-B14F-4D97-AF65-F5344CB8AC3E}">
        <p14:creationId xmlns:p14="http://schemas.microsoft.com/office/powerpoint/2010/main" val="1553932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21"/>
            <a:ext cx="9296400" cy="1177230"/>
          </a:xfrm>
        </p:spPr>
        <p:txBody>
          <a:bodyPr/>
          <a:lstStyle/>
          <a:p>
            <a:r>
              <a:rPr lang="en-US" dirty="0" smtClean="0"/>
              <a:t>Proposed Changes</a:t>
            </a:r>
            <a:endParaRPr lang="en-US" dirty="0"/>
          </a:p>
        </p:txBody>
      </p:sp>
      <p:sp>
        <p:nvSpPr>
          <p:cNvPr id="3" name="Content Placeholder 2"/>
          <p:cNvSpPr>
            <a:spLocks noGrp="1"/>
          </p:cNvSpPr>
          <p:nvPr>
            <p:ph idx="1"/>
          </p:nvPr>
        </p:nvSpPr>
        <p:spPr>
          <a:xfrm>
            <a:off x="228600" y="895351"/>
            <a:ext cx="8458200" cy="3505200"/>
          </a:xfrm>
        </p:spPr>
        <p:txBody>
          <a:bodyPr>
            <a:normAutofit/>
          </a:bodyPr>
          <a:lstStyle/>
          <a:p>
            <a:r>
              <a:rPr lang="en-US" dirty="0" smtClean="0"/>
              <a:t>Require the Annual </a:t>
            </a:r>
            <a:r>
              <a:rPr lang="en-US" dirty="0"/>
              <a:t>Report for Gifted </a:t>
            </a:r>
            <a:r>
              <a:rPr lang="en-US" dirty="0" smtClean="0"/>
              <a:t>Education to include achievement data </a:t>
            </a:r>
            <a:r>
              <a:rPr lang="en-US" sz="2400" dirty="0" smtClean="0"/>
              <a:t>(monitors underrepresentation </a:t>
            </a:r>
            <a:r>
              <a:rPr lang="en-US" sz="2400" dirty="0"/>
              <a:t>and </a:t>
            </a:r>
            <a:r>
              <a:rPr lang="en-US" sz="2400" dirty="0" smtClean="0"/>
              <a:t>underperformance)</a:t>
            </a:r>
            <a:endParaRPr lang="en-US" dirty="0"/>
          </a:p>
          <a:p>
            <a:pPr lvl="2"/>
            <a:r>
              <a:rPr lang="en-US" sz="3200" dirty="0" smtClean="0"/>
              <a:t>diploma type</a:t>
            </a:r>
          </a:p>
          <a:p>
            <a:pPr lvl="2"/>
            <a:r>
              <a:rPr lang="en-US" sz="3200" dirty="0" smtClean="0"/>
              <a:t>national/international assessments</a:t>
            </a:r>
          </a:p>
        </p:txBody>
      </p:sp>
    </p:spTree>
    <p:extLst>
      <p:ext uri="{BB962C8B-B14F-4D97-AF65-F5344CB8AC3E}">
        <p14:creationId xmlns:p14="http://schemas.microsoft.com/office/powerpoint/2010/main" val="3238095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21"/>
            <a:ext cx="9296400" cy="1177230"/>
          </a:xfrm>
        </p:spPr>
        <p:txBody>
          <a:bodyPr/>
          <a:lstStyle/>
          <a:p>
            <a:r>
              <a:rPr lang="en-US" dirty="0" smtClean="0"/>
              <a:t>Proposed Changes</a:t>
            </a:r>
            <a:endParaRPr lang="en-US" dirty="0"/>
          </a:p>
        </p:txBody>
      </p:sp>
      <p:sp>
        <p:nvSpPr>
          <p:cNvPr id="3" name="Content Placeholder 2"/>
          <p:cNvSpPr>
            <a:spLocks noGrp="1"/>
          </p:cNvSpPr>
          <p:nvPr>
            <p:ph idx="1"/>
          </p:nvPr>
        </p:nvSpPr>
        <p:spPr>
          <a:xfrm>
            <a:off x="76200" y="895351"/>
            <a:ext cx="8458200" cy="3505200"/>
          </a:xfrm>
        </p:spPr>
        <p:txBody>
          <a:bodyPr>
            <a:normAutofit fontScale="92500" lnSpcReduction="20000"/>
          </a:bodyPr>
          <a:lstStyle/>
          <a:p>
            <a:r>
              <a:rPr lang="en-US" dirty="0" smtClean="0"/>
              <a:t>Require the Annual </a:t>
            </a:r>
            <a:r>
              <a:rPr lang="en-US" dirty="0"/>
              <a:t>Report for Gifted </a:t>
            </a:r>
            <a:r>
              <a:rPr lang="en-US" dirty="0" smtClean="0"/>
              <a:t>Education to include</a:t>
            </a:r>
          </a:p>
          <a:p>
            <a:pPr lvl="1"/>
            <a:r>
              <a:rPr lang="en-US" dirty="0" smtClean="0"/>
              <a:t>Referral </a:t>
            </a:r>
            <a:r>
              <a:rPr lang="en-US" dirty="0"/>
              <a:t>data and trends over time </a:t>
            </a:r>
            <a:r>
              <a:rPr lang="en-US" dirty="0" smtClean="0"/>
              <a:t>by student groups (</a:t>
            </a:r>
            <a:r>
              <a:rPr lang="en-US" dirty="0"/>
              <a:t>race/ethnicity, economic status, and gender) – with highlights of underrepresentation greater than 5</a:t>
            </a:r>
            <a:r>
              <a:rPr lang="en-US" dirty="0" smtClean="0"/>
              <a:t>%;   and </a:t>
            </a:r>
            <a:endParaRPr lang="en-US" dirty="0"/>
          </a:p>
          <a:p>
            <a:pPr lvl="1"/>
            <a:r>
              <a:rPr lang="en-US" dirty="0"/>
              <a:t>I</a:t>
            </a:r>
            <a:r>
              <a:rPr lang="en-US" dirty="0" smtClean="0"/>
              <a:t>dentification </a:t>
            </a:r>
            <a:r>
              <a:rPr lang="en-US" dirty="0"/>
              <a:t>data and trends over time </a:t>
            </a:r>
            <a:r>
              <a:rPr lang="en-US" dirty="0" smtClean="0"/>
              <a:t>by student groups (</a:t>
            </a:r>
            <a:r>
              <a:rPr lang="en-US" dirty="0"/>
              <a:t>race/ethnicity, economic status, and gender) - with highlights of underrepresentation greater than 5</a:t>
            </a:r>
            <a:r>
              <a:rPr lang="en-US" dirty="0" smtClean="0"/>
              <a:t>%.</a:t>
            </a:r>
            <a:endParaRPr lang="en-US" dirty="0"/>
          </a:p>
        </p:txBody>
      </p:sp>
    </p:spTree>
    <p:extLst>
      <p:ext uri="{BB962C8B-B14F-4D97-AF65-F5344CB8AC3E}">
        <p14:creationId xmlns:p14="http://schemas.microsoft.com/office/powerpoint/2010/main" val="1447024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Changes – First Review</a:t>
            </a:r>
            <a:endParaRPr lang="en-US" dirty="0"/>
          </a:p>
        </p:txBody>
      </p:sp>
      <p:sp>
        <p:nvSpPr>
          <p:cNvPr id="3" name="Content Placeholder 2"/>
          <p:cNvSpPr>
            <a:spLocks noGrp="1"/>
          </p:cNvSpPr>
          <p:nvPr>
            <p:ph sz="quarter" idx="4"/>
          </p:nvPr>
        </p:nvSpPr>
        <p:spPr>
          <a:xfrm>
            <a:off x="4572000" y="1352550"/>
            <a:ext cx="4267200" cy="3352800"/>
          </a:xfrm>
        </p:spPr>
        <p:txBody>
          <a:bodyPr>
            <a:normAutofit/>
          </a:bodyPr>
          <a:lstStyle/>
          <a:p>
            <a:r>
              <a:rPr lang="en-US" dirty="0"/>
              <a:t>Clarification in support of best practices, research, and equitable </a:t>
            </a:r>
            <a:r>
              <a:rPr lang="en-US" dirty="0" smtClean="0"/>
              <a:t>access</a:t>
            </a:r>
          </a:p>
          <a:p>
            <a:r>
              <a:rPr lang="en-US" dirty="0" smtClean="0"/>
              <a:t>Terminology additions and edits to guide practices and provide consistency</a:t>
            </a:r>
          </a:p>
          <a:p>
            <a:endParaRPr lang="en-US" dirty="0"/>
          </a:p>
        </p:txBody>
      </p:sp>
    </p:spTree>
    <p:extLst>
      <p:ext uri="{BB962C8B-B14F-4D97-AF65-F5344CB8AC3E}">
        <p14:creationId xmlns:p14="http://schemas.microsoft.com/office/powerpoint/2010/main" val="2868497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Changes – First Review</a:t>
            </a:r>
            <a:endParaRPr lang="en-US" dirty="0"/>
          </a:p>
        </p:txBody>
      </p:sp>
      <p:sp>
        <p:nvSpPr>
          <p:cNvPr id="3" name="Content Placeholder 2"/>
          <p:cNvSpPr>
            <a:spLocks noGrp="1"/>
          </p:cNvSpPr>
          <p:nvPr>
            <p:ph idx="1"/>
          </p:nvPr>
        </p:nvSpPr>
        <p:spPr/>
        <p:txBody>
          <a:bodyPr>
            <a:normAutofit/>
          </a:bodyPr>
          <a:lstStyle/>
          <a:p>
            <a:r>
              <a:rPr lang="en-US" dirty="0"/>
              <a:t>A</a:t>
            </a:r>
            <a:r>
              <a:rPr lang="en-US" dirty="0" smtClean="0"/>
              <a:t>ddition </a:t>
            </a:r>
            <a:r>
              <a:rPr lang="en-US" dirty="0"/>
              <a:t>of news </a:t>
            </a:r>
            <a:r>
              <a:rPr lang="en-US" dirty="0" smtClean="0"/>
              <a:t>terms </a:t>
            </a:r>
          </a:p>
          <a:p>
            <a:pPr lvl="1"/>
            <a:r>
              <a:rPr lang="en-US" dirty="0" smtClean="0"/>
              <a:t>equitable representation</a:t>
            </a:r>
          </a:p>
          <a:p>
            <a:pPr lvl="1"/>
            <a:r>
              <a:rPr lang="en-US" dirty="0" smtClean="0"/>
              <a:t>single-subject acceleration</a:t>
            </a:r>
          </a:p>
          <a:p>
            <a:pPr lvl="1"/>
            <a:r>
              <a:rPr lang="en-US" dirty="0" smtClean="0"/>
              <a:t>talent </a:t>
            </a:r>
            <a:r>
              <a:rPr lang="en-US" dirty="0"/>
              <a:t>development </a:t>
            </a:r>
            <a:r>
              <a:rPr lang="en-US" dirty="0" smtClean="0"/>
              <a:t>program</a:t>
            </a:r>
          </a:p>
          <a:p>
            <a:pPr lvl="1"/>
            <a:r>
              <a:rPr lang="en-US" dirty="0" smtClean="0"/>
              <a:t>whole </a:t>
            </a:r>
            <a:r>
              <a:rPr lang="en-US" dirty="0"/>
              <a:t>grade </a:t>
            </a:r>
            <a:r>
              <a:rPr lang="en-US" dirty="0" smtClean="0"/>
              <a:t>acceleration</a:t>
            </a:r>
          </a:p>
        </p:txBody>
      </p:sp>
    </p:spTree>
    <p:extLst>
      <p:ext uri="{BB962C8B-B14F-4D97-AF65-F5344CB8AC3E}">
        <p14:creationId xmlns:p14="http://schemas.microsoft.com/office/powerpoint/2010/main" val="1345686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Proposed Changes – First Review</a:t>
            </a:r>
          </a:p>
        </p:txBody>
      </p:sp>
      <p:sp>
        <p:nvSpPr>
          <p:cNvPr id="5" name="Content Placeholder 4"/>
          <p:cNvSpPr>
            <a:spLocks noGrp="1"/>
          </p:cNvSpPr>
          <p:nvPr>
            <p:ph idx="1"/>
          </p:nvPr>
        </p:nvSpPr>
        <p:spPr/>
        <p:txBody>
          <a:bodyPr>
            <a:normAutofit fontScale="70000" lnSpcReduction="20000"/>
          </a:bodyPr>
          <a:lstStyle/>
          <a:p>
            <a:r>
              <a:rPr lang="en-US" i="1" dirty="0"/>
              <a:t>“</a:t>
            </a:r>
            <a:r>
              <a:rPr lang="en-US" i="1" dirty="0">
                <a:solidFill>
                  <a:srgbClr val="FF0000"/>
                </a:solidFill>
              </a:rPr>
              <a:t>Equitable representation</a:t>
            </a:r>
            <a:r>
              <a:rPr lang="en-US" i="1" dirty="0"/>
              <a:t>” means the identification and development of all students who are capable of high levels of achievement when compared to others of the same age, experience, environment, or cultural background. </a:t>
            </a:r>
            <a:r>
              <a:rPr lang="en-US" i="1" dirty="0">
                <a:solidFill>
                  <a:srgbClr val="FF0000"/>
                </a:solidFill>
              </a:rPr>
              <a:t>A commitment to equitable access requires an examination of student representation for all groups of learners, especially underrepresented groups, economically disadvantaged students, English learners, and students with disabilities, </a:t>
            </a:r>
            <a:r>
              <a:rPr lang="en-US" i="1" dirty="0"/>
              <a:t>and the diverse ways giftedness manifests itself, as well as meeting the needs of gifted students at their advanced levels of achievement to develop their potential through gifted programs or acceleration.</a:t>
            </a:r>
          </a:p>
        </p:txBody>
      </p:sp>
    </p:spTree>
    <p:extLst>
      <p:ext uri="{BB962C8B-B14F-4D97-AF65-F5344CB8AC3E}">
        <p14:creationId xmlns:p14="http://schemas.microsoft.com/office/powerpoint/2010/main" val="4215351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Changes – First Review</a:t>
            </a:r>
          </a:p>
        </p:txBody>
      </p:sp>
      <p:sp>
        <p:nvSpPr>
          <p:cNvPr id="3" name="Content Placeholder 2"/>
          <p:cNvSpPr>
            <a:spLocks noGrp="1"/>
          </p:cNvSpPr>
          <p:nvPr>
            <p:ph idx="1"/>
          </p:nvPr>
        </p:nvSpPr>
        <p:spPr>
          <a:xfrm>
            <a:off x="457200" y="1200151"/>
            <a:ext cx="8229600" cy="2895599"/>
          </a:xfrm>
        </p:spPr>
        <p:txBody>
          <a:bodyPr>
            <a:normAutofit fontScale="92500"/>
          </a:bodyPr>
          <a:lstStyle/>
          <a:p>
            <a:r>
              <a:rPr lang="en-US" dirty="0" smtClean="0"/>
              <a:t>Additions to the Local Gifted Plan Requirements:</a:t>
            </a:r>
          </a:p>
          <a:p>
            <a:pPr lvl="1"/>
            <a:r>
              <a:rPr lang="en-US" dirty="0" smtClean="0"/>
              <a:t>New </a:t>
            </a:r>
            <a:r>
              <a:rPr lang="en-US" dirty="0"/>
              <a:t>Item </a:t>
            </a:r>
            <a:r>
              <a:rPr lang="en-US" dirty="0" smtClean="0"/>
              <a:t>11: to </a:t>
            </a:r>
            <a:r>
              <a:rPr lang="en-US" dirty="0"/>
              <a:t>include the procedures for a talent development program in the primary grades in support of early identification and equitable </a:t>
            </a:r>
            <a:r>
              <a:rPr lang="en-US" dirty="0" smtClean="0"/>
              <a:t>access</a:t>
            </a:r>
          </a:p>
          <a:p>
            <a:pPr lvl="1"/>
            <a:r>
              <a:rPr lang="en-US" dirty="0"/>
              <a:t>New Item </a:t>
            </a:r>
            <a:r>
              <a:rPr lang="en-US" dirty="0" smtClean="0"/>
              <a:t>12: </a:t>
            </a:r>
            <a:r>
              <a:rPr lang="en-US" dirty="0"/>
              <a:t>provides more clarification on advanced coursework for middle and high school </a:t>
            </a:r>
            <a:r>
              <a:rPr lang="en-US" dirty="0" smtClean="0"/>
              <a:t>students</a:t>
            </a:r>
            <a:endParaRPr lang="en-US" dirty="0"/>
          </a:p>
        </p:txBody>
      </p:sp>
    </p:spTree>
    <p:extLst>
      <p:ext uri="{BB962C8B-B14F-4D97-AF65-F5344CB8AC3E}">
        <p14:creationId xmlns:p14="http://schemas.microsoft.com/office/powerpoint/2010/main" val="1344948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Changes – First Review</a:t>
            </a:r>
          </a:p>
        </p:txBody>
      </p:sp>
      <p:sp>
        <p:nvSpPr>
          <p:cNvPr id="3" name="Content Placeholder 2"/>
          <p:cNvSpPr>
            <a:spLocks noGrp="1"/>
          </p:cNvSpPr>
          <p:nvPr>
            <p:ph idx="1"/>
          </p:nvPr>
        </p:nvSpPr>
        <p:spPr>
          <a:xfrm>
            <a:off x="457200" y="1123951"/>
            <a:ext cx="8229600" cy="3200400"/>
          </a:xfrm>
        </p:spPr>
        <p:txBody>
          <a:bodyPr>
            <a:normAutofit fontScale="92500" lnSpcReduction="10000"/>
          </a:bodyPr>
          <a:lstStyle/>
          <a:p>
            <a:r>
              <a:rPr lang="en-US" dirty="0" smtClean="0"/>
              <a:t>Additions to the Local Gifted Plan Requirements:</a:t>
            </a:r>
          </a:p>
          <a:p>
            <a:pPr lvl="1"/>
            <a:r>
              <a:rPr lang="en-US" dirty="0"/>
              <a:t>New Item </a:t>
            </a:r>
            <a:r>
              <a:rPr lang="en-US" dirty="0" smtClean="0"/>
              <a:t>14: to </a:t>
            </a:r>
            <a:r>
              <a:rPr lang="en-US" dirty="0"/>
              <a:t>include policies and procedures that allow early entrance and access to gifted programs in support of early identification and equitable </a:t>
            </a:r>
            <a:r>
              <a:rPr lang="en-US" dirty="0" smtClean="0"/>
              <a:t>access</a:t>
            </a:r>
            <a:endParaRPr lang="en-US" sz="4000" dirty="0"/>
          </a:p>
          <a:p>
            <a:pPr lvl="1"/>
            <a:r>
              <a:rPr lang="en-US" dirty="0"/>
              <a:t>New Item </a:t>
            </a:r>
            <a:r>
              <a:rPr lang="en-US" dirty="0" smtClean="0"/>
              <a:t>15: to </a:t>
            </a:r>
            <a:r>
              <a:rPr lang="en-US" dirty="0"/>
              <a:t>include policies and procedures for whole grade and single-subject acceleration in support of equitable access and best practices </a:t>
            </a:r>
            <a:r>
              <a:rPr lang="en-US" dirty="0" smtClean="0"/>
              <a:t>research</a:t>
            </a:r>
            <a:endParaRPr lang="en-US" dirty="0"/>
          </a:p>
        </p:txBody>
      </p:sp>
    </p:spTree>
    <p:extLst>
      <p:ext uri="{BB962C8B-B14F-4D97-AF65-F5344CB8AC3E}">
        <p14:creationId xmlns:p14="http://schemas.microsoft.com/office/powerpoint/2010/main" val="3402142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Changes – First Review</a:t>
            </a:r>
          </a:p>
        </p:txBody>
      </p:sp>
      <p:sp>
        <p:nvSpPr>
          <p:cNvPr id="3" name="Content Placeholder 2"/>
          <p:cNvSpPr>
            <a:spLocks noGrp="1"/>
          </p:cNvSpPr>
          <p:nvPr>
            <p:ph idx="1"/>
          </p:nvPr>
        </p:nvSpPr>
        <p:spPr/>
        <p:txBody>
          <a:bodyPr>
            <a:normAutofit fontScale="92500"/>
          </a:bodyPr>
          <a:lstStyle/>
          <a:p>
            <a:r>
              <a:rPr lang="en-US" dirty="0"/>
              <a:t>Additions to the Local Gifted </a:t>
            </a:r>
            <a:r>
              <a:rPr lang="en-US" dirty="0" smtClean="0"/>
              <a:t>Plan Requirements:</a:t>
            </a:r>
          </a:p>
          <a:p>
            <a:pPr lvl="1"/>
            <a:r>
              <a:rPr lang="en-US" dirty="0"/>
              <a:t>New Item </a:t>
            </a:r>
            <a:r>
              <a:rPr lang="en-US" dirty="0" smtClean="0"/>
              <a:t>17: </a:t>
            </a:r>
            <a:r>
              <a:rPr lang="en-US" dirty="0"/>
              <a:t>provides additional guidance on the procedures for the annual review of effectiveness.</a:t>
            </a:r>
          </a:p>
          <a:p>
            <a:pPr lvl="1"/>
            <a:endParaRPr lang="en-US" dirty="0"/>
          </a:p>
        </p:txBody>
      </p:sp>
    </p:spTree>
    <p:extLst>
      <p:ext uri="{BB962C8B-B14F-4D97-AF65-F5344CB8AC3E}">
        <p14:creationId xmlns:p14="http://schemas.microsoft.com/office/powerpoint/2010/main" val="2325341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Changes – First Review</a:t>
            </a:r>
          </a:p>
        </p:txBody>
      </p:sp>
      <p:sp>
        <p:nvSpPr>
          <p:cNvPr id="3" name="Content Placeholder 2"/>
          <p:cNvSpPr>
            <a:spLocks noGrp="1"/>
          </p:cNvSpPr>
          <p:nvPr>
            <p:ph idx="1"/>
          </p:nvPr>
        </p:nvSpPr>
        <p:spPr>
          <a:xfrm>
            <a:off x="457200" y="1123951"/>
            <a:ext cx="8229600" cy="3200400"/>
          </a:xfrm>
        </p:spPr>
        <p:txBody>
          <a:bodyPr>
            <a:normAutofit fontScale="92500"/>
          </a:bodyPr>
          <a:lstStyle/>
          <a:p>
            <a:r>
              <a:rPr lang="en-US" dirty="0" smtClean="0"/>
              <a:t>Additional Requirements:</a:t>
            </a:r>
          </a:p>
          <a:p>
            <a:pPr lvl="1"/>
            <a:r>
              <a:rPr lang="en-US" dirty="0"/>
              <a:t>Item B requires divisions to establish a local advisory committee reflective of the ethnic and geographic composition of the community.</a:t>
            </a:r>
          </a:p>
          <a:p>
            <a:pPr lvl="1"/>
            <a:r>
              <a:rPr lang="en-US" dirty="0"/>
              <a:t>Item C requires school divisions to share information and data from the local gifted annual report to school board members and the community.</a:t>
            </a:r>
            <a:endParaRPr lang="en-US" dirty="0" smtClean="0"/>
          </a:p>
        </p:txBody>
      </p:sp>
    </p:spTree>
    <p:extLst>
      <p:ext uri="{BB962C8B-B14F-4D97-AF65-F5344CB8AC3E}">
        <p14:creationId xmlns:p14="http://schemas.microsoft.com/office/powerpoint/2010/main" val="2667727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Changes Since First Review</a:t>
            </a:r>
            <a:endParaRPr lang="en-US" dirty="0"/>
          </a:p>
        </p:txBody>
      </p:sp>
      <p:sp>
        <p:nvSpPr>
          <p:cNvPr id="3" name="Content Placeholder 2"/>
          <p:cNvSpPr>
            <a:spLocks noGrp="1"/>
          </p:cNvSpPr>
          <p:nvPr>
            <p:ph idx="1"/>
          </p:nvPr>
        </p:nvSpPr>
        <p:spPr>
          <a:xfrm>
            <a:off x="152400" y="971550"/>
            <a:ext cx="8229600" cy="3124199"/>
          </a:xfrm>
        </p:spPr>
        <p:txBody>
          <a:bodyPr>
            <a:normAutofit/>
          </a:bodyPr>
          <a:lstStyle/>
          <a:p>
            <a:r>
              <a:rPr lang="en-US" dirty="0" smtClean="0"/>
              <a:t>Require the Local Gifted Plan to </a:t>
            </a:r>
          </a:p>
          <a:p>
            <a:pPr lvl="1"/>
            <a:r>
              <a:rPr lang="en-US" dirty="0" smtClean="0"/>
              <a:t>address goals, objectives, and strategies to address underrepresentation of student groups; and</a:t>
            </a:r>
          </a:p>
          <a:p>
            <a:pPr lvl="1"/>
            <a:r>
              <a:rPr lang="en-US" dirty="0" smtClean="0"/>
              <a:t>support diversity goals of Academic </a:t>
            </a:r>
            <a:r>
              <a:rPr lang="en-US" dirty="0"/>
              <a:t>Year Governor’s </a:t>
            </a:r>
            <a:r>
              <a:rPr lang="en-US" dirty="0" smtClean="0"/>
              <a:t>School </a:t>
            </a:r>
            <a:r>
              <a:rPr lang="en-US" sz="2000" dirty="0" smtClean="0"/>
              <a:t>(if a participating member)</a:t>
            </a:r>
            <a:endParaRPr lang="en-US" dirty="0"/>
          </a:p>
          <a:p>
            <a:endParaRPr lang="en-US" dirty="0"/>
          </a:p>
        </p:txBody>
      </p:sp>
    </p:spTree>
    <p:extLst>
      <p:ext uri="{BB962C8B-B14F-4D97-AF65-F5344CB8AC3E}">
        <p14:creationId xmlns:p14="http://schemas.microsoft.com/office/powerpoint/2010/main" val="2765964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4396</TotalTime>
  <Words>529</Words>
  <Application>Microsoft Office PowerPoint</Application>
  <PresentationFormat>On-screen Show (16:9)</PresentationFormat>
  <Paragraphs>43</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Final Review of Proposed Revisions to the Regulations Governing Educational Services for Gifted Students</vt:lpstr>
      <vt:lpstr>Proposed Changes – First Review</vt:lpstr>
      <vt:lpstr>Proposed Changes – First Review</vt:lpstr>
      <vt:lpstr>Proposed Changes – First Review</vt:lpstr>
      <vt:lpstr>Proposed Changes – First Review</vt:lpstr>
      <vt:lpstr>Proposed Changes – First Review</vt:lpstr>
      <vt:lpstr>Proposed Changes – First Review</vt:lpstr>
      <vt:lpstr>Proposed Changes – First Review</vt:lpstr>
      <vt:lpstr>Proposed Changes Since First Review</vt:lpstr>
      <vt:lpstr>Future Addition to School Quality Profiles to Increase Transparency</vt:lpstr>
      <vt:lpstr>Proposed Changes</vt:lpstr>
      <vt:lpstr>Proposed Changes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crb29104</dc:creator>
  <cp:lastModifiedBy>Webb, Emily (DOE)</cp:lastModifiedBy>
  <cp:revision>55</cp:revision>
  <dcterms:created xsi:type="dcterms:W3CDTF">2019-02-13T14:37:28Z</dcterms:created>
  <dcterms:modified xsi:type="dcterms:W3CDTF">2020-09-30T17:17:12Z</dcterms:modified>
</cp:coreProperties>
</file>