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0" r:id="rId5"/>
    <p:sldId id="323" r:id="rId6"/>
    <p:sldId id="479" r:id="rId7"/>
    <p:sldId id="471" r:id="rId8"/>
    <p:sldId id="472" r:id="rId9"/>
    <p:sldId id="482" r:id="rId10"/>
    <p:sldId id="480" r:id="rId11"/>
    <p:sldId id="316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xternal Federal Funds" initials="EFF" lastIdx="6" clrIdx="6">
    <p:extLst>
      <p:ext uri="{19B8F6BF-5375-455C-9EA6-DF929625EA0E}">
        <p15:presenceInfo xmlns:p15="http://schemas.microsoft.com/office/powerpoint/2012/main" userId="External Federal Funds" providerId="None"/>
      </p:ext>
    </p:extLst>
  </p:cmAuthor>
  <p:cmAuthor id="1" name="Erin Carroll" initials="EMC" lastIdx="44" clrIdx="0">
    <p:extLst>
      <p:ext uri="{19B8F6BF-5375-455C-9EA6-DF929625EA0E}">
        <p15:presenceInfo xmlns:p15="http://schemas.microsoft.com/office/powerpoint/2012/main" userId="Erin Carroll" providerId="None"/>
      </p:ext>
    </p:extLst>
  </p:cmAuthor>
  <p:cmAuthor id="2" name="Allan, Mark (DOE)" initials="AM(" lastIdx="42" clrIdx="1">
    <p:extLst>
      <p:ext uri="{19B8F6BF-5375-455C-9EA6-DF929625EA0E}">
        <p15:presenceInfo xmlns:p15="http://schemas.microsoft.com/office/powerpoint/2012/main" userId="S-1-5-21-3102109963-2641124013-111641105-80147" providerId="AD"/>
      </p:ext>
    </p:extLst>
  </p:cmAuthor>
  <p:cmAuthor id="3" name="Jenna Conway" initials="JC" lastIdx="17" clrIdx="2">
    <p:extLst>
      <p:ext uri="{19B8F6BF-5375-455C-9EA6-DF929625EA0E}">
        <p15:presenceInfo xmlns:p15="http://schemas.microsoft.com/office/powerpoint/2012/main" userId="Jenna Conway" providerId="None"/>
      </p:ext>
    </p:extLst>
  </p:cmAuthor>
  <p:cmAuthor id="4" name="Eric Ekholm" initials="EE" lastIdx="10" clrIdx="3">
    <p:extLst>
      <p:ext uri="{19B8F6BF-5375-455C-9EA6-DF929625EA0E}">
        <p15:presenceInfo xmlns:p15="http://schemas.microsoft.com/office/powerpoint/2012/main" userId="Eric Ekholm" providerId="None"/>
      </p:ext>
    </p:extLst>
  </p:cmAuthor>
  <p:cmAuthor id="5" name="Kathy Glazer" initials="KG" lastIdx="31" clrIdx="4">
    <p:extLst>
      <p:ext uri="{19B8F6BF-5375-455C-9EA6-DF929625EA0E}">
        <p15:presenceInfo xmlns:p15="http://schemas.microsoft.com/office/powerpoint/2012/main" userId="Kathy Glazer" providerId="None"/>
      </p:ext>
    </p:extLst>
  </p:cmAuthor>
  <p:cmAuthor id="6" name="Amy Hatheway" initials="AH" lastIdx="5" clrIdx="5">
    <p:extLst>
      <p:ext uri="{19B8F6BF-5375-455C-9EA6-DF929625EA0E}">
        <p15:presenceInfo xmlns:p15="http://schemas.microsoft.com/office/powerpoint/2012/main" userId="Amy Hathew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5" autoAdjust="0"/>
    <p:restoredTop sz="95952" autoAdjust="0"/>
  </p:normalViewPr>
  <p:slideViewPr>
    <p:cSldViewPr>
      <p:cViewPr varScale="1">
        <p:scale>
          <a:sx n="109" d="100"/>
          <a:sy n="109" d="100"/>
        </p:scale>
        <p:origin x="51" y="1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notesViewPr>
    <p:cSldViewPr>
      <p:cViewPr varScale="1">
        <p:scale>
          <a:sx n="51" d="100"/>
          <a:sy n="51" d="100"/>
        </p:scale>
        <p:origin x="26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B21814B2-612B-40E9-9990-9583F722161D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BC0CEE2-F974-4E27-8FBC-FDB8637D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4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July </a:t>
            </a:r>
            <a:r>
              <a:rPr lang="en-US" sz="2800" dirty="0"/>
              <a:t>2020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Board of Education Update</a:t>
            </a:r>
            <a:br>
              <a:rPr lang="en-US" sz="3600" b="1" dirty="0" smtClean="0"/>
            </a:br>
            <a:r>
              <a:rPr lang="en-US" sz="3600" b="1" dirty="0" smtClean="0"/>
              <a:t>Early </a:t>
            </a:r>
            <a:r>
              <a:rPr lang="en-US" sz="3600" b="1" dirty="0"/>
              <a:t>Childhood in Virginia</a:t>
            </a:r>
          </a:p>
        </p:txBody>
      </p:sp>
    </p:spTree>
    <p:extLst>
      <p:ext uri="{BB962C8B-B14F-4D97-AF65-F5344CB8AC3E}">
        <p14:creationId xmlns:p14="http://schemas.microsoft.com/office/powerpoint/2010/main" val="32174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Objectives and Agenda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97155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This </a:t>
            </a:r>
            <a:r>
              <a:rPr lang="en-US" sz="2000" b="1" i="1" dirty="0" smtClean="0"/>
              <a:t>update will </a:t>
            </a:r>
            <a:r>
              <a:rPr lang="en-US" sz="2000" b="1" i="1" dirty="0"/>
              <a:t>provide an </a:t>
            </a:r>
            <a:r>
              <a:rPr lang="en-US" sz="2000" b="1" i="1" dirty="0" smtClean="0"/>
              <a:t>update on the current situation and the status of the transition of child care and Head Start functions.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Agenda: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 Early Childhood Situation in the Commonwealth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 of Child Care Quality Improvement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Background: Head Start in Virginia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 of Office of Head Start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 Workgroup </a:t>
            </a:r>
          </a:p>
        </p:txBody>
      </p:sp>
    </p:spTree>
    <p:extLst>
      <p:ext uri="{BB962C8B-B14F-4D97-AF65-F5344CB8AC3E}">
        <p14:creationId xmlns:p14="http://schemas.microsoft.com/office/powerpoint/2010/main" val="216967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Early Childhood Situation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6583" y="1047750"/>
            <a:ext cx="8750834" cy="31241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 Virginia begins to recover, challenges remain: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The Early Childhood Office is working closely with school divisions in order to support the reopening of VPI and other preschool classrooms this summer and/or fall.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Some Head </a:t>
            </a:r>
            <a:r>
              <a:rPr lang="en-US" sz="1600" dirty="0"/>
              <a:t>Start programs </a:t>
            </a:r>
            <a:r>
              <a:rPr lang="en-US" sz="1600" dirty="0" smtClean="0"/>
              <a:t>have opened this summer although most are waiting to see how local schools will proceed.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Altogether, ~</a:t>
            </a:r>
            <a:r>
              <a:rPr lang="en-US" sz="1600" dirty="0" smtClean="0"/>
              <a:t>2,200 </a:t>
            </a:r>
            <a:r>
              <a:rPr lang="en-US" sz="1600" dirty="0"/>
              <a:t>child care programs are temporarily closed - a loss in capacity of </a:t>
            </a:r>
            <a:r>
              <a:rPr lang="en-US" sz="1600" dirty="0" smtClean="0"/>
              <a:t>~175,000 seats. 644 </a:t>
            </a:r>
            <a:r>
              <a:rPr lang="en-US" sz="1600" dirty="0"/>
              <a:t>programs have indicated that they have a reopening </a:t>
            </a:r>
            <a:r>
              <a:rPr lang="en-US" sz="1600" dirty="0" smtClean="0"/>
              <a:t>date (up from 475 in June). 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4</a:t>
            </a:r>
            <a:r>
              <a:rPr lang="en-US" sz="1600" dirty="0"/>
              <a:t>5</a:t>
            </a:r>
            <a:r>
              <a:rPr lang="en-US" sz="1600" dirty="0" smtClean="0"/>
              <a:t>% </a:t>
            </a:r>
            <a:r>
              <a:rPr lang="en-US" sz="1600" dirty="0"/>
              <a:t>of child care centers and faith-based preschools are </a:t>
            </a:r>
            <a:r>
              <a:rPr lang="en-US" sz="1600" dirty="0" smtClean="0"/>
              <a:t>open.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83% of family day homes are open.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Child care is allowed to be open and child care educators are essential personnel.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VDSS has approved </a:t>
            </a:r>
            <a:r>
              <a:rPr lang="en-US" sz="1600" dirty="0" smtClean="0"/>
              <a:t>2,400+ </a:t>
            </a:r>
            <a:r>
              <a:rPr lang="en-US" sz="1600" dirty="0"/>
              <a:t>providers for the CARES Act direct assistance program but financial losses experienced far exceed new federal funding available.</a:t>
            </a:r>
          </a:p>
          <a:p>
            <a:pPr>
              <a:spcBef>
                <a:spcPts val="0"/>
              </a:spcBef>
            </a:pPr>
            <a:endParaRPr lang="en-US" sz="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dirty="0" smtClean="0"/>
              <a:t> 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5206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Transition of Child Care Quality Improvement Staff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1628" y="971550"/>
            <a:ext cx="8915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As of </a:t>
            </a:r>
            <a:r>
              <a:rPr lang="en-US" sz="2000" b="1" i="1" dirty="0"/>
              <a:t>7/1/2020 </a:t>
            </a:r>
            <a:r>
              <a:rPr lang="en-US" sz="2000" b="1" i="1" dirty="0" smtClean="0"/>
              <a:t>the team that supports quality improvement in child care has moved to the Office of Early Childhood.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Quality Improvement staff (7 </a:t>
            </a:r>
            <a:r>
              <a:rPr lang="en-US" dirty="0"/>
              <a:t>positions) </a:t>
            </a:r>
            <a:r>
              <a:rPr lang="en-US" dirty="0" smtClean="0"/>
              <a:t>became full-time VDOE employees </a:t>
            </a:r>
            <a:r>
              <a:rPr lang="en-US" dirty="0"/>
              <a:t>on 7/1/2020 although staff will continue to work </a:t>
            </a:r>
            <a:r>
              <a:rPr lang="en-US" dirty="0" smtClean="0"/>
              <a:t>virtually.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VDSS will contract with VDOE to perform quality functions as VDSS will remain CCDF Lead Agency through June 30, 2021 and will be responsible for </a:t>
            </a:r>
            <a:r>
              <a:rPr lang="en-US" dirty="0" smtClean="0"/>
              <a:t>oversight. This includes contracted work for Virginia Quality as well as professional development, training and coaching across the state (e.g., Infant and Toddler Support Network).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Consolidated </a:t>
            </a:r>
            <a:r>
              <a:rPr lang="en-US" dirty="0"/>
              <a:t>School Readiness Team at VDOE will analyze data, begin to align contracts in time for FY22 and design and refine implementation plan for uniform measurement and improvement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Background: Head Start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" y="1047750"/>
            <a:ext cx="8877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/>
              <a:t>Head </a:t>
            </a:r>
            <a:r>
              <a:rPr lang="en-US" sz="2000" b="1" dirty="0"/>
              <a:t>Start </a:t>
            </a:r>
            <a:r>
              <a:rPr lang="en-US" sz="2000" b="1" dirty="0" smtClean="0"/>
              <a:t>plays a critical </a:t>
            </a:r>
            <a:r>
              <a:rPr lang="en-US" sz="2000" b="1" dirty="0"/>
              <a:t>in supporting the Commonwealth’s </a:t>
            </a:r>
            <a:r>
              <a:rPr lang="en-US" sz="2000" b="1" dirty="0" smtClean="0"/>
              <a:t>most </a:t>
            </a:r>
            <a:r>
              <a:rPr lang="en-US" sz="2000" b="1" dirty="0"/>
              <a:t>vulnerable young children and their </a:t>
            </a:r>
            <a:r>
              <a:rPr lang="en-US" sz="2000" b="1" dirty="0" smtClean="0"/>
              <a:t>families (~14,000 annually).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$137,254,439 in </a:t>
            </a:r>
            <a:r>
              <a:rPr lang="en-US" sz="1700" dirty="0" smtClean="0"/>
              <a:t>federal funding </a:t>
            </a:r>
            <a:r>
              <a:rPr lang="en-US" sz="1700" dirty="0"/>
              <a:t>supports 11,466 Head Start slots and 2,792 Early Head Start slots (FY18</a:t>
            </a:r>
            <a:r>
              <a:rPr lang="en-US" sz="17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Head Start grantees include community action agencies, school divisions and municipalities. 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Head Start provides </a:t>
            </a:r>
            <a:r>
              <a:rPr lang="en-US" sz="1700" dirty="0"/>
              <a:t>4,295 jobs for early childhood educators and other </a:t>
            </a:r>
            <a:r>
              <a:rPr lang="en-US" sz="1700" dirty="0" smtClean="0"/>
              <a:t>professionals.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</a:t>
            </a:r>
            <a:r>
              <a:rPr lang="en-US" sz="1700" dirty="0" smtClean="0"/>
              <a:t>amilies </a:t>
            </a:r>
            <a:r>
              <a:rPr lang="en-US" sz="1700" dirty="0"/>
              <a:t>benefit from comprehensive, two-generation services including job training, home visiting, fatherhood supports, case management and </a:t>
            </a:r>
            <a:r>
              <a:rPr lang="en-US" sz="1700" dirty="0" smtClean="0"/>
              <a:t>health </a:t>
            </a:r>
            <a:r>
              <a:rPr lang="en-US" sz="1700" dirty="0"/>
              <a:t>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Nearly all Head Start programs participate in Virginia </a:t>
            </a:r>
            <a:r>
              <a:rPr lang="en-US" sz="1700" dirty="0" smtClean="0"/>
              <a:t>Quality.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Virginia has taken steps to encourage closer </a:t>
            </a:r>
            <a:r>
              <a:rPr lang="en-US" sz="1700" dirty="0" smtClean="0"/>
              <a:t>collaboration:</a:t>
            </a:r>
            <a:endParaRPr lang="en-US" sz="1700" dirty="0"/>
          </a:p>
          <a:p>
            <a:pPr lvl="1">
              <a:buFont typeface="Equity Text" panose="020B0604020202020204" charset="0"/>
              <a:buChar char="−"/>
            </a:pPr>
            <a:r>
              <a:rPr lang="en-US" sz="1500" i="1" dirty="0"/>
              <a:t>Involving Head Start partners in local Preschool Development Grant </a:t>
            </a:r>
            <a:r>
              <a:rPr lang="en-US" sz="1500" i="1" dirty="0" smtClean="0"/>
              <a:t>Birth-Five;</a:t>
            </a:r>
            <a:endParaRPr lang="en-US" sz="1500" i="1" dirty="0"/>
          </a:p>
          <a:p>
            <a:pPr lvl="1">
              <a:buFont typeface="Equity Text" panose="020B0604020202020204" charset="0"/>
              <a:buChar char="−"/>
            </a:pPr>
            <a:r>
              <a:rPr lang="en-US" sz="1500" i="1" dirty="0"/>
              <a:t>Providing educator incentives to Head Start teachers; and</a:t>
            </a:r>
          </a:p>
          <a:p>
            <a:pPr lvl="1">
              <a:buFont typeface="Equity Text" panose="020B0604020202020204" charset="0"/>
              <a:buChar char="−"/>
            </a:pPr>
            <a:r>
              <a:rPr lang="en-US" sz="1500" i="1" dirty="0"/>
              <a:t>B</a:t>
            </a:r>
            <a:r>
              <a:rPr lang="en-US" sz="1500" i="1" dirty="0" smtClean="0"/>
              <a:t>etter coordinating </a:t>
            </a:r>
            <a:r>
              <a:rPr lang="en-US" sz="1500" i="1" dirty="0"/>
              <a:t>enrollment </a:t>
            </a:r>
            <a:r>
              <a:rPr lang="en-US" sz="1500" i="1" dirty="0" smtClean="0"/>
              <a:t>while preserving Head </a:t>
            </a:r>
            <a:r>
              <a:rPr lang="en-US" sz="1500" i="1" dirty="0"/>
              <a:t>Start funding at the local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99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Transition of </a:t>
            </a:r>
            <a:r>
              <a:rPr lang="en-US" sz="3200" dirty="0" smtClean="0"/>
              <a:t>Head Start Collaboration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" y="1047750"/>
            <a:ext cx="8877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+mj-lt"/>
              </a:rPr>
              <a:t>As of 7/1/2020, the Office of Head Start Collaboration is now housed at the VDOE:</a:t>
            </a:r>
            <a:endParaRPr lang="en-US" sz="2000" b="1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Head Start Collaboration </a:t>
            </a:r>
            <a:r>
              <a:rPr lang="en-US" dirty="0"/>
              <a:t>Director will join the Division of School Readiness at the </a:t>
            </a:r>
            <a:r>
              <a:rPr lang="en-US" dirty="0" smtClean="0"/>
              <a:t>VDOE and will </a:t>
            </a:r>
            <a:r>
              <a:rPr lang="en-US" dirty="0"/>
              <a:t>report directly to the Chief School Readiness </a:t>
            </a:r>
            <a:r>
              <a:rPr lang="en-US" dirty="0" smtClean="0"/>
              <a:t>Officer.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Director will be well positioned to collaborate closely with team members who support state pre-K, early childhood special education, </a:t>
            </a:r>
            <a:r>
              <a:rPr lang="en-US" dirty="0" smtClean="0"/>
              <a:t>and child </a:t>
            </a:r>
            <a:r>
              <a:rPr lang="en-US" dirty="0"/>
              <a:t>care as well as to establish linkages with K-12 at the VDOE.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Director </a:t>
            </a:r>
            <a:r>
              <a:rPr lang="en-US" dirty="0"/>
              <a:t>will </a:t>
            </a:r>
            <a:r>
              <a:rPr lang="en-US" dirty="0" smtClean="0"/>
              <a:t>focus on strengthening relationships with the field, improving communication and collaboration and engaging through meetings, </a:t>
            </a:r>
            <a:r>
              <a:rPr lang="en-US" dirty="0"/>
              <a:t>conferences and gatherings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Director will be key member of new Early Childhood Advisory Committee (ECAC) and sit on Virginia’s statewide School Readiness Committee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Note that this transition </a:t>
            </a:r>
            <a:r>
              <a:rPr lang="en-US" b="1" i="1" dirty="0" smtClean="0"/>
              <a:t>does not impact </a:t>
            </a:r>
            <a:r>
              <a:rPr lang="en-US" i="1" dirty="0" smtClean="0"/>
              <a:t>the individual grantees, slots or funding. 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0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Transition Workgroup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1628" y="971550"/>
            <a:ext cx="89154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VDOE </a:t>
            </a:r>
            <a:r>
              <a:rPr lang="en-US" sz="2000" b="1" i="1" dirty="0"/>
              <a:t>will establish the Transition Workgroup this summer to address issues related to </a:t>
            </a:r>
            <a:r>
              <a:rPr lang="en-US" sz="2000" b="1" i="1" dirty="0" smtClean="0"/>
              <a:t>child care site licensing </a:t>
            </a:r>
            <a:r>
              <a:rPr lang="en-US" sz="2000" b="1" i="1" dirty="0"/>
              <a:t>and child care </a:t>
            </a:r>
            <a:r>
              <a:rPr lang="en-US" sz="2000" b="1" i="1" dirty="0" smtClean="0"/>
              <a:t>subsidy</a:t>
            </a:r>
            <a:r>
              <a:rPr lang="en-US" b="1" i="1" dirty="0" smtClean="0"/>
              <a:t>.</a:t>
            </a: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Workgroup will include representatives </a:t>
            </a:r>
            <a:r>
              <a:rPr lang="en-US" sz="1700" dirty="0"/>
              <a:t>of (</a:t>
            </a:r>
            <a:r>
              <a:rPr lang="en-US" sz="1700" dirty="0" err="1"/>
              <a:t>i</a:t>
            </a:r>
            <a:r>
              <a:rPr lang="en-US" sz="1700" dirty="0"/>
              <a:t>) the Secretariats of Education and Health and Human Resources; (ii) relevant state agencies, including the Department of Planning and Budget, the Office of the Attorney General, the Department of Education, and the Department of Social Services; (iii) relevant regulatory boards, including the Board of Education; and (iv) the House Committee on Appropriations and the Senate Committee on Finance and Appropriations. </a:t>
            </a:r>
            <a:r>
              <a:rPr lang="en-US" sz="1700" dirty="0" smtClean="0"/>
              <a:t>Anne Holton will serve as the Board’s representative on </a:t>
            </a:r>
            <a:r>
              <a:rPr lang="en-US" sz="1700" smtClean="0"/>
              <a:t>the Workgroup. </a:t>
            </a:r>
            <a:endParaRPr lang="en-US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Workgroup shall </a:t>
            </a:r>
            <a:r>
              <a:rPr lang="en-US" sz="1700" dirty="0"/>
              <a:t>confirm the funding amounts and positions that need to be transferred between the impacted agencies, and shall identify any savings or additional costs </a:t>
            </a:r>
            <a:r>
              <a:rPr lang="en-US" sz="1700" dirty="0" smtClean="0"/>
              <a:t>associated as well as assess </a:t>
            </a:r>
            <a:r>
              <a:rPr lang="en-US" sz="1700" dirty="0"/>
              <a:t>any potential administrative impacts on </a:t>
            </a:r>
            <a:r>
              <a:rPr lang="en-US" sz="1700" dirty="0" smtClean="0"/>
              <a:t>VDSS and VDOE.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VDOE will submit updates to plan in August 2020, December 2020 and December 2021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50"/>
            <a:ext cx="9144000" cy="8572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jenna.conway@governor.virginia.gov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513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1D7E2B853DC4DB7AC5FD5C6F1128A" ma:contentTypeVersion="26" ma:contentTypeDescription="Create a new document." ma:contentTypeScope="" ma:versionID="e5c274e106637faba20c54fb8fdb720c">
  <xsd:schema xmlns:xsd="http://www.w3.org/2001/XMLSchema" xmlns:xs="http://www.w3.org/2001/XMLSchema" xmlns:p="http://schemas.microsoft.com/office/2006/metadata/properties" xmlns:ns2="fe5c2b5e-7129-488b-93b8-64d8ede27373" xmlns:ns3="15e0385b-3fd4-457c-867a-8818e7be27b8" targetNamespace="http://schemas.microsoft.com/office/2006/metadata/properties" ma:root="true" ma:fieldsID="03eccd0e90a137b899e7884375ffc3af" ns2:_="" ns3:_="">
    <xsd:import namespace="fe5c2b5e-7129-488b-93b8-64d8ede27373"/>
    <xsd:import namespace="15e0385b-3fd4-457c-867a-8818e7be2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2b5e-7129-488b-93b8-64d8ede27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0385b-3fd4-457c-867a-8818e7be27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EE843F-B305-4FA1-B482-D144672C5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B8A48-A46B-4F52-94AE-81EE0EC7C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c2b5e-7129-488b-93b8-64d8ede27373"/>
    <ds:schemaRef ds:uri="15e0385b-3fd4-457c-867a-8818e7be2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CFBEFB-9EAB-40A9-964A-B0ABB13A4D1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15e0385b-3fd4-457c-867a-8818e7be27b8"/>
    <ds:schemaRef ds:uri="fe5c2b5e-7129-488b-93b8-64d8ede2737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12501</TotalTime>
  <Words>832</Words>
  <Application>Microsoft Office PowerPoint</Application>
  <PresentationFormat>On-screen Show (16:9)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Equity Text</vt:lpstr>
      <vt:lpstr>Office Theme</vt:lpstr>
      <vt:lpstr>Board of Education Update Early Childhood in Virginia</vt:lpstr>
      <vt:lpstr>Objectives and Agenda </vt:lpstr>
      <vt:lpstr>Current Early Childhood Situation</vt:lpstr>
      <vt:lpstr>Transition of Child Care Quality Improvement Staff</vt:lpstr>
      <vt:lpstr>Background: Head Start</vt:lpstr>
      <vt:lpstr>Transition of Head Start Collaboration</vt:lpstr>
      <vt:lpstr>Transition Workgroup</vt:lpstr>
      <vt:lpstr>Thank You  jenna.conway@governor.virginia.gov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Webb, Emily (DOE)</cp:lastModifiedBy>
  <cp:revision>346</cp:revision>
  <cp:lastPrinted>2020-03-26T18:42:01Z</cp:lastPrinted>
  <dcterms:created xsi:type="dcterms:W3CDTF">2019-02-13T14:37:28Z</dcterms:created>
  <dcterms:modified xsi:type="dcterms:W3CDTF">2020-07-15T17:37:07Z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0x010100D1B1D7E2B853DC4DB7AC5FD5C6F1128A</vt:lpwstr>
  </property>
</Properties>
</file>