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7" r:id="rId3"/>
    <p:sldId id="277" r:id="rId4"/>
    <p:sldId id="278" r:id="rId5"/>
    <p:sldId id="307" r:id="rId6"/>
    <p:sldId id="291" r:id="rId7"/>
    <p:sldId id="280" r:id="rId8"/>
    <p:sldId id="289" r:id="rId9"/>
    <p:sldId id="305" r:id="rId10"/>
    <p:sldId id="306" r:id="rId11"/>
    <p:sldId id="308" r:id="rId12"/>
    <p:sldId id="287" r:id="rId13"/>
    <p:sldId id="290" r:id="rId14"/>
    <p:sldId id="301" r:id="rId15"/>
    <p:sldId id="292" r:id="rId16"/>
    <p:sldId id="302" r:id="rId17"/>
    <p:sldId id="283" r:id="rId18"/>
    <p:sldId id="303" r:id="rId19"/>
    <p:sldId id="266" r:id="rId20"/>
    <p:sldId id="304" r:id="rId21"/>
    <p:sldId id="269" r:id="rId22"/>
    <p:sldId id="270" r:id="rId23"/>
    <p:sldId id="276" r:id="rId24"/>
    <p:sldId id="272" r:id="rId25"/>
    <p:sldId id="271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 snapToObjects="1">
      <p:cViewPr varScale="1">
        <p:scale>
          <a:sx n="86" d="100"/>
          <a:sy n="86" d="100"/>
        </p:scale>
        <p:origin x="10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158CF6-DD2F-3945-98F4-5632130F9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28057-1DF9-024E-8027-287C7D02EE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CD6AF4A-E502-DD4C-89C5-45D30C9DBB28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860D3-2A6E-C842-BB17-088F1344F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F0F8C-1A67-B94F-A231-7EE2348161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B2F6EA3-2C54-5242-B81B-07BD73E8C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A3587-21FF-0F4C-AB97-806B41A1D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4DF1B-2C93-EC46-96C8-63BADA38F8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36D1343-9D2C-7A43-AF9B-1B514C59C851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9724F5-BA04-6546-A4AA-6C8A81DBB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2D9920-B322-2148-AAF7-6BE4505B9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DFE07-EE0E-CE45-AB4A-78C7991905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D7F89-C6B8-3F4A-A060-6BB8B37B1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C045E6A-9374-5E45-9B14-8B448D2B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12% of schools have only female respondents; 12% of school have only white respondents – 39% have no Black, 45% no Hispanic, 46% no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 – 0.7% have only 1-3 year respondents – 0.64% have no 1-3, 0.42% have no 4-10, 2.12% have no 11-20, 15.75% have no </a:t>
            </a:r>
            <a:r>
              <a:rPr lang="en-US" dirty="0" err="1"/>
              <a:t>mt</a:t>
            </a:r>
            <a:r>
              <a:rPr lang="en-US" dirty="0"/>
              <a:t>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16% reduction in schools; 6% reduction in teachers</a:t>
            </a:r>
          </a:p>
          <a:p>
            <a:r>
              <a:rPr lang="en-US" dirty="0"/>
              <a:t>Mention iterative nature: </a:t>
            </a:r>
            <a:r>
              <a:rPr lang="en-US" dirty="0" err="1"/>
              <a:t>tchr</a:t>
            </a:r>
            <a:r>
              <a:rPr lang="en-US" dirty="0"/>
              <a:t> chars, </a:t>
            </a:r>
            <a:r>
              <a:rPr lang="en-US" dirty="0" err="1"/>
              <a:t>schl</a:t>
            </a:r>
            <a:r>
              <a:rPr lang="en-US" dirty="0"/>
              <a:t> chars, </a:t>
            </a:r>
            <a:r>
              <a:rPr lang="en-US" dirty="0" err="1"/>
              <a:t>twc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16% reduction in schools; 6% reduction in teachers</a:t>
            </a:r>
          </a:p>
          <a:p>
            <a:r>
              <a:rPr lang="en-US" dirty="0"/>
              <a:t>Mention iterative nature: </a:t>
            </a:r>
            <a:r>
              <a:rPr lang="en-US" dirty="0" err="1"/>
              <a:t>tchr</a:t>
            </a:r>
            <a:r>
              <a:rPr lang="en-US" dirty="0"/>
              <a:t> chars, </a:t>
            </a:r>
            <a:r>
              <a:rPr lang="en-US" dirty="0" err="1"/>
              <a:t>schl</a:t>
            </a:r>
            <a:r>
              <a:rPr lang="en-US" dirty="0"/>
              <a:t> chars, </a:t>
            </a:r>
            <a:r>
              <a:rPr lang="en-US" dirty="0" err="1"/>
              <a:t>twc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4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5E6A-9374-5E45-9B14-8B448D2BD1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E954609-CDBE-4041-96BA-703A4E2AE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4" b="658"/>
          <a:stretch>
            <a:fillRect/>
          </a:stretch>
        </p:blipFill>
        <p:spPr bwMode="auto">
          <a:xfrm>
            <a:off x="0" y="4954588"/>
            <a:ext cx="121920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F4C20C4-1D97-F443-B4BC-06D259A36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2620"/>
          <a:stretch>
            <a:fillRect/>
          </a:stretch>
        </p:blipFill>
        <p:spPr bwMode="auto">
          <a:xfrm>
            <a:off x="0" y="1"/>
            <a:ext cx="12192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945967" y="4955331"/>
            <a:ext cx="3976523" cy="574675"/>
          </a:xfrm>
        </p:spPr>
        <p:txBody>
          <a:bodyPr>
            <a:noAutofit/>
          </a:bodyPr>
          <a:lstStyle>
            <a:lvl1pPr marL="0" indent="0">
              <a:buNone/>
              <a:defRPr sz="1600" i="1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210631" cy="10742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4708"/>
            <a:ext cx="8812619" cy="1255301"/>
          </a:xfrm>
        </p:spPr>
        <p:txBody>
          <a:bodyPr/>
          <a:lstStyle>
            <a:lvl1pPr marL="0" indent="0" algn="l">
              <a:buNone/>
              <a:defRPr>
                <a:solidFill>
                  <a:srgbClr val="E58E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30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0C0AEA-C6F5-9640-B414-C8B07BC592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5600" y="6648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8C01D-97EE-C946-86A3-1B38DDBEB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2" y="6208713"/>
            <a:ext cx="403224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4" y="1152939"/>
            <a:ext cx="11797748" cy="5075652"/>
          </a:xfrm>
        </p:spPr>
        <p:txBody>
          <a:bodyPr/>
          <a:lstStyle>
            <a:lvl1pPr marL="233363" indent="-233363">
              <a:tabLst/>
              <a:defRPr sz="2600"/>
            </a:lvl1pPr>
            <a:lvl2pPr marL="577850" indent="-254000">
              <a:tabLst/>
              <a:defRPr sz="2200"/>
            </a:lvl2pPr>
            <a:lvl3pPr marL="863600" indent="-203200">
              <a:tabLst/>
              <a:defRPr sz="2000"/>
            </a:lvl3pPr>
            <a:lvl4pPr marL="1147763" indent="-203200">
              <a:tabLst/>
              <a:defRPr sz="1800"/>
            </a:lvl4pPr>
            <a:lvl5pPr marL="1543050" indent="-203200"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8844" y="196904"/>
            <a:ext cx="11797748" cy="8373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58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FE66BA-5BF8-C941-94E1-9ECCA1C9E0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5600" y="6648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1CAAEEF-F1E2-CA4E-98DA-F842ADF65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2" y="6208713"/>
            <a:ext cx="403224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746" y="48125"/>
            <a:ext cx="12005148" cy="837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748" y="952901"/>
            <a:ext cx="5827403" cy="5255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59493" y="952901"/>
            <a:ext cx="5827403" cy="5255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4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D8BC48-DB0F-BD45-B838-86DC980EFD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5600" y="6648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B1DE6D0-1897-DB43-8DC4-09CB04E89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2" y="6208713"/>
            <a:ext cx="403224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746" y="48125"/>
            <a:ext cx="12005148" cy="837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81748" y="964863"/>
            <a:ext cx="5827403" cy="458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1748" y="1489036"/>
            <a:ext cx="5827403" cy="47208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259493" y="949945"/>
            <a:ext cx="5827403" cy="458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59493" y="1472413"/>
            <a:ext cx="5827403" cy="473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939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8DA2D-A990-9D48-A60D-67BCCB3E9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5600" y="6648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0E079A-0422-8343-97C0-1DD44780E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2" y="6208713"/>
            <a:ext cx="403224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746" y="48125"/>
            <a:ext cx="12005148" cy="8373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09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78673-451E-FB4F-8EBB-E8F47FE87A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5600" y="6648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7" y="52002"/>
            <a:ext cx="12005149" cy="7012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9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AEE71-3CF6-F841-AA8F-FE07F27F87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5600" y="6648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097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C96E1C0-0C1A-C045-AC3A-24A44EECE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/>
          <a:stretch>
            <a:fillRect/>
          </a:stretch>
        </p:blipFill>
        <p:spPr bwMode="auto">
          <a:xfrm>
            <a:off x="0" y="1250950"/>
            <a:ext cx="12192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Untitled.png">
            <a:extLst>
              <a:ext uri="{FF2B5EF4-FFF2-40B4-BE49-F238E27FC236}">
                <a16:creationId xmlns:a16="http://schemas.microsoft.com/office/drawing/2014/main" id="{D8643F96-31B2-2448-A13F-FBA3828F14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84" y="3382964"/>
            <a:ext cx="6923616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70E2A80-1A18-7349-97EA-CE14317EBD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861" y="2072032"/>
            <a:ext cx="10210631" cy="10742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8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8A9599-F9CE-6440-BC49-C19C681DE5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7551"/>
            <a:ext cx="10972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B0BE10-36CB-6B43-931E-230603D6FA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65300"/>
            <a:ext cx="109728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58E1A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E58E1A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5">
            <a:extLst>
              <a:ext uri="{FF2B5EF4-FFF2-40B4-BE49-F238E27FC236}">
                <a16:creationId xmlns:a16="http://schemas.microsoft.com/office/drawing/2014/main" id="{78AA804E-B552-DC43-BA1D-4D61E74AA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1705" y="5172303"/>
            <a:ext cx="2982913" cy="57467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Luke C. Miller, Ph.D.</a:t>
            </a:r>
          </a:p>
          <a:p>
            <a:pPr eaLnBrk="1" hangingPunct="1"/>
            <a:endParaRPr lang="en-US" altLang="en-US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June 17, 2020 </a:t>
            </a:r>
          </a:p>
        </p:txBody>
      </p:sp>
      <p:sp>
        <p:nvSpPr>
          <p:cNvPr id="12290" name="Title 3">
            <a:extLst>
              <a:ext uri="{FF2B5EF4-FFF2-40B4-BE49-F238E27FC236}">
                <a16:creationId xmlns:a16="http://schemas.microsoft.com/office/drawing/2014/main" id="{5CE230E5-C8C1-F94C-9793-7D051CEDF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797" y="2130425"/>
            <a:ext cx="7658100" cy="10747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View from Here:</a:t>
            </a:r>
          </a:p>
        </p:txBody>
      </p:sp>
      <p:sp>
        <p:nvSpPr>
          <p:cNvPr id="12291" name="Subtitle 4">
            <a:extLst>
              <a:ext uri="{FF2B5EF4-FFF2-40B4-BE49-F238E27FC236}">
                <a16:creationId xmlns:a16="http://schemas.microsoft.com/office/drawing/2014/main" id="{6FF35CD7-1F65-B04E-AB58-BB596B212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5684" y="3074532"/>
            <a:ext cx="9593316" cy="12541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State-level Descriptive Analyses of the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2019 Virginia Working Conditions Surveys </a:t>
            </a:r>
          </a:p>
          <a:p>
            <a:pPr eaLnBrk="1" hangingPunct="1"/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 supplemental results from the 2019 Virginia School Climate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AF45672-D592-014E-9204-59A2A8F544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079" y="1498373"/>
            <a:ext cx="5029200" cy="3657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13C96A-6F9C-9C43-A78D-35BFBAA26C12}"/>
              </a:ext>
            </a:extLst>
          </p:cNvPr>
          <p:cNvPicPr>
            <a:picLocks noGrp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560793" y="1576267"/>
            <a:ext cx="50292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E1EA74-C3A0-444B-BFC7-193993A0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6" y="124327"/>
            <a:ext cx="12005148" cy="837398"/>
          </a:xfrm>
        </p:spPr>
        <p:txBody>
          <a:bodyPr/>
          <a:lstStyle/>
          <a:p>
            <a:r>
              <a:rPr lang="en-US" sz="3600" dirty="0"/>
              <a:t>Aggregate Working Conditions:</a:t>
            </a:r>
            <a:r>
              <a:rPr lang="en-US" sz="3200" dirty="0"/>
              <a:t> Differences across School 																Level &amp; Community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F4E4-47A8-1B45-9723-6745D913DF8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1680" y="1215235"/>
            <a:ext cx="5257472" cy="458047"/>
          </a:xfrm>
        </p:spPr>
        <p:txBody>
          <a:bodyPr/>
          <a:lstStyle/>
          <a:p>
            <a:pPr algn="ctr"/>
            <a:r>
              <a:rPr lang="en-US" sz="2200" dirty="0"/>
              <a:t>School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C68C3-B0FD-AE4B-B7E4-507EE4CF3E4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11121" y="1200317"/>
            <a:ext cx="5575775" cy="458047"/>
          </a:xfrm>
        </p:spPr>
        <p:txBody>
          <a:bodyPr/>
          <a:lstStyle/>
          <a:p>
            <a:pPr algn="ctr"/>
            <a:r>
              <a:rPr lang="en-US" sz="2200" dirty="0"/>
              <a:t>Community Type</a:t>
            </a:r>
          </a:p>
        </p:txBody>
      </p:sp>
    </p:spTree>
    <p:extLst>
      <p:ext uri="{BB962C8B-B14F-4D97-AF65-F5344CB8AC3E}">
        <p14:creationId xmlns:p14="http://schemas.microsoft.com/office/powerpoint/2010/main" val="28995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AC88C-8C55-C547-90FA-7DA20067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3850" lvl="1" indent="0" algn="ctr">
              <a:spcBef>
                <a:spcPts val="800"/>
              </a:spcBef>
              <a:buNone/>
            </a:pPr>
            <a:endParaRPr lang="en-US" sz="5000" dirty="0"/>
          </a:p>
          <a:p>
            <a:pPr marL="323850" lvl="1" indent="0" algn="ctr">
              <a:spcBef>
                <a:spcPts val="800"/>
              </a:spcBef>
              <a:buNone/>
            </a:pPr>
            <a:r>
              <a:rPr lang="en-US" sz="5000" dirty="0"/>
              <a:t>How are teachers’ perceptions of working conditions associated with  their job satisfaction and           intentions to remain at their current school?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77725-4692-B44F-A5C6-EC4BE73C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 2</a:t>
            </a:r>
          </a:p>
        </p:txBody>
      </p:sp>
    </p:spTree>
    <p:extLst>
      <p:ext uri="{BB962C8B-B14F-4D97-AF65-F5344CB8AC3E}">
        <p14:creationId xmlns:p14="http://schemas.microsoft.com/office/powerpoint/2010/main" val="414592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BEC8EA-11FC-EF45-81B7-9BB1B3528715}"/>
              </a:ext>
            </a:extLst>
          </p:cNvPr>
          <p:cNvSpPr txBox="1"/>
          <p:nvPr/>
        </p:nvSpPr>
        <p:spPr>
          <a:xfrm>
            <a:off x="9157810" y="4219699"/>
            <a:ext cx="1566454" cy="1612621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2016-17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82% Stayed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7% Moved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11% Exited </a:t>
            </a:r>
          </a:p>
        </p:txBody>
      </p:sp>
      <p:pic>
        <p:nvPicPr>
          <p:cNvPr id="7" name="Picture 6" descr="Figure shows responses by category to question about immediate professional plans " title="Career plans">
            <a:extLst>
              <a:ext uri="{FF2B5EF4-FFF2-40B4-BE49-F238E27FC236}">
                <a16:creationId xmlns:a16="http://schemas.microsoft.com/office/drawing/2014/main" id="{53BD279A-BA90-0F4D-82F3-E2607C41B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2"/>
          <a:stretch/>
        </p:blipFill>
        <p:spPr>
          <a:xfrm>
            <a:off x="1708715" y="3598109"/>
            <a:ext cx="6498455" cy="3059839"/>
          </a:xfrm>
          <a:prstGeom prst="rect">
            <a:avLst/>
          </a:prstGeom>
        </p:spPr>
      </p:pic>
      <p:sp>
        <p:nvSpPr>
          <p:cNvPr id="8" name="Left Brace 7" title="Left brace">
            <a:extLst>
              <a:ext uri="{FF2B5EF4-FFF2-40B4-BE49-F238E27FC236}">
                <a16:creationId xmlns:a16="http://schemas.microsoft.com/office/drawing/2014/main" id="{AE510910-6C70-EF43-B8DA-08D1E86A569C}"/>
              </a:ext>
            </a:extLst>
          </p:cNvPr>
          <p:cNvSpPr/>
          <p:nvPr/>
        </p:nvSpPr>
        <p:spPr>
          <a:xfrm>
            <a:off x="1580735" y="4833257"/>
            <a:ext cx="261257" cy="1745673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BE222-A87E-8A43-8477-14554D7FD58A}"/>
              </a:ext>
            </a:extLst>
          </p:cNvPr>
          <p:cNvSpPr txBox="1"/>
          <p:nvPr/>
        </p:nvSpPr>
        <p:spPr>
          <a:xfrm>
            <a:off x="856344" y="550421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</a:p>
        </p:txBody>
      </p:sp>
      <p:sp>
        <p:nvSpPr>
          <p:cNvPr id="9" name="Left Brace 8" title="Left brace">
            <a:extLst>
              <a:ext uri="{FF2B5EF4-FFF2-40B4-BE49-F238E27FC236}">
                <a16:creationId xmlns:a16="http://schemas.microsoft.com/office/drawing/2014/main" id="{88953996-50F1-2345-81A8-4CEF8B3AD815}"/>
              </a:ext>
            </a:extLst>
          </p:cNvPr>
          <p:cNvSpPr/>
          <p:nvPr/>
        </p:nvSpPr>
        <p:spPr>
          <a:xfrm>
            <a:off x="1578758" y="4073189"/>
            <a:ext cx="261257" cy="67303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B346F-4264-FE49-87A3-98591419F5C0}"/>
              </a:ext>
            </a:extLst>
          </p:cNvPr>
          <p:cNvSpPr txBox="1"/>
          <p:nvPr/>
        </p:nvSpPr>
        <p:spPr>
          <a:xfrm>
            <a:off x="771240" y="421969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</a:p>
        </p:txBody>
      </p:sp>
      <p:sp>
        <p:nvSpPr>
          <p:cNvPr id="14" name="Left Brace 13" title="Left brace">
            <a:extLst>
              <a:ext uri="{FF2B5EF4-FFF2-40B4-BE49-F238E27FC236}">
                <a16:creationId xmlns:a16="http://schemas.microsoft.com/office/drawing/2014/main" id="{FE14F9D8-E491-1D46-96EA-6572E3855221}"/>
              </a:ext>
            </a:extLst>
          </p:cNvPr>
          <p:cNvSpPr/>
          <p:nvPr/>
        </p:nvSpPr>
        <p:spPr>
          <a:xfrm>
            <a:off x="1576783" y="3641277"/>
            <a:ext cx="261257" cy="3453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283B1-5C6C-ED44-B1F0-5C19D5486097}"/>
              </a:ext>
            </a:extLst>
          </p:cNvPr>
          <p:cNvSpPr txBox="1"/>
          <p:nvPr/>
        </p:nvSpPr>
        <p:spPr>
          <a:xfrm>
            <a:off x="804890" y="36477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</a:p>
        </p:txBody>
      </p:sp>
      <p:graphicFrame>
        <p:nvGraphicFramePr>
          <p:cNvPr id="16" name="Table 15" descr="Table shows responses by category to survey item" title="Item response">
            <a:extLst>
              <a:ext uri="{FF2B5EF4-FFF2-40B4-BE49-F238E27FC236}">
                <a16:creationId xmlns:a16="http://schemas.microsoft.com/office/drawing/2014/main" id="{C6C3B4A8-4B57-1F4B-8FF5-8A5CE3A4B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4840"/>
              </p:ext>
            </p:extLst>
          </p:nvPr>
        </p:nvGraphicFramePr>
        <p:xfrm>
          <a:off x="1166056" y="2029952"/>
          <a:ext cx="98433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355">
                  <a:extLst>
                    <a:ext uri="{9D8B030D-6E8A-4147-A177-3AD203B41FA5}">
                      <a16:colId xmlns:a16="http://schemas.microsoft.com/office/drawing/2014/main" val="4170735472"/>
                    </a:ext>
                  </a:extLst>
                </a:gridCol>
                <a:gridCol w="1116281">
                  <a:extLst>
                    <a:ext uri="{9D8B030D-6E8A-4147-A177-3AD203B41FA5}">
                      <a16:colId xmlns:a16="http://schemas.microsoft.com/office/drawing/2014/main" val="3038497592"/>
                    </a:ext>
                  </a:extLst>
                </a:gridCol>
                <a:gridCol w="1865451">
                  <a:extLst>
                    <a:ext uri="{9D8B030D-6E8A-4147-A177-3AD203B41FA5}">
                      <a16:colId xmlns:a16="http://schemas.microsoft.com/office/drawing/2014/main" val="3458442481"/>
                    </a:ext>
                  </a:extLst>
                </a:gridCol>
                <a:gridCol w="2100907">
                  <a:extLst>
                    <a:ext uri="{9D8B030D-6E8A-4147-A177-3AD203B41FA5}">
                      <a16:colId xmlns:a16="http://schemas.microsoft.com/office/drawing/2014/main" val="35093579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4241678337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777569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Strongly 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Somewhat 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Somewhat Disagree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Strongly Disagree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140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0D119-C2EF-5D4C-A586-72D9EC87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1152939"/>
            <a:ext cx="11797748" cy="5075652"/>
          </a:xfrm>
        </p:spPr>
        <p:txBody>
          <a:bodyPr/>
          <a:lstStyle/>
          <a:p>
            <a:r>
              <a:rPr lang="en-US" sz="2200" b="1" dirty="0"/>
              <a:t>Job satisfaction:</a:t>
            </a:r>
            <a:r>
              <a:rPr lang="en-US" sz="2200" dirty="0"/>
              <a:t> “Overall, my school is a good place to work and learn.”</a:t>
            </a:r>
          </a:p>
          <a:p>
            <a:pPr lvl="1"/>
            <a:r>
              <a:rPr lang="en-US" sz="2000" dirty="0"/>
              <a:t>Mean = 4.79, SD = 1.25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200" b="1" dirty="0"/>
              <a:t>Career plans:</a:t>
            </a:r>
            <a:r>
              <a:rPr lang="en-US" sz="2200" dirty="0"/>
              <a:t> “Which of the following best describes your immediate professional plans?”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F930E-CFAB-164D-9C93-869A0A3E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</a:t>
            </a:r>
            <a:r>
              <a:rPr lang="en-US" dirty="0"/>
              <a:t>ob Satisfaction and Career Plans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95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  <p:bldP spid="9" grpId="0" animBg="1"/>
      <p:bldP spid="12" grpId="0"/>
      <p:bldP spid="1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 descr="Table shows aggregate perception of working conditions by career intention" title="Aggregate workin conditions by career plans">
            <a:extLst>
              <a:ext uri="{FF2B5EF4-FFF2-40B4-BE49-F238E27FC236}">
                <a16:creationId xmlns:a16="http://schemas.microsoft.com/office/drawing/2014/main" id="{52E80D97-189F-9C4B-A6E3-A215D0710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47444"/>
              </p:ext>
            </p:extLst>
          </p:nvPr>
        </p:nvGraphicFramePr>
        <p:xfrm>
          <a:off x="1192152" y="3716869"/>
          <a:ext cx="506944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814">
                  <a:extLst>
                    <a:ext uri="{9D8B030D-6E8A-4147-A177-3AD203B41FA5}">
                      <a16:colId xmlns:a16="http://schemas.microsoft.com/office/drawing/2014/main" val="4170735472"/>
                    </a:ext>
                  </a:extLst>
                </a:gridCol>
                <a:gridCol w="1689814">
                  <a:extLst>
                    <a:ext uri="{9D8B030D-6E8A-4147-A177-3AD203B41FA5}">
                      <a16:colId xmlns:a16="http://schemas.microsoft.com/office/drawing/2014/main" val="3038497592"/>
                    </a:ext>
                  </a:extLst>
                </a:gridCol>
                <a:gridCol w="1689814">
                  <a:extLst>
                    <a:ext uri="{9D8B030D-6E8A-4147-A177-3AD203B41FA5}">
                      <a16:colId xmlns:a16="http://schemas.microsoft.com/office/drawing/2014/main" val="3458442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1401"/>
                  </a:ext>
                </a:extLst>
              </a:tr>
            </a:tbl>
          </a:graphicData>
        </a:graphic>
      </p:graphicFrame>
      <p:graphicFrame>
        <p:nvGraphicFramePr>
          <p:cNvPr id="16" name="Table 15" descr="Table shows aggregate working conditions by level of job satisfaction " title="Aggregate working conditions by job satisfaction">
            <a:extLst>
              <a:ext uri="{FF2B5EF4-FFF2-40B4-BE49-F238E27FC236}">
                <a16:creationId xmlns:a16="http://schemas.microsoft.com/office/drawing/2014/main" id="{355D698B-645B-6441-8E55-1D60156F5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50969"/>
              </p:ext>
            </p:extLst>
          </p:nvPr>
        </p:nvGraphicFramePr>
        <p:xfrm>
          <a:off x="1141352" y="2000928"/>
          <a:ext cx="98433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355">
                  <a:extLst>
                    <a:ext uri="{9D8B030D-6E8A-4147-A177-3AD203B41FA5}">
                      <a16:colId xmlns:a16="http://schemas.microsoft.com/office/drawing/2014/main" val="4170735472"/>
                    </a:ext>
                  </a:extLst>
                </a:gridCol>
                <a:gridCol w="1116281">
                  <a:extLst>
                    <a:ext uri="{9D8B030D-6E8A-4147-A177-3AD203B41FA5}">
                      <a16:colId xmlns:a16="http://schemas.microsoft.com/office/drawing/2014/main" val="3038497592"/>
                    </a:ext>
                  </a:extLst>
                </a:gridCol>
                <a:gridCol w="1865451">
                  <a:extLst>
                    <a:ext uri="{9D8B030D-6E8A-4147-A177-3AD203B41FA5}">
                      <a16:colId xmlns:a16="http://schemas.microsoft.com/office/drawing/2014/main" val="3458442481"/>
                    </a:ext>
                  </a:extLst>
                </a:gridCol>
                <a:gridCol w="2100907">
                  <a:extLst>
                    <a:ext uri="{9D8B030D-6E8A-4147-A177-3AD203B41FA5}">
                      <a16:colId xmlns:a16="http://schemas.microsoft.com/office/drawing/2014/main" val="35093579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4241678337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777569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Strongly 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Somewhat 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Somewhat Disagree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Disagree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Strongly Disagree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-0.942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-1.204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-0.277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140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0D119-C2EF-5D4C-A586-72D9EC870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1415143"/>
            <a:ext cx="11797748" cy="4813448"/>
          </a:xfrm>
        </p:spPr>
        <p:txBody>
          <a:bodyPr/>
          <a:lstStyle/>
          <a:p>
            <a:r>
              <a:rPr lang="en-US" sz="2400" dirty="0"/>
              <a:t>Aggregate Working Conditions by Job Satisfaction</a:t>
            </a:r>
            <a:r>
              <a:rPr lang="en-US" sz="1600" dirty="0"/>
              <a:t> (z-score)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2400" dirty="0"/>
          </a:p>
          <a:p>
            <a:r>
              <a:rPr lang="en-US" sz="2400" dirty="0"/>
              <a:t>Aggregate Working Conditions by Career Plans</a:t>
            </a:r>
            <a:r>
              <a:rPr lang="en-US" sz="1600" dirty="0"/>
              <a:t> (z-score)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F930E-CFAB-164D-9C93-869A0A3E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Working Conditions by Job Satisfaction and Career Plans</a:t>
            </a:r>
          </a:p>
        </p:txBody>
      </p:sp>
    </p:spTree>
    <p:extLst>
      <p:ext uri="{BB962C8B-B14F-4D97-AF65-F5344CB8AC3E}">
        <p14:creationId xmlns:p14="http://schemas.microsoft.com/office/powerpoint/2010/main" val="390188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24291B-BCDB-A343-81DC-D2E3C425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teachers’ perceptions of working conditions associated with their job satisfaction and intentions to remain at their current school?</a:t>
            </a:r>
          </a:p>
          <a:p>
            <a:pPr lvl="1"/>
            <a:r>
              <a:rPr lang="en-US" dirty="0"/>
              <a:t>Control for differences in teacher and school characteristics</a:t>
            </a:r>
          </a:p>
          <a:p>
            <a:endParaRPr lang="en-US" dirty="0"/>
          </a:p>
          <a:p>
            <a:r>
              <a:rPr lang="en-US" dirty="0"/>
              <a:t>“Common sense bias”</a:t>
            </a:r>
            <a:endParaRPr lang="en-US" sz="1800" dirty="0"/>
          </a:p>
          <a:p>
            <a:pPr lvl="1"/>
            <a:r>
              <a:rPr lang="en-US" dirty="0"/>
              <a:t>Teachers who are unsatisfied with their job may justify that by reporting perceptions of working conditions that are more negative than the truth</a:t>
            </a:r>
          </a:p>
          <a:p>
            <a:pPr lvl="1"/>
            <a:r>
              <a:rPr lang="en-US" dirty="0"/>
              <a:t>Teachers planning to remain at their job the following year may justify that by reporting perceptions of working conditions that are more positive than the truth</a:t>
            </a:r>
          </a:p>
          <a:p>
            <a:pPr lvl="1"/>
            <a:r>
              <a:rPr lang="en-US" b="1" dirty="0"/>
              <a:t>Solution:</a:t>
            </a:r>
            <a:r>
              <a:rPr lang="en-US" dirty="0"/>
              <a:t> use the average of the teacher’s school-level peers’ responses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996924-D79F-6F4B-870A-AD77DE05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Bringing It </a:t>
            </a:r>
            <a:r>
              <a:rPr lang="en-US" dirty="0"/>
              <a:t>All Together</a:t>
            </a:r>
          </a:p>
        </p:txBody>
      </p:sp>
    </p:spTree>
    <p:extLst>
      <p:ext uri="{BB962C8B-B14F-4D97-AF65-F5344CB8AC3E}">
        <p14:creationId xmlns:p14="http://schemas.microsoft.com/office/powerpoint/2010/main" val="415571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D4FEBE-592C-034E-B765-A859BB0D5C39}"/>
              </a:ext>
            </a:extLst>
          </p:cNvPr>
          <p:cNvSpPr txBox="1"/>
          <p:nvPr/>
        </p:nvSpPr>
        <p:spPr>
          <a:xfrm>
            <a:off x="7107408" y="2611504"/>
            <a:ext cx="391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 Working Conditions 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(aggregate of peers in same school)</a:t>
            </a:r>
          </a:p>
        </p:txBody>
      </p:sp>
      <p:cxnSp>
        <p:nvCxnSpPr>
          <p:cNvPr id="19" name="Straight Arrow Connector 18" descr="Arrow" title="Arrow">
            <a:extLst>
              <a:ext uri="{FF2B5EF4-FFF2-40B4-BE49-F238E27FC236}">
                <a16:creationId xmlns:a16="http://schemas.microsoft.com/office/drawing/2014/main" id="{2AF78A5A-135B-C24D-B348-8A02DC36A7E3}"/>
              </a:ext>
            </a:extLst>
          </p:cNvPr>
          <p:cNvCxnSpPr>
            <a:cxnSpLocks/>
          </p:cNvCxnSpPr>
          <p:nvPr/>
        </p:nvCxnSpPr>
        <p:spPr>
          <a:xfrm flipH="1" flipV="1">
            <a:off x="7260858" y="2329613"/>
            <a:ext cx="125590" cy="30175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9D91C-47E8-6140-93A4-9824C8B73D50}"/>
              </a:ext>
            </a:extLst>
          </p:cNvPr>
          <p:cNvSpPr txBox="1"/>
          <p:nvPr/>
        </p:nvSpPr>
        <p:spPr>
          <a:xfrm>
            <a:off x="5409129" y="26044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Chars</a:t>
            </a:r>
          </a:p>
        </p:txBody>
      </p:sp>
      <p:cxnSp>
        <p:nvCxnSpPr>
          <p:cNvPr id="17" name="Straight Arrow Connector 16" descr="Arrow" title="Arrow ">
            <a:extLst>
              <a:ext uri="{FF2B5EF4-FFF2-40B4-BE49-F238E27FC236}">
                <a16:creationId xmlns:a16="http://schemas.microsoft.com/office/drawing/2014/main" id="{D6593833-CC89-7E4A-A6CE-85AEF442E2B0}"/>
              </a:ext>
            </a:extLst>
          </p:cNvPr>
          <p:cNvCxnSpPr>
            <a:cxnSpLocks/>
          </p:cNvCxnSpPr>
          <p:nvPr/>
        </p:nvCxnSpPr>
        <p:spPr>
          <a:xfrm flipV="1">
            <a:off x="6206795" y="2335453"/>
            <a:ext cx="2015" cy="28403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7233C3-A216-A44C-A0BA-5F8B16BFE8B7}"/>
              </a:ext>
            </a:extLst>
          </p:cNvPr>
          <p:cNvSpPr txBox="1"/>
          <p:nvPr/>
        </p:nvSpPr>
        <p:spPr>
          <a:xfrm>
            <a:off x="3550937" y="2599803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Chars</a:t>
            </a:r>
          </a:p>
        </p:txBody>
      </p:sp>
      <p:cxnSp>
        <p:nvCxnSpPr>
          <p:cNvPr id="16" name="Straight Arrow Connector 15" descr="Arrow" title="Arrow">
            <a:extLst>
              <a:ext uri="{FF2B5EF4-FFF2-40B4-BE49-F238E27FC236}">
                <a16:creationId xmlns:a16="http://schemas.microsoft.com/office/drawing/2014/main" id="{6BCC5B5A-95C6-694A-81AA-B403E8A7ABA9}"/>
              </a:ext>
            </a:extLst>
          </p:cNvPr>
          <p:cNvCxnSpPr>
            <a:cxnSpLocks/>
          </p:cNvCxnSpPr>
          <p:nvPr/>
        </p:nvCxnSpPr>
        <p:spPr>
          <a:xfrm flipV="1">
            <a:off x="4874819" y="2337429"/>
            <a:ext cx="219694" cy="26237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Picture shows regression line for predicting job satisfaction " title="Regression line">
            <a:extLst>
              <a:ext uri="{FF2B5EF4-FFF2-40B4-BE49-F238E27FC236}">
                <a16:creationId xmlns:a16="http://schemas.microsoft.com/office/drawing/2014/main" id="{26786F42-2532-1749-8FF4-F628428E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14" y="1803686"/>
            <a:ext cx="5169152" cy="6321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2368E-6626-6E4F-BFF4-4AEF8CDE8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b="1" i="1" dirty="0"/>
              <a:t>Job Satisfaction: </a:t>
            </a:r>
            <a:r>
              <a:rPr lang="en-US" sz="2000" dirty="0"/>
              <a:t>OLS regression of standardized measure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1800" b="1" i="1" dirty="0"/>
          </a:p>
          <a:p>
            <a:pPr lvl="1"/>
            <a:r>
              <a:rPr lang="en-US" sz="1800" b="1" i="1" dirty="0"/>
              <a:t>T</a:t>
            </a:r>
            <a:r>
              <a:rPr lang="en-US" sz="1800" b="1" i="1" baseline="-25000" dirty="0"/>
              <a:t>is</a:t>
            </a:r>
            <a:r>
              <a:rPr lang="en-US" sz="1800" b="1" dirty="0"/>
              <a:t> </a:t>
            </a:r>
            <a:r>
              <a:rPr lang="en-US" sz="1800" dirty="0"/>
              <a:t>includes the teacher characteristics discussed earlier</a:t>
            </a:r>
          </a:p>
          <a:p>
            <a:pPr lvl="1"/>
            <a:endParaRPr lang="en-US" sz="1800" b="1" i="1" dirty="0"/>
          </a:p>
          <a:p>
            <a:pPr lvl="1"/>
            <a:r>
              <a:rPr lang="en-US" sz="1800" b="1" i="1" dirty="0" err="1"/>
              <a:t>S</a:t>
            </a:r>
            <a:r>
              <a:rPr lang="en-US" sz="1800" b="1" i="1" baseline="-25000" dirty="0" err="1"/>
              <a:t>s</a:t>
            </a:r>
            <a:r>
              <a:rPr lang="en-US" sz="1800" b="1" dirty="0"/>
              <a:t> </a:t>
            </a:r>
            <a:r>
              <a:rPr lang="en-US" sz="1800" dirty="0"/>
              <a:t>includes the following school characteristics</a:t>
            </a:r>
          </a:p>
          <a:p>
            <a:pPr lvl="2"/>
            <a:r>
              <a:rPr lang="en-US" sz="1600" dirty="0"/>
              <a:t>% Economically Disadvantaged</a:t>
            </a:r>
          </a:p>
          <a:p>
            <a:pPr lvl="2"/>
            <a:r>
              <a:rPr lang="en-US" sz="1600" dirty="0"/>
              <a:t>% Black, % Hispanic, % Other race</a:t>
            </a:r>
          </a:p>
          <a:p>
            <a:pPr lvl="2"/>
            <a:r>
              <a:rPr lang="en-US" sz="1600" dirty="0"/>
              <a:t>% English Learners</a:t>
            </a:r>
          </a:p>
          <a:p>
            <a:pPr lvl="2"/>
            <a:r>
              <a:rPr lang="en-US" sz="1600" dirty="0"/>
              <a:t>Enrollment</a:t>
            </a:r>
          </a:p>
          <a:p>
            <a:pPr lvl="2"/>
            <a:r>
              <a:rPr lang="en-US" sz="1600" dirty="0"/>
              <a:t>School Level</a:t>
            </a:r>
          </a:p>
          <a:p>
            <a:pPr lvl="2"/>
            <a:r>
              <a:rPr lang="en-US" sz="1600" dirty="0"/>
              <a:t>Community Type</a:t>
            </a:r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91C720-684C-2641-B6BA-6876A14C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Job Satisfaction: 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59295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2368E-6626-6E4F-BFF4-4AEF8CDE8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i="1" dirty="0"/>
              <a:t>Career Plans:</a:t>
            </a:r>
            <a:r>
              <a:rPr lang="en-US" dirty="0"/>
              <a:t> </a:t>
            </a:r>
            <a:r>
              <a:rPr lang="en-US" sz="2000" dirty="0"/>
              <a:t>multinomial logit model of move vs. stay and exit vs. stay</a:t>
            </a:r>
          </a:p>
          <a:p>
            <a:endParaRPr lang="en-US" dirty="0"/>
          </a:p>
          <a:p>
            <a:pPr marL="0" indent="0">
              <a:spcBef>
                <a:spcPts val="6000"/>
              </a:spcBef>
              <a:buNone/>
            </a:pPr>
            <a:r>
              <a:rPr lang="en-US" i="1" dirty="0"/>
              <a:t>						where</a:t>
            </a:r>
          </a:p>
          <a:p>
            <a:pPr>
              <a:spcBef>
                <a:spcPts val="1800"/>
              </a:spcBef>
            </a:pPr>
            <a:endParaRPr lang="en-US" sz="2000" dirty="0"/>
          </a:p>
          <a:p>
            <a:pPr lvl="1">
              <a:spcBef>
                <a:spcPts val="1800"/>
              </a:spcBef>
            </a:pPr>
            <a:endParaRPr lang="en-US" sz="1800" b="1" i="1" dirty="0"/>
          </a:p>
          <a:p>
            <a:pPr lvl="1">
              <a:spcBef>
                <a:spcPts val="1800"/>
              </a:spcBef>
            </a:pPr>
            <a:r>
              <a:rPr lang="en-US" sz="1800" dirty="0"/>
              <a:t>Produces two sets of results: (1) comparing Move vs. Stay and (2) comparing Exit vs. Stay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Controlling for the teacher and school characteristics as before</a:t>
            </a:r>
          </a:p>
        </p:txBody>
      </p:sp>
      <p:cxnSp>
        <p:nvCxnSpPr>
          <p:cNvPr id="19" name="Straight Arrow Connector 18" descr="arrow " title="Arrow ">
            <a:extLst>
              <a:ext uri="{FF2B5EF4-FFF2-40B4-BE49-F238E27FC236}">
                <a16:creationId xmlns:a16="http://schemas.microsoft.com/office/drawing/2014/main" id="{2AF78A5A-135B-C24D-B348-8A02DC36A7E3}"/>
              </a:ext>
            </a:extLst>
          </p:cNvPr>
          <p:cNvCxnSpPr>
            <a:cxnSpLocks/>
          </p:cNvCxnSpPr>
          <p:nvPr/>
        </p:nvCxnSpPr>
        <p:spPr>
          <a:xfrm flipH="1" flipV="1">
            <a:off x="8115883" y="3305373"/>
            <a:ext cx="125590" cy="30175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9D91C-47E8-6140-93A4-9824C8B73D50}"/>
              </a:ext>
            </a:extLst>
          </p:cNvPr>
          <p:cNvSpPr txBox="1"/>
          <p:nvPr/>
        </p:nvSpPr>
        <p:spPr>
          <a:xfrm>
            <a:off x="6204776" y="36039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Chars</a:t>
            </a:r>
          </a:p>
        </p:txBody>
      </p:sp>
      <p:cxnSp>
        <p:nvCxnSpPr>
          <p:cNvPr id="17" name="Straight Arrow Connector 16" descr="arrow" title="Arrow ">
            <a:extLst>
              <a:ext uri="{FF2B5EF4-FFF2-40B4-BE49-F238E27FC236}">
                <a16:creationId xmlns:a16="http://schemas.microsoft.com/office/drawing/2014/main" id="{D6593833-CC89-7E4A-A6CE-85AEF442E2B0}"/>
              </a:ext>
            </a:extLst>
          </p:cNvPr>
          <p:cNvCxnSpPr>
            <a:cxnSpLocks/>
          </p:cNvCxnSpPr>
          <p:nvPr/>
        </p:nvCxnSpPr>
        <p:spPr>
          <a:xfrm flipV="1">
            <a:off x="7002442" y="3334962"/>
            <a:ext cx="2015" cy="28403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7233C3-A216-A44C-A0BA-5F8B16BFE8B7}"/>
              </a:ext>
            </a:extLst>
          </p:cNvPr>
          <p:cNvSpPr txBox="1"/>
          <p:nvPr/>
        </p:nvSpPr>
        <p:spPr>
          <a:xfrm>
            <a:off x="4239710" y="3599317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Chars</a:t>
            </a:r>
          </a:p>
        </p:txBody>
      </p:sp>
      <p:cxnSp>
        <p:nvCxnSpPr>
          <p:cNvPr id="16" name="Straight Arrow Connector 15" descr="arrow" title="Arrow">
            <a:extLst>
              <a:ext uri="{FF2B5EF4-FFF2-40B4-BE49-F238E27FC236}">
                <a16:creationId xmlns:a16="http://schemas.microsoft.com/office/drawing/2014/main" id="{6BCC5B5A-95C6-694A-81AA-B403E8A7ABA9}"/>
              </a:ext>
            </a:extLst>
          </p:cNvPr>
          <p:cNvCxnSpPr>
            <a:cxnSpLocks/>
          </p:cNvCxnSpPr>
          <p:nvPr/>
        </p:nvCxnSpPr>
        <p:spPr>
          <a:xfrm flipV="1">
            <a:off x="5563592" y="3336943"/>
            <a:ext cx="219694" cy="26237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Picture shows regression line for predicting career plans " title="Regression line">
            <a:extLst>
              <a:ext uri="{FF2B5EF4-FFF2-40B4-BE49-F238E27FC236}">
                <a16:creationId xmlns:a16="http://schemas.microsoft.com/office/drawing/2014/main" id="{153E902C-0429-EE4E-B2BB-2BBDCF883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2842" b="-28978"/>
          <a:stretch/>
        </p:blipFill>
        <p:spPr>
          <a:xfrm>
            <a:off x="4087247" y="2834370"/>
            <a:ext cx="4734198" cy="491572"/>
          </a:xfrm>
          <a:prstGeom prst="rect">
            <a:avLst/>
          </a:prstGeom>
        </p:spPr>
      </p:pic>
      <p:pic>
        <p:nvPicPr>
          <p:cNvPr id="10" name="Picture 9" descr="Picture shows regression line for predicting career plans " title="Regression line ">
            <a:extLst>
              <a:ext uri="{FF2B5EF4-FFF2-40B4-BE49-F238E27FC236}">
                <a16:creationId xmlns:a16="http://schemas.microsoft.com/office/drawing/2014/main" id="{C48ED1A5-B07F-8D47-8670-E56514E7F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0" t="29978" r="-1981" b="46951"/>
          <a:stretch/>
        </p:blipFill>
        <p:spPr>
          <a:xfrm>
            <a:off x="3282935" y="1936811"/>
            <a:ext cx="5630092" cy="5640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91C720-684C-2641-B6BA-6876A14C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Career Plans: bringing it all together</a:t>
            </a:r>
            <a:endParaRPr lang="en-US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36153-DB7D-0D41-AF63-5BA08F07CD8A}"/>
              </a:ext>
            </a:extLst>
          </p:cNvPr>
          <p:cNvSpPr txBox="1"/>
          <p:nvPr/>
        </p:nvSpPr>
        <p:spPr>
          <a:xfrm>
            <a:off x="7923839" y="3602108"/>
            <a:ext cx="391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 Working Conditions 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(aggregate of peers in same school)</a:t>
            </a:r>
          </a:p>
        </p:txBody>
      </p:sp>
    </p:spTree>
    <p:extLst>
      <p:ext uri="{BB962C8B-B14F-4D97-AF65-F5344CB8AC3E}">
        <p14:creationId xmlns:p14="http://schemas.microsoft.com/office/powerpoint/2010/main" val="98167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BB4A4-CEFA-4647-9670-A93B2B9D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1152939"/>
            <a:ext cx="11797748" cy="1209261"/>
          </a:xfrm>
        </p:spPr>
        <p:txBody>
          <a:bodyPr/>
          <a:lstStyle/>
          <a:p>
            <a:r>
              <a:rPr lang="en-US" sz="2400" dirty="0"/>
              <a:t>Aggregate Working Conditions measure:</a:t>
            </a:r>
          </a:p>
          <a:p>
            <a:pPr lvl="1"/>
            <a:r>
              <a:rPr lang="en-US" sz="2000" dirty="0"/>
              <a:t>1 standard deviation (SD) higher </a:t>
            </a:r>
            <a:r>
              <a:rPr lang="en-US" sz="2000" dirty="0">
                <a:sym typeface="Wingdings" pitchFamily="2" charset="2"/>
              </a:rPr>
              <a:t> job satisfaction is </a:t>
            </a:r>
            <a:r>
              <a:rPr lang="en-US" sz="2000" b="1" i="1" dirty="0">
                <a:sym typeface="Wingdings" pitchFamily="2" charset="2"/>
              </a:rPr>
              <a:t>0.784 SD units higher </a:t>
            </a:r>
            <a:r>
              <a:rPr lang="en-US" sz="2000" dirty="0">
                <a:sym typeface="Wingdings" pitchFamily="2" charset="2"/>
              </a:rPr>
              <a:t>(i.e. effect size)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5B2AE-5620-2949-9638-3E6FDFA2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Job Satisfaction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420E18C-D0BF-444D-BE3A-6A7A37D623CE}"/>
              </a:ext>
            </a:extLst>
          </p:cNvPr>
          <p:cNvSpPr txBox="1">
            <a:spLocks/>
          </p:cNvSpPr>
          <p:nvPr/>
        </p:nvSpPr>
        <p:spPr bwMode="auto">
          <a:xfrm>
            <a:off x="232387" y="3928796"/>
            <a:ext cx="11797748" cy="151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Aggregate Working Conditions measure:</a:t>
            </a:r>
          </a:p>
          <a:p>
            <a:pPr lvl="1"/>
            <a:r>
              <a:rPr lang="en-US" sz="2000" dirty="0"/>
              <a:t>1 standard deviation (SD) higher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i="1" dirty="0">
                <a:sym typeface="Wingdings" pitchFamily="2" charset="2"/>
              </a:rPr>
              <a:t>73.4% less likely to move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b="1" i="1" dirty="0">
                <a:sym typeface="Wingdings" pitchFamily="2" charset="2"/>
              </a:rPr>
              <a:t>46.1% less likely to exit</a:t>
            </a:r>
          </a:p>
          <a:p>
            <a:pPr lvl="2"/>
            <a:r>
              <a:rPr lang="en-US" dirty="0">
                <a:sym typeface="Wingdings" pitchFamily="2" charset="2"/>
              </a:rPr>
              <a:t>THUS: a teacher’s probability of staying is 13.2 percentage points higher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31FE346-C886-6E4B-8917-F37525EA74E8}"/>
              </a:ext>
            </a:extLst>
          </p:cNvPr>
          <p:cNvSpPr txBox="1">
            <a:spLocks/>
          </p:cNvSpPr>
          <p:nvPr/>
        </p:nvSpPr>
        <p:spPr bwMode="auto">
          <a:xfrm>
            <a:off x="232387" y="2972761"/>
            <a:ext cx="11797748" cy="83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58E1A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58E1A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Predicting Career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2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B20218-63F0-DD42-BF72-1CE71477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2021 Virginia School Survey of School Climate and Working Conditions</a:t>
            </a:r>
          </a:p>
          <a:p>
            <a:pPr lvl="1"/>
            <a:r>
              <a:rPr lang="en-US" sz="2000" dirty="0"/>
              <a:t>Collaborating with DCJS on fully integrated single survey</a:t>
            </a:r>
          </a:p>
          <a:p>
            <a:pPr lvl="1"/>
            <a:r>
              <a:rPr lang="en-US" sz="2000" dirty="0"/>
              <a:t>January-March 2021: All licensed personnel in all schools plus middle school students</a:t>
            </a:r>
          </a:p>
          <a:p>
            <a:pPr lvl="2"/>
            <a:r>
              <a:rPr lang="en-US" sz="1600" dirty="0"/>
              <a:t>Spring 2022: high school licensed personnel &amp; students </a:t>
            </a:r>
          </a:p>
          <a:p>
            <a:pPr lvl="2"/>
            <a:r>
              <a:rPr lang="en-US" sz="1600" dirty="0"/>
              <a:t>Spring 2023: elementary &amp; middle school licensed personnel, middle school students</a:t>
            </a:r>
          </a:p>
          <a:p>
            <a:pPr lvl="1"/>
            <a:r>
              <a:rPr lang="en-US" sz="2000" dirty="0"/>
              <a:t>Quick turnaround feedback reports to schools and divisions</a:t>
            </a:r>
          </a:p>
          <a:p>
            <a:pPr lvl="1"/>
            <a:r>
              <a:rPr lang="en-US" sz="2000" dirty="0"/>
              <a:t>Grant funding has provided support to VDOE to date and for 2021</a:t>
            </a:r>
          </a:p>
          <a:p>
            <a:pPr lvl="1"/>
            <a:endParaRPr lang="en-US" dirty="0"/>
          </a:p>
          <a:p>
            <a:r>
              <a:rPr lang="en-US" dirty="0"/>
              <a:t>“Teacher Working Conditions and Equitable Student Outcomes”</a:t>
            </a:r>
          </a:p>
          <a:p>
            <a:pPr lvl="1"/>
            <a:r>
              <a:rPr lang="en-US" sz="1800" dirty="0"/>
              <a:t>New IES research grant to UVA, ODU, and VDOE</a:t>
            </a:r>
          </a:p>
          <a:p>
            <a:pPr lvl="1"/>
            <a:r>
              <a:rPr lang="en-US" sz="1800" dirty="0"/>
              <a:t>SY 2021-22: interviews with teachers, principals, and division officials</a:t>
            </a:r>
          </a:p>
          <a:p>
            <a:pPr lvl="2"/>
            <a:r>
              <a:rPr lang="en-US" sz="1600" dirty="0"/>
              <a:t>Factors enabling or hindering the provision of supportive teacher working conditions</a:t>
            </a:r>
          </a:p>
          <a:p>
            <a:pPr lvl="1"/>
            <a:r>
              <a:rPr lang="en-US" sz="1800" dirty="0"/>
              <a:t>Local use of the survey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76AC8-FBE9-4A40-8923-E02DA3A9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96844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BA374BC1-F420-6446-AA83-1F731221D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638" y="2071689"/>
            <a:ext cx="7658100" cy="1074737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more information: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lmiller@virginia.edu</a:t>
            </a:r>
            <a:endParaRPr lang="en-US" altLang="en-US" sz="36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CC8CA-FBEE-439F-8656-757BDCB7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Provided divisions and schools with reports that: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Summarized responses to individual items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Facilitated comparisons across schools within a division and to average responses in division, region, and state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We can extract much more value from these data</a:t>
            </a:r>
          </a:p>
          <a:p>
            <a:pPr marL="78105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How do teachers’ perceptions of working conditions vary among different groups of teachers and schools?</a:t>
            </a:r>
          </a:p>
          <a:p>
            <a:pPr marL="78105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How are teachers’ perceptions of working conditions associated with their job satisfaction and intentions to remain at their current school?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E962D3-F4BB-4450-92F3-9E86C117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State-level View</a:t>
            </a:r>
          </a:p>
        </p:txBody>
      </p:sp>
    </p:spTree>
    <p:extLst>
      <p:ext uri="{BB962C8B-B14F-4D97-AF65-F5344CB8AC3E}">
        <p14:creationId xmlns:p14="http://schemas.microsoft.com/office/powerpoint/2010/main" val="36107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180127-7D56-D644-9414-26892F09E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Supplemental Results from the </a:t>
            </a:r>
          </a:p>
          <a:p>
            <a:pPr marL="0" indent="0" algn="ctr">
              <a:buNone/>
            </a:pPr>
            <a:r>
              <a:rPr lang="en-US" sz="5400" dirty="0"/>
              <a:t>2019 Virginia School Climate Survey</a:t>
            </a:r>
          </a:p>
        </p:txBody>
      </p:sp>
    </p:spTree>
    <p:extLst>
      <p:ext uri="{BB962C8B-B14F-4D97-AF65-F5344CB8AC3E}">
        <p14:creationId xmlns:p14="http://schemas.microsoft.com/office/powerpoint/2010/main" val="352182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710E365-A35A-3F4B-A65F-D04C34DFF7D0}"/>
              </a:ext>
            </a:extLst>
          </p:cNvPr>
          <p:cNvSpPr txBox="1">
            <a:spLocks/>
          </p:cNvSpPr>
          <p:nvPr/>
        </p:nvSpPr>
        <p:spPr bwMode="auto">
          <a:xfrm>
            <a:off x="5767090" y="4000517"/>
            <a:ext cx="5773545" cy="22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24"/>
              </a:spcBef>
            </a:pPr>
            <a:r>
              <a:rPr lang="en-US" sz="2400" dirty="0"/>
              <a:t>140,675 students responded</a:t>
            </a:r>
          </a:p>
          <a:p>
            <a:pPr lvl="1"/>
            <a:r>
              <a:rPr lang="en-US" sz="2000" dirty="0"/>
              <a:t>61% response rate among participating schools </a:t>
            </a:r>
          </a:p>
          <a:p>
            <a:pPr lvl="2"/>
            <a:r>
              <a:rPr lang="en-US" sz="1800" dirty="0"/>
              <a:t>37% response rate among all schools</a:t>
            </a:r>
          </a:p>
          <a:p>
            <a:pPr lvl="1"/>
            <a:r>
              <a:rPr lang="en-US" sz="2000" dirty="0"/>
              <a:t>1 divisions had 95% response rate or higher</a:t>
            </a:r>
          </a:p>
          <a:p>
            <a:pPr lvl="1"/>
            <a:r>
              <a:rPr lang="en-US" sz="2000" dirty="0"/>
              <a:t>18 divisions had 80-95% response rate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CDD229-023E-524C-B3FE-2168156E0F0B}"/>
              </a:ext>
            </a:extLst>
          </p:cNvPr>
          <p:cNvSpPr txBox="1">
            <a:spLocks/>
          </p:cNvSpPr>
          <p:nvPr/>
        </p:nvSpPr>
        <p:spPr bwMode="auto">
          <a:xfrm>
            <a:off x="476942" y="3998271"/>
            <a:ext cx="5773545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Secondary (Grades 9-12)</a:t>
            </a:r>
          </a:p>
          <a:p>
            <a:pPr>
              <a:spcBef>
                <a:spcPts val="1224"/>
              </a:spcBef>
            </a:pPr>
            <a:r>
              <a:rPr lang="en-US" sz="2400" dirty="0"/>
              <a:t>214 schools participated, 67%</a:t>
            </a:r>
          </a:p>
          <a:p>
            <a:pPr lvl="1"/>
            <a:r>
              <a:rPr lang="en-US" sz="2000" dirty="0"/>
              <a:t>85 divisions had 100% participate</a:t>
            </a:r>
          </a:p>
          <a:p>
            <a:pPr lvl="1"/>
            <a:r>
              <a:rPr lang="en-US" sz="2000" dirty="0"/>
              <a:t>27 divisions did not participate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6BFB819-88A8-664E-80C9-A7723667638F}"/>
              </a:ext>
            </a:extLst>
          </p:cNvPr>
          <p:cNvSpPr txBox="1">
            <a:spLocks/>
          </p:cNvSpPr>
          <p:nvPr/>
        </p:nvSpPr>
        <p:spPr bwMode="auto">
          <a:xfrm>
            <a:off x="5752476" y="1155027"/>
            <a:ext cx="5773545" cy="2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24"/>
              </a:spcBef>
            </a:pPr>
            <a:r>
              <a:rPr lang="en-US" sz="2400" dirty="0"/>
              <a:t>96,320 students responded</a:t>
            </a:r>
          </a:p>
          <a:p>
            <a:pPr lvl="1"/>
            <a:r>
              <a:rPr lang="en-US" sz="2000" dirty="0"/>
              <a:t>84% response rate among participating schools </a:t>
            </a:r>
          </a:p>
          <a:p>
            <a:pPr lvl="2"/>
            <a:r>
              <a:rPr lang="en-US" sz="1800" dirty="0"/>
              <a:t>49% response rate among all schools</a:t>
            </a:r>
          </a:p>
          <a:p>
            <a:pPr lvl="1"/>
            <a:r>
              <a:rPr lang="en-US" sz="2000" dirty="0"/>
              <a:t>8 divisions had 95% response rate or higher</a:t>
            </a:r>
          </a:p>
          <a:p>
            <a:pPr lvl="1"/>
            <a:r>
              <a:rPr lang="en-US" sz="2000" dirty="0"/>
              <a:t>64 divisions had 80-95% response rate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D7BB8-CAFC-1E42-83C9-C38690FA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42" y="1152939"/>
            <a:ext cx="5773545" cy="27451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Elementary (Grades 4-5)</a:t>
            </a:r>
          </a:p>
          <a:p>
            <a:pPr>
              <a:spcBef>
                <a:spcPts val="1224"/>
              </a:spcBef>
            </a:pPr>
            <a:r>
              <a:rPr lang="en-US" sz="2400" dirty="0"/>
              <a:t>696 schools participated, 62%</a:t>
            </a:r>
          </a:p>
          <a:p>
            <a:pPr lvl="1"/>
            <a:r>
              <a:rPr lang="en-US" sz="2000" dirty="0"/>
              <a:t>73 divisions had 100% participate</a:t>
            </a:r>
          </a:p>
          <a:p>
            <a:pPr lvl="1"/>
            <a:r>
              <a:rPr lang="en-US" sz="2000" dirty="0"/>
              <a:t>24 divisions did not participate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4BD9D-DD4F-7D4B-AF76-00BDF4E2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School Climate Surveys: Participation &amp; Response Rates</a:t>
            </a:r>
          </a:p>
        </p:txBody>
      </p:sp>
    </p:spTree>
    <p:extLst>
      <p:ext uri="{BB962C8B-B14F-4D97-AF65-F5344CB8AC3E}">
        <p14:creationId xmlns:p14="http://schemas.microsoft.com/office/powerpoint/2010/main" val="2615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F51F37-C6BE-854B-9574-C4B809AC71C9}"/>
              </a:ext>
            </a:extLst>
          </p:cNvPr>
          <p:cNvSpPr txBox="1"/>
          <p:nvPr/>
        </p:nvSpPr>
        <p:spPr>
          <a:xfrm>
            <a:off x="9800416" y="3228954"/>
            <a:ext cx="2186176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Response Categories:</a:t>
            </a:r>
          </a:p>
          <a:p>
            <a:endParaRPr lang="en-US" dirty="0"/>
          </a:p>
          <a:p>
            <a:r>
              <a:rPr lang="en-US" dirty="0"/>
              <a:t>1 = Strongly Disagree</a:t>
            </a:r>
          </a:p>
          <a:p>
            <a:r>
              <a:rPr lang="en-US" dirty="0"/>
              <a:t>2 = Disagree</a:t>
            </a:r>
          </a:p>
          <a:p>
            <a:r>
              <a:rPr lang="en-US" dirty="0"/>
              <a:t>3 = Agree</a:t>
            </a:r>
          </a:p>
          <a:p>
            <a:r>
              <a:rPr lang="en-US" dirty="0"/>
              <a:t>4 = Strongly Agree</a:t>
            </a:r>
          </a:p>
        </p:txBody>
      </p:sp>
      <p:pic>
        <p:nvPicPr>
          <p:cNvPr id="11" name="Picture 10" descr="Table describes mean, standard deviations, and percent negative responses to each school climate measure" title="School climate surveys: Statewide results ">
            <a:extLst>
              <a:ext uri="{FF2B5EF4-FFF2-40B4-BE49-F238E27FC236}">
                <a16:creationId xmlns:a16="http://schemas.microsoft.com/office/drawing/2014/main" id="{549C05BA-42F2-CF45-9587-7BA14156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8" y="1104131"/>
            <a:ext cx="9572228" cy="5726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B5A746-B3C4-2645-9EBA-E1499319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Climate Surveys: Statewide Results</a:t>
            </a:r>
          </a:p>
        </p:txBody>
      </p:sp>
    </p:spTree>
    <p:extLst>
      <p:ext uri="{BB962C8B-B14F-4D97-AF65-F5344CB8AC3E}">
        <p14:creationId xmlns:p14="http://schemas.microsoft.com/office/powerpoint/2010/main" val="108374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7FB57-6811-254F-AD2D-23612241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939997"/>
            <a:ext cx="11797748" cy="5075652"/>
          </a:xfrm>
        </p:spPr>
        <p:txBody>
          <a:bodyPr/>
          <a:lstStyle/>
          <a:p>
            <a:r>
              <a:rPr lang="en-US" sz="2400" dirty="0"/>
              <a:t>Grade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Elementary: 49% 4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Graders, 51% 5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Graders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Secondary: 29% 9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Graders, 26% 10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Graders, 24% 11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Graders, 21% 12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Graders</a:t>
            </a:r>
          </a:p>
          <a:p>
            <a:r>
              <a:rPr lang="en-US" sz="2400" dirty="0"/>
              <a:t>Gender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Elementary: 50% girls, 50% boys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Secondary: 51% girls, 49% boys</a:t>
            </a:r>
          </a:p>
          <a:p>
            <a:r>
              <a:rPr lang="en-US" sz="2400" dirty="0"/>
              <a:t>Race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Elementary: 17% Black, 18% Hispanic, 42% White, 12% Multi-Racial, 11% Other Race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Secondary: 16% Black, 17% Hispanic, 63% White, 10% Multi-Racial, 8% Other Race </a:t>
            </a:r>
          </a:p>
          <a:p>
            <a:r>
              <a:rPr lang="en-US" sz="2400" dirty="0"/>
              <a:t>Disability Status (secondary only)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12% with disability, 88% without disability</a:t>
            </a:r>
          </a:p>
          <a:p>
            <a:r>
              <a:rPr lang="en-US" sz="2400" dirty="0"/>
              <a:t>Post-Graduation Plans (secondary only)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62% Attend 4-year college, 11% Attend 2-year college, 9% Attend business/trade school/apprenticeship, 6% Join the military, 4% Enter the workforce, 8% No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73A8F-EBE9-8F42-B504-C901BF08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Subgroups</a:t>
            </a:r>
          </a:p>
        </p:txBody>
      </p:sp>
    </p:spTree>
    <p:extLst>
      <p:ext uri="{BB962C8B-B14F-4D97-AF65-F5344CB8AC3E}">
        <p14:creationId xmlns:p14="http://schemas.microsoft.com/office/powerpoint/2010/main" val="12963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538B3-59DE-734C-BC98-1C03CFD1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aggregate measure of school climate (average of all but Prevalence of Bullying)</a:t>
            </a:r>
          </a:p>
          <a:p>
            <a:pPr>
              <a:spcBef>
                <a:spcPts val="1224"/>
              </a:spcBef>
            </a:pPr>
            <a:endParaRPr lang="en-US" dirty="0"/>
          </a:p>
          <a:p>
            <a:pPr>
              <a:spcBef>
                <a:spcPts val="1224"/>
              </a:spcBef>
            </a:pPr>
            <a:r>
              <a:rPr lang="en-US" dirty="0"/>
              <a:t>Standardize all measures (mean = 0, SD = 1); thus group differences are in effect sizes</a:t>
            </a:r>
          </a:p>
          <a:p>
            <a:pPr lvl="1"/>
            <a:r>
              <a:rPr lang="en-US" dirty="0"/>
              <a:t>Large: </a:t>
            </a:r>
            <a:r>
              <a:rPr lang="en-US" dirty="0">
                <a:sym typeface="Symbol" pitchFamily="2" charset="2"/>
              </a:rPr>
              <a:t> 0.8; Moderate:  0.5; Small:  0.2</a:t>
            </a:r>
            <a:r>
              <a:rPr lang="en-US" dirty="0"/>
              <a:t> </a:t>
            </a:r>
          </a:p>
          <a:p>
            <a:pPr>
              <a:spcBef>
                <a:spcPts val="1224"/>
              </a:spcBef>
            </a:pPr>
            <a:endParaRPr lang="en-US" dirty="0"/>
          </a:p>
          <a:p>
            <a:pPr>
              <a:spcBef>
                <a:spcPts val="1224"/>
              </a:spcBef>
            </a:pPr>
            <a:r>
              <a:rPr lang="en-US" dirty="0"/>
              <a:t>Examine within-school differences </a:t>
            </a:r>
          </a:p>
          <a:p>
            <a:pPr lvl="1"/>
            <a:r>
              <a:rPr lang="en-US" dirty="0"/>
              <a:t>86 to 98% of total variance is among students within the same school</a:t>
            </a:r>
          </a:p>
          <a:p>
            <a:pPr lvl="1"/>
            <a:r>
              <a:rPr lang="en-US" dirty="0"/>
              <a:t>Separately for elementary and secondary students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C085B-F19E-BD44-A3AD-ADE4192C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Analytic Strategy: School Climate 	</a:t>
            </a:r>
          </a:p>
        </p:txBody>
      </p:sp>
    </p:spTree>
    <p:extLst>
      <p:ext uri="{BB962C8B-B14F-4D97-AF65-F5344CB8AC3E}">
        <p14:creationId xmlns:p14="http://schemas.microsoft.com/office/powerpoint/2010/main" val="150034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C00C9-17FF-344E-9117-2143A287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5375155"/>
            <a:ext cx="11797748" cy="1268284"/>
          </a:xfrm>
        </p:spPr>
        <p:txBody>
          <a:bodyPr/>
          <a:lstStyle/>
          <a:p>
            <a:r>
              <a:rPr lang="en-US" sz="1800" b="1" dirty="0"/>
              <a:t>Grade:</a:t>
            </a:r>
            <a:r>
              <a:rPr lang="en-US" sz="1800" dirty="0"/>
              <a:t> 4</a:t>
            </a:r>
            <a:r>
              <a:rPr lang="en-US" sz="1800" baseline="30000" dirty="0"/>
              <a:t>th</a:t>
            </a:r>
            <a:r>
              <a:rPr lang="en-US" sz="1800" dirty="0"/>
              <a:t> vs. 5</a:t>
            </a:r>
            <a:r>
              <a:rPr lang="en-US" sz="1800" baseline="30000" dirty="0"/>
              <a:t>th</a:t>
            </a:r>
            <a:r>
              <a:rPr lang="en-US" sz="1800" dirty="0"/>
              <a:t> graders (ES = 0.113) twice as large as 9</a:t>
            </a:r>
            <a:r>
              <a:rPr lang="en-US" sz="1800" baseline="30000" dirty="0"/>
              <a:t>th</a:t>
            </a:r>
            <a:r>
              <a:rPr lang="en-US" sz="1800" dirty="0"/>
              <a:t> vs. 10</a:t>
            </a:r>
            <a:r>
              <a:rPr lang="en-US" sz="1800" baseline="30000" dirty="0"/>
              <a:t>th</a:t>
            </a:r>
            <a:r>
              <a:rPr lang="en-US" sz="1800" dirty="0"/>
              <a:t> (ES = 0.057)</a:t>
            </a:r>
          </a:p>
          <a:p>
            <a:r>
              <a:rPr lang="en-US" sz="1800" b="1" dirty="0"/>
              <a:t>Gender:</a:t>
            </a:r>
            <a:r>
              <a:rPr lang="en-US" sz="1800" dirty="0"/>
              <a:t> Elementary difference (ES = 0.184) is much larger than secondary (ES = 0.026)</a:t>
            </a:r>
          </a:p>
        </p:txBody>
      </p:sp>
      <p:pic>
        <p:nvPicPr>
          <p:cNvPr id="4" name="Picture 3" descr="Two figures indicate diference in responses by grade and gender " title="Aggregate School Climate: Differences Acrss grade and gender ">
            <a:extLst>
              <a:ext uri="{FF2B5EF4-FFF2-40B4-BE49-F238E27FC236}">
                <a16:creationId xmlns:a16="http://schemas.microsoft.com/office/drawing/2014/main" id="{1CBA9BC2-1801-CE45-B1A2-2DE38221E21C}"/>
              </a:ext>
            </a:extLst>
          </p:cNvPr>
          <p:cNvPicPr/>
          <p:nvPr/>
        </p:nvPicPr>
        <p:blipFill rotWithShape="1">
          <a:blip r:embed="rId2"/>
          <a:srcRect r="184" b="49758"/>
          <a:stretch/>
        </p:blipFill>
        <p:spPr>
          <a:xfrm>
            <a:off x="1196576" y="1250706"/>
            <a:ext cx="9782472" cy="39391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F85944-432D-B246-AA17-99220E2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53075" indent="-5553075"/>
            <a:r>
              <a:rPr lang="en-US" sz="3600" dirty="0"/>
              <a:t>Aggregate School Climate: Differences across         Grade &amp; Gender </a:t>
            </a:r>
          </a:p>
        </p:txBody>
      </p:sp>
    </p:spTree>
    <p:extLst>
      <p:ext uri="{BB962C8B-B14F-4D97-AF65-F5344CB8AC3E}">
        <p14:creationId xmlns:p14="http://schemas.microsoft.com/office/powerpoint/2010/main" val="136471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C00C9-17FF-344E-9117-2143A287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4884198"/>
            <a:ext cx="11797748" cy="1705263"/>
          </a:xfrm>
        </p:spPr>
        <p:txBody>
          <a:bodyPr/>
          <a:lstStyle/>
          <a:p>
            <a:r>
              <a:rPr lang="en-US" sz="1800" b="1" dirty="0"/>
              <a:t>White v. Black:</a:t>
            </a:r>
            <a:r>
              <a:rPr lang="en-US" sz="1800" dirty="0"/>
              <a:t> similar differences among elementary and secondary students (ES = 0.120 &amp; 0.127)</a:t>
            </a:r>
          </a:p>
          <a:p>
            <a:r>
              <a:rPr lang="en-US" sz="1800" b="1" dirty="0"/>
              <a:t>White v. Hispanic:</a:t>
            </a:r>
            <a:r>
              <a:rPr lang="en-US" sz="1800" dirty="0"/>
              <a:t> much larger differences among secondary (ES = 0.205) than elementary students (ES = 0.073)</a:t>
            </a:r>
          </a:p>
          <a:p>
            <a:r>
              <a:rPr lang="en-US" sz="1800" b="1" dirty="0"/>
              <a:t>White v. Multi-Racial:</a:t>
            </a:r>
            <a:r>
              <a:rPr lang="en-US" sz="1800" dirty="0"/>
              <a:t> similar differences (ES = 0.141 &amp; 0.165)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B35AA-6C62-3448-9759-21D9332062FA}"/>
              </a:ext>
            </a:extLst>
          </p:cNvPr>
          <p:cNvSpPr txBox="1"/>
          <p:nvPr/>
        </p:nvSpPr>
        <p:spPr>
          <a:xfrm>
            <a:off x="2267208" y="4423783"/>
            <a:ext cx="4459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 = White; B = Black; H = Hispanic; M = Multi-Racial; O = Other Race</a:t>
            </a:r>
          </a:p>
        </p:txBody>
      </p:sp>
      <p:pic>
        <p:nvPicPr>
          <p:cNvPr id="4" name="Picture 3" descr="Two figures show difference in standard deviation units across race and disability status " title="Aggregate school climate: differences across race and disability status">
            <a:extLst>
              <a:ext uri="{FF2B5EF4-FFF2-40B4-BE49-F238E27FC236}">
                <a16:creationId xmlns:a16="http://schemas.microsoft.com/office/drawing/2014/main" id="{1CBA9BC2-1801-CE45-B1A2-2DE38221E21C}"/>
              </a:ext>
            </a:extLst>
          </p:cNvPr>
          <p:cNvPicPr/>
          <p:nvPr/>
        </p:nvPicPr>
        <p:blipFill rotWithShape="1">
          <a:blip r:embed="rId2"/>
          <a:srcRect t="50628" r="184"/>
          <a:stretch/>
        </p:blipFill>
        <p:spPr>
          <a:xfrm>
            <a:off x="1196576" y="1295158"/>
            <a:ext cx="9782472" cy="35190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F85944-432D-B246-AA17-99220E2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53075" indent="-5553075"/>
            <a:r>
              <a:rPr lang="en-US" sz="3600" dirty="0"/>
              <a:t>Aggregate School Climate: Differences across          Race &amp; Disability Status</a:t>
            </a:r>
          </a:p>
        </p:txBody>
      </p:sp>
    </p:spTree>
    <p:extLst>
      <p:ext uri="{BB962C8B-B14F-4D97-AF65-F5344CB8AC3E}">
        <p14:creationId xmlns:p14="http://schemas.microsoft.com/office/powerpoint/2010/main" val="401858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32B3F39-38AE-4645-8789-1B8B49677D96}"/>
              </a:ext>
            </a:extLst>
          </p:cNvPr>
          <p:cNvSpPr txBox="1">
            <a:spLocks/>
          </p:cNvSpPr>
          <p:nvPr/>
        </p:nvSpPr>
        <p:spPr bwMode="auto">
          <a:xfrm>
            <a:off x="6664786" y="1540701"/>
            <a:ext cx="5251620" cy="47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Moderate Differences:</a:t>
            </a:r>
            <a:r>
              <a:rPr lang="en-US" sz="2200" dirty="0"/>
              <a:t> </a:t>
            </a:r>
          </a:p>
          <a:p>
            <a:pPr lvl="1"/>
            <a:r>
              <a:rPr lang="en-US" sz="1800" dirty="0"/>
              <a:t>Attend 4-year College v. No Plan:             ES = 0.509</a:t>
            </a:r>
          </a:p>
          <a:p>
            <a:endParaRPr lang="en-US" sz="2200" b="1" dirty="0"/>
          </a:p>
          <a:p>
            <a:r>
              <a:rPr lang="en-US" sz="2200" b="1" dirty="0"/>
              <a:t>Small Differences:</a:t>
            </a:r>
          </a:p>
          <a:p>
            <a:pPr lvl="1"/>
            <a:r>
              <a:rPr lang="en-US" sz="1800" dirty="0"/>
              <a:t>Attend 4-year College v. Enter Workforce: ES = 0.342</a:t>
            </a:r>
          </a:p>
          <a:p>
            <a:pPr lvl="1">
              <a:spcBef>
                <a:spcPts val="1032"/>
              </a:spcBef>
            </a:pPr>
            <a:r>
              <a:rPr lang="en-US" sz="1800" dirty="0"/>
              <a:t>Attend 4-year College v. Join Military:       ES = 0.237</a:t>
            </a:r>
          </a:p>
          <a:p>
            <a:pPr lvl="1">
              <a:spcBef>
                <a:spcPts val="1032"/>
              </a:spcBef>
            </a:pPr>
            <a:r>
              <a:rPr lang="en-US" sz="1800" dirty="0"/>
              <a:t>Attend 2-year College vs. No Plans:         ES = 0.358</a:t>
            </a:r>
          </a:p>
        </p:txBody>
      </p:sp>
      <p:pic>
        <p:nvPicPr>
          <p:cNvPr id="5" name="Content Placeholder 3" descr="Standard deviation units" title="Vertical axis label">
            <a:extLst>
              <a:ext uri="{FF2B5EF4-FFF2-40B4-BE49-F238E27FC236}">
                <a16:creationId xmlns:a16="http://schemas.microsoft.com/office/drawing/2014/main" id="{71E06968-11D8-CE44-9441-652ACFB7869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89708"/>
          <a:stretch/>
        </p:blipFill>
        <p:spPr bwMode="auto">
          <a:xfrm>
            <a:off x="275594" y="1271418"/>
            <a:ext cx="688913" cy="48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Figure demonstrates difference in school climate measures in standard deviation unites by post graduate plans " title="Aggregate school climate: differences across post-graduation plans ">
            <a:extLst>
              <a:ext uri="{FF2B5EF4-FFF2-40B4-BE49-F238E27FC236}">
                <a16:creationId xmlns:a16="http://schemas.microsoft.com/office/drawing/2014/main" id="{89E600D6-C710-7244-8539-79DBCAF556C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3692"/>
          <a:stretch/>
        </p:blipFill>
        <p:spPr>
          <a:xfrm>
            <a:off x="901880" y="1294382"/>
            <a:ext cx="5777396" cy="48682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D2BE6F-B65D-2741-8083-E5BCD006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553075" indent="-5553075"/>
            <a:r>
              <a:rPr lang="en-US" sz="3600" dirty="0"/>
              <a:t>Aggregate School Climate: Differences across          Post-Graduation Plans</a:t>
            </a:r>
          </a:p>
        </p:txBody>
      </p:sp>
    </p:spTree>
    <p:extLst>
      <p:ext uri="{BB962C8B-B14F-4D97-AF65-F5344CB8AC3E}">
        <p14:creationId xmlns:p14="http://schemas.microsoft.com/office/powerpoint/2010/main" val="412365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710E365-A35A-3F4B-A65F-D04C34DFF7D0}"/>
              </a:ext>
            </a:extLst>
          </p:cNvPr>
          <p:cNvSpPr txBox="1">
            <a:spLocks/>
          </p:cNvSpPr>
          <p:nvPr/>
        </p:nvSpPr>
        <p:spPr bwMode="auto">
          <a:xfrm>
            <a:off x="5767090" y="4855031"/>
            <a:ext cx="5773545" cy="17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24"/>
              </a:spcBef>
            </a:pPr>
            <a:r>
              <a:rPr lang="en-US" sz="2400" dirty="0"/>
              <a:t>19,588 staff responded</a:t>
            </a:r>
          </a:p>
          <a:p>
            <a:pPr lvl="1"/>
            <a:r>
              <a:rPr lang="en-US" sz="2000" dirty="0"/>
              <a:t>Unable to calculate response rate</a:t>
            </a:r>
          </a:p>
          <a:p>
            <a:pPr lvl="2"/>
            <a:r>
              <a:rPr lang="en-US" sz="1800" dirty="0"/>
              <a:t>Total number of staff is unknown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CDD229-023E-524C-B3FE-2168156E0F0B}"/>
              </a:ext>
            </a:extLst>
          </p:cNvPr>
          <p:cNvSpPr txBox="1">
            <a:spLocks/>
          </p:cNvSpPr>
          <p:nvPr/>
        </p:nvSpPr>
        <p:spPr bwMode="auto">
          <a:xfrm>
            <a:off x="476942" y="4313959"/>
            <a:ext cx="5773545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Staff</a:t>
            </a:r>
          </a:p>
          <a:p>
            <a:pPr>
              <a:spcBef>
                <a:spcPts val="1224"/>
              </a:spcBef>
            </a:pPr>
            <a:r>
              <a:rPr lang="en-US" sz="2400" dirty="0"/>
              <a:t>1,639 schools participated, 91%</a:t>
            </a:r>
          </a:p>
          <a:p>
            <a:pPr lvl="1"/>
            <a:r>
              <a:rPr lang="en-US" sz="2000" dirty="0"/>
              <a:t>68 divisions had 100% participate</a:t>
            </a:r>
          </a:p>
          <a:p>
            <a:pPr lvl="1"/>
            <a:r>
              <a:rPr lang="en-US" sz="2000" dirty="0"/>
              <a:t>19 divisions had less than 75% participate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6BFB819-88A8-664E-80C9-A7723667638F}"/>
              </a:ext>
            </a:extLst>
          </p:cNvPr>
          <p:cNvSpPr txBox="1">
            <a:spLocks/>
          </p:cNvSpPr>
          <p:nvPr/>
        </p:nvSpPr>
        <p:spPr bwMode="auto">
          <a:xfrm>
            <a:off x="5752476" y="1155027"/>
            <a:ext cx="5962582" cy="27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77850" indent="-25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2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636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147763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24"/>
              </a:spcBef>
            </a:pPr>
            <a:r>
              <a:rPr lang="en-US" sz="2400" dirty="0"/>
              <a:t>54,207 teachers responded</a:t>
            </a:r>
          </a:p>
          <a:p>
            <a:pPr lvl="1"/>
            <a:r>
              <a:rPr lang="en-US" sz="2000" dirty="0"/>
              <a:t>62% response rate among all schools </a:t>
            </a:r>
          </a:p>
          <a:p>
            <a:pPr lvl="2"/>
            <a:r>
              <a:rPr lang="en-US" sz="1800" dirty="0"/>
              <a:t>67% response rate among participating schools</a:t>
            </a:r>
          </a:p>
          <a:p>
            <a:pPr lvl="1"/>
            <a:r>
              <a:rPr lang="en-US" sz="2000" dirty="0"/>
              <a:t>15 divisions had 80% response rate or higher</a:t>
            </a:r>
          </a:p>
          <a:p>
            <a:pPr lvl="1"/>
            <a:r>
              <a:rPr lang="en-US" sz="2000" dirty="0"/>
              <a:t>25 divisions had 70-79% response rate</a:t>
            </a:r>
          </a:p>
          <a:p>
            <a:pPr lvl="1"/>
            <a:r>
              <a:rPr lang="en-US" sz="2000" dirty="0"/>
              <a:t>37 divisions had 60-69% response rate</a:t>
            </a:r>
          </a:p>
          <a:p>
            <a:pPr lvl="1"/>
            <a:r>
              <a:rPr lang="en-US" sz="2000" dirty="0"/>
              <a:t>24 divisions had 50-59% response rate</a:t>
            </a:r>
          </a:p>
          <a:p>
            <a:pPr lvl="1"/>
            <a:r>
              <a:rPr lang="en-US" sz="2000" dirty="0"/>
              <a:t>31 divisions had less than 50% response rate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D7BB8-CAFC-1E42-83C9-C38690FA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42" y="1152939"/>
            <a:ext cx="5773545" cy="27451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Teachers</a:t>
            </a:r>
          </a:p>
          <a:p>
            <a:pPr>
              <a:spcBef>
                <a:spcPts val="1224"/>
              </a:spcBef>
            </a:pPr>
            <a:r>
              <a:rPr lang="en-US" sz="2400" dirty="0"/>
              <a:t>1,678 schools participated, 93%</a:t>
            </a:r>
          </a:p>
          <a:p>
            <a:pPr lvl="1"/>
            <a:r>
              <a:rPr lang="en-US" sz="2000" dirty="0"/>
              <a:t>79 divisions had 100% participate</a:t>
            </a:r>
          </a:p>
          <a:p>
            <a:pPr lvl="1"/>
            <a:r>
              <a:rPr lang="en-US" sz="2000" dirty="0"/>
              <a:t>17 divisions had less than 75% participate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4BD9D-DD4F-7D4B-AF76-00BDF4E2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96904"/>
            <a:ext cx="11996056" cy="837398"/>
          </a:xfrm>
        </p:spPr>
        <p:txBody>
          <a:bodyPr/>
          <a:lstStyle/>
          <a:p>
            <a:r>
              <a:rPr lang="en-US" sz="3400" dirty="0"/>
              <a:t>Working Conditions Surveys: Participation &amp; Response Rates</a:t>
            </a:r>
          </a:p>
        </p:txBody>
      </p:sp>
    </p:spTree>
    <p:extLst>
      <p:ext uri="{BB962C8B-B14F-4D97-AF65-F5344CB8AC3E}">
        <p14:creationId xmlns:p14="http://schemas.microsoft.com/office/powerpoint/2010/main" val="17853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5C37FC-0A49-654D-AD5E-6E0294B78083}"/>
              </a:ext>
            </a:extLst>
          </p:cNvPr>
          <p:cNvSpPr txBox="1"/>
          <p:nvPr/>
        </p:nvSpPr>
        <p:spPr>
          <a:xfrm>
            <a:off x="10428327" y="1868237"/>
            <a:ext cx="1611276" cy="36933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Categories:</a:t>
            </a:r>
          </a:p>
          <a:p>
            <a:endParaRPr lang="en-US" dirty="0"/>
          </a:p>
          <a:p>
            <a:pPr marL="346075" indent="-346075"/>
            <a:r>
              <a:rPr lang="en-US" dirty="0"/>
              <a:t>1 = Strongly Disagree</a:t>
            </a:r>
          </a:p>
          <a:p>
            <a:pPr marL="346075" indent="-346075"/>
            <a:r>
              <a:rPr lang="en-US" dirty="0"/>
              <a:t>2 = Disagree</a:t>
            </a:r>
          </a:p>
          <a:p>
            <a:pPr marL="346075" indent="-346075"/>
            <a:r>
              <a:rPr lang="en-US" dirty="0"/>
              <a:t>3 = Somewhat Disagree</a:t>
            </a:r>
          </a:p>
          <a:p>
            <a:pPr marL="346075" indent="-346075"/>
            <a:r>
              <a:rPr lang="en-US" dirty="0"/>
              <a:t>4 = Somewhat Agree</a:t>
            </a:r>
          </a:p>
          <a:p>
            <a:pPr marL="346075" indent="-346075"/>
            <a:r>
              <a:rPr lang="en-US" dirty="0"/>
              <a:t>5 = Agree</a:t>
            </a:r>
          </a:p>
          <a:p>
            <a:pPr marL="346075" indent="-346075"/>
            <a:r>
              <a:rPr lang="en-US" dirty="0"/>
              <a:t>6 = Strongly Agree</a:t>
            </a:r>
          </a:p>
        </p:txBody>
      </p:sp>
      <p:pic>
        <p:nvPicPr>
          <p:cNvPr id="8" name="Picture 7" descr="Table shows mean, standard deviation and percent negative for each measure on the working conditions survey " title="Working conditions: statewide results ">
            <a:extLst>
              <a:ext uri="{FF2B5EF4-FFF2-40B4-BE49-F238E27FC236}">
                <a16:creationId xmlns:a16="http://schemas.microsoft.com/office/drawing/2014/main" id="{2C294977-9971-C240-B89F-EF5F38CC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0" y="1150531"/>
            <a:ext cx="10076577" cy="52105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1D9B0D-9087-6547-926E-FB445061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Conditions: Statewide Results</a:t>
            </a:r>
          </a:p>
        </p:txBody>
      </p:sp>
    </p:spTree>
    <p:extLst>
      <p:ext uri="{BB962C8B-B14F-4D97-AF65-F5344CB8AC3E}">
        <p14:creationId xmlns:p14="http://schemas.microsoft.com/office/powerpoint/2010/main" val="1482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AC88C-8C55-C547-90FA-7DA20067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5000" dirty="0"/>
              <a:t>How do teachers’ perceptions of working conditions vary among different groups of teachers and schools?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77725-4692-B44F-A5C6-EC4BE73C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 1</a:t>
            </a:r>
          </a:p>
        </p:txBody>
      </p:sp>
    </p:spTree>
    <p:extLst>
      <p:ext uri="{BB962C8B-B14F-4D97-AF65-F5344CB8AC3E}">
        <p14:creationId xmlns:p14="http://schemas.microsoft.com/office/powerpoint/2010/main" val="40228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538B3-59DE-734C-BC98-1C03CFD1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aggregate measure of working conditions</a:t>
            </a:r>
          </a:p>
          <a:p>
            <a:pPr lvl="1"/>
            <a:r>
              <a:rPr lang="en-US" dirty="0"/>
              <a:t>average of all but Prevalence of Bullying</a:t>
            </a:r>
          </a:p>
          <a:p>
            <a:pPr>
              <a:spcBef>
                <a:spcPts val="2424"/>
              </a:spcBef>
            </a:pPr>
            <a:r>
              <a:rPr lang="en-US" dirty="0"/>
              <a:t>Standardize all measures (mean = 0, SD = 1); thus group differences are in effect sizes</a:t>
            </a:r>
          </a:p>
          <a:p>
            <a:pPr lvl="1"/>
            <a:r>
              <a:rPr lang="en-US" dirty="0"/>
              <a:t>large: </a:t>
            </a:r>
            <a:r>
              <a:rPr lang="en-US" dirty="0">
                <a:sym typeface="Symbol" pitchFamily="2" charset="2"/>
              </a:rPr>
              <a:t> 0.8; moderate:  0.5; small:  0.2</a:t>
            </a:r>
            <a:r>
              <a:rPr lang="en-US" dirty="0"/>
              <a:t> </a:t>
            </a:r>
          </a:p>
          <a:p>
            <a:pPr>
              <a:spcBef>
                <a:spcPts val="2424"/>
              </a:spcBef>
            </a:pPr>
            <a:r>
              <a:rPr lang="en-US" dirty="0"/>
              <a:t>Teacher groups: </a:t>
            </a:r>
          </a:p>
          <a:p>
            <a:pPr lvl="1">
              <a:spcBef>
                <a:spcPts val="24"/>
              </a:spcBef>
            </a:pPr>
            <a:r>
              <a:rPr lang="en-US" dirty="0"/>
              <a:t>gender</a:t>
            </a:r>
            <a:r>
              <a:rPr lang="en-US" sz="1800" dirty="0"/>
              <a:t> (83% female)</a:t>
            </a:r>
            <a:r>
              <a:rPr lang="en-US" dirty="0"/>
              <a:t>, race/ethnicity</a:t>
            </a:r>
            <a:r>
              <a:rPr lang="en-US" sz="1800" dirty="0"/>
              <a:t> (80% white, 8% black, 4% Hispanic)</a:t>
            </a:r>
            <a:r>
              <a:rPr lang="en-US" dirty="0"/>
              <a:t>, subject </a:t>
            </a:r>
            <a:r>
              <a:rPr lang="en-US" sz="1800" dirty="0"/>
              <a:t>(45% Elem/ECE, 8% ELA, 8% Math, 5% Science, 6% SS)</a:t>
            </a:r>
            <a:r>
              <a:rPr lang="en-US" dirty="0"/>
              <a:t>, years at school</a:t>
            </a:r>
            <a:r>
              <a:rPr lang="en-US" sz="1800" dirty="0"/>
              <a:t> (36% 1-3, 32% 4-10, 22% 11-20, 8% &gt;20)</a:t>
            </a:r>
          </a:p>
          <a:p>
            <a:pPr>
              <a:spcBef>
                <a:spcPts val="2424"/>
              </a:spcBef>
            </a:pPr>
            <a:r>
              <a:rPr lang="en-US" dirty="0"/>
              <a:t>School groups:</a:t>
            </a:r>
          </a:p>
          <a:p>
            <a:pPr lvl="1">
              <a:spcBef>
                <a:spcPts val="24"/>
              </a:spcBef>
            </a:pPr>
            <a:r>
              <a:rPr lang="en-US" dirty="0"/>
              <a:t>quartiles of minority and economically disadvantaged student concentration, school level, community type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C085B-F19E-BD44-A3AD-ADE4192C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Differences across Teachers &amp; Schools:</a:t>
            </a:r>
            <a:r>
              <a:rPr lang="en-US" sz="2600" dirty="0"/>
              <a:t> Our Analytic Strategy</a:t>
            </a:r>
          </a:p>
        </p:txBody>
      </p:sp>
    </p:spTree>
    <p:extLst>
      <p:ext uri="{BB962C8B-B14F-4D97-AF65-F5344CB8AC3E}">
        <p14:creationId xmlns:p14="http://schemas.microsoft.com/office/powerpoint/2010/main" val="368455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53798D-45C9-FA4C-A573-34A38C2863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9493" y="4921885"/>
            <a:ext cx="5827403" cy="1493029"/>
          </a:xfrm>
        </p:spPr>
        <p:txBody>
          <a:bodyPr/>
          <a:lstStyle/>
          <a:p>
            <a:r>
              <a:rPr lang="en-US" sz="1800" b="1" dirty="0"/>
              <a:t>Black v. White:</a:t>
            </a:r>
            <a:r>
              <a:rPr lang="en-US" sz="1800" dirty="0"/>
              <a:t> Black teachers feel more positively than White teachers (0.245)</a:t>
            </a:r>
          </a:p>
          <a:p>
            <a:r>
              <a:rPr lang="en-US" sz="1800" b="1" dirty="0"/>
              <a:t>Black v. Hispanic: </a:t>
            </a:r>
            <a:r>
              <a:rPr lang="en-US" sz="1800" dirty="0"/>
              <a:t>Black teachers feel more positively than Hispanic (0.176) </a:t>
            </a:r>
          </a:p>
        </p:txBody>
      </p:sp>
      <p:pic>
        <p:nvPicPr>
          <p:cNvPr id="13" name="Picture 12" descr="Figure shows difference in standard deviation units among races on working conditions " title="Working conditions: differences by race">
            <a:extLst>
              <a:ext uri="{FF2B5EF4-FFF2-40B4-BE49-F238E27FC236}">
                <a16:creationId xmlns:a16="http://schemas.microsoft.com/office/drawing/2014/main" id="{04D2A360-DD9A-6646-BCE0-C1F9139B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514" y="1531475"/>
            <a:ext cx="4572000" cy="332509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18D1F-FCB4-DD4F-9F97-5A3F18A06D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59493" y="1069691"/>
            <a:ext cx="5827403" cy="458047"/>
          </a:xfrm>
        </p:spPr>
        <p:txBody>
          <a:bodyPr/>
          <a:lstStyle/>
          <a:p>
            <a:pPr algn="ctr"/>
            <a:r>
              <a:rPr lang="en-US" dirty="0"/>
              <a:t>Race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7167297-BB38-3341-968D-FE9BC285F25E}"/>
              </a:ext>
            </a:extLst>
          </p:cNvPr>
          <p:cNvSpPr txBox="1">
            <a:spLocks/>
          </p:cNvSpPr>
          <p:nvPr/>
        </p:nvSpPr>
        <p:spPr bwMode="auto">
          <a:xfrm>
            <a:off x="263365" y="4921886"/>
            <a:ext cx="5827403" cy="14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Male teachers feel more positively than female teachers (0.087)</a:t>
            </a:r>
          </a:p>
        </p:txBody>
      </p:sp>
      <p:pic>
        <p:nvPicPr>
          <p:cNvPr id="10" name="Picture 9" descr="Figure shows difference in standard deviation units between genders on working conditions " title="Working conditions: differences across gender">
            <a:extLst>
              <a:ext uri="{FF2B5EF4-FFF2-40B4-BE49-F238E27FC236}">
                <a16:creationId xmlns:a16="http://schemas.microsoft.com/office/drawing/2014/main" id="{7386D91D-F748-FE46-999C-43BB03A37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69" y="1498816"/>
            <a:ext cx="4572000" cy="33250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993BB-A17D-C64D-A069-909954D49B8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748" y="1062837"/>
            <a:ext cx="5827403" cy="458047"/>
          </a:xfrm>
        </p:spPr>
        <p:txBody>
          <a:bodyPr/>
          <a:lstStyle/>
          <a:p>
            <a:pPr algn="ctr"/>
            <a:r>
              <a:rPr lang="en-US" dirty="0"/>
              <a:t>Gender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861A7F-5FC5-254B-AB55-00767971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146099"/>
            <a:ext cx="11778344" cy="837398"/>
          </a:xfrm>
        </p:spPr>
        <p:txBody>
          <a:bodyPr/>
          <a:lstStyle/>
          <a:p>
            <a:pPr marL="6457950" indent="-6457950"/>
            <a:r>
              <a:rPr lang="en-US" sz="3600" dirty="0"/>
              <a:t>Aggregate Working Conditions: </a:t>
            </a:r>
            <a:r>
              <a:rPr lang="en-US" sz="3200" dirty="0"/>
              <a:t>Differences across           Gender &amp; Race</a:t>
            </a:r>
          </a:p>
        </p:txBody>
      </p:sp>
    </p:spTree>
    <p:extLst>
      <p:ext uri="{BB962C8B-B14F-4D97-AF65-F5344CB8AC3E}">
        <p14:creationId xmlns:p14="http://schemas.microsoft.com/office/powerpoint/2010/main" val="40074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7167297-BB38-3341-968D-FE9BC285F25E}"/>
              </a:ext>
            </a:extLst>
          </p:cNvPr>
          <p:cNvSpPr txBox="1">
            <a:spLocks/>
          </p:cNvSpPr>
          <p:nvPr/>
        </p:nvSpPr>
        <p:spPr bwMode="auto">
          <a:xfrm>
            <a:off x="6103121" y="4987202"/>
            <a:ext cx="5942127" cy="14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1-3 v. 4-10 years:</a:t>
            </a:r>
            <a:r>
              <a:rPr lang="en-US" sz="1800" dirty="0"/>
              <a:t> Newest at school feel more positively than teachers with 4-10 years (0.179)</a:t>
            </a:r>
          </a:p>
          <a:p>
            <a:r>
              <a:rPr lang="en-US" sz="1800" b="1" dirty="0"/>
              <a:t>1-3 vs. &gt;20 years:</a:t>
            </a:r>
            <a:r>
              <a:rPr lang="en-US" sz="1800" dirty="0"/>
              <a:t> Teachers with the least and the most experience at the school feel similarly</a:t>
            </a:r>
          </a:p>
        </p:txBody>
      </p:sp>
      <p:pic>
        <p:nvPicPr>
          <p:cNvPr id="12" name="Picture 11" descr="Figure shows differences in standard deviation units on working conditions by level of experience " title="Working conditions: differences across school experience ">
            <a:extLst>
              <a:ext uri="{FF2B5EF4-FFF2-40B4-BE49-F238E27FC236}">
                <a16:creationId xmlns:a16="http://schemas.microsoft.com/office/drawing/2014/main" id="{42CC4EB8-0136-0B40-9DAB-72FD6B1C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2" y="1635829"/>
            <a:ext cx="4572000" cy="33250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993BB-A17D-C64D-A069-909954D49B8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36228" y="1149925"/>
            <a:ext cx="5827403" cy="458047"/>
          </a:xfrm>
        </p:spPr>
        <p:txBody>
          <a:bodyPr/>
          <a:lstStyle/>
          <a:p>
            <a:pPr algn="ctr"/>
            <a:r>
              <a:rPr lang="en-US" sz="2200" dirty="0"/>
              <a:t>Years at Current School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53798D-45C9-FA4C-A573-34A38C2863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1478" y="4998087"/>
            <a:ext cx="5827403" cy="1493029"/>
          </a:xfrm>
        </p:spPr>
        <p:txBody>
          <a:bodyPr/>
          <a:lstStyle/>
          <a:p>
            <a:r>
              <a:rPr lang="en-US" sz="1800" b="1" dirty="0"/>
              <a:t>CTE:</a:t>
            </a:r>
            <a:r>
              <a:rPr lang="en-US" sz="1800" dirty="0"/>
              <a:t> CTE teachers feel more positively than ELA, SS/History, ELA, Science, and Math (0.257 to 0.208)</a:t>
            </a:r>
          </a:p>
          <a:p>
            <a:r>
              <a:rPr lang="en-US" sz="1800" b="1" dirty="0"/>
              <a:t>Health/PE, Foreign Language, and Fine Arts:</a:t>
            </a:r>
            <a:r>
              <a:rPr lang="en-US" sz="1800" dirty="0"/>
              <a:t> also feel more positively than others</a:t>
            </a:r>
          </a:p>
        </p:txBody>
      </p:sp>
      <p:pic>
        <p:nvPicPr>
          <p:cNvPr id="11" name="Picture 10" descr="Figure shows differences in standard deviation units among varios content areas on working conditions " title="Working conditions: differences across subject taught">
            <a:extLst>
              <a:ext uri="{FF2B5EF4-FFF2-40B4-BE49-F238E27FC236}">
                <a16:creationId xmlns:a16="http://schemas.microsoft.com/office/drawing/2014/main" id="{74E70044-1F71-9B48-AB3B-DA7BE260C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90" y="1635834"/>
            <a:ext cx="4572000" cy="332509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18D1F-FCB4-DD4F-9F97-5A3F18A06D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1478" y="1156779"/>
            <a:ext cx="5827403" cy="458047"/>
          </a:xfrm>
        </p:spPr>
        <p:txBody>
          <a:bodyPr/>
          <a:lstStyle/>
          <a:p>
            <a:pPr algn="ctr"/>
            <a:r>
              <a:rPr lang="en-US" sz="2200" dirty="0"/>
              <a:t>Subject Taught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861A7F-5FC5-254B-AB55-00767971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4" y="178757"/>
            <a:ext cx="11981790" cy="837398"/>
          </a:xfrm>
        </p:spPr>
        <p:txBody>
          <a:bodyPr/>
          <a:lstStyle/>
          <a:p>
            <a:pPr marL="6457950" indent="-6457950"/>
            <a:r>
              <a:rPr lang="en-US" sz="3600" dirty="0"/>
              <a:t>Aggregate Working Conditions:</a:t>
            </a:r>
            <a:r>
              <a:rPr lang="en-US" sz="3200" dirty="0"/>
              <a:t> Differences across          Subject &amp; School Experience </a:t>
            </a:r>
          </a:p>
        </p:txBody>
      </p:sp>
    </p:spTree>
    <p:extLst>
      <p:ext uri="{BB962C8B-B14F-4D97-AF65-F5344CB8AC3E}">
        <p14:creationId xmlns:p14="http://schemas.microsoft.com/office/powerpoint/2010/main" val="183166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7D17BE-B574-5E45-8F6C-3726FF64DF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36" y="1552801"/>
            <a:ext cx="5029200" cy="36576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C585CC-CA01-3846-A0D9-DDBF70CD7CED}"/>
              </a:ext>
            </a:extLst>
          </p:cNvPr>
          <p:cNvPicPr>
            <a:picLocks noGrp="1"/>
          </p:cNvPicPr>
          <p:nvPr>
            <p:ph idx="14"/>
          </p:nvPr>
        </p:nvPicPr>
        <p:blipFill rotWithShape="1">
          <a:blip r:embed="rId3"/>
          <a:srcRect/>
          <a:stretch/>
        </p:blipFill>
        <p:spPr bwMode="auto">
          <a:xfrm>
            <a:off x="6511121" y="1544070"/>
            <a:ext cx="50292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E1EA74-C3A0-444B-BFC7-193993A0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6" y="124327"/>
            <a:ext cx="12005148" cy="837398"/>
          </a:xfrm>
        </p:spPr>
        <p:txBody>
          <a:bodyPr/>
          <a:lstStyle/>
          <a:p>
            <a:r>
              <a:rPr lang="en-US" sz="3600" dirty="0"/>
              <a:t>Aggregate Working Conditions:</a:t>
            </a:r>
            <a:r>
              <a:rPr lang="en-US" sz="3200" dirty="0"/>
              <a:t> Differences across Minority &amp; 											ED Students Concentration Quartile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F4E4-47A8-1B45-9723-6745D913DF8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51680" y="1215235"/>
            <a:ext cx="5257472" cy="458047"/>
          </a:xfrm>
        </p:spPr>
        <p:txBody>
          <a:bodyPr/>
          <a:lstStyle/>
          <a:p>
            <a:pPr algn="ctr"/>
            <a:r>
              <a:rPr lang="en-US" sz="2200" dirty="0"/>
              <a:t>Minority Students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C68C3-B0FD-AE4B-B7E4-507EE4CF3E4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11121" y="1200317"/>
            <a:ext cx="5575775" cy="458047"/>
          </a:xfrm>
        </p:spPr>
        <p:txBody>
          <a:bodyPr/>
          <a:lstStyle/>
          <a:p>
            <a:pPr algn="ctr"/>
            <a:r>
              <a:rPr lang="en-US" sz="2200" dirty="0"/>
              <a:t>Economically Disadvantaged Students</a:t>
            </a:r>
          </a:p>
        </p:txBody>
      </p:sp>
    </p:spTree>
    <p:extLst>
      <p:ext uri="{BB962C8B-B14F-4D97-AF65-F5344CB8AC3E}">
        <p14:creationId xmlns:p14="http://schemas.microsoft.com/office/powerpoint/2010/main" val="72653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1932</Words>
  <Application>Microsoft Office PowerPoint</Application>
  <PresentationFormat>Widescreen</PresentationFormat>
  <Paragraphs>272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Symbol</vt:lpstr>
      <vt:lpstr>Wingdings</vt:lpstr>
      <vt:lpstr>Office Theme</vt:lpstr>
      <vt:lpstr>The View from Here:</vt:lpstr>
      <vt:lpstr>The State-level View</vt:lpstr>
      <vt:lpstr>Working Conditions Surveys: Participation &amp; Response Rates</vt:lpstr>
      <vt:lpstr>Working Conditions: Statewide Results</vt:lpstr>
      <vt:lpstr>Research Question 1</vt:lpstr>
      <vt:lpstr>Differences across Teachers &amp; Schools: Our Analytic Strategy</vt:lpstr>
      <vt:lpstr>Aggregate Working Conditions: Differences across           Gender &amp; Race</vt:lpstr>
      <vt:lpstr>Aggregate Working Conditions: Differences across          Subject &amp; School Experience </vt:lpstr>
      <vt:lpstr>Aggregate Working Conditions: Differences across Minority &amp;            ED Students Concentration Quartile</vt:lpstr>
      <vt:lpstr>Aggregate Working Conditions: Differences across School                 Level &amp; Community Type</vt:lpstr>
      <vt:lpstr>Research Question 2</vt:lpstr>
      <vt:lpstr>Job Satisfaction and Career Plans</vt:lpstr>
      <vt:lpstr>Working Conditions by Job Satisfaction and Career Plans</vt:lpstr>
      <vt:lpstr>Bringing It All Together</vt:lpstr>
      <vt:lpstr>Predicting Job Satisfaction: bringing it all together</vt:lpstr>
      <vt:lpstr>Predicting Career Plans: bringing it all together</vt:lpstr>
      <vt:lpstr>Predicting Job Satisfaction</vt:lpstr>
      <vt:lpstr>Moving Forward</vt:lpstr>
      <vt:lpstr>For more information: lmiller@virginia.edu</vt:lpstr>
      <vt:lpstr>PowerPoint Presentation</vt:lpstr>
      <vt:lpstr>School Climate Surveys: Participation &amp; Response Rates</vt:lpstr>
      <vt:lpstr>School Climate Surveys: Statewide Results</vt:lpstr>
      <vt:lpstr>Student Subgroups</vt:lpstr>
      <vt:lpstr>Our Analytic Strategy: School Climate  </vt:lpstr>
      <vt:lpstr>Aggregate School Climate: Differences across         Grade &amp; Gender </vt:lpstr>
      <vt:lpstr>Aggregate School Climate: Differences across          Race &amp; Disability Status</vt:lpstr>
      <vt:lpstr>Aggregate School Climate: Differences across          Post-Graduation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keywords>state level summary working conditions</cp:keywords>
  <cp:lastModifiedBy>Webb, Emily (DOE)</cp:lastModifiedBy>
  <cp:revision>95</cp:revision>
  <dcterms:created xsi:type="dcterms:W3CDTF">2012-08-22T12:33:33Z</dcterms:created>
  <dcterms:modified xsi:type="dcterms:W3CDTF">2020-06-05T16:54:15Z</dcterms:modified>
</cp:coreProperties>
</file>