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60" r:id="rId2"/>
    <p:sldId id="261" r:id="rId3"/>
    <p:sldId id="262" r:id="rId4"/>
    <p:sldId id="263" r:id="rId5"/>
    <p:sldId id="264" r:id="rId6"/>
    <p:sldId id="265" r:id="rId7"/>
    <p:sldId id="266" r:id="rId8"/>
    <p:sldId id="267" r:id="rId9"/>
    <p:sldId id="268" r:id="rId10"/>
    <p:sldId id="271" r:id="rId11"/>
    <p:sldId id="272" r:id="rId12"/>
    <p:sldId id="273" r:id="rId13"/>
    <p:sldId id="269" r:id="rId14"/>
    <p:sldId id="275" r:id="rId15"/>
    <p:sldId id="274" r:id="rId16"/>
  </p:sldIdLst>
  <p:sldSz cx="9144000" cy="5143500" type="screen16x9"/>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8" roundtripDataSignature="AMtx7mgOYxYfY8Yx4wcaa5IN7MjoFP1F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 y="56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8" tIns="46641" rIns="93308" bIns="46641"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8" tIns="46641" rIns="93308" bIns="46641"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43343" cy="465455"/>
          </a:xfrm>
          <a:prstGeom prst="rect">
            <a:avLst/>
          </a:prstGeom>
          <a:noFill/>
          <a:ln>
            <a:noFill/>
          </a:ln>
        </p:spPr>
        <p:txBody>
          <a:bodyPr spcFirstLastPara="1" wrap="square" lIns="93308" tIns="46641" rIns="93308" bIns="46641"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a:t>
            </a:fld>
            <a:endParaRPr lang="en-US"/>
          </a:p>
        </p:txBody>
      </p:sp>
    </p:spTree>
    <p:extLst>
      <p:ext uri="{BB962C8B-B14F-4D97-AF65-F5344CB8AC3E}">
        <p14:creationId xmlns:p14="http://schemas.microsoft.com/office/powerpoint/2010/main" val="232725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92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a:t>
            </a:fld>
            <a:endParaRPr lang="en-US"/>
          </a:p>
        </p:txBody>
      </p:sp>
    </p:spTree>
    <p:extLst>
      <p:ext uri="{BB962C8B-B14F-4D97-AF65-F5344CB8AC3E}">
        <p14:creationId xmlns:p14="http://schemas.microsoft.com/office/powerpoint/2010/main" val="62381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a:t>
            </a:fld>
            <a:endParaRPr lang="en-US"/>
          </a:p>
        </p:txBody>
      </p:sp>
    </p:spTree>
    <p:extLst>
      <p:ext uri="{BB962C8B-B14F-4D97-AF65-F5344CB8AC3E}">
        <p14:creationId xmlns:p14="http://schemas.microsoft.com/office/powerpoint/2010/main" val="325458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702310" y="4421823"/>
            <a:ext cx="5618480" cy="4189095"/>
          </a:xfrm>
          <a:prstGeom prst="rect">
            <a:avLst/>
          </a:prstGeom>
        </p:spPr>
        <p:txBody>
          <a:bodyPr spcFirstLastPara="1" wrap="square" lIns="93308" tIns="46641" rIns="93308" bIns="46641" anchor="t" anchorCtr="0">
            <a:noAutofit/>
          </a:bodyPr>
          <a:lstStyle/>
          <a:p>
            <a:pPr marL="0" indent="0"/>
            <a:endParaRPr/>
          </a:p>
        </p:txBody>
      </p:sp>
      <p:sp>
        <p:nvSpPr>
          <p:cNvPr id="174" name="Google Shape;174;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293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702310" y="4421823"/>
            <a:ext cx="5618480" cy="4189095"/>
          </a:xfrm>
          <a:prstGeom prst="rect">
            <a:avLst/>
          </a:prstGeom>
        </p:spPr>
        <p:txBody>
          <a:bodyPr spcFirstLastPara="1" wrap="square" lIns="93308" tIns="46641" rIns="93308" bIns="46641" anchor="t" anchorCtr="0">
            <a:noAutofit/>
          </a:bodyPr>
          <a:lstStyle/>
          <a:p>
            <a:pPr marL="0" indent="0"/>
            <a:endParaRPr/>
          </a:p>
        </p:txBody>
      </p:sp>
      <p:sp>
        <p:nvSpPr>
          <p:cNvPr id="174" name="Google Shape;174;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98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702310" y="4421823"/>
            <a:ext cx="5618480" cy="4189095"/>
          </a:xfrm>
          <a:prstGeom prst="rect">
            <a:avLst/>
          </a:prstGeom>
        </p:spPr>
        <p:txBody>
          <a:bodyPr spcFirstLastPara="1" wrap="square" lIns="93308" tIns="46641" rIns="93308" bIns="46641" anchor="t" anchorCtr="0">
            <a:noAutofit/>
          </a:bodyPr>
          <a:lstStyle/>
          <a:p>
            <a:pPr marL="0" indent="0"/>
            <a:endParaRPr/>
          </a:p>
        </p:txBody>
      </p:sp>
      <p:sp>
        <p:nvSpPr>
          <p:cNvPr id="174" name="Google Shape;174;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223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6622A-2495-40BF-BE6B-4B1447A6C3B6}" type="slidenum">
              <a:rPr lang="en-US" smtClean="0"/>
              <a:t>15</a:t>
            </a:fld>
            <a:endParaRPr lang="en-US"/>
          </a:p>
        </p:txBody>
      </p:sp>
    </p:spTree>
    <p:extLst>
      <p:ext uri="{BB962C8B-B14F-4D97-AF65-F5344CB8AC3E}">
        <p14:creationId xmlns:p14="http://schemas.microsoft.com/office/powerpoint/2010/main" val="1865705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25"/>
        <p:cNvGrpSpPr/>
        <p:nvPr/>
      </p:nvGrpSpPr>
      <p:grpSpPr>
        <a:xfrm>
          <a:off x="0" y="0"/>
          <a:ext cx="0" cy="0"/>
          <a:chOff x="0" y="0"/>
          <a:chExt cx="0" cy="0"/>
        </a:xfrm>
      </p:grpSpPr>
      <p:pic>
        <p:nvPicPr>
          <p:cNvPr id="26" name="Google Shape;26;p7"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
        <p:nvSpPr>
          <p:cNvPr id="27" name="Google Shape;27;p7"/>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7"/>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69"/>
        <p:cNvGrpSpPr/>
        <p:nvPr/>
      </p:nvGrpSpPr>
      <p:grpSpPr>
        <a:xfrm>
          <a:off x="0" y="0"/>
          <a:ext cx="0" cy="0"/>
          <a:chOff x="0" y="0"/>
          <a:chExt cx="0" cy="0"/>
        </a:xfrm>
      </p:grpSpPr>
      <p:pic>
        <p:nvPicPr>
          <p:cNvPr id="70" name="Google Shape;70;p16" title="decorative"/>
          <p:cNvPicPr preferRelativeResize="0"/>
          <p:nvPr/>
        </p:nvPicPr>
        <p:blipFill rotWithShape="1">
          <a:blip r:embed="rId2">
            <a:alphaModFix/>
          </a:blip>
          <a:srcRect r="36682"/>
          <a:stretch/>
        </p:blipFill>
        <p:spPr>
          <a:xfrm>
            <a:off x="1" y="486990"/>
            <a:ext cx="3810000" cy="3965601"/>
          </a:xfrm>
          <a:prstGeom prst="rect">
            <a:avLst/>
          </a:prstGeom>
          <a:noFill/>
          <a:ln>
            <a:noFill/>
          </a:ln>
        </p:spPr>
      </p:pic>
      <p:sp>
        <p:nvSpPr>
          <p:cNvPr id="71" name="Google Shape;71;p16"/>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16"/>
          <p:cNvSpPr txBox="1">
            <a:spLocks noGrp="1"/>
          </p:cNvSpPr>
          <p:nvPr>
            <p:ph type="body" idx="1"/>
          </p:nvPr>
        </p:nvSpPr>
        <p:spPr>
          <a:xfrm>
            <a:off x="4114800" y="1200151"/>
            <a:ext cx="47244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73" name="Google Shape;73;p16"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74"/>
        <p:cNvGrpSpPr/>
        <p:nvPr/>
      </p:nvGrpSpPr>
      <p:grpSpPr>
        <a:xfrm>
          <a:off x="0" y="0"/>
          <a:ext cx="0" cy="0"/>
          <a:chOff x="0" y="0"/>
          <a:chExt cx="0" cy="0"/>
        </a:xfrm>
      </p:grpSpPr>
      <p:pic>
        <p:nvPicPr>
          <p:cNvPr id="75" name="Google Shape;75;p17"/>
          <p:cNvPicPr preferRelativeResize="0"/>
          <p:nvPr/>
        </p:nvPicPr>
        <p:blipFill rotWithShape="1">
          <a:blip r:embed="rId2">
            <a:alphaModFix/>
          </a:blip>
          <a:srcRect l="3745" r="30361"/>
          <a:stretch/>
        </p:blipFill>
        <p:spPr>
          <a:xfrm>
            <a:off x="-1" y="0"/>
            <a:ext cx="4110527" cy="4454219"/>
          </a:xfrm>
          <a:prstGeom prst="rect">
            <a:avLst/>
          </a:prstGeom>
          <a:noFill/>
          <a:ln>
            <a:noFill/>
          </a:ln>
        </p:spPr>
      </p:pic>
      <p:sp>
        <p:nvSpPr>
          <p:cNvPr id="76" name="Google Shape;76;p17"/>
          <p:cNvSpPr txBox="1">
            <a:spLocks noGrp="1"/>
          </p:cNvSpPr>
          <p:nvPr>
            <p:ph type="title"/>
          </p:nvPr>
        </p:nvSpPr>
        <p:spPr>
          <a:xfrm>
            <a:off x="4572000" y="153521"/>
            <a:ext cx="4267200" cy="1046629"/>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7"/>
          <p:cNvSpPr txBox="1">
            <a:spLocks noGrp="1"/>
          </p:cNvSpPr>
          <p:nvPr>
            <p:ph type="body" idx="1"/>
          </p:nvPr>
        </p:nvSpPr>
        <p:spPr>
          <a:xfrm>
            <a:off x="4572000" y="1352550"/>
            <a:ext cx="4267200" cy="28956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78" name="Google Shape;78;p17"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9"/>
        <p:cNvGrpSpPr/>
        <p:nvPr/>
      </p:nvGrpSpPr>
      <p:grpSpPr>
        <a:xfrm>
          <a:off x="0" y="0"/>
          <a:ext cx="0" cy="0"/>
          <a:chOff x="0" y="0"/>
          <a:chExt cx="0" cy="0"/>
        </a:xfrm>
      </p:grpSpPr>
      <p:pic>
        <p:nvPicPr>
          <p:cNvPr id="80" name="Google Shape;80;p18" title="decorative"/>
          <p:cNvPicPr preferRelativeResize="0"/>
          <p:nvPr/>
        </p:nvPicPr>
        <p:blipFill rotWithShape="1">
          <a:blip r:embed="rId2">
            <a:alphaModFix/>
          </a:blip>
          <a:srcRect l="43350" t="7869"/>
          <a:stretch/>
        </p:blipFill>
        <p:spPr>
          <a:xfrm>
            <a:off x="4972650" y="350377"/>
            <a:ext cx="4171350" cy="4102213"/>
          </a:xfrm>
          <a:prstGeom prst="rect">
            <a:avLst/>
          </a:prstGeom>
          <a:noFill/>
          <a:ln>
            <a:noFill/>
          </a:ln>
        </p:spPr>
      </p:pic>
      <p:sp>
        <p:nvSpPr>
          <p:cNvPr id="81" name="Google Shape;81;p18"/>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8"/>
          <p:cNvSpPr txBox="1">
            <a:spLocks noGrp="1"/>
          </p:cNvSpPr>
          <p:nvPr>
            <p:ph type="body" idx="1"/>
          </p:nvPr>
        </p:nvSpPr>
        <p:spPr>
          <a:xfrm>
            <a:off x="381000" y="1101329"/>
            <a:ext cx="4343400" cy="423724"/>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3" name="Google Shape;83;p18"/>
          <p:cNvSpPr txBox="1">
            <a:spLocks noGrp="1"/>
          </p:cNvSpPr>
          <p:nvPr>
            <p:ph type="body" idx="2"/>
          </p:nvPr>
        </p:nvSpPr>
        <p:spPr>
          <a:xfrm>
            <a:off x="381000" y="1581150"/>
            <a:ext cx="4343400"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4" name="Google Shape;84;p18"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85"/>
        <p:cNvGrpSpPr/>
        <p:nvPr/>
      </p:nvGrpSpPr>
      <p:grpSpPr>
        <a:xfrm>
          <a:off x="0" y="0"/>
          <a:ext cx="0" cy="0"/>
          <a:chOff x="0" y="0"/>
          <a:chExt cx="0" cy="0"/>
        </a:xfrm>
      </p:grpSpPr>
      <p:pic>
        <p:nvPicPr>
          <p:cNvPr id="86" name="Google Shape;86;p19" title="decorative"/>
          <p:cNvPicPr preferRelativeResize="0"/>
          <p:nvPr/>
        </p:nvPicPr>
        <p:blipFill rotWithShape="1">
          <a:blip r:embed="rId2">
            <a:alphaModFix/>
          </a:blip>
          <a:srcRect l="22774" t="4479" r="8934"/>
          <a:stretch/>
        </p:blipFill>
        <p:spPr>
          <a:xfrm>
            <a:off x="4298535" y="0"/>
            <a:ext cx="4845465" cy="4454768"/>
          </a:xfrm>
          <a:prstGeom prst="rect">
            <a:avLst/>
          </a:prstGeom>
          <a:noFill/>
          <a:ln>
            <a:noFill/>
          </a:ln>
        </p:spPr>
      </p:pic>
      <p:sp>
        <p:nvSpPr>
          <p:cNvPr id="87" name="Google Shape;87;p19"/>
          <p:cNvSpPr txBox="1">
            <a:spLocks noGrp="1"/>
          </p:cNvSpPr>
          <p:nvPr>
            <p:ph type="title"/>
          </p:nvPr>
        </p:nvSpPr>
        <p:spPr>
          <a:xfrm>
            <a:off x="381000" y="153521"/>
            <a:ext cx="3429000" cy="1275229"/>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9"/>
          <p:cNvSpPr txBox="1">
            <a:spLocks noGrp="1"/>
          </p:cNvSpPr>
          <p:nvPr>
            <p:ph type="body" idx="1"/>
          </p:nvPr>
        </p:nvSpPr>
        <p:spPr>
          <a:xfrm>
            <a:off x="381000" y="1581150"/>
            <a:ext cx="3429000"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9" name="Google Shape;89;p19"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0"/>
        <p:cNvGrpSpPr/>
        <p:nvPr/>
      </p:nvGrpSpPr>
      <p:grpSpPr>
        <a:xfrm>
          <a:off x="0" y="0"/>
          <a:ext cx="0" cy="0"/>
          <a:chOff x="0" y="0"/>
          <a:chExt cx="0" cy="0"/>
        </a:xfrm>
      </p:grpSpPr>
      <p:pic>
        <p:nvPicPr>
          <p:cNvPr id="91" name="Google Shape;91;p20" title="decorative"/>
          <p:cNvPicPr preferRelativeResize="0"/>
          <p:nvPr/>
        </p:nvPicPr>
        <p:blipFill rotWithShape="1">
          <a:blip r:embed="rId2">
            <a:alphaModFix/>
          </a:blip>
          <a:srcRect l="31164" t="8585" r="-20"/>
          <a:stretch/>
        </p:blipFill>
        <p:spPr>
          <a:xfrm>
            <a:off x="4213077" y="-1480"/>
            <a:ext cx="4930922" cy="4455698"/>
          </a:xfrm>
          <a:prstGeom prst="rect">
            <a:avLst/>
          </a:prstGeom>
          <a:noFill/>
          <a:ln>
            <a:noFill/>
          </a:ln>
        </p:spPr>
      </p:pic>
      <p:sp>
        <p:nvSpPr>
          <p:cNvPr id="92" name="Google Shape;92;p20"/>
          <p:cNvSpPr txBox="1">
            <a:spLocks noGrp="1"/>
          </p:cNvSpPr>
          <p:nvPr>
            <p:ph type="title"/>
          </p:nvPr>
        </p:nvSpPr>
        <p:spPr>
          <a:xfrm>
            <a:off x="381000" y="153521"/>
            <a:ext cx="3429000" cy="1275229"/>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0"/>
          <p:cNvSpPr txBox="1">
            <a:spLocks noGrp="1"/>
          </p:cNvSpPr>
          <p:nvPr>
            <p:ph type="body" idx="1"/>
          </p:nvPr>
        </p:nvSpPr>
        <p:spPr>
          <a:xfrm>
            <a:off x="381000" y="1581150"/>
            <a:ext cx="3429000"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94" name="Google Shape;94;p20"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5_Title and Content">
  <p:cSld name="25_Title and Content">
    <p:spTree>
      <p:nvGrpSpPr>
        <p:cNvPr id="1" name="Shape 95"/>
        <p:cNvGrpSpPr/>
        <p:nvPr/>
      </p:nvGrpSpPr>
      <p:grpSpPr>
        <a:xfrm>
          <a:off x="0" y="0"/>
          <a:ext cx="0" cy="0"/>
          <a:chOff x="0" y="0"/>
          <a:chExt cx="0" cy="0"/>
        </a:xfrm>
      </p:grpSpPr>
      <p:pic>
        <p:nvPicPr>
          <p:cNvPr id="96" name="Google Shape;96;p21"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
        <p:nvSpPr>
          <p:cNvPr id="97" name="Google Shape;97;p21"/>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21"/>
          <p:cNvSpPr txBox="1">
            <a:spLocks noGrp="1"/>
          </p:cNvSpPr>
          <p:nvPr>
            <p:ph type="body" idx="1"/>
          </p:nvPr>
        </p:nvSpPr>
        <p:spPr>
          <a:xfrm>
            <a:off x="1066800" y="1200151"/>
            <a:ext cx="76200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99" name="Google Shape;99;p21" title="decorative"/>
          <p:cNvPicPr preferRelativeResize="0"/>
          <p:nvPr/>
        </p:nvPicPr>
        <p:blipFill rotWithShape="1">
          <a:blip r:embed="rId3">
            <a:alphaModFix/>
          </a:blip>
          <a:srcRect/>
          <a:stretch/>
        </p:blipFill>
        <p:spPr>
          <a:xfrm>
            <a:off x="-66692" y="1418317"/>
            <a:ext cx="1508698" cy="317586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2"/>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03" name="Google Shape;103;p22"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04"/>
        <p:cNvGrpSpPr/>
        <p:nvPr/>
      </p:nvGrpSpPr>
      <p:grpSpPr>
        <a:xfrm>
          <a:off x="0" y="0"/>
          <a:ext cx="0" cy="0"/>
          <a:chOff x="0" y="0"/>
          <a:chExt cx="0" cy="0"/>
        </a:xfrm>
      </p:grpSpPr>
      <p:pic>
        <p:nvPicPr>
          <p:cNvPr id="105" name="Google Shape;105;p23" title="decorative"/>
          <p:cNvPicPr preferRelativeResize="0"/>
          <p:nvPr/>
        </p:nvPicPr>
        <p:blipFill rotWithShape="1">
          <a:blip r:embed="rId2">
            <a:alphaModFix/>
          </a:blip>
          <a:srcRect l="2322" t="39515" r="16456"/>
          <a:stretch/>
        </p:blipFill>
        <p:spPr>
          <a:xfrm>
            <a:off x="0" y="0"/>
            <a:ext cx="9144000" cy="4456060"/>
          </a:xfrm>
          <a:prstGeom prst="rect">
            <a:avLst/>
          </a:prstGeom>
          <a:noFill/>
          <a:ln>
            <a:noFill/>
          </a:ln>
        </p:spPr>
      </p:pic>
      <p:sp>
        <p:nvSpPr>
          <p:cNvPr id="106" name="Google Shape;106;p23"/>
          <p:cNvSpPr/>
          <p:nvPr/>
        </p:nvSpPr>
        <p:spPr>
          <a:xfrm>
            <a:off x="0" y="2"/>
            <a:ext cx="9144001" cy="4458884"/>
          </a:xfrm>
          <a:prstGeom prst="rect">
            <a:avLst/>
          </a:prstGeom>
          <a:solidFill>
            <a:schemeClr val="lt1">
              <a:alpha val="76862"/>
            </a:schemeClr>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a: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07" name="Google Shape;107;p23"/>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8" name="Google Shape;108;p23"/>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09" name="Google Shape;109;p23"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10"/>
        <p:cNvGrpSpPr/>
        <p:nvPr/>
      </p:nvGrpSpPr>
      <p:grpSpPr>
        <a:xfrm>
          <a:off x="0" y="0"/>
          <a:ext cx="0" cy="0"/>
          <a:chOff x="0" y="0"/>
          <a:chExt cx="0" cy="0"/>
        </a:xfrm>
      </p:grpSpPr>
      <p:pic>
        <p:nvPicPr>
          <p:cNvPr id="111" name="Google Shape;111;p24"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112" name="Google Shape;112;p24"/>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24"/>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4" name="Google Shape;114;p24" title="decorative"/>
          <p:cNvPicPr preferRelativeResize="0"/>
          <p:nvPr/>
        </p:nvPicPr>
        <p:blipFill rotWithShape="1">
          <a:blip r:embed="rId3">
            <a:alphaModFix/>
          </a:blip>
          <a:srcRect l="41356" r="17287"/>
          <a:stretch/>
        </p:blipFill>
        <p:spPr>
          <a:xfrm>
            <a:off x="7467600" y="1980164"/>
            <a:ext cx="1699490" cy="2496039"/>
          </a:xfrm>
          <a:prstGeom prst="rect">
            <a:avLst/>
          </a:prstGeom>
          <a:noFill/>
          <a:ln>
            <a:noFill/>
          </a:ln>
        </p:spPr>
      </p:pic>
      <p:pic>
        <p:nvPicPr>
          <p:cNvPr id="115" name="Google Shape;115;p24" title="Virginia Department of Education logo"/>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16"/>
        <p:cNvGrpSpPr/>
        <p:nvPr/>
      </p:nvGrpSpPr>
      <p:grpSpPr>
        <a:xfrm>
          <a:off x="0" y="0"/>
          <a:ext cx="0" cy="0"/>
          <a:chOff x="0" y="0"/>
          <a:chExt cx="0" cy="0"/>
        </a:xfrm>
      </p:grpSpPr>
      <p:pic>
        <p:nvPicPr>
          <p:cNvPr id="117" name="Google Shape;117;p25"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118" name="Google Shape;118;p25"/>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25"/>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0" name="Google Shape;120;p25" title="decorative"/>
          <p:cNvPicPr preferRelativeResize="0"/>
          <p:nvPr/>
        </p:nvPicPr>
        <p:blipFill rotWithShape="1">
          <a:blip r:embed="rId3">
            <a:alphaModFix/>
          </a:blip>
          <a:srcRect/>
          <a:stretch/>
        </p:blipFill>
        <p:spPr>
          <a:xfrm>
            <a:off x="7162800" y="1979713"/>
            <a:ext cx="2004295" cy="2476834"/>
          </a:xfrm>
          <a:prstGeom prst="rect">
            <a:avLst/>
          </a:prstGeom>
          <a:noFill/>
          <a:ln>
            <a:noFill/>
          </a:ln>
        </p:spPr>
      </p:pic>
      <p:pic>
        <p:nvPicPr>
          <p:cNvPr id="121" name="Google Shape;121;p25" title="Virginia Department of Education logo"/>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
        <p:cNvGrpSpPr/>
        <p:nvPr/>
      </p:nvGrpSpPr>
      <p:grpSpPr>
        <a:xfrm>
          <a:off x="0" y="0"/>
          <a:ext cx="0" cy="0"/>
          <a:chOff x="0" y="0"/>
          <a:chExt cx="0" cy="0"/>
        </a:xfrm>
      </p:grpSpPr>
      <p:sp>
        <p:nvSpPr>
          <p:cNvPr id="30" name="Google Shape;30;p8"/>
          <p:cNvSpPr txBox="1">
            <a:spLocks noGrp="1"/>
          </p:cNvSpPr>
          <p:nvPr>
            <p:ph type="subTitle" idx="1"/>
          </p:nvPr>
        </p:nvSpPr>
        <p:spPr>
          <a:xfrm>
            <a:off x="1371600" y="17335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dk1"/>
              </a:buClr>
              <a:buSzPts val="3200"/>
              <a:buNone/>
              <a:defRPr i="1">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31" name="Google Shape;31;p8"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
        <p:nvSpPr>
          <p:cNvPr id="32" name="Google Shape;32;p8"/>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22"/>
        <p:cNvGrpSpPr/>
        <p:nvPr/>
      </p:nvGrpSpPr>
      <p:grpSpPr>
        <a:xfrm>
          <a:off x="0" y="0"/>
          <a:ext cx="0" cy="0"/>
          <a:chOff x="0" y="0"/>
          <a:chExt cx="0" cy="0"/>
        </a:xfrm>
      </p:grpSpPr>
      <p:pic>
        <p:nvPicPr>
          <p:cNvPr id="123" name="Google Shape;123;p26"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124" name="Google Shape;124;p26"/>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26"/>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6" name="Google Shape;126;p26" title="decorative"/>
          <p:cNvPicPr preferRelativeResize="0"/>
          <p:nvPr/>
        </p:nvPicPr>
        <p:blipFill rotWithShape="1">
          <a:blip r:embed="rId3">
            <a:alphaModFix/>
          </a:blip>
          <a:srcRect r="8775"/>
          <a:stretch/>
        </p:blipFill>
        <p:spPr>
          <a:xfrm>
            <a:off x="6798171" y="2038349"/>
            <a:ext cx="2345829" cy="2418197"/>
          </a:xfrm>
          <a:prstGeom prst="rect">
            <a:avLst/>
          </a:prstGeom>
          <a:noFill/>
          <a:ln>
            <a:noFill/>
          </a:ln>
        </p:spPr>
      </p:pic>
      <p:pic>
        <p:nvPicPr>
          <p:cNvPr id="127" name="Google Shape;127;p26" title="Virginia Department of Education logo"/>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128"/>
        <p:cNvGrpSpPr/>
        <p:nvPr/>
      </p:nvGrpSpPr>
      <p:grpSpPr>
        <a:xfrm>
          <a:off x="0" y="0"/>
          <a:ext cx="0" cy="0"/>
          <a:chOff x="0" y="0"/>
          <a:chExt cx="0" cy="0"/>
        </a:xfrm>
      </p:grpSpPr>
      <p:pic>
        <p:nvPicPr>
          <p:cNvPr id="129" name="Google Shape;129;p27"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130" name="Google Shape;130;p27"/>
          <p:cNvSpPr/>
          <p:nvPr/>
        </p:nvSpPr>
        <p:spPr>
          <a:xfrm>
            <a:off x="384849" y="1047750"/>
            <a:ext cx="4033212" cy="3330863"/>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a: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31" name="Google Shape;131;p27"/>
          <p:cNvSpPr/>
          <p:nvPr/>
        </p:nvSpPr>
        <p:spPr>
          <a:xfrm>
            <a:off x="4693614" y="1047750"/>
            <a:ext cx="4033212" cy="3330863"/>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a: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32" name="Google Shape;132;p27"/>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27"/>
          <p:cNvSpPr txBox="1">
            <a:spLocks noGrp="1"/>
          </p:cNvSpPr>
          <p:nvPr>
            <p:ph type="body" idx="1"/>
          </p:nvPr>
        </p:nvSpPr>
        <p:spPr>
          <a:xfrm>
            <a:off x="457200" y="1200151"/>
            <a:ext cx="3886200" cy="30479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4" name="Google Shape;134;p27"/>
          <p:cNvSpPr txBox="1">
            <a:spLocks noGrp="1"/>
          </p:cNvSpPr>
          <p:nvPr>
            <p:ph type="body" idx="2"/>
          </p:nvPr>
        </p:nvSpPr>
        <p:spPr>
          <a:xfrm>
            <a:off x="4800600" y="1200151"/>
            <a:ext cx="3810000" cy="30479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135" name="Google Shape;135;p27" title="decorative"/>
          <p:cNvPicPr preferRelativeResize="0"/>
          <p:nvPr/>
        </p:nvPicPr>
        <p:blipFill rotWithShape="1">
          <a:blip r:embed="rId3">
            <a:alphaModFix/>
          </a:blip>
          <a:srcRect/>
          <a:stretch/>
        </p:blipFill>
        <p:spPr>
          <a:xfrm>
            <a:off x="4067497" y="1418317"/>
            <a:ext cx="1508698" cy="3175866"/>
          </a:xfrm>
          <a:prstGeom prst="rect">
            <a:avLst/>
          </a:prstGeom>
          <a:noFill/>
          <a:ln>
            <a:noFill/>
          </a:ln>
        </p:spPr>
      </p:pic>
      <p:pic>
        <p:nvPicPr>
          <p:cNvPr id="136" name="Google Shape;136;p27" title="Virginia Department of Education logo"/>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137"/>
        <p:cNvGrpSpPr/>
        <p:nvPr/>
      </p:nvGrpSpPr>
      <p:grpSpPr>
        <a:xfrm>
          <a:off x="0" y="0"/>
          <a:ext cx="0" cy="0"/>
          <a:chOff x="0" y="0"/>
          <a:chExt cx="0" cy="0"/>
        </a:xfrm>
      </p:grpSpPr>
      <p:pic>
        <p:nvPicPr>
          <p:cNvPr id="138" name="Google Shape;138;p28"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139" name="Google Shape;139;p28"/>
          <p:cNvSpPr/>
          <p:nvPr/>
        </p:nvSpPr>
        <p:spPr>
          <a:xfrm>
            <a:off x="384849" y="1047750"/>
            <a:ext cx="4033212" cy="3330863"/>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a: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40" name="Google Shape;140;p28"/>
          <p:cNvSpPr/>
          <p:nvPr/>
        </p:nvSpPr>
        <p:spPr>
          <a:xfrm>
            <a:off x="4693614" y="1047750"/>
            <a:ext cx="4033212" cy="3330863"/>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a: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41" name="Google Shape;141;p28"/>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28"/>
          <p:cNvSpPr txBox="1">
            <a:spLocks noGrp="1"/>
          </p:cNvSpPr>
          <p:nvPr>
            <p:ph type="body" idx="1"/>
          </p:nvPr>
        </p:nvSpPr>
        <p:spPr>
          <a:xfrm>
            <a:off x="457200" y="1200151"/>
            <a:ext cx="3886200" cy="30479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3" name="Google Shape;143;p28"/>
          <p:cNvSpPr txBox="1">
            <a:spLocks noGrp="1"/>
          </p:cNvSpPr>
          <p:nvPr>
            <p:ph type="body" idx="2"/>
          </p:nvPr>
        </p:nvSpPr>
        <p:spPr>
          <a:xfrm>
            <a:off x="4800600" y="1200151"/>
            <a:ext cx="3810000" cy="30479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144" name="Google Shape;144;p28"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5"/>
        <p:cNvGrpSpPr/>
        <p:nvPr/>
      </p:nvGrpSpPr>
      <p:grpSpPr>
        <a:xfrm>
          <a:off x="0" y="0"/>
          <a:ext cx="0" cy="0"/>
          <a:chOff x="0" y="0"/>
          <a:chExt cx="0" cy="0"/>
        </a:xfrm>
      </p:grpSpPr>
      <p:sp>
        <p:nvSpPr>
          <p:cNvPr id="146" name="Google Shape;146;p2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Google Shape;147;p29"/>
          <p:cNvSpPr txBox="1">
            <a:spLocks noGrp="1"/>
          </p:cNvSpPr>
          <p:nvPr>
            <p:ph type="body" idx="1"/>
          </p:nvPr>
        </p:nvSpPr>
        <p:spPr>
          <a:xfrm>
            <a:off x="457200" y="1200151"/>
            <a:ext cx="4038600" cy="31241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8" name="Google Shape;148;p29"/>
          <p:cNvSpPr txBox="1">
            <a:spLocks noGrp="1"/>
          </p:cNvSpPr>
          <p:nvPr>
            <p:ph type="body" idx="2"/>
          </p:nvPr>
        </p:nvSpPr>
        <p:spPr>
          <a:xfrm>
            <a:off x="4648200" y="1200151"/>
            <a:ext cx="4038600" cy="31241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149" name="Google Shape;149;p29"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p3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2" name="Google Shape;152;p3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3" name="Google Shape;153;p30"/>
          <p:cNvSpPr txBox="1">
            <a:spLocks noGrp="1"/>
          </p:cNvSpPr>
          <p:nvPr>
            <p:ph type="body" idx="2"/>
          </p:nvPr>
        </p:nvSpPr>
        <p:spPr>
          <a:xfrm>
            <a:off x="457200" y="1631156"/>
            <a:ext cx="4040188"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4" name="Google Shape;154;p3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5" name="Google Shape;155;p30"/>
          <p:cNvSpPr txBox="1">
            <a:spLocks noGrp="1"/>
          </p:cNvSpPr>
          <p:nvPr>
            <p:ph type="body" idx="4"/>
          </p:nvPr>
        </p:nvSpPr>
        <p:spPr>
          <a:xfrm>
            <a:off x="4645026" y="1631156"/>
            <a:ext cx="4041775"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56" name="Google Shape;156;p30"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7"/>
        <p:cNvGrpSpPr/>
        <p:nvPr/>
      </p:nvGrpSpPr>
      <p:grpSpPr>
        <a:xfrm>
          <a:off x="0" y="0"/>
          <a:ext cx="0" cy="0"/>
          <a:chOff x="0" y="0"/>
          <a:chExt cx="0" cy="0"/>
        </a:xfrm>
      </p:grpSpPr>
      <p:sp>
        <p:nvSpPr>
          <p:cNvPr id="158" name="Google Shape;158;p3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9" name="Google Shape;159;p31"/>
          <p:cNvSpPr txBox="1">
            <a:spLocks noGrp="1"/>
          </p:cNvSpPr>
          <p:nvPr>
            <p:ph type="body" idx="1"/>
          </p:nvPr>
        </p:nvSpPr>
        <p:spPr>
          <a:xfrm>
            <a:off x="457201" y="1076326"/>
            <a:ext cx="3008313" cy="3240611"/>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0" name="Google Shape;160;p31"/>
          <p:cNvSpPr txBox="1">
            <a:spLocks noGrp="1"/>
          </p:cNvSpPr>
          <p:nvPr>
            <p:ph type="body" idx="2"/>
          </p:nvPr>
        </p:nvSpPr>
        <p:spPr>
          <a:xfrm>
            <a:off x="3575050" y="204789"/>
            <a:ext cx="5111750" cy="4043362"/>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pic>
        <p:nvPicPr>
          <p:cNvPr id="161" name="Google Shape;161;p31"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2"/>
        <p:cNvGrpSpPr/>
        <p:nvPr/>
      </p:nvGrpSpPr>
      <p:grpSpPr>
        <a:xfrm>
          <a:off x="0" y="0"/>
          <a:ext cx="0" cy="0"/>
          <a:chOff x="0" y="0"/>
          <a:chExt cx="0" cy="0"/>
        </a:xfrm>
      </p:grpSpPr>
      <p:sp>
        <p:nvSpPr>
          <p:cNvPr id="163" name="Google Shape;163;p32"/>
          <p:cNvSpPr txBox="1">
            <a:spLocks noGrp="1"/>
          </p:cNvSpPr>
          <p:nvPr>
            <p:ph type="title"/>
          </p:nvPr>
        </p:nvSpPr>
        <p:spPr>
          <a:xfrm>
            <a:off x="1792288" y="3600450"/>
            <a:ext cx="5486400" cy="723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4" name="Google Shape;164;p3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pic>
        <p:nvPicPr>
          <p:cNvPr id="165" name="Google Shape;165;p32"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34481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80825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3"/>
        <p:cNvGrpSpPr/>
        <p:nvPr/>
      </p:nvGrpSpPr>
      <p:grpSpPr>
        <a:xfrm>
          <a:off x="0" y="0"/>
          <a:ext cx="0" cy="0"/>
          <a:chOff x="0" y="0"/>
          <a:chExt cx="0" cy="0"/>
        </a:xfrm>
      </p:grpSpPr>
      <p:sp>
        <p:nvSpPr>
          <p:cNvPr id="34" name="Google Shape;34;p9"/>
          <p:cNvSpPr txBox="1">
            <a:spLocks noGrp="1"/>
          </p:cNvSpPr>
          <p:nvPr>
            <p:ph type="subTitle" idx="1"/>
          </p:nvPr>
        </p:nvSpPr>
        <p:spPr>
          <a:xfrm>
            <a:off x="1371600" y="25717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dk1"/>
              </a:buClr>
              <a:buSzPts val="3200"/>
              <a:buNone/>
              <a:defRPr i="1">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5" name="Google Shape;35;p9"/>
          <p:cNvSpPr txBox="1">
            <a:spLocks noGrp="1"/>
          </p:cNvSpPr>
          <p:nvPr>
            <p:ph type="title"/>
          </p:nvPr>
        </p:nvSpPr>
        <p:spPr>
          <a:xfrm>
            <a:off x="0" y="971550"/>
            <a:ext cx="9144000" cy="1371599"/>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 name="Google Shape;36;p9"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7"/>
        <p:cNvGrpSpPr/>
        <p:nvPr/>
      </p:nvGrpSpPr>
      <p:grpSpPr>
        <a:xfrm>
          <a:off x="0" y="0"/>
          <a:ext cx="0" cy="0"/>
          <a:chOff x="0" y="0"/>
          <a:chExt cx="0" cy="0"/>
        </a:xfrm>
      </p:grpSpPr>
      <p:pic>
        <p:nvPicPr>
          <p:cNvPr id="38" name="Google Shape;38;p10" title="decorative"/>
          <p:cNvPicPr preferRelativeResize="0"/>
          <p:nvPr/>
        </p:nvPicPr>
        <p:blipFill rotWithShape="1">
          <a:blip r:embed="rId2">
            <a:alphaModFix/>
          </a:blip>
          <a:srcRect t="21780" b="14950"/>
          <a:stretch/>
        </p:blipFill>
        <p:spPr>
          <a:xfrm>
            <a:off x="0" y="776037"/>
            <a:ext cx="9144000" cy="3668501"/>
          </a:xfrm>
          <a:prstGeom prst="rect">
            <a:avLst/>
          </a:prstGeom>
          <a:noFill/>
          <a:ln>
            <a:noFill/>
          </a:ln>
        </p:spPr>
      </p:pic>
      <p:pic>
        <p:nvPicPr>
          <p:cNvPr id="39" name="Google Shape;39;p10"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
        <p:nvSpPr>
          <p:cNvPr id="40" name="Google Shape;40;p10"/>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41"/>
        <p:cNvGrpSpPr/>
        <p:nvPr/>
      </p:nvGrpSpPr>
      <p:grpSpPr>
        <a:xfrm>
          <a:off x="0" y="0"/>
          <a:ext cx="0" cy="0"/>
          <a:chOff x="0" y="0"/>
          <a:chExt cx="0" cy="0"/>
        </a:xfrm>
      </p:grpSpPr>
      <p:pic>
        <p:nvPicPr>
          <p:cNvPr id="42" name="Google Shape;42;p11" title="decorative"/>
          <p:cNvPicPr preferRelativeResize="0"/>
          <p:nvPr/>
        </p:nvPicPr>
        <p:blipFill rotWithShape="1">
          <a:blip r:embed="rId2">
            <a:alphaModFix/>
          </a:blip>
          <a:srcRect l="2322" t="39515" r="16456"/>
          <a:stretch/>
        </p:blipFill>
        <p:spPr>
          <a:xfrm>
            <a:off x="0" y="0"/>
            <a:ext cx="9144000" cy="4456060"/>
          </a:xfrm>
          <a:prstGeom prst="rect">
            <a:avLst/>
          </a:prstGeom>
          <a:noFill/>
          <a:ln>
            <a:noFill/>
          </a:ln>
        </p:spPr>
      </p:pic>
      <p:sp>
        <p:nvSpPr>
          <p:cNvPr id="43" name="Google Shape;43;p11"/>
          <p:cNvSpPr/>
          <p:nvPr/>
        </p:nvSpPr>
        <p:spPr>
          <a:xfrm>
            <a:off x="0" y="2"/>
            <a:ext cx="9144001" cy="4458884"/>
          </a:xfrm>
          <a:prstGeom prst="rect">
            <a:avLst/>
          </a:prstGeom>
          <a:solidFill>
            <a:schemeClr val="lt1">
              <a:alpha val="76862"/>
            </a:schemeClr>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a: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44" name="Google Shape;44;p11"/>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11"/>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6" name="Google Shape;46;p11"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2"/>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0" name="Google Shape;50;p12" descr="hood11.png"/>
          <p:cNvPicPr preferRelativeResize="0"/>
          <p:nvPr/>
        </p:nvPicPr>
        <p:blipFill rotWithShape="1">
          <a:blip r:embed="rId2">
            <a:alphaModFix/>
          </a:blip>
          <a:srcRect r="19631"/>
          <a:stretch/>
        </p:blipFill>
        <p:spPr>
          <a:xfrm>
            <a:off x="6461189" y="2368846"/>
            <a:ext cx="2682811" cy="2107358"/>
          </a:xfrm>
          <a:prstGeom prst="rect">
            <a:avLst/>
          </a:prstGeom>
          <a:noFill/>
          <a:ln>
            <a:noFill/>
          </a:ln>
        </p:spPr>
      </p:pic>
      <p:pic>
        <p:nvPicPr>
          <p:cNvPr id="51" name="Google Shape;51;p12"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2"/>
        <p:cNvGrpSpPr/>
        <p:nvPr/>
      </p:nvGrpSpPr>
      <p:grpSpPr>
        <a:xfrm>
          <a:off x="0" y="0"/>
          <a:ext cx="0" cy="0"/>
          <a:chOff x="0" y="0"/>
          <a:chExt cx="0" cy="0"/>
        </a:xfrm>
      </p:grpSpPr>
      <p:pic>
        <p:nvPicPr>
          <p:cNvPr id="53" name="Google Shape;53;p13" title="decorative"/>
          <p:cNvPicPr preferRelativeResize="0"/>
          <p:nvPr/>
        </p:nvPicPr>
        <p:blipFill rotWithShape="1">
          <a:blip r:embed="rId2">
            <a:alphaModFix/>
          </a:blip>
          <a:srcRect r="30665"/>
          <a:stretch/>
        </p:blipFill>
        <p:spPr>
          <a:xfrm>
            <a:off x="1" y="819150"/>
            <a:ext cx="3837061" cy="3633963"/>
          </a:xfrm>
          <a:prstGeom prst="rect">
            <a:avLst/>
          </a:prstGeom>
          <a:noFill/>
          <a:ln>
            <a:noFill/>
          </a:ln>
        </p:spPr>
      </p:pic>
      <p:sp>
        <p:nvSpPr>
          <p:cNvPr id="54" name="Google Shape;54;p13"/>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3"/>
          <p:cNvSpPr txBox="1">
            <a:spLocks noGrp="1"/>
          </p:cNvSpPr>
          <p:nvPr>
            <p:ph type="body" idx="1"/>
          </p:nvPr>
        </p:nvSpPr>
        <p:spPr>
          <a:xfrm>
            <a:off x="4114800" y="1101329"/>
            <a:ext cx="4724400" cy="423724"/>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6" name="Google Shape;56;p13"/>
          <p:cNvSpPr txBox="1">
            <a:spLocks noGrp="1"/>
          </p:cNvSpPr>
          <p:nvPr>
            <p:ph type="body" idx="2"/>
          </p:nvPr>
        </p:nvSpPr>
        <p:spPr>
          <a:xfrm>
            <a:off x="4114800" y="1581150"/>
            <a:ext cx="4724400"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57" name="Google Shape;57;p13"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8"/>
        <p:cNvGrpSpPr/>
        <p:nvPr/>
      </p:nvGrpSpPr>
      <p:grpSpPr>
        <a:xfrm>
          <a:off x="0" y="0"/>
          <a:ext cx="0" cy="0"/>
          <a:chOff x="0" y="0"/>
          <a:chExt cx="0" cy="0"/>
        </a:xfrm>
      </p:grpSpPr>
      <p:pic>
        <p:nvPicPr>
          <p:cNvPr id="59" name="Google Shape;59;p14" title="decorative"/>
          <p:cNvPicPr preferRelativeResize="0"/>
          <p:nvPr/>
        </p:nvPicPr>
        <p:blipFill rotWithShape="1">
          <a:blip r:embed="rId2">
            <a:alphaModFix/>
          </a:blip>
          <a:srcRect r="30665"/>
          <a:stretch/>
        </p:blipFill>
        <p:spPr>
          <a:xfrm>
            <a:off x="1" y="819150"/>
            <a:ext cx="3837061" cy="3633963"/>
          </a:xfrm>
          <a:prstGeom prst="rect">
            <a:avLst/>
          </a:prstGeom>
          <a:noFill/>
          <a:ln>
            <a:noFill/>
          </a:ln>
        </p:spPr>
      </p:pic>
      <p:sp>
        <p:nvSpPr>
          <p:cNvPr id="60" name="Google Shape;60;p14"/>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14"/>
          <p:cNvSpPr txBox="1">
            <a:spLocks noGrp="1"/>
          </p:cNvSpPr>
          <p:nvPr>
            <p:ph type="body" idx="1"/>
          </p:nvPr>
        </p:nvSpPr>
        <p:spPr>
          <a:xfrm>
            <a:off x="4114800" y="1200151"/>
            <a:ext cx="47244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62" name="Google Shape;62;p14"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3"/>
        <p:cNvGrpSpPr/>
        <p:nvPr/>
      </p:nvGrpSpPr>
      <p:grpSpPr>
        <a:xfrm>
          <a:off x="0" y="0"/>
          <a:ext cx="0" cy="0"/>
          <a:chOff x="0" y="0"/>
          <a:chExt cx="0" cy="0"/>
        </a:xfrm>
      </p:grpSpPr>
      <p:pic>
        <p:nvPicPr>
          <p:cNvPr id="64" name="Google Shape;64;p15" title="decorative"/>
          <p:cNvPicPr preferRelativeResize="0"/>
          <p:nvPr/>
        </p:nvPicPr>
        <p:blipFill rotWithShape="1">
          <a:blip r:embed="rId2">
            <a:alphaModFix/>
          </a:blip>
          <a:srcRect r="36682"/>
          <a:stretch/>
        </p:blipFill>
        <p:spPr>
          <a:xfrm>
            <a:off x="1" y="486990"/>
            <a:ext cx="3810000" cy="3965601"/>
          </a:xfrm>
          <a:prstGeom prst="rect">
            <a:avLst/>
          </a:prstGeom>
          <a:noFill/>
          <a:ln>
            <a:noFill/>
          </a:ln>
        </p:spPr>
      </p:pic>
      <p:sp>
        <p:nvSpPr>
          <p:cNvPr id="65" name="Google Shape;65;p15"/>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5"/>
          <p:cNvSpPr txBox="1">
            <a:spLocks noGrp="1"/>
          </p:cNvSpPr>
          <p:nvPr>
            <p:ph type="body" idx="1"/>
          </p:nvPr>
        </p:nvSpPr>
        <p:spPr>
          <a:xfrm>
            <a:off x="4114800" y="1101329"/>
            <a:ext cx="4724400" cy="423724"/>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7" name="Google Shape;67;p15"/>
          <p:cNvSpPr txBox="1">
            <a:spLocks noGrp="1"/>
          </p:cNvSpPr>
          <p:nvPr>
            <p:ph type="body" idx="2"/>
          </p:nvPr>
        </p:nvSpPr>
        <p:spPr>
          <a:xfrm>
            <a:off x="4114800" y="1581150"/>
            <a:ext cx="4724400"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68" name="Google Shape;68;p15"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4"/>
          <p:cNvSpPr/>
          <p:nvPr/>
        </p:nvSpPr>
        <p:spPr>
          <a:xfrm>
            <a:off x="-1" y="4462415"/>
            <a:ext cx="9151305" cy="685800"/>
          </a:xfrm>
          <a:prstGeom prst="rect">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 name="Google Shape;12;p4" title="Virginia is for Learners logo"/>
          <p:cNvPicPr preferRelativeResize="0"/>
          <p:nvPr/>
        </p:nvPicPr>
        <p:blipFill rotWithShape="1">
          <a:blip r:embed="rId30">
            <a:alphaModFix/>
          </a:blip>
          <a:srcRect/>
          <a:stretch/>
        </p:blipFill>
        <p:spPr>
          <a:xfrm>
            <a:off x="7619060" y="4495086"/>
            <a:ext cx="1320709" cy="611267"/>
          </a:xfrm>
          <a:prstGeom prst="rect">
            <a:avLst/>
          </a:prstGeom>
          <a:noFill/>
          <a:ln>
            <a:noFill/>
          </a:ln>
        </p:spPr>
      </p:pic>
      <p:cxnSp>
        <p:nvCxnSpPr>
          <p:cNvPr id="13" name="Google Shape;13;p4"/>
          <p:cNvCxnSpPr/>
          <p:nvPr/>
        </p:nvCxnSpPr>
        <p:spPr>
          <a:xfrm>
            <a:off x="0" y="4462415"/>
            <a:ext cx="9144000" cy="0"/>
          </a:xfrm>
          <a:prstGeom prst="straightConnector1">
            <a:avLst/>
          </a:prstGeom>
          <a:noFill/>
          <a:ln w="25400" cap="flat" cmpd="sng">
            <a:solidFill>
              <a:srgbClr val="E20D38"/>
            </a:solidFill>
            <a:prstDash val="solid"/>
            <a:round/>
            <a:headEnd type="none" w="sm" len="sm"/>
            <a:tailEnd type="none" w="sm" len="sm"/>
          </a:ln>
          <a:effectLst>
            <a:outerShdw blurRad="40000" dist="20000" dir="5400000" rotWithShape="0">
              <a:srgbClr val="000000">
                <a:alpha val="37647"/>
              </a:srgbClr>
            </a:outerShdw>
          </a:effectLst>
        </p:spPr>
      </p:cxnSp>
      <p:sp>
        <p:nvSpPr>
          <p:cNvPr id="14" name="Google Shape;14;p4"/>
          <p:cNvSpPr txBox="1"/>
          <p:nvPr/>
        </p:nvSpPr>
        <p:spPr>
          <a:xfrm>
            <a:off x="165902" y="4667996"/>
            <a:ext cx="2133600" cy="27463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lt1"/>
                </a:solidFill>
                <a:latin typeface="Calibri"/>
                <a:ea typeface="Calibri"/>
                <a:cs typeface="Calibri"/>
                <a:sym typeface="Calibri"/>
              </a:rPr>
              <a:t>‹#›</a:t>
            </a:fld>
            <a:endParaRPr sz="20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cte@doe.Virginia.gov"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hyperlink" Target="http://www.doe.virginia.gov/instruction/career_technical/index.s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law.lis.virginia.gov/vacode/22.1-2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law.lis.virginia.gov/vacode/22.1-227/" TargetMode="External"/><Relationship Id="rId4" Type="http://schemas.openxmlformats.org/officeDocument/2006/relationships/hyperlink" Target="https://law.lis.virginia.gov/vacode/22.1-1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5106"/>
          </a:xfrm>
        </p:spPr>
        <p:txBody>
          <a:bodyPr/>
          <a:lstStyle/>
          <a:p>
            <a:pPr algn="ctr"/>
            <a:r>
              <a:rPr lang="en-US" sz="3200" dirty="0" smtClean="0"/>
              <a:t>Final </a:t>
            </a:r>
            <a:r>
              <a:rPr lang="en-US" sz="3200" dirty="0" smtClean="0"/>
              <a:t>Review of Virginia Perkins V State Plan</a:t>
            </a:r>
            <a:endParaRPr lang="en-US" sz="3200" dirty="0"/>
          </a:p>
        </p:txBody>
      </p:sp>
    </p:spTree>
    <p:extLst>
      <p:ext uri="{BB962C8B-B14F-4D97-AF65-F5344CB8AC3E}">
        <p14:creationId xmlns:p14="http://schemas.microsoft.com/office/powerpoint/2010/main" val="897977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400"/>
              <a:buFont typeface="Calibri"/>
              <a:buNone/>
            </a:pPr>
            <a:r>
              <a:rPr lang="en-US" sz="4000" dirty="0" smtClean="0"/>
              <a:t>Perkins V Required Leadership Activities</a:t>
            </a:r>
            <a:endParaRPr sz="4000" dirty="0"/>
          </a:p>
        </p:txBody>
      </p:sp>
      <p:graphicFrame>
        <p:nvGraphicFramePr>
          <p:cNvPr id="2" name="Table 1"/>
          <p:cNvGraphicFramePr>
            <a:graphicFrameLocks noGrp="1"/>
          </p:cNvGraphicFramePr>
          <p:nvPr>
            <p:extLst>
              <p:ext uri="{D42A27DB-BD31-4B8C-83A1-F6EECF244321}">
                <p14:modId xmlns:p14="http://schemas.microsoft.com/office/powerpoint/2010/main" val="3056697826"/>
              </p:ext>
            </p:extLst>
          </p:nvPr>
        </p:nvGraphicFramePr>
        <p:xfrm>
          <a:off x="245044" y="858369"/>
          <a:ext cx="7936430" cy="3261422"/>
        </p:xfrm>
        <a:graphic>
          <a:graphicData uri="http://schemas.openxmlformats.org/drawingml/2006/table">
            <a:tbl>
              <a:tblPr firstRow="1" bandRow="1">
                <a:tableStyleId>{5C22544A-7EE6-4342-B048-85BDC9FD1C3A}</a:tableStyleId>
              </a:tblPr>
              <a:tblGrid>
                <a:gridCol w="6402167">
                  <a:extLst>
                    <a:ext uri="{9D8B030D-6E8A-4147-A177-3AD203B41FA5}">
                      <a16:colId xmlns:a16="http://schemas.microsoft.com/office/drawing/2014/main" val="1736577483"/>
                    </a:ext>
                  </a:extLst>
                </a:gridCol>
                <a:gridCol w="1534263">
                  <a:extLst>
                    <a:ext uri="{9D8B030D-6E8A-4147-A177-3AD203B41FA5}">
                      <a16:colId xmlns:a16="http://schemas.microsoft.com/office/drawing/2014/main" val="3870107563"/>
                    </a:ext>
                  </a:extLst>
                </a:gridCol>
              </a:tblGrid>
              <a:tr h="335342">
                <a:tc>
                  <a:txBody>
                    <a:bodyPr/>
                    <a:lstStyle/>
                    <a:p>
                      <a:r>
                        <a:rPr lang="en-US" b="1" dirty="0" smtClean="0">
                          <a:solidFill>
                            <a:schemeClr val="tx1"/>
                          </a:solidFill>
                        </a:rPr>
                        <a:t>State Institutions </a:t>
                      </a:r>
                      <a:r>
                        <a:rPr lang="en-US" b="0" dirty="0" smtClean="0">
                          <a:solidFill>
                            <a:schemeClr val="tx1"/>
                          </a:solidFill>
                        </a:rPr>
                        <a:t>– (Department of Corrections and Department of Juvenile Justice)</a:t>
                      </a:r>
                      <a:endParaRPr lang="en-US" b="0" dirty="0">
                        <a:solidFill>
                          <a:schemeClr val="tx1"/>
                        </a:solidFill>
                      </a:endParaRPr>
                    </a:p>
                  </a:txBody>
                  <a:tcPr>
                    <a:noFill/>
                  </a:tcPr>
                </a:tc>
                <a:tc>
                  <a:txBody>
                    <a:bodyPr/>
                    <a:lstStyle/>
                    <a:p>
                      <a:r>
                        <a:rPr lang="en-US" b="0" dirty="0" smtClean="0">
                          <a:solidFill>
                            <a:schemeClr val="tx1"/>
                          </a:solidFill>
                        </a:rPr>
                        <a:t>$220,000.00</a:t>
                      </a:r>
                      <a:endParaRPr lang="en-US" b="0" dirty="0">
                        <a:solidFill>
                          <a:schemeClr val="tx1"/>
                        </a:solidFill>
                      </a:endParaRPr>
                    </a:p>
                  </a:txBody>
                  <a:tcPr>
                    <a:noFill/>
                  </a:tcPr>
                </a:tc>
                <a:extLst>
                  <a:ext uri="{0D108BD9-81ED-4DB2-BD59-A6C34878D82A}">
                    <a16:rowId xmlns:a16="http://schemas.microsoft.com/office/drawing/2014/main" val="2427579844"/>
                  </a:ext>
                </a:extLst>
              </a:tr>
              <a:tr h="1279039">
                <a:tc>
                  <a:txBody>
                    <a:bodyPr/>
                    <a:lstStyle/>
                    <a:p>
                      <a:r>
                        <a:rPr lang="en-US" b="1" dirty="0" smtClean="0">
                          <a:solidFill>
                            <a:schemeClr val="tx1"/>
                          </a:solidFill>
                        </a:rPr>
                        <a:t>Nontraditional Research and Training </a:t>
                      </a:r>
                      <a:r>
                        <a:rPr lang="en-US" dirty="0" smtClean="0">
                          <a:solidFill>
                            <a:schemeClr val="tx1"/>
                          </a:solidFill>
                        </a:rPr>
                        <a:t>– Services that prepare individuals for nontraditional fields</a:t>
                      </a:r>
                    </a:p>
                    <a:p>
                      <a:endParaRPr lang="en-US" b="1" dirty="0" smtClean="0">
                        <a:solidFill>
                          <a:schemeClr val="tx1"/>
                        </a:solidFill>
                      </a:endParaRPr>
                    </a:p>
                    <a:p>
                      <a:r>
                        <a:rPr lang="en-US" b="1" dirty="0" smtClean="0">
                          <a:solidFill>
                            <a:schemeClr val="tx1"/>
                          </a:solidFill>
                        </a:rPr>
                        <a:t>Trailblazers </a:t>
                      </a:r>
                      <a:r>
                        <a:rPr lang="en-US" dirty="0" smtClean="0">
                          <a:solidFill>
                            <a:schemeClr val="tx1"/>
                          </a:solidFill>
                        </a:rPr>
                        <a:t>– Provides high quality, current demographic and labor market data together with policy and program analysis.</a:t>
                      </a:r>
                    </a:p>
                    <a:p>
                      <a:endParaRPr lang="en-US" dirty="0" smtClean="0">
                        <a:solidFill>
                          <a:schemeClr val="tx1"/>
                        </a:solidFill>
                      </a:endParaRPr>
                    </a:p>
                  </a:txBody>
                  <a:tcPr>
                    <a:noFill/>
                  </a:tcPr>
                </a:tc>
                <a:tc>
                  <a:txBody>
                    <a:bodyPr/>
                    <a:lstStyle/>
                    <a:p>
                      <a:r>
                        <a:rPr lang="en-US" dirty="0" smtClean="0">
                          <a:solidFill>
                            <a:schemeClr val="tx1"/>
                          </a:solidFill>
                        </a:rPr>
                        <a:t>$150,000.00</a:t>
                      </a:r>
                    </a:p>
                    <a:p>
                      <a:endParaRPr lang="en-US" dirty="0" smtClean="0">
                        <a:solidFill>
                          <a:schemeClr val="tx1"/>
                        </a:solidFill>
                      </a:endParaRPr>
                    </a:p>
                    <a:p>
                      <a:endParaRPr lang="en-US" u="none" dirty="0" smtClean="0">
                        <a:solidFill>
                          <a:schemeClr val="tx1"/>
                        </a:solidFill>
                      </a:endParaRPr>
                    </a:p>
                    <a:p>
                      <a:r>
                        <a:rPr lang="en-US" u="none" dirty="0" smtClean="0">
                          <a:solidFill>
                            <a:schemeClr val="tx1"/>
                          </a:solidFill>
                        </a:rPr>
                        <a:t>$49,996.00</a:t>
                      </a:r>
                    </a:p>
                  </a:txBody>
                  <a:tcPr>
                    <a:noFill/>
                  </a:tcPr>
                </a:tc>
                <a:extLst>
                  <a:ext uri="{0D108BD9-81ED-4DB2-BD59-A6C34878D82A}">
                    <a16:rowId xmlns:a16="http://schemas.microsoft.com/office/drawing/2014/main" val="3390228411"/>
                  </a:ext>
                </a:extLst>
              </a:tr>
              <a:tr h="483193">
                <a:tc>
                  <a:txBody>
                    <a:bodyPr/>
                    <a:lstStyle/>
                    <a:p>
                      <a:r>
                        <a:rPr lang="en-US" b="1" dirty="0" smtClean="0">
                          <a:solidFill>
                            <a:schemeClr val="tx1"/>
                          </a:solidFill>
                        </a:rPr>
                        <a:t>CTE Completer Follow-Up Survey- </a:t>
                      </a:r>
                      <a:r>
                        <a:rPr lang="en-US" dirty="0" smtClean="0">
                          <a:solidFill>
                            <a:schemeClr val="tx1"/>
                          </a:solidFill>
                        </a:rPr>
                        <a:t>Perkins V requires a study of program completers following high school graduation.</a:t>
                      </a:r>
                      <a:endParaRPr lang="en-US" dirty="0">
                        <a:solidFill>
                          <a:schemeClr val="tx1"/>
                        </a:solidFill>
                      </a:endParaRPr>
                    </a:p>
                  </a:txBody>
                  <a:tcPr>
                    <a:noFill/>
                  </a:tcPr>
                </a:tc>
                <a:tc>
                  <a:txBody>
                    <a:bodyPr/>
                    <a:lstStyle/>
                    <a:p>
                      <a:r>
                        <a:rPr lang="en-US" dirty="0" smtClean="0">
                          <a:solidFill>
                            <a:schemeClr val="tx1"/>
                          </a:solidFill>
                        </a:rPr>
                        <a:t>$251,183.00</a:t>
                      </a:r>
                      <a:endParaRPr lang="en-US" dirty="0">
                        <a:solidFill>
                          <a:schemeClr val="tx1"/>
                        </a:solidFill>
                      </a:endParaRPr>
                    </a:p>
                  </a:txBody>
                  <a:tcPr>
                    <a:noFill/>
                  </a:tcPr>
                </a:tc>
                <a:extLst>
                  <a:ext uri="{0D108BD9-81ED-4DB2-BD59-A6C34878D82A}">
                    <a16:rowId xmlns:a16="http://schemas.microsoft.com/office/drawing/2014/main" val="479516594"/>
                  </a:ext>
                </a:extLst>
              </a:tr>
              <a:tr h="483193">
                <a:tc>
                  <a:txBody>
                    <a:bodyPr/>
                    <a:lstStyle/>
                    <a:p>
                      <a:r>
                        <a:rPr lang="en-US" b="1" dirty="0" smtClean="0">
                          <a:solidFill>
                            <a:schemeClr val="tx1"/>
                          </a:solidFill>
                        </a:rPr>
                        <a:t>CTE Federal Program Monitoring </a:t>
                      </a:r>
                      <a:r>
                        <a:rPr lang="en-US" dirty="0" smtClean="0">
                          <a:solidFill>
                            <a:schemeClr val="tx1"/>
                          </a:solidFill>
                        </a:rPr>
                        <a:t>– The USDE requires the grant recipient to conduct local onsite monitoring of sub-recipients.</a:t>
                      </a:r>
                      <a:endParaRPr lang="en-US" dirty="0">
                        <a:solidFill>
                          <a:schemeClr val="tx1"/>
                        </a:solidFill>
                      </a:endParaRPr>
                    </a:p>
                  </a:txBody>
                  <a:tcPr>
                    <a:noFill/>
                  </a:tcPr>
                </a:tc>
                <a:tc>
                  <a:txBody>
                    <a:bodyPr/>
                    <a:lstStyle/>
                    <a:p>
                      <a:r>
                        <a:rPr lang="en-US" dirty="0" smtClean="0">
                          <a:solidFill>
                            <a:schemeClr val="tx1"/>
                          </a:solidFill>
                        </a:rPr>
                        <a:t>$123,830.28</a:t>
                      </a:r>
                      <a:endParaRPr lang="en-US" dirty="0">
                        <a:solidFill>
                          <a:schemeClr val="tx1"/>
                        </a:solidFill>
                      </a:endParaRPr>
                    </a:p>
                  </a:txBody>
                  <a:tcPr>
                    <a:noFill/>
                  </a:tcPr>
                </a:tc>
                <a:extLst>
                  <a:ext uri="{0D108BD9-81ED-4DB2-BD59-A6C34878D82A}">
                    <a16:rowId xmlns:a16="http://schemas.microsoft.com/office/drawing/2014/main" val="1108733561"/>
                  </a:ext>
                </a:extLst>
              </a:tr>
              <a:tr h="335342">
                <a:tc>
                  <a:txBody>
                    <a:bodyPr/>
                    <a:lstStyle/>
                    <a:p>
                      <a:r>
                        <a:rPr lang="en-US" b="1" dirty="0" smtClean="0">
                          <a:solidFill>
                            <a:schemeClr val="tx1"/>
                          </a:solidFill>
                        </a:rPr>
                        <a:t>TOTAL</a:t>
                      </a:r>
                      <a:endParaRPr lang="en-US" b="1" dirty="0">
                        <a:solidFill>
                          <a:schemeClr val="tx1"/>
                        </a:solidFill>
                      </a:endParaRPr>
                    </a:p>
                  </a:txBody>
                  <a:tcPr>
                    <a:noFill/>
                  </a:tcPr>
                </a:tc>
                <a:tc>
                  <a:txBody>
                    <a:bodyPr/>
                    <a:lstStyle/>
                    <a:p>
                      <a:r>
                        <a:rPr lang="en-US" dirty="0" smtClean="0">
                          <a:solidFill>
                            <a:schemeClr val="tx1"/>
                          </a:solidFill>
                        </a:rPr>
                        <a:t>$795,009.28</a:t>
                      </a:r>
                      <a:endParaRPr lang="en-US" dirty="0">
                        <a:solidFill>
                          <a:schemeClr val="tx1"/>
                        </a:solidFill>
                      </a:endParaRPr>
                    </a:p>
                  </a:txBody>
                  <a:tcPr>
                    <a:noFill/>
                  </a:tcPr>
                </a:tc>
                <a:extLst>
                  <a:ext uri="{0D108BD9-81ED-4DB2-BD59-A6C34878D82A}">
                    <a16:rowId xmlns:a16="http://schemas.microsoft.com/office/drawing/2014/main" val="2072317452"/>
                  </a:ext>
                </a:extLst>
              </a:tr>
            </a:tbl>
          </a:graphicData>
        </a:graphic>
      </p:graphicFrame>
    </p:spTree>
    <p:extLst>
      <p:ext uri="{BB962C8B-B14F-4D97-AF65-F5344CB8AC3E}">
        <p14:creationId xmlns:p14="http://schemas.microsoft.com/office/powerpoint/2010/main" val="2850488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400"/>
              <a:buFont typeface="Calibri"/>
              <a:buNone/>
            </a:pPr>
            <a:r>
              <a:rPr lang="en-US" sz="4000" dirty="0" smtClean="0"/>
              <a:t>State Leadership Focus Areas of Innovation</a:t>
            </a:r>
            <a:endParaRPr sz="4000" dirty="0"/>
          </a:p>
        </p:txBody>
      </p:sp>
      <p:graphicFrame>
        <p:nvGraphicFramePr>
          <p:cNvPr id="2" name="Table 1"/>
          <p:cNvGraphicFramePr>
            <a:graphicFrameLocks noGrp="1"/>
          </p:cNvGraphicFramePr>
          <p:nvPr>
            <p:extLst/>
          </p:nvPr>
        </p:nvGraphicFramePr>
        <p:xfrm>
          <a:off x="144966" y="1008101"/>
          <a:ext cx="8842917" cy="2870200"/>
        </p:xfrm>
        <a:graphic>
          <a:graphicData uri="http://schemas.openxmlformats.org/drawingml/2006/table">
            <a:tbl>
              <a:tblPr firstRow="1" bandRow="1">
                <a:tableStyleId>{5C22544A-7EE6-4342-B048-85BDC9FD1C3A}</a:tableStyleId>
              </a:tblPr>
              <a:tblGrid>
                <a:gridCol w="6768790">
                  <a:extLst>
                    <a:ext uri="{9D8B030D-6E8A-4147-A177-3AD203B41FA5}">
                      <a16:colId xmlns:a16="http://schemas.microsoft.com/office/drawing/2014/main" val="1736577483"/>
                    </a:ext>
                  </a:extLst>
                </a:gridCol>
                <a:gridCol w="2074127">
                  <a:extLst>
                    <a:ext uri="{9D8B030D-6E8A-4147-A177-3AD203B41FA5}">
                      <a16:colId xmlns:a16="http://schemas.microsoft.com/office/drawing/2014/main" val="3870107563"/>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solidFill>
                            <a:schemeClr val="tx1"/>
                          </a:solidFill>
                        </a:rPr>
                        <a:t>(NEW) National Alliance for Partnerships in Equity (NAPE) </a:t>
                      </a:r>
                      <a:r>
                        <a:rPr lang="en-US" dirty="0" smtClean="0">
                          <a:solidFill>
                            <a:schemeClr val="tx1"/>
                          </a:solidFill>
                        </a:rPr>
                        <a:t>– </a:t>
                      </a:r>
                      <a:r>
                        <a:rPr lang="en-US" b="0" dirty="0" smtClean="0">
                          <a:solidFill>
                            <a:schemeClr val="tx1"/>
                          </a:solidFill>
                        </a:rPr>
                        <a:t>Consortium that collaborates to create equitable and diverse classrooms and workplaces.</a:t>
                      </a:r>
                    </a:p>
                    <a:p>
                      <a:endParaRPr lang="en-US" dirty="0">
                        <a:solidFill>
                          <a:schemeClr val="tx1"/>
                        </a:solidFill>
                      </a:endParaRPr>
                    </a:p>
                  </a:txBody>
                  <a:tcPr>
                    <a:noFill/>
                  </a:tcPr>
                </a:tc>
                <a:tc>
                  <a:txBody>
                    <a:bodyPr/>
                    <a:lstStyle/>
                    <a:p>
                      <a:r>
                        <a:rPr lang="en-US" b="0" dirty="0" smtClean="0">
                          <a:solidFill>
                            <a:schemeClr val="tx1"/>
                          </a:solidFill>
                        </a:rPr>
                        <a:t>$10,000.00</a:t>
                      </a:r>
                      <a:endParaRPr lang="en-US" b="0" dirty="0">
                        <a:solidFill>
                          <a:schemeClr val="tx1"/>
                        </a:solidFill>
                      </a:endParaRPr>
                    </a:p>
                  </a:txBody>
                  <a:tcPr>
                    <a:noFill/>
                  </a:tcPr>
                </a:tc>
                <a:extLst>
                  <a:ext uri="{0D108BD9-81ED-4DB2-BD59-A6C34878D82A}">
                    <a16:rowId xmlns:a16="http://schemas.microsoft.com/office/drawing/2014/main" val="2427579844"/>
                  </a:ext>
                </a:extLst>
              </a:tr>
              <a:tr h="370840">
                <a:tc>
                  <a:txBody>
                    <a:bodyPr/>
                    <a:lstStyle/>
                    <a:p>
                      <a:r>
                        <a:rPr lang="en-US" b="1" dirty="0" smtClean="0">
                          <a:solidFill>
                            <a:schemeClr val="tx1"/>
                          </a:solidFill>
                        </a:rPr>
                        <a:t>(Expanded</a:t>
                      </a:r>
                      <a:r>
                        <a:rPr lang="en-US" b="1" baseline="0" dirty="0" smtClean="0">
                          <a:solidFill>
                            <a:schemeClr val="tx1"/>
                          </a:solidFill>
                        </a:rPr>
                        <a:t> Services) Academic and Career Plan Portfolio – </a:t>
                      </a:r>
                      <a:r>
                        <a:rPr lang="en-US" baseline="0" dirty="0" smtClean="0">
                          <a:solidFill>
                            <a:schemeClr val="tx1"/>
                          </a:solidFill>
                        </a:rPr>
                        <a:t>Includes provisions for each elementary school student to develop a portfolio.</a:t>
                      </a:r>
                      <a:endParaRPr lang="en-US" dirty="0">
                        <a:solidFill>
                          <a:schemeClr val="tx1"/>
                        </a:solidFill>
                      </a:endParaRPr>
                    </a:p>
                  </a:txBody>
                  <a:tcPr>
                    <a:noFill/>
                  </a:tcPr>
                </a:tc>
                <a:tc>
                  <a:txBody>
                    <a:bodyPr/>
                    <a:lstStyle/>
                    <a:p>
                      <a:r>
                        <a:rPr lang="en-US" dirty="0" smtClean="0">
                          <a:solidFill>
                            <a:schemeClr val="tx1"/>
                          </a:solidFill>
                        </a:rPr>
                        <a:t>$125,000.00</a:t>
                      </a:r>
                      <a:endParaRPr lang="en-US" dirty="0">
                        <a:solidFill>
                          <a:schemeClr val="tx1"/>
                        </a:solidFill>
                      </a:endParaRPr>
                    </a:p>
                  </a:txBody>
                  <a:tcPr>
                    <a:noFill/>
                  </a:tcPr>
                </a:tc>
                <a:extLst>
                  <a:ext uri="{0D108BD9-81ED-4DB2-BD59-A6C34878D82A}">
                    <a16:rowId xmlns:a16="http://schemas.microsoft.com/office/drawing/2014/main" val="479516594"/>
                  </a:ext>
                </a:extLst>
              </a:tr>
              <a:tr h="370840">
                <a:tc>
                  <a:txBody>
                    <a:bodyPr/>
                    <a:lstStyle/>
                    <a:p>
                      <a:r>
                        <a:rPr lang="en-US" b="1" dirty="0" smtClean="0">
                          <a:solidFill>
                            <a:schemeClr val="tx1"/>
                          </a:solidFill>
                        </a:rPr>
                        <a:t>(Expanded</a:t>
                      </a:r>
                      <a:r>
                        <a:rPr lang="en-US" b="1" baseline="0" dirty="0" smtClean="0">
                          <a:solidFill>
                            <a:schemeClr val="tx1"/>
                          </a:solidFill>
                        </a:rPr>
                        <a:t> Services) New Teacher Institute </a:t>
                      </a:r>
                      <a:r>
                        <a:rPr lang="en-US" baseline="0" dirty="0" smtClean="0">
                          <a:solidFill>
                            <a:schemeClr val="tx1"/>
                          </a:solidFill>
                        </a:rPr>
                        <a:t>– Instruction designed specifically for CTE teachers who are transitioning directly from business and industry to the classroom.</a:t>
                      </a:r>
                      <a:endParaRPr lang="en-US" dirty="0">
                        <a:solidFill>
                          <a:schemeClr val="tx1"/>
                        </a:solidFill>
                      </a:endParaRPr>
                    </a:p>
                  </a:txBody>
                  <a:tcPr>
                    <a:noFill/>
                  </a:tcPr>
                </a:tc>
                <a:tc>
                  <a:txBody>
                    <a:bodyPr/>
                    <a:lstStyle/>
                    <a:p>
                      <a:r>
                        <a:rPr lang="en-US" dirty="0" smtClean="0">
                          <a:solidFill>
                            <a:schemeClr val="tx1"/>
                          </a:solidFill>
                        </a:rPr>
                        <a:t>$85,000.00</a:t>
                      </a:r>
                      <a:endParaRPr lang="en-US" dirty="0">
                        <a:solidFill>
                          <a:schemeClr val="tx1"/>
                        </a:solidFill>
                      </a:endParaRPr>
                    </a:p>
                  </a:txBody>
                  <a:tcPr>
                    <a:noFill/>
                  </a:tcPr>
                </a:tc>
                <a:extLst>
                  <a:ext uri="{0D108BD9-81ED-4DB2-BD59-A6C34878D82A}">
                    <a16:rowId xmlns:a16="http://schemas.microsoft.com/office/drawing/2014/main" val="1108733561"/>
                  </a:ext>
                </a:extLst>
              </a:tr>
              <a:tr h="370840">
                <a:tc>
                  <a:txBody>
                    <a:bodyPr/>
                    <a:lstStyle/>
                    <a:p>
                      <a:r>
                        <a:rPr lang="en-US" b="1" dirty="0" smtClean="0">
                          <a:solidFill>
                            <a:schemeClr val="tx1"/>
                          </a:solidFill>
                        </a:rPr>
                        <a:t>(Expanded Services) Experience Works </a:t>
                      </a:r>
                      <a:r>
                        <a:rPr lang="en-US" dirty="0" smtClean="0">
                          <a:solidFill>
                            <a:schemeClr val="tx1"/>
                          </a:solidFill>
                        </a:rPr>
                        <a:t>– Convening of business, industry</a:t>
                      </a:r>
                      <a:r>
                        <a:rPr lang="en-US" baseline="0" dirty="0" smtClean="0">
                          <a:solidFill>
                            <a:schemeClr val="tx1"/>
                          </a:solidFill>
                        </a:rPr>
                        <a:t> </a:t>
                      </a:r>
                      <a:r>
                        <a:rPr lang="en-US" dirty="0" smtClean="0">
                          <a:solidFill>
                            <a:schemeClr val="tx1"/>
                          </a:solidFill>
                        </a:rPr>
                        <a:t>and educators that focuses on real-world Work-Based Learning opportunities.</a:t>
                      </a:r>
                      <a:endParaRPr lang="en-US" dirty="0">
                        <a:solidFill>
                          <a:schemeClr val="tx1"/>
                        </a:solidFill>
                      </a:endParaRPr>
                    </a:p>
                  </a:txBody>
                  <a:tcPr>
                    <a:noFill/>
                  </a:tcPr>
                </a:tc>
                <a:tc>
                  <a:txBody>
                    <a:bodyPr/>
                    <a:lstStyle/>
                    <a:p>
                      <a:r>
                        <a:rPr lang="en-US" dirty="0" smtClean="0">
                          <a:solidFill>
                            <a:schemeClr val="tx1"/>
                          </a:solidFill>
                        </a:rPr>
                        <a:t>$22,309.31</a:t>
                      </a:r>
                      <a:endParaRPr lang="en-US" dirty="0">
                        <a:solidFill>
                          <a:schemeClr val="tx1"/>
                        </a:solidFill>
                      </a:endParaRPr>
                    </a:p>
                  </a:txBody>
                  <a:tcPr>
                    <a:noFill/>
                  </a:tcPr>
                </a:tc>
                <a:extLst>
                  <a:ext uri="{0D108BD9-81ED-4DB2-BD59-A6C34878D82A}">
                    <a16:rowId xmlns:a16="http://schemas.microsoft.com/office/drawing/2014/main" val="375501265"/>
                  </a:ext>
                </a:extLst>
              </a:tr>
              <a:tr h="370840">
                <a:tc>
                  <a:txBody>
                    <a:bodyPr/>
                    <a:lstStyle/>
                    <a:p>
                      <a:r>
                        <a:rPr lang="en-US" dirty="0" smtClean="0">
                          <a:solidFill>
                            <a:schemeClr val="tx1"/>
                          </a:solidFill>
                        </a:rPr>
                        <a:t>TOTAL</a:t>
                      </a:r>
                      <a:endParaRPr lang="en-US" dirty="0">
                        <a:solidFill>
                          <a:schemeClr val="tx1"/>
                        </a:solidFill>
                      </a:endParaRPr>
                    </a:p>
                  </a:txBody>
                  <a:tcPr>
                    <a:noFill/>
                  </a:tcPr>
                </a:tc>
                <a:tc>
                  <a:txBody>
                    <a:bodyPr/>
                    <a:lstStyle/>
                    <a:p>
                      <a:r>
                        <a:rPr lang="en-US" dirty="0" smtClean="0">
                          <a:solidFill>
                            <a:schemeClr val="tx1"/>
                          </a:solidFill>
                        </a:rPr>
                        <a:t>$222,230.31</a:t>
                      </a:r>
                      <a:endParaRPr lang="en-US" dirty="0">
                        <a:solidFill>
                          <a:schemeClr val="tx1"/>
                        </a:solidFill>
                      </a:endParaRPr>
                    </a:p>
                  </a:txBody>
                  <a:tcPr>
                    <a:noFill/>
                  </a:tcPr>
                </a:tc>
                <a:extLst>
                  <a:ext uri="{0D108BD9-81ED-4DB2-BD59-A6C34878D82A}">
                    <a16:rowId xmlns:a16="http://schemas.microsoft.com/office/drawing/2014/main" val="2072317452"/>
                  </a:ext>
                </a:extLst>
              </a:tr>
            </a:tbl>
          </a:graphicData>
        </a:graphic>
      </p:graphicFrame>
    </p:spTree>
    <p:extLst>
      <p:ext uri="{BB962C8B-B14F-4D97-AF65-F5344CB8AC3E}">
        <p14:creationId xmlns:p14="http://schemas.microsoft.com/office/powerpoint/2010/main" val="1894002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400"/>
              <a:buFont typeface="Calibri"/>
              <a:buNone/>
            </a:pPr>
            <a:r>
              <a:rPr lang="en-US" sz="4000" dirty="0" smtClean="0"/>
              <a:t>Supporting State Leadership Activities</a:t>
            </a:r>
            <a:endParaRPr sz="4000" dirty="0"/>
          </a:p>
        </p:txBody>
      </p:sp>
      <p:graphicFrame>
        <p:nvGraphicFramePr>
          <p:cNvPr id="2" name="Table 1"/>
          <p:cNvGraphicFramePr>
            <a:graphicFrameLocks noGrp="1"/>
          </p:cNvGraphicFramePr>
          <p:nvPr>
            <p:extLst>
              <p:ext uri="{D42A27DB-BD31-4B8C-83A1-F6EECF244321}">
                <p14:modId xmlns:p14="http://schemas.microsoft.com/office/powerpoint/2010/main" val="2223543594"/>
              </p:ext>
            </p:extLst>
          </p:nvPr>
        </p:nvGraphicFramePr>
        <p:xfrm>
          <a:off x="453763" y="857344"/>
          <a:ext cx="7892716" cy="3179988"/>
        </p:xfrm>
        <a:graphic>
          <a:graphicData uri="http://schemas.openxmlformats.org/drawingml/2006/table">
            <a:tbl>
              <a:tblPr firstRow="1" bandRow="1">
                <a:tableStyleId>{5C22544A-7EE6-4342-B048-85BDC9FD1C3A}</a:tableStyleId>
              </a:tblPr>
              <a:tblGrid>
                <a:gridCol w="6567410">
                  <a:extLst>
                    <a:ext uri="{9D8B030D-6E8A-4147-A177-3AD203B41FA5}">
                      <a16:colId xmlns:a16="http://schemas.microsoft.com/office/drawing/2014/main" val="1736577483"/>
                    </a:ext>
                  </a:extLst>
                </a:gridCol>
                <a:gridCol w="1325306">
                  <a:extLst>
                    <a:ext uri="{9D8B030D-6E8A-4147-A177-3AD203B41FA5}">
                      <a16:colId xmlns:a16="http://schemas.microsoft.com/office/drawing/2014/main" val="3870107563"/>
                    </a:ext>
                  </a:extLst>
                </a:gridCol>
              </a:tblGrid>
              <a:tr h="295456">
                <a:tc>
                  <a:txBody>
                    <a:bodyPr/>
                    <a:lstStyle/>
                    <a:p>
                      <a:r>
                        <a:rPr lang="en-US" sz="1150" dirty="0" smtClean="0">
                          <a:solidFill>
                            <a:schemeClr val="tx1"/>
                          </a:solidFill>
                        </a:rPr>
                        <a:t>Postsecondary – </a:t>
                      </a:r>
                      <a:r>
                        <a:rPr lang="en-US" sz="1150" b="0" dirty="0" smtClean="0">
                          <a:solidFill>
                            <a:schemeClr val="tx1"/>
                          </a:solidFill>
                        </a:rPr>
                        <a:t>Allocation to Virginia Community College System</a:t>
                      </a:r>
                      <a:endParaRPr lang="en-US" sz="1150" b="0" dirty="0">
                        <a:solidFill>
                          <a:schemeClr val="tx1"/>
                        </a:solidFill>
                      </a:endParaRPr>
                    </a:p>
                  </a:txBody>
                  <a:tcPr>
                    <a:noFill/>
                  </a:tcPr>
                </a:tc>
                <a:tc>
                  <a:txBody>
                    <a:bodyPr/>
                    <a:lstStyle/>
                    <a:p>
                      <a:r>
                        <a:rPr lang="en-US" sz="1150" b="0" dirty="0" smtClean="0">
                          <a:solidFill>
                            <a:schemeClr val="tx1"/>
                          </a:solidFill>
                        </a:rPr>
                        <a:t>$283,104.94</a:t>
                      </a:r>
                      <a:endParaRPr lang="en-US" sz="1150" b="0" dirty="0">
                        <a:solidFill>
                          <a:schemeClr val="tx1"/>
                        </a:solidFill>
                      </a:endParaRPr>
                    </a:p>
                  </a:txBody>
                  <a:tcPr>
                    <a:noFill/>
                  </a:tcPr>
                </a:tc>
                <a:extLst>
                  <a:ext uri="{0D108BD9-81ED-4DB2-BD59-A6C34878D82A}">
                    <a16:rowId xmlns:a16="http://schemas.microsoft.com/office/drawing/2014/main" val="2427579844"/>
                  </a:ext>
                </a:extLst>
              </a:tr>
              <a:tr h="605690">
                <a:tc>
                  <a:txBody>
                    <a:bodyPr/>
                    <a:lstStyle/>
                    <a:p>
                      <a:r>
                        <a:rPr lang="en-US" sz="1150" b="1" dirty="0" smtClean="0">
                          <a:solidFill>
                            <a:schemeClr val="tx1"/>
                          </a:solidFill>
                        </a:rPr>
                        <a:t>CTE</a:t>
                      </a:r>
                      <a:r>
                        <a:rPr lang="en-US" sz="1150" b="1" baseline="0" dirty="0" smtClean="0">
                          <a:solidFill>
                            <a:schemeClr val="tx1"/>
                          </a:solidFill>
                        </a:rPr>
                        <a:t> Resource Center – </a:t>
                      </a:r>
                      <a:r>
                        <a:rPr lang="en-US" sz="1150" baseline="0" dirty="0" smtClean="0">
                          <a:solidFill>
                            <a:schemeClr val="tx1"/>
                          </a:solidFill>
                        </a:rPr>
                        <a:t>Serves as Virginia’s career and technical education curriculum unit for the development of instructional competencies for courses offered in middle and high schools across the state.</a:t>
                      </a:r>
                      <a:endParaRPr lang="en-US" sz="1150" dirty="0">
                        <a:solidFill>
                          <a:schemeClr val="tx1"/>
                        </a:solidFill>
                      </a:endParaRPr>
                    </a:p>
                  </a:txBody>
                  <a:tcPr>
                    <a:noFill/>
                  </a:tcPr>
                </a:tc>
                <a:tc>
                  <a:txBody>
                    <a:bodyPr/>
                    <a:lstStyle/>
                    <a:p>
                      <a:r>
                        <a:rPr lang="en-US" sz="1150" dirty="0" smtClean="0">
                          <a:solidFill>
                            <a:schemeClr val="tx1"/>
                          </a:solidFill>
                        </a:rPr>
                        <a:t>$719,985.00</a:t>
                      </a:r>
                    </a:p>
                  </a:txBody>
                  <a:tcPr>
                    <a:noFill/>
                  </a:tcPr>
                </a:tc>
                <a:extLst>
                  <a:ext uri="{0D108BD9-81ED-4DB2-BD59-A6C34878D82A}">
                    <a16:rowId xmlns:a16="http://schemas.microsoft.com/office/drawing/2014/main" val="3390228411"/>
                  </a:ext>
                </a:extLst>
              </a:tr>
              <a:tr h="777676">
                <a:tc>
                  <a:txBody>
                    <a:bodyPr/>
                    <a:lstStyle/>
                    <a:p>
                      <a:r>
                        <a:rPr lang="en-US" sz="1150" b="1" dirty="0" smtClean="0">
                          <a:solidFill>
                            <a:schemeClr val="tx1"/>
                          </a:solidFill>
                        </a:rPr>
                        <a:t>Agency</a:t>
                      </a:r>
                      <a:r>
                        <a:rPr lang="en-US" sz="1150" b="1" baseline="0" dirty="0" smtClean="0">
                          <a:solidFill>
                            <a:schemeClr val="tx1"/>
                          </a:solidFill>
                        </a:rPr>
                        <a:t> Affiliations</a:t>
                      </a:r>
                    </a:p>
                    <a:p>
                      <a:r>
                        <a:rPr lang="en-US" sz="1150" baseline="0" dirty="0" smtClean="0">
                          <a:solidFill>
                            <a:schemeClr val="tx1"/>
                          </a:solidFill>
                        </a:rPr>
                        <a:t>Southern Regional Education Board (SREB)</a:t>
                      </a:r>
                    </a:p>
                    <a:p>
                      <a:r>
                        <a:rPr lang="en-US" sz="1150" baseline="0" dirty="0" smtClean="0">
                          <a:solidFill>
                            <a:schemeClr val="tx1"/>
                          </a:solidFill>
                        </a:rPr>
                        <a:t>Career and Technical Education Consortium of States (CTECS)</a:t>
                      </a:r>
                    </a:p>
                    <a:p>
                      <a:r>
                        <a:rPr lang="en-US" sz="1150" baseline="0" dirty="0" smtClean="0">
                          <a:solidFill>
                            <a:schemeClr val="tx1"/>
                          </a:solidFill>
                        </a:rPr>
                        <a:t>Advance CTE</a:t>
                      </a:r>
                    </a:p>
                  </a:txBody>
                  <a:tcPr>
                    <a:noFill/>
                  </a:tcPr>
                </a:tc>
                <a:tc>
                  <a:txBody>
                    <a:bodyPr/>
                    <a:lstStyle/>
                    <a:p>
                      <a:endParaRPr lang="en-US" sz="1150" dirty="0" smtClean="0">
                        <a:solidFill>
                          <a:schemeClr val="tx1"/>
                        </a:solidFill>
                      </a:endParaRPr>
                    </a:p>
                    <a:p>
                      <a:r>
                        <a:rPr lang="en-US" sz="1150" dirty="0" smtClean="0">
                          <a:solidFill>
                            <a:schemeClr val="tx1"/>
                          </a:solidFill>
                        </a:rPr>
                        <a:t>$65,000.00</a:t>
                      </a:r>
                    </a:p>
                    <a:p>
                      <a:r>
                        <a:rPr lang="en-US" sz="1150" dirty="0" smtClean="0">
                          <a:solidFill>
                            <a:schemeClr val="tx1"/>
                          </a:solidFill>
                        </a:rPr>
                        <a:t>$30,000.00</a:t>
                      </a:r>
                    </a:p>
                    <a:p>
                      <a:r>
                        <a:rPr lang="en-US" sz="1150" dirty="0" smtClean="0">
                          <a:solidFill>
                            <a:schemeClr val="tx1"/>
                          </a:solidFill>
                        </a:rPr>
                        <a:t>$14,599.00</a:t>
                      </a:r>
                      <a:endParaRPr lang="en-US" sz="1150" dirty="0">
                        <a:solidFill>
                          <a:schemeClr val="tx1"/>
                        </a:solidFill>
                      </a:endParaRPr>
                    </a:p>
                  </a:txBody>
                  <a:tcPr>
                    <a:noFill/>
                  </a:tcPr>
                </a:tc>
                <a:extLst>
                  <a:ext uri="{0D108BD9-81ED-4DB2-BD59-A6C34878D82A}">
                    <a16:rowId xmlns:a16="http://schemas.microsoft.com/office/drawing/2014/main" val="479516594"/>
                  </a:ext>
                </a:extLst>
              </a:tr>
              <a:tr h="433704">
                <a:tc>
                  <a:txBody>
                    <a:bodyPr/>
                    <a:lstStyle/>
                    <a:p>
                      <a:r>
                        <a:rPr lang="en-US" sz="1150" b="1" dirty="0" smtClean="0">
                          <a:solidFill>
                            <a:schemeClr val="tx1"/>
                          </a:solidFill>
                        </a:rPr>
                        <a:t>Career</a:t>
                      </a:r>
                      <a:r>
                        <a:rPr lang="en-US" sz="1150" b="1" baseline="0" dirty="0" smtClean="0">
                          <a:solidFill>
                            <a:schemeClr val="tx1"/>
                          </a:solidFill>
                        </a:rPr>
                        <a:t> Success Stars </a:t>
                      </a:r>
                      <a:r>
                        <a:rPr lang="en-US" sz="1150" baseline="0" dirty="0" smtClean="0">
                          <a:solidFill>
                            <a:schemeClr val="tx1"/>
                          </a:solidFill>
                        </a:rPr>
                        <a:t>– CTE program completer success stories in each of the 17 career clusters</a:t>
                      </a:r>
                      <a:endParaRPr lang="en-US" sz="1150" dirty="0">
                        <a:solidFill>
                          <a:schemeClr val="tx1"/>
                        </a:solidFill>
                      </a:endParaRPr>
                    </a:p>
                  </a:txBody>
                  <a:tcPr>
                    <a:noFill/>
                  </a:tcPr>
                </a:tc>
                <a:tc>
                  <a:txBody>
                    <a:bodyPr/>
                    <a:lstStyle/>
                    <a:p>
                      <a:r>
                        <a:rPr lang="en-US" sz="1150" dirty="0" smtClean="0">
                          <a:solidFill>
                            <a:schemeClr val="tx1"/>
                          </a:solidFill>
                        </a:rPr>
                        <a:t>$25,520.00</a:t>
                      </a:r>
                      <a:endParaRPr lang="en-US" sz="1150" dirty="0">
                        <a:solidFill>
                          <a:schemeClr val="tx1"/>
                        </a:solidFill>
                      </a:endParaRPr>
                    </a:p>
                  </a:txBody>
                  <a:tcPr>
                    <a:noFill/>
                  </a:tcPr>
                </a:tc>
                <a:extLst>
                  <a:ext uri="{0D108BD9-81ED-4DB2-BD59-A6C34878D82A}">
                    <a16:rowId xmlns:a16="http://schemas.microsoft.com/office/drawing/2014/main" val="1108733561"/>
                  </a:ext>
                </a:extLst>
              </a:tr>
              <a:tr h="433704">
                <a:tc>
                  <a:txBody>
                    <a:bodyPr/>
                    <a:lstStyle/>
                    <a:p>
                      <a:r>
                        <a:rPr lang="en-US" sz="1150" b="1" dirty="0" smtClean="0">
                          <a:solidFill>
                            <a:schemeClr val="tx1"/>
                          </a:solidFill>
                        </a:rPr>
                        <a:t>Virginia</a:t>
                      </a:r>
                      <a:r>
                        <a:rPr lang="en-US" sz="1150" b="1" baseline="0" dirty="0" smtClean="0">
                          <a:solidFill>
                            <a:schemeClr val="tx1"/>
                          </a:solidFill>
                        </a:rPr>
                        <a:t> Career Wizard </a:t>
                      </a:r>
                      <a:r>
                        <a:rPr lang="en-US" sz="1150" baseline="0" dirty="0" smtClean="0">
                          <a:solidFill>
                            <a:schemeClr val="tx1"/>
                          </a:solidFill>
                        </a:rPr>
                        <a:t>– Career information, enrollment in Virginia’s community colleges, college transfer to four-year colleges, college debt and career exploration resources.</a:t>
                      </a:r>
                      <a:endParaRPr lang="en-US" sz="1150" dirty="0">
                        <a:solidFill>
                          <a:schemeClr val="tx1"/>
                        </a:solidFill>
                      </a:endParaRPr>
                    </a:p>
                  </a:txBody>
                  <a:tcPr>
                    <a:noFill/>
                  </a:tcPr>
                </a:tc>
                <a:tc>
                  <a:txBody>
                    <a:bodyPr/>
                    <a:lstStyle/>
                    <a:p>
                      <a:r>
                        <a:rPr lang="en-US" sz="1150" dirty="0" smtClean="0">
                          <a:solidFill>
                            <a:schemeClr val="tx1"/>
                          </a:solidFill>
                        </a:rPr>
                        <a:t>$190,000.00</a:t>
                      </a:r>
                      <a:endParaRPr lang="en-US" sz="1150" dirty="0">
                        <a:solidFill>
                          <a:schemeClr val="tx1"/>
                        </a:solidFill>
                      </a:endParaRPr>
                    </a:p>
                  </a:txBody>
                  <a:tcPr>
                    <a:noFill/>
                  </a:tcPr>
                </a:tc>
                <a:extLst>
                  <a:ext uri="{0D108BD9-81ED-4DB2-BD59-A6C34878D82A}">
                    <a16:rowId xmlns:a16="http://schemas.microsoft.com/office/drawing/2014/main" val="375501265"/>
                  </a:ext>
                </a:extLst>
              </a:tr>
              <a:tr h="295456">
                <a:tc>
                  <a:txBody>
                    <a:bodyPr/>
                    <a:lstStyle/>
                    <a:p>
                      <a:r>
                        <a:rPr lang="en-US" sz="1150" b="1" smtClean="0">
                          <a:solidFill>
                            <a:schemeClr val="tx1"/>
                          </a:solidFill>
                        </a:rPr>
                        <a:t>Funds</a:t>
                      </a:r>
                      <a:r>
                        <a:rPr lang="en-US" sz="1150" b="1" baseline="0" smtClean="0">
                          <a:solidFill>
                            <a:schemeClr val="tx1"/>
                          </a:solidFill>
                        </a:rPr>
                        <a:t> to Support Career Clusters </a:t>
                      </a:r>
                      <a:r>
                        <a:rPr lang="en-US" sz="1150" baseline="0" smtClean="0">
                          <a:solidFill>
                            <a:schemeClr val="tx1"/>
                          </a:solidFill>
                        </a:rPr>
                        <a:t>–</a:t>
                      </a:r>
                      <a:r>
                        <a:rPr lang="en-US" sz="1150" b="0" baseline="0" smtClean="0">
                          <a:solidFill>
                            <a:schemeClr val="tx1"/>
                          </a:solidFill>
                        </a:rPr>
                        <a:t> development and revision for CTE course competencies</a:t>
                      </a:r>
                      <a:endParaRPr lang="en-US" sz="1150" b="0" dirty="0">
                        <a:solidFill>
                          <a:schemeClr val="tx1"/>
                        </a:solidFill>
                      </a:endParaRPr>
                    </a:p>
                  </a:txBody>
                  <a:tcPr>
                    <a:noFill/>
                  </a:tcPr>
                </a:tc>
                <a:tc>
                  <a:txBody>
                    <a:bodyPr/>
                    <a:lstStyle/>
                    <a:p>
                      <a:r>
                        <a:rPr lang="en-US" sz="1150" dirty="0" smtClean="0">
                          <a:solidFill>
                            <a:schemeClr val="tx1"/>
                          </a:solidFill>
                        </a:rPr>
                        <a:t>$465,521.87</a:t>
                      </a:r>
                    </a:p>
                  </a:txBody>
                  <a:tcPr>
                    <a:noFill/>
                  </a:tcPr>
                </a:tc>
                <a:extLst>
                  <a:ext uri="{0D108BD9-81ED-4DB2-BD59-A6C34878D82A}">
                    <a16:rowId xmlns:a16="http://schemas.microsoft.com/office/drawing/2014/main" val="2072317452"/>
                  </a:ext>
                </a:extLst>
              </a:tr>
              <a:tr h="295456">
                <a:tc>
                  <a:txBody>
                    <a:bodyPr/>
                    <a:lstStyle/>
                    <a:p>
                      <a:r>
                        <a:rPr lang="en-US" sz="1150" dirty="0" smtClean="0">
                          <a:solidFill>
                            <a:schemeClr val="tx1"/>
                          </a:solidFill>
                        </a:rPr>
                        <a:t>TOTAL</a:t>
                      </a:r>
                      <a:endParaRPr lang="en-US" sz="1150" dirty="0">
                        <a:solidFill>
                          <a:schemeClr val="tx1"/>
                        </a:solidFill>
                      </a:endParaRPr>
                    </a:p>
                  </a:txBody>
                  <a:tcPr>
                    <a:noFill/>
                  </a:tcPr>
                </a:tc>
                <a:tc>
                  <a:txBody>
                    <a:bodyPr/>
                    <a:lstStyle/>
                    <a:p>
                      <a:r>
                        <a:rPr lang="en-US" sz="1150" dirty="0" smtClean="0">
                          <a:solidFill>
                            <a:schemeClr val="tx1"/>
                          </a:solidFill>
                        </a:rPr>
                        <a:t>$1,793,730.81</a:t>
                      </a:r>
                      <a:endParaRPr lang="en-US" sz="1150" dirty="0">
                        <a:solidFill>
                          <a:schemeClr val="tx1"/>
                        </a:solidFill>
                      </a:endParaRPr>
                    </a:p>
                  </a:txBody>
                  <a:tcPr>
                    <a:noFill/>
                  </a:tcPr>
                </a:tc>
                <a:extLst>
                  <a:ext uri="{0D108BD9-81ED-4DB2-BD59-A6C34878D82A}">
                    <a16:rowId xmlns:a16="http://schemas.microsoft.com/office/drawing/2014/main" val="2825984649"/>
                  </a:ext>
                </a:extLst>
              </a:tr>
            </a:tbl>
          </a:graphicData>
        </a:graphic>
      </p:graphicFrame>
    </p:spTree>
    <p:extLst>
      <p:ext uri="{BB962C8B-B14F-4D97-AF65-F5344CB8AC3E}">
        <p14:creationId xmlns:p14="http://schemas.microsoft.com/office/powerpoint/2010/main" val="3668897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Perkins Allocation Summary</a:t>
            </a:r>
            <a:endParaRPr lang="en-US" sz="4000" dirty="0"/>
          </a:p>
        </p:txBody>
      </p:sp>
      <p:sp>
        <p:nvSpPr>
          <p:cNvPr id="3" name="Text Placeholder 2"/>
          <p:cNvSpPr>
            <a:spLocks noGrp="1"/>
          </p:cNvSpPr>
          <p:nvPr>
            <p:ph type="body" idx="1"/>
          </p:nvPr>
        </p:nvSpPr>
        <p:spPr/>
        <p:txBody>
          <a:bodyPr>
            <a:normAutofit/>
          </a:bodyPr>
          <a:lstStyle/>
          <a:p>
            <a:pPr marL="114300" indent="0">
              <a:buNone/>
            </a:pPr>
            <a:r>
              <a:rPr lang="en-US" sz="2000" b="1" dirty="0" smtClean="0"/>
              <a:t>State Leadership</a:t>
            </a:r>
          </a:p>
          <a:p>
            <a:pPr marL="114300" indent="0">
              <a:buNone/>
            </a:pPr>
            <a:r>
              <a:rPr lang="en-US" sz="2000" dirty="0" smtClean="0"/>
              <a:t>- Perkins V Required Leadership Activities			$795,009.28</a:t>
            </a:r>
          </a:p>
          <a:p>
            <a:pPr marL="114300" indent="0">
              <a:buNone/>
            </a:pPr>
            <a:r>
              <a:rPr lang="en-US" sz="2000" dirty="0" smtClean="0"/>
              <a:t>- State Leadership Focus Areas of Innovation		$242,309.31</a:t>
            </a:r>
          </a:p>
          <a:p>
            <a:pPr marL="114300" indent="0">
              <a:buNone/>
            </a:pPr>
            <a:r>
              <a:rPr lang="en-US" sz="2000" dirty="0" smtClean="0"/>
              <a:t>- Supporting State Leadership Activities	          		</a:t>
            </a:r>
            <a:r>
              <a:rPr lang="en-US" sz="2000" dirty="0" smtClean="0">
                <a:solidFill>
                  <a:schemeClr val="tx1"/>
                </a:solidFill>
              </a:rPr>
              <a:t>$1,793,730.81</a:t>
            </a:r>
            <a:endParaRPr lang="en-US" sz="2000" dirty="0">
              <a:solidFill>
                <a:schemeClr val="tx1"/>
              </a:solidFill>
            </a:endParaRPr>
          </a:p>
          <a:p>
            <a:pPr marL="114300" indent="0">
              <a:buNone/>
            </a:pPr>
            <a:r>
              <a:rPr lang="en-US" sz="2000" dirty="0" smtClean="0"/>
              <a:t>TOTAL:							</a:t>
            </a:r>
            <a:r>
              <a:rPr lang="en-US" sz="2000" b="1" dirty="0" smtClean="0"/>
              <a:t>$2,831,049.40</a:t>
            </a:r>
            <a:endParaRPr lang="en-US" sz="2000" b="1" dirty="0"/>
          </a:p>
        </p:txBody>
      </p:sp>
    </p:spTree>
    <p:extLst>
      <p:ext uri="{BB962C8B-B14F-4D97-AF65-F5344CB8AC3E}">
        <p14:creationId xmlns:p14="http://schemas.microsoft.com/office/powerpoint/2010/main" val="3842866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State Administration</a:t>
            </a:r>
            <a:endParaRPr lang="en-US" sz="40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3059" y="854112"/>
            <a:ext cx="5510300" cy="3565488"/>
          </a:xfrm>
        </p:spPr>
      </p:pic>
    </p:spTree>
    <p:extLst>
      <p:ext uri="{BB962C8B-B14F-4D97-AF65-F5344CB8AC3E}">
        <p14:creationId xmlns:p14="http://schemas.microsoft.com/office/powerpoint/2010/main" val="1129659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8583" y="1473598"/>
            <a:ext cx="6624894" cy="1723537"/>
          </a:xfrm>
          <a:prstGeom prst="rect">
            <a:avLst/>
          </a:prstGeom>
          <a:noFill/>
        </p:spPr>
        <p:txBody>
          <a:bodyPr wrap="square" lIns="91429" tIns="45714" rIns="91429" bIns="45714" rtlCol="0">
            <a:spAutoFit/>
          </a:bodyPr>
          <a:lstStyle/>
          <a:p>
            <a:pPr algn="ctr"/>
            <a:r>
              <a:rPr lang="en-US" sz="1400" b="1" dirty="0" smtClean="0"/>
              <a:t>Virginia Department of Education</a:t>
            </a:r>
          </a:p>
          <a:p>
            <a:pPr algn="ctr"/>
            <a:r>
              <a:rPr lang="en-US" sz="1400" b="1" dirty="0" smtClean="0"/>
              <a:t>Office of Career, Technical, and Adult Education P.O. Box 2120</a:t>
            </a:r>
          </a:p>
          <a:p>
            <a:pPr algn="ctr"/>
            <a:r>
              <a:rPr lang="en-US" sz="1400" b="1" dirty="0" smtClean="0"/>
              <a:t>Richmond, VA 23218</a:t>
            </a:r>
          </a:p>
          <a:p>
            <a:pPr algn="ctr"/>
            <a:r>
              <a:rPr lang="en-US" sz="1400" dirty="0"/>
              <a:t>804 </a:t>
            </a:r>
            <a:r>
              <a:rPr lang="en-US" sz="1400" dirty="0" smtClean="0"/>
              <a:t>225-2052</a:t>
            </a:r>
          </a:p>
          <a:p>
            <a:pPr algn="ctr"/>
            <a:r>
              <a:rPr lang="en-US" sz="1400" dirty="0" smtClean="0">
                <a:hlinkClick r:id="rId3"/>
              </a:rPr>
              <a:t>cte@doe.Virginia.gov</a:t>
            </a:r>
            <a:endParaRPr lang="en-US" sz="1400" dirty="0"/>
          </a:p>
          <a:p>
            <a:pPr algn="ctr"/>
            <a:r>
              <a:rPr lang="en-US" sz="1400" dirty="0">
                <a:cs typeface="Arial"/>
                <a:hlinkClick r:id="rId4"/>
              </a:rPr>
              <a:t>http://www.doe.virginia.gov/instruction/career_technical/index.sht</a:t>
            </a:r>
            <a:r>
              <a:rPr lang="en-US" dirty="0">
                <a:cs typeface="Arial"/>
                <a:hlinkClick r:id="rId4"/>
              </a:rPr>
              <a:t>ml</a:t>
            </a:r>
            <a:endParaRPr lang="en-US" dirty="0">
              <a:cs typeface="Arial"/>
            </a:endParaRPr>
          </a:p>
          <a:p>
            <a:pPr algn="ctr"/>
            <a:endParaRPr lang="en-US" b="1" dirty="0"/>
          </a:p>
        </p:txBody>
      </p:sp>
      <p:sp>
        <p:nvSpPr>
          <p:cNvPr id="3" name="TextBox 2"/>
          <p:cNvSpPr txBox="1"/>
          <p:nvPr/>
        </p:nvSpPr>
        <p:spPr>
          <a:xfrm>
            <a:off x="1828800" y="118029"/>
            <a:ext cx="5204460" cy="584775"/>
          </a:xfrm>
          <a:prstGeom prst="rect">
            <a:avLst/>
          </a:prstGeom>
          <a:noFill/>
        </p:spPr>
        <p:txBody>
          <a:bodyPr wrap="square" rtlCol="0">
            <a:spAutoFit/>
          </a:bodyPr>
          <a:lstStyle/>
          <a:p>
            <a:pPr algn="ctr"/>
            <a:r>
              <a:rPr lang="en-US" sz="3200" b="1" dirty="0" smtClean="0"/>
              <a:t>Contact Information</a:t>
            </a:r>
            <a:endParaRPr lang="en-US" sz="3200" b="1" dirty="0"/>
          </a:p>
        </p:txBody>
      </p:sp>
    </p:spTree>
    <p:extLst>
      <p:ext uri="{BB962C8B-B14F-4D97-AF65-F5344CB8AC3E}">
        <p14:creationId xmlns:p14="http://schemas.microsoft.com/office/powerpoint/2010/main" val="2759649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46"/>
            <a:ext cx="9144000" cy="857250"/>
          </a:xfrm>
        </p:spPr>
        <p:txBody>
          <a:bodyPr anchor="t"/>
          <a:lstStyle/>
          <a:p>
            <a:r>
              <a:rPr lang="en-US" dirty="0" smtClean="0">
                <a:cs typeface="Calibri"/>
              </a:rPr>
              <a:t>Authority of the Board </a:t>
            </a:r>
            <a:endParaRPr lang="en-US" dirty="0"/>
          </a:p>
        </p:txBody>
      </p:sp>
      <p:sp>
        <p:nvSpPr>
          <p:cNvPr id="3" name="Content Placeholder 2"/>
          <p:cNvSpPr>
            <a:spLocks noGrp="1"/>
          </p:cNvSpPr>
          <p:nvPr>
            <p:ph idx="1"/>
          </p:nvPr>
        </p:nvSpPr>
        <p:spPr>
          <a:xfrm>
            <a:off x="457200" y="995681"/>
            <a:ext cx="8229600" cy="3914986"/>
          </a:xfrm>
        </p:spPr>
        <p:txBody>
          <a:bodyPr vert="horz" lIns="91440" tIns="45720" rIns="91440" bIns="45720" rtlCol="0" anchor="t">
            <a:normAutofit fontScale="40000" lnSpcReduction="20000"/>
          </a:bodyPr>
          <a:lstStyle/>
          <a:p>
            <a:pPr marL="0" indent="0">
              <a:buNone/>
            </a:pPr>
            <a:r>
              <a:rPr lang="en-US" sz="3500" b="1" dirty="0"/>
              <a:t>§ 22.1-227. Board designated to carry out provisions of federal act</a:t>
            </a:r>
            <a:r>
              <a:rPr lang="en-US" b="1" dirty="0"/>
              <a:t>.</a:t>
            </a:r>
          </a:p>
          <a:p>
            <a:pPr marL="0" indent="0">
              <a:buNone/>
            </a:pPr>
            <a:r>
              <a:rPr lang="en-US" dirty="0"/>
              <a:t>The Board of Education is designated as the State Board of Career and Technical Education to carry out the provisions of the federal Vocational Education Act of 1963, as amended, and as such shall promote and administer the provision of agriculture, business, marketing, home economics, health, technology education, trade and industrial education in the public middle and high schools, regional schools established pursuant to § </a:t>
            </a:r>
            <a:r>
              <a:rPr lang="en-US" dirty="0">
                <a:hlinkClick r:id="rId3"/>
              </a:rPr>
              <a:t>22.1-26</a:t>
            </a:r>
            <a:r>
              <a:rPr lang="en-US" dirty="0"/>
              <a:t>, institutions of higher education, and other eligible institutions for youth and adults.</a:t>
            </a:r>
          </a:p>
          <a:p>
            <a:pPr marL="0" indent="0">
              <a:buNone/>
            </a:pPr>
            <a:r>
              <a:rPr lang="en-US" dirty="0"/>
              <a:t>For the purposes of this section, "promote" shall not be construed to mandate the implementation of any additional career and technical education programs that are not currently offered.</a:t>
            </a:r>
          </a:p>
          <a:p>
            <a:pPr marL="0" indent="0">
              <a:buNone/>
            </a:pPr>
            <a:endParaRPr lang="en-US" dirty="0">
              <a:cs typeface="Calibri"/>
            </a:endParaRPr>
          </a:p>
          <a:p>
            <a:pPr marL="0" indent="0">
              <a:buNone/>
            </a:pPr>
            <a:r>
              <a:rPr lang="en-US" sz="3500" b="1" dirty="0"/>
              <a:t>8VAC20-120-10. Authority to Promulgate; Requirements for Compliance with State and Federal Regulations.</a:t>
            </a:r>
          </a:p>
          <a:p>
            <a:pPr marL="0" indent="0">
              <a:buNone/>
            </a:pPr>
            <a:r>
              <a:rPr lang="en-US" dirty="0" smtClean="0"/>
              <a:t>These </a:t>
            </a:r>
            <a:r>
              <a:rPr lang="en-US" dirty="0"/>
              <a:t>regulations are promulgated by the Board of Education pursuant to § </a:t>
            </a:r>
            <a:r>
              <a:rPr lang="en-US" dirty="0">
                <a:hlinkClick r:id="rId4"/>
              </a:rPr>
              <a:t>22.1-16</a:t>
            </a:r>
            <a:r>
              <a:rPr lang="en-US" dirty="0"/>
              <a:t> of the Code of Virginia for career and technical education programs funded in whole or in part with state funds. Federal laws pertaining to such programs permit state regulations in addition to federal requirements (see Carl D. Perkins Act of 2006 (Perkins Act of 2006), § 121 (20 USC § 2341)).</a:t>
            </a:r>
          </a:p>
          <a:p>
            <a:pPr marL="0" indent="0">
              <a:buNone/>
            </a:pPr>
            <a:r>
              <a:rPr lang="en-US" dirty="0"/>
              <a:t>Local education agencies operating career and technical education programs shall comply with these regulations of the Board of Education and requirements of applicable federal legislation, including the Education Department General Administrative Regulations (EDGAR) (34 CFR 74.2) and the Perkins Act of 2006. </a:t>
            </a:r>
          </a:p>
          <a:p>
            <a:pPr marL="0" indent="0">
              <a:buNone/>
            </a:pPr>
            <a:r>
              <a:rPr lang="en-US" dirty="0"/>
              <a:t>Statutory Authority </a:t>
            </a:r>
            <a:r>
              <a:rPr lang="en-US" dirty="0" smtClean="0"/>
              <a:t> §§ </a:t>
            </a:r>
            <a:r>
              <a:rPr lang="en-US" dirty="0">
                <a:hlinkClick r:id="rId4"/>
              </a:rPr>
              <a:t>22.1-16</a:t>
            </a:r>
            <a:r>
              <a:rPr lang="en-US" dirty="0"/>
              <a:t> and </a:t>
            </a:r>
            <a:r>
              <a:rPr lang="en-US" dirty="0">
                <a:hlinkClick r:id="rId5"/>
              </a:rPr>
              <a:t>22.1-227</a:t>
            </a:r>
            <a:r>
              <a:rPr lang="en-US" dirty="0"/>
              <a:t> of the Code of Virginia. </a:t>
            </a:r>
          </a:p>
          <a:p>
            <a:endParaRPr lang="en-US" dirty="0">
              <a:cs typeface="Calibri"/>
            </a:endParaRPr>
          </a:p>
        </p:txBody>
      </p:sp>
    </p:spTree>
    <p:extLst>
      <p:ext uri="{BB962C8B-B14F-4D97-AF65-F5344CB8AC3E}">
        <p14:creationId xmlns:p14="http://schemas.microsoft.com/office/powerpoint/2010/main" val="1148783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Permitted </a:t>
            </a:r>
            <a:r>
              <a:rPr lang="en-US" sz="4000" dirty="0" smtClean="0"/>
              <a:t>Uses of Reserve </a:t>
            </a:r>
            <a:r>
              <a:rPr lang="en-US" sz="4000" dirty="0"/>
              <a:t>Funds</a:t>
            </a:r>
          </a:p>
        </p:txBody>
      </p:sp>
      <p:sp>
        <p:nvSpPr>
          <p:cNvPr id="3" name="Content Placeholder 2"/>
          <p:cNvSpPr>
            <a:spLocks noGrp="1"/>
          </p:cNvSpPr>
          <p:nvPr>
            <p:ph idx="1"/>
          </p:nvPr>
        </p:nvSpPr>
        <p:spPr>
          <a:xfrm>
            <a:off x="457201" y="930729"/>
            <a:ext cx="8001000" cy="3567792"/>
          </a:xfrm>
        </p:spPr>
        <p:txBody>
          <a:bodyPr>
            <a:normAutofit fontScale="55000" lnSpcReduction="20000"/>
          </a:bodyPr>
          <a:lstStyle/>
          <a:p>
            <a:r>
              <a:rPr lang="en-US" dirty="0" smtClean="0"/>
              <a:t>Perkins V permits States to use Reserve Funds to award grants </a:t>
            </a:r>
            <a:r>
              <a:rPr lang="en-US" dirty="0"/>
              <a:t>to </a:t>
            </a:r>
            <a:r>
              <a:rPr lang="en-US" dirty="0" smtClean="0"/>
              <a:t>secondary and postsecondary eligible </a:t>
            </a:r>
            <a:r>
              <a:rPr lang="en-US" dirty="0"/>
              <a:t>recipients for </a:t>
            </a:r>
            <a:r>
              <a:rPr lang="en-US" dirty="0" smtClean="0"/>
              <a:t>CTE activities in</a:t>
            </a:r>
            <a:r>
              <a:rPr lang="en-US" dirty="0"/>
              <a:t>—</a:t>
            </a:r>
          </a:p>
          <a:p>
            <a:pPr lvl="1"/>
            <a:r>
              <a:rPr lang="en-US" dirty="0" smtClean="0"/>
              <a:t>rural </a:t>
            </a:r>
            <a:r>
              <a:rPr lang="en-US" dirty="0"/>
              <a:t>areas</a:t>
            </a:r>
            <a:r>
              <a:rPr lang="en-US" dirty="0" smtClean="0"/>
              <a:t>;</a:t>
            </a:r>
          </a:p>
          <a:p>
            <a:pPr lvl="1"/>
            <a:r>
              <a:rPr lang="en-US" dirty="0" smtClean="0"/>
              <a:t>Areas with high percentages of CTE concentrators or CTE participants;</a:t>
            </a:r>
          </a:p>
          <a:p>
            <a:pPr lvl="1"/>
            <a:r>
              <a:rPr lang="en-US" dirty="0" smtClean="0"/>
              <a:t>areas </a:t>
            </a:r>
            <a:r>
              <a:rPr lang="en-US" dirty="0"/>
              <a:t>with high </a:t>
            </a:r>
            <a:r>
              <a:rPr lang="en-US" dirty="0" smtClean="0"/>
              <a:t>numbers of </a:t>
            </a:r>
            <a:r>
              <a:rPr lang="en-US" dirty="0"/>
              <a:t>CTE concentrators </a:t>
            </a:r>
            <a:r>
              <a:rPr lang="en-US" dirty="0" smtClean="0"/>
              <a:t>or CTE </a:t>
            </a:r>
            <a:r>
              <a:rPr lang="en-US" dirty="0"/>
              <a:t>participants; and</a:t>
            </a:r>
          </a:p>
          <a:p>
            <a:pPr lvl="1"/>
            <a:r>
              <a:rPr lang="en-US" dirty="0" smtClean="0"/>
              <a:t>areas </a:t>
            </a:r>
            <a:r>
              <a:rPr lang="en-US" dirty="0"/>
              <a:t>with disparities or gaps in </a:t>
            </a:r>
            <a:r>
              <a:rPr lang="en-US" dirty="0" smtClean="0"/>
              <a:t>performance</a:t>
            </a:r>
            <a:endParaRPr lang="en-US" dirty="0"/>
          </a:p>
          <a:p>
            <a:r>
              <a:rPr lang="en-US" dirty="0"/>
              <a:t>I</a:t>
            </a:r>
            <a:r>
              <a:rPr lang="en-US" dirty="0" smtClean="0"/>
              <a:t>n </a:t>
            </a:r>
            <a:r>
              <a:rPr lang="en-US" dirty="0"/>
              <a:t>order </a:t>
            </a:r>
            <a:r>
              <a:rPr lang="en-US" dirty="0" smtClean="0"/>
              <a:t>to—</a:t>
            </a:r>
          </a:p>
          <a:p>
            <a:pPr lvl="1"/>
            <a:r>
              <a:rPr lang="en-US" dirty="0" smtClean="0"/>
              <a:t>foster </a:t>
            </a:r>
            <a:r>
              <a:rPr lang="en-US" dirty="0"/>
              <a:t>innovation through the identification </a:t>
            </a:r>
            <a:r>
              <a:rPr lang="en-US" dirty="0" smtClean="0"/>
              <a:t>and promotion </a:t>
            </a:r>
            <a:r>
              <a:rPr lang="en-US" dirty="0"/>
              <a:t>of promising </a:t>
            </a:r>
            <a:r>
              <a:rPr lang="en-US" dirty="0" smtClean="0"/>
              <a:t> and proven CTE programs</a:t>
            </a:r>
            <a:r>
              <a:rPr lang="en-US" dirty="0"/>
              <a:t>, practices, and strategies, which </a:t>
            </a:r>
            <a:r>
              <a:rPr lang="en-US" dirty="0" smtClean="0"/>
              <a:t>may include </a:t>
            </a:r>
            <a:r>
              <a:rPr lang="en-US" dirty="0"/>
              <a:t>programs, practices, and strategies that </a:t>
            </a:r>
            <a:r>
              <a:rPr lang="en-US" dirty="0" smtClean="0"/>
              <a:t>prepare individuals </a:t>
            </a:r>
            <a:r>
              <a:rPr lang="en-US" dirty="0"/>
              <a:t>for nontraditional fields; </a:t>
            </a:r>
            <a:r>
              <a:rPr lang="en-US" dirty="0" smtClean="0"/>
              <a:t>or</a:t>
            </a:r>
          </a:p>
          <a:p>
            <a:pPr lvl="1"/>
            <a:r>
              <a:rPr lang="en-US" dirty="0" smtClean="0"/>
              <a:t>promote </a:t>
            </a:r>
            <a:r>
              <a:rPr lang="en-US" dirty="0"/>
              <a:t>the development, implementation, </a:t>
            </a:r>
            <a:r>
              <a:rPr lang="en-US" dirty="0" smtClean="0"/>
              <a:t>and adoption </a:t>
            </a:r>
            <a:r>
              <a:rPr lang="en-US" dirty="0"/>
              <a:t>of programs of study or career pathways </a:t>
            </a:r>
            <a:r>
              <a:rPr lang="en-US" dirty="0" smtClean="0"/>
              <a:t>aligned with </a:t>
            </a:r>
            <a:r>
              <a:rPr lang="en-US" dirty="0"/>
              <a:t>State-identified high-skill, high-wage, or </a:t>
            </a:r>
            <a:r>
              <a:rPr lang="en-US" dirty="0" smtClean="0"/>
              <a:t>in-demand occupations </a:t>
            </a:r>
            <a:r>
              <a:rPr lang="en-US" dirty="0"/>
              <a:t>or industries.</a:t>
            </a:r>
          </a:p>
        </p:txBody>
      </p:sp>
    </p:spTree>
    <p:extLst>
      <p:ext uri="{BB962C8B-B14F-4D97-AF65-F5344CB8AC3E}">
        <p14:creationId xmlns:p14="http://schemas.microsoft.com/office/powerpoint/2010/main" val="2423594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Ten Year Reserve Fund Projections </a:t>
            </a:r>
            <a:br>
              <a:rPr lang="en-US" sz="1800" dirty="0"/>
            </a:br>
            <a:r>
              <a:rPr lang="en-US" sz="1800" dirty="0"/>
              <a:t>2% to 4% During Initial Three </a:t>
            </a:r>
            <a:r>
              <a:rPr lang="en-US" sz="1800" dirty="0" smtClean="0"/>
              <a:t>Years</a:t>
            </a:r>
            <a:br>
              <a:rPr lang="en-US" sz="1800" dirty="0" smtClean="0"/>
            </a:br>
            <a:r>
              <a:rPr lang="en-US" sz="1800" dirty="0" smtClean="0"/>
              <a:t>(As presented at the January 23, 2020, Board Meeting)</a:t>
            </a: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2972581068"/>
              </p:ext>
            </p:extLst>
          </p:nvPr>
        </p:nvGraphicFramePr>
        <p:xfrm>
          <a:off x="151709" y="922713"/>
          <a:ext cx="8840585" cy="2886140"/>
        </p:xfrm>
        <a:graphic>
          <a:graphicData uri="http://schemas.openxmlformats.org/drawingml/2006/table">
            <a:tbl>
              <a:tblPr/>
              <a:tblGrid>
                <a:gridCol w="1237079">
                  <a:extLst>
                    <a:ext uri="{9D8B030D-6E8A-4147-A177-3AD203B41FA5}">
                      <a16:colId xmlns:a16="http://schemas.microsoft.com/office/drawing/2014/main" val="3312491137"/>
                    </a:ext>
                  </a:extLst>
                </a:gridCol>
                <a:gridCol w="1141281">
                  <a:extLst>
                    <a:ext uri="{9D8B030D-6E8A-4147-A177-3AD203B41FA5}">
                      <a16:colId xmlns:a16="http://schemas.microsoft.com/office/drawing/2014/main" val="1974456365"/>
                    </a:ext>
                  </a:extLst>
                </a:gridCol>
                <a:gridCol w="1024403">
                  <a:extLst>
                    <a:ext uri="{9D8B030D-6E8A-4147-A177-3AD203B41FA5}">
                      <a16:colId xmlns:a16="http://schemas.microsoft.com/office/drawing/2014/main" val="4045060500"/>
                    </a:ext>
                  </a:extLst>
                </a:gridCol>
                <a:gridCol w="1106905">
                  <a:extLst>
                    <a:ext uri="{9D8B030D-6E8A-4147-A177-3AD203B41FA5}">
                      <a16:colId xmlns:a16="http://schemas.microsoft.com/office/drawing/2014/main" val="950354726"/>
                    </a:ext>
                  </a:extLst>
                </a:gridCol>
                <a:gridCol w="880025">
                  <a:extLst>
                    <a:ext uri="{9D8B030D-6E8A-4147-A177-3AD203B41FA5}">
                      <a16:colId xmlns:a16="http://schemas.microsoft.com/office/drawing/2014/main" val="1831476740"/>
                    </a:ext>
                  </a:extLst>
                </a:gridCol>
                <a:gridCol w="976276">
                  <a:extLst>
                    <a:ext uri="{9D8B030D-6E8A-4147-A177-3AD203B41FA5}">
                      <a16:colId xmlns:a16="http://schemas.microsoft.com/office/drawing/2014/main" val="691503"/>
                    </a:ext>
                  </a:extLst>
                </a:gridCol>
                <a:gridCol w="1285660">
                  <a:extLst>
                    <a:ext uri="{9D8B030D-6E8A-4147-A177-3AD203B41FA5}">
                      <a16:colId xmlns:a16="http://schemas.microsoft.com/office/drawing/2014/main" val="3505169271"/>
                    </a:ext>
                  </a:extLst>
                </a:gridCol>
                <a:gridCol w="1188956">
                  <a:extLst>
                    <a:ext uri="{9D8B030D-6E8A-4147-A177-3AD203B41FA5}">
                      <a16:colId xmlns:a16="http://schemas.microsoft.com/office/drawing/2014/main" val="3664665242"/>
                    </a:ext>
                  </a:extLst>
                </a:gridCol>
              </a:tblGrid>
              <a:tr h="334304">
                <a:tc>
                  <a:txBody>
                    <a:bodyPr/>
                    <a:lstStyle/>
                    <a:p>
                      <a:pPr algn="l" fontAlgn="b"/>
                      <a:r>
                        <a:rPr lang="en-US" sz="900" b="1" i="0" u="none" strike="noStrike" dirty="0">
                          <a:solidFill>
                            <a:srgbClr val="000000"/>
                          </a:solidFill>
                          <a:effectLst/>
                          <a:latin typeface="Calibri" panose="020F0502020204030204" pitchFamily="34" charset="0"/>
                        </a:rPr>
                        <a:t>Allocation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900" b="1" i="0" u="none" strike="noStrike">
                          <a:solidFill>
                            <a:srgbClr val="000000"/>
                          </a:solidFill>
                          <a:effectLst/>
                          <a:latin typeface="Calibri" panose="020F0502020204030204" pitchFamily="34" charset="0"/>
                        </a:rPr>
                        <a:t>Projected Perkins Grant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900" b="1" i="0" u="none" strike="noStrike" dirty="0">
                          <a:solidFill>
                            <a:srgbClr val="000000"/>
                          </a:solidFill>
                          <a:effectLst/>
                          <a:latin typeface="Calibri" panose="020F0502020204030204" pitchFamily="34" charset="0"/>
                        </a:rPr>
                        <a:t>Federal Allocation 85%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900" b="1" i="0" u="none" strike="noStrike" dirty="0">
                          <a:solidFill>
                            <a:srgbClr val="000000"/>
                          </a:solidFill>
                          <a:effectLst/>
                          <a:latin typeface="Calibri" panose="020F0502020204030204" pitchFamily="34" charset="0"/>
                        </a:rPr>
                        <a:t>Reserve Fund</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900" b="1" i="0" u="none" strike="noStrike" dirty="0">
                          <a:solidFill>
                            <a:srgbClr val="000000"/>
                          </a:solidFill>
                          <a:effectLst/>
                          <a:latin typeface="Calibri" panose="020F0502020204030204" pitchFamily="34" charset="0"/>
                        </a:rPr>
                        <a:t>Secondary 85%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900" b="1" i="0" u="none" strike="noStrike" dirty="0">
                          <a:solidFill>
                            <a:srgbClr val="000000"/>
                          </a:solidFill>
                          <a:effectLst/>
                          <a:latin typeface="Calibri" panose="020F0502020204030204" pitchFamily="34" charset="0"/>
                        </a:rPr>
                        <a:t>Postsecondary 15%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900" b="1" i="0" u="none" strike="noStrike">
                          <a:solidFill>
                            <a:srgbClr val="000000"/>
                          </a:solidFill>
                          <a:effectLst/>
                          <a:latin typeface="Calibri" panose="020F0502020204030204" pitchFamily="34" charset="0"/>
                        </a:rPr>
                        <a:t>State Leadership 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900" b="1" i="0" u="none" strike="noStrike" dirty="0">
                          <a:solidFill>
                            <a:srgbClr val="000000"/>
                          </a:solidFill>
                          <a:effectLst/>
                          <a:latin typeface="Calibri" panose="020F0502020204030204" pitchFamily="34" charset="0"/>
                        </a:rPr>
                        <a:t>State Admin 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195220638"/>
                  </a:ext>
                </a:extLst>
              </a:tr>
              <a:tr h="187180">
                <a:tc>
                  <a:txBody>
                    <a:bodyPr/>
                    <a:lstStyle/>
                    <a:p>
                      <a:pPr algn="l" fontAlgn="b"/>
                      <a:r>
                        <a:rPr lang="en-US" sz="800" b="1" i="0" u="none" strike="noStrike" dirty="0" smtClean="0">
                          <a:solidFill>
                            <a:srgbClr val="000000"/>
                          </a:solidFill>
                          <a:effectLst/>
                          <a:latin typeface="Calibri" panose="020F0502020204030204" pitchFamily="34" charset="0"/>
                        </a:rPr>
                        <a:t> 2019-2020 </a:t>
                      </a:r>
                      <a:r>
                        <a:rPr lang="en-US" sz="800" b="1" i="0" u="none" strike="noStrike" dirty="0">
                          <a:solidFill>
                            <a:srgbClr val="000000"/>
                          </a:solidFill>
                          <a:effectLst/>
                          <a:latin typeface="Calibri" panose="020F0502020204030204" pitchFamily="34" charset="0"/>
                        </a:rPr>
                        <a:t>Current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$ 28,310,494.00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24,063,919.90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$ 20,454,331.92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$ 3,609,587.98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$ 2,831,049.40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$ 1,415,524.70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870401"/>
                  </a:ext>
                </a:extLst>
              </a:tr>
              <a:tr h="187180">
                <a:tc>
                  <a:txBody>
                    <a:bodyPr/>
                    <a:lstStyle/>
                    <a:p>
                      <a:pPr algn="l" fontAlgn="b"/>
                      <a:r>
                        <a:rPr lang="en-US" sz="800" b="1" i="0" u="none" strike="noStrike" dirty="0" smtClean="0">
                          <a:solidFill>
                            <a:srgbClr val="000000"/>
                          </a:solidFill>
                          <a:effectLst/>
                          <a:latin typeface="Calibri" panose="020F0502020204030204" pitchFamily="34" charset="0"/>
                        </a:rPr>
                        <a:t> 2020-2021 </a:t>
                      </a:r>
                      <a:r>
                        <a:rPr lang="en-US" sz="800" b="1" i="0" u="none" strike="noStrike" dirty="0">
                          <a:solidFill>
                            <a:srgbClr val="000000"/>
                          </a:solidFill>
                          <a:effectLst/>
                          <a:latin typeface="Calibri" panose="020F0502020204030204" pitchFamily="34" charset="0"/>
                        </a:rPr>
                        <a:t>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$ 29,726,018.71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25,267,115.90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$ 505,342.32 (2%)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$ 21,047,507.54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$ 3,714,266.04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$ 2,972,601.87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$ 1,486,300.94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874815"/>
                  </a:ext>
                </a:extLst>
              </a:tr>
              <a:tr h="187180">
                <a:tc>
                  <a:txBody>
                    <a:bodyPr/>
                    <a:lstStyle/>
                    <a:p>
                      <a:pPr algn="l" fontAlgn="b"/>
                      <a:r>
                        <a:rPr lang="en-US" sz="800" b="1" i="0" u="none" strike="noStrike" dirty="0" smtClean="0">
                          <a:solidFill>
                            <a:srgbClr val="000000"/>
                          </a:solidFill>
                          <a:effectLst/>
                          <a:latin typeface="Calibri" panose="020F0502020204030204" pitchFamily="34" charset="0"/>
                        </a:rPr>
                        <a:t> 2021-2022 </a:t>
                      </a:r>
                      <a:r>
                        <a:rPr lang="en-US" sz="800" b="1" i="0" u="none" strike="noStrike" dirty="0">
                          <a:solidFill>
                            <a:srgbClr val="000000"/>
                          </a:solidFill>
                          <a:effectLst/>
                          <a:latin typeface="Calibri" panose="020F0502020204030204" pitchFamily="34" charset="0"/>
                        </a:rPr>
                        <a:t>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$ 31,212,319.65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26,530,471.70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$ 795,914.15 (3%)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$ 21,874,373.91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$ 3,860,183.63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$ 3,121,231.96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$ 1,560,615.98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857304"/>
                  </a:ext>
                </a:extLst>
              </a:tr>
              <a:tr h="248787">
                <a:tc>
                  <a:txBody>
                    <a:bodyPr/>
                    <a:lstStyle/>
                    <a:p>
                      <a:pPr algn="l" fontAlgn="b"/>
                      <a:r>
                        <a:rPr lang="en-US" sz="800" b="1" i="0" u="none" strike="noStrike" dirty="0" smtClean="0">
                          <a:solidFill>
                            <a:srgbClr val="000000"/>
                          </a:solidFill>
                          <a:effectLst/>
                          <a:latin typeface="Calibri" panose="020F0502020204030204" pitchFamily="34" charset="0"/>
                        </a:rPr>
                        <a:t> 2022-2023 </a:t>
                      </a:r>
                      <a:r>
                        <a:rPr lang="en-US" sz="800" b="1" i="0" u="none" strike="noStrike" dirty="0">
                          <a:solidFill>
                            <a:srgbClr val="000000"/>
                          </a:solidFill>
                          <a:effectLst/>
                          <a:latin typeface="Calibri" panose="020F0502020204030204" pitchFamily="34" charset="0"/>
                        </a:rPr>
                        <a:t>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$ 32,772,935.63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27,856,995.28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1,114,279.81 </a:t>
                      </a:r>
                      <a:r>
                        <a:rPr lang="en-US" sz="800" b="0" i="0" u="none" strike="noStrike" dirty="0">
                          <a:solidFill>
                            <a:srgbClr val="000000"/>
                          </a:solidFill>
                          <a:effectLst/>
                          <a:latin typeface="Calibri" panose="020F0502020204030204" pitchFamily="34" charset="0"/>
                        </a:rPr>
                        <a:t>(4%)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$ 22,731,308.15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$ 4,011,407.32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$ 3,277,293.56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$ 1,638,646.78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640458"/>
                  </a:ext>
                </a:extLst>
              </a:tr>
              <a:tr h="248787">
                <a:tc>
                  <a:txBody>
                    <a:bodyPr/>
                    <a:lstStyle/>
                    <a:p>
                      <a:pPr algn="l" fontAlgn="b"/>
                      <a:r>
                        <a:rPr lang="en-US" sz="800" b="1" i="0" u="none" strike="noStrike" dirty="0" smtClean="0">
                          <a:solidFill>
                            <a:srgbClr val="000000"/>
                          </a:solidFill>
                          <a:effectLst/>
                          <a:latin typeface="Calibri" panose="020F0502020204030204" pitchFamily="34" charset="0"/>
                        </a:rPr>
                        <a:t> 2023-2024 </a:t>
                      </a:r>
                      <a:r>
                        <a:rPr lang="en-US" sz="800" b="1" i="0" u="none" strike="noStrike" dirty="0">
                          <a:solidFill>
                            <a:srgbClr val="000000"/>
                          </a:solidFill>
                          <a:effectLst/>
                          <a:latin typeface="Calibri" panose="020F0502020204030204" pitchFamily="34" charset="0"/>
                        </a:rPr>
                        <a:t>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$ 34,411,582.41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29,249,845.04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1,169,993.80 </a:t>
                      </a:r>
                      <a:r>
                        <a:rPr lang="en-US" sz="800" b="0" i="0" u="none" strike="noStrike" dirty="0">
                          <a:solidFill>
                            <a:srgbClr val="000000"/>
                          </a:solidFill>
                          <a:effectLst/>
                          <a:latin typeface="Calibri" panose="020F0502020204030204" pitchFamily="34" charset="0"/>
                        </a:rPr>
                        <a:t>(4%)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$ 23,867,873.56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$ 4,211,977.69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$ 3,441,158.24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$ 1,720,579.12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9291244"/>
                  </a:ext>
                </a:extLst>
              </a:tr>
              <a:tr h="248787">
                <a:tc>
                  <a:txBody>
                    <a:bodyPr/>
                    <a:lstStyle/>
                    <a:p>
                      <a:pPr algn="l" fontAlgn="b"/>
                      <a:r>
                        <a:rPr lang="en-US" sz="800" b="1" i="0" u="none" strike="noStrike" dirty="0" smtClean="0">
                          <a:solidFill>
                            <a:srgbClr val="000000"/>
                          </a:solidFill>
                          <a:effectLst/>
                          <a:latin typeface="Calibri" panose="020F0502020204030204" pitchFamily="34" charset="0"/>
                        </a:rPr>
                        <a:t> 2024-2025 </a:t>
                      </a:r>
                      <a:r>
                        <a:rPr lang="en-US" sz="800" b="1" i="0" u="none" strike="noStrike" dirty="0">
                          <a:solidFill>
                            <a:srgbClr val="000000"/>
                          </a:solidFill>
                          <a:effectLst/>
                          <a:latin typeface="Calibri" panose="020F0502020204030204" pitchFamily="34" charset="0"/>
                        </a:rPr>
                        <a:t>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$ 36,132,161.53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30,712,337.30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$ 1,228,493.49 </a:t>
                      </a:r>
                      <a:r>
                        <a:rPr lang="en-US" sz="800" b="0" i="0" u="none" strike="noStrike" dirty="0">
                          <a:solidFill>
                            <a:srgbClr val="000000"/>
                          </a:solidFill>
                          <a:effectLst/>
                          <a:latin typeface="Calibri" panose="020F0502020204030204" pitchFamily="34" charset="0"/>
                        </a:rPr>
                        <a:t>(4%)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$ 25,061,267.23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$ 4,422,576.57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$ 3,613,216.15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$ 1,806,608.08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732129"/>
                  </a:ext>
                </a:extLst>
              </a:tr>
              <a:tr h="248787">
                <a:tc>
                  <a:txBody>
                    <a:bodyPr/>
                    <a:lstStyle/>
                    <a:p>
                      <a:pPr algn="l" fontAlgn="b"/>
                      <a:r>
                        <a:rPr lang="en-US" sz="800" b="1" i="0" u="none" strike="noStrike" dirty="0" smtClean="0">
                          <a:solidFill>
                            <a:srgbClr val="000000"/>
                          </a:solidFill>
                          <a:effectLst/>
                          <a:latin typeface="Calibri" panose="020F0502020204030204" pitchFamily="34" charset="0"/>
                        </a:rPr>
                        <a:t> 2025-2026 </a:t>
                      </a:r>
                      <a:r>
                        <a:rPr lang="en-US" sz="800" b="1" i="0" u="none" strike="noStrike" dirty="0">
                          <a:solidFill>
                            <a:srgbClr val="000000"/>
                          </a:solidFill>
                          <a:effectLst/>
                          <a:latin typeface="Calibri" panose="020F0502020204030204" pitchFamily="34" charset="0"/>
                        </a:rPr>
                        <a:t>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$ 37,938,769.61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32,247,954.16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$ 1,289,918.17 </a:t>
                      </a:r>
                      <a:r>
                        <a:rPr lang="en-US" sz="800" b="0" i="0" u="none" strike="noStrike" dirty="0">
                          <a:solidFill>
                            <a:srgbClr val="000000"/>
                          </a:solidFill>
                          <a:effectLst/>
                          <a:latin typeface="Calibri" panose="020F0502020204030204" pitchFamily="34" charset="0"/>
                        </a:rPr>
                        <a:t>(4%)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$ 26,314,330.60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$ 4,643,705.40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$ 3,793,876.96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$ 1,896,938.48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289280"/>
                  </a:ext>
                </a:extLst>
              </a:tr>
              <a:tr h="248787">
                <a:tc>
                  <a:txBody>
                    <a:bodyPr/>
                    <a:lstStyle/>
                    <a:p>
                      <a:pPr algn="l" fontAlgn="b"/>
                      <a:r>
                        <a:rPr lang="en-US" sz="800" b="1" i="0" u="none" strike="noStrike" dirty="0" smtClean="0">
                          <a:solidFill>
                            <a:srgbClr val="000000"/>
                          </a:solidFill>
                          <a:effectLst/>
                          <a:latin typeface="Calibri" panose="020F0502020204030204" pitchFamily="34" charset="0"/>
                        </a:rPr>
                        <a:t> 2026-2027 </a:t>
                      </a:r>
                      <a:r>
                        <a:rPr lang="en-US" sz="800" b="1" i="0" u="none" strike="noStrike" dirty="0">
                          <a:solidFill>
                            <a:srgbClr val="000000"/>
                          </a:solidFill>
                          <a:effectLst/>
                          <a:latin typeface="Calibri" panose="020F0502020204030204" pitchFamily="34" charset="0"/>
                        </a:rPr>
                        <a:t>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$ 39,835,708.09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33,860,351.87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$ 1,354,414.07 </a:t>
                      </a:r>
                      <a:r>
                        <a:rPr lang="en-US" sz="800" b="0" i="0" u="none" strike="noStrike" dirty="0">
                          <a:solidFill>
                            <a:srgbClr val="000000"/>
                          </a:solidFill>
                          <a:effectLst/>
                          <a:latin typeface="Calibri" panose="020F0502020204030204" pitchFamily="34" charset="0"/>
                        </a:rPr>
                        <a:t>(4%)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$ 27,630,047.13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$ 4,875,890.67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$ 3,983,570.81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$ 1,991,785.40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542496"/>
                  </a:ext>
                </a:extLst>
              </a:tr>
              <a:tr h="248787">
                <a:tc>
                  <a:txBody>
                    <a:bodyPr/>
                    <a:lstStyle/>
                    <a:p>
                      <a:pPr algn="l" fontAlgn="b"/>
                      <a:r>
                        <a:rPr lang="en-US" sz="800" b="1" i="0" u="none" strike="noStrike" dirty="0" smtClean="0">
                          <a:solidFill>
                            <a:srgbClr val="000000"/>
                          </a:solidFill>
                          <a:effectLst/>
                          <a:latin typeface="Calibri" panose="020F0502020204030204" pitchFamily="34" charset="0"/>
                        </a:rPr>
                        <a:t> 2027-2028 </a:t>
                      </a:r>
                      <a:r>
                        <a:rPr lang="en-US" sz="800" b="1" i="0" u="none" strike="noStrike" dirty="0">
                          <a:solidFill>
                            <a:srgbClr val="000000"/>
                          </a:solidFill>
                          <a:effectLst/>
                          <a:latin typeface="Calibri" panose="020F0502020204030204" pitchFamily="34" charset="0"/>
                        </a:rPr>
                        <a:t>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$ 41,827,493.49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35,553,369.46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$ 1,422,134.78 </a:t>
                      </a:r>
                      <a:r>
                        <a:rPr lang="en-US" sz="800" b="0" i="0" u="none" strike="noStrike" dirty="0">
                          <a:solidFill>
                            <a:srgbClr val="000000"/>
                          </a:solidFill>
                          <a:effectLst/>
                          <a:latin typeface="Calibri" panose="020F0502020204030204" pitchFamily="34" charset="0"/>
                        </a:rPr>
                        <a:t>(4%)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$ 29,011,549.48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$ 5,119,685.20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$ 4,182,749.35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$ 2,091,374.67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67273"/>
                  </a:ext>
                </a:extLst>
              </a:tr>
              <a:tr h="248787">
                <a:tc>
                  <a:txBody>
                    <a:bodyPr/>
                    <a:lstStyle/>
                    <a:p>
                      <a:pPr algn="l" fontAlgn="b"/>
                      <a:r>
                        <a:rPr lang="en-US" sz="800" b="1" i="0" u="none" strike="noStrike" dirty="0" smtClean="0">
                          <a:solidFill>
                            <a:srgbClr val="000000"/>
                          </a:solidFill>
                          <a:effectLst/>
                          <a:latin typeface="Calibri" panose="020F0502020204030204" pitchFamily="34" charset="0"/>
                        </a:rPr>
                        <a:t> 2028-2029 </a:t>
                      </a:r>
                      <a:r>
                        <a:rPr lang="en-US" sz="800" b="1" i="0" u="none" strike="noStrike" dirty="0">
                          <a:solidFill>
                            <a:srgbClr val="000000"/>
                          </a:solidFill>
                          <a:effectLst/>
                          <a:latin typeface="Calibri" panose="020F0502020204030204" pitchFamily="34" charset="0"/>
                        </a:rPr>
                        <a:t>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$ 43,918,868.17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37,331,037.94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$ 1,493,241.52 </a:t>
                      </a:r>
                      <a:r>
                        <a:rPr lang="en-US" sz="800" b="0" i="0" u="none" strike="noStrike" dirty="0">
                          <a:solidFill>
                            <a:srgbClr val="000000"/>
                          </a:solidFill>
                          <a:effectLst/>
                          <a:latin typeface="Calibri" panose="020F0502020204030204" pitchFamily="34" charset="0"/>
                        </a:rPr>
                        <a:t>(4%)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$ 30,462,126.96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$ 5,375,669.46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$ 4,391,886.82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$ 2,195,943.41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376596"/>
                  </a:ext>
                </a:extLst>
              </a:tr>
              <a:tr h="248787">
                <a:tc>
                  <a:txBody>
                    <a:bodyPr/>
                    <a:lstStyle/>
                    <a:p>
                      <a:pPr algn="l" fontAlgn="b"/>
                      <a:r>
                        <a:rPr lang="en-US" sz="800" b="1" i="0" u="none" strike="noStrike" dirty="0" smtClean="0">
                          <a:solidFill>
                            <a:srgbClr val="000000"/>
                          </a:solidFill>
                          <a:effectLst/>
                          <a:latin typeface="Calibri" panose="020F0502020204030204" pitchFamily="34" charset="0"/>
                        </a:rPr>
                        <a:t> 2029-2030 </a:t>
                      </a:r>
                      <a:r>
                        <a:rPr lang="en-US" sz="800" b="1" i="0" u="none" strike="noStrike" dirty="0">
                          <a:solidFill>
                            <a:srgbClr val="000000"/>
                          </a:solidFill>
                          <a:effectLst/>
                          <a:latin typeface="Calibri" panose="020F0502020204030204" pitchFamily="34" charset="0"/>
                        </a:rPr>
                        <a:t>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$ 46,114,811.57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39,197,589.83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$ 1,567,903.59 </a:t>
                      </a:r>
                      <a:r>
                        <a:rPr lang="en-US" sz="800" b="0" i="0" u="none" strike="noStrike" dirty="0">
                          <a:solidFill>
                            <a:srgbClr val="000000"/>
                          </a:solidFill>
                          <a:effectLst/>
                          <a:latin typeface="Calibri" panose="020F0502020204030204" pitchFamily="34" charset="0"/>
                        </a:rPr>
                        <a:t>(4%)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$ 31,985,233.30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$ 5,644,452.94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$ 4,611,481.16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$ 2,305,740.58 </a:t>
                      </a:r>
                      <a:endParaRPr lang="en-US" sz="8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742299"/>
                  </a:ext>
                </a:extLst>
              </a:tr>
            </a:tbl>
          </a:graphicData>
        </a:graphic>
      </p:graphicFrame>
      <p:sp>
        <p:nvSpPr>
          <p:cNvPr id="4" name="TextBox 3"/>
          <p:cNvSpPr txBox="1"/>
          <p:nvPr/>
        </p:nvSpPr>
        <p:spPr>
          <a:xfrm>
            <a:off x="151709" y="4666891"/>
            <a:ext cx="227854" cy="36933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404551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58A5-4422-4D09-8F12-3981B05C646A}"/>
              </a:ext>
            </a:extLst>
          </p:cNvPr>
          <p:cNvSpPr>
            <a:spLocks noGrp="1"/>
          </p:cNvSpPr>
          <p:nvPr>
            <p:ph type="title"/>
          </p:nvPr>
        </p:nvSpPr>
        <p:spPr/>
        <p:txBody>
          <a:bodyPr/>
          <a:lstStyle/>
          <a:p>
            <a:r>
              <a:rPr lang="en-US" sz="1800" dirty="0" smtClean="0"/>
              <a:t>Ten Year CTE Reserve </a:t>
            </a:r>
            <a:r>
              <a:rPr lang="en-US" sz="1800" dirty="0"/>
              <a:t>Fund Projections </a:t>
            </a:r>
            <a:br>
              <a:rPr lang="en-US" sz="1800" dirty="0"/>
            </a:br>
            <a:r>
              <a:rPr lang="en-US" sz="1800" dirty="0"/>
              <a:t>4% to 15% During Initial 6 Years Maintaining 85/15 </a:t>
            </a:r>
            <a:r>
              <a:rPr lang="en-US" sz="1800" dirty="0" smtClean="0"/>
              <a:t>Split</a:t>
            </a:r>
            <a:br>
              <a:rPr lang="en-US" sz="1800" dirty="0" smtClean="0"/>
            </a:br>
            <a:r>
              <a:rPr lang="en-US" sz="1800" dirty="0" smtClean="0"/>
              <a:t>(Superintendent’s Recommendation </a:t>
            </a:r>
            <a:r>
              <a:rPr lang="en-US" sz="1800" smtClean="0"/>
              <a:t>for the March </a:t>
            </a:r>
            <a:r>
              <a:rPr lang="en-US" sz="1800" dirty="0" smtClean="0"/>
              <a:t>19</a:t>
            </a:r>
            <a:r>
              <a:rPr lang="en-US" sz="1800" smtClean="0"/>
              <a:t>, 2020, Board Meeting)</a:t>
            </a:r>
            <a:r>
              <a:rPr lang="en-US" sz="1800" dirty="0" smtClean="0"/>
              <a:t/>
            </a:r>
            <a:br>
              <a:rPr lang="en-US" sz="1800" dirty="0" smtClean="0"/>
            </a:br>
            <a:endParaRPr lang="en-US" dirty="0"/>
          </a:p>
        </p:txBody>
      </p:sp>
      <p:graphicFrame>
        <p:nvGraphicFramePr>
          <p:cNvPr id="4" name="Table 3">
            <a:extLst>
              <a:ext uri="{FF2B5EF4-FFF2-40B4-BE49-F238E27FC236}">
                <a16:creationId xmlns:a16="http://schemas.microsoft.com/office/drawing/2014/main" id="{18853477-A362-408B-A95E-4EE18C965161}"/>
              </a:ext>
            </a:extLst>
          </p:cNvPr>
          <p:cNvGraphicFramePr>
            <a:graphicFrameLocks noGrp="1"/>
          </p:cNvGraphicFramePr>
          <p:nvPr>
            <p:extLst>
              <p:ext uri="{D42A27DB-BD31-4B8C-83A1-F6EECF244321}">
                <p14:modId xmlns:p14="http://schemas.microsoft.com/office/powerpoint/2010/main" val="2568009870"/>
              </p:ext>
            </p:extLst>
          </p:nvPr>
        </p:nvGraphicFramePr>
        <p:xfrm>
          <a:off x="117757" y="921399"/>
          <a:ext cx="8908485" cy="2887032"/>
        </p:xfrm>
        <a:graphic>
          <a:graphicData uri="http://schemas.openxmlformats.org/drawingml/2006/table">
            <a:tbl>
              <a:tblPr/>
              <a:tblGrid>
                <a:gridCol w="1055213">
                  <a:extLst>
                    <a:ext uri="{9D8B030D-6E8A-4147-A177-3AD203B41FA5}">
                      <a16:colId xmlns:a16="http://schemas.microsoft.com/office/drawing/2014/main" val="3975508561"/>
                    </a:ext>
                  </a:extLst>
                </a:gridCol>
                <a:gridCol w="966753">
                  <a:extLst>
                    <a:ext uri="{9D8B030D-6E8A-4147-A177-3AD203B41FA5}">
                      <a16:colId xmlns:a16="http://schemas.microsoft.com/office/drawing/2014/main" val="2157210984"/>
                    </a:ext>
                  </a:extLst>
                </a:gridCol>
                <a:gridCol w="995363">
                  <a:extLst>
                    <a:ext uri="{9D8B030D-6E8A-4147-A177-3AD203B41FA5}">
                      <a16:colId xmlns:a16="http://schemas.microsoft.com/office/drawing/2014/main" val="3939786416"/>
                    </a:ext>
                  </a:extLst>
                </a:gridCol>
                <a:gridCol w="1255341">
                  <a:extLst>
                    <a:ext uri="{9D8B030D-6E8A-4147-A177-3AD203B41FA5}">
                      <a16:colId xmlns:a16="http://schemas.microsoft.com/office/drawing/2014/main" val="1489205761"/>
                    </a:ext>
                  </a:extLst>
                </a:gridCol>
                <a:gridCol w="1123403">
                  <a:extLst>
                    <a:ext uri="{9D8B030D-6E8A-4147-A177-3AD203B41FA5}">
                      <a16:colId xmlns:a16="http://schemas.microsoft.com/office/drawing/2014/main" val="1401932143"/>
                    </a:ext>
                  </a:extLst>
                </a:gridCol>
                <a:gridCol w="1079466">
                  <a:extLst>
                    <a:ext uri="{9D8B030D-6E8A-4147-A177-3AD203B41FA5}">
                      <a16:colId xmlns:a16="http://schemas.microsoft.com/office/drawing/2014/main" val="2361875542"/>
                    </a:ext>
                  </a:extLst>
                </a:gridCol>
                <a:gridCol w="1082018">
                  <a:extLst>
                    <a:ext uri="{9D8B030D-6E8A-4147-A177-3AD203B41FA5}">
                      <a16:colId xmlns:a16="http://schemas.microsoft.com/office/drawing/2014/main" val="2468878737"/>
                    </a:ext>
                  </a:extLst>
                </a:gridCol>
                <a:gridCol w="1350928">
                  <a:extLst>
                    <a:ext uri="{9D8B030D-6E8A-4147-A177-3AD203B41FA5}">
                      <a16:colId xmlns:a16="http://schemas.microsoft.com/office/drawing/2014/main" val="1949404836"/>
                    </a:ext>
                  </a:extLst>
                </a:gridCol>
              </a:tblGrid>
              <a:tr h="272495">
                <a:tc>
                  <a:txBody>
                    <a:bodyPr/>
                    <a:lstStyle/>
                    <a:p>
                      <a:pPr algn="l" fontAlgn="b"/>
                      <a:r>
                        <a:rPr lang="en-US" sz="900" b="1" i="0" u="none" strike="noStrike" dirty="0">
                          <a:solidFill>
                            <a:srgbClr val="000000"/>
                          </a:solidFill>
                          <a:effectLst/>
                          <a:latin typeface="Calibri" panose="020F0502020204030204" pitchFamily="34" charset="0"/>
                        </a:rPr>
                        <a:t>Allocation</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900" b="1" i="0" u="none" strike="noStrike" dirty="0">
                          <a:solidFill>
                            <a:srgbClr val="000000"/>
                          </a:solidFill>
                          <a:effectLst/>
                          <a:latin typeface="Calibri" panose="020F0502020204030204" pitchFamily="34" charset="0"/>
                        </a:rPr>
                        <a:t>Projected Perkins Grant</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900" b="1" i="0" u="none" strike="noStrike" dirty="0" smtClean="0">
                          <a:solidFill>
                            <a:srgbClr val="000000"/>
                          </a:solidFill>
                          <a:effectLst/>
                          <a:latin typeface="Calibri" panose="020F0502020204030204" pitchFamily="34" charset="0"/>
                        </a:rPr>
                        <a:t>Federal Allocation 85%</a:t>
                      </a:r>
                      <a:endParaRPr lang="en-US" sz="900" b="1"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900" b="1" i="0" u="none" strike="noStrike" dirty="0">
                          <a:solidFill>
                            <a:srgbClr val="000000"/>
                          </a:solidFill>
                          <a:effectLst/>
                          <a:latin typeface="Calibri" panose="020F0502020204030204" pitchFamily="34" charset="0"/>
                        </a:rPr>
                        <a:t>Reserve Fund</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900" b="1" i="0" u="none" strike="noStrike" dirty="0">
                          <a:solidFill>
                            <a:srgbClr val="000000"/>
                          </a:solidFill>
                          <a:effectLst/>
                          <a:latin typeface="Calibri" panose="020F0502020204030204" pitchFamily="34" charset="0"/>
                        </a:rPr>
                        <a:t>Secondary</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900" b="1" i="0" u="none" strike="noStrike" dirty="0">
                          <a:solidFill>
                            <a:srgbClr val="000000"/>
                          </a:solidFill>
                          <a:effectLst/>
                          <a:latin typeface="Calibri" panose="020F0502020204030204" pitchFamily="34" charset="0"/>
                        </a:rPr>
                        <a:t>Postsecondary</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900" b="1" i="0" u="none" strike="noStrike">
                          <a:solidFill>
                            <a:srgbClr val="000000"/>
                          </a:solidFill>
                          <a:effectLst/>
                          <a:latin typeface="Calibri" panose="020F0502020204030204" pitchFamily="34" charset="0"/>
                        </a:rPr>
                        <a:t>State Leadership 10%</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900" b="1" i="0" u="none" strike="noStrike" dirty="0">
                          <a:solidFill>
                            <a:srgbClr val="000000"/>
                          </a:solidFill>
                          <a:effectLst/>
                          <a:latin typeface="Calibri" panose="020F0502020204030204" pitchFamily="34" charset="0"/>
                        </a:rPr>
                        <a:t>State Admin 5%</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652318503"/>
                  </a:ext>
                </a:extLst>
              </a:tr>
              <a:tr h="164406">
                <a:tc>
                  <a:txBody>
                    <a:bodyPr/>
                    <a:lstStyle/>
                    <a:p>
                      <a:pPr algn="l" fontAlgn="b"/>
                      <a:r>
                        <a:rPr lang="en-US" sz="800" b="1" i="0" u="none" strike="noStrike" dirty="0" smtClean="0">
                          <a:solidFill>
                            <a:srgbClr val="000000"/>
                          </a:solidFill>
                          <a:effectLst/>
                          <a:latin typeface="Calibri" panose="020F0502020204030204" pitchFamily="34" charset="0"/>
                        </a:rPr>
                        <a:t> 2019-2020 </a:t>
                      </a:r>
                      <a:r>
                        <a:rPr lang="en-US" sz="800" b="1" i="0" u="none" strike="noStrike" dirty="0">
                          <a:solidFill>
                            <a:srgbClr val="000000"/>
                          </a:solidFill>
                          <a:effectLst/>
                          <a:latin typeface="Calibri" panose="020F0502020204030204" pitchFamily="34" charset="0"/>
                        </a:rPr>
                        <a:t>Current</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$ 28,310,494.00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$ 24,063,919.90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$ 20,454,331.92 </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$ 3,609,587.98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$ 2,831,049.40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$ 1,415,524.70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171625"/>
                  </a:ext>
                </a:extLst>
              </a:tr>
              <a:tr h="244338">
                <a:tc>
                  <a:txBody>
                    <a:bodyPr/>
                    <a:lstStyle/>
                    <a:p>
                      <a:pPr algn="l" fontAlgn="b"/>
                      <a:r>
                        <a:rPr lang="en-US" sz="800" b="1" i="0" u="none" strike="noStrike" dirty="0" smtClean="0">
                          <a:solidFill>
                            <a:srgbClr val="000000"/>
                          </a:solidFill>
                          <a:effectLst/>
                          <a:latin typeface="Calibri" panose="020F0502020204030204" pitchFamily="34" charset="0"/>
                        </a:rPr>
                        <a:t> 2020-2021 </a:t>
                      </a:r>
                      <a:r>
                        <a:rPr lang="en-US" sz="800" b="1" i="0" u="none" strike="noStrike" dirty="0">
                          <a:solidFill>
                            <a:srgbClr val="000000"/>
                          </a:solidFill>
                          <a:effectLst/>
                          <a:latin typeface="Calibri" panose="020F0502020204030204" pitchFamily="34" charset="0"/>
                        </a:rPr>
                        <a:t>Projection</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$ 29,726,018.71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$ 25,267,115.90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$ 1,010,684.64 </a:t>
                      </a:r>
                      <a:r>
                        <a:rPr lang="en-US" sz="800" b="0" i="0" u="none" strike="noStrike" dirty="0">
                          <a:solidFill>
                            <a:srgbClr val="000000"/>
                          </a:solidFill>
                          <a:effectLst/>
                          <a:latin typeface="Calibri" panose="020F0502020204030204" pitchFamily="34" charset="0"/>
                        </a:rPr>
                        <a:t>(4%)</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$ 20,617,966.57 </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$ 3,638,464.69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$ 2,972,601.87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1,486,300.94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495274"/>
                  </a:ext>
                </a:extLst>
              </a:tr>
              <a:tr h="244338">
                <a:tc>
                  <a:txBody>
                    <a:bodyPr/>
                    <a:lstStyle/>
                    <a:p>
                      <a:pPr algn="l" fontAlgn="b"/>
                      <a:r>
                        <a:rPr lang="en-US" sz="800" b="1" i="0" u="none" strike="noStrike" dirty="0" smtClean="0">
                          <a:solidFill>
                            <a:srgbClr val="000000"/>
                          </a:solidFill>
                          <a:effectLst/>
                          <a:latin typeface="Calibri" panose="020F0502020204030204" pitchFamily="34" charset="0"/>
                        </a:rPr>
                        <a:t> 2021-2022 </a:t>
                      </a:r>
                      <a:r>
                        <a:rPr lang="en-US" sz="800" b="1" i="0" u="none" strike="noStrike" dirty="0">
                          <a:solidFill>
                            <a:srgbClr val="000000"/>
                          </a:solidFill>
                          <a:effectLst/>
                          <a:latin typeface="Calibri" panose="020F0502020204030204" pitchFamily="34" charset="0"/>
                        </a:rPr>
                        <a:t>Projection</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$ 31,212,319.65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$ 26,530,471.70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$ 1,591,828.30  </a:t>
                      </a:r>
                      <a:r>
                        <a:rPr lang="en-US" sz="800" b="0" i="0" u="none" strike="noStrike" dirty="0">
                          <a:solidFill>
                            <a:srgbClr val="000000"/>
                          </a:solidFill>
                          <a:effectLst/>
                          <a:latin typeface="Calibri" panose="020F0502020204030204" pitchFamily="34" charset="0"/>
                        </a:rPr>
                        <a:t>(6%)</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$ 21,197,846.88 </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$ 3,740,796.51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$ 3,121,231.96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1,560,615.98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0927502"/>
                  </a:ext>
                </a:extLst>
              </a:tr>
              <a:tr h="244338">
                <a:tc>
                  <a:txBody>
                    <a:bodyPr/>
                    <a:lstStyle/>
                    <a:p>
                      <a:pPr algn="l" fontAlgn="b"/>
                      <a:r>
                        <a:rPr lang="en-US" sz="800" b="1" i="0" u="none" strike="noStrike" dirty="0" smtClean="0">
                          <a:solidFill>
                            <a:srgbClr val="000000"/>
                          </a:solidFill>
                          <a:effectLst/>
                          <a:latin typeface="Calibri" panose="020F0502020204030204" pitchFamily="34" charset="0"/>
                        </a:rPr>
                        <a:t> 2022-2023 </a:t>
                      </a:r>
                      <a:r>
                        <a:rPr lang="en-US" sz="800" b="1" i="0" u="none" strike="noStrike" dirty="0">
                          <a:solidFill>
                            <a:srgbClr val="000000"/>
                          </a:solidFill>
                          <a:effectLst/>
                          <a:latin typeface="Calibri" panose="020F0502020204030204" pitchFamily="34" charset="0"/>
                        </a:rPr>
                        <a:t>Projection</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$ 32,772,935.63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$ 27,856,995.28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$ 2,367,844.60 </a:t>
                      </a:r>
                      <a:r>
                        <a:rPr lang="en-US" sz="800" b="0" i="0" u="none" strike="noStrike" dirty="0">
                          <a:solidFill>
                            <a:srgbClr val="000000"/>
                          </a:solidFill>
                          <a:effectLst/>
                          <a:latin typeface="Calibri" panose="020F0502020204030204" pitchFamily="34" charset="0"/>
                        </a:rPr>
                        <a:t>(8.5%)</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$ 21,665,778.08 </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$ 3,823,372.60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$ 3,277,293.56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1,638,646.78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699123"/>
                  </a:ext>
                </a:extLst>
              </a:tr>
              <a:tr h="244338">
                <a:tc>
                  <a:txBody>
                    <a:bodyPr/>
                    <a:lstStyle/>
                    <a:p>
                      <a:pPr algn="l" fontAlgn="b"/>
                      <a:r>
                        <a:rPr lang="en-US" sz="800" b="1" i="0" u="none" strike="noStrike" dirty="0" smtClean="0">
                          <a:solidFill>
                            <a:srgbClr val="000000"/>
                          </a:solidFill>
                          <a:effectLst/>
                          <a:latin typeface="Calibri" panose="020F0502020204030204" pitchFamily="34" charset="0"/>
                        </a:rPr>
                        <a:t> 2023-2024 </a:t>
                      </a:r>
                      <a:r>
                        <a:rPr lang="en-US" sz="800" b="1" i="0" u="none" strike="noStrike" dirty="0">
                          <a:solidFill>
                            <a:srgbClr val="000000"/>
                          </a:solidFill>
                          <a:effectLst/>
                          <a:latin typeface="Calibri" panose="020F0502020204030204" pitchFamily="34" charset="0"/>
                        </a:rPr>
                        <a:t>Projection</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$ 34,411,582.41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$ 29,249,845.04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$ 3,363,732.18  </a:t>
                      </a:r>
                      <a:r>
                        <a:rPr lang="en-US" sz="800" b="0" i="0" u="none" strike="noStrike" dirty="0">
                          <a:solidFill>
                            <a:srgbClr val="000000"/>
                          </a:solidFill>
                          <a:effectLst/>
                          <a:latin typeface="Calibri" panose="020F0502020204030204" pitchFamily="34" charset="0"/>
                        </a:rPr>
                        <a:t>(11.5%)</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$ 22,003,195.93 </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$ 3,882,916.93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$ 3,441,158.24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1,720,579.12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887947"/>
                  </a:ext>
                </a:extLst>
              </a:tr>
              <a:tr h="244338">
                <a:tc>
                  <a:txBody>
                    <a:bodyPr/>
                    <a:lstStyle/>
                    <a:p>
                      <a:pPr algn="l" fontAlgn="b"/>
                      <a:r>
                        <a:rPr lang="en-US" sz="800" b="1" i="0" u="none" strike="noStrike" dirty="0" smtClean="0">
                          <a:solidFill>
                            <a:srgbClr val="000000"/>
                          </a:solidFill>
                          <a:effectLst/>
                          <a:latin typeface="Calibri" panose="020F0502020204030204" pitchFamily="34" charset="0"/>
                        </a:rPr>
                        <a:t> 2024-2025 </a:t>
                      </a:r>
                      <a:r>
                        <a:rPr lang="en-US" sz="800" b="1" i="0" u="none" strike="noStrike" dirty="0">
                          <a:solidFill>
                            <a:srgbClr val="000000"/>
                          </a:solidFill>
                          <a:effectLst/>
                          <a:latin typeface="Calibri" panose="020F0502020204030204" pitchFamily="34" charset="0"/>
                        </a:rPr>
                        <a:t>Projection</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$ 36,132,161.53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$ 30,712,337.30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$ 4,146,165.54  </a:t>
                      </a:r>
                      <a:r>
                        <a:rPr lang="en-US" sz="800" b="0" i="0" u="none" strike="noStrike" dirty="0">
                          <a:solidFill>
                            <a:srgbClr val="000000"/>
                          </a:solidFill>
                          <a:effectLst/>
                          <a:latin typeface="Calibri" panose="020F0502020204030204" pitchFamily="34" charset="0"/>
                        </a:rPr>
                        <a:t>(13.5%)</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$ 22,581,246.00 </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$ 3,984,925.76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$ 3,613,216.15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1,806,608.08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6086465"/>
                  </a:ext>
                </a:extLst>
              </a:tr>
              <a:tr h="244338">
                <a:tc>
                  <a:txBody>
                    <a:bodyPr/>
                    <a:lstStyle/>
                    <a:p>
                      <a:pPr algn="l" fontAlgn="b"/>
                      <a:r>
                        <a:rPr lang="en-US" sz="800" b="1" i="0" u="none" strike="noStrike" dirty="0" smtClean="0">
                          <a:solidFill>
                            <a:srgbClr val="000000"/>
                          </a:solidFill>
                          <a:effectLst/>
                          <a:latin typeface="Calibri" panose="020F0502020204030204" pitchFamily="34" charset="0"/>
                        </a:rPr>
                        <a:t> 2025-2026 </a:t>
                      </a:r>
                      <a:r>
                        <a:rPr lang="en-US" sz="800" b="1" i="0" u="none" strike="noStrike" dirty="0">
                          <a:solidFill>
                            <a:srgbClr val="000000"/>
                          </a:solidFill>
                          <a:effectLst/>
                          <a:latin typeface="Calibri" panose="020F0502020204030204" pitchFamily="34" charset="0"/>
                        </a:rPr>
                        <a:t>Projection</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$ 37,938,769.61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$ 32,247,954.16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$ 4,837,193.12  </a:t>
                      </a:r>
                      <a:r>
                        <a:rPr lang="en-US" sz="800" b="0" i="0" u="none" strike="noStrike" dirty="0">
                          <a:solidFill>
                            <a:srgbClr val="000000"/>
                          </a:solidFill>
                          <a:effectLst/>
                          <a:latin typeface="Calibri" panose="020F0502020204030204" pitchFamily="34" charset="0"/>
                        </a:rPr>
                        <a:t>(15%)</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$ 23,299,146.88 </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$ 4,111,614.16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$ 3,793,876.96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1,896,938.48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455598"/>
                  </a:ext>
                </a:extLst>
              </a:tr>
              <a:tr h="244338">
                <a:tc>
                  <a:txBody>
                    <a:bodyPr/>
                    <a:lstStyle/>
                    <a:p>
                      <a:pPr algn="l" fontAlgn="b"/>
                      <a:r>
                        <a:rPr lang="en-US" sz="800" b="1" i="0" u="none" strike="noStrike" dirty="0" smtClean="0">
                          <a:solidFill>
                            <a:srgbClr val="000000"/>
                          </a:solidFill>
                          <a:effectLst/>
                          <a:latin typeface="Calibri" panose="020F0502020204030204" pitchFamily="34" charset="0"/>
                        </a:rPr>
                        <a:t> 2026-2027 </a:t>
                      </a:r>
                      <a:r>
                        <a:rPr lang="en-US" sz="800" b="1" i="0" u="none" strike="noStrike" dirty="0">
                          <a:solidFill>
                            <a:srgbClr val="000000"/>
                          </a:solidFill>
                          <a:effectLst/>
                          <a:latin typeface="Calibri" panose="020F0502020204030204" pitchFamily="34" charset="0"/>
                        </a:rPr>
                        <a:t>Projection</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$ 39,835,708.09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$ 33,860,351.87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$ 5,079,052.78 </a:t>
                      </a:r>
                      <a:r>
                        <a:rPr lang="en-US" sz="800" b="0" i="0" u="none" strike="noStrike" dirty="0">
                          <a:solidFill>
                            <a:srgbClr val="000000"/>
                          </a:solidFill>
                          <a:effectLst/>
                          <a:latin typeface="Calibri" panose="020F0502020204030204" pitchFamily="34" charset="0"/>
                        </a:rPr>
                        <a:t>(15%)</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$ 24,464,104.23 </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$ 4,317,194.86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$ 3,983,570.81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 </a:t>
                      </a:r>
                      <a:r>
                        <a:rPr lang="en-US" sz="800" b="0" i="0" u="none" strike="noStrike" dirty="0" smtClean="0">
                          <a:solidFill>
                            <a:srgbClr val="000000"/>
                          </a:solidFill>
                          <a:effectLst/>
                          <a:latin typeface="Calibri" panose="020F0502020204030204" pitchFamily="34" charset="0"/>
                        </a:rPr>
                        <a:t>1,991,785.40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194691"/>
                  </a:ext>
                </a:extLst>
              </a:tr>
              <a:tr h="244338">
                <a:tc>
                  <a:txBody>
                    <a:bodyPr/>
                    <a:lstStyle/>
                    <a:p>
                      <a:pPr algn="l" fontAlgn="b"/>
                      <a:r>
                        <a:rPr lang="en-US" sz="800" b="1" i="0" u="none" strike="noStrike" dirty="0" smtClean="0">
                          <a:solidFill>
                            <a:srgbClr val="000000"/>
                          </a:solidFill>
                          <a:effectLst/>
                          <a:latin typeface="Calibri" panose="020F0502020204030204" pitchFamily="34" charset="0"/>
                        </a:rPr>
                        <a:t> 2027-2028 </a:t>
                      </a:r>
                      <a:r>
                        <a:rPr lang="en-US" sz="800" b="1" i="0" u="none" strike="noStrike" dirty="0">
                          <a:solidFill>
                            <a:srgbClr val="000000"/>
                          </a:solidFill>
                          <a:effectLst/>
                          <a:latin typeface="Calibri" panose="020F0502020204030204" pitchFamily="34" charset="0"/>
                        </a:rPr>
                        <a:t>Projection</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$ 41,827,493.49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$ 35,553,369.46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$ 5,333,005.42 </a:t>
                      </a:r>
                      <a:r>
                        <a:rPr lang="en-US" sz="800" b="0" i="0" u="none" strike="noStrike" dirty="0">
                          <a:solidFill>
                            <a:srgbClr val="000000"/>
                          </a:solidFill>
                          <a:effectLst/>
                          <a:latin typeface="Calibri" panose="020F0502020204030204" pitchFamily="34" charset="0"/>
                        </a:rPr>
                        <a:t>(15%)</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$ 25,687,309.44 </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$ 4,533,054.61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$ 4,182,749.35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$ 2,091,374.67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869736"/>
                  </a:ext>
                </a:extLst>
              </a:tr>
              <a:tr h="244338">
                <a:tc>
                  <a:txBody>
                    <a:bodyPr/>
                    <a:lstStyle/>
                    <a:p>
                      <a:pPr algn="l" fontAlgn="b"/>
                      <a:r>
                        <a:rPr lang="en-US" sz="800" b="1" i="0" u="none" strike="noStrike" dirty="0" smtClean="0">
                          <a:solidFill>
                            <a:srgbClr val="000000"/>
                          </a:solidFill>
                          <a:effectLst/>
                          <a:latin typeface="Calibri" panose="020F0502020204030204" pitchFamily="34" charset="0"/>
                        </a:rPr>
                        <a:t> 2028-2029 </a:t>
                      </a:r>
                      <a:r>
                        <a:rPr lang="en-US" sz="800" b="1" i="0" u="none" strike="noStrike" dirty="0">
                          <a:solidFill>
                            <a:srgbClr val="000000"/>
                          </a:solidFill>
                          <a:effectLst/>
                          <a:latin typeface="Calibri" panose="020F0502020204030204" pitchFamily="34" charset="0"/>
                        </a:rPr>
                        <a:t>Projection</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$ 43,918,868.17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$ 37,331,037.94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$ 5,599,655.69 </a:t>
                      </a:r>
                      <a:r>
                        <a:rPr lang="en-US" sz="800" b="0" i="0" u="none" strike="noStrike" dirty="0">
                          <a:solidFill>
                            <a:srgbClr val="000000"/>
                          </a:solidFill>
                          <a:effectLst/>
                          <a:latin typeface="Calibri" panose="020F0502020204030204" pitchFamily="34" charset="0"/>
                        </a:rPr>
                        <a:t>(15%)</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$ 26,971,674.91 </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$ 4,759,707.34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$ 4,391,886.82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$ 2,195,943.41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546325"/>
                  </a:ext>
                </a:extLst>
              </a:tr>
              <a:tr h="244338">
                <a:tc>
                  <a:txBody>
                    <a:bodyPr/>
                    <a:lstStyle/>
                    <a:p>
                      <a:pPr algn="l" fontAlgn="b"/>
                      <a:r>
                        <a:rPr lang="en-US" sz="800" b="1" i="0" u="none" strike="noStrike" dirty="0" smtClean="0">
                          <a:solidFill>
                            <a:srgbClr val="000000"/>
                          </a:solidFill>
                          <a:effectLst/>
                          <a:latin typeface="Calibri" panose="020F0502020204030204" pitchFamily="34" charset="0"/>
                        </a:rPr>
                        <a:t> 2029-2030 </a:t>
                      </a:r>
                      <a:r>
                        <a:rPr lang="en-US" sz="800" b="1" i="0" u="none" strike="noStrike" dirty="0">
                          <a:solidFill>
                            <a:srgbClr val="000000"/>
                          </a:solidFill>
                          <a:effectLst/>
                          <a:latin typeface="Calibri" panose="020F0502020204030204" pitchFamily="34" charset="0"/>
                        </a:rPr>
                        <a:t>Projection</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$ 46,114,811.57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$ 39,197,589.83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$ 5,879,638.47 </a:t>
                      </a:r>
                      <a:r>
                        <a:rPr lang="en-US" sz="800" b="0" i="0" u="none" strike="noStrike" dirty="0">
                          <a:solidFill>
                            <a:srgbClr val="000000"/>
                          </a:solidFill>
                          <a:effectLst/>
                          <a:latin typeface="Calibri" panose="020F0502020204030204" pitchFamily="34" charset="0"/>
                        </a:rPr>
                        <a:t>(15%)</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$ 28,320,258.65 </a:t>
                      </a: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$ 4,997,692.70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$ 4,611,481.16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$ 2,305,740.58 </a:t>
                      </a:r>
                      <a:endParaRPr lang="en-US" sz="800" b="0" i="0" u="none" strike="noStrike" dirty="0">
                        <a:solidFill>
                          <a:srgbClr val="000000"/>
                        </a:solidFill>
                        <a:effectLst/>
                        <a:latin typeface="Calibri" panose="020F0502020204030204" pitchFamily="34" charset="0"/>
                      </a:endParaRPr>
                    </a:p>
                  </a:txBody>
                  <a:tcPr marL="4926" marR="4926" marT="4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895172"/>
                  </a:ext>
                </a:extLst>
              </a:tr>
            </a:tbl>
          </a:graphicData>
        </a:graphic>
      </p:graphicFrame>
    </p:spTree>
    <p:extLst>
      <p:ext uri="{BB962C8B-B14F-4D97-AF65-F5344CB8AC3E}">
        <p14:creationId xmlns:p14="http://schemas.microsoft.com/office/powerpoint/2010/main" val="524042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prstClr val="white"/>
                </a:solidFill>
              </a:rPr>
              <a:t>Secondary Program Quality </a:t>
            </a:r>
            <a:r>
              <a:rPr lang="en-US" sz="3600" dirty="0">
                <a:solidFill>
                  <a:prstClr val="white"/>
                </a:solidFill>
              </a:rPr>
              <a:t>I</a:t>
            </a:r>
            <a:r>
              <a:rPr lang="en-US" sz="3600" dirty="0" smtClean="0">
                <a:solidFill>
                  <a:prstClr val="white"/>
                </a:solidFill>
              </a:rPr>
              <a:t>ndicator(s)</a:t>
            </a:r>
            <a:endParaRPr lang="en-US" sz="3600" dirty="0"/>
          </a:p>
        </p:txBody>
      </p:sp>
      <p:sp>
        <p:nvSpPr>
          <p:cNvPr id="3" name="Content Placeholder 2"/>
          <p:cNvSpPr>
            <a:spLocks noGrp="1"/>
          </p:cNvSpPr>
          <p:nvPr>
            <p:ph idx="1"/>
          </p:nvPr>
        </p:nvSpPr>
        <p:spPr>
          <a:xfrm>
            <a:off x="363600" y="921600"/>
            <a:ext cx="8229600" cy="3470400"/>
          </a:xfrm>
        </p:spPr>
        <p:txBody>
          <a:bodyPr>
            <a:normAutofit/>
          </a:bodyPr>
          <a:lstStyle/>
          <a:p>
            <a:pPr marL="0" lvl="0" indent="0">
              <a:lnSpc>
                <a:spcPct val="90000"/>
              </a:lnSpc>
              <a:buNone/>
            </a:pPr>
            <a:r>
              <a:rPr lang="en-US" sz="2700" dirty="0" smtClean="0">
                <a:latin typeface="Calibri" panose="020F0502020204030204" pitchFamily="34" charset="0"/>
                <a:ea typeface="Calibri" panose="020F0502020204030204" pitchFamily="34" charset="0"/>
                <a:cs typeface="Calibri" panose="020F0502020204030204" pitchFamily="34" charset="0"/>
              </a:rPr>
              <a:t>Based on input from the Key </a:t>
            </a:r>
            <a:r>
              <a:rPr lang="en-US" sz="2700" dirty="0" err="1" smtClean="0">
                <a:latin typeface="Calibri" panose="020F0502020204030204" pitchFamily="34" charset="0"/>
                <a:ea typeface="Calibri" panose="020F0502020204030204" pitchFamily="34" charset="0"/>
                <a:cs typeface="Calibri" panose="020F0502020204030204" pitchFamily="34" charset="0"/>
              </a:rPr>
              <a:t>Stackholders</a:t>
            </a:r>
            <a:r>
              <a:rPr lang="en-US" sz="2700" dirty="0" smtClean="0">
                <a:latin typeface="Calibri" panose="020F0502020204030204" pitchFamily="34" charset="0"/>
                <a:ea typeface="Calibri" panose="020F0502020204030204" pitchFamily="34" charset="0"/>
                <a:cs typeface="Calibri" panose="020F0502020204030204" pitchFamily="34" charset="0"/>
              </a:rPr>
              <a:t> Group, CTE State Advisory Committee, local administrators and teachers, Virginia will utilize two secondary indicators </a:t>
            </a:r>
            <a:r>
              <a:rPr lang="en-US" sz="2700" dirty="0">
                <a:latin typeface="Calibri" panose="020F0502020204030204" pitchFamily="34" charset="0"/>
                <a:ea typeface="Calibri" panose="020F0502020204030204" pitchFamily="34" charset="0"/>
                <a:cs typeface="Calibri" panose="020F0502020204030204" pitchFamily="34" charset="0"/>
              </a:rPr>
              <a:t>of </a:t>
            </a:r>
            <a:r>
              <a:rPr lang="en-US" sz="2700" dirty="0" smtClean="0">
                <a:latin typeface="Calibri" panose="020F0502020204030204" pitchFamily="34" charset="0"/>
                <a:ea typeface="Calibri" panose="020F0502020204030204" pitchFamily="34" charset="0"/>
                <a:cs typeface="Calibri" panose="020F0502020204030204" pitchFamily="34" charset="0"/>
              </a:rPr>
              <a:t>quality to measure the </a:t>
            </a:r>
            <a:r>
              <a:rPr lang="en-US" sz="2700" dirty="0">
                <a:solidFill>
                  <a:prstClr val="black"/>
                </a:solidFill>
                <a:latin typeface="Calibri" panose="020F0502020204030204" pitchFamily="34" charset="0"/>
                <a:ea typeface="Calibri" panose="020F0502020204030204" pitchFamily="34" charset="0"/>
                <a:cs typeface="Calibri" panose="020F0502020204030204" pitchFamily="34" charset="0"/>
              </a:rPr>
              <a:t>percentage of CTE concentrators graduating from high school </a:t>
            </a:r>
            <a:r>
              <a:rPr lang="en-US" sz="27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having</a:t>
            </a:r>
            <a:r>
              <a:rPr lang="en-US" sz="2700" dirty="0" smtClean="0">
                <a:latin typeface="Calibri" panose="020F0502020204030204" pitchFamily="34" charset="0"/>
                <a:ea typeface="Calibri" panose="020F0502020204030204" pitchFamily="34" charset="0"/>
                <a:cs typeface="Calibri" panose="020F0502020204030204" pitchFamily="34" charset="0"/>
              </a:rPr>
              <a:t>: </a:t>
            </a:r>
            <a:endParaRPr lang="en-US" sz="2700" dirty="0">
              <a:latin typeface="Calibri" panose="020F0502020204030204" pitchFamily="34" charset="0"/>
              <a:ea typeface="Calibri" panose="020F0502020204030204" pitchFamily="34" charset="0"/>
              <a:cs typeface="Times New Roman" panose="02020603050405020304" pitchFamily="18" charset="0"/>
            </a:endParaRPr>
          </a:p>
          <a:p>
            <a:pPr marL="571500" indent="-514350">
              <a:lnSpc>
                <a:spcPct val="90000"/>
              </a:lnSpc>
              <a:buFont typeface="+mj-lt"/>
              <a:buAutoNum type="arabicPeriod"/>
            </a:pPr>
            <a:r>
              <a:rPr lang="en-US" sz="2700" dirty="0" smtClean="0">
                <a:latin typeface="Calibri" panose="020F0502020204030204" pitchFamily="34" charset="0"/>
                <a:ea typeface="Calibri" panose="020F0502020204030204" pitchFamily="34" charset="0"/>
                <a:cs typeface="Calibri" panose="020F0502020204030204" pitchFamily="34" charset="0"/>
              </a:rPr>
              <a:t>Recognized postsecondary credential </a:t>
            </a:r>
          </a:p>
          <a:p>
            <a:pPr marL="571500" indent="-514350">
              <a:lnSpc>
                <a:spcPct val="90000"/>
              </a:lnSpc>
              <a:spcAft>
                <a:spcPts val="800"/>
              </a:spcAft>
              <a:buFont typeface="+mj-lt"/>
              <a:buAutoNum type="arabicPeriod"/>
            </a:pPr>
            <a:r>
              <a:rPr lang="en-US" sz="2700" dirty="0" smtClean="0">
                <a:latin typeface="Calibri" panose="020F0502020204030204" pitchFamily="34" charset="0"/>
                <a:ea typeface="Calibri" panose="020F0502020204030204" pitchFamily="34" charset="0"/>
                <a:cs typeface="Calibri" panose="020F0502020204030204" pitchFamily="34" charset="0"/>
              </a:rPr>
              <a:t>Work-based learning experiences</a:t>
            </a:r>
          </a:p>
        </p:txBody>
      </p:sp>
    </p:spTree>
    <p:extLst>
      <p:ext uri="{BB962C8B-B14F-4D97-AF65-F5344CB8AC3E}">
        <p14:creationId xmlns:p14="http://schemas.microsoft.com/office/powerpoint/2010/main" val="3056062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prstClr val="white"/>
                </a:solidFill>
              </a:rPr>
              <a:t>Recognized Postsecondary Credential </a:t>
            </a:r>
            <a:endParaRPr lang="en-US" dirty="0"/>
          </a:p>
        </p:txBody>
      </p:sp>
      <p:sp>
        <p:nvSpPr>
          <p:cNvPr id="3" name="Content Placeholder 2"/>
          <p:cNvSpPr>
            <a:spLocks noGrp="1"/>
          </p:cNvSpPr>
          <p:nvPr>
            <p:ph idx="1"/>
          </p:nvPr>
        </p:nvSpPr>
        <p:spPr>
          <a:xfrm>
            <a:off x="372533" y="961812"/>
            <a:ext cx="8263467" cy="3779521"/>
          </a:xfrm>
        </p:spPr>
        <p:txBody>
          <a:bodyPr>
            <a:normAutofit fontScale="55000" lnSpcReduction="20000"/>
          </a:bodyPr>
          <a:lstStyle/>
          <a:p>
            <a:pPr marL="0" lvl="0" indent="0">
              <a:lnSpc>
                <a:spcPct val="110000"/>
              </a:lnSpc>
              <a:buNone/>
            </a:pPr>
            <a:r>
              <a:rPr lang="en-US" sz="4300" b="1" i="1" dirty="0" smtClean="0"/>
              <a:t>Recognized </a:t>
            </a:r>
            <a:r>
              <a:rPr lang="en-US" sz="4300" b="1" i="1" dirty="0"/>
              <a:t>postsecondary </a:t>
            </a:r>
            <a:r>
              <a:rPr lang="en-US" sz="4300" b="1" i="1" dirty="0" smtClean="0"/>
              <a:t>credential </a:t>
            </a:r>
            <a:r>
              <a:rPr lang="en-US" sz="4300" dirty="0" smtClean="0"/>
              <a:t>m</a:t>
            </a:r>
            <a:r>
              <a:rPr lang="en-US" sz="43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easures </a:t>
            </a:r>
            <a:r>
              <a:rPr lang="en-US" sz="4300" dirty="0">
                <a:solidFill>
                  <a:prstClr val="black"/>
                </a:solidFill>
                <a:latin typeface="Calibri" panose="020F0502020204030204" pitchFamily="34" charset="0"/>
                <a:ea typeface="Calibri" panose="020F0502020204030204" pitchFamily="34" charset="0"/>
                <a:cs typeface="Calibri" panose="020F0502020204030204" pitchFamily="34" charset="0"/>
              </a:rPr>
              <a:t>the percentage of CTE concentrators graduating from high </a:t>
            </a:r>
            <a:r>
              <a:rPr lang="en-US" sz="43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school with a recognized postsecondary credential.</a:t>
            </a:r>
          </a:p>
          <a:p>
            <a:pPr marL="0" lvl="0" indent="0">
              <a:lnSpc>
                <a:spcPct val="110000"/>
              </a:lnSpc>
              <a:buNone/>
            </a:pPr>
            <a:r>
              <a:rPr lang="en-US" sz="4300" dirty="0" smtClean="0"/>
              <a:t>Note: Perkins V uses the definition of </a:t>
            </a:r>
            <a:r>
              <a:rPr lang="en-US" sz="4300" dirty="0"/>
              <a:t>a recognized postsecondary </a:t>
            </a:r>
            <a:r>
              <a:rPr lang="en-US" sz="4300" dirty="0" smtClean="0"/>
              <a:t>credential from the Workforce </a:t>
            </a:r>
            <a:r>
              <a:rPr lang="en-US" sz="4300" dirty="0"/>
              <a:t>Innovation and Opportunity Act (</a:t>
            </a:r>
            <a:r>
              <a:rPr lang="en-US" sz="4300" dirty="0" smtClean="0"/>
              <a:t>WIOA): “</a:t>
            </a:r>
            <a:r>
              <a:rPr lang="en-US" sz="4300" i="1" dirty="0" smtClean="0"/>
              <a:t>Credential consisting </a:t>
            </a:r>
            <a:r>
              <a:rPr lang="en-US" sz="4300" i="1" dirty="0"/>
              <a:t>of an industry-recognized certificate or </a:t>
            </a:r>
            <a:r>
              <a:rPr lang="en-US" sz="4300" i="1" dirty="0" smtClean="0"/>
              <a:t>certification</a:t>
            </a:r>
            <a:r>
              <a:rPr lang="en-US" sz="4300" i="1" dirty="0"/>
              <a:t>, a certificate of completion of an apprenticeship, </a:t>
            </a:r>
            <a:r>
              <a:rPr lang="en-US" sz="4300" i="1" dirty="0" smtClean="0"/>
              <a:t>a </a:t>
            </a:r>
            <a:r>
              <a:rPr lang="en-US" sz="4300" i="1" dirty="0"/>
              <a:t>license recognized by the State involved or </a:t>
            </a:r>
            <a:r>
              <a:rPr lang="en-US" sz="4300" i="1" dirty="0" smtClean="0"/>
              <a:t>Federal Government</a:t>
            </a:r>
            <a:r>
              <a:rPr lang="en-US" sz="4300" i="1" dirty="0"/>
              <a:t>, or an associate or baccalaureate </a:t>
            </a:r>
            <a:r>
              <a:rPr lang="en-US" sz="4300" i="1" dirty="0" smtClean="0"/>
              <a:t>degree.”</a:t>
            </a:r>
          </a:p>
          <a:p>
            <a:pPr marL="457200" lvl="1" indent="0">
              <a:buNone/>
            </a:pPr>
            <a:endParaRPr lang="en-US" dirty="0"/>
          </a:p>
        </p:txBody>
      </p:sp>
    </p:spTree>
    <p:extLst>
      <p:ext uri="{BB962C8B-B14F-4D97-AF65-F5344CB8AC3E}">
        <p14:creationId xmlns:p14="http://schemas.microsoft.com/office/powerpoint/2010/main" val="3047296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prstClr val="white"/>
                </a:solidFill>
              </a:rPr>
              <a:t>Work-based Learning</a:t>
            </a:r>
            <a:endParaRPr lang="en-US" dirty="0"/>
          </a:p>
        </p:txBody>
      </p:sp>
      <p:sp>
        <p:nvSpPr>
          <p:cNvPr id="3" name="Content Placeholder 2"/>
          <p:cNvSpPr>
            <a:spLocks noGrp="1"/>
          </p:cNvSpPr>
          <p:nvPr>
            <p:ph idx="1"/>
          </p:nvPr>
        </p:nvSpPr>
        <p:spPr>
          <a:xfrm>
            <a:off x="457200" y="1124373"/>
            <a:ext cx="8229600" cy="3199977"/>
          </a:xfrm>
        </p:spPr>
        <p:txBody>
          <a:bodyPr>
            <a:normAutofit lnSpcReduction="10000"/>
          </a:bodyPr>
          <a:lstStyle/>
          <a:p>
            <a:pPr marL="0" lvl="0" indent="0">
              <a:buNone/>
            </a:pPr>
            <a:r>
              <a:rPr lang="en-US" sz="2700" b="1" i="1" dirty="0" smtClean="0">
                <a:solidFill>
                  <a:prstClr val="black"/>
                </a:solidFill>
              </a:rPr>
              <a:t>Work-based learning </a:t>
            </a:r>
            <a:r>
              <a:rPr lang="en-US" sz="2700" dirty="0" smtClean="0">
                <a:solidFill>
                  <a:prstClr val="black"/>
                </a:solidFill>
              </a:rPr>
              <a:t>m</a:t>
            </a:r>
            <a:r>
              <a:rPr lang="en-US" sz="27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easures </a:t>
            </a:r>
            <a:r>
              <a:rPr lang="en-US" sz="2700" dirty="0">
                <a:solidFill>
                  <a:prstClr val="black"/>
                </a:solidFill>
                <a:latin typeface="Calibri" panose="020F0502020204030204" pitchFamily="34" charset="0"/>
                <a:ea typeface="Calibri" panose="020F0502020204030204" pitchFamily="34" charset="0"/>
                <a:cs typeface="Calibri" panose="020F0502020204030204" pitchFamily="34" charset="0"/>
              </a:rPr>
              <a:t>the percentage of CTE concentrators graduating from high </a:t>
            </a:r>
            <a:r>
              <a:rPr lang="en-US" sz="27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school in sustained interactions with industry or community professional in real workplace setting, to the extent practicable, or simulated environments at an education institution that foster in-depth, first-hand engagement with tasks required of a given career field, that are aligned to curriculum and instruction.</a:t>
            </a:r>
          </a:p>
          <a:p>
            <a:pPr lvl="1"/>
            <a:endParaRPr lang="en-US" sz="2400" dirty="0"/>
          </a:p>
          <a:p>
            <a:endParaRPr lang="en-US" sz="27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7297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642346"/>
          </a:xfrm>
        </p:spPr>
        <p:txBody>
          <a:bodyPr/>
          <a:lstStyle/>
          <a:p>
            <a:r>
              <a:rPr lang="en-US" sz="3200" b="1" dirty="0"/>
              <a:t>Secondary State Determined Performance Levels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3022652"/>
              </p:ext>
            </p:extLst>
          </p:nvPr>
        </p:nvGraphicFramePr>
        <p:xfrm>
          <a:off x="643466" y="724748"/>
          <a:ext cx="7328747" cy="3522138"/>
        </p:xfrm>
        <a:graphic>
          <a:graphicData uri="http://schemas.openxmlformats.org/drawingml/2006/table">
            <a:tbl>
              <a:tblPr/>
              <a:tblGrid>
                <a:gridCol w="2208107">
                  <a:extLst>
                    <a:ext uri="{9D8B030D-6E8A-4147-A177-3AD203B41FA5}">
                      <a16:colId xmlns:a16="http://schemas.microsoft.com/office/drawing/2014/main" val="2765479270"/>
                    </a:ext>
                  </a:extLst>
                </a:gridCol>
                <a:gridCol w="3894666">
                  <a:extLst>
                    <a:ext uri="{9D8B030D-6E8A-4147-A177-3AD203B41FA5}">
                      <a16:colId xmlns:a16="http://schemas.microsoft.com/office/drawing/2014/main" val="2731455404"/>
                    </a:ext>
                  </a:extLst>
                </a:gridCol>
                <a:gridCol w="1225974">
                  <a:extLst>
                    <a:ext uri="{9D8B030D-6E8A-4147-A177-3AD203B41FA5}">
                      <a16:colId xmlns:a16="http://schemas.microsoft.com/office/drawing/2014/main" val="3625404739"/>
                    </a:ext>
                  </a:extLst>
                </a:gridCol>
              </a:tblGrid>
              <a:tr h="428635">
                <a:tc>
                  <a:txBody>
                    <a:bodyPr/>
                    <a:lstStyle/>
                    <a:p>
                      <a:pPr marL="0" marR="0" algn="ctr">
                        <a:lnSpc>
                          <a:spcPct val="115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Core Indicator </a:t>
                      </a:r>
                      <a:r>
                        <a:rPr lang="en-US" sz="11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Code </a:t>
                      </a:r>
                    </a:p>
                    <a:p>
                      <a:pPr marL="0" marR="0" algn="ctr">
                        <a:lnSpc>
                          <a:spcPct val="115000"/>
                        </a:lnSpc>
                        <a:spcBef>
                          <a:spcPts val="0"/>
                        </a:spcBef>
                        <a:spcAft>
                          <a:spcPts val="0"/>
                        </a:spcAft>
                      </a:pPr>
                      <a:r>
                        <a:rPr lang="en-US" sz="11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(Code in Perkins IV)</a:t>
                      </a:r>
                    </a:p>
                  </a:txBody>
                  <a:tcPr marL="25963" marR="25963" marT="548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Secondary Perkins Core Indicators of Performance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1200" dirty="0">
                          <a:effectLst/>
                          <a:latin typeface="Calibri" panose="020F0502020204030204" pitchFamily="34" charset="0"/>
                          <a:ea typeface="Times New Roman" panose="02020603050405020304" pitchFamily="18" charset="0"/>
                          <a:cs typeface="Calibri" panose="020F0502020204030204" pitchFamily="34" charset="0"/>
                        </a:rPr>
                        <a:t>Perkins V Target Level 2020-2021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2379137"/>
                  </a:ext>
                </a:extLst>
              </a:tr>
              <a:tr h="184485">
                <a:tc>
                  <a:txBody>
                    <a:bodyPr/>
                    <a:lstStyle/>
                    <a:p>
                      <a:pPr marL="0" marR="0" algn="ctr">
                        <a:lnSpc>
                          <a:spcPct val="115000"/>
                        </a:lnSpc>
                        <a:spcBef>
                          <a:spcPts val="0"/>
                        </a:spcBef>
                        <a:spcAft>
                          <a:spcPts val="0"/>
                        </a:spcAft>
                      </a:pPr>
                      <a:r>
                        <a:rPr lang="en-US" sz="1000" b="1" i="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1S1 (4S1)</a:t>
                      </a:r>
                      <a:endParaRPr lang="en-US" sz="1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b="1" i="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Graduation Rate</a:t>
                      </a:r>
                      <a:endParaRPr lang="en-US" sz="900" i="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2500517"/>
                  </a:ext>
                </a:extLst>
              </a:tr>
              <a:tr h="184485">
                <a:tc>
                  <a:txBody>
                    <a:bodyPr/>
                    <a:lstStyle/>
                    <a:p>
                      <a:pPr marL="0" marR="0" algn="ctr">
                        <a:lnSpc>
                          <a:spcPct val="115000"/>
                        </a:lnSpc>
                        <a:spcBef>
                          <a:spcPts val="0"/>
                        </a:spcBef>
                        <a:spcAft>
                          <a:spcPts val="0"/>
                        </a:spcAft>
                      </a:pPr>
                      <a:r>
                        <a:rPr lang="en-US" sz="1000" b="1" i="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1S1 (N/A)</a:t>
                      </a:r>
                      <a:endParaRPr lang="en-US" sz="1000" b="1"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b="1"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Extended Graduation</a:t>
                      </a:r>
                      <a:r>
                        <a:rPr lang="en-US" sz="900" b="1" i="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Rate</a:t>
                      </a:r>
                      <a:endParaRPr lang="en-US" sz="900" b="1"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9002709"/>
                  </a:ext>
                </a:extLst>
              </a:tr>
              <a:tr h="184485">
                <a:tc>
                  <a:txBody>
                    <a:bodyPr/>
                    <a:lstStyle/>
                    <a:p>
                      <a:pPr marL="0" marR="0" algn="ctr">
                        <a:lnSpc>
                          <a:spcPct val="115000"/>
                        </a:lnSpc>
                        <a:spcBef>
                          <a:spcPts val="0"/>
                        </a:spcBef>
                        <a:spcAft>
                          <a:spcPts val="0"/>
                        </a:spcAft>
                      </a:pPr>
                      <a:r>
                        <a:rPr lang="en-US" sz="1000" b="1" i="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2S1 (1S1)</a:t>
                      </a:r>
                      <a:endParaRPr lang="en-US" sz="1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b="1" i="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Academic Attainment- English/Reading</a:t>
                      </a:r>
                      <a:endParaRPr lang="en-US" sz="900" i="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75.50%</a:t>
                      </a:r>
                      <a:r>
                        <a:rPr lang="en-US" sz="1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12699288"/>
                  </a:ext>
                </a:extLst>
              </a:tr>
              <a:tr h="184485">
                <a:tc>
                  <a:txBody>
                    <a:bodyPr/>
                    <a:lstStyle/>
                    <a:p>
                      <a:pPr marL="0" marR="0" algn="ctr">
                        <a:lnSpc>
                          <a:spcPct val="115000"/>
                        </a:lnSpc>
                        <a:spcBef>
                          <a:spcPts val="0"/>
                        </a:spcBef>
                        <a:spcAft>
                          <a:spcPts val="0"/>
                        </a:spcAft>
                      </a:pPr>
                      <a:r>
                        <a:rPr lang="en-US" sz="1000" b="1" i="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2S2 (1S2)</a:t>
                      </a:r>
                      <a:endParaRPr lang="en-US" sz="1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b="1" i="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Academic Attainment- Mathematics (Highest level)</a:t>
                      </a:r>
                      <a:endParaRPr lang="en-US" sz="900" i="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7771859"/>
                  </a:ext>
                </a:extLst>
              </a:tr>
              <a:tr h="184485">
                <a:tc>
                  <a:txBody>
                    <a:bodyPr/>
                    <a:lstStyle/>
                    <a:p>
                      <a:pPr marL="0" marR="0" algn="ctr">
                        <a:lnSpc>
                          <a:spcPct val="115000"/>
                        </a:lnSpc>
                        <a:spcBef>
                          <a:spcPts val="0"/>
                        </a:spcBef>
                        <a:spcAft>
                          <a:spcPts val="0"/>
                        </a:spcAft>
                      </a:pPr>
                      <a:r>
                        <a:rPr lang="en-US" sz="1000" b="1" i="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2S3 (New)</a:t>
                      </a:r>
                      <a:endParaRPr lang="en-US" sz="10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b="1" i="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Academic Attainment - Science</a:t>
                      </a:r>
                      <a:endParaRPr lang="en-US" sz="9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70.25%</a:t>
                      </a:r>
                      <a:r>
                        <a:rPr lang="en-US" sz="10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6818218"/>
                  </a:ext>
                </a:extLst>
              </a:tr>
              <a:tr h="184485">
                <a:tc>
                  <a:txBody>
                    <a:bodyPr/>
                    <a:lstStyle/>
                    <a:p>
                      <a:pPr marL="0" marR="0" algn="ctr">
                        <a:lnSpc>
                          <a:spcPct val="115000"/>
                        </a:lnSpc>
                        <a:spcBef>
                          <a:spcPts val="0"/>
                        </a:spcBef>
                        <a:spcAft>
                          <a:spcPts val="0"/>
                        </a:spcAft>
                      </a:pPr>
                      <a:r>
                        <a:rPr lang="en-US" sz="1000" b="1" i="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3S1 (5S1)</a:t>
                      </a:r>
                      <a:endParaRPr lang="en-US" sz="10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b="1" i="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Post Program Placement Transition Rate</a:t>
                      </a:r>
                      <a:endParaRPr lang="en-US" sz="9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b="1"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93.25%</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9696897"/>
                  </a:ext>
                </a:extLst>
              </a:tr>
              <a:tr h="184485">
                <a:tc>
                  <a:txBody>
                    <a:bodyPr/>
                    <a:lstStyle/>
                    <a:p>
                      <a:pPr marL="0" marR="0" algn="ctr">
                        <a:lnSpc>
                          <a:spcPct val="115000"/>
                        </a:lnSpc>
                        <a:spcBef>
                          <a:spcPts val="0"/>
                        </a:spcBef>
                        <a:spcAft>
                          <a:spcPts val="0"/>
                        </a:spcAft>
                      </a:pPr>
                      <a:r>
                        <a:rPr lang="en-US" sz="1000" b="1" i="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3S2 </a:t>
                      </a:r>
                      <a:r>
                        <a:rPr lang="en-US" sz="1000" b="1" i="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(5S1)</a:t>
                      </a:r>
                      <a:endParaRPr lang="en-US" sz="10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b="1" i="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Program Completer Survey Response Rate</a:t>
                      </a:r>
                      <a:endParaRPr lang="en-US" sz="9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b="1"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28.25%</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4218744"/>
                  </a:ext>
                </a:extLst>
              </a:tr>
              <a:tr h="188929">
                <a:tc>
                  <a:txBody>
                    <a:bodyPr/>
                    <a:lstStyle/>
                    <a:p>
                      <a:pPr marL="0" marR="0" algn="ctr">
                        <a:lnSpc>
                          <a:spcPct val="115000"/>
                        </a:lnSpc>
                        <a:spcBef>
                          <a:spcPts val="0"/>
                        </a:spcBef>
                        <a:spcAft>
                          <a:spcPts val="0"/>
                        </a:spcAft>
                      </a:pPr>
                      <a:r>
                        <a:rPr lang="en-US" sz="1000" b="1" i="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4S1 (New</a:t>
                      </a:r>
                      <a:r>
                        <a:rPr lang="en-US" sz="1000" b="1" i="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000" b="0" i="0" kern="1200"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b="1" i="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(6S1 &amp; </a:t>
                      </a:r>
                      <a:r>
                        <a:rPr lang="en-US" sz="1000" b="1" i="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6S2)</a:t>
                      </a:r>
                      <a:endParaRPr lang="en-US" sz="10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b="1" i="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Nontraditional Program Concentration</a:t>
                      </a:r>
                      <a:endParaRPr lang="en-US" sz="9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28.25%</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5068630"/>
                  </a:ext>
                </a:extLst>
              </a:tr>
              <a:tr h="184485">
                <a:tc>
                  <a:txBody>
                    <a:bodyPr/>
                    <a:lstStyle/>
                    <a:p>
                      <a:pPr marL="0" marR="0" algn="ctr">
                        <a:lnSpc>
                          <a:spcPct val="115000"/>
                        </a:lnSpc>
                        <a:spcBef>
                          <a:spcPts val="0"/>
                        </a:spcBef>
                        <a:spcAft>
                          <a:spcPts val="0"/>
                        </a:spcAft>
                      </a:pPr>
                      <a:r>
                        <a:rPr lang="en-US" sz="1000" b="1" i="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5S1 </a:t>
                      </a:r>
                      <a:r>
                        <a:rPr lang="en-US" sz="10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(New)</a:t>
                      </a:r>
                      <a:endParaRPr lang="en-US" sz="1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0" indent="-53975" algn="l">
                        <a:lnSpc>
                          <a:spcPct val="115000"/>
                        </a:lnSpc>
                        <a:spcBef>
                          <a:spcPts val="0"/>
                        </a:spcBef>
                        <a:spcAft>
                          <a:spcPts val="0"/>
                        </a:spcAft>
                      </a:pPr>
                      <a:r>
                        <a:rPr lang="en-US" sz="900" b="1" i="0"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Program </a:t>
                      </a:r>
                      <a:r>
                        <a:rPr lang="en-US" sz="900" b="1" i="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Quality - </a:t>
                      </a:r>
                      <a:r>
                        <a:rPr lang="en-US" sz="900" b="1" i="0"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Recognized Postsecondary Credential (Option A)</a:t>
                      </a:r>
                      <a:endParaRPr lang="en-US" sz="9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65.25%</a:t>
                      </a:r>
                      <a:r>
                        <a:rPr lang="en-US" sz="10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59671605"/>
                  </a:ext>
                </a:extLst>
              </a:tr>
              <a:tr h="184485">
                <a:tc>
                  <a:txBody>
                    <a:bodyPr/>
                    <a:lstStyle/>
                    <a:p>
                      <a:pPr marL="0" marR="0" algn="ctr">
                        <a:lnSpc>
                          <a:spcPct val="115000"/>
                        </a:lnSpc>
                        <a:spcBef>
                          <a:spcPts val="0"/>
                        </a:spcBef>
                        <a:spcAft>
                          <a:spcPts val="0"/>
                        </a:spcAft>
                      </a:pPr>
                      <a:r>
                        <a:rPr lang="en-US" sz="1000" b="1"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5S2 (New)</a:t>
                      </a:r>
                      <a:endParaRPr lang="en-US" sz="1000" b="1"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0" indent="-53975" algn="l">
                        <a:lnSpc>
                          <a:spcPct val="115000"/>
                        </a:lnSpc>
                        <a:spcBef>
                          <a:spcPts val="0"/>
                        </a:spcBef>
                        <a:spcAft>
                          <a:spcPts val="0"/>
                        </a:spcAft>
                      </a:pPr>
                      <a:r>
                        <a:rPr lang="en-US" sz="900" b="1"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 Quality –</a:t>
                      </a:r>
                      <a:r>
                        <a:rPr lang="en-US" sz="900" b="1" i="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Postsecondary Credit </a:t>
                      </a:r>
                      <a:r>
                        <a:rPr kumimoji="0" lang="en-US" sz="900" b="1" i="0" u="none" strike="noStrike" kern="1200" cap="none" spc="0" normalizeH="0" baseline="0" noProof="0" dirty="0" smtClean="0">
                          <a:ln>
                            <a:noFill/>
                          </a:ln>
                          <a:solidFill>
                            <a:schemeClr val="tx1"/>
                          </a:solidFill>
                          <a:effectLst/>
                          <a:uLnTx/>
                          <a:uFillTx/>
                          <a:latin typeface="Calibri" panose="020F0502020204030204" pitchFamily="34" charset="0"/>
                          <a:ea typeface="Times New Roman" panose="02020603050405020304" pitchFamily="18" charset="0"/>
                          <a:cs typeface="Calibri" panose="020F0502020204030204" pitchFamily="34" charset="0"/>
                        </a:rPr>
                        <a:t>(Option B)</a:t>
                      </a:r>
                      <a:endParaRPr lang="en-US" sz="900" b="1"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6202002"/>
                  </a:ext>
                </a:extLst>
              </a:tr>
              <a:tr h="184485">
                <a:tc>
                  <a:txBody>
                    <a:bodyPr/>
                    <a:lstStyle/>
                    <a:p>
                      <a:pPr marL="0" marR="0" algn="ctr">
                        <a:lnSpc>
                          <a:spcPct val="115000"/>
                        </a:lnSpc>
                        <a:spcBef>
                          <a:spcPts val="0"/>
                        </a:spcBef>
                        <a:spcAft>
                          <a:spcPts val="0"/>
                        </a:spcAft>
                      </a:pPr>
                      <a:r>
                        <a:rPr lang="en-US" sz="1000" b="1" i="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5S3 (New)</a:t>
                      </a:r>
                      <a:endParaRPr lang="en-US" sz="10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b="1" i="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Program Quality - Participated in Work-based </a:t>
                      </a:r>
                      <a:r>
                        <a:rPr lang="en-US" sz="900" b="1" i="0"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Learning </a:t>
                      </a:r>
                      <a:r>
                        <a:rPr kumimoji="0" lang="en-US" sz="900" b="1" i="0" u="none" strike="noStrike" kern="1200" cap="none" spc="0" normalizeH="0" baseline="0" noProof="0" dirty="0" smtClean="0">
                          <a:ln>
                            <a:noFill/>
                          </a:ln>
                          <a:solidFill>
                            <a:schemeClr val="tx1"/>
                          </a:solidFill>
                          <a:effectLst/>
                          <a:uLnTx/>
                          <a:uFillTx/>
                          <a:latin typeface="Calibri" panose="020F0502020204030204" pitchFamily="34" charset="0"/>
                          <a:ea typeface="Times New Roman" panose="02020603050405020304" pitchFamily="18" charset="0"/>
                          <a:cs typeface="Calibri" panose="020F0502020204030204" pitchFamily="34" charset="0"/>
                        </a:rPr>
                        <a:t>(Option C)</a:t>
                      </a:r>
                      <a:endParaRPr lang="en-US" sz="9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10.25%</a:t>
                      </a:r>
                      <a:r>
                        <a:rPr lang="en-US" sz="10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40789591"/>
                  </a:ext>
                </a:extLst>
              </a:tr>
              <a:tr h="199884">
                <a:tc>
                  <a:txBody>
                    <a:bodyPr/>
                    <a:lstStyle/>
                    <a:p>
                      <a:pPr marL="0" marR="0" algn="ctr">
                        <a:lnSpc>
                          <a:spcPct val="115000"/>
                        </a:lnSpc>
                        <a:spcBef>
                          <a:spcPts val="0"/>
                        </a:spcBef>
                        <a:spcAft>
                          <a:spcPts val="0"/>
                        </a:spcAft>
                      </a:pPr>
                      <a:r>
                        <a:rPr lang="en-US" sz="1000" b="1" i="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5S4 A (2S1 A)</a:t>
                      </a:r>
                      <a:endParaRPr lang="en-US" sz="1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900" b="1" i="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Other Program Quality- Technical Skills Attainment/Student Competency Rate</a:t>
                      </a:r>
                      <a:endParaRPr lang="en-US" sz="900" i="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83575"/>
                  </a:ext>
                </a:extLst>
              </a:tr>
              <a:tr h="184485">
                <a:tc>
                  <a:txBody>
                    <a:bodyPr/>
                    <a:lstStyle/>
                    <a:p>
                      <a:pPr marL="0" marR="0" algn="ctr">
                        <a:lnSpc>
                          <a:spcPct val="115000"/>
                        </a:lnSpc>
                        <a:spcBef>
                          <a:spcPts val="0"/>
                        </a:spcBef>
                        <a:spcAft>
                          <a:spcPts val="0"/>
                        </a:spcAft>
                      </a:pPr>
                      <a:r>
                        <a:rPr lang="en-US" sz="1000" b="1" i="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5S4 </a:t>
                      </a:r>
                      <a:r>
                        <a:rPr lang="en-US" sz="1000" b="1" i="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(2S1 B)</a:t>
                      </a:r>
                      <a:endParaRPr lang="en-US" sz="1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lvl="0" indent="-55563" algn="l">
                        <a:lnSpc>
                          <a:spcPct val="115000"/>
                        </a:lnSpc>
                        <a:spcBef>
                          <a:spcPts val="0"/>
                        </a:spcBef>
                        <a:spcAft>
                          <a:spcPts val="0"/>
                        </a:spcAft>
                        <a:buFont typeface="Arial" panose="020B0604020202020204" pitchFamily="34" charset="0"/>
                        <a:buChar char="•"/>
                        <a:tabLst>
                          <a:tab pos="410210" algn="l"/>
                        </a:tabLst>
                      </a:pPr>
                      <a:r>
                        <a:rPr lang="en-US" sz="800" b="1" i="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Completers Participating in Credentialing Tests</a:t>
                      </a:r>
                      <a:endParaRPr lang="en-US" sz="8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34462392"/>
                  </a:ext>
                </a:extLst>
              </a:tr>
              <a:tr h="184485">
                <a:tc>
                  <a:txBody>
                    <a:bodyPr/>
                    <a:lstStyle/>
                    <a:p>
                      <a:pPr marL="0" marR="0" algn="ctr">
                        <a:lnSpc>
                          <a:spcPct val="115000"/>
                        </a:lnSpc>
                        <a:spcBef>
                          <a:spcPts val="0"/>
                        </a:spcBef>
                        <a:spcAft>
                          <a:spcPts val="0"/>
                        </a:spcAft>
                      </a:pPr>
                      <a:r>
                        <a:rPr lang="en-US" sz="1000" b="1" i="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5S4 </a:t>
                      </a:r>
                      <a:r>
                        <a:rPr lang="en-US" sz="1000" b="1" i="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(2S1 C)</a:t>
                      </a:r>
                      <a:endParaRPr lang="en-US" sz="1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69863" marR="0" lvl="0" indent="-55563" algn="l">
                        <a:lnSpc>
                          <a:spcPct val="115000"/>
                        </a:lnSpc>
                        <a:spcBef>
                          <a:spcPts val="0"/>
                        </a:spcBef>
                        <a:spcAft>
                          <a:spcPts val="0"/>
                        </a:spcAft>
                        <a:buFont typeface="Arial" panose="020B0604020202020204" pitchFamily="34" charset="0"/>
                        <a:buChar char="•"/>
                        <a:tabLst>
                          <a:tab pos="219710" algn="l"/>
                        </a:tabLst>
                      </a:pPr>
                      <a:r>
                        <a:rPr lang="en-US" sz="800" b="1" i="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 Takers (Completers) Passing Credentialing Tests </a:t>
                      </a:r>
                      <a:endParaRPr lang="en-US" sz="8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08574437"/>
                  </a:ext>
                </a:extLst>
              </a:tr>
              <a:tr h="184485">
                <a:tc>
                  <a:txBody>
                    <a:bodyPr/>
                    <a:lstStyle/>
                    <a:p>
                      <a:pPr marL="0" marR="0" algn="ctr">
                        <a:lnSpc>
                          <a:spcPct val="115000"/>
                        </a:lnSpc>
                        <a:spcBef>
                          <a:spcPts val="0"/>
                        </a:spcBef>
                        <a:spcAft>
                          <a:spcPts val="0"/>
                        </a:spcAft>
                      </a:pPr>
                      <a:r>
                        <a:rPr lang="en-US" sz="1000" b="1" i="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5S4 </a:t>
                      </a:r>
                      <a:r>
                        <a:rPr lang="en-US" sz="1000" b="1" i="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(2S1 D)</a:t>
                      </a:r>
                      <a:endParaRPr lang="en-US" sz="1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69863" marR="0" lvl="0" indent="-53975" algn="l">
                        <a:lnSpc>
                          <a:spcPct val="115000"/>
                        </a:lnSpc>
                        <a:spcBef>
                          <a:spcPts val="0"/>
                        </a:spcBef>
                        <a:spcAft>
                          <a:spcPts val="0"/>
                        </a:spcAft>
                        <a:buFont typeface="Arial" panose="020B0604020202020204" pitchFamily="34" charset="0"/>
                        <a:buChar char="•"/>
                        <a:tabLst>
                          <a:tab pos="169863" algn="l"/>
                        </a:tabLst>
                      </a:pPr>
                      <a:r>
                        <a:rPr lang="en-US" sz="800" b="1" i="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Completers Passing Credentialing Tests</a:t>
                      </a:r>
                      <a:endParaRPr lang="en-US" sz="8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25868914"/>
                  </a:ext>
                </a:extLst>
              </a:tr>
              <a:tr h="306385">
                <a:tc>
                  <a:txBody>
                    <a:bodyPr/>
                    <a:lstStyle/>
                    <a:p>
                      <a:pPr marL="0" marR="0" algn="ctr">
                        <a:lnSpc>
                          <a:spcPct val="115000"/>
                        </a:lnSpc>
                        <a:spcBef>
                          <a:spcPts val="0"/>
                        </a:spcBef>
                        <a:spcAft>
                          <a:spcPts val="0"/>
                        </a:spcAft>
                      </a:pPr>
                      <a:r>
                        <a:rPr lang="en-US" sz="1000" b="1" i="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5S4 </a:t>
                      </a:r>
                      <a:r>
                        <a:rPr lang="en-US" sz="1000" b="1" i="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(2S1 E)</a:t>
                      </a:r>
                      <a:endParaRPr lang="en-US" sz="1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169863" marR="0" lvl="0" indent="-53975" algn="l">
                        <a:lnSpc>
                          <a:spcPct val="115000"/>
                        </a:lnSpc>
                        <a:spcBef>
                          <a:spcPts val="0"/>
                        </a:spcBef>
                        <a:spcAft>
                          <a:spcPts val="0"/>
                        </a:spcAft>
                        <a:buFont typeface="Arial" panose="020B0604020202020204" pitchFamily="34" charset="0"/>
                        <a:buChar char="•"/>
                        <a:tabLst>
                          <a:tab pos="219710" algn="l"/>
                        </a:tabLst>
                      </a:pPr>
                      <a:r>
                        <a:rPr lang="en-US" sz="800" b="1" i="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Completers Who Passed a Credentialing Test Plus Completers Who Earned an Advanced Studies Diploma and Did Not Pass a Credentialing Test</a:t>
                      </a:r>
                      <a:endParaRPr lang="en-US" sz="8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2870759"/>
                  </a:ext>
                </a:extLst>
              </a:tr>
            </a:tbl>
          </a:graphicData>
        </a:graphic>
      </p:graphicFrame>
    </p:spTree>
    <p:extLst>
      <p:ext uri="{BB962C8B-B14F-4D97-AF65-F5344CB8AC3E}">
        <p14:creationId xmlns:p14="http://schemas.microsoft.com/office/powerpoint/2010/main" val="1515247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1890</Words>
  <Application>Microsoft Office PowerPoint</Application>
  <PresentationFormat>On-screen Show (16:9)</PresentationFormat>
  <Paragraphs>341</Paragraphs>
  <Slides>15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Final Review of Virginia Perkins V State Plan</vt:lpstr>
      <vt:lpstr>Authority of the Board </vt:lpstr>
      <vt:lpstr>Permitted Uses of Reserve Funds</vt:lpstr>
      <vt:lpstr>Ten Year Reserve Fund Projections  2% to 4% During Initial Three Years (As presented at the January 23, 2020, Board Meeting)</vt:lpstr>
      <vt:lpstr>Ten Year CTE Reserve Fund Projections  4% to 15% During Initial 6 Years Maintaining 85/15 Split (Superintendent’s Recommendation for the March 19, 2020, Board Meeting) </vt:lpstr>
      <vt:lpstr>Secondary Program Quality Indicator(s)</vt:lpstr>
      <vt:lpstr>Recognized Postsecondary Credential </vt:lpstr>
      <vt:lpstr>Work-based Learning</vt:lpstr>
      <vt:lpstr>Secondary State Determined Performance Levels</vt:lpstr>
      <vt:lpstr>Perkins V Required Leadership Activities</vt:lpstr>
      <vt:lpstr>State Leadership Focus Areas of Innovation</vt:lpstr>
      <vt:lpstr>Supporting State Leadership Activities</vt:lpstr>
      <vt:lpstr>Perkins Allocation Summary</vt:lpstr>
      <vt:lpstr>State Administration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V Required Leadership Activities</dc:title>
  <dc:creator>crb29104</dc:creator>
  <cp:lastModifiedBy>Webb, Emily (DOE)</cp:lastModifiedBy>
  <cp:revision>22</cp:revision>
  <cp:lastPrinted>2020-03-06T21:40:08Z</cp:lastPrinted>
  <dcterms:created xsi:type="dcterms:W3CDTF">2019-02-13T14:37:28Z</dcterms:created>
  <dcterms:modified xsi:type="dcterms:W3CDTF">2020-03-11T16:52:58Z</dcterms:modified>
</cp:coreProperties>
</file>