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Trebuchet MS" panose="020B0603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Josefi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42FA5A-BC75-407E-A7ED-576F4C88E714}">
  <a:tblStyle styleId="{6D42FA5A-BC75-407E-A7ED-576F4C88E7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2" y="72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14e8332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14e833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dc25de45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bdc25de45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highlight>
                <a:srgbClr val="FCF5DD"/>
              </a:highlight>
            </a:endParaRPr>
          </a:p>
          <a:p>
            <a:pPr marL="0" lvl="0" indent="0" algn="l" rtl="0">
              <a:spcBef>
                <a:spcPts val="0"/>
              </a:spcBef>
              <a:spcAft>
                <a:spcPts val="0"/>
              </a:spcAft>
              <a:buNone/>
            </a:pPr>
            <a:endParaRPr sz="1200">
              <a:solidFill>
                <a:schemeClr val="dk1"/>
              </a:solidFill>
              <a:highlight>
                <a:srgbClr val="FCF5DD"/>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bdc25de45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bdc25de45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bdc25de45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bdc25de45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 OSQ staff</a:t>
            </a:r>
            <a:endParaRPr/>
          </a:p>
          <a:p>
            <a:pPr marL="0" lvl="0" indent="0" algn="l" rtl="0">
              <a:spcBef>
                <a:spcPts val="0"/>
              </a:spcBef>
              <a:spcAft>
                <a:spcPts val="0"/>
              </a:spcAft>
              <a:buNone/>
            </a:pPr>
            <a:r>
              <a:rPr lang="en"/>
              <a:t>Add (4) School Quality Specialists</a:t>
            </a:r>
            <a:endParaRPr/>
          </a:p>
          <a:p>
            <a:pPr marL="0" lvl="0" indent="0" algn="l" rtl="0">
              <a:spcBef>
                <a:spcPts val="0"/>
              </a:spcBef>
              <a:spcAft>
                <a:spcPts val="0"/>
              </a:spcAft>
              <a:buNone/>
            </a:pPr>
            <a:r>
              <a:rPr lang="en"/>
              <a:t>Add (1) Data Analytics Specialist</a:t>
            </a:r>
            <a:endParaRPr/>
          </a:p>
          <a:p>
            <a:pPr marL="0" lvl="0" indent="0" algn="l" rtl="0">
              <a:spcBef>
                <a:spcPts val="0"/>
              </a:spcBef>
              <a:spcAft>
                <a:spcPts val="0"/>
              </a:spcAft>
              <a:buNone/>
            </a:pPr>
            <a:r>
              <a:rPr lang="en"/>
              <a:t>Cost</a:t>
            </a:r>
            <a:endParaRPr/>
          </a:p>
          <a:p>
            <a:pPr marL="0" lvl="0" indent="0" algn="l" rtl="0">
              <a:spcBef>
                <a:spcPts val="0"/>
              </a:spcBef>
              <a:spcAft>
                <a:spcPts val="0"/>
              </a:spcAft>
              <a:buNone/>
            </a:pPr>
            <a:r>
              <a:rPr lang="en"/>
              <a:t>~$720k/year</a:t>
            </a:r>
            <a:endParaRPr/>
          </a:p>
          <a:p>
            <a:pPr marL="0" lvl="0" indent="0" algn="l" rtl="0">
              <a:spcBef>
                <a:spcPts val="0"/>
              </a:spcBef>
              <a:spcAft>
                <a:spcPts val="0"/>
              </a:spcAft>
              <a:buNone/>
            </a:pPr>
            <a:endParaRPr/>
          </a:p>
          <a:p>
            <a:pPr marL="0" lvl="0" indent="0" algn="l" rtl="0">
              <a:spcBef>
                <a:spcPts val="0"/>
              </a:spcBef>
              <a:spcAft>
                <a:spcPts val="0"/>
              </a:spcAft>
              <a:buNone/>
            </a:pPr>
            <a:r>
              <a:rPr lang="en"/>
              <a:t>Reduce Staff to School Ratio to 15 to 1</a:t>
            </a:r>
            <a:endParaRPr/>
          </a:p>
          <a:p>
            <a:pPr marL="0" lvl="0" indent="0" algn="l" rtl="0">
              <a:spcBef>
                <a:spcPts val="0"/>
              </a:spcBef>
              <a:spcAft>
                <a:spcPts val="0"/>
              </a:spcAft>
              <a:buNone/>
            </a:pPr>
            <a:endParaRPr/>
          </a:p>
          <a:p>
            <a:pPr marL="0" lvl="0" indent="0" algn="l" rtl="0">
              <a:spcBef>
                <a:spcPts val="0"/>
              </a:spcBef>
              <a:spcAft>
                <a:spcPts val="0"/>
              </a:spcAft>
              <a:buNone/>
            </a:pPr>
            <a:r>
              <a:rPr lang="en"/>
              <a:t>Increase school contact time by 50%</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bdc25de45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bdc25de45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de90a41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de90a41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e3f0418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e3f0418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0960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None/>
            </a:pPr>
            <a:r>
              <a:rPr lang="en"/>
              <a:t>There are 3 categories of Implementation Drivers:</a:t>
            </a:r>
            <a:endParaRPr/>
          </a:p>
          <a:p>
            <a:pPr marL="0" lvl="0" indent="0" algn="l" rtl="0">
              <a:spcBef>
                <a:spcPts val="0"/>
              </a:spcBef>
              <a:spcAft>
                <a:spcPts val="0"/>
              </a:spcAft>
              <a:buNone/>
            </a:pPr>
            <a:endParaRPr/>
          </a:p>
          <a:p>
            <a:pPr marL="0" lvl="0" indent="0" algn="l" rtl="0">
              <a:spcBef>
                <a:spcPts val="0"/>
              </a:spcBef>
              <a:spcAft>
                <a:spcPts val="0"/>
              </a:spcAft>
              <a:buNone/>
            </a:pPr>
            <a:r>
              <a:rPr lang="en"/>
              <a:t>Competency Drivers–mechanisms to develop, improve and sustain one’s ability to implement an innovation as intended in order to benefit students.</a:t>
            </a:r>
            <a:endParaRPr/>
          </a:p>
          <a:p>
            <a:pPr marL="0" lvl="0" indent="0" algn="l" rtl="0">
              <a:spcBef>
                <a:spcPts val="0"/>
              </a:spcBef>
              <a:spcAft>
                <a:spcPts val="0"/>
              </a:spcAft>
              <a:buNone/>
            </a:pPr>
            <a:r>
              <a:rPr lang="en"/>
              <a:t>Organization Drivers–mechanisms to create and sustain hospitable organizational and system environments for effective educational services – that ‘enabling context’ we talked about earlier.</a:t>
            </a:r>
            <a:endParaRPr/>
          </a:p>
          <a:p>
            <a:pPr marL="0" lvl="0" indent="0" algn="l" rtl="0">
              <a:spcBef>
                <a:spcPts val="0"/>
              </a:spcBef>
              <a:spcAft>
                <a:spcPts val="0"/>
              </a:spcAft>
              <a:buNone/>
            </a:pPr>
            <a:r>
              <a:rPr lang="en"/>
              <a:t>Leadership Drivers– focus on providing the right leadership strategies for different types of leadership challenges. These leadership challenges often emerge as part of the change management process needed to make decisions, provide guidance, and support organization functioning.https://nirn.fpg.unc.edu/module-2/implementation-drivers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e3f04184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e3f04184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 - </a:t>
            </a:r>
            <a:r>
              <a:rPr lang="en" sz="1400">
                <a:solidFill>
                  <a:srgbClr val="101820"/>
                </a:solidFill>
                <a:latin typeface="Josefin Sans"/>
                <a:ea typeface="Josefin Sans"/>
                <a:cs typeface="Josefin Sans"/>
                <a:sym typeface="Josefin Sans"/>
              </a:rPr>
              <a:t>Facilitate solid partnerships between human resources and principals to ensure the teacher evaluation system effectively develops </a:t>
            </a:r>
            <a:endParaRPr sz="1400" b="1">
              <a:solidFill>
                <a:srgbClr val="101820"/>
              </a:solidFill>
              <a:latin typeface="Josefin Sans"/>
              <a:ea typeface="Josefin Sans"/>
              <a:cs typeface="Josefin Sans"/>
              <a:sym typeface="Josefin Sans"/>
            </a:endParaRPr>
          </a:p>
          <a:p>
            <a:pPr marL="0" lvl="0" indent="0" algn="l" rtl="0">
              <a:spcBef>
                <a:spcPts val="0"/>
              </a:spcBef>
              <a:spcAft>
                <a:spcPts val="0"/>
              </a:spcAft>
              <a:buNone/>
            </a:pPr>
            <a:r>
              <a:rPr lang="en" sz="1400">
                <a:solidFill>
                  <a:srgbClr val="101820"/>
                </a:solidFill>
                <a:latin typeface="Josefin Sans"/>
                <a:ea typeface="Josefin Sans"/>
                <a:cs typeface="Josefin Sans"/>
                <a:sym typeface="Josefin Sans"/>
              </a:rPr>
              <a:t>and/or when needed to exit ineffective teachers.</a:t>
            </a:r>
            <a:endParaRPr sz="1400">
              <a:solidFill>
                <a:srgbClr val="101820"/>
              </a:solidFill>
              <a:latin typeface="Josefin Sans"/>
              <a:ea typeface="Josefin Sans"/>
              <a:cs typeface="Josefin Sans"/>
              <a:sym typeface="Josefin Sans"/>
            </a:endParaRPr>
          </a:p>
          <a:p>
            <a:pPr marL="457200" lvl="0" indent="-317500" algn="l" rtl="0">
              <a:lnSpc>
                <a:spcPct val="115000"/>
              </a:lnSpc>
              <a:spcBef>
                <a:spcPts val="0"/>
              </a:spcBef>
              <a:spcAft>
                <a:spcPts val="0"/>
              </a:spcAft>
              <a:buClr>
                <a:srgbClr val="101820"/>
              </a:buClr>
              <a:buSzPts val="1400"/>
              <a:buFont typeface="Josefin Sans"/>
              <a:buChar char="●"/>
            </a:pPr>
            <a:r>
              <a:rPr lang="en" sz="1400">
                <a:solidFill>
                  <a:srgbClr val="101820"/>
                </a:solidFill>
                <a:latin typeface="Josefin Sans"/>
                <a:ea typeface="Josefin Sans"/>
                <a:cs typeface="Josefin Sans"/>
                <a:sym typeface="Josefin Sans"/>
              </a:rPr>
              <a:t>Implement professional learning communities that include a collaborative process by faculty to discuss strategies specific to each student (includes strategic scheduling of teachers so students are paired with teachers most likely to enable them to succeed).</a:t>
            </a:r>
            <a:endParaRPr sz="1400">
              <a:solidFill>
                <a:srgbClr val="101820"/>
              </a:solidFill>
              <a:latin typeface="Josefin Sans"/>
              <a:ea typeface="Josefin Sans"/>
              <a:cs typeface="Josefin Sans"/>
              <a:sym typeface="Josefin Sans"/>
            </a:endParaRPr>
          </a:p>
          <a:p>
            <a:pPr marL="0" lvl="0" indent="0" algn="l" rtl="0">
              <a:spcBef>
                <a:spcPts val="16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ce562243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ce562243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sz="1600" b="1">
              <a:solidFill>
                <a:srgbClr val="101820"/>
              </a:solidFill>
              <a:latin typeface="Josefin Sans"/>
              <a:ea typeface="Josefin Sans"/>
              <a:cs typeface="Josefin Sans"/>
              <a:sym typeface="Josefin Sans"/>
            </a:endParaRPr>
          </a:p>
          <a:p>
            <a:pPr marL="457200" lvl="0" indent="0" algn="l" rtl="0">
              <a:lnSpc>
                <a:spcPct val="115000"/>
              </a:lnSpc>
              <a:spcBef>
                <a:spcPts val="1600"/>
              </a:spcBef>
              <a:spcAft>
                <a:spcPts val="0"/>
              </a:spcAft>
              <a:buClr>
                <a:schemeClr val="dk1"/>
              </a:buClr>
              <a:buSzPts val="1100"/>
              <a:buFont typeface="Arial"/>
              <a:buNone/>
            </a:pPr>
            <a:endParaRPr sz="1600" b="1">
              <a:solidFill>
                <a:schemeClr val="dk1"/>
              </a:solidFill>
              <a:latin typeface="Josefin Sans"/>
              <a:ea typeface="Josefin Sans"/>
              <a:cs typeface="Josefin Sans"/>
              <a:sym typeface="Josefin Sans"/>
            </a:endParaRPr>
          </a:p>
          <a:p>
            <a:pPr marL="0" lvl="0" indent="0" algn="l" rtl="0">
              <a:spcBef>
                <a:spcPts val="16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d8ef4120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d8ef412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a:p>
            <a:pPr marL="0" lvl="0" indent="0" algn="l" rtl="0">
              <a:spcBef>
                <a:spcPts val="0"/>
              </a:spcBef>
              <a:spcAft>
                <a:spcPts val="0"/>
              </a:spcAft>
              <a:buNone/>
            </a:pPr>
            <a:r>
              <a:rPr lang="en"/>
              <a:t>OUR goal is to Improve identified schools so that all children will receive a high quality education in high quality schools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c0a980f3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c0a980f3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e562243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e562243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a:p>
            <a:pPr marL="0" lvl="0" indent="0" algn="l" rtl="0">
              <a:spcBef>
                <a:spcPts val="0"/>
              </a:spcBef>
              <a:spcAft>
                <a:spcPts val="0"/>
              </a:spcAft>
              <a:buNone/>
            </a:pPr>
            <a:r>
              <a:rPr lang="en"/>
              <a:t>OUR goal is to Improve identified schools so that all children will receive a high quality education in high quality schools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de90a4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de90a41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a:p>
            <a:pPr marL="0" lvl="0" indent="0" algn="l" rtl="0">
              <a:spcBef>
                <a:spcPts val="0"/>
              </a:spcBef>
              <a:spcAft>
                <a:spcPts val="0"/>
              </a:spcAft>
              <a:buNone/>
            </a:pPr>
            <a:r>
              <a:rPr lang="en"/>
              <a:t>Focused on classroom observations as a lever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bdc25de4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bdc25de4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a:t>
            </a:r>
            <a:endParaRPr/>
          </a:p>
          <a:p>
            <a:pPr marL="0" lvl="0" indent="0" algn="l" rtl="0">
              <a:lnSpc>
                <a:spcPct val="115000"/>
              </a:lnSpc>
              <a:spcBef>
                <a:spcPts val="0"/>
              </a:spcBef>
              <a:spcAft>
                <a:spcPts val="0"/>
              </a:spcAft>
              <a:buNone/>
            </a:pPr>
            <a:r>
              <a:rPr lang="en" sz="1200" b="1">
                <a:solidFill>
                  <a:srgbClr val="C12436"/>
                </a:solidFill>
                <a:latin typeface="Josefin Sans"/>
                <a:ea typeface="Josefin Sans"/>
                <a:cs typeface="Josefin Sans"/>
                <a:sym typeface="Josefin Sans"/>
              </a:rPr>
              <a:t>The General Assembly has not yet completed this requirement.</a:t>
            </a:r>
            <a:r>
              <a:rPr lang="en"/>
              <a:t>Budget language "C.  The Department of Education shall develop a plan to implement an effective and appropriately-resourced school improvement program. The plan should specify the activities necessary for its Office of School Quality to provide effective support to school divisions in the school improvement program, and the number of state staff and funding required to effectively implement the planned activities. The plan should also define performance measures that will be used to evaluate the effectiveness of the services its Office of School Quality provides to school divisions and how it will evaluate performance compared to those measures and make changes as needed to ensure ongoing effectiveness. The department shall submit the plan for the state's more effective and appropriately-resourced school improvement program to the Board of Education and the Chairs of the House Education and Appropriations committees and Senate Education and Health and Finance and Appropriations committees no later than November 1, 2021."</a:t>
            </a:r>
            <a:endParaRPr/>
          </a:p>
          <a:p>
            <a:pPr marL="0" lvl="0" indent="0" algn="l" rtl="0">
              <a:spcBef>
                <a:spcPts val="16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bdc25de4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bdc25de4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Lia</a:t>
            </a:r>
            <a:endParaRPr/>
          </a:p>
          <a:p>
            <a:pPr marL="0" lvl="0" indent="0" algn="l" rtl="0">
              <a:spcBef>
                <a:spcPts val="0"/>
              </a:spcBef>
              <a:spcAft>
                <a:spcPts val="0"/>
              </a:spcAft>
              <a:buClr>
                <a:schemeClr val="dk1"/>
              </a:buClr>
              <a:buSzPts val="1100"/>
              <a:buFont typeface="Arial"/>
              <a:buNone/>
            </a:pPr>
            <a:r>
              <a:rPr lang="en" sz="1400">
                <a:solidFill>
                  <a:schemeClr val="dk1"/>
                </a:solidFill>
                <a:latin typeface="Josefin Sans"/>
                <a:ea typeface="Josefin Sans"/>
                <a:cs typeface="Josefin Sans"/>
                <a:sym typeface="Josefin Sans"/>
              </a:rPr>
              <a:t>Divisions with a Memorandum of Understanding (MOU)</a:t>
            </a:r>
            <a:endParaRPr/>
          </a:p>
          <a:p>
            <a:pPr marL="0" lvl="0" indent="0" algn="l" rtl="0">
              <a:spcBef>
                <a:spcPts val="0"/>
              </a:spcBef>
              <a:spcAft>
                <a:spcPts val="0"/>
              </a:spcAft>
              <a:buNone/>
            </a:pPr>
            <a:r>
              <a:rPr lang="en"/>
              <a:t>Detailed and intense process that includes...</a:t>
            </a:r>
            <a:endParaRPr/>
          </a:p>
          <a:p>
            <a:pPr marL="45720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bdc25de45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bdc25de45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 </a:t>
            </a:r>
            <a:r>
              <a:rPr lang="en" b="1"/>
              <a:t>problem of practice slide </a:t>
            </a:r>
            <a:endParaRPr b="1"/>
          </a:p>
          <a:p>
            <a:pPr marL="0" lvl="0" indent="0" algn="l" rtl="0">
              <a:spcBef>
                <a:spcPts val="0"/>
              </a:spcBef>
              <a:spcAft>
                <a:spcPts val="0"/>
              </a:spcAft>
              <a:buNone/>
            </a:pPr>
            <a:r>
              <a:rPr lang="en"/>
              <a:t>For the 2019–20 school year, 262 of the 1,825 public schools in Virginia (14 percent) were required to participate in VDOE’s academic review process. Of these schools, 88 (34 percent) were also identified for federal school improvement funding under ESSA. (JLARC)    </a:t>
            </a:r>
            <a:r>
              <a:rPr lang="en" sz="1400">
                <a:solidFill>
                  <a:srgbClr val="101820"/>
                </a:solidFill>
                <a:latin typeface="Josefin Sans"/>
                <a:ea typeface="Josefin Sans"/>
                <a:cs typeface="Josefin Sans"/>
                <a:sym typeface="Josefin Sans"/>
              </a:rPr>
              <a:t>has the responsibility for providing technical assistance to ensure that all schools are improving and moving towards accreditation </a:t>
            </a:r>
            <a:endParaRPr sz="1400">
              <a:solidFill>
                <a:srgbClr val="101820"/>
              </a:solidFill>
              <a:latin typeface="Josefin Sans"/>
              <a:ea typeface="Josefin Sans"/>
              <a:cs typeface="Josefin Sans"/>
              <a:sym typeface="Josefin Sans"/>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dc25de45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bdc25de45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101820"/>
              </a:buClr>
              <a:buSzPts val="1400"/>
              <a:buFont typeface="Josefin Sans"/>
              <a:buChar char="●"/>
            </a:pPr>
            <a:r>
              <a:rPr lang="en" sz="1400">
                <a:solidFill>
                  <a:srgbClr val="101820"/>
                </a:solidFill>
                <a:latin typeface="Josefin Sans"/>
                <a:ea typeface="Josefin Sans"/>
                <a:cs typeface="Josefin Sans"/>
                <a:sym typeface="Josefin Sans"/>
              </a:rPr>
              <a:t>Ensure schools and divisions advance a culture of continuous improvement (support and resources)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a149dee02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a149dee02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a:t>
            </a:r>
            <a:endParaRPr i="1"/>
          </a:p>
          <a:p>
            <a:pPr marL="0" lvl="0" indent="0" algn="l" rtl="0">
              <a:spcBef>
                <a:spcPts val="0"/>
              </a:spcBef>
              <a:spcAft>
                <a:spcPts val="0"/>
              </a:spcAft>
              <a:buNone/>
            </a:pPr>
            <a:r>
              <a:rPr lang="en"/>
              <a:t>Multiple states have small case management</a:t>
            </a:r>
            <a:endParaRPr/>
          </a:p>
          <a:p>
            <a:pPr marL="0" lvl="0" indent="0" algn="l" rtl="0">
              <a:spcBef>
                <a:spcPts val="0"/>
              </a:spcBef>
              <a:spcAft>
                <a:spcPts val="0"/>
              </a:spcAft>
              <a:buNone/>
            </a:pPr>
            <a:r>
              <a:rPr lang="en"/>
              <a:t>Also from Redding 2009</a:t>
            </a:r>
            <a:endParaRPr/>
          </a:p>
          <a:p>
            <a:pPr marL="0" lvl="0" indent="0" algn="l" rtl="0">
              <a:spcBef>
                <a:spcPts val="0"/>
              </a:spcBef>
              <a:spcAft>
                <a:spcPts val="0"/>
              </a:spcAft>
              <a:buNone/>
            </a:pPr>
            <a:r>
              <a:rPr lang="en"/>
              <a:t>Action Principles for Building Local Capacity for Change</a:t>
            </a:r>
            <a:endParaRPr/>
          </a:p>
          <a:p>
            <a:pPr marL="0" lvl="0" indent="0" algn="l" rtl="0">
              <a:spcBef>
                <a:spcPts val="0"/>
              </a:spcBef>
              <a:spcAft>
                <a:spcPts val="0"/>
              </a:spcAft>
              <a:buNone/>
            </a:pPr>
            <a:r>
              <a:rPr lang="en"/>
              <a:t>1. Conceive of a system of support as a coherent and coordinated means for supporting people in</a:t>
            </a:r>
            <a:endParaRPr/>
          </a:p>
          <a:p>
            <a:pPr marL="0" lvl="0" indent="0" algn="l" rtl="0">
              <a:spcBef>
                <a:spcPts val="0"/>
              </a:spcBef>
              <a:spcAft>
                <a:spcPts val="0"/>
              </a:spcAft>
              <a:buNone/>
            </a:pPr>
            <a:r>
              <a:rPr lang="en"/>
              <a:t>performing their various roles in children’s education.</a:t>
            </a:r>
            <a:endParaRPr/>
          </a:p>
          <a:p>
            <a:pPr marL="0" lvl="0" indent="0" algn="l" rtl="0">
              <a:spcBef>
                <a:spcPts val="0"/>
              </a:spcBef>
              <a:spcAft>
                <a:spcPts val="0"/>
              </a:spcAft>
              <a:buNone/>
            </a:pPr>
            <a:r>
              <a:rPr lang="en"/>
              <a:t>2. Build a system of support first from what exists by coordinating components that are extant, adding</a:t>
            </a:r>
            <a:endParaRPr/>
          </a:p>
          <a:p>
            <a:pPr marL="0" lvl="0" indent="0" algn="l" rtl="0">
              <a:spcBef>
                <a:spcPts val="0"/>
              </a:spcBef>
              <a:spcAft>
                <a:spcPts val="0"/>
              </a:spcAft>
              <a:buNone/>
            </a:pPr>
            <a:r>
              <a:rPr lang="en"/>
              <a:t>missing pieces, and achieving coherence.</a:t>
            </a:r>
            <a:endParaRPr/>
          </a:p>
          <a:p>
            <a:pPr marL="0" lvl="0" indent="0" algn="l" rtl="0">
              <a:spcBef>
                <a:spcPts val="0"/>
              </a:spcBef>
              <a:spcAft>
                <a:spcPts val="0"/>
              </a:spcAft>
              <a:buNone/>
            </a:pPr>
            <a:r>
              <a:rPr lang="en"/>
              <a:t>3. Move past a review of symptoms (poor test scores) to understand causes (district and school operations) in order to apply remedies.</a:t>
            </a:r>
            <a:endParaRPr/>
          </a:p>
          <a:p>
            <a:pPr marL="0" lvl="0" indent="0" algn="l" rtl="0">
              <a:spcBef>
                <a:spcPts val="0"/>
              </a:spcBef>
              <a:spcAft>
                <a:spcPts val="0"/>
              </a:spcAft>
              <a:buNone/>
            </a:pPr>
            <a:r>
              <a:rPr lang="en"/>
              <a:t>4. Build the capacity of districts to assume greater responsibility for the continuous improvement of</a:t>
            </a:r>
            <a:endParaRPr/>
          </a:p>
          <a:p>
            <a:pPr marL="0" lvl="0" indent="0" algn="l" rtl="0">
              <a:spcBef>
                <a:spcPts val="0"/>
              </a:spcBef>
              <a:spcAft>
                <a:spcPts val="0"/>
              </a:spcAft>
              <a:buNone/>
            </a:pPr>
            <a:r>
              <a:rPr lang="en"/>
              <a:t>their schools.</a:t>
            </a:r>
            <a:endParaRPr/>
          </a:p>
          <a:p>
            <a:pPr marL="0" lvl="0" indent="0" algn="l" rtl="0">
              <a:spcBef>
                <a:spcPts val="0"/>
              </a:spcBef>
              <a:spcAft>
                <a:spcPts val="0"/>
              </a:spcAft>
              <a:buNone/>
            </a:pPr>
            <a:r>
              <a:rPr lang="en"/>
              <a:t>5. Differentiate the necessary roles of personnel within the system of support, including those who</a:t>
            </a:r>
            <a:endParaRPr/>
          </a:p>
          <a:p>
            <a:pPr marL="0" lvl="0" indent="0" algn="l" rtl="0">
              <a:spcBef>
                <a:spcPts val="0"/>
              </a:spcBef>
              <a:spcAft>
                <a:spcPts val="0"/>
              </a:spcAft>
              <a:buNone/>
            </a:pPr>
            <a:r>
              <a:rPr lang="en"/>
              <a:t>audit/assess district or school operations, those who provide services (training, coaching, consulting),</a:t>
            </a:r>
            <a:endParaRPr/>
          </a:p>
          <a:p>
            <a:pPr marL="0" lvl="0" indent="0" algn="l" rtl="0">
              <a:spcBef>
                <a:spcPts val="0"/>
              </a:spcBef>
              <a:spcAft>
                <a:spcPts val="0"/>
              </a:spcAft>
              <a:buNone/>
            </a:pPr>
            <a:r>
              <a:rPr lang="en"/>
              <a:t>and those who oversee and manage the process (process managers).</a:t>
            </a:r>
            <a:endParaRPr/>
          </a:p>
          <a:p>
            <a:pPr marL="0" lvl="0" indent="0" algn="l" rtl="0">
              <a:spcBef>
                <a:spcPts val="0"/>
              </a:spcBef>
              <a:spcAft>
                <a:spcPts val="0"/>
              </a:spcAft>
              <a:buNone/>
            </a:pPr>
            <a:r>
              <a:rPr lang="en"/>
              <a:t>6. Create and refine true “systems” of support rather than providing fragmented services.</a:t>
            </a:r>
            <a:endParaRPr/>
          </a:p>
          <a:p>
            <a:pPr marL="0" lvl="0" indent="0" algn="l" rtl="0">
              <a:spcBef>
                <a:spcPts val="0"/>
              </a:spcBef>
              <a:spcAft>
                <a:spcPts val="0"/>
              </a:spcAft>
              <a:buNone/>
            </a:pPr>
            <a:r>
              <a:rPr lang="en"/>
              <a:t>7. Coordinate SEA personnel, field staff, intermediate centers, organizational partners, distinguished</a:t>
            </a:r>
            <a:endParaRPr/>
          </a:p>
          <a:p>
            <a:pPr marL="0" lvl="0" indent="0" algn="l" rtl="0">
              <a:spcBef>
                <a:spcPts val="0"/>
              </a:spcBef>
              <a:spcAft>
                <a:spcPts val="0"/>
              </a:spcAft>
              <a:buNone/>
            </a:pPr>
            <a:r>
              <a:rPr lang="en"/>
              <a:t>educators, support teams, and consultants in one coherent system of support.</a:t>
            </a:r>
            <a:endParaRPr/>
          </a:p>
          <a:p>
            <a:pPr marL="0" lvl="0" indent="0" algn="l" rtl="0">
              <a:spcBef>
                <a:spcPts val="0"/>
              </a:spcBef>
              <a:spcAft>
                <a:spcPts val="0"/>
              </a:spcAft>
              <a:buNone/>
            </a:pPr>
            <a:r>
              <a:rPr lang="en"/>
              <a:t>8. Make the transition from compliance only to compliance plus support for improvement.</a:t>
            </a:r>
            <a:endParaRPr/>
          </a:p>
          <a:p>
            <a:pPr marL="0" lvl="0" indent="0" algn="l" rtl="0">
              <a:spcBef>
                <a:spcPts val="0"/>
              </a:spcBef>
              <a:spcAft>
                <a:spcPts val="0"/>
              </a:spcAft>
              <a:buNone/>
            </a:pPr>
            <a:r>
              <a:rPr lang="en"/>
              <a:t>9. Provide a “big picture” view of a system of</a:t>
            </a:r>
            <a:endParaRPr/>
          </a:p>
          <a:p>
            <a:pPr marL="0" lvl="0" indent="0" algn="l" rtl="0">
              <a:spcBef>
                <a:spcPts val="0"/>
              </a:spcBef>
              <a:spcAft>
                <a:spcPts val="0"/>
              </a:spcAft>
              <a:buNone/>
            </a:pPr>
            <a:r>
              <a:rPr lang="en"/>
              <a:t>support that is coherent and systemic.</a:t>
            </a:r>
            <a:endParaRPr/>
          </a:p>
          <a:p>
            <a:pPr marL="0" lvl="0" indent="0" algn="l" rtl="0">
              <a:spcBef>
                <a:spcPts val="0"/>
              </a:spcBef>
              <a:spcAft>
                <a:spcPts val="0"/>
              </a:spcAft>
              <a:buNone/>
            </a:pPr>
            <a:r>
              <a:rPr lang="en"/>
              <a:t>10. Bring special education, ELL, Title I, and</a:t>
            </a:r>
            <a:endParaRPr/>
          </a:p>
          <a:p>
            <a:pPr marL="0" lvl="0" indent="0" algn="l" rtl="0">
              <a:spcBef>
                <a:spcPts val="0"/>
              </a:spcBef>
              <a:spcAft>
                <a:spcPts val="0"/>
              </a:spcAft>
              <a:buNone/>
            </a:pPr>
            <a:r>
              <a:rPr lang="en"/>
              <a:t>career education (structurally separated by</a:t>
            </a:r>
            <a:endParaRPr/>
          </a:p>
          <a:p>
            <a:pPr marL="0" lvl="0" indent="0" algn="l" rtl="0">
              <a:spcBef>
                <a:spcPts val="0"/>
              </a:spcBef>
              <a:spcAft>
                <a:spcPts val="0"/>
              </a:spcAft>
              <a:buNone/>
            </a:pPr>
            <a:r>
              <a:rPr lang="en"/>
              <a:t>funding streams and departmental organization) within the tent of a unified system of</a:t>
            </a:r>
            <a:endParaRPr/>
          </a:p>
          <a:p>
            <a:pPr marL="0" lvl="0" indent="0" algn="l" rtl="0">
              <a:spcBef>
                <a:spcPts val="0"/>
              </a:spcBef>
              <a:spcAft>
                <a:spcPts val="0"/>
              </a:spcAft>
              <a:buNone/>
            </a:pPr>
            <a:r>
              <a:rPr lang="en"/>
              <a:t>support.</a:t>
            </a:r>
            <a:endParaRPr/>
          </a:p>
          <a:p>
            <a:pPr marL="0" lvl="0" indent="0" algn="l" rtl="0">
              <a:spcBef>
                <a:spcPts val="0"/>
              </a:spcBef>
              <a:spcAft>
                <a:spcPts val="0"/>
              </a:spcAft>
              <a:buNone/>
            </a:pPr>
            <a:r>
              <a:rPr lang="en"/>
              <a:t>11. Restructure (redesign) the SEA (and regional</a:t>
            </a:r>
            <a:endParaRPr/>
          </a:p>
          <a:p>
            <a:pPr marL="0" lvl="0" indent="0" algn="l" rtl="0">
              <a:spcBef>
                <a:spcPts val="0"/>
              </a:spcBef>
              <a:spcAft>
                <a:spcPts val="0"/>
              </a:spcAft>
              <a:buNone/>
            </a:pPr>
            <a:r>
              <a:rPr lang="en"/>
              <a:t>centers) to provide for effective coordination</a:t>
            </a:r>
            <a:endParaRPr/>
          </a:p>
          <a:p>
            <a:pPr marL="0" lvl="0" indent="0" algn="l" rtl="0">
              <a:spcBef>
                <a:spcPts val="0"/>
              </a:spcBef>
              <a:spcAft>
                <a:spcPts val="0"/>
              </a:spcAft>
              <a:buNone/>
            </a:pPr>
            <a:r>
              <a:rPr lang="en"/>
              <a:t>and administration of the system of support.</a:t>
            </a:r>
            <a:endParaRPr/>
          </a:p>
          <a:p>
            <a:pPr marL="0" lvl="0" indent="0" algn="l" rtl="0">
              <a:spcBef>
                <a:spcPts val="0"/>
              </a:spcBef>
              <a:spcAft>
                <a:spcPts val="0"/>
              </a:spcAft>
              <a:buNone/>
            </a:pPr>
            <a:r>
              <a:rPr lang="en"/>
              <a:t>12. Assess district/school operations in addition</a:t>
            </a:r>
            <a:endParaRPr/>
          </a:p>
          <a:p>
            <a:pPr marL="0" lvl="0" indent="0" algn="l" rtl="0">
              <a:spcBef>
                <a:spcPts val="0"/>
              </a:spcBef>
              <a:spcAft>
                <a:spcPts val="0"/>
              </a:spcAft>
              <a:buNone/>
            </a:pPr>
            <a:r>
              <a:rPr lang="en"/>
              <a:t>to examining test scores in order to differentiate and target system of support services.</a:t>
            </a:r>
            <a:endParaRPr/>
          </a:p>
          <a:p>
            <a:pPr marL="0" lvl="0" indent="0" algn="l" rtl="0">
              <a:spcBef>
                <a:spcPts val="0"/>
              </a:spcBef>
              <a:spcAft>
                <a:spcPts val="0"/>
              </a:spcAft>
              <a:buNone/>
            </a:pPr>
            <a:r>
              <a:rPr lang="en"/>
              <a:t>13. Align the system of support Service Plan</a:t>
            </a:r>
            <a:endParaRPr/>
          </a:p>
          <a:p>
            <a:pPr marL="0" lvl="0" indent="0" algn="l" rtl="0">
              <a:spcBef>
                <a:spcPts val="0"/>
              </a:spcBef>
              <a:spcAft>
                <a:spcPts val="0"/>
              </a:spcAft>
              <a:buNone/>
            </a:pPr>
            <a:r>
              <a:rPr lang="en"/>
              <a:t>with the district or school Improvement</a:t>
            </a:r>
            <a:endParaRPr/>
          </a:p>
          <a:p>
            <a:pPr marL="0" lvl="0" indent="0" algn="l" rtl="0">
              <a:spcBef>
                <a:spcPts val="0"/>
              </a:spcBef>
              <a:spcAft>
                <a:spcPts val="0"/>
              </a:spcAft>
              <a:buNone/>
            </a:pPr>
            <a:r>
              <a:rPr lang="en"/>
              <a:t>Plan and with the results of careful assessment of performance and operational data.</a:t>
            </a:r>
            <a:endParaRPr/>
          </a:p>
          <a:p>
            <a:pPr marL="0" lvl="0" indent="0" algn="l" rtl="0">
              <a:spcBef>
                <a:spcPts val="0"/>
              </a:spcBef>
              <a:spcAft>
                <a:spcPts val="0"/>
              </a:spcAft>
              <a:buNone/>
            </a:pPr>
            <a:r>
              <a:rPr lang="en"/>
              <a:t>14. Assess district/school operations with an</a:t>
            </a:r>
            <a:endParaRPr/>
          </a:p>
          <a:p>
            <a:pPr marL="0" lvl="0" indent="0" algn="l" rtl="0">
              <a:spcBef>
                <a:spcPts val="0"/>
              </a:spcBef>
              <a:spcAft>
                <a:spcPts val="0"/>
              </a:spcAft>
              <a:buNone/>
            </a:pPr>
            <a:r>
              <a:rPr lang="en"/>
              <a:t>approved set of indicators, procedures, and</a:t>
            </a:r>
            <a:endParaRPr/>
          </a:p>
          <a:p>
            <a:pPr marL="0" lvl="0" indent="0" algn="l" rtl="0">
              <a:spcBef>
                <a:spcPts val="0"/>
              </a:spcBef>
              <a:spcAft>
                <a:spcPts val="0"/>
              </a:spcAft>
              <a:buNone/>
            </a:pPr>
            <a:r>
              <a:rPr lang="en"/>
              <a:t>instruments.</a:t>
            </a:r>
            <a:endParaRPr/>
          </a:p>
          <a:p>
            <a:pPr marL="0" lvl="0" indent="0" algn="l" rtl="0">
              <a:spcBef>
                <a:spcPts val="0"/>
              </a:spcBef>
              <a:spcAft>
                <a:spcPts val="0"/>
              </a:spcAft>
              <a:buNone/>
            </a:pPr>
            <a:r>
              <a:rPr lang="en"/>
              <a:t>15. Monitor both the implementation of the</a:t>
            </a:r>
            <a:endParaRPr/>
          </a:p>
          <a:p>
            <a:pPr marL="0" lvl="0" indent="0" algn="l" rtl="0">
              <a:spcBef>
                <a:spcPts val="0"/>
              </a:spcBef>
              <a:spcAft>
                <a:spcPts val="0"/>
              </a:spcAft>
              <a:buNone/>
            </a:pPr>
            <a:r>
              <a:rPr lang="en"/>
              <a:t>district or school Improvement Plan and the</a:t>
            </a:r>
            <a:endParaRPr/>
          </a:p>
          <a:p>
            <a:pPr marL="0" lvl="0" indent="0" algn="l" rtl="0">
              <a:spcBef>
                <a:spcPts val="0"/>
              </a:spcBef>
              <a:spcAft>
                <a:spcPts val="0"/>
              </a:spcAft>
              <a:buNone/>
            </a:pPr>
            <a:r>
              <a:rPr lang="en"/>
              <a:t>aligned system of support Service Plan.</a:t>
            </a:r>
            <a:endParaRPr/>
          </a:p>
          <a:p>
            <a:pPr marL="0" lvl="0" indent="0" algn="l" rtl="0">
              <a:spcBef>
                <a:spcPts val="0"/>
              </a:spcBef>
              <a:spcAft>
                <a:spcPts val="0"/>
              </a:spcAft>
              <a:buNone/>
            </a:pPr>
            <a:r>
              <a:rPr lang="en"/>
              <a:t>16. Evaluate the effectiveness of the system of</a:t>
            </a:r>
            <a:endParaRPr/>
          </a:p>
          <a:p>
            <a:pPr marL="0" lvl="0" indent="0" algn="l" rtl="0">
              <a:spcBef>
                <a:spcPts val="0"/>
              </a:spcBef>
              <a:spcAft>
                <a:spcPts val="0"/>
              </a:spcAft>
              <a:buNone/>
            </a:pPr>
            <a:r>
              <a:rPr lang="en"/>
              <a:t>support’s procedures and services.</a:t>
            </a:r>
            <a:endParaRPr/>
          </a:p>
          <a:p>
            <a:pPr marL="0" lvl="0" indent="0" algn="l" rtl="0">
              <a:spcBef>
                <a:spcPts val="0"/>
              </a:spcBef>
              <a:spcAft>
                <a:spcPts val="0"/>
              </a:spcAft>
              <a:buNone/>
            </a:pPr>
            <a:r>
              <a:rPr lang="en"/>
              <a:t>17.Intentionally link systems from the state</a:t>
            </a:r>
            <a:endParaRPr/>
          </a:p>
          <a:p>
            <a:pPr marL="0" lvl="0" indent="0" algn="l" rtl="0">
              <a:spcBef>
                <a:spcPts val="0"/>
              </a:spcBef>
              <a:spcAft>
                <a:spcPts val="0"/>
              </a:spcAft>
              <a:buNone/>
            </a:pPr>
            <a:r>
              <a:rPr lang="en"/>
              <a:t>to the district to the school and classroom</a:t>
            </a:r>
            <a:endParaRPr/>
          </a:p>
          <a:p>
            <a:pPr marL="0" lvl="0" indent="0" algn="l" rtl="0">
              <a:spcBef>
                <a:spcPts val="0"/>
              </a:spcBef>
              <a:spcAft>
                <a:spcPts val="0"/>
              </a:spcAft>
              <a:buNone/>
            </a:pPr>
            <a:r>
              <a:rPr lang="en"/>
              <a:t>in order to affect variables that will spawn</a:t>
            </a:r>
            <a:endParaRPr/>
          </a:p>
          <a:p>
            <a:pPr marL="0" lvl="0" indent="0" algn="l" rtl="0">
              <a:spcBef>
                <a:spcPts val="0"/>
              </a:spcBef>
              <a:spcAft>
                <a:spcPts val="0"/>
              </a:spcAft>
              <a:buNone/>
            </a:pPr>
            <a:r>
              <a:rPr lang="en"/>
              <a:t>improvement.</a:t>
            </a:r>
            <a:endParaRPr/>
          </a:p>
          <a:p>
            <a:pPr marL="0" lvl="0" indent="0" algn="l" rtl="0">
              <a:spcBef>
                <a:spcPts val="0"/>
              </a:spcBef>
              <a:spcAft>
                <a:spcPts val="0"/>
              </a:spcAft>
              <a:buNone/>
            </a:pPr>
            <a:r>
              <a:rPr lang="en"/>
              <a:t>18. Draw a straight line from every state policy,</a:t>
            </a:r>
            <a:endParaRPr/>
          </a:p>
          <a:p>
            <a:pPr marL="0" lvl="0" indent="0" algn="l" rtl="0">
              <a:spcBef>
                <a:spcPts val="0"/>
              </a:spcBef>
              <a:spcAft>
                <a:spcPts val="0"/>
              </a:spcAft>
              <a:buNone/>
            </a:pPr>
            <a:r>
              <a:rPr lang="en"/>
              <a:t>program, and service to the intended result</a:t>
            </a:r>
            <a:endParaRPr/>
          </a:p>
          <a:p>
            <a:pPr marL="0" lvl="0" indent="0" algn="l" rtl="0">
              <a:spcBef>
                <a:spcPts val="0"/>
              </a:spcBef>
              <a:spcAft>
                <a:spcPts val="0"/>
              </a:spcAft>
              <a:buNone/>
            </a:pPr>
            <a:r>
              <a:rPr lang="en"/>
              <a:t>for a student in a classroom.</a:t>
            </a:r>
            <a:endParaRPr/>
          </a:p>
          <a:p>
            <a:pPr marL="0" lvl="0" indent="0" algn="l" rtl="0">
              <a:spcBef>
                <a:spcPts val="0"/>
              </a:spcBef>
              <a:spcAft>
                <a:spcPts val="0"/>
              </a:spcAft>
              <a:buNone/>
            </a:pPr>
            <a:r>
              <a:rPr lang="en"/>
              <a:t>19. Provide a single, integrated school or district</a:t>
            </a:r>
            <a:endParaRPr/>
          </a:p>
          <a:p>
            <a:pPr marL="0" lvl="0" indent="0" algn="l" rtl="0">
              <a:spcBef>
                <a:spcPts val="0"/>
              </a:spcBef>
              <a:spcAft>
                <a:spcPts val="0"/>
              </a:spcAft>
              <a:buNone/>
            </a:pPr>
            <a:r>
              <a:rPr lang="en"/>
              <a:t>improvement planning process rather than</a:t>
            </a:r>
            <a:endParaRPr/>
          </a:p>
          <a:p>
            <a:pPr marL="0" lvl="0" indent="0" algn="l" rtl="0">
              <a:spcBef>
                <a:spcPts val="0"/>
              </a:spcBef>
              <a:spcAft>
                <a:spcPts val="0"/>
              </a:spcAft>
              <a:buNone/>
            </a:pPr>
            <a:r>
              <a:rPr lang="en"/>
              <a:t>separate ones for each categorical program.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bdc25de45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bdc25de45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technical and adaptive nature of school quality work demands a coherent, "whole of VDOE" strategy which cannot be achieved through siloed, ad hoc tactics. An emerging example occurs during the corrective action plan (CAP) review meetings with MOU divisions. During these monitoring meetings, VDOE representatives from Special Education, Virginia Tiered System of Supports (VTSS), Elementary and Secondary Education Act, and Office of School Quality execute their monitoring and oversight responsibilities with the division leadership, which leads to a more unified — coherent — experience for the division. This concept is not new. Indeed, the VDOE strategic plan identifies the need to "collaborate across VDOE departments and offices to develop a data-based, continuous school and child care improvement planning process encompassing the school and child care quality indicators to build local leadership capacity (VDOE, 2020)." The missing element then, is to actualize this. To build VDOE coherence and capacity, this collaborative body should be composed of leaders below the deputy and assistant superintendent level and chaired by the Office of School Quality director.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2" name="Google Shape;52;p1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2"/>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 name="Google Shape;56;p12"/>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61" name="Google Shape;61;p1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4" name="Google Shape;64;p1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rgbClr val="C22536"/>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rgbClr val="901A28"/>
              </a:buClr>
              <a:buSzPts val="1400"/>
              <a:buChar char="●"/>
              <a:defRPr/>
            </a:lvl4pPr>
            <a:lvl5pPr marL="2286000" lvl="4" indent="-317500" algn="l" rtl="0">
              <a:lnSpc>
                <a:spcPct val="90000"/>
              </a:lnSpc>
              <a:spcBef>
                <a:spcPts val="1600"/>
              </a:spcBef>
              <a:spcAft>
                <a:spcPts val="0"/>
              </a:spcAft>
              <a:buClr>
                <a:srgbClr val="525252"/>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3" name="Google Shape;73;p1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5" name="Google Shape;75;p16"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6"/>
        <p:cNvGrpSpPr/>
        <p:nvPr/>
      </p:nvGrpSpPr>
      <p:grpSpPr>
        <a:xfrm>
          <a:off x="0" y="0"/>
          <a:ext cx="0" cy="0"/>
          <a:chOff x="0" y="0"/>
          <a:chExt cx="0" cy="0"/>
        </a:xfrm>
      </p:grpSpPr>
      <p:sp>
        <p:nvSpPr>
          <p:cNvPr id="77" name="Google Shape;77;p17"/>
          <p:cNvSpPr txBox="1">
            <a:spLocks noGrp="1"/>
          </p:cNvSpPr>
          <p:nvPr>
            <p:ph type="subTitle" idx="1"/>
          </p:nvPr>
        </p:nvSpPr>
        <p:spPr>
          <a:xfrm>
            <a:off x="1371600" y="2571750"/>
            <a:ext cx="6400800" cy="13143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None/>
              <a:defRPr i="1">
                <a:solidFill>
                  <a:schemeClr val="dk1"/>
                </a:solidFill>
              </a:defRPr>
            </a:lvl1pPr>
            <a:lvl2pPr lvl="1" algn="ctr" rtl="0">
              <a:spcBef>
                <a:spcPts val="1600"/>
              </a:spcBef>
              <a:spcAft>
                <a:spcPts val="0"/>
              </a:spcAft>
              <a:buClr>
                <a:srgbClr val="888888"/>
              </a:buClr>
              <a:buSzPts val="2800"/>
              <a:buNone/>
              <a:defRPr>
                <a:solidFill>
                  <a:srgbClr val="888888"/>
                </a:solidFill>
              </a:defRPr>
            </a:lvl2pPr>
            <a:lvl3pPr lvl="2" algn="ctr" rtl="0">
              <a:spcBef>
                <a:spcPts val="1600"/>
              </a:spcBef>
              <a:spcAft>
                <a:spcPts val="0"/>
              </a:spcAft>
              <a:buClr>
                <a:srgbClr val="888888"/>
              </a:buClr>
              <a:buSzPts val="2400"/>
              <a:buNone/>
              <a:defRPr>
                <a:solidFill>
                  <a:srgbClr val="888888"/>
                </a:solidFill>
              </a:defRPr>
            </a:lvl3pPr>
            <a:lvl4pPr lvl="3" algn="ctr" rtl="0">
              <a:spcBef>
                <a:spcPts val="1600"/>
              </a:spcBef>
              <a:spcAft>
                <a:spcPts val="0"/>
              </a:spcAft>
              <a:buClr>
                <a:srgbClr val="888888"/>
              </a:buClr>
              <a:buSzPts val="2000"/>
              <a:buNone/>
              <a:defRPr>
                <a:solidFill>
                  <a:srgbClr val="888888"/>
                </a:solidFill>
              </a:defRPr>
            </a:lvl4pPr>
            <a:lvl5pPr lvl="4" algn="ctr" rtl="0">
              <a:spcBef>
                <a:spcPts val="1600"/>
              </a:spcBef>
              <a:spcAft>
                <a:spcPts val="0"/>
              </a:spcAft>
              <a:buClr>
                <a:srgbClr val="888888"/>
              </a:buClr>
              <a:buSzPts val="2000"/>
              <a:buNone/>
              <a:defRPr>
                <a:solidFill>
                  <a:srgbClr val="888888"/>
                </a:solidFill>
              </a:defRPr>
            </a:lvl5pPr>
            <a:lvl6pPr lvl="5" algn="ctr" rtl="0">
              <a:spcBef>
                <a:spcPts val="1600"/>
              </a:spcBef>
              <a:spcAft>
                <a:spcPts val="0"/>
              </a:spcAft>
              <a:buClr>
                <a:srgbClr val="888888"/>
              </a:buClr>
              <a:buSzPts val="2000"/>
              <a:buNone/>
              <a:defRPr>
                <a:solidFill>
                  <a:srgbClr val="888888"/>
                </a:solidFill>
              </a:defRPr>
            </a:lvl6pPr>
            <a:lvl7pPr lvl="6" algn="ctr" rtl="0">
              <a:spcBef>
                <a:spcPts val="1600"/>
              </a:spcBef>
              <a:spcAft>
                <a:spcPts val="0"/>
              </a:spcAft>
              <a:buClr>
                <a:srgbClr val="888888"/>
              </a:buClr>
              <a:buSzPts val="2000"/>
              <a:buNone/>
              <a:defRPr>
                <a:solidFill>
                  <a:srgbClr val="888888"/>
                </a:solidFill>
              </a:defRPr>
            </a:lvl7pPr>
            <a:lvl8pPr lvl="7" algn="ctr" rtl="0">
              <a:spcBef>
                <a:spcPts val="1600"/>
              </a:spcBef>
              <a:spcAft>
                <a:spcPts val="0"/>
              </a:spcAft>
              <a:buClr>
                <a:srgbClr val="888888"/>
              </a:buClr>
              <a:buSzPts val="2000"/>
              <a:buNone/>
              <a:defRPr>
                <a:solidFill>
                  <a:srgbClr val="888888"/>
                </a:solidFill>
              </a:defRPr>
            </a:lvl8pPr>
            <a:lvl9pPr lvl="8" algn="ctr" rtl="0">
              <a:spcBef>
                <a:spcPts val="1600"/>
              </a:spcBef>
              <a:spcAft>
                <a:spcPts val="1600"/>
              </a:spcAft>
              <a:buClr>
                <a:srgbClr val="888888"/>
              </a:buClr>
              <a:buSzPts val="2000"/>
              <a:buNone/>
              <a:defRPr>
                <a:solidFill>
                  <a:srgbClr val="888888"/>
                </a:solidFill>
              </a:defRPr>
            </a:lvl9pPr>
          </a:lstStyle>
          <a:p>
            <a:endParaRPr/>
          </a:p>
        </p:txBody>
      </p:sp>
      <p:sp>
        <p:nvSpPr>
          <p:cNvPr id="78" name="Google Shape;78;p17"/>
          <p:cNvSpPr txBox="1">
            <a:spLocks noGrp="1"/>
          </p:cNvSpPr>
          <p:nvPr>
            <p:ph type="title"/>
          </p:nvPr>
        </p:nvSpPr>
        <p:spPr>
          <a:xfrm>
            <a:off x="0" y="971550"/>
            <a:ext cx="9144000" cy="1371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pic>
        <p:nvPicPr>
          <p:cNvPr id="79" name="Google Shape;79;p1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785950" y="1386425"/>
            <a:ext cx="81834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5"/>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26" name="Google Shape;26;p5"/>
          <p:cNvPicPr preferRelativeResize="0"/>
          <p:nvPr/>
        </p:nvPicPr>
        <p:blipFill>
          <a:blip r:embed="rId2">
            <a:alphaModFix/>
          </a:blip>
          <a:stretch>
            <a:fillRect/>
          </a:stretch>
        </p:blipFill>
        <p:spPr>
          <a:xfrm rot="-5400000">
            <a:off x="-2104462" y="2429713"/>
            <a:ext cx="4739475" cy="279300"/>
          </a:xfrm>
          <a:prstGeom prst="rect">
            <a:avLst/>
          </a:prstGeom>
          <a:noFill/>
          <a:ln>
            <a:noFill/>
          </a:ln>
        </p:spPr>
      </p:pic>
      <p:sp>
        <p:nvSpPr>
          <p:cNvPr id="27" name="Google Shape;27;p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963100" y="1152475"/>
            <a:ext cx="36942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body" idx="2"/>
          </p:nvPr>
        </p:nvSpPr>
        <p:spPr>
          <a:xfrm>
            <a:off x="5138192" y="1152475"/>
            <a:ext cx="36942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rot="-5400000">
            <a:off x="-2104462" y="2429713"/>
            <a:ext cx="4739475" cy="279300"/>
          </a:xfrm>
          <a:prstGeom prst="rect">
            <a:avLst/>
          </a:prstGeom>
          <a:noFill/>
          <a:ln>
            <a:noFill/>
          </a:ln>
        </p:spPr>
      </p:pic>
      <p:sp>
        <p:nvSpPr>
          <p:cNvPr id="37" name="Google Shape;37;p7"/>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 name="Google Shape;40;p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2" name="Google Shape;42;p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8" name="Google Shape;48;p1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0"/>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1"/>
          <p:cNvPicPr preferRelativeResize="0"/>
          <p:nvPr/>
        </p:nvPicPr>
        <p:blipFill>
          <a:blip r:embed="rId19">
            <a:alphaModFix/>
          </a:blip>
          <a:stretch>
            <a:fillRect/>
          </a:stretch>
        </p:blipFill>
        <p:spPr>
          <a:xfrm>
            <a:off x="6934892" y="4427575"/>
            <a:ext cx="2034333" cy="678100"/>
          </a:xfrm>
          <a:prstGeom prst="rect">
            <a:avLst/>
          </a:prstGeom>
          <a:noFill/>
          <a:ln>
            <a:noFill/>
          </a:ln>
        </p:spPr>
      </p:pic>
      <p:sp>
        <p:nvSpPr>
          <p:cNvPr id="9" name="Google Shape;9;p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237250" y="1299900"/>
            <a:ext cx="8595000" cy="191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50">
                <a:solidFill>
                  <a:srgbClr val="0F150D"/>
                </a:solidFill>
                <a:highlight>
                  <a:srgbClr val="EDEBE9"/>
                </a:highlight>
                <a:latin typeface="Trebuchet MS"/>
                <a:ea typeface="Trebuchet MS"/>
                <a:cs typeface="Trebuchet MS"/>
                <a:sym typeface="Trebuchet MS"/>
              </a:rPr>
              <a:t>Office of School Quality’s </a:t>
            </a:r>
            <a:endParaRPr sz="3050">
              <a:solidFill>
                <a:srgbClr val="0F150D"/>
              </a:solidFill>
              <a:highlight>
                <a:srgbClr val="EDEBE9"/>
              </a:highlight>
              <a:latin typeface="Trebuchet MS"/>
              <a:ea typeface="Trebuchet MS"/>
              <a:cs typeface="Trebuchet MS"/>
              <a:sym typeface="Trebuchet MS"/>
            </a:endParaRPr>
          </a:p>
          <a:p>
            <a:pPr marL="0" lvl="0" indent="0" algn="ctr" rtl="0">
              <a:spcBef>
                <a:spcPts val="0"/>
              </a:spcBef>
              <a:spcAft>
                <a:spcPts val="0"/>
              </a:spcAft>
              <a:buNone/>
            </a:pPr>
            <a:r>
              <a:rPr lang="en" sz="3050">
                <a:solidFill>
                  <a:srgbClr val="0F150D"/>
                </a:solidFill>
                <a:highlight>
                  <a:srgbClr val="EDEBE9"/>
                </a:highlight>
                <a:latin typeface="Trebuchet MS"/>
                <a:ea typeface="Trebuchet MS"/>
                <a:cs typeface="Trebuchet MS"/>
                <a:sym typeface="Trebuchet MS"/>
              </a:rPr>
              <a:t>Response to the</a:t>
            </a:r>
            <a:endParaRPr sz="3050">
              <a:solidFill>
                <a:srgbClr val="0F150D"/>
              </a:solidFill>
              <a:highlight>
                <a:srgbClr val="EDEBE9"/>
              </a:highlight>
              <a:latin typeface="Trebuchet MS"/>
              <a:ea typeface="Trebuchet MS"/>
              <a:cs typeface="Trebuchet MS"/>
              <a:sym typeface="Trebuchet MS"/>
            </a:endParaRPr>
          </a:p>
          <a:p>
            <a:pPr marL="0" lvl="0" indent="0" algn="ctr" rtl="0">
              <a:spcBef>
                <a:spcPts val="0"/>
              </a:spcBef>
              <a:spcAft>
                <a:spcPts val="0"/>
              </a:spcAft>
              <a:buNone/>
            </a:pPr>
            <a:r>
              <a:rPr lang="en" sz="3050">
                <a:solidFill>
                  <a:srgbClr val="0F150D"/>
                </a:solidFill>
                <a:highlight>
                  <a:srgbClr val="EDEBE9"/>
                </a:highlight>
                <a:latin typeface="Trebuchet MS"/>
                <a:ea typeface="Trebuchet MS"/>
                <a:cs typeface="Trebuchet MS"/>
                <a:sym typeface="Trebuchet MS"/>
              </a:rPr>
              <a:t>Joint Legislative Audit Review Committee </a:t>
            </a:r>
            <a:endParaRPr sz="4300"/>
          </a:p>
        </p:txBody>
      </p:sp>
      <p:sp>
        <p:nvSpPr>
          <p:cNvPr id="85" name="Google Shape;85;p18"/>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0"/>
              <a:t>Dr. Aurelia Ortiz, Director of the Office of School Quality</a:t>
            </a:r>
            <a:endParaRPr sz="2200" b="0"/>
          </a:p>
          <a:p>
            <a:pPr marL="0" lvl="0" indent="0" algn="ctr" rtl="0">
              <a:spcBef>
                <a:spcPts val="0"/>
              </a:spcBef>
              <a:spcAft>
                <a:spcPts val="0"/>
              </a:spcAft>
              <a:buNone/>
            </a:pPr>
            <a:r>
              <a:rPr lang="en" sz="2200" b="0"/>
              <a:t>Mr. Matt Dreier, Doctoral Resident</a:t>
            </a:r>
            <a:endParaRPr sz="2200" b="0"/>
          </a:p>
        </p:txBody>
      </p:sp>
      <p:sp>
        <p:nvSpPr>
          <p:cNvPr id="86" name="Google Shape;86;p1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159" name="Google Shape;159;p27"/>
          <p:cNvSpPr txBox="1">
            <a:spLocks noGrp="1"/>
          </p:cNvSpPr>
          <p:nvPr>
            <p:ph type="title"/>
          </p:nvPr>
        </p:nvSpPr>
        <p:spPr>
          <a:xfrm>
            <a:off x="431300" y="414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Recommendation 2: Provide Resources to Ensure OSQ Meets School Division Needs</a:t>
            </a:r>
            <a:endParaRPr sz="1600"/>
          </a:p>
        </p:txBody>
      </p:sp>
      <p:cxnSp>
        <p:nvCxnSpPr>
          <p:cNvPr id="160" name="Google Shape;160;p27"/>
          <p:cNvCxnSpPr/>
          <p:nvPr/>
        </p:nvCxnSpPr>
        <p:spPr>
          <a:xfrm>
            <a:off x="852950" y="4529775"/>
            <a:ext cx="663300" cy="0"/>
          </a:xfrm>
          <a:prstGeom prst="straightConnector1">
            <a:avLst/>
          </a:prstGeom>
          <a:noFill/>
          <a:ln w="19050" cap="flat" cmpd="sng">
            <a:solidFill>
              <a:srgbClr val="595959"/>
            </a:solidFill>
            <a:prstDash val="solid"/>
            <a:round/>
            <a:headEnd type="none" w="med" len="med"/>
            <a:tailEnd type="none" w="med" len="med"/>
          </a:ln>
        </p:spPr>
      </p:cxnSp>
      <p:cxnSp>
        <p:nvCxnSpPr>
          <p:cNvPr id="161" name="Google Shape;161;p27"/>
          <p:cNvCxnSpPr/>
          <p:nvPr/>
        </p:nvCxnSpPr>
        <p:spPr>
          <a:xfrm>
            <a:off x="861150" y="4808225"/>
            <a:ext cx="671700" cy="0"/>
          </a:xfrm>
          <a:prstGeom prst="straightConnector1">
            <a:avLst/>
          </a:prstGeom>
          <a:noFill/>
          <a:ln w="9525" cap="flat" cmpd="sng">
            <a:solidFill>
              <a:srgbClr val="595959"/>
            </a:solidFill>
            <a:prstDash val="dot"/>
            <a:round/>
            <a:headEnd type="none" w="med" len="med"/>
            <a:tailEnd type="none" w="med" len="med"/>
          </a:ln>
        </p:spPr>
      </p:cxnSp>
      <p:sp>
        <p:nvSpPr>
          <p:cNvPr id="162" name="Google Shape;162;p27"/>
          <p:cNvSpPr txBox="1"/>
          <p:nvPr/>
        </p:nvSpPr>
        <p:spPr>
          <a:xfrm>
            <a:off x="1580050" y="4604100"/>
            <a:ext cx="123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Coordination</a:t>
            </a:r>
            <a:endParaRPr sz="1000"/>
          </a:p>
        </p:txBody>
      </p:sp>
      <p:sp>
        <p:nvSpPr>
          <p:cNvPr id="163" name="Google Shape;163;p27"/>
          <p:cNvSpPr/>
          <p:nvPr/>
        </p:nvSpPr>
        <p:spPr>
          <a:xfrm>
            <a:off x="505350" y="987275"/>
            <a:ext cx="1946100" cy="5337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D50032"/>
                </a:solidFill>
              </a:rPr>
              <a:t>Superintendent</a:t>
            </a:r>
            <a:endParaRPr b="1">
              <a:solidFill>
                <a:srgbClr val="D50032"/>
              </a:solidFill>
            </a:endParaRPr>
          </a:p>
        </p:txBody>
      </p:sp>
      <p:sp>
        <p:nvSpPr>
          <p:cNvPr id="164" name="Google Shape;164;p27"/>
          <p:cNvSpPr/>
          <p:nvPr/>
        </p:nvSpPr>
        <p:spPr>
          <a:xfrm>
            <a:off x="504975" y="1705025"/>
            <a:ext cx="1946100" cy="5337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D50032"/>
                </a:solidFill>
              </a:rPr>
              <a:t>Div of School Quality, Instruction &amp; Performance</a:t>
            </a:r>
            <a:endParaRPr sz="1000" b="1">
              <a:solidFill>
                <a:srgbClr val="D50032"/>
              </a:solidFill>
            </a:endParaRPr>
          </a:p>
        </p:txBody>
      </p:sp>
      <p:sp>
        <p:nvSpPr>
          <p:cNvPr id="165" name="Google Shape;165;p27"/>
          <p:cNvSpPr/>
          <p:nvPr/>
        </p:nvSpPr>
        <p:spPr>
          <a:xfrm>
            <a:off x="505338" y="38102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D50032"/>
                </a:solidFill>
              </a:rPr>
              <a:t>Region 1 Support Team</a:t>
            </a:r>
            <a:endParaRPr sz="1000">
              <a:solidFill>
                <a:srgbClr val="D50032"/>
              </a:solidFill>
            </a:endParaRPr>
          </a:p>
        </p:txBody>
      </p:sp>
      <p:sp>
        <p:nvSpPr>
          <p:cNvPr id="166" name="Google Shape;166;p27"/>
          <p:cNvSpPr/>
          <p:nvPr/>
        </p:nvSpPr>
        <p:spPr>
          <a:xfrm>
            <a:off x="645075" y="252552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D50032"/>
                </a:solidFill>
              </a:rPr>
              <a:t>Office Of School Quality</a:t>
            </a:r>
            <a:endParaRPr sz="1000" b="1">
              <a:solidFill>
                <a:srgbClr val="D50032"/>
              </a:solidFill>
            </a:endParaRPr>
          </a:p>
        </p:txBody>
      </p:sp>
      <p:cxnSp>
        <p:nvCxnSpPr>
          <p:cNvPr id="167" name="Google Shape;167;p27"/>
          <p:cNvCxnSpPr>
            <a:stCxn id="164" idx="2"/>
            <a:endCxn id="166" idx="0"/>
          </p:cNvCxnSpPr>
          <p:nvPr/>
        </p:nvCxnSpPr>
        <p:spPr>
          <a:xfrm>
            <a:off x="1478025" y="2238725"/>
            <a:ext cx="0" cy="286800"/>
          </a:xfrm>
          <a:prstGeom prst="straightConnector1">
            <a:avLst/>
          </a:prstGeom>
          <a:noFill/>
          <a:ln w="9525" cap="flat" cmpd="sng">
            <a:solidFill>
              <a:srgbClr val="000000"/>
            </a:solidFill>
            <a:prstDash val="solid"/>
            <a:round/>
            <a:headEnd type="none" w="med" len="med"/>
            <a:tailEnd type="none" w="med" len="med"/>
          </a:ln>
        </p:spPr>
      </p:cxnSp>
      <p:cxnSp>
        <p:nvCxnSpPr>
          <p:cNvPr id="168" name="Google Shape;168;p27"/>
          <p:cNvCxnSpPr>
            <a:stCxn id="163" idx="2"/>
            <a:endCxn id="164" idx="0"/>
          </p:cNvCxnSpPr>
          <p:nvPr/>
        </p:nvCxnSpPr>
        <p:spPr>
          <a:xfrm flipH="1">
            <a:off x="1478100" y="1520975"/>
            <a:ext cx="300" cy="184200"/>
          </a:xfrm>
          <a:prstGeom prst="straightConnector1">
            <a:avLst/>
          </a:prstGeom>
          <a:noFill/>
          <a:ln w="9525" cap="flat" cmpd="sng">
            <a:solidFill>
              <a:srgbClr val="000000"/>
            </a:solidFill>
            <a:prstDash val="solid"/>
            <a:round/>
            <a:headEnd type="none" w="med" len="med"/>
            <a:tailEnd type="none" w="med" len="med"/>
          </a:ln>
        </p:spPr>
      </p:cxnSp>
      <p:sp>
        <p:nvSpPr>
          <p:cNvPr id="169" name="Google Shape;169;p27"/>
          <p:cNvSpPr txBox="1"/>
          <p:nvPr/>
        </p:nvSpPr>
        <p:spPr>
          <a:xfrm>
            <a:off x="1580050" y="4343575"/>
            <a:ext cx="1359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Direct report</a:t>
            </a:r>
            <a:endParaRPr sz="1000"/>
          </a:p>
        </p:txBody>
      </p:sp>
      <p:sp>
        <p:nvSpPr>
          <p:cNvPr id="170" name="Google Shape;170;p27"/>
          <p:cNvSpPr/>
          <p:nvPr/>
        </p:nvSpPr>
        <p:spPr>
          <a:xfrm>
            <a:off x="2243650" y="38032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D50032"/>
                </a:solidFill>
              </a:rPr>
              <a:t>Regional 2  Support Team</a:t>
            </a:r>
            <a:endParaRPr sz="1000">
              <a:solidFill>
                <a:srgbClr val="D50032"/>
              </a:solidFill>
            </a:endParaRPr>
          </a:p>
        </p:txBody>
      </p:sp>
      <p:sp>
        <p:nvSpPr>
          <p:cNvPr id="171" name="Google Shape;171;p27"/>
          <p:cNvSpPr/>
          <p:nvPr/>
        </p:nvSpPr>
        <p:spPr>
          <a:xfrm>
            <a:off x="3981950" y="38032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D50032"/>
                </a:solidFill>
              </a:rPr>
              <a:t>Regional 3,6,7,8  Support Team*</a:t>
            </a:r>
            <a:endParaRPr sz="1000">
              <a:solidFill>
                <a:srgbClr val="D50032"/>
              </a:solidFill>
            </a:endParaRPr>
          </a:p>
        </p:txBody>
      </p:sp>
      <p:sp>
        <p:nvSpPr>
          <p:cNvPr id="172" name="Google Shape;172;p27"/>
          <p:cNvSpPr/>
          <p:nvPr/>
        </p:nvSpPr>
        <p:spPr>
          <a:xfrm>
            <a:off x="7458550" y="38032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D50032"/>
                </a:solidFill>
              </a:rPr>
              <a:t>Region 5  Support Team</a:t>
            </a:r>
            <a:endParaRPr sz="1000">
              <a:solidFill>
                <a:srgbClr val="D50032"/>
              </a:solidFill>
            </a:endParaRPr>
          </a:p>
        </p:txBody>
      </p:sp>
      <p:sp>
        <p:nvSpPr>
          <p:cNvPr id="173" name="Google Shape;173;p27"/>
          <p:cNvSpPr/>
          <p:nvPr/>
        </p:nvSpPr>
        <p:spPr>
          <a:xfrm>
            <a:off x="5720250" y="3803263"/>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D50032"/>
                </a:solidFill>
              </a:rPr>
              <a:t>Region 4  Support Team </a:t>
            </a:r>
            <a:endParaRPr sz="1000">
              <a:solidFill>
                <a:srgbClr val="D50032"/>
              </a:solidFill>
            </a:endParaRPr>
          </a:p>
        </p:txBody>
      </p:sp>
      <p:sp>
        <p:nvSpPr>
          <p:cNvPr id="174" name="Google Shape;174;p27"/>
          <p:cNvSpPr/>
          <p:nvPr/>
        </p:nvSpPr>
        <p:spPr>
          <a:xfrm>
            <a:off x="3008775" y="1705025"/>
            <a:ext cx="1946100" cy="5337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D50032"/>
                </a:solidFill>
              </a:rPr>
              <a:t>School Quality Committee</a:t>
            </a:r>
            <a:endParaRPr sz="1000" b="1">
              <a:solidFill>
                <a:srgbClr val="D50032"/>
              </a:solidFill>
            </a:endParaRPr>
          </a:p>
        </p:txBody>
      </p:sp>
      <p:cxnSp>
        <p:nvCxnSpPr>
          <p:cNvPr id="175" name="Google Shape;175;p27"/>
          <p:cNvCxnSpPr>
            <a:endCxn id="174" idx="2"/>
          </p:cNvCxnSpPr>
          <p:nvPr/>
        </p:nvCxnSpPr>
        <p:spPr>
          <a:xfrm rot="10800000">
            <a:off x="3981825" y="2238725"/>
            <a:ext cx="300" cy="1403400"/>
          </a:xfrm>
          <a:prstGeom prst="straightConnector1">
            <a:avLst/>
          </a:prstGeom>
          <a:noFill/>
          <a:ln w="9525" cap="flat" cmpd="sng">
            <a:solidFill>
              <a:srgbClr val="595959"/>
            </a:solidFill>
            <a:prstDash val="dot"/>
            <a:round/>
            <a:headEnd type="none" w="med" len="med"/>
            <a:tailEnd type="none" w="med" len="med"/>
          </a:ln>
        </p:spPr>
      </p:cxnSp>
      <p:cxnSp>
        <p:nvCxnSpPr>
          <p:cNvPr id="176" name="Google Shape;176;p27"/>
          <p:cNvCxnSpPr/>
          <p:nvPr/>
        </p:nvCxnSpPr>
        <p:spPr>
          <a:xfrm rot="10800000">
            <a:off x="1345050" y="3642075"/>
            <a:ext cx="6933600" cy="0"/>
          </a:xfrm>
          <a:prstGeom prst="straightConnector1">
            <a:avLst/>
          </a:prstGeom>
          <a:noFill/>
          <a:ln w="9525" cap="flat" cmpd="sng">
            <a:solidFill>
              <a:srgbClr val="595959"/>
            </a:solidFill>
            <a:prstDash val="solid"/>
            <a:round/>
            <a:headEnd type="none" w="med" len="med"/>
            <a:tailEnd type="none" w="med" len="med"/>
          </a:ln>
        </p:spPr>
      </p:cxnSp>
      <p:cxnSp>
        <p:nvCxnSpPr>
          <p:cNvPr id="177" name="Google Shape;177;p27"/>
          <p:cNvCxnSpPr>
            <a:stCxn id="166" idx="2"/>
          </p:cNvCxnSpPr>
          <p:nvPr/>
        </p:nvCxnSpPr>
        <p:spPr>
          <a:xfrm flipH="1">
            <a:off x="1475925" y="2890625"/>
            <a:ext cx="2100" cy="742800"/>
          </a:xfrm>
          <a:prstGeom prst="straightConnector1">
            <a:avLst/>
          </a:prstGeom>
          <a:noFill/>
          <a:ln w="9525" cap="flat" cmpd="sng">
            <a:solidFill>
              <a:srgbClr val="000000"/>
            </a:solidFill>
            <a:prstDash val="solid"/>
            <a:round/>
            <a:headEnd type="none" w="med" len="med"/>
            <a:tailEnd type="none" w="med" len="med"/>
          </a:ln>
        </p:spPr>
      </p:cxnSp>
      <p:cxnSp>
        <p:nvCxnSpPr>
          <p:cNvPr id="178" name="Google Shape;178;p27"/>
          <p:cNvCxnSpPr>
            <a:endCxn id="173" idx="0"/>
          </p:cNvCxnSpPr>
          <p:nvPr/>
        </p:nvCxnSpPr>
        <p:spPr>
          <a:xfrm>
            <a:off x="6553200" y="3633463"/>
            <a:ext cx="0" cy="169800"/>
          </a:xfrm>
          <a:prstGeom prst="straightConnector1">
            <a:avLst/>
          </a:prstGeom>
          <a:noFill/>
          <a:ln w="9525" cap="flat" cmpd="sng">
            <a:solidFill>
              <a:srgbClr val="595959"/>
            </a:solidFill>
            <a:prstDash val="solid"/>
            <a:round/>
            <a:headEnd type="none" w="med" len="med"/>
            <a:tailEnd type="none" w="med" len="med"/>
          </a:ln>
        </p:spPr>
      </p:cxnSp>
      <p:cxnSp>
        <p:nvCxnSpPr>
          <p:cNvPr id="179" name="Google Shape;179;p27"/>
          <p:cNvCxnSpPr>
            <a:endCxn id="172" idx="0"/>
          </p:cNvCxnSpPr>
          <p:nvPr/>
        </p:nvCxnSpPr>
        <p:spPr>
          <a:xfrm>
            <a:off x="8291500" y="3633475"/>
            <a:ext cx="0" cy="169800"/>
          </a:xfrm>
          <a:prstGeom prst="straightConnector1">
            <a:avLst/>
          </a:prstGeom>
          <a:noFill/>
          <a:ln w="9525" cap="flat" cmpd="sng">
            <a:solidFill>
              <a:srgbClr val="595959"/>
            </a:solidFill>
            <a:prstDash val="solid"/>
            <a:round/>
            <a:headEnd type="none" w="med" len="med"/>
            <a:tailEnd type="none" w="med" len="med"/>
          </a:ln>
        </p:spPr>
      </p:cxnSp>
      <p:cxnSp>
        <p:nvCxnSpPr>
          <p:cNvPr id="180" name="Google Shape;180;p27"/>
          <p:cNvCxnSpPr>
            <a:stCxn id="165" idx="0"/>
          </p:cNvCxnSpPr>
          <p:nvPr/>
        </p:nvCxnSpPr>
        <p:spPr>
          <a:xfrm rot="10800000" flipH="1">
            <a:off x="1338288" y="3635375"/>
            <a:ext cx="1800" cy="174900"/>
          </a:xfrm>
          <a:prstGeom prst="straightConnector1">
            <a:avLst/>
          </a:prstGeom>
          <a:noFill/>
          <a:ln w="9525" cap="flat" cmpd="sng">
            <a:solidFill>
              <a:srgbClr val="595959"/>
            </a:solidFill>
            <a:prstDash val="solid"/>
            <a:round/>
            <a:headEnd type="none" w="med" len="med"/>
            <a:tailEnd type="none" w="med" len="med"/>
          </a:ln>
        </p:spPr>
      </p:cxnSp>
      <p:cxnSp>
        <p:nvCxnSpPr>
          <p:cNvPr id="181" name="Google Shape;181;p27"/>
          <p:cNvCxnSpPr>
            <a:stCxn id="170" idx="0"/>
          </p:cNvCxnSpPr>
          <p:nvPr/>
        </p:nvCxnSpPr>
        <p:spPr>
          <a:xfrm rot="10800000">
            <a:off x="3073900" y="3633175"/>
            <a:ext cx="2700" cy="1701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27"/>
          <p:cNvCxnSpPr>
            <a:stCxn id="171" idx="0"/>
          </p:cNvCxnSpPr>
          <p:nvPr/>
        </p:nvCxnSpPr>
        <p:spPr>
          <a:xfrm rot="10800000">
            <a:off x="4811900" y="3642175"/>
            <a:ext cx="3000" cy="161100"/>
          </a:xfrm>
          <a:prstGeom prst="straightConnector1">
            <a:avLst/>
          </a:prstGeom>
          <a:noFill/>
          <a:ln w="9525" cap="flat" cmpd="sng">
            <a:solidFill>
              <a:schemeClr val="dk2"/>
            </a:solidFill>
            <a:prstDash val="solid"/>
            <a:round/>
            <a:headEnd type="none" w="med" len="med"/>
            <a:tailEnd type="none" w="med" len="med"/>
          </a:ln>
        </p:spPr>
      </p:cxnSp>
      <p:sp>
        <p:nvSpPr>
          <p:cNvPr id="183" name="Google Shape;183;p27"/>
          <p:cNvSpPr txBox="1"/>
          <p:nvPr/>
        </p:nvSpPr>
        <p:spPr>
          <a:xfrm>
            <a:off x="5178825" y="987275"/>
            <a:ext cx="3519000" cy="2401200"/>
          </a:xfrm>
          <a:prstGeom prst="rect">
            <a:avLst/>
          </a:prstGeom>
          <a:noFill/>
          <a:ln w="19050" cap="flat" cmpd="sng">
            <a:solidFill>
              <a:srgbClr val="901A2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Josefin Sans"/>
                <a:ea typeface="Josefin Sans"/>
                <a:cs typeface="Josefin Sans"/>
                <a:sym typeface="Josefin Sans"/>
              </a:rPr>
              <a:t>Office of School Quality</a:t>
            </a:r>
            <a:r>
              <a:rPr lang="en" sz="1200">
                <a:solidFill>
                  <a:schemeClr val="dk1"/>
                </a:solidFill>
                <a:latin typeface="Josefin Sans"/>
                <a:ea typeface="Josefin Sans"/>
                <a:cs typeface="Josefin Sans"/>
                <a:sym typeface="Josefin Sans"/>
              </a:rPr>
              <a:t> maintains compliance and statewide coordination responsibility. </a:t>
            </a:r>
            <a:r>
              <a:rPr lang="en" sz="1200" b="1">
                <a:solidFill>
                  <a:schemeClr val="dk1"/>
                </a:solidFill>
                <a:latin typeface="Josefin Sans"/>
                <a:ea typeface="Josefin Sans"/>
                <a:cs typeface="Josefin Sans"/>
                <a:sym typeface="Josefin Sans"/>
              </a:rPr>
              <a:t>Regional Support Teams</a:t>
            </a:r>
            <a:r>
              <a:rPr lang="en" sz="1200">
                <a:solidFill>
                  <a:schemeClr val="dk1"/>
                </a:solidFill>
                <a:latin typeface="Josefin Sans"/>
                <a:ea typeface="Josefin Sans"/>
                <a:cs typeface="Josefin Sans"/>
                <a:sym typeface="Josefin Sans"/>
              </a:rPr>
              <a:t> (RST) collaborate with divisions, schools, educators, families and regional partners through a </a:t>
            </a:r>
            <a:r>
              <a:rPr lang="en" sz="1200" b="1">
                <a:solidFill>
                  <a:schemeClr val="dk1"/>
                </a:solidFill>
                <a:latin typeface="Josefin Sans"/>
                <a:ea typeface="Josefin Sans"/>
                <a:cs typeface="Josefin Sans"/>
                <a:sym typeface="Josefin Sans"/>
              </a:rPr>
              <a:t>continuous improvement process</a:t>
            </a:r>
            <a:r>
              <a:rPr lang="en" sz="1200">
                <a:solidFill>
                  <a:schemeClr val="dk1"/>
                </a:solidFill>
                <a:latin typeface="Josefin Sans"/>
                <a:ea typeface="Josefin Sans"/>
                <a:cs typeface="Josefin Sans"/>
                <a:sym typeface="Josefin Sans"/>
              </a:rPr>
              <a:t> to ensure each child in Virginia has access to a high-quality education. RSTs provide professional learning opportunities and </a:t>
            </a:r>
            <a:r>
              <a:rPr lang="en" sz="1200" b="1">
                <a:solidFill>
                  <a:schemeClr val="dk1"/>
                </a:solidFill>
                <a:latin typeface="Josefin Sans"/>
                <a:ea typeface="Josefin Sans"/>
                <a:cs typeface="Josefin Sans"/>
                <a:sym typeface="Josefin Sans"/>
              </a:rPr>
              <a:t>need-based coaching focused on building leadership capacity</a:t>
            </a:r>
            <a:r>
              <a:rPr lang="en" sz="1200">
                <a:solidFill>
                  <a:schemeClr val="dk1"/>
                </a:solidFill>
                <a:latin typeface="Josefin Sans"/>
                <a:ea typeface="Josefin Sans"/>
                <a:cs typeface="Josefin Sans"/>
                <a:sym typeface="Josefin Sans"/>
              </a:rPr>
              <a:t>, team development, and inclusive instruction practices to assist schools in improving educational outcomes.</a:t>
            </a:r>
            <a:endParaRPr sz="1200">
              <a:solidFill>
                <a:schemeClr val="dk1"/>
              </a:solidFill>
              <a:latin typeface="Josefin Sans"/>
              <a:ea typeface="Josefin Sans"/>
              <a:cs typeface="Josefin Sans"/>
              <a:sym typeface="Josefin Sans"/>
            </a:endParaRPr>
          </a:p>
        </p:txBody>
      </p:sp>
      <p:sp>
        <p:nvSpPr>
          <p:cNvPr id="184" name="Google Shape;184;p27"/>
          <p:cNvSpPr txBox="1"/>
          <p:nvPr/>
        </p:nvSpPr>
        <p:spPr>
          <a:xfrm>
            <a:off x="3353475" y="4489125"/>
            <a:ext cx="5030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D50032"/>
                </a:solidFill>
                <a:latin typeface="Josefin Sans"/>
                <a:ea typeface="Josefin Sans"/>
                <a:cs typeface="Josefin Sans"/>
                <a:sym typeface="Josefin Sans"/>
              </a:rPr>
              <a:t>*Regions 3,6,7,8 combined due to number of identified schools</a:t>
            </a:r>
            <a:endParaRPr sz="1000">
              <a:solidFill>
                <a:srgbClr val="D50032"/>
              </a:solidFill>
              <a:latin typeface="Josefin Sans"/>
              <a:ea typeface="Josefin Sans"/>
              <a:cs typeface="Josefin Sans"/>
              <a:sym typeface="Josefi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190" name="Google Shape;190;p2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Regional Support Team Capabilities</a:t>
            </a:r>
            <a:endParaRPr/>
          </a:p>
        </p:txBody>
      </p:sp>
      <p:sp>
        <p:nvSpPr>
          <p:cNvPr id="191" name="Google Shape;191;p28"/>
          <p:cNvSpPr/>
          <p:nvPr/>
        </p:nvSpPr>
        <p:spPr>
          <a:xfrm>
            <a:off x="2177288" y="1213450"/>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Support Team Lead</a:t>
            </a:r>
            <a:endParaRPr sz="1000" b="1"/>
          </a:p>
        </p:txBody>
      </p:sp>
      <p:sp>
        <p:nvSpPr>
          <p:cNvPr id="192" name="Google Shape;192;p28"/>
          <p:cNvSpPr txBox="1"/>
          <p:nvPr/>
        </p:nvSpPr>
        <p:spPr>
          <a:xfrm>
            <a:off x="663825" y="4078800"/>
            <a:ext cx="1362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b="1">
              <a:solidFill>
                <a:srgbClr val="D50032"/>
              </a:solidFill>
              <a:latin typeface="Josefin Sans"/>
              <a:ea typeface="Josefin Sans"/>
              <a:cs typeface="Josefin Sans"/>
              <a:sym typeface="Josefin Sans"/>
            </a:endParaRPr>
          </a:p>
        </p:txBody>
      </p:sp>
      <p:sp>
        <p:nvSpPr>
          <p:cNvPr id="193" name="Google Shape;193;p28"/>
          <p:cNvSpPr/>
          <p:nvPr/>
        </p:nvSpPr>
        <p:spPr>
          <a:xfrm>
            <a:off x="3135863" y="1724763"/>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Curriculum &amp; Instruction</a:t>
            </a:r>
            <a:endParaRPr sz="1000" b="1"/>
          </a:p>
        </p:txBody>
      </p:sp>
      <p:sp>
        <p:nvSpPr>
          <p:cNvPr id="194" name="Google Shape;194;p28"/>
          <p:cNvSpPr/>
          <p:nvPr/>
        </p:nvSpPr>
        <p:spPr>
          <a:xfrm>
            <a:off x="1166338" y="1724763"/>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Continuous Improvement</a:t>
            </a:r>
            <a:endParaRPr sz="1000" b="1"/>
          </a:p>
        </p:txBody>
      </p:sp>
      <p:sp>
        <p:nvSpPr>
          <p:cNvPr id="195" name="Google Shape;195;p28"/>
          <p:cNvSpPr/>
          <p:nvPr/>
        </p:nvSpPr>
        <p:spPr>
          <a:xfrm>
            <a:off x="1166338" y="2236088"/>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Data Analytics</a:t>
            </a:r>
            <a:endParaRPr sz="1000" b="1"/>
          </a:p>
        </p:txBody>
      </p:sp>
      <p:sp>
        <p:nvSpPr>
          <p:cNvPr id="196" name="Google Shape;196;p28"/>
          <p:cNvSpPr/>
          <p:nvPr/>
        </p:nvSpPr>
        <p:spPr>
          <a:xfrm>
            <a:off x="1166338" y="3258750"/>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Human Resources</a:t>
            </a:r>
            <a:endParaRPr sz="1000" b="1"/>
          </a:p>
        </p:txBody>
      </p:sp>
      <p:sp>
        <p:nvSpPr>
          <p:cNvPr id="197" name="Google Shape;197;p28"/>
          <p:cNvSpPr/>
          <p:nvPr/>
        </p:nvSpPr>
        <p:spPr>
          <a:xfrm>
            <a:off x="1166338" y="2747413"/>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School Readiness</a:t>
            </a:r>
            <a:endParaRPr sz="1000" b="1"/>
          </a:p>
        </p:txBody>
      </p:sp>
      <p:sp>
        <p:nvSpPr>
          <p:cNvPr id="198" name="Google Shape;198;p28"/>
          <p:cNvSpPr/>
          <p:nvPr/>
        </p:nvSpPr>
        <p:spPr>
          <a:xfrm>
            <a:off x="3135863" y="2236100"/>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Special Education</a:t>
            </a:r>
            <a:endParaRPr sz="1000" b="1"/>
          </a:p>
        </p:txBody>
      </p:sp>
      <p:sp>
        <p:nvSpPr>
          <p:cNvPr id="199" name="Google Shape;199;p28"/>
          <p:cNvSpPr/>
          <p:nvPr/>
        </p:nvSpPr>
        <p:spPr>
          <a:xfrm>
            <a:off x="3135863" y="274742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Operations</a:t>
            </a:r>
            <a:endParaRPr sz="1000" b="1"/>
          </a:p>
        </p:txBody>
      </p:sp>
      <p:sp>
        <p:nvSpPr>
          <p:cNvPr id="200" name="Google Shape;200;p28"/>
          <p:cNvSpPr/>
          <p:nvPr/>
        </p:nvSpPr>
        <p:spPr>
          <a:xfrm>
            <a:off x="1166338" y="37700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Family Engagement</a:t>
            </a:r>
            <a:endParaRPr sz="1000" b="1"/>
          </a:p>
        </p:txBody>
      </p:sp>
      <p:sp>
        <p:nvSpPr>
          <p:cNvPr id="201" name="Google Shape;201;p28"/>
          <p:cNvSpPr/>
          <p:nvPr/>
        </p:nvSpPr>
        <p:spPr>
          <a:xfrm>
            <a:off x="3135863" y="3309100"/>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Literacy</a:t>
            </a:r>
            <a:endParaRPr sz="1000" b="1"/>
          </a:p>
        </p:txBody>
      </p:sp>
      <p:sp>
        <p:nvSpPr>
          <p:cNvPr id="202" name="Google Shape;202;p28"/>
          <p:cNvSpPr/>
          <p:nvPr/>
        </p:nvSpPr>
        <p:spPr>
          <a:xfrm>
            <a:off x="3135863" y="3770075"/>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Principal Development</a:t>
            </a:r>
            <a:endParaRPr sz="1000" b="1"/>
          </a:p>
        </p:txBody>
      </p:sp>
      <p:sp>
        <p:nvSpPr>
          <p:cNvPr id="203" name="Google Shape;203;p28"/>
          <p:cNvSpPr/>
          <p:nvPr/>
        </p:nvSpPr>
        <p:spPr>
          <a:xfrm>
            <a:off x="1166338" y="4281400"/>
            <a:ext cx="1665900" cy="365100"/>
          </a:xfrm>
          <a:prstGeom prst="flowChartAlternateProcess">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CTE/Digital</a:t>
            </a:r>
            <a:endParaRPr sz="1000" b="1"/>
          </a:p>
        </p:txBody>
      </p:sp>
      <p:sp>
        <p:nvSpPr>
          <p:cNvPr id="204" name="Google Shape;204;p28"/>
          <p:cNvSpPr txBox="1"/>
          <p:nvPr/>
        </p:nvSpPr>
        <p:spPr>
          <a:xfrm>
            <a:off x="5143650" y="1213450"/>
            <a:ext cx="3825600" cy="361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Josefin Sans"/>
                <a:ea typeface="Josefin Sans"/>
                <a:cs typeface="Josefin Sans"/>
                <a:sym typeface="Josefin Sans"/>
              </a:rPr>
              <a:t>Desired Outcomes:</a:t>
            </a:r>
            <a:endParaRPr sz="1100" b="1">
              <a:latin typeface="Josefin Sans"/>
              <a:ea typeface="Josefin Sans"/>
              <a:cs typeface="Josefin Sans"/>
              <a:sym typeface="Josefin Sans"/>
            </a:endParaRPr>
          </a:p>
          <a:p>
            <a:pPr marL="0" lvl="0" indent="0" algn="l" rtl="0">
              <a:spcBef>
                <a:spcPts val="0"/>
              </a:spcBef>
              <a:spcAft>
                <a:spcPts val="0"/>
              </a:spcAft>
              <a:buNone/>
            </a:pPr>
            <a:r>
              <a:rPr lang="en" sz="1100">
                <a:latin typeface="Josefin Sans"/>
                <a:ea typeface="Josefin Sans"/>
                <a:cs typeface="Josefin Sans"/>
                <a:sym typeface="Josefin Sans"/>
              </a:rPr>
              <a:t>Coordinated and differentiated high quality support to the field</a:t>
            </a:r>
            <a:endParaRPr sz="1100">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Intensive support to MOU, Level III &amp; Level II </a:t>
            </a:r>
            <a:endParaRPr sz="1100">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Targeted support - specialized events, Networked Improvement Communities, requested </a:t>
            </a:r>
            <a:endParaRPr sz="1100">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Universal support - webinars, conferences, research, best practices</a:t>
            </a:r>
            <a:endParaRPr sz="1100">
              <a:latin typeface="Josefin Sans"/>
              <a:ea typeface="Josefin Sans"/>
              <a:cs typeface="Josefin Sans"/>
              <a:sym typeface="Josefin Sans"/>
            </a:endParaRPr>
          </a:p>
          <a:p>
            <a:pPr marL="0" lvl="0" indent="0" algn="l" rtl="0">
              <a:spcBef>
                <a:spcPts val="0"/>
              </a:spcBef>
              <a:spcAft>
                <a:spcPts val="0"/>
              </a:spcAft>
              <a:buNone/>
            </a:pPr>
            <a:r>
              <a:rPr lang="en" sz="1100" b="1">
                <a:latin typeface="Josefin Sans"/>
                <a:ea typeface="Josefin Sans"/>
                <a:cs typeface="Josefin Sans"/>
                <a:sym typeface="Josefin Sans"/>
              </a:rPr>
              <a:t>Through: </a:t>
            </a:r>
            <a:endParaRPr sz="1100" b="1">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Increased use of data informed decisions</a:t>
            </a:r>
            <a:endParaRPr sz="1100">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Addressing complex factors </a:t>
            </a:r>
            <a:endParaRPr sz="1100">
              <a:latin typeface="Josefin Sans"/>
              <a:ea typeface="Josefin Sans"/>
              <a:cs typeface="Josefin Sans"/>
              <a:sym typeface="Josefin Sans"/>
            </a:endParaRPr>
          </a:p>
          <a:p>
            <a:pPr marL="457200" lvl="0" indent="-298450" algn="l" rtl="0">
              <a:spcBef>
                <a:spcPts val="0"/>
              </a:spcBef>
              <a:spcAft>
                <a:spcPts val="0"/>
              </a:spcAft>
              <a:buSzPts val="1100"/>
              <a:buFont typeface="Josefin Sans"/>
              <a:buChar char="●"/>
            </a:pPr>
            <a:r>
              <a:rPr lang="en" sz="1100">
                <a:latin typeface="Josefin Sans"/>
                <a:ea typeface="Josefin Sans"/>
                <a:cs typeface="Josefin Sans"/>
                <a:sym typeface="Josefin Sans"/>
              </a:rPr>
              <a:t>Willing partnership at state-division-school</a:t>
            </a:r>
            <a:endParaRPr sz="1100">
              <a:latin typeface="Josefin Sans"/>
              <a:ea typeface="Josefin Sans"/>
              <a:cs typeface="Josefin Sans"/>
              <a:sym typeface="Josefin Sans"/>
            </a:endParaRPr>
          </a:p>
          <a:p>
            <a:pPr marL="0" lvl="0" indent="0" algn="l" rtl="0">
              <a:spcBef>
                <a:spcPts val="0"/>
              </a:spcBef>
              <a:spcAft>
                <a:spcPts val="0"/>
              </a:spcAft>
              <a:buNone/>
            </a:pPr>
            <a:endParaRPr sz="1100">
              <a:latin typeface="Josefin Sans"/>
              <a:ea typeface="Josefin Sans"/>
              <a:cs typeface="Josefin Sans"/>
              <a:sym typeface="Josefin Sans"/>
            </a:endParaRPr>
          </a:p>
          <a:p>
            <a:pPr marL="0" lvl="0" indent="0" algn="l" rtl="0">
              <a:spcBef>
                <a:spcPts val="0"/>
              </a:spcBef>
              <a:spcAft>
                <a:spcPts val="0"/>
              </a:spcAft>
              <a:buNone/>
            </a:pPr>
            <a:r>
              <a:rPr lang="en" sz="1100">
                <a:latin typeface="Josefin Sans"/>
                <a:ea typeface="Josefin Sans"/>
                <a:cs typeface="Josefin Sans"/>
                <a:sym typeface="Josefin Sans"/>
              </a:rPr>
              <a:t>Each team member will build capacity across schools and divisions in their area of expertise but will be skilled instructional leaders ready to support a variety of needs in their region.  Each team member will also be assigned schools to check in and support the principal from time to time.</a:t>
            </a:r>
            <a:endParaRPr sz="1100">
              <a:latin typeface="Josefin Sans"/>
              <a:ea typeface="Josefin Sans"/>
              <a:cs typeface="Josefin Sans"/>
              <a:sym typeface="Josefin Sans"/>
            </a:endParaRPr>
          </a:p>
          <a:p>
            <a:pPr marL="0" lvl="0" indent="0" algn="l" rtl="0">
              <a:spcBef>
                <a:spcPts val="0"/>
              </a:spcBef>
              <a:spcAft>
                <a:spcPts val="0"/>
              </a:spcAft>
              <a:buNone/>
            </a:pPr>
            <a:endParaRPr>
              <a:latin typeface="Josefin Sans"/>
              <a:ea typeface="Josefin Sans"/>
              <a:cs typeface="Josefin Sans"/>
              <a:sym typeface="Josefi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418175" y="244775"/>
            <a:ext cx="8520600" cy="10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Interim Capacity Until Funding is Available for All Positions in Recommendation 2</a:t>
            </a:r>
            <a:endParaRPr sz="2300"/>
          </a:p>
        </p:txBody>
      </p:sp>
      <p:grpSp>
        <p:nvGrpSpPr>
          <p:cNvPr id="210" name="Google Shape;210;p29"/>
          <p:cNvGrpSpPr/>
          <p:nvPr/>
        </p:nvGrpSpPr>
        <p:grpSpPr>
          <a:xfrm>
            <a:off x="2052273" y="1204871"/>
            <a:ext cx="3265930" cy="3162114"/>
            <a:chOff x="898261" y="1204884"/>
            <a:chExt cx="3198443" cy="3162114"/>
          </a:xfrm>
        </p:grpSpPr>
        <p:grpSp>
          <p:nvGrpSpPr>
            <p:cNvPr id="211" name="Google Shape;211;p29"/>
            <p:cNvGrpSpPr/>
            <p:nvPr/>
          </p:nvGrpSpPr>
          <p:grpSpPr>
            <a:xfrm>
              <a:off x="898261" y="1204884"/>
              <a:ext cx="3198443" cy="3162114"/>
              <a:chOff x="4733670" y="1333500"/>
              <a:chExt cx="4122767" cy="4012834"/>
            </a:xfrm>
          </p:grpSpPr>
          <p:sp>
            <p:nvSpPr>
              <p:cNvPr id="212" name="Google Shape;212;p29"/>
              <p:cNvSpPr/>
              <p:nvPr/>
            </p:nvSpPr>
            <p:spPr>
              <a:xfrm>
                <a:off x="6635238" y="2526981"/>
                <a:ext cx="2221200" cy="6072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rPr>
                  <a:t>Associate Director, OSQ</a:t>
                </a:r>
                <a:r>
                  <a:rPr lang="en" sz="1000">
                    <a:solidFill>
                      <a:schemeClr val="dk1"/>
                    </a:solidFill>
                  </a:rPr>
                  <a:t> &amp; MOU Divisions</a:t>
                </a:r>
                <a:endParaRPr sz="1000">
                  <a:solidFill>
                    <a:schemeClr val="dk1"/>
                  </a:solidFill>
                </a:endParaRPr>
              </a:p>
              <a:p>
                <a:pPr marL="0" lvl="0" indent="0" algn="ctr" rtl="0">
                  <a:spcBef>
                    <a:spcPts val="0"/>
                  </a:spcBef>
                  <a:spcAft>
                    <a:spcPts val="0"/>
                  </a:spcAft>
                  <a:buNone/>
                </a:pPr>
                <a:r>
                  <a:rPr lang="en" sz="1000">
                    <a:solidFill>
                      <a:schemeClr val="dk1"/>
                    </a:solidFill>
                  </a:rPr>
                  <a:t>(5 MOU’s)</a:t>
                </a:r>
                <a:endParaRPr sz="1000">
                  <a:solidFill>
                    <a:schemeClr val="dk1"/>
                  </a:solidFill>
                </a:endParaRPr>
              </a:p>
            </p:txBody>
          </p:sp>
          <p:sp>
            <p:nvSpPr>
              <p:cNvPr id="213" name="Google Shape;213;p29"/>
              <p:cNvSpPr/>
              <p:nvPr/>
            </p:nvSpPr>
            <p:spPr>
              <a:xfrm>
                <a:off x="4733670" y="1333500"/>
                <a:ext cx="2724900" cy="8691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Director</a:t>
                </a:r>
                <a:r>
                  <a:rPr lang="en" sz="1200">
                    <a:solidFill>
                      <a:schemeClr val="dk1"/>
                    </a:solidFill>
                  </a:rPr>
                  <a:t>, Office Of School Quality</a:t>
                </a:r>
                <a:endParaRPr sz="1200"/>
              </a:p>
            </p:txBody>
          </p:sp>
          <p:sp>
            <p:nvSpPr>
              <p:cNvPr id="214" name="Google Shape;214;p29"/>
              <p:cNvSpPr/>
              <p:nvPr/>
            </p:nvSpPr>
            <p:spPr>
              <a:xfrm>
                <a:off x="4985514" y="3458550"/>
                <a:ext cx="2221200" cy="8691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rPr>
                  <a:t>(2) Coordinators, </a:t>
                </a:r>
                <a:r>
                  <a:rPr lang="en" sz="1000">
                    <a:solidFill>
                      <a:schemeClr val="dk1"/>
                    </a:solidFill>
                  </a:rPr>
                  <a:t>Federal</a:t>
                </a:r>
                <a:r>
                  <a:rPr lang="en" sz="1000" b="1">
                    <a:solidFill>
                      <a:schemeClr val="dk1"/>
                    </a:solidFill>
                  </a:rPr>
                  <a:t>/</a:t>
                </a:r>
                <a:r>
                  <a:rPr lang="en" sz="1000">
                    <a:solidFill>
                      <a:schemeClr val="dk1"/>
                    </a:solidFill>
                  </a:rPr>
                  <a:t>State Lead </a:t>
                </a:r>
                <a:endParaRPr sz="1000">
                  <a:solidFill>
                    <a:schemeClr val="dk1"/>
                  </a:solidFill>
                </a:endParaRPr>
              </a:p>
              <a:p>
                <a:pPr marL="0" lvl="0" indent="0" algn="ctr" rtl="0">
                  <a:spcBef>
                    <a:spcPts val="0"/>
                  </a:spcBef>
                  <a:spcAft>
                    <a:spcPts val="0"/>
                  </a:spcAft>
                  <a:buNone/>
                </a:pPr>
                <a:r>
                  <a:rPr lang="en" sz="1000">
                    <a:solidFill>
                      <a:schemeClr val="dk1"/>
                    </a:solidFill>
                  </a:rPr>
                  <a:t>&amp; MOU Support</a:t>
                </a:r>
                <a:endParaRPr sz="1000">
                  <a:solidFill>
                    <a:schemeClr val="dk1"/>
                  </a:solidFill>
                </a:endParaRPr>
              </a:p>
              <a:p>
                <a:pPr marL="0" lvl="0" indent="0" algn="ctr" rtl="0">
                  <a:spcBef>
                    <a:spcPts val="0"/>
                  </a:spcBef>
                  <a:spcAft>
                    <a:spcPts val="0"/>
                  </a:spcAft>
                  <a:buNone/>
                </a:pPr>
                <a:r>
                  <a:rPr lang="en" sz="1000">
                    <a:solidFill>
                      <a:schemeClr val="dk1"/>
                    </a:solidFill>
                  </a:rPr>
                  <a:t>(33 &amp; 45 MOU’s)</a:t>
                </a:r>
                <a:endParaRPr sz="1000">
                  <a:solidFill>
                    <a:schemeClr val="dk1"/>
                  </a:solidFill>
                </a:endParaRPr>
              </a:p>
            </p:txBody>
          </p:sp>
          <p:sp>
            <p:nvSpPr>
              <p:cNvPr id="215" name="Google Shape;215;p29"/>
              <p:cNvSpPr/>
              <p:nvPr/>
            </p:nvSpPr>
            <p:spPr>
              <a:xfrm>
                <a:off x="5000964" y="4739134"/>
                <a:ext cx="2190300" cy="6072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D50032"/>
                    </a:solidFill>
                  </a:rPr>
                  <a:t>(10.5) Specialists</a:t>
                </a:r>
                <a:r>
                  <a:rPr lang="en" sz="1000" b="1">
                    <a:solidFill>
                      <a:schemeClr val="dk1"/>
                    </a:solidFill>
                  </a:rPr>
                  <a:t> </a:t>
                </a:r>
                <a:endParaRPr sz="1000">
                  <a:solidFill>
                    <a:schemeClr val="dk1"/>
                  </a:solidFill>
                </a:endParaRPr>
              </a:p>
              <a:p>
                <a:pPr marL="0" lvl="0" indent="0" algn="ctr" rtl="0">
                  <a:spcBef>
                    <a:spcPts val="0"/>
                  </a:spcBef>
                  <a:spcAft>
                    <a:spcPts val="0"/>
                  </a:spcAft>
                  <a:buNone/>
                </a:pPr>
                <a:r>
                  <a:rPr lang="en" sz="1000">
                    <a:solidFill>
                      <a:schemeClr val="dk1"/>
                    </a:solidFill>
                  </a:rPr>
                  <a:t>(54 &amp; 122 Monitoring)</a:t>
                </a:r>
                <a:endParaRPr sz="1000">
                  <a:solidFill>
                    <a:schemeClr val="dk1"/>
                  </a:solidFill>
                </a:endParaRPr>
              </a:p>
            </p:txBody>
          </p:sp>
          <p:cxnSp>
            <p:nvCxnSpPr>
              <p:cNvPr id="216" name="Google Shape;216;p29"/>
              <p:cNvCxnSpPr>
                <a:stCxn id="215" idx="0"/>
                <a:endCxn id="214" idx="2"/>
              </p:cNvCxnSpPr>
              <p:nvPr/>
            </p:nvCxnSpPr>
            <p:spPr>
              <a:xfrm rot="10800000">
                <a:off x="6096114" y="4327534"/>
                <a:ext cx="0" cy="411600"/>
              </a:xfrm>
              <a:prstGeom prst="straightConnector1">
                <a:avLst/>
              </a:prstGeom>
              <a:noFill/>
              <a:ln w="9525" cap="flat" cmpd="sng">
                <a:solidFill>
                  <a:schemeClr val="accent2"/>
                </a:solidFill>
                <a:prstDash val="solid"/>
                <a:round/>
                <a:headEnd type="none" w="med" len="med"/>
                <a:tailEnd type="none" w="med" len="med"/>
              </a:ln>
              <a:effectLst>
                <a:outerShdw blurRad="57150" dist="19050" dir="5400000" algn="bl" rotWithShape="0">
                  <a:srgbClr val="000000">
                    <a:alpha val="50000"/>
                  </a:srgbClr>
                </a:outerShdw>
              </a:effectLst>
            </p:spPr>
          </p:cxnSp>
        </p:grpSp>
        <p:cxnSp>
          <p:nvCxnSpPr>
            <p:cNvPr id="217" name="Google Shape;217;p29"/>
            <p:cNvCxnSpPr>
              <a:stCxn id="214" idx="0"/>
              <a:endCxn id="213" idx="2"/>
            </p:cNvCxnSpPr>
            <p:nvPr/>
          </p:nvCxnSpPr>
          <p:spPr>
            <a:xfrm rot="10800000">
              <a:off x="1955244" y="1889724"/>
              <a:ext cx="0" cy="989700"/>
            </a:xfrm>
            <a:prstGeom prst="straightConnector1">
              <a:avLst/>
            </a:prstGeom>
            <a:noFill/>
            <a:ln w="9525" cap="flat" cmpd="sng">
              <a:solidFill>
                <a:schemeClr val="accent2"/>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218" name="Google Shape;218;p29"/>
            <p:cNvCxnSpPr>
              <a:endCxn id="212" idx="1"/>
            </p:cNvCxnSpPr>
            <p:nvPr/>
          </p:nvCxnSpPr>
          <p:spPr>
            <a:xfrm>
              <a:off x="1955297" y="2384584"/>
              <a:ext cx="418200" cy="0"/>
            </a:xfrm>
            <a:prstGeom prst="straightConnector1">
              <a:avLst/>
            </a:prstGeom>
            <a:noFill/>
            <a:ln w="9525" cap="flat" cmpd="sng">
              <a:solidFill>
                <a:schemeClr val="accent2"/>
              </a:solidFill>
              <a:prstDash val="solid"/>
              <a:round/>
              <a:headEnd type="none" w="med" len="med"/>
              <a:tailEnd type="none" w="med" len="med"/>
            </a:ln>
            <a:effectLst>
              <a:outerShdw blurRad="57150" dist="19050" dir="5400000" algn="bl" rotWithShape="0">
                <a:srgbClr val="000000">
                  <a:alpha val="50000"/>
                </a:srgbClr>
              </a:outerShdw>
            </a:effectLst>
          </p:spPr>
        </p:cxnSp>
      </p:grpSp>
      <p:sp>
        <p:nvSpPr>
          <p:cNvPr id="219" name="Google Shape;219;p29"/>
          <p:cNvSpPr/>
          <p:nvPr/>
        </p:nvSpPr>
        <p:spPr>
          <a:xfrm>
            <a:off x="1432300" y="2166250"/>
            <a:ext cx="1463400" cy="4740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D50032"/>
                </a:solidFill>
              </a:rPr>
              <a:t>Data Analytics Specialist</a:t>
            </a:r>
            <a:endParaRPr sz="1000">
              <a:solidFill>
                <a:srgbClr val="D50032"/>
              </a:solidFill>
            </a:endParaRPr>
          </a:p>
        </p:txBody>
      </p:sp>
      <p:sp>
        <p:nvSpPr>
          <p:cNvPr id="220" name="Google Shape;220;p29"/>
          <p:cNvSpPr/>
          <p:nvPr/>
        </p:nvSpPr>
        <p:spPr>
          <a:xfrm>
            <a:off x="5566500" y="982425"/>
            <a:ext cx="3265800" cy="3480600"/>
          </a:xfrm>
          <a:prstGeom prst="flowChartAlternateProcess">
            <a:avLst/>
          </a:prstGeom>
          <a:solidFill>
            <a:srgbClr val="FFFFFF"/>
          </a:solidFill>
          <a:ln w="19050" cap="flat" cmpd="sng">
            <a:solidFill>
              <a:srgbClr val="C12436"/>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 b="1">
                <a:solidFill>
                  <a:srgbClr val="0F150D"/>
                </a:solidFill>
              </a:rPr>
              <a:t>Things we will do in depth</a:t>
            </a:r>
            <a:endParaRPr b="1">
              <a:solidFill>
                <a:srgbClr val="0F150D"/>
              </a:solidFill>
            </a:endParaRPr>
          </a:p>
          <a:p>
            <a:pPr marL="0" lvl="0" indent="0" algn="l" rtl="0">
              <a:spcBef>
                <a:spcPts val="0"/>
              </a:spcBef>
              <a:spcAft>
                <a:spcPts val="0"/>
              </a:spcAft>
              <a:buNone/>
            </a:pPr>
            <a:endParaRPr sz="1200">
              <a:solidFill>
                <a:srgbClr val="0F150D"/>
              </a:solidFill>
            </a:endParaRPr>
          </a:p>
          <a:p>
            <a:pPr marL="457200" lvl="0" indent="-311150" algn="l" rtl="0">
              <a:spcBef>
                <a:spcPts val="0"/>
              </a:spcBef>
              <a:spcAft>
                <a:spcPts val="0"/>
              </a:spcAft>
              <a:buClr>
                <a:srgbClr val="0F150D"/>
              </a:buClr>
              <a:buSzPts val="1300"/>
              <a:buChar char="●"/>
            </a:pPr>
            <a:r>
              <a:rPr lang="en" sz="1300">
                <a:solidFill>
                  <a:srgbClr val="0F150D"/>
                </a:solidFill>
              </a:rPr>
              <a:t>Increase Support to MOU, Level III &amp; II</a:t>
            </a:r>
            <a:endParaRPr sz="1300">
              <a:solidFill>
                <a:srgbClr val="0F150D"/>
              </a:solidFill>
            </a:endParaRPr>
          </a:p>
          <a:p>
            <a:pPr marL="914400" lvl="1" indent="-311150" algn="l" rtl="0">
              <a:spcBef>
                <a:spcPts val="0"/>
              </a:spcBef>
              <a:spcAft>
                <a:spcPts val="0"/>
              </a:spcAft>
              <a:buClr>
                <a:srgbClr val="0F150D"/>
              </a:buClr>
              <a:buSzPts val="1300"/>
              <a:buChar char="○"/>
            </a:pPr>
            <a:r>
              <a:rPr lang="en" sz="1300">
                <a:solidFill>
                  <a:srgbClr val="0F150D"/>
                </a:solidFill>
              </a:rPr>
              <a:t>3 visits/yr</a:t>
            </a:r>
            <a:endParaRPr sz="1300">
              <a:solidFill>
                <a:srgbClr val="0F150D"/>
              </a:solidFill>
            </a:endParaRPr>
          </a:p>
          <a:p>
            <a:pPr marL="914400" lvl="1" indent="-311150" algn="l" rtl="0">
              <a:spcBef>
                <a:spcPts val="0"/>
              </a:spcBef>
              <a:spcAft>
                <a:spcPts val="0"/>
              </a:spcAft>
              <a:buClr>
                <a:srgbClr val="0F150D"/>
              </a:buClr>
              <a:buSzPts val="1300"/>
              <a:buChar char="○"/>
            </a:pPr>
            <a:r>
              <a:rPr lang="en" sz="1300">
                <a:solidFill>
                  <a:srgbClr val="0F150D"/>
                </a:solidFill>
              </a:rPr>
              <a:t>Monthly check ins</a:t>
            </a:r>
            <a:endParaRPr sz="1300">
              <a:solidFill>
                <a:srgbClr val="0F150D"/>
              </a:solidFill>
            </a:endParaRPr>
          </a:p>
          <a:p>
            <a:pPr marL="457200" lvl="0" indent="-311150" algn="l" rtl="0">
              <a:spcBef>
                <a:spcPts val="0"/>
              </a:spcBef>
              <a:spcAft>
                <a:spcPts val="0"/>
              </a:spcAft>
              <a:buClr>
                <a:srgbClr val="0F150D"/>
              </a:buClr>
              <a:buSzPts val="1300"/>
              <a:buChar char="●"/>
            </a:pPr>
            <a:r>
              <a:rPr lang="en" sz="1300">
                <a:solidFill>
                  <a:srgbClr val="0F150D"/>
                </a:solidFill>
              </a:rPr>
              <a:t>Increased use of data informed decision making</a:t>
            </a:r>
            <a:endParaRPr sz="1300">
              <a:solidFill>
                <a:srgbClr val="0F150D"/>
              </a:solidFill>
            </a:endParaRPr>
          </a:p>
          <a:p>
            <a:pPr marL="914400" lvl="1" indent="-311150" algn="l" rtl="0">
              <a:spcBef>
                <a:spcPts val="0"/>
              </a:spcBef>
              <a:spcAft>
                <a:spcPts val="0"/>
              </a:spcAft>
              <a:buClr>
                <a:srgbClr val="0F150D"/>
              </a:buClr>
              <a:buSzPts val="1300"/>
              <a:buChar char="○"/>
            </a:pPr>
            <a:r>
              <a:rPr lang="en" sz="1300">
                <a:solidFill>
                  <a:srgbClr val="0F150D"/>
                </a:solidFill>
              </a:rPr>
              <a:t>Lead School Quality Committee</a:t>
            </a:r>
            <a:endParaRPr sz="1300">
              <a:solidFill>
                <a:srgbClr val="0F150D"/>
              </a:solidFill>
            </a:endParaRPr>
          </a:p>
          <a:p>
            <a:pPr marL="457200" lvl="0" indent="-311150" algn="l" rtl="0">
              <a:spcBef>
                <a:spcPts val="0"/>
              </a:spcBef>
              <a:spcAft>
                <a:spcPts val="0"/>
              </a:spcAft>
              <a:buClr>
                <a:srgbClr val="0F150D"/>
              </a:buClr>
              <a:buSzPts val="1300"/>
              <a:buChar char="●"/>
            </a:pPr>
            <a:r>
              <a:rPr lang="en" sz="1300">
                <a:solidFill>
                  <a:srgbClr val="0F150D"/>
                </a:solidFill>
              </a:rPr>
              <a:t>Broaden Technical Assistance Offerings based on need</a:t>
            </a:r>
            <a:endParaRPr sz="1300">
              <a:solidFill>
                <a:srgbClr val="0F150D"/>
              </a:solidFill>
            </a:endParaRPr>
          </a:p>
          <a:p>
            <a:pPr marL="0" lvl="0" indent="0" algn="l" rtl="0">
              <a:spcBef>
                <a:spcPts val="0"/>
              </a:spcBef>
              <a:spcAft>
                <a:spcPts val="0"/>
              </a:spcAft>
              <a:buNone/>
            </a:pPr>
            <a:endParaRPr>
              <a:solidFill>
                <a:srgbClr val="0F150D"/>
              </a:solidFill>
            </a:endParaRPr>
          </a:p>
          <a:p>
            <a:pPr marL="0" lvl="0" indent="0" algn="l" rtl="0">
              <a:spcBef>
                <a:spcPts val="0"/>
              </a:spcBef>
              <a:spcAft>
                <a:spcPts val="0"/>
              </a:spcAft>
              <a:buNone/>
            </a:pPr>
            <a:endParaRPr>
              <a:solidFill>
                <a:srgbClr val="0F150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body" idx="1"/>
          </p:nvPr>
        </p:nvSpPr>
        <p:spPr>
          <a:xfrm>
            <a:off x="570150" y="1152475"/>
            <a:ext cx="2294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OSQ</a:t>
            </a:r>
            <a:endParaRPr/>
          </a:p>
          <a:p>
            <a:pPr marL="457200" lvl="0" indent="-317500" algn="l" rtl="0">
              <a:spcBef>
                <a:spcPts val="1600"/>
              </a:spcBef>
              <a:spcAft>
                <a:spcPts val="0"/>
              </a:spcAft>
              <a:buSzPts val="1400"/>
              <a:buChar char="●"/>
            </a:pPr>
            <a:r>
              <a:rPr lang="en" b="0"/>
              <a:t>Director</a:t>
            </a:r>
            <a:endParaRPr b="0"/>
          </a:p>
          <a:p>
            <a:pPr marL="457200" lvl="0" indent="-317500" algn="l" rtl="0">
              <a:spcBef>
                <a:spcPts val="0"/>
              </a:spcBef>
              <a:spcAft>
                <a:spcPts val="0"/>
              </a:spcAft>
              <a:buSzPts val="1400"/>
              <a:buChar char="●"/>
            </a:pPr>
            <a:r>
              <a:rPr lang="en" b="0"/>
              <a:t>Associate Director</a:t>
            </a:r>
            <a:endParaRPr b="0"/>
          </a:p>
          <a:p>
            <a:pPr marL="457200" lvl="0" indent="-317500" algn="l" rtl="0">
              <a:spcBef>
                <a:spcPts val="0"/>
              </a:spcBef>
              <a:spcAft>
                <a:spcPts val="0"/>
              </a:spcAft>
              <a:buSzPts val="1400"/>
              <a:buChar char="●"/>
            </a:pPr>
            <a:r>
              <a:rPr lang="en" b="0"/>
              <a:t>Admin Assistant</a:t>
            </a:r>
            <a:endParaRPr b="0"/>
          </a:p>
          <a:p>
            <a:pPr marL="457200" lvl="0" indent="-317500" algn="l" rtl="0">
              <a:spcBef>
                <a:spcPts val="0"/>
              </a:spcBef>
              <a:spcAft>
                <a:spcPts val="0"/>
              </a:spcAft>
              <a:buSzPts val="1400"/>
              <a:buChar char="●"/>
            </a:pPr>
            <a:r>
              <a:rPr lang="en" b="0"/>
              <a:t>Federal Coordinator</a:t>
            </a:r>
            <a:endParaRPr b="0"/>
          </a:p>
          <a:p>
            <a:pPr marL="457200" lvl="0" indent="-317500" algn="l" rtl="0">
              <a:spcBef>
                <a:spcPts val="0"/>
              </a:spcBef>
              <a:spcAft>
                <a:spcPts val="0"/>
              </a:spcAft>
              <a:buSzPts val="1400"/>
              <a:buChar char="●"/>
            </a:pPr>
            <a:r>
              <a:rPr lang="en" b="0"/>
              <a:t>State Coordinator</a:t>
            </a:r>
            <a:endParaRPr b="0"/>
          </a:p>
          <a:p>
            <a:pPr marL="457200" lvl="0" indent="-317500" algn="l" rtl="0">
              <a:spcBef>
                <a:spcPts val="0"/>
              </a:spcBef>
              <a:spcAft>
                <a:spcPts val="0"/>
              </a:spcAft>
              <a:buSzPts val="1400"/>
              <a:buChar char="●"/>
            </a:pPr>
            <a:r>
              <a:rPr lang="en" b="0"/>
              <a:t>6.5 Specialists</a:t>
            </a:r>
            <a:endParaRPr b="0"/>
          </a:p>
          <a:p>
            <a:pPr marL="0" lvl="0" indent="0" algn="l" rtl="0">
              <a:spcBef>
                <a:spcPts val="1600"/>
              </a:spcBef>
              <a:spcAft>
                <a:spcPts val="0"/>
              </a:spcAft>
              <a:buNone/>
            </a:pPr>
            <a:r>
              <a:rPr lang="en" b="0"/>
              <a:t>Total FTE: 11.5</a:t>
            </a:r>
            <a:r>
              <a:rPr lang="en"/>
              <a:t> </a:t>
            </a:r>
            <a:endParaRPr/>
          </a:p>
          <a:p>
            <a:pPr marL="0" lvl="0" indent="0" algn="l" rtl="0">
              <a:spcBef>
                <a:spcPts val="1600"/>
              </a:spcBef>
              <a:spcAft>
                <a:spcPts val="1600"/>
              </a:spcAft>
              <a:buNone/>
            </a:pPr>
            <a:r>
              <a:rPr lang="en"/>
              <a:t>OSQ Staff to Schools in Need of Support Ratio 1:22 </a:t>
            </a:r>
            <a:endParaRPr/>
          </a:p>
        </p:txBody>
      </p:sp>
      <p:sp>
        <p:nvSpPr>
          <p:cNvPr id="226" name="Google Shape;226;p30"/>
          <p:cNvSpPr txBox="1">
            <a:spLocks noGrp="1"/>
          </p:cNvSpPr>
          <p:nvPr>
            <p:ph type="body" idx="2"/>
          </p:nvPr>
        </p:nvSpPr>
        <p:spPr>
          <a:xfrm>
            <a:off x="2794325" y="1152475"/>
            <a:ext cx="257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Interim OSQ Capability</a:t>
            </a:r>
            <a:endParaRPr/>
          </a:p>
          <a:p>
            <a:pPr marL="457200" lvl="0" indent="-317500" algn="l" rtl="0">
              <a:spcBef>
                <a:spcPts val="1600"/>
              </a:spcBef>
              <a:spcAft>
                <a:spcPts val="0"/>
              </a:spcAft>
              <a:buSzPts val="1400"/>
              <a:buChar char="●"/>
            </a:pPr>
            <a:r>
              <a:rPr lang="en" b="0"/>
              <a:t>Director</a:t>
            </a:r>
            <a:endParaRPr b="0"/>
          </a:p>
          <a:p>
            <a:pPr marL="457200" lvl="0" indent="-317500" algn="l" rtl="0">
              <a:spcBef>
                <a:spcPts val="0"/>
              </a:spcBef>
              <a:spcAft>
                <a:spcPts val="0"/>
              </a:spcAft>
              <a:buSzPts val="1400"/>
              <a:buChar char="●"/>
            </a:pPr>
            <a:r>
              <a:rPr lang="en" b="0"/>
              <a:t>Associate Director</a:t>
            </a:r>
            <a:endParaRPr b="0"/>
          </a:p>
          <a:p>
            <a:pPr marL="457200" lvl="0" indent="-317500" algn="l" rtl="0">
              <a:spcBef>
                <a:spcPts val="0"/>
              </a:spcBef>
              <a:spcAft>
                <a:spcPts val="0"/>
              </a:spcAft>
              <a:buSzPts val="1400"/>
              <a:buChar char="●"/>
            </a:pPr>
            <a:r>
              <a:rPr lang="en" b="0"/>
              <a:t>Admin Assistant</a:t>
            </a:r>
            <a:endParaRPr b="0"/>
          </a:p>
          <a:p>
            <a:pPr marL="457200" lvl="0" indent="-317500" algn="l" rtl="0">
              <a:spcBef>
                <a:spcPts val="0"/>
              </a:spcBef>
              <a:spcAft>
                <a:spcPts val="0"/>
              </a:spcAft>
              <a:buSzPts val="1400"/>
              <a:buChar char="●"/>
            </a:pPr>
            <a:r>
              <a:rPr lang="en" b="0"/>
              <a:t>Federal Coordinator</a:t>
            </a:r>
            <a:endParaRPr b="0"/>
          </a:p>
          <a:p>
            <a:pPr marL="457200" lvl="0" indent="-317500" algn="l" rtl="0">
              <a:spcBef>
                <a:spcPts val="0"/>
              </a:spcBef>
              <a:spcAft>
                <a:spcPts val="0"/>
              </a:spcAft>
              <a:buSzPts val="1400"/>
              <a:buChar char="●"/>
            </a:pPr>
            <a:r>
              <a:rPr lang="en" b="0"/>
              <a:t>State Coordinator</a:t>
            </a:r>
            <a:endParaRPr b="0"/>
          </a:p>
          <a:p>
            <a:pPr marL="457200" lvl="0" indent="-317500" algn="l" rtl="0">
              <a:spcBef>
                <a:spcPts val="0"/>
              </a:spcBef>
              <a:spcAft>
                <a:spcPts val="0"/>
              </a:spcAft>
              <a:buClr>
                <a:srgbClr val="D50032"/>
              </a:buClr>
              <a:buSzPts val="1400"/>
              <a:buChar char="●"/>
            </a:pPr>
            <a:r>
              <a:rPr lang="en" b="0">
                <a:solidFill>
                  <a:srgbClr val="D50032"/>
                </a:solidFill>
              </a:rPr>
              <a:t>(1) Data Analytics Specialist </a:t>
            </a:r>
            <a:endParaRPr b="0">
              <a:solidFill>
                <a:srgbClr val="D50032"/>
              </a:solidFill>
            </a:endParaRPr>
          </a:p>
          <a:p>
            <a:pPr marL="457200" lvl="0" indent="-317500" algn="l" rtl="0">
              <a:spcBef>
                <a:spcPts val="0"/>
              </a:spcBef>
              <a:spcAft>
                <a:spcPts val="0"/>
              </a:spcAft>
              <a:buClr>
                <a:srgbClr val="D50032"/>
              </a:buClr>
              <a:buSzPts val="1400"/>
              <a:buChar char="●"/>
            </a:pPr>
            <a:r>
              <a:rPr lang="en" b="0">
                <a:solidFill>
                  <a:srgbClr val="D50032"/>
                </a:solidFill>
              </a:rPr>
              <a:t>(10.5) Specialists</a:t>
            </a:r>
            <a:endParaRPr b="0">
              <a:solidFill>
                <a:srgbClr val="D50032"/>
              </a:solidFill>
            </a:endParaRPr>
          </a:p>
          <a:p>
            <a:pPr marL="0" lvl="0" indent="0" algn="l" rtl="0">
              <a:spcBef>
                <a:spcPts val="1600"/>
              </a:spcBef>
              <a:spcAft>
                <a:spcPts val="0"/>
              </a:spcAft>
              <a:buNone/>
            </a:pPr>
            <a:r>
              <a:rPr lang="en" b="0">
                <a:solidFill>
                  <a:srgbClr val="000000"/>
                </a:solidFill>
              </a:rPr>
              <a:t>Total FTE: 16.5</a:t>
            </a:r>
            <a:endParaRPr b="0">
              <a:solidFill>
                <a:srgbClr val="000000"/>
              </a:solidFill>
            </a:endParaRPr>
          </a:p>
          <a:p>
            <a:pPr marL="0" lvl="0" indent="0" algn="l" rtl="0">
              <a:spcBef>
                <a:spcPts val="1600"/>
              </a:spcBef>
              <a:spcAft>
                <a:spcPts val="0"/>
              </a:spcAft>
              <a:buNone/>
            </a:pPr>
            <a:r>
              <a:rPr lang="en">
                <a:solidFill>
                  <a:srgbClr val="000000"/>
                </a:solidFill>
              </a:rPr>
              <a:t>Ratio: 1:13</a:t>
            </a:r>
            <a:endParaRPr>
              <a:solidFill>
                <a:srgbClr val="000000"/>
              </a:solidFill>
            </a:endParaRPr>
          </a:p>
          <a:p>
            <a:pPr marL="0" lvl="0" indent="0" algn="ctr" rtl="0">
              <a:lnSpc>
                <a:spcPct val="100000"/>
              </a:lnSpc>
              <a:spcBef>
                <a:spcPts val="1600"/>
              </a:spcBef>
              <a:spcAft>
                <a:spcPts val="0"/>
              </a:spcAft>
              <a:buNone/>
            </a:pPr>
            <a:endParaRPr>
              <a:solidFill>
                <a:srgbClr val="000000"/>
              </a:solidFill>
            </a:endParaRPr>
          </a:p>
          <a:p>
            <a:pPr marL="0" lvl="0" indent="0" algn="l" rtl="0">
              <a:spcBef>
                <a:spcPts val="1600"/>
              </a:spcBef>
              <a:spcAft>
                <a:spcPts val="1600"/>
              </a:spcAft>
              <a:buNone/>
            </a:pPr>
            <a:endParaRPr sz="900">
              <a:solidFill>
                <a:srgbClr val="000000"/>
              </a:solidFill>
            </a:endParaRPr>
          </a:p>
        </p:txBody>
      </p:sp>
      <p:sp>
        <p:nvSpPr>
          <p:cNvPr id="227" name="Google Shape;227;p3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228" name="Google Shape;228;p30"/>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Personnel</a:t>
            </a:r>
            <a:endParaRPr/>
          </a:p>
        </p:txBody>
      </p:sp>
      <p:sp>
        <p:nvSpPr>
          <p:cNvPr id="229" name="Google Shape;229;p30"/>
          <p:cNvSpPr txBox="1">
            <a:spLocks noGrp="1"/>
          </p:cNvSpPr>
          <p:nvPr>
            <p:ph type="body" idx="2"/>
          </p:nvPr>
        </p:nvSpPr>
        <p:spPr>
          <a:xfrm>
            <a:off x="5330250" y="1152475"/>
            <a:ext cx="321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Full OSQ Capability</a:t>
            </a:r>
            <a:endParaRPr/>
          </a:p>
          <a:p>
            <a:pPr marL="457200" lvl="0" indent="-317500" algn="l" rtl="0">
              <a:spcBef>
                <a:spcPts val="1600"/>
              </a:spcBef>
              <a:spcAft>
                <a:spcPts val="0"/>
              </a:spcAft>
              <a:buSzPts val="1400"/>
              <a:buChar char="●"/>
            </a:pPr>
            <a:r>
              <a:rPr lang="en" b="0"/>
              <a:t>Director</a:t>
            </a:r>
            <a:endParaRPr b="0"/>
          </a:p>
          <a:p>
            <a:pPr marL="457200" lvl="0" indent="-317500" algn="l" rtl="0">
              <a:spcBef>
                <a:spcPts val="0"/>
              </a:spcBef>
              <a:spcAft>
                <a:spcPts val="0"/>
              </a:spcAft>
              <a:buSzPts val="1400"/>
              <a:buChar char="●"/>
            </a:pPr>
            <a:r>
              <a:rPr lang="en" b="0"/>
              <a:t>Associate Director</a:t>
            </a:r>
            <a:endParaRPr b="0"/>
          </a:p>
          <a:p>
            <a:pPr marL="457200" lvl="0" indent="-317500" algn="l" rtl="0">
              <a:spcBef>
                <a:spcPts val="0"/>
              </a:spcBef>
              <a:spcAft>
                <a:spcPts val="0"/>
              </a:spcAft>
              <a:buSzPts val="1400"/>
              <a:buChar char="●"/>
            </a:pPr>
            <a:r>
              <a:rPr lang="en" b="0"/>
              <a:t>Admin Assistant</a:t>
            </a:r>
            <a:endParaRPr b="0"/>
          </a:p>
          <a:p>
            <a:pPr marL="457200" lvl="0" indent="-317500" algn="l" rtl="0">
              <a:spcBef>
                <a:spcPts val="0"/>
              </a:spcBef>
              <a:spcAft>
                <a:spcPts val="0"/>
              </a:spcAft>
              <a:buSzPts val="1400"/>
              <a:buChar char="●"/>
            </a:pPr>
            <a:r>
              <a:rPr lang="en" b="0"/>
              <a:t>Federal Coordinator</a:t>
            </a:r>
            <a:endParaRPr b="0"/>
          </a:p>
          <a:p>
            <a:pPr marL="457200" lvl="0" indent="-317500" algn="l" rtl="0">
              <a:spcBef>
                <a:spcPts val="0"/>
              </a:spcBef>
              <a:spcAft>
                <a:spcPts val="0"/>
              </a:spcAft>
              <a:buSzPts val="1400"/>
              <a:buChar char="●"/>
            </a:pPr>
            <a:r>
              <a:rPr lang="en" b="0"/>
              <a:t>State Coordinator</a:t>
            </a:r>
            <a:endParaRPr b="0"/>
          </a:p>
          <a:p>
            <a:pPr marL="457200" lvl="0" indent="-317500" algn="l" rtl="0">
              <a:spcBef>
                <a:spcPts val="0"/>
              </a:spcBef>
              <a:spcAft>
                <a:spcPts val="0"/>
              </a:spcAft>
              <a:buClr>
                <a:srgbClr val="D50032"/>
              </a:buClr>
              <a:buSzPts val="1400"/>
              <a:buChar char="●"/>
            </a:pPr>
            <a:r>
              <a:rPr lang="en" b="0">
                <a:solidFill>
                  <a:srgbClr val="D50032"/>
                </a:solidFill>
              </a:rPr>
              <a:t>(2) Data Analytics Specialist</a:t>
            </a:r>
            <a:endParaRPr b="0">
              <a:solidFill>
                <a:srgbClr val="D50032"/>
              </a:solidFill>
            </a:endParaRPr>
          </a:p>
          <a:p>
            <a:pPr marL="457200" lvl="0" indent="-317500" algn="l" rtl="0">
              <a:spcBef>
                <a:spcPts val="0"/>
              </a:spcBef>
              <a:spcAft>
                <a:spcPts val="0"/>
              </a:spcAft>
              <a:buClr>
                <a:srgbClr val="000000"/>
              </a:buClr>
              <a:buSzPts val="1400"/>
              <a:buChar char="●"/>
            </a:pPr>
            <a:r>
              <a:rPr lang="en" b="0">
                <a:solidFill>
                  <a:srgbClr val="000000"/>
                </a:solidFill>
              </a:rPr>
              <a:t>(10.5) Specialists</a:t>
            </a:r>
            <a:endParaRPr b="0">
              <a:solidFill>
                <a:srgbClr val="000000"/>
              </a:solidFill>
            </a:endParaRPr>
          </a:p>
          <a:p>
            <a:pPr marL="457200" lvl="0" indent="-317500" algn="l" rtl="0">
              <a:spcBef>
                <a:spcPts val="0"/>
              </a:spcBef>
              <a:spcAft>
                <a:spcPts val="0"/>
              </a:spcAft>
              <a:buClr>
                <a:srgbClr val="D50032"/>
              </a:buClr>
              <a:buSzPts val="1400"/>
              <a:buChar char="●"/>
            </a:pPr>
            <a:r>
              <a:rPr lang="en" b="0">
                <a:solidFill>
                  <a:srgbClr val="D50032"/>
                </a:solidFill>
              </a:rPr>
              <a:t>(50) RST (10 per region)</a:t>
            </a:r>
            <a:endParaRPr b="0">
              <a:solidFill>
                <a:srgbClr val="D50032"/>
              </a:solidFill>
            </a:endParaRPr>
          </a:p>
          <a:p>
            <a:pPr marL="0" lvl="0" indent="0" algn="l" rtl="0">
              <a:lnSpc>
                <a:spcPct val="100000"/>
              </a:lnSpc>
              <a:spcBef>
                <a:spcPts val="1600"/>
              </a:spcBef>
              <a:spcAft>
                <a:spcPts val="0"/>
              </a:spcAft>
              <a:buNone/>
            </a:pPr>
            <a:r>
              <a:rPr lang="en" b="0">
                <a:solidFill>
                  <a:srgbClr val="000000"/>
                </a:solidFill>
              </a:rPr>
              <a:t>Total FTE:</a:t>
            </a:r>
            <a:r>
              <a:rPr lang="en">
                <a:solidFill>
                  <a:srgbClr val="000000"/>
                </a:solidFill>
              </a:rPr>
              <a:t> </a:t>
            </a:r>
            <a:r>
              <a:rPr lang="en" b="0">
                <a:solidFill>
                  <a:srgbClr val="000000"/>
                </a:solidFill>
              </a:rPr>
              <a:t>67.5</a:t>
            </a:r>
            <a:endParaRPr b="0">
              <a:solidFill>
                <a:srgbClr val="000000"/>
              </a:solidFill>
            </a:endParaRPr>
          </a:p>
          <a:p>
            <a:pPr marL="0" lvl="0" indent="0" algn="l" rtl="0">
              <a:lnSpc>
                <a:spcPct val="100000"/>
              </a:lnSpc>
              <a:spcBef>
                <a:spcPts val="1600"/>
              </a:spcBef>
              <a:spcAft>
                <a:spcPts val="0"/>
              </a:spcAft>
              <a:buNone/>
            </a:pPr>
            <a:r>
              <a:rPr lang="en">
                <a:solidFill>
                  <a:srgbClr val="000000"/>
                </a:solidFill>
              </a:rPr>
              <a:t>Ratio: 1:4</a:t>
            </a:r>
            <a:endParaRPr>
              <a:solidFill>
                <a:srgbClr val="000000"/>
              </a:solidFill>
            </a:endParaRPr>
          </a:p>
          <a:p>
            <a:pPr marL="0" lvl="0" indent="0" algn="ctr" rtl="0">
              <a:lnSpc>
                <a:spcPct val="100000"/>
              </a:lnSpc>
              <a:spcBef>
                <a:spcPts val="1600"/>
              </a:spcBef>
              <a:spcAft>
                <a:spcPts val="0"/>
              </a:spcAft>
              <a:buNone/>
            </a:pPr>
            <a:endParaRPr>
              <a:solidFill>
                <a:srgbClr val="000000"/>
              </a:solidFill>
            </a:endParaRPr>
          </a:p>
          <a:p>
            <a:pPr marL="0" lvl="0" indent="0" algn="l" rtl="0">
              <a:spcBef>
                <a:spcPts val="1600"/>
              </a:spcBef>
              <a:spcAft>
                <a:spcPts val="1600"/>
              </a:spcAft>
              <a:buNone/>
            </a:pPr>
            <a:endParaRPr sz="9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235" name="Google Shape;235;p31"/>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Capabilities Comparison</a:t>
            </a:r>
            <a:endParaRPr/>
          </a:p>
        </p:txBody>
      </p:sp>
      <p:graphicFrame>
        <p:nvGraphicFramePr>
          <p:cNvPr id="236" name="Google Shape;236;p31"/>
          <p:cNvGraphicFramePr/>
          <p:nvPr/>
        </p:nvGraphicFramePr>
        <p:xfrm>
          <a:off x="785950" y="1362475"/>
          <a:ext cx="3000000" cy="3000000"/>
        </p:xfrm>
        <a:graphic>
          <a:graphicData uri="http://schemas.openxmlformats.org/drawingml/2006/table">
            <a:tbl>
              <a:tblPr>
                <a:noFill/>
                <a:tableStyleId>{6D42FA5A-BC75-407E-A7ED-576F4C88E714}</a:tableStyleId>
              </a:tblPr>
              <a:tblGrid>
                <a:gridCol w="2042275">
                  <a:extLst>
                    <a:ext uri="{9D8B030D-6E8A-4147-A177-3AD203B41FA5}">
                      <a16:colId xmlns:a16="http://schemas.microsoft.com/office/drawing/2014/main" val="20000"/>
                    </a:ext>
                  </a:extLst>
                </a:gridCol>
                <a:gridCol w="1944175">
                  <a:extLst>
                    <a:ext uri="{9D8B030D-6E8A-4147-A177-3AD203B41FA5}">
                      <a16:colId xmlns:a16="http://schemas.microsoft.com/office/drawing/2014/main" val="20001"/>
                    </a:ext>
                  </a:extLst>
                </a:gridCol>
                <a:gridCol w="3425550">
                  <a:extLst>
                    <a:ext uri="{9D8B030D-6E8A-4147-A177-3AD203B41FA5}">
                      <a16:colId xmlns:a16="http://schemas.microsoft.com/office/drawing/2014/main" val="20002"/>
                    </a:ext>
                  </a:extLst>
                </a:gridCol>
              </a:tblGrid>
              <a:tr h="471100">
                <a:tc>
                  <a:txBody>
                    <a:bodyPr/>
                    <a:lstStyle/>
                    <a:p>
                      <a:pPr marL="0" lvl="0" indent="0" algn="l" rtl="0">
                        <a:spcBef>
                          <a:spcPts val="0"/>
                        </a:spcBef>
                        <a:spcAft>
                          <a:spcPts val="0"/>
                        </a:spcAft>
                        <a:buNone/>
                      </a:pPr>
                      <a:r>
                        <a:rPr lang="en" b="1"/>
                        <a:t>Capability</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b="1"/>
                        <a:t>Interim</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b="1"/>
                        <a:t>Final</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a:t>Differentiated Support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Limited regional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Full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22300">
                <a:tc>
                  <a:txBody>
                    <a:bodyPr/>
                    <a:lstStyle/>
                    <a:p>
                      <a:pPr marL="0" lvl="0" indent="0" algn="l" rtl="0">
                        <a:spcBef>
                          <a:spcPts val="0"/>
                        </a:spcBef>
                        <a:spcAft>
                          <a:spcPts val="0"/>
                        </a:spcAft>
                        <a:buNone/>
                      </a:pPr>
                      <a:r>
                        <a:rPr lang="en"/>
                        <a:t>Approach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Brokering of Services/Coaching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Case Management - increase division and schools’ human, organizational, structural and material capacity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3025">
                <a:tc>
                  <a:txBody>
                    <a:bodyPr/>
                    <a:lstStyle/>
                    <a:p>
                      <a:pPr marL="0" lvl="0" indent="0" algn="l" rtl="0">
                        <a:spcBef>
                          <a:spcPts val="0"/>
                        </a:spcBef>
                        <a:spcAft>
                          <a:spcPts val="0"/>
                        </a:spcAft>
                        <a:buNone/>
                      </a:pPr>
                      <a:r>
                        <a:rPr lang="en"/>
                        <a:t>Reach/Depth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MOU, Level II &amp; III</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a:t>All divisions &amp; schools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53025">
                <a:tc>
                  <a:txBody>
                    <a:bodyPr/>
                    <a:lstStyle/>
                    <a:p>
                      <a:pPr marL="0" lvl="0" indent="0" algn="l" rtl="0">
                        <a:spcBef>
                          <a:spcPts val="0"/>
                        </a:spcBef>
                        <a:spcAft>
                          <a:spcPts val="0"/>
                        </a:spcAft>
                        <a:buNone/>
                      </a:pPr>
                      <a:r>
                        <a:rPr lang="en" b="1"/>
                        <a:t>Cost</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b="1"/>
                        <a:t>Add $720K/yr in FY23</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b="1"/>
                        <a:t>Add $5.52M/yr in FY24</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2"/>
          <p:cNvPicPr preferRelativeResize="0"/>
          <p:nvPr/>
        </p:nvPicPr>
        <p:blipFill>
          <a:blip r:embed="rId3">
            <a:alphaModFix/>
          </a:blip>
          <a:stretch>
            <a:fillRect/>
          </a:stretch>
        </p:blipFill>
        <p:spPr>
          <a:xfrm>
            <a:off x="125" y="4521125"/>
            <a:ext cx="9178324" cy="675925"/>
          </a:xfrm>
          <a:prstGeom prst="rect">
            <a:avLst/>
          </a:prstGeom>
          <a:noFill/>
          <a:ln>
            <a:noFill/>
          </a:ln>
        </p:spPr>
      </p:pic>
      <p:pic>
        <p:nvPicPr>
          <p:cNvPr id="242" name="Google Shape;242;p32"/>
          <p:cNvPicPr preferRelativeResize="0"/>
          <p:nvPr/>
        </p:nvPicPr>
        <p:blipFill>
          <a:blip r:embed="rId4">
            <a:alphaModFix/>
          </a:blip>
          <a:stretch>
            <a:fillRect/>
          </a:stretch>
        </p:blipFill>
        <p:spPr>
          <a:xfrm>
            <a:off x="7528225" y="3885900"/>
            <a:ext cx="1615773" cy="635225"/>
          </a:xfrm>
          <a:prstGeom prst="rect">
            <a:avLst/>
          </a:prstGeom>
          <a:noFill/>
          <a:ln>
            <a:noFill/>
          </a:ln>
        </p:spPr>
      </p:pic>
      <p:sp>
        <p:nvSpPr>
          <p:cNvPr id="243" name="Google Shape;243;p32"/>
          <p:cNvSpPr txBox="1"/>
          <p:nvPr/>
        </p:nvSpPr>
        <p:spPr>
          <a:xfrm>
            <a:off x="152275" y="782100"/>
            <a:ext cx="8676600" cy="35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3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457200" lvl="0" indent="0" algn="ctr" rtl="0">
              <a:lnSpc>
                <a:spcPct val="100000"/>
              </a:lnSpc>
              <a:spcBef>
                <a:spcPts val="0"/>
              </a:spcBef>
              <a:spcAft>
                <a:spcPts val="0"/>
              </a:spcAft>
              <a:buNone/>
            </a:pPr>
            <a:endParaRPr sz="23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8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800"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400">
              <a:latin typeface="Calibri"/>
              <a:ea typeface="Calibri"/>
              <a:cs typeface="Calibri"/>
              <a:sym typeface="Calibri"/>
            </a:endParaRPr>
          </a:p>
        </p:txBody>
      </p:sp>
      <p:sp>
        <p:nvSpPr>
          <p:cNvPr id="244" name="Google Shape;244;p32"/>
          <p:cNvSpPr txBox="1"/>
          <p:nvPr/>
        </p:nvSpPr>
        <p:spPr>
          <a:xfrm>
            <a:off x="25" y="8525"/>
            <a:ext cx="9144000" cy="7233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a:solidFill>
                  <a:srgbClr val="FFFFFF"/>
                </a:solidFill>
                <a:latin typeface="Josefin Sans"/>
                <a:ea typeface="Josefin Sans"/>
                <a:cs typeface="Josefin Sans"/>
                <a:sym typeface="Josefin Sans"/>
              </a:rPr>
              <a:t>Implementation Stages</a:t>
            </a:r>
            <a:endParaRPr sz="3600" b="1">
              <a:solidFill>
                <a:srgbClr val="FFFFFF"/>
              </a:solidFill>
              <a:latin typeface="Josefin Sans"/>
              <a:ea typeface="Josefin Sans"/>
              <a:cs typeface="Josefin Sans"/>
              <a:sym typeface="Josefin Sans"/>
            </a:endParaRPr>
          </a:p>
        </p:txBody>
      </p:sp>
      <p:sp>
        <p:nvSpPr>
          <p:cNvPr id="245" name="Google Shape;245;p32"/>
          <p:cNvSpPr txBox="1"/>
          <p:nvPr/>
        </p:nvSpPr>
        <p:spPr>
          <a:xfrm>
            <a:off x="200775" y="2038675"/>
            <a:ext cx="1950600" cy="1765200"/>
          </a:xfrm>
          <a:prstGeom prst="rect">
            <a:avLst/>
          </a:prstGeom>
          <a:gradFill>
            <a:gsLst>
              <a:gs pos="0">
                <a:srgbClr val="FFF6DB"/>
              </a:gs>
              <a:gs pos="100000">
                <a:srgbClr val="FAD25C"/>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298450" algn="l" rtl="0">
              <a:spcBef>
                <a:spcPts val="0"/>
              </a:spcBef>
              <a:spcAft>
                <a:spcPts val="0"/>
              </a:spcAft>
              <a:buClr>
                <a:srgbClr val="38761D"/>
              </a:buClr>
              <a:buSzPts val="1100"/>
              <a:buFont typeface="Calibri"/>
              <a:buChar char="●"/>
            </a:pPr>
            <a:r>
              <a:rPr lang="en" sz="1100">
                <a:solidFill>
                  <a:srgbClr val="38761D"/>
                </a:solidFill>
                <a:latin typeface="Calibri"/>
                <a:ea typeface="Calibri"/>
                <a:cs typeface="Calibri"/>
                <a:sym typeface="Calibri"/>
              </a:rPr>
              <a:t>Assess Needs</a:t>
            </a:r>
            <a:endParaRPr sz="1100">
              <a:solidFill>
                <a:srgbClr val="38761D"/>
              </a:solidFill>
              <a:latin typeface="Calibri"/>
              <a:ea typeface="Calibri"/>
              <a:cs typeface="Calibri"/>
              <a:sym typeface="Calibri"/>
            </a:endParaRPr>
          </a:p>
          <a:p>
            <a:pPr marL="457200" lvl="0" indent="-298450" algn="l" rtl="0">
              <a:spcBef>
                <a:spcPts val="0"/>
              </a:spcBef>
              <a:spcAft>
                <a:spcPts val="0"/>
              </a:spcAft>
              <a:buClr>
                <a:srgbClr val="38761D"/>
              </a:buClr>
              <a:buSzPts val="1100"/>
              <a:buFont typeface="Calibri"/>
              <a:buChar char="●"/>
            </a:pPr>
            <a:r>
              <a:rPr lang="en" sz="1100">
                <a:solidFill>
                  <a:srgbClr val="38761D"/>
                </a:solidFill>
                <a:latin typeface="Calibri"/>
                <a:ea typeface="Calibri"/>
                <a:cs typeface="Calibri"/>
                <a:sym typeface="Calibri"/>
              </a:rPr>
              <a:t>Assess Fitness</a:t>
            </a:r>
            <a:endParaRPr sz="1100">
              <a:solidFill>
                <a:srgbClr val="38761D"/>
              </a:solidFill>
              <a:latin typeface="Calibri"/>
              <a:ea typeface="Calibri"/>
              <a:cs typeface="Calibri"/>
              <a:sym typeface="Calibri"/>
            </a:endParaRPr>
          </a:p>
          <a:p>
            <a:pPr marL="457200" lvl="0" indent="-298450" algn="l" rtl="0">
              <a:spcBef>
                <a:spcPts val="0"/>
              </a:spcBef>
              <a:spcAft>
                <a:spcPts val="0"/>
              </a:spcAft>
              <a:buClr>
                <a:srgbClr val="38761D"/>
              </a:buClr>
              <a:buSzPts val="1100"/>
              <a:buFont typeface="Calibri"/>
              <a:buChar char="●"/>
            </a:pPr>
            <a:r>
              <a:rPr lang="en" sz="1100">
                <a:solidFill>
                  <a:srgbClr val="38761D"/>
                </a:solidFill>
                <a:latin typeface="Calibri"/>
                <a:ea typeface="Calibri"/>
                <a:cs typeface="Calibri"/>
                <a:sym typeface="Calibri"/>
              </a:rPr>
              <a:t>Examine Recommendations</a:t>
            </a:r>
            <a:endParaRPr sz="1100">
              <a:solidFill>
                <a:srgbClr val="38761D"/>
              </a:solidFill>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Consider Implementation Drivers</a:t>
            </a:r>
            <a:endParaRPr sz="1100">
              <a:latin typeface="Calibri"/>
              <a:ea typeface="Calibri"/>
              <a:cs typeface="Calibri"/>
              <a:sym typeface="Calibri"/>
            </a:endParaRPr>
          </a:p>
        </p:txBody>
      </p:sp>
      <p:sp>
        <p:nvSpPr>
          <p:cNvPr id="246" name="Google Shape;246;p32"/>
          <p:cNvSpPr txBox="1"/>
          <p:nvPr/>
        </p:nvSpPr>
        <p:spPr>
          <a:xfrm>
            <a:off x="2271000" y="2006575"/>
            <a:ext cx="1824900" cy="1797300"/>
          </a:xfrm>
          <a:prstGeom prst="rect">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Acquire resources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Prepare Organization</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Prepare Implementation Drivers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Prepare Staff</a:t>
            </a:r>
            <a:endParaRPr sz="12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7" name="Google Shape;247;p32"/>
          <p:cNvSpPr txBox="1"/>
          <p:nvPr/>
        </p:nvSpPr>
        <p:spPr>
          <a:xfrm>
            <a:off x="4216375" y="2006675"/>
            <a:ext cx="1687200" cy="1797300"/>
          </a:xfrm>
          <a:prstGeom prst="rect">
            <a:avLst/>
          </a:prstGeom>
          <a:gradFill>
            <a:gsLst>
              <a:gs pos="0">
                <a:srgbClr val="DCECD5"/>
              </a:gs>
              <a:gs pos="100000">
                <a:srgbClr val="93BC81"/>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Adjust Implementation Drivers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Manage Change</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Deploy Data Systems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Initiative Improvement Cycles</a:t>
            </a:r>
            <a:endParaRPr sz="1200">
              <a:latin typeface="Calibri"/>
              <a:ea typeface="Calibri"/>
              <a:cs typeface="Calibri"/>
              <a:sym typeface="Calibri"/>
            </a:endParaRPr>
          </a:p>
        </p:txBody>
      </p:sp>
      <p:sp>
        <p:nvSpPr>
          <p:cNvPr id="248" name="Google Shape;248;p32"/>
          <p:cNvSpPr txBox="1"/>
          <p:nvPr/>
        </p:nvSpPr>
        <p:spPr>
          <a:xfrm>
            <a:off x="6024050" y="2006675"/>
            <a:ext cx="1824900" cy="17973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r>
              <a:rPr lang="en" sz="1200">
                <a:latin typeface="Calibri"/>
                <a:ea typeface="Calibri"/>
                <a:cs typeface="Calibri"/>
                <a:sym typeface="Calibri"/>
              </a:rPr>
              <a:t>Monitor &amp; Manage Implementation Drivers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Achieve Fidelity &amp; Outcome Benchmarks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Further Improve Fidelity &amp; Outcomes</a:t>
            </a:r>
            <a:endParaRPr sz="1200">
              <a:latin typeface="Calibri"/>
              <a:ea typeface="Calibri"/>
              <a:cs typeface="Calibri"/>
              <a:sym typeface="Calibri"/>
            </a:endParaRPr>
          </a:p>
        </p:txBody>
      </p:sp>
      <p:sp>
        <p:nvSpPr>
          <p:cNvPr id="249" name="Google Shape;249;p32"/>
          <p:cNvSpPr/>
          <p:nvPr/>
        </p:nvSpPr>
        <p:spPr>
          <a:xfrm>
            <a:off x="200775" y="3803975"/>
            <a:ext cx="7743900" cy="635100"/>
          </a:xfrm>
          <a:prstGeom prst="rightArrow">
            <a:avLst>
              <a:gd name="adj1" fmla="val 50000"/>
              <a:gd name="adj2" fmla="val 50000"/>
            </a:avLst>
          </a:prstGeom>
          <a:gradFill>
            <a:gsLst>
              <a:gs pos="0">
                <a:srgbClr val="DCECD5"/>
              </a:gs>
              <a:gs pos="100000">
                <a:srgbClr val="93BC81"/>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2-4 Years</a:t>
            </a:r>
            <a:endParaRPr/>
          </a:p>
        </p:txBody>
      </p:sp>
      <p:sp>
        <p:nvSpPr>
          <p:cNvPr id="250" name="Google Shape;250;p32"/>
          <p:cNvSpPr/>
          <p:nvPr/>
        </p:nvSpPr>
        <p:spPr>
          <a:xfrm>
            <a:off x="200775" y="907275"/>
            <a:ext cx="2270700" cy="1099200"/>
          </a:xfrm>
          <a:prstGeom prst="ellipse">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38761D"/>
                </a:solidFill>
              </a:rPr>
              <a:t>Exploration</a:t>
            </a:r>
            <a:endParaRPr b="1">
              <a:solidFill>
                <a:srgbClr val="38761D"/>
              </a:solidFill>
            </a:endParaRPr>
          </a:p>
        </p:txBody>
      </p:sp>
      <p:sp>
        <p:nvSpPr>
          <p:cNvPr id="251" name="Google Shape;251;p32"/>
          <p:cNvSpPr/>
          <p:nvPr/>
        </p:nvSpPr>
        <p:spPr>
          <a:xfrm>
            <a:off x="2327175" y="907275"/>
            <a:ext cx="2040300" cy="1099200"/>
          </a:xfrm>
          <a:prstGeom prst="ellipse">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Installation</a:t>
            </a:r>
            <a:endParaRPr/>
          </a:p>
        </p:txBody>
      </p:sp>
      <p:sp>
        <p:nvSpPr>
          <p:cNvPr id="252" name="Google Shape;252;p32"/>
          <p:cNvSpPr/>
          <p:nvPr/>
        </p:nvSpPr>
        <p:spPr>
          <a:xfrm>
            <a:off x="5857800" y="907250"/>
            <a:ext cx="2086800" cy="1099200"/>
          </a:xfrm>
          <a:prstGeom prst="ellipse">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Full Implementation</a:t>
            </a:r>
            <a:endParaRPr/>
          </a:p>
        </p:txBody>
      </p:sp>
      <p:sp>
        <p:nvSpPr>
          <p:cNvPr id="253" name="Google Shape;253;p32"/>
          <p:cNvSpPr/>
          <p:nvPr/>
        </p:nvSpPr>
        <p:spPr>
          <a:xfrm>
            <a:off x="4131775" y="907250"/>
            <a:ext cx="2040300" cy="1099200"/>
          </a:xfrm>
          <a:prstGeom prst="ellipse">
            <a:avLst/>
          </a:prstGeom>
          <a:gradFill>
            <a:gsLst>
              <a:gs pos="0">
                <a:srgbClr val="FFFFFF"/>
              </a:gs>
              <a:gs pos="100000">
                <a:srgbClr val="B3B3B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Initial Implementation</a:t>
            </a:r>
            <a:endParaRPr/>
          </a:p>
        </p:txBody>
      </p:sp>
      <p:sp>
        <p:nvSpPr>
          <p:cNvPr id="254" name="Google Shape;254;p32"/>
          <p:cNvSpPr/>
          <p:nvPr/>
        </p:nvSpPr>
        <p:spPr>
          <a:xfrm>
            <a:off x="2068300" y="914625"/>
            <a:ext cx="651300" cy="374700"/>
          </a:xfrm>
          <a:prstGeom prst="lef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3963050" y="914625"/>
            <a:ext cx="651300" cy="374700"/>
          </a:xfrm>
          <a:prstGeom prst="lef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5719650" y="914825"/>
            <a:ext cx="651300" cy="374700"/>
          </a:xfrm>
          <a:prstGeom prst="leftRigh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body" idx="1"/>
          </p:nvPr>
        </p:nvSpPr>
        <p:spPr>
          <a:xfrm>
            <a:off x="963100" y="1152475"/>
            <a:ext cx="78693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0"/>
              <a:t>Implement an aligned and culturally relevant curriculum.</a:t>
            </a:r>
            <a:endParaRPr b="0"/>
          </a:p>
          <a:p>
            <a:pPr marL="457200" lvl="0" indent="-317500" algn="l" rtl="0">
              <a:spcBef>
                <a:spcPts val="0"/>
              </a:spcBef>
              <a:spcAft>
                <a:spcPts val="0"/>
              </a:spcAft>
              <a:buSzPts val="1400"/>
              <a:buChar char="●"/>
            </a:pPr>
            <a:r>
              <a:rPr lang="en" b="0"/>
              <a:t>Ensure common assessments are aligned to the curriculum to identify academic needs of students on a regular bases </a:t>
            </a:r>
            <a:endParaRPr b="0"/>
          </a:p>
          <a:p>
            <a:pPr marL="457200" lvl="0" indent="-317500" algn="l" rtl="0">
              <a:spcBef>
                <a:spcPts val="0"/>
              </a:spcBef>
              <a:spcAft>
                <a:spcPts val="0"/>
              </a:spcAft>
              <a:buSzPts val="1400"/>
              <a:buChar char="●"/>
            </a:pPr>
            <a:r>
              <a:rPr lang="en" b="0"/>
              <a:t>Analyze student achievement data to identify needs of struggling students</a:t>
            </a:r>
            <a:endParaRPr b="0"/>
          </a:p>
          <a:p>
            <a:pPr marL="457200" lvl="0" indent="-317500" algn="l" rtl="0">
              <a:spcBef>
                <a:spcPts val="0"/>
              </a:spcBef>
              <a:spcAft>
                <a:spcPts val="0"/>
              </a:spcAft>
              <a:buSzPts val="1400"/>
              <a:buChar char="●"/>
            </a:pPr>
            <a:r>
              <a:rPr lang="en" b="0"/>
              <a:t>Employ tailored, timely,tiered evidenced based interventions </a:t>
            </a:r>
            <a:endParaRPr b="0"/>
          </a:p>
          <a:p>
            <a:pPr marL="457200" lvl="0" indent="-317500" algn="l" rtl="0">
              <a:spcBef>
                <a:spcPts val="0"/>
              </a:spcBef>
              <a:spcAft>
                <a:spcPts val="0"/>
              </a:spcAft>
              <a:buSzPts val="1400"/>
              <a:buChar char="●"/>
            </a:pPr>
            <a:r>
              <a:rPr lang="en" b="0"/>
              <a:t>Implement professional learning communities that include a collaborative process by faculty to discuss strategies specific to each student </a:t>
            </a:r>
            <a:endParaRPr b="0"/>
          </a:p>
          <a:p>
            <a:pPr marL="457200" lvl="0" indent="-317500" algn="l" rtl="0">
              <a:spcBef>
                <a:spcPts val="0"/>
              </a:spcBef>
              <a:spcAft>
                <a:spcPts val="0"/>
              </a:spcAft>
              <a:buSzPts val="1400"/>
              <a:buChar char="●"/>
            </a:pPr>
            <a:r>
              <a:rPr lang="en" b="0"/>
              <a:t>Employ technology to support, track and monitor data systems to ensure the efficacy of quality instructional programs  </a:t>
            </a:r>
            <a:endParaRPr b="0"/>
          </a:p>
          <a:p>
            <a:pPr marL="457200" lvl="0" indent="-317500" algn="l" rtl="0">
              <a:spcBef>
                <a:spcPts val="0"/>
              </a:spcBef>
              <a:spcAft>
                <a:spcPts val="0"/>
              </a:spcAft>
              <a:buSzPts val="1400"/>
              <a:buChar char="●"/>
            </a:pPr>
            <a:r>
              <a:rPr lang="en" b="0"/>
              <a:t>Utilize the teacher evaluation system to facilitate solid partnerships between human resources and principals</a:t>
            </a:r>
            <a:endParaRPr/>
          </a:p>
        </p:txBody>
      </p:sp>
      <p:sp>
        <p:nvSpPr>
          <p:cNvPr id="262" name="Google Shape;262;p3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263" name="Google Shape;263;p33"/>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 Regional Model Will Allow OSQ to Support School to:</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body" idx="1"/>
          </p:nvPr>
        </p:nvSpPr>
        <p:spPr>
          <a:xfrm>
            <a:off x="785950" y="1191000"/>
            <a:ext cx="81834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b="0"/>
              <a:t>Build Capacity (superintendents, division leadership and principals) </a:t>
            </a:r>
            <a:endParaRPr b="0"/>
          </a:p>
          <a:p>
            <a:pPr marL="457200" lvl="0" indent="-330200" algn="l" rtl="0">
              <a:spcBef>
                <a:spcPts val="0"/>
              </a:spcBef>
              <a:spcAft>
                <a:spcPts val="0"/>
              </a:spcAft>
              <a:buSzPts val="1600"/>
              <a:buChar char="●"/>
            </a:pPr>
            <a:r>
              <a:rPr lang="en" b="0"/>
              <a:t>Strengthen instructional leadership</a:t>
            </a:r>
            <a:endParaRPr b="0"/>
          </a:p>
          <a:p>
            <a:pPr marL="457200" lvl="0" indent="-330200" algn="l" rtl="0">
              <a:spcBef>
                <a:spcPts val="0"/>
              </a:spcBef>
              <a:spcAft>
                <a:spcPts val="0"/>
              </a:spcAft>
              <a:buSzPts val="1600"/>
              <a:buChar char="●"/>
            </a:pPr>
            <a:r>
              <a:rPr lang="en" b="0"/>
              <a:t>Utilize data to support division decision making</a:t>
            </a:r>
            <a:endParaRPr b="0"/>
          </a:p>
          <a:p>
            <a:pPr marL="457200" lvl="0" indent="-330200" algn="l" rtl="0">
              <a:spcBef>
                <a:spcPts val="0"/>
              </a:spcBef>
              <a:spcAft>
                <a:spcPts val="0"/>
              </a:spcAft>
              <a:buSzPts val="1600"/>
              <a:buChar char="●"/>
            </a:pPr>
            <a:r>
              <a:rPr lang="en" b="0"/>
              <a:t>Provide technical support for aligned quality curriculum and instruction</a:t>
            </a:r>
            <a:endParaRPr b="0"/>
          </a:p>
          <a:p>
            <a:pPr marL="457200" lvl="0" indent="-330200" algn="l" rtl="0">
              <a:spcBef>
                <a:spcPts val="0"/>
              </a:spcBef>
              <a:spcAft>
                <a:spcPts val="0"/>
              </a:spcAft>
              <a:buSzPts val="1600"/>
              <a:buChar char="●"/>
            </a:pPr>
            <a:r>
              <a:rPr lang="en" b="0"/>
              <a:t>Integrate continuous improvement strategies</a:t>
            </a:r>
            <a:endParaRPr b="0"/>
          </a:p>
          <a:p>
            <a:pPr marL="457200" lvl="0" indent="-330200" algn="l" rtl="0">
              <a:spcBef>
                <a:spcPts val="0"/>
              </a:spcBef>
              <a:spcAft>
                <a:spcPts val="0"/>
              </a:spcAft>
              <a:buSzPts val="1600"/>
              <a:buChar char="●"/>
            </a:pPr>
            <a:r>
              <a:rPr lang="en" b="0"/>
              <a:t>Align division level systems and processes, governance, resources and priorities</a:t>
            </a:r>
            <a:endParaRPr b="0"/>
          </a:p>
          <a:p>
            <a:pPr marL="0" lvl="0" indent="0" algn="l" rtl="0">
              <a:spcBef>
                <a:spcPts val="1600"/>
              </a:spcBef>
              <a:spcAft>
                <a:spcPts val="0"/>
              </a:spcAft>
              <a:buNone/>
            </a:pPr>
            <a:endParaRPr sz="1500" b="0"/>
          </a:p>
          <a:p>
            <a:pPr marL="3200400" lvl="0" indent="457200" algn="l" rtl="0">
              <a:spcBef>
                <a:spcPts val="1600"/>
              </a:spcBef>
              <a:spcAft>
                <a:spcPts val="1600"/>
              </a:spcAft>
              <a:buNone/>
            </a:pPr>
            <a:endParaRPr sz="1500">
              <a:solidFill>
                <a:srgbClr val="D50032"/>
              </a:solidFill>
            </a:endParaRPr>
          </a:p>
        </p:txBody>
      </p:sp>
      <p:sp>
        <p:nvSpPr>
          <p:cNvPr id="269" name="Google Shape;269;p34"/>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270" name="Google Shape;270;p34"/>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The Effectiveness of this Model will:</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body" idx="1"/>
          </p:nvPr>
        </p:nvSpPr>
        <p:spPr>
          <a:xfrm>
            <a:off x="579225" y="988625"/>
            <a:ext cx="8390100" cy="3923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0"/>
              <a:t>The Joint Legislative Audit Review Committee (JLARC) recommended the VDOE develop and implement a plan to guide its transition to a new school improvement model and estimate the additional staffing required to effectively implement the new model</a:t>
            </a:r>
            <a:endParaRPr sz="1500" b="0"/>
          </a:p>
          <a:p>
            <a:pPr marL="457200" lvl="0" indent="-323850" algn="l" rtl="0">
              <a:spcBef>
                <a:spcPts val="0"/>
              </a:spcBef>
              <a:spcAft>
                <a:spcPts val="0"/>
              </a:spcAft>
              <a:buSzPts val="1500"/>
              <a:buChar char="●"/>
            </a:pPr>
            <a:r>
              <a:rPr lang="en" sz="1500" b="0"/>
              <a:t>Based on continuous improvement research and state education agency scan, the VDOE is transitioning to a regional, case management approach to school improvement focused on coordinated and differentiated high quality support to the field</a:t>
            </a:r>
            <a:endParaRPr sz="1500" b="0"/>
          </a:p>
          <a:p>
            <a:pPr marL="914400" lvl="1" indent="-323850" algn="l" rtl="0">
              <a:spcBef>
                <a:spcPts val="0"/>
              </a:spcBef>
              <a:spcAft>
                <a:spcPts val="0"/>
              </a:spcAft>
              <a:buSzPts val="1500"/>
              <a:buChar char="○"/>
            </a:pPr>
            <a:r>
              <a:rPr lang="en" sz="1500" b="0"/>
              <a:t>Intensive support to MOU, Level II &amp; Level III</a:t>
            </a:r>
            <a:endParaRPr sz="1500" b="0"/>
          </a:p>
          <a:p>
            <a:pPr marL="914400" lvl="1" indent="-323850" algn="l" rtl="0">
              <a:spcBef>
                <a:spcPts val="0"/>
              </a:spcBef>
              <a:spcAft>
                <a:spcPts val="0"/>
              </a:spcAft>
              <a:buSzPts val="1500"/>
              <a:buChar char="○"/>
            </a:pPr>
            <a:r>
              <a:rPr lang="en" sz="1500" b="0"/>
              <a:t>Targeted support - Personalized technical assistance, Network Improvement Communities (NIC)</a:t>
            </a:r>
            <a:endParaRPr sz="1500" b="0"/>
          </a:p>
          <a:p>
            <a:pPr marL="914400" lvl="1" indent="-323850" algn="l" rtl="0">
              <a:spcBef>
                <a:spcPts val="0"/>
              </a:spcBef>
              <a:spcAft>
                <a:spcPts val="0"/>
              </a:spcAft>
              <a:buSzPts val="1500"/>
              <a:buChar char="○"/>
            </a:pPr>
            <a:r>
              <a:rPr lang="en" sz="1500" b="0"/>
              <a:t>Universal support - webinars, conferences, research-based best practices</a:t>
            </a:r>
            <a:endParaRPr sz="1500" b="0"/>
          </a:p>
          <a:p>
            <a:pPr marL="457200" lvl="0" indent="-323850" algn="l" rtl="0">
              <a:spcBef>
                <a:spcPts val="0"/>
              </a:spcBef>
              <a:spcAft>
                <a:spcPts val="0"/>
              </a:spcAft>
              <a:buSzPts val="1500"/>
              <a:buChar char="●"/>
            </a:pPr>
            <a:r>
              <a:rPr lang="en" sz="1500" b="0"/>
              <a:t>Phased transition to Regional Support Teams (RST) over the next 3-4 years</a:t>
            </a:r>
            <a:endParaRPr sz="1500" b="0"/>
          </a:p>
          <a:p>
            <a:pPr marL="457200" lvl="0" indent="0" algn="l" rtl="0">
              <a:spcBef>
                <a:spcPts val="1600"/>
              </a:spcBef>
              <a:spcAft>
                <a:spcPts val="0"/>
              </a:spcAft>
              <a:buNone/>
            </a:pPr>
            <a:r>
              <a:rPr lang="en" sz="1500"/>
              <a:t>Goal:</a:t>
            </a:r>
            <a:r>
              <a:rPr lang="en" sz="1500" b="0"/>
              <a:t> </a:t>
            </a:r>
            <a:r>
              <a:rPr lang="en" sz="1500" b="0">
                <a:solidFill>
                  <a:schemeClr val="dk1"/>
                </a:solidFill>
              </a:rPr>
              <a:t>Improve identified schools so that all children will receive a high quality education in high quality schools</a:t>
            </a:r>
            <a:endParaRPr sz="1500" b="0">
              <a:solidFill>
                <a:schemeClr val="dk1"/>
              </a:solidFill>
            </a:endParaRPr>
          </a:p>
          <a:p>
            <a:pPr marL="457200" lvl="0" indent="0" algn="l" rtl="0">
              <a:spcBef>
                <a:spcPts val="1600"/>
              </a:spcBef>
              <a:spcAft>
                <a:spcPts val="1600"/>
              </a:spcAft>
              <a:buNone/>
            </a:pPr>
            <a:endParaRPr sz="1400" b="0"/>
          </a:p>
        </p:txBody>
      </p:sp>
      <p:sp>
        <p:nvSpPr>
          <p:cNvPr id="276" name="Google Shape;276;p35"/>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277" name="Google Shape;277;p3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Key Points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50">
                <a:solidFill>
                  <a:srgbClr val="0F150D"/>
                </a:solidFill>
                <a:highlight>
                  <a:srgbClr val="EDEBE9"/>
                </a:highlight>
                <a:latin typeface="Trebuchet MS"/>
                <a:ea typeface="Trebuchet MS"/>
                <a:cs typeface="Trebuchet MS"/>
                <a:sym typeface="Trebuchet MS"/>
              </a:rPr>
              <a:t>Questions</a:t>
            </a:r>
            <a:endParaRPr/>
          </a:p>
        </p:txBody>
      </p:sp>
      <p:sp>
        <p:nvSpPr>
          <p:cNvPr id="283" name="Google Shape;283;p36"/>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200" b="0"/>
          </a:p>
        </p:txBody>
      </p:sp>
      <p:sp>
        <p:nvSpPr>
          <p:cNvPr id="284" name="Google Shape;284;p3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579225" y="988625"/>
            <a:ext cx="8390100" cy="3923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0"/>
              <a:t>The Joint Legislative Audit Review Committee (JLARC) recommended the VDOE develop and implement a plan to guide its transition to a new school improvement model and estimate the additional staffing required to effectively implement the new model</a:t>
            </a:r>
            <a:endParaRPr sz="1500" b="0"/>
          </a:p>
          <a:p>
            <a:pPr marL="457200" lvl="0" indent="-323850" algn="l" rtl="0">
              <a:spcBef>
                <a:spcPts val="0"/>
              </a:spcBef>
              <a:spcAft>
                <a:spcPts val="0"/>
              </a:spcAft>
              <a:buSzPts val="1500"/>
              <a:buChar char="●"/>
            </a:pPr>
            <a:r>
              <a:rPr lang="en" sz="1500" b="0"/>
              <a:t>Based on continuous improvement research and state education agency scan, the VDOE is transitioning to a regional, case management approach to school improvement focused on coordinated and differentiated high quality support to the field</a:t>
            </a:r>
            <a:endParaRPr sz="1500" b="0"/>
          </a:p>
          <a:p>
            <a:pPr marL="914400" lvl="1" indent="-323850" algn="l" rtl="0">
              <a:spcBef>
                <a:spcPts val="0"/>
              </a:spcBef>
              <a:spcAft>
                <a:spcPts val="0"/>
              </a:spcAft>
              <a:buSzPts val="1500"/>
              <a:buChar char="○"/>
            </a:pPr>
            <a:r>
              <a:rPr lang="en" sz="1500" b="0"/>
              <a:t>Intensive support to MOU, Level II &amp; Level III</a:t>
            </a:r>
            <a:endParaRPr sz="1500" b="0"/>
          </a:p>
          <a:p>
            <a:pPr marL="914400" lvl="1" indent="-323850" algn="l" rtl="0">
              <a:spcBef>
                <a:spcPts val="0"/>
              </a:spcBef>
              <a:spcAft>
                <a:spcPts val="0"/>
              </a:spcAft>
              <a:buSzPts val="1500"/>
              <a:buChar char="○"/>
            </a:pPr>
            <a:r>
              <a:rPr lang="en" sz="1500" b="0"/>
              <a:t>Targeted support - Personalized technical assistance, Network Improvement Communities (NIC)</a:t>
            </a:r>
            <a:endParaRPr sz="1500" b="0"/>
          </a:p>
          <a:p>
            <a:pPr marL="914400" lvl="1" indent="-323850" algn="l" rtl="0">
              <a:spcBef>
                <a:spcPts val="0"/>
              </a:spcBef>
              <a:spcAft>
                <a:spcPts val="0"/>
              </a:spcAft>
              <a:buSzPts val="1500"/>
              <a:buChar char="○"/>
            </a:pPr>
            <a:r>
              <a:rPr lang="en" sz="1500" b="0"/>
              <a:t>Universal support - webinars, conferences, research-based best practices</a:t>
            </a:r>
            <a:endParaRPr sz="1500" b="0"/>
          </a:p>
          <a:p>
            <a:pPr marL="457200" lvl="0" indent="-323850" algn="l" rtl="0">
              <a:spcBef>
                <a:spcPts val="0"/>
              </a:spcBef>
              <a:spcAft>
                <a:spcPts val="0"/>
              </a:spcAft>
              <a:buSzPts val="1500"/>
              <a:buChar char="●"/>
            </a:pPr>
            <a:r>
              <a:rPr lang="en" sz="1500" b="0"/>
              <a:t>Phased transition to Regional Support Teams (RST) over the next 3-4 years</a:t>
            </a:r>
            <a:endParaRPr sz="1500" b="0"/>
          </a:p>
          <a:p>
            <a:pPr marL="457200" lvl="0" indent="0" algn="l" rtl="0">
              <a:spcBef>
                <a:spcPts val="1600"/>
              </a:spcBef>
              <a:spcAft>
                <a:spcPts val="0"/>
              </a:spcAft>
              <a:buNone/>
            </a:pPr>
            <a:r>
              <a:rPr lang="en" sz="1500"/>
              <a:t>Goal:</a:t>
            </a:r>
            <a:r>
              <a:rPr lang="en" sz="1500" b="0"/>
              <a:t> </a:t>
            </a:r>
            <a:r>
              <a:rPr lang="en" sz="1500" b="0">
                <a:solidFill>
                  <a:schemeClr val="dk1"/>
                </a:solidFill>
              </a:rPr>
              <a:t>Improve identified schools so that all children will receive a high quality education in high quality schools</a:t>
            </a:r>
            <a:endParaRPr sz="1500" b="0">
              <a:solidFill>
                <a:schemeClr val="dk1"/>
              </a:solidFill>
            </a:endParaRPr>
          </a:p>
          <a:p>
            <a:pPr marL="457200" lvl="0" indent="0" algn="l" rtl="0">
              <a:spcBef>
                <a:spcPts val="1600"/>
              </a:spcBef>
              <a:spcAft>
                <a:spcPts val="1600"/>
              </a:spcAft>
              <a:buNone/>
            </a:pPr>
            <a:endParaRPr sz="1400" b="0"/>
          </a:p>
        </p:txBody>
      </p:sp>
      <p:sp>
        <p:nvSpPr>
          <p:cNvPr id="92" name="Google Shape;92;p19"/>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93" name="Google Shape;93;p19"/>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Key Points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5275150" y="1191000"/>
            <a:ext cx="369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Compliance centered approach to school improvement</a:t>
            </a:r>
            <a:endParaRPr/>
          </a:p>
          <a:p>
            <a:pPr marL="457200" lvl="0" indent="-317500" algn="l" rtl="0">
              <a:spcBef>
                <a:spcPts val="1600"/>
              </a:spcBef>
              <a:spcAft>
                <a:spcPts val="0"/>
              </a:spcAft>
              <a:buSzPts val="1400"/>
              <a:buChar char="●"/>
            </a:pPr>
            <a:r>
              <a:rPr lang="en"/>
              <a:t>Limited differentiation by need</a:t>
            </a:r>
            <a:endParaRPr/>
          </a:p>
          <a:p>
            <a:pPr marL="457200" lvl="0" indent="-317500" algn="l" rtl="0">
              <a:spcBef>
                <a:spcPts val="0"/>
              </a:spcBef>
              <a:spcAft>
                <a:spcPts val="0"/>
              </a:spcAft>
              <a:buSzPts val="1400"/>
              <a:buChar char="●"/>
            </a:pPr>
            <a:r>
              <a:rPr lang="en"/>
              <a:t>Limited focus on systemic change</a:t>
            </a:r>
            <a:endParaRPr/>
          </a:p>
          <a:p>
            <a:pPr marL="457200" lvl="0" indent="-317500" algn="l" rtl="0">
              <a:spcBef>
                <a:spcPts val="0"/>
              </a:spcBef>
              <a:spcAft>
                <a:spcPts val="0"/>
              </a:spcAft>
              <a:buSzPts val="1400"/>
              <a:buChar char="●"/>
            </a:pPr>
            <a:r>
              <a:rPr lang="en"/>
              <a:t>Inhibited trust between schools, divisions and OSQ</a:t>
            </a:r>
            <a:endParaRPr/>
          </a:p>
          <a:p>
            <a:pPr marL="457200" lvl="0" indent="-317500" algn="l" rtl="0">
              <a:spcBef>
                <a:spcPts val="0"/>
              </a:spcBef>
              <a:spcAft>
                <a:spcPts val="0"/>
              </a:spcAft>
              <a:buSzPts val="1400"/>
              <a:buChar char="●"/>
            </a:pPr>
            <a:r>
              <a:rPr lang="en"/>
              <a:t>Led to increased job dissatisfaction within OSQ</a:t>
            </a:r>
            <a:endParaRPr/>
          </a:p>
        </p:txBody>
      </p:sp>
      <p:sp>
        <p:nvSpPr>
          <p:cNvPr id="99" name="Google Shape;99;p2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100" name="Google Shape;100;p20"/>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JLARC Findings</a:t>
            </a:r>
            <a:endParaRPr/>
          </a:p>
        </p:txBody>
      </p:sp>
      <p:pic>
        <p:nvPicPr>
          <p:cNvPr id="101" name="Google Shape;101;p20"/>
          <p:cNvPicPr preferRelativeResize="0"/>
          <p:nvPr/>
        </p:nvPicPr>
        <p:blipFill rotWithShape="1">
          <a:blip r:embed="rId3">
            <a:alphaModFix/>
          </a:blip>
          <a:srcRect b="11621"/>
          <a:stretch/>
        </p:blipFill>
        <p:spPr>
          <a:xfrm>
            <a:off x="530450" y="1844364"/>
            <a:ext cx="4460126" cy="2682374"/>
          </a:xfrm>
          <a:prstGeom prst="rect">
            <a:avLst/>
          </a:prstGeom>
          <a:noFill/>
          <a:ln>
            <a:noFill/>
          </a:ln>
        </p:spPr>
      </p:pic>
      <p:sp>
        <p:nvSpPr>
          <p:cNvPr id="102" name="Google Shape;102;p20"/>
          <p:cNvSpPr txBox="1">
            <a:spLocks noGrp="1"/>
          </p:cNvSpPr>
          <p:nvPr>
            <p:ph type="body" idx="2"/>
          </p:nvPr>
        </p:nvSpPr>
        <p:spPr>
          <a:xfrm>
            <a:off x="530450" y="1191000"/>
            <a:ext cx="374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OSQ Limited Staff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617350" y="988625"/>
            <a:ext cx="8183400" cy="3657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RECOMMENDATION 8 </a:t>
            </a:r>
            <a:r>
              <a:rPr lang="en" sz="1200" b="0"/>
              <a:t>The Virginia Department of Education should </a:t>
            </a:r>
            <a:r>
              <a:rPr lang="en" sz="1200"/>
              <a:t>develop and implement a plan to guide its transition to a new school improvement model and estimate the additional staffing required to effectively implement the new model</a:t>
            </a:r>
            <a:r>
              <a:rPr lang="en" sz="1200" b="0"/>
              <a:t>. The plan should be presented to the Board of Education and transmitted to the House Education and Appropriations committees and to the Senate Education and Health and Finance and Appropriations committees, no later than June 30, 2021.​</a:t>
            </a:r>
            <a:endParaRPr sz="1200" b="0"/>
          </a:p>
          <a:p>
            <a:pPr marL="457200" lvl="0" indent="-304800" algn="l" rtl="0">
              <a:spcBef>
                <a:spcPts val="0"/>
              </a:spcBef>
              <a:spcAft>
                <a:spcPts val="0"/>
              </a:spcAft>
              <a:buSzPts val="1200"/>
              <a:buChar char="●"/>
            </a:pPr>
            <a:r>
              <a:rPr lang="en" sz="1200"/>
              <a:t>RECOMMENDATION 9 </a:t>
            </a:r>
            <a:r>
              <a:rPr lang="en" sz="1200" b="0"/>
              <a:t>The General Assembly may wish to consider </a:t>
            </a:r>
            <a:r>
              <a:rPr lang="en" sz="1200"/>
              <a:t>appropriating additional funding</a:t>
            </a:r>
            <a:r>
              <a:rPr lang="en" sz="1200" b="0"/>
              <a:t> for new staff positions in the Virginia Department of Education’s Office of School Quality to strengthen its work with school divisions in the school improvement program.​  </a:t>
            </a:r>
            <a:endParaRPr sz="1200" b="0"/>
          </a:p>
          <a:p>
            <a:pPr marL="457200" lvl="0" indent="-304800" algn="l" rtl="0">
              <a:spcBef>
                <a:spcPts val="0"/>
              </a:spcBef>
              <a:spcAft>
                <a:spcPts val="0"/>
              </a:spcAft>
              <a:buSzPts val="1200"/>
              <a:buChar char="●"/>
            </a:pPr>
            <a:r>
              <a:rPr lang="en" sz="1200">
                <a:solidFill>
                  <a:schemeClr val="dk1"/>
                </a:solidFill>
              </a:rPr>
              <a:t>RECOMMENDATION 10 </a:t>
            </a:r>
            <a:r>
              <a:rPr lang="en" sz="1200" b="0">
                <a:solidFill>
                  <a:schemeClr val="dk1"/>
                </a:solidFill>
              </a:rPr>
              <a:t>The General Assembly may wish to consider amending § 22.1-23 of the Code of Virginia to direct the superintendent of public instruction to (i) develop and implement an effective school improvement program, (ii) identify measures to evaluate the effectiveness of the services the Office of School Quality provides to school divisions, (iii) evaluate and make changes as needed to ensure effectiveness, and (iv) annually report to the Board of Education. </a:t>
            </a:r>
            <a:endParaRPr sz="1200">
              <a:solidFill>
                <a:srgbClr val="C12436"/>
              </a:solidFill>
            </a:endParaRPr>
          </a:p>
          <a:p>
            <a:pPr marL="457200" lvl="0" indent="0" algn="l" rtl="0">
              <a:spcBef>
                <a:spcPts val="1600"/>
              </a:spcBef>
              <a:spcAft>
                <a:spcPts val="0"/>
              </a:spcAft>
              <a:buNone/>
            </a:pPr>
            <a:r>
              <a:rPr lang="en" sz="1200">
                <a:solidFill>
                  <a:srgbClr val="CC0000"/>
                </a:solidFill>
              </a:rPr>
              <a:t>Today’s presentation addresses RECOMMENDATION 8.</a:t>
            </a:r>
            <a:endParaRPr sz="1200">
              <a:solidFill>
                <a:srgbClr val="CC0000"/>
              </a:solidFill>
            </a:endParaRPr>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sz="1200"/>
          </a:p>
        </p:txBody>
      </p:sp>
      <p:sp>
        <p:nvSpPr>
          <p:cNvPr id="108" name="Google Shape;108;p21"/>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109" name="Google Shape;109;p21"/>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JLARC Recommendations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161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Current OSQ Structure &amp; Responsibility </a:t>
            </a:r>
            <a:endParaRPr/>
          </a:p>
        </p:txBody>
      </p:sp>
      <p:sp>
        <p:nvSpPr>
          <p:cNvPr id="115" name="Google Shape;115;p22"/>
          <p:cNvSpPr/>
          <p:nvPr/>
        </p:nvSpPr>
        <p:spPr>
          <a:xfrm>
            <a:off x="4726450" y="644850"/>
            <a:ext cx="4355400" cy="4035300"/>
          </a:xfrm>
          <a:prstGeom prst="flowChartAlternateProcess">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Josefin Sans"/>
                <a:ea typeface="Josefin Sans"/>
                <a:cs typeface="Josefin Sans"/>
                <a:sym typeface="Josefin Sans"/>
              </a:rPr>
              <a:t>OSQ Support/Compliance-State and Federal</a:t>
            </a:r>
            <a:endParaRPr sz="1100" b="1">
              <a:solidFill>
                <a:schemeClr val="dk1"/>
              </a:solidFill>
              <a:latin typeface="Josefin Sans"/>
              <a:ea typeface="Josefin Sans"/>
              <a:cs typeface="Josefin Sans"/>
              <a:sym typeface="Josefin Sans"/>
            </a:endParaRPr>
          </a:p>
          <a:p>
            <a:pPr marL="457200" lvl="0" indent="0" algn="l" rtl="0">
              <a:spcBef>
                <a:spcPts val="0"/>
              </a:spcBef>
              <a:spcAft>
                <a:spcPts val="0"/>
              </a:spcAft>
              <a:buNone/>
            </a:pPr>
            <a:r>
              <a:rPr lang="en" sz="1100" b="1">
                <a:solidFill>
                  <a:srgbClr val="CC0000"/>
                </a:solidFill>
                <a:latin typeface="Josefin Sans"/>
                <a:ea typeface="Josefin Sans"/>
                <a:cs typeface="Josefin Sans"/>
                <a:sym typeface="Josefin Sans"/>
              </a:rPr>
              <a:t>Standards of Accreditation </a:t>
            </a:r>
            <a:endParaRPr sz="1100" b="1">
              <a:solidFill>
                <a:srgbClr val="CC0000"/>
              </a:solidFill>
              <a:latin typeface="Josefin Sans"/>
              <a:ea typeface="Josefin Sans"/>
              <a:cs typeface="Josefin Sans"/>
              <a:sym typeface="Josefin Sans"/>
            </a:endParaRPr>
          </a:p>
          <a:p>
            <a:pPr marL="914400" lvl="1"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Academic Review Process</a:t>
            </a:r>
            <a:endParaRPr sz="1100">
              <a:solidFill>
                <a:schemeClr val="accent2"/>
              </a:solidFill>
              <a:latin typeface="Josefin Sans"/>
              <a:ea typeface="Josefin Sans"/>
              <a:cs typeface="Josefin Sans"/>
              <a:sym typeface="Josefin Sans"/>
            </a:endParaRPr>
          </a:p>
          <a:p>
            <a:pPr marL="914400" lvl="1"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MOU /Corrective Action Plans (CAP)</a:t>
            </a:r>
            <a:endParaRPr sz="1100">
              <a:solidFill>
                <a:schemeClr val="accent2"/>
              </a:solidFill>
              <a:latin typeface="Josefin Sans"/>
              <a:ea typeface="Josefin Sans"/>
              <a:cs typeface="Josefin Sans"/>
              <a:sym typeface="Josefin Sans"/>
            </a:endParaRPr>
          </a:p>
          <a:p>
            <a:pPr marL="914400" lvl="1"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Continuous School Improvement Planning Process to include Continuous Needs Assessment</a:t>
            </a:r>
            <a:endParaRPr sz="1100">
              <a:solidFill>
                <a:schemeClr val="accent2"/>
              </a:solidFill>
              <a:latin typeface="Josefin Sans"/>
              <a:ea typeface="Josefin Sans"/>
              <a:cs typeface="Josefin Sans"/>
              <a:sym typeface="Josefin Sans"/>
            </a:endParaRPr>
          </a:p>
          <a:p>
            <a:pPr marL="914400" lvl="1"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Monitoring of Level II and Level III schools</a:t>
            </a:r>
            <a:endParaRPr sz="1100">
              <a:solidFill>
                <a:schemeClr val="accent2"/>
              </a:solidFill>
              <a:latin typeface="Josefin Sans"/>
              <a:ea typeface="Josefin Sans"/>
              <a:cs typeface="Josefin Sans"/>
              <a:sym typeface="Josefin Sans"/>
            </a:endParaRPr>
          </a:p>
          <a:p>
            <a:pPr marL="457200" lvl="0" indent="0" algn="l" rtl="0">
              <a:spcBef>
                <a:spcPts val="0"/>
              </a:spcBef>
              <a:spcAft>
                <a:spcPts val="0"/>
              </a:spcAft>
              <a:buNone/>
            </a:pPr>
            <a:r>
              <a:rPr lang="en" sz="1100" b="1">
                <a:solidFill>
                  <a:srgbClr val="CC0000"/>
                </a:solidFill>
                <a:latin typeface="Josefin Sans"/>
                <a:ea typeface="Josefin Sans"/>
                <a:cs typeface="Josefin Sans"/>
                <a:sym typeface="Josefin Sans"/>
              </a:rPr>
              <a:t>Every Students Succeeds Act </a:t>
            </a:r>
            <a:endParaRPr sz="1100" b="1">
              <a:solidFill>
                <a:srgbClr val="CC0000"/>
              </a:solidFill>
              <a:latin typeface="Josefin Sans"/>
              <a:ea typeface="Josefin Sans"/>
              <a:cs typeface="Josefin Sans"/>
              <a:sym typeface="Josefin Sans"/>
            </a:endParaRPr>
          </a:p>
          <a:p>
            <a:pPr marL="457200" lvl="0"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School Improvement Grant Processes  </a:t>
            </a:r>
            <a:endParaRPr sz="1100">
              <a:solidFill>
                <a:schemeClr val="accent2"/>
              </a:solidFill>
              <a:latin typeface="Josefin Sans"/>
              <a:ea typeface="Josefin Sans"/>
              <a:cs typeface="Josefin Sans"/>
              <a:sym typeface="Josefin Sans"/>
            </a:endParaRPr>
          </a:p>
          <a:p>
            <a:pPr marL="457200" lvl="0" indent="-2984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Monitoring of Comprehensive Support and Improvement Schools</a:t>
            </a:r>
            <a:endParaRPr sz="1100">
              <a:solidFill>
                <a:schemeClr val="accent2"/>
              </a:solidFill>
              <a:latin typeface="Josefin Sans"/>
              <a:ea typeface="Josefin Sans"/>
              <a:cs typeface="Josefin Sans"/>
              <a:sym typeface="Josefin Sans"/>
            </a:endParaRPr>
          </a:p>
          <a:p>
            <a:pPr marL="0" lvl="0" indent="0" algn="l" rtl="0">
              <a:spcBef>
                <a:spcPts val="0"/>
              </a:spcBef>
              <a:spcAft>
                <a:spcPts val="0"/>
              </a:spcAft>
              <a:buNone/>
            </a:pPr>
            <a:r>
              <a:rPr lang="en" sz="1100" b="1">
                <a:solidFill>
                  <a:schemeClr val="dk1"/>
                </a:solidFill>
                <a:latin typeface="Josefin Sans"/>
                <a:ea typeface="Josefin Sans"/>
                <a:cs typeface="Josefin Sans"/>
                <a:sym typeface="Josefin Sans"/>
              </a:rPr>
              <a:t>Opportunities to expand support</a:t>
            </a:r>
            <a:endParaRPr sz="1100" b="1">
              <a:solidFill>
                <a:schemeClr val="dk1"/>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Interagency collaboration			</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Comprehensive Needs Assessment</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Professional Learning Networks</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Professional Development</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Data analytics</a:t>
            </a:r>
            <a:endParaRPr sz="1100" b="1">
              <a:solidFill>
                <a:schemeClr val="dk1"/>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Level II division monitoring</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Deep collaboration</a:t>
            </a:r>
            <a:endParaRPr sz="1100">
              <a:solidFill>
                <a:schemeClr val="accent2"/>
              </a:solidFill>
              <a:latin typeface="Josefin Sans"/>
              <a:ea typeface="Josefin Sans"/>
              <a:cs typeface="Josefin Sans"/>
              <a:sym typeface="Josefin Sans"/>
            </a:endParaRPr>
          </a:p>
          <a:p>
            <a:pPr marL="342900" lvl="0" indent="-234950" algn="l" rtl="0">
              <a:spcBef>
                <a:spcPts val="0"/>
              </a:spcBef>
              <a:spcAft>
                <a:spcPts val="0"/>
              </a:spcAft>
              <a:buClr>
                <a:schemeClr val="accent2"/>
              </a:buClr>
              <a:buSzPts val="1100"/>
              <a:buFont typeface="Josefin Sans"/>
              <a:buChar char="●"/>
            </a:pPr>
            <a:r>
              <a:rPr lang="en" sz="1100">
                <a:solidFill>
                  <a:schemeClr val="accent2"/>
                </a:solidFill>
                <a:latin typeface="Josefin Sans"/>
                <a:ea typeface="Josefin Sans"/>
                <a:cs typeface="Josefin Sans"/>
                <a:sym typeface="Josefin Sans"/>
              </a:rPr>
              <a:t>Evidence Based Practices</a:t>
            </a:r>
            <a:endParaRPr sz="1100">
              <a:solidFill>
                <a:schemeClr val="accent2"/>
              </a:solidFill>
              <a:latin typeface="Josefin Sans"/>
              <a:ea typeface="Josefin Sans"/>
              <a:cs typeface="Josefin Sans"/>
              <a:sym typeface="Josefin Sans"/>
            </a:endParaRPr>
          </a:p>
          <a:p>
            <a:pPr marL="0" lvl="0" indent="0" algn="l" rtl="0">
              <a:spcBef>
                <a:spcPts val="0"/>
              </a:spcBef>
              <a:spcAft>
                <a:spcPts val="0"/>
              </a:spcAft>
              <a:buNone/>
            </a:pPr>
            <a:endParaRPr sz="10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grpSp>
        <p:nvGrpSpPr>
          <p:cNvPr id="116" name="Google Shape;116;p22"/>
          <p:cNvGrpSpPr/>
          <p:nvPr/>
        </p:nvGrpSpPr>
        <p:grpSpPr>
          <a:xfrm>
            <a:off x="818625" y="1115775"/>
            <a:ext cx="3841250" cy="3728310"/>
            <a:chOff x="4646387" y="1333490"/>
            <a:chExt cx="4210051" cy="4618246"/>
          </a:xfrm>
        </p:grpSpPr>
        <p:sp>
          <p:nvSpPr>
            <p:cNvPr id="117" name="Google Shape;117;p22"/>
            <p:cNvSpPr/>
            <p:nvPr/>
          </p:nvSpPr>
          <p:spPr>
            <a:xfrm>
              <a:off x="6635238" y="2526981"/>
              <a:ext cx="2221200" cy="6072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Josefin Sans"/>
                  <a:ea typeface="Josefin Sans"/>
                  <a:cs typeface="Josefin Sans"/>
                  <a:sym typeface="Josefin Sans"/>
                </a:rPr>
                <a:t>Associate Director</a:t>
              </a:r>
              <a:endParaRPr sz="1000" b="1">
                <a:solidFill>
                  <a:schemeClr val="dk1"/>
                </a:solidFill>
                <a:latin typeface="Josefin Sans"/>
                <a:ea typeface="Josefin Sans"/>
                <a:cs typeface="Josefin Sans"/>
                <a:sym typeface="Josefin Sans"/>
              </a:endParaRPr>
            </a:p>
            <a:p>
              <a:pPr marL="0" lvl="0" indent="0" algn="ctr" rtl="0">
                <a:spcBef>
                  <a:spcPts val="0"/>
                </a:spcBef>
                <a:spcAft>
                  <a:spcPts val="0"/>
                </a:spcAft>
                <a:buNone/>
              </a:pPr>
              <a:r>
                <a:rPr lang="en" sz="1000">
                  <a:solidFill>
                    <a:schemeClr val="dk1"/>
                  </a:solidFill>
                  <a:latin typeface="Josefin Sans"/>
                  <a:ea typeface="Josefin Sans"/>
                  <a:cs typeface="Josefin Sans"/>
                  <a:sym typeface="Josefin Sans"/>
                </a:rPr>
                <a:t> *MOU Divisions (5)</a:t>
              </a:r>
              <a:endParaRPr sz="10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000">
                <a:solidFill>
                  <a:schemeClr val="dk1"/>
                </a:solidFill>
              </a:endParaRPr>
            </a:p>
          </p:txBody>
        </p:sp>
        <p:sp>
          <p:nvSpPr>
            <p:cNvPr id="118" name="Google Shape;118;p22"/>
            <p:cNvSpPr/>
            <p:nvPr/>
          </p:nvSpPr>
          <p:spPr>
            <a:xfrm>
              <a:off x="4646387" y="1333490"/>
              <a:ext cx="3141600" cy="8691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latin typeface="Josefin Sans"/>
                  <a:ea typeface="Josefin Sans"/>
                  <a:cs typeface="Josefin Sans"/>
                  <a:sym typeface="Josefin Sans"/>
                </a:rPr>
                <a:t>Director</a:t>
              </a:r>
              <a:r>
                <a:rPr lang="en" sz="1100">
                  <a:solidFill>
                    <a:schemeClr val="dk1"/>
                  </a:solidFill>
                  <a:latin typeface="Josefin Sans"/>
                  <a:ea typeface="Josefin Sans"/>
                  <a:cs typeface="Josefin Sans"/>
                  <a:sym typeface="Josefin Sans"/>
                </a:rPr>
                <a:t>, Office Of School Quality</a:t>
              </a:r>
              <a:endParaRPr sz="1100">
                <a:latin typeface="Josefin Sans"/>
                <a:ea typeface="Josefin Sans"/>
                <a:cs typeface="Josefin Sans"/>
                <a:sym typeface="Josefin Sans"/>
              </a:endParaRPr>
            </a:p>
          </p:txBody>
        </p:sp>
        <p:sp>
          <p:nvSpPr>
            <p:cNvPr id="119" name="Google Shape;119;p22"/>
            <p:cNvSpPr/>
            <p:nvPr/>
          </p:nvSpPr>
          <p:spPr>
            <a:xfrm>
              <a:off x="4734977" y="3248178"/>
              <a:ext cx="2221200" cy="10794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Josefin Sans"/>
                  <a:ea typeface="Josefin Sans"/>
                  <a:cs typeface="Josefin Sans"/>
                  <a:sym typeface="Josefin Sans"/>
                </a:rPr>
                <a:t>(1)Federal and (1)State Coordinators </a:t>
              </a:r>
              <a:endParaRPr sz="1000" b="1">
                <a:solidFill>
                  <a:schemeClr val="dk1"/>
                </a:solidFill>
                <a:latin typeface="Josefin Sans"/>
                <a:ea typeface="Josefin Sans"/>
                <a:cs typeface="Josefin Sans"/>
                <a:sym typeface="Josefin Sans"/>
              </a:endParaRPr>
            </a:p>
            <a:p>
              <a:pPr marL="0" lvl="0" indent="0" algn="ctr" rtl="0">
                <a:spcBef>
                  <a:spcPts val="0"/>
                </a:spcBef>
                <a:spcAft>
                  <a:spcPts val="0"/>
                </a:spcAft>
                <a:buNone/>
              </a:pPr>
              <a:r>
                <a:rPr lang="en" sz="1000">
                  <a:solidFill>
                    <a:schemeClr val="dk1"/>
                  </a:solidFill>
                  <a:latin typeface="Josefin Sans"/>
                  <a:ea typeface="Josefin Sans"/>
                  <a:cs typeface="Josefin Sans"/>
                  <a:sym typeface="Josefin Sans"/>
                </a:rPr>
                <a:t>supporting MOU divisions</a:t>
              </a:r>
              <a:endParaRPr sz="1000" b="1">
                <a:solidFill>
                  <a:schemeClr val="dk1"/>
                </a:solidFill>
                <a:latin typeface="Josefin Sans"/>
                <a:ea typeface="Josefin Sans"/>
                <a:cs typeface="Josefin Sans"/>
                <a:sym typeface="Josefin Sans"/>
              </a:endParaRPr>
            </a:p>
            <a:p>
              <a:pPr marL="0" lvl="0" indent="0" algn="ctr" rtl="0">
                <a:spcBef>
                  <a:spcPts val="0"/>
                </a:spcBef>
                <a:spcAft>
                  <a:spcPts val="0"/>
                </a:spcAft>
                <a:buNone/>
              </a:pPr>
              <a:r>
                <a:rPr lang="en" sz="1000">
                  <a:solidFill>
                    <a:schemeClr val="dk1"/>
                  </a:solidFill>
                  <a:latin typeface="Josefin Sans"/>
                  <a:ea typeface="Josefin Sans"/>
                  <a:cs typeface="Josefin Sans"/>
                  <a:sym typeface="Josefin Sans"/>
                </a:rPr>
                <a:t>Federal (33 schools) </a:t>
              </a:r>
              <a:r>
                <a:rPr lang="en" sz="1000" b="1">
                  <a:solidFill>
                    <a:schemeClr val="dk1"/>
                  </a:solidFill>
                  <a:latin typeface="Josefin Sans"/>
                  <a:ea typeface="Josefin Sans"/>
                  <a:cs typeface="Josefin Sans"/>
                  <a:sym typeface="Josefin Sans"/>
                </a:rPr>
                <a:t>/</a:t>
              </a:r>
              <a:r>
                <a:rPr lang="en" sz="1000">
                  <a:solidFill>
                    <a:schemeClr val="dk1"/>
                  </a:solidFill>
                  <a:latin typeface="Josefin Sans"/>
                  <a:ea typeface="Josefin Sans"/>
                  <a:cs typeface="Josefin Sans"/>
                  <a:sym typeface="Josefin Sans"/>
                </a:rPr>
                <a:t>State (45 schools) </a:t>
              </a:r>
              <a:endParaRPr sz="1000">
                <a:solidFill>
                  <a:schemeClr val="dk1"/>
                </a:solidFill>
                <a:latin typeface="Josefin Sans"/>
                <a:ea typeface="Josefin Sans"/>
                <a:cs typeface="Josefin Sans"/>
                <a:sym typeface="Josefin Sans"/>
              </a:endParaRPr>
            </a:p>
          </p:txBody>
        </p:sp>
        <p:sp>
          <p:nvSpPr>
            <p:cNvPr id="120" name="Google Shape;120;p22"/>
            <p:cNvSpPr/>
            <p:nvPr/>
          </p:nvSpPr>
          <p:spPr>
            <a:xfrm>
              <a:off x="4750413" y="4739137"/>
              <a:ext cx="2190300" cy="1212600"/>
            </a:xfrm>
            <a:prstGeom prst="flowChartAlternateProcess">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Josefin Sans"/>
                  <a:ea typeface="Josefin Sans"/>
                  <a:cs typeface="Josefin Sans"/>
                  <a:sym typeface="Josefin Sans"/>
                </a:rPr>
                <a:t>(6.5) Specialists supporting </a:t>
              </a:r>
              <a:endParaRPr sz="1000">
                <a:solidFill>
                  <a:schemeClr val="dk1"/>
                </a:solidFill>
                <a:latin typeface="Josefin Sans"/>
                <a:ea typeface="Josefin Sans"/>
                <a:cs typeface="Josefin Sans"/>
                <a:sym typeface="Josefin Sans"/>
              </a:endParaRPr>
            </a:p>
            <a:p>
              <a:pPr marL="0" lvl="0" indent="0" algn="ctr" rtl="0">
                <a:spcBef>
                  <a:spcPts val="0"/>
                </a:spcBef>
                <a:spcAft>
                  <a:spcPts val="0"/>
                </a:spcAft>
                <a:buNone/>
              </a:pPr>
              <a:r>
                <a:rPr lang="en" sz="1000">
                  <a:solidFill>
                    <a:schemeClr val="dk1"/>
                  </a:solidFill>
                  <a:latin typeface="Josefin Sans"/>
                  <a:ea typeface="Josefin Sans"/>
                  <a:cs typeface="Josefin Sans"/>
                  <a:sym typeface="Josefin Sans"/>
                </a:rPr>
                <a:t>Federal(54 schools)/ State(122schools)</a:t>
              </a:r>
              <a:endParaRPr sz="1000">
                <a:solidFill>
                  <a:schemeClr val="dk1"/>
                </a:solidFill>
                <a:latin typeface="Josefin Sans"/>
                <a:ea typeface="Josefin Sans"/>
                <a:cs typeface="Josefin Sans"/>
                <a:sym typeface="Josefin Sans"/>
              </a:endParaRPr>
            </a:p>
          </p:txBody>
        </p:sp>
        <p:cxnSp>
          <p:nvCxnSpPr>
            <p:cNvPr id="121" name="Google Shape;121;p22"/>
            <p:cNvCxnSpPr>
              <a:stCxn id="120" idx="0"/>
              <a:endCxn id="119" idx="2"/>
            </p:cNvCxnSpPr>
            <p:nvPr/>
          </p:nvCxnSpPr>
          <p:spPr>
            <a:xfrm rot="10800000">
              <a:off x="5845563" y="4327537"/>
              <a:ext cx="0" cy="411600"/>
            </a:xfrm>
            <a:prstGeom prst="straightConnector1">
              <a:avLst/>
            </a:prstGeom>
            <a:noFill/>
            <a:ln w="9525" cap="flat" cmpd="sng">
              <a:solidFill>
                <a:schemeClr val="accent2"/>
              </a:solidFill>
              <a:prstDash val="solid"/>
              <a:round/>
              <a:headEnd type="none" w="med" len="med"/>
              <a:tailEnd type="none" w="med" len="med"/>
            </a:ln>
            <a:effectLst>
              <a:outerShdw blurRad="57150" dist="19050" dir="5400000" algn="bl" rotWithShape="0">
                <a:srgbClr val="000000">
                  <a:alpha val="50000"/>
                </a:srgbClr>
              </a:outerShdw>
            </a:effectLst>
          </p:spPr>
        </p:cxnSp>
      </p:grpSp>
      <p:sp>
        <p:nvSpPr>
          <p:cNvPr id="122" name="Google Shape;122;p22"/>
          <p:cNvSpPr txBox="1"/>
          <p:nvPr/>
        </p:nvSpPr>
        <p:spPr>
          <a:xfrm>
            <a:off x="3185875" y="4844075"/>
            <a:ext cx="3761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Josefin Sans"/>
                <a:ea typeface="Josefin Sans"/>
                <a:cs typeface="Josefin Sans"/>
                <a:sym typeface="Josefin Sans"/>
              </a:rPr>
              <a:t>* Memorandum of Understanding (MOU)</a:t>
            </a:r>
            <a:endParaRPr sz="1200">
              <a:latin typeface="Josefin Sans"/>
              <a:ea typeface="Josefin Sans"/>
              <a:cs typeface="Josefin Sans"/>
              <a:sym typeface="Josefin Sans"/>
            </a:endParaRPr>
          </a:p>
        </p:txBody>
      </p:sp>
      <p:cxnSp>
        <p:nvCxnSpPr>
          <p:cNvPr id="123" name="Google Shape;123;p22"/>
          <p:cNvCxnSpPr/>
          <p:nvPr/>
        </p:nvCxnSpPr>
        <p:spPr>
          <a:xfrm>
            <a:off x="1420225" y="1842450"/>
            <a:ext cx="0" cy="8214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22"/>
          <p:cNvCxnSpPr>
            <a:stCxn id="117" idx="1"/>
          </p:cNvCxnSpPr>
          <p:nvPr/>
        </p:nvCxnSpPr>
        <p:spPr>
          <a:xfrm rot="10800000">
            <a:off x="1427853" y="2318377"/>
            <a:ext cx="1205400" cy="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579225" y="673875"/>
            <a:ext cx="8390100" cy="42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0"/>
              <a:t>Goal: “The General Assembly shall provide for a system of free public elementary and secondary schools for all children of school age throughout the Commonwealth, and </a:t>
            </a:r>
            <a:r>
              <a:rPr lang="en" sz="1400"/>
              <a:t>shall seek to ensure that an educational program of high quality is established and continually maintained” </a:t>
            </a:r>
            <a:r>
              <a:rPr lang="en" sz="1400" b="0"/>
              <a:t>Article VIII VA Constitution</a:t>
            </a:r>
            <a:endParaRPr sz="1400" b="0"/>
          </a:p>
          <a:p>
            <a:pPr marL="457200" lvl="0" indent="-317500" algn="l" rtl="0">
              <a:spcBef>
                <a:spcPts val="1600"/>
              </a:spcBef>
              <a:spcAft>
                <a:spcPts val="0"/>
              </a:spcAft>
              <a:buSzPts val="1400"/>
              <a:buChar char="●"/>
            </a:pPr>
            <a:r>
              <a:rPr lang="en" sz="1400" b="0"/>
              <a:t>Virginia Code 8VAC20-131-400. </a:t>
            </a:r>
            <a:r>
              <a:rPr lang="en" sz="1400" b="0" i="1"/>
              <a:t>Application of the School Quality Indicator Performance Levels to Actions</a:t>
            </a:r>
            <a:r>
              <a:rPr lang="en" sz="1400" b="0"/>
              <a:t> defines the requirements for schools based on their School Quality Indicators</a:t>
            </a:r>
            <a:endParaRPr sz="1400" b="0"/>
          </a:p>
          <a:p>
            <a:pPr marL="457200" lvl="0" indent="-317500" algn="l" rtl="0">
              <a:spcBef>
                <a:spcPts val="0"/>
              </a:spcBef>
              <a:spcAft>
                <a:spcPts val="0"/>
              </a:spcAft>
              <a:buSzPts val="1400"/>
              <a:buChar char="●"/>
            </a:pPr>
            <a:r>
              <a:rPr lang="en" sz="1400" b="0"/>
              <a:t>All schools receive level 1, level 2, or level 3 designations based on Academic Achievement, Achievement Gaps and Student Engagement and Outcomes data</a:t>
            </a:r>
            <a:endParaRPr sz="1400" b="0"/>
          </a:p>
          <a:p>
            <a:pPr marL="457200" lvl="0" indent="-317500" algn="l" rtl="0">
              <a:spcBef>
                <a:spcPts val="0"/>
              </a:spcBef>
              <a:spcAft>
                <a:spcPts val="0"/>
              </a:spcAft>
              <a:buSzPts val="1400"/>
              <a:buChar char="●"/>
            </a:pPr>
            <a:r>
              <a:rPr lang="en" sz="1400" b="0"/>
              <a:t>A school rating of level 3 on any indicator, or level 2 for Academic Achievement indicators in     (English, mathematics or science), triggers the need for VDOE’s involvement in implementing school improvement requirements for identified schools</a:t>
            </a:r>
            <a:endParaRPr sz="1400" b="0"/>
          </a:p>
          <a:p>
            <a:pPr marL="457200" lvl="0" indent="-317500" algn="l" rtl="0">
              <a:spcBef>
                <a:spcPts val="0"/>
              </a:spcBef>
              <a:spcAft>
                <a:spcPts val="0"/>
              </a:spcAft>
              <a:buSzPts val="1400"/>
              <a:buChar char="●"/>
            </a:pPr>
            <a:r>
              <a:rPr lang="en" sz="1400" b="0"/>
              <a:t>Every Students Succeeds Act is based on state accreditation data that federally identifies schools for School Improvement Grant funding</a:t>
            </a:r>
            <a:endParaRPr sz="1400" b="0"/>
          </a:p>
          <a:p>
            <a:pPr marL="0" lvl="0" indent="0" algn="l" rtl="0">
              <a:spcBef>
                <a:spcPts val="1600"/>
              </a:spcBef>
              <a:spcAft>
                <a:spcPts val="1600"/>
              </a:spcAft>
              <a:buNone/>
            </a:pPr>
            <a:r>
              <a:rPr lang="en" sz="1400" b="0">
                <a:solidFill>
                  <a:srgbClr val="D50032"/>
                </a:solidFill>
              </a:rPr>
              <a:t>*Note: the VDOE is not optimally organized and the OSQ is not adequately resourced to meet this goal</a:t>
            </a:r>
            <a:endParaRPr sz="1400" b="0">
              <a:solidFill>
                <a:srgbClr val="D50032"/>
              </a:solidFill>
            </a:endParaRPr>
          </a:p>
        </p:txBody>
      </p:sp>
      <p:sp>
        <p:nvSpPr>
          <p:cNvPr id="130" name="Google Shape;130;p23"/>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131" name="Google Shape;131;p23"/>
          <p:cNvSpPr txBox="1">
            <a:spLocks noGrp="1"/>
          </p:cNvSpPr>
          <p:nvPr>
            <p:ph type="title"/>
          </p:nvPr>
        </p:nvSpPr>
        <p:spPr>
          <a:xfrm>
            <a:off x="479475" y="101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State and Federal Guidelines  </a:t>
            </a:r>
            <a:endParaRPr/>
          </a:p>
          <a:p>
            <a:pPr marL="0" lvl="0" indent="0" algn="l" rtl="0">
              <a:spcBef>
                <a:spcPts val="0"/>
              </a:spcBef>
              <a:spcAft>
                <a:spcPts val="0"/>
              </a:spcAft>
              <a:buNone/>
            </a:pP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body" idx="1"/>
          </p:nvPr>
        </p:nvSpPr>
        <p:spPr>
          <a:xfrm>
            <a:off x="448750" y="1112100"/>
            <a:ext cx="8520600" cy="36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Virginia Board of Education (VBOE) Priority 3: </a:t>
            </a:r>
            <a:r>
              <a:rPr lang="en" sz="1400" b="0"/>
              <a:t>Ensure successful implementation of the Profile of a Virginia Graduate and the accountability system for school quality as embodied in the revisions to the Standards of Accreditation (</a:t>
            </a:r>
            <a:r>
              <a:rPr lang="en" sz="1400" b="0" i="1"/>
              <a:t>VBOE</a:t>
            </a:r>
            <a:r>
              <a:rPr lang="en" sz="1400" b="0"/>
              <a:t> </a:t>
            </a:r>
            <a:r>
              <a:rPr lang="en" sz="1400" b="0" i="1"/>
              <a:t>Comprehensive Plan: 2018-2023</a:t>
            </a:r>
            <a:r>
              <a:rPr lang="en" sz="1400" b="0"/>
              <a:t>)</a:t>
            </a:r>
            <a:endParaRPr sz="1400" b="0"/>
          </a:p>
          <a:p>
            <a:pPr marL="0" lvl="0" indent="0" algn="l" rtl="0">
              <a:spcBef>
                <a:spcPts val="1600"/>
              </a:spcBef>
              <a:spcAft>
                <a:spcPts val="0"/>
              </a:spcAft>
              <a:buNone/>
            </a:pPr>
            <a:r>
              <a:rPr lang="en" sz="1400"/>
              <a:t>VDOE Goal 1</a:t>
            </a:r>
            <a:r>
              <a:rPr lang="en" sz="1400" b="0"/>
              <a:t>: Ensure student success and school quality (</a:t>
            </a:r>
            <a:r>
              <a:rPr lang="en" sz="1400" b="0" i="1"/>
              <a:t>VDOE Strategic Plan DRIVE 2025</a:t>
            </a:r>
            <a:r>
              <a:rPr lang="en" sz="1400" b="0"/>
              <a:t>)</a:t>
            </a:r>
            <a:endParaRPr sz="1400" b="0"/>
          </a:p>
          <a:p>
            <a:pPr marL="0" lvl="0" indent="0" algn="l" rtl="0">
              <a:spcBef>
                <a:spcPts val="1600"/>
              </a:spcBef>
              <a:spcAft>
                <a:spcPts val="0"/>
              </a:spcAft>
              <a:buNone/>
            </a:pPr>
            <a:r>
              <a:rPr lang="en" sz="1400"/>
              <a:t>OSQ Goals</a:t>
            </a:r>
            <a:r>
              <a:rPr lang="en" sz="1400" b="0"/>
              <a:t>:</a:t>
            </a:r>
            <a:endParaRPr sz="1400" b="0"/>
          </a:p>
          <a:p>
            <a:pPr marL="457200" lvl="0" indent="-317500" algn="l" rtl="0">
              <a:spcBef>
                <a:spcPts val="1600"/>
              </a:spcBef>
              <a:spcAft>
                <a:spcPts val="0"/>
              </a:spcAft>
              <a:buSzPts val="1400"/>
              <a:buChar char="●"/>
            </a:pPr>
            <a:r>
              <a:rPr lang="en" sz="1400" b="0"/>
              <a:t>Ensure all schools and divisions provide quality instructional and programmatic leadership, with increased support for superintendents, division leaders and principals</a:t>
            </a:r>
            <a:endParaRPr sz="1400" b="0"/>
          </a:p>
          <a:p>
            <a:pPr marL="457200" lvl="0" indent="-317500" algn="l" rtl="0">
              <a:spcBef>
                <a:spcPts val="0"/>
              </a:spcBef>
              <a:spcAft>
                <a:spcPts val="0"/>
              </a:spcAft>
              <a:buSzPts val="1400"/>
              <a:buChar char="●"/>
            </a:pPr>
            <a:r>
              <a:rPr lang="en" sz="1400" b="0"/>
              <a:t>Ensure the VDOE provides support and resources to meet school divisions' needs that will result in advancing a culture of continuous improvement</a:t>
            </a:r>
            <a:endParaRPr sz="1400" b="0"/>
          </a:p>
          <a:p>
            <a:pPr marL="914400" lvl="0" indent="0" algn="l" rtl="0">
              <a:spcBef>
                <a:spcPts val="1600"/>
              </a:spcBef>
              <a:spcAft>
                <a:spcPts val="0"/>
              </a:spcAft>
              <a:buNone/>
            </a:pPr>
            <a:endParaRPr b="0"/>
          </a:p>
          <a:p>
            <a:pPr marL="457200" lvl="0" indent="0" algn="l" rtl="0">
              <a:spcBef>
                <a:spcPts val="1600"/>
              </a:spcBef>
              <a:spcAft>
                <a:spcPts val="1600"/>
              </a:spcAft>
              <a:buNone/>
            </a:pPr>
            <a:endParaRPr b="0"/>
          </a:p>
        </p:txBody>
      </p:sp>
      <p:sp>
        <p:nvSpPr>
          <p:cNvPr id="137" name="Google Shape;137;p24"/>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8" name="Google Shape;138;p24"/>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Aligned Strategy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963100" y="1152475"/>
            <a:ext cx="77835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0"/>
              <a:t>Through policy, funding, data and personnel development, the SEA can build capacity for differentiated support throughout the state </a:t>
            </a:r>
            <a:r>
              <a:rPr lang="en" sz="1200" b="0"/>
              <a:t>(Redding, 2009. </a:t>
            </a:r>
            <a:r>
              <a:rPr lang="en" sz="1200" b="0" i="1"/>
              <a:t>Framework for an Effective Statewide System of Support</a:t>
            </a:r>
            <a:r>
              <a:rPr lang="en" sz="1200" b="0"/>
              <a:t>)</a:t>
            </a:r>
            <a:endParaRPr sz="1200" b="0"/>
          </a:p>
          <a:p>
            <a:pPr marL="457200" lvl="0" indent="-330200" algn="l" rtl="0">
              <a:spcBef>
                <a:spcPts val="0"/>
              </a:spcBef>
              <a:spcAft>
                <a:spcPts val="0"/>
              </a:spcAft>
              <a:buSzPts val="1600"/>
              <a:buChar char="●"/>
            </a:pPr>
            <a:r>
              <a:rPr lang="en" sz="1600" b="0"/>
              <a:t>Technical Assistance providers must be able to move beyond rules based technical assistance and "reach far more deeply into the operations of local schools, as well as to draw upon talent and expertise outside of the SEA's traditional compliance roles" </a:t>
            </a:r>
            <a:r>
              <a:rPr lang="en" sz="1200" b="0"/>
              <a:t>(Jochim, 2016. </a:t>
            </a:r>
            <a:r>
              <a:rPr lang="en" sz="1200" b="0" i="1"/>
              <a:t>Measures of Last Resort: Assessing Strategies for State-Initiated Turnarounds. Linking State and Local School Improvement</a:t>
            </a:r>
            <a:r>
              <a:rPr lang="en" sz="1200" b="0"/>
              <a:t>)</a:t>
            </a:r>
            <a:endParaRPr sz="1200" b="0"/>
          </a:p>
          <a:p>
            <a:pPr marL="457200" lvl="0" indent="-330200" algn="l" rtl="0">
              <a:spcBef>
                <a:spcPts val="0"/>
              </a:spcBef>
              <a:spcAft>
                <a:spcPts val="0"/>
              </a:spcAft>
              <a:buSzPts val="1600"/>
              <a:buChar char="●"/>
            </a:pPr>
            <a:r>
              <a:rPr lang="en" sz="1600" b="0"/>
              <a:t>To continuously improve the statewide system of support, </a:t>
            </a:r>
            <a:r>
              <a:rPr lang="en" sz="1600" b="0">
                <a:solidFill>
                  <a:srgbClr val="000000"/>
                </a:solidFill>
              </a:rPr>
              <a:t>the system itself needs clear goals, objectives and benchmarks, and a process for monitoring its ongoing operations and for evaluating its effectiveness.</a:t>
            </a:r>
            <a:r>
              <a:rPr lang="en" sz="1600" b="0"/>
              <a:t> </a:t>
            </a:r>
            <a:r>
              <a:rPr lang="en" sz="1200" b="0"/>
              <a:t>(Redding, 2009)</a:t>
            </a:r>
            <a:endParaRPr sz="1600" b="0"/>
          </a:p>
          <a:p>
            <a:pPr marL="457200" lvl="0" indent="-330200" algn="l" rtl="0">
              <a:spcBef>
                <a:spcPts val="0"/>
              </a:spcBef>
              <a:spcAft>
                <a:spcPts val="0"/>
              </a:spcAft>
              <a:buSzPts val="1600"/>
              <a:buChar char="●"/>
            </a:pPr>
            <a:r>
              <a:rPr lang="en" sz="1600" b="0"/>
              <a:t>North Carolina transition to regional case management model in 2018</a:t>
            </a:r>
            <a:endParaRPr sz="1600" b="0"/>
          </a:p>
          <a:p>
            <a:pPr marL="457200" lvl="0" indent="0" algn="l" rtl="0">
              <a:spcBef>
                <a:spcPts val="1600"/>
              </a:spcBef>
              <a:spcAft>
                <a:spcPts val="0"/>
              </a:spcAft>
              <a:buNone/>
            </a:pPr>
            <a:endParaRPr sz="1200" b="0"/>
          </a:p>
          <a:p>
            <a:pPr marL="0" lvl="0" indent="0" algn="l" rtl="0">
              <a:spcBef>
                <a:spcPts val="1600"/>
              </a:spcBef>
              <a:spcAft>
                <a:spcPts val="1600"/>
              </a:spcAft>
              <a:buNone/>
            </a:pPr>
            <a:endParaRPr/>
          </a:p>
        </p:txBody>
      </p:sp>
      <p:sp>
        <p:nvSpPr>
          <p:cNvPr id="144" name="Google Shape;144;p2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145" name="Google Shape;145;p2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the Research says: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body" idx="1"/>
          </p:nvPr>
        </p:nvSpPr>
        <p:spPr>
          <a:xfrm>
            <a:off x="841300" y="1191000"/>
            <a:ext cx="3941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VDOE Representation</a:t>
            </a:r>
            <a:endParaRPr sz="1600"/>
          </a:p>
          <a:p>
            <a:pPr marL="457200" lvl="0" indent="-317500" algn="l" rtl="0">
              <a:lnSpc>
                <a:spcPct val="100000"/>
              </a:lnSpc>
              <a:spcBef>
                <a:spcPts val="1600"/>
              </a:spcBef>
              <a:spcAft>
                <a:spcPts val="0"/>
              </a:spcAft>
              <a:buSzPts val="1400"/>
              <a:buChar char="●"/>
            </a:pPr>
            <a:r>
              <a:rPr lang="en" b="0"/>
              <a:t>Office of School Quality</a:t>
            </a:r>
            <a:endParaRPr b="0"/>
          </a:p>
          <a:p>
            <a:pPr marL="457200" lvl="0" indent="-317500" algn="l" rtl="0">
              <a:lnSpc>
                <a:spcPct val="100000"/>
              </a:lnSpc>
              <a:spcBef>
                <a:spcPts val="0"/>
              </a:spcBef>
              <a:spcAft>
                <a:spcPts val="0"/>
              </a:spcAft>
              <a:buSzPts val="1400"/>
              <a:buChar char="●"/>
            </a:pPr>
            <a:r>
              <a:rPr lang="en" b="0"/>
              <a:t>Virginia Tiered System of Support</a:t>
            </a:r>
            <a:endParaRPr b="0"/>
          </a:p>
          <a:p>
            <a:pPr marL="457200" lvl="0" indent="-317500" algn="l" rtl="0">
              <a:lnSpc>
                <a:spcPct val="100000"/>
              </a:lnSpc>
              <a:spcBef>
                <a:spcPts val="0"/>
              </a:spcBef>
              <a:spcAft>
                <a:spcPts val="0"/>
              </a:spcAft>
              <a:buSzPts val="1400"/>
              <a:buChar char="●"/>
            </a:pPr>
            <a:r>
              <a:rPr lang="en" b="0"/>
              <a:t>Special Education</a:t>
            </a:r>
            <a:endParaRPr b="0"/>
          </a:p>
          <a:p>
            <a:pPr marL="457200" lvl="0" indent="-317500" algn="l" rtl="0">
              <a:lnSpc>
                <a:spcPct val="100000"/>
              </a:lnSpc>
              <a:spcBef>
                <a:spcPts val="0"/>
              </a:spcBef>
              <a:spcAft>
                <a:spcPts val="0"/>
              </a:spcAft>
              <a:buSzPts val="1400"/>
              <a:buChar char="●"/>
            </a:pPr>
            <a:r>
              <a:rPr lang="en" b="0"/>
              <a:t>Elementary &amp; Secondary Education Act</a:t>
            </a:r>
            <a:endParaRPr b="0"/>
          </a:p>
          <a:p>
            <a:pPr marL="457200" lvl="0" indent="-317500" algn="l" rtl="0">
              <a:lnSpc>
                <a:spcPct val="100000"/>
              </a:lnSpc>
              <a:spcBef>
                <a:spcPts val="0"/>
              </a:spcBef>
              <a:spcAft>
                <a:spcPts val="0"/>
              </a:spcAft>
              <a:buSzPts val="1400"/>
              <a:buChar char="●"/>
            </a:pPr>
            <a:r>
              <a:rPr lang="en" b="0"/>
              <a:t>Innovation and Learning</a:t>
            </a:r>
            <a:endParaRPr b="0"/>
          </a:p>
          <a:p>
            <a:pPr marL="457200" lvl="0" indent="-317500" algn="l" rtl="0">
              <a:lnSpc>
                <a:spcPct val="100000"/>
              </a:lnSpc>
              <a:spcBef>
                <a:spcPts val="0"/>
              </a:spcBef>
              <a:spcAft>
                <a:spcPts val="0"/>
              </a:spcAft>
              <a:buSzPts val="1400"/>
              <a:buChar char="●"/>
            </a:pPr>
            <a:r>
              <a:rPr lang="en" b="0"/>
              <a:t>Budget &amp; Policy</a:t>
            </a:r>
            <a:endParaRPr b="0"/>
          </a:p>
          <a:p>
            <a:pPr marL="457200" lvl="0" indent="-317500" algn="l" rtl="0">
              <a:lnSpc>
                <a:spcPct val="100000"/>
              </a:lnSpc>
              <a:spcBef>
                <a:spcPts val="0"/>
              </a:spcBef>
              <a:spcAft>
                <a:spcPts val="0"/>
              </a:spcAft>
              <a:buSzPts val="1400"/>
              <a:buChar char="●"/>
            </a:pPr>
            <a:r>
              <a:rPr lang="en" b="0"/>
              <a:t>Equity </a:t>
            </a:r>
            <a:endParaRPr b="0"/>
          </a:p>
          <a:p>
            <a:pPr marL="457200" lvl="0" indent="-317500" algn="l" rtl="0">
              <a:lnSpc>
                <a:spcPct val="100000"/>
              </a:lnSpc>
              <a:spcBef>
                <a:spcPts val="0"/>
              </a:spcBef>
              <a:spcAft>
                <a:spcPts val="0"/>
              </a:spcAft>
              <a:buSzPts val="1400"/>
              <a:buChar char="●"/>
            </a:pPr>
            <a:r>
              <a:rPr lang="en" b="0"/>
              <a:t>Assessment &amp; Accountability</a:t>
            </a:r>
            <a:endParaRPr b="0"/>
          </a:p>
          <a:p>
            <a:pPr marL="457200" lvl="0" indent="-317500" algn="l" rtl="0">
              <a:lnSpc>
                <a:spcPct val="100000"/>
              </a:lnSpc>
              <a:spcBef>
                <a:spcPts val="0"/>
              </a:spcBef>
              <a:spcAft>
                <a:spcPts val="0"/>
              </a:spcAft>
              <a:buSzPts val="1400"/>
              <a:buChar char="●"/>
            </a:pPr>
            <a:r>
              <a:rPr lang="en" b="0"/>
              <a:t>Teacher Education (or HR)</a:t>
            </a:r>
            <a:endParaRPr b="0"/>
          </a:p>
          <a:p>
            <a:pPr marL="457200" lvl="0" indent="-317500" algn="l" rtl="0">
              <a:lnSpc>
                <a:spcPct val="100000"/>
              </a:lnSpc>
              <a:spcBef>
                <a:spcPts val="0"/>
              </a:spcBef>
              <a:spcAft>
                <a:spcPts val="0"/>
              </a:spcAft>
              <a:buSzPts val="1400"/>
              <a:buChar char="●"/>
            </a:pPr>
            <a:r>
              <a:rPr lang="en" b="0"/>
              <a:t>Community Engagement</a:t>
            </a:r>
            <a:endParaRPr b="0"/>
          </a:p>
          <a:p>
            <a:pPr marL="0" lvl="0" indent="0" algn="l" rtl="0">
              <a:spcBef>
                <a:spcPts val="1600"/>
              </a:spcBef>
              <a:spcAft>
                <a:spcPts val="1600"/>
              </a:spcAft>
              <a:buNone/>
            </a:pPr>
            <a:endParaRPr/>
          </a:p>
        </p:txBody>
      </p:sp>
      <p:sp>
        <p:nvSpPr>
          <p:cNvPr id="151" name="Google Shape;151;p26"/>
          <p:cNvSpPr txBox="1">
            <a:spLocks noGrp="1"/>
          </p:cNvSpPr>
          <p:nvPr>
            <p:ph type="body" idx="2"/>
          </p:nvPr>
        </p:nvSpPr>
        <p:spPr>
          <a:xfrm>
            <a:off x="5189167" y="1191000"/>
            <a:ext cx="369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Potential Advisors</a:t>
            </a:r>
            <a:endParaRPr sz="1600"/>
          </a:p>
          <a:p>
            <a:pPr marL="457200" lvl="0" indent="-317500" algn="l" rtl="0">
              <a:spcBef>
                <a:spcPts val="1600"/>
              </a:spcBef>
              <a:spcAft>
                <a:spcPts val="0"/>
              </a:spcAft>
              <a:buSzPts val="1400"/>
              <a:buChar char="●"/>
            </a:pPr>
            <a:r>
              <a:rPr lang="en" b="0"/>
              <a:t>Regional Superintendents </a:t>
            </a:r>
            <a:endParaRPr b="0"/>
          </a:p>
          <a:p>
            <a:pPr marL="457200" lvl="0" indent="-317500" algn="l" rtl="0">
              <a:spcBef>
                <a:spcPts val="0"/>
              </a:spcBef>
              <a:spcAft>
                <a:spcPts val="0"/>
              </a:spcAft>
              <a:buSzPts val="1400"/>
              <a:buChar char="●"/>
            </a:pPr>
            <a:r>
              <a:rPr lang="en" b="0"/>
              <a:t>MOU Superintendent</a:t>
            </a:r>
            <a:endParaRPr b="0"/>
          </a:p>
          <a:p>
            <a:pPr marL="457200" lvl="0" indent="-317500" algn="l" rtl="0">
              <a:spcBef>
                <a:spcPts val="0"/>
              </a:spcBef>
              <a:spcAft>
                <a:spcPts val="0"/>
              </a:spcAft>
              <a:buSzPts val="1400"/>
              <a:buChar char="●"/>
            </a:pPr>
            <a:r>
              <a:rPr lang="en" b="0"/>
              <a:t>Process Coach (through initial operating capability)</a:t>
            </a:r>
            <a:endParaRPr b="0"/>
          </a:p>
          <a:p>
            <a:pPr marL="457200" lvl="0" indent="0" algn="l" rtl="0">
              <a:spcBef>
                <a:spcPts val="1600"/>
              </a:spcBef>
              <a:spcAft>
                <a:spcPts val="1600"/>
              </a:spcAft>
              <a:buNone/>
            </a:pPr>
            <a:endParaRPr b="0"/>
          </a:p>
        </p:txBody>
      </p:sp>
      <p:sp>
        <p:nvSpPr>
          <p:cNvPr id="152" name="Google Shape;152;p2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153" name="Google Shape;153;p26"/>
          <p:cNvSpPr txBox="1">
            <a:spLocks noGrp="1"/>
          </p:cNvSpPr>
          <p:nvPr>
            <p:ph type="title"/>
          </p:nvPr>
        </p:nvSpPr>
        <p:spPr>
          <a:xfrm>
            <a:off x="488850" y="399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Recommendation 1: Establish a School Quality Committee Within the VDOE to Coordinate Our Support to School Divisions Across Agency Units</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3180</Words>
  <Application>Microsoft Office PowerPoint</Application>
  <PresentationFormat>On-screen Show (16:9)</PresentationFormat>
  <Paragraphs>346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Trebuchet MS</vt:lpstr>
      <vt:lpstr>Arial</vt:lpstr>
      <vt:lpstr>Calibri</vt:lpstr>
      <vt:lpstr>Josefin Sans</vt:lpstr>
      <vt:lpstr>Simple Light</vt:lpstr>
      <vt:lpstr>Office of School Quality’s  Response to the Joint Legislative Audit Review Committee </vt:lpstr>
      <vt:lpstr>Summary of Key Points</vt:lpstr>
      <vt:lpstr>JLARC Findings</vt:lpstr>
      <vt:lpstr>JLARC Recommendations </vt:lpstr>
      <vt:lpstr> Current OSQ Structure &amp; Responsibility </vt:lpstr>
      <vt:lpstr> State and Federal Guidelines   </vt:lpstr>
      <vt:lpstr>Aligned Strategy</vt:lpstr>
      <vt:lpstr>What the Research says:</vt:lpstr>
      <vt:lpstr>Recommendation 1: Establish a School Quality Committee Within the VDOE to Coordinate Our Support to School Divisions Across Agency Units</vt:lpstr>
      <vt:lpstr>Recommendation 2: Provide Resources to Ensure OSQ Meets School Division Needs</vt:lpstr>
      <vt:lpstr>Regional Support Team Capabilities</vt:lpstr>
      <vt:lpstr>Interim Capacity Until Funding is Available for All Positions in Recommendation 2</vt:lpstr>
      <vt:lpstr>Personnel</vt:lpstr>
      <vt:lpstr>Capabilities Comparison</vt:lpstr>
      <vt:lpstr>PowerPoint Presentation</vt:lpstr>
      <vt:lpstr>A Regional Model Will Allow OSQ to Support School to:</vt:lpstr>
      <vt:lpstr>The Effectiveness of this Model will:</vt:lpstr>
      <vt:lpstr>Summary of Key Points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School Quality’s  Response to the Joint Legislative Audit Review Committee </dc:title>
  <dc:creator>Webb, Emily (DOE)</dc:creator>
  <cp:lastModifiedBy>Webb, Emily (DOE)</cp:lastModifiedBy>
  <cp:revision>1</cp:revision>
  <dcterms:modified xsi:type="dcterms:W3CDTF">2021-04-12T21:02:17Z</dcterms:modified>
</cp:coreProperties>
</file>