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Josefin Sans" panose="020B060402020202020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mqKdavsg1+Sd8s+BDOalXWcxP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42" y="7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1508125"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pic>
        <p:nvPicPr>
          <p:cNvPr id="9" name="Google Shape;9;n" descr="Virginia Department of Education"/>
          <p:cNvPicPr preferRelativeResize="0"/>
          <p:nvPr/>
        </p:nvPicPr>
        <p:blipFill rotWithShape="1">
          <a:blip r:embed="rId2">
            <a:alphaModFix/>
          </a:blip>
          <a:srcRect/>
          <a:stretch/>
        </p:blipFill>
        <p:spPr>
          <a:xfrm>
            <a:off x="28575" y="1054100"/>
            <a:ext cx="401637" cy="7046912"/>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737" y="8699500"/>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e43d53e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71" name="Google Shape;71;gce43d53e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Times New Roman"/>
              <a:ea typeface="Times New Roman"/>
              <a:cs typeface="Times New Roman"/>
              <a:sym typeface="Times New Roman"/>
            </a:endParaRPr>
          </a:p>
        </p:txBody>
      </p:sp>
      <p:sp>
        <p:nvSpPr>
          <p:cNvPr id="72" name="Google Shape;72;gce43d53ec5_0_0: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a:t>
            </a:fld>
            <a:endParaRPr sz="14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7aca000cd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32" name="Google Shape;132;gc7aca000cd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c7aca000cd_0_44: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08ac99c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39" name="Google Shape;139;gd08ac99c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232323"/>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40" name="Google Shape;140;gd08ac99c48_0_0: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7aca000cd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c7aca000cd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7aca000c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52" name="Google Shape;152;gc7aca000c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232323"/>
              </a:solidFill>
              <a:highlight>
                <a:srgbClr val="FFFFFF"/>
              </a:highlight>
              <a:latin typeface="Times New Roman"/>
              <a:ea typeface="Times New Roman"/>
              <a:cs typeface="Times New Roman"/>
              <a:sym typeface="Times New Roman"/>
            </a:endParaRPr>
          </a:p>
        </p:txBody>
      </p:sp>
      <p:sp>
        <p:nvSpPr>
          <p:cNvPr id="153" name="Google Shape;153;gc7aca000cd_0_96: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be94580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59" name="Google Shape;159;gcbe945808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cbe945808d_0_0: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08ac99c48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66" name="Google Shape;166;gd08ac99c48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32323"/>
                </a:solidFill>
                <a:highlight>
                  <a:srgbClr val="FFFFFF"/>
                </a:highlight>
                <a:latin typeface="Times New Roman"/>
                <a:ea typeface="Times New Roman"/>
                <a:cs typeface="Times New Roman"/>
                <a:sym typeface="Times New Roman"/>
              </a:rPr>
              <a:t>As a result of this review many of the recommendations identify the Board of Education, the Virginia Department of Education and have the potential to impact VDOE and local school divisions. </a:t>
            </a:r>
            <a:r>
              <a:rPr lang="en-US" sz="1200">
                <a:solidFill>
                  <a:schemeClr val="dk1"/>
                </a:solidFill>
                <a:latin typeface="Times New Roman"/>
                <a:ea typeface="Times New Roman"/>
                <a:cs typeface="Times New Roman"/>
                <a:sym typeface="Times New Roman"/>
              </a:rPr>
              <a:t>There will be an impact on both the fiscal and human resources of the agency to implement the recommendations of the report. </a:t>
            </a:r>
            <a:endParaRPr sz="1200">
              <a:solidFill>
                <a:srgbClr val="232323"/>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67" name="Google Shape;167;gd08ac99c48_0_64: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e7da4a18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73" name="Google Shape;173;gce7da4a18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Times New Roman"/>
                <a:ea typeface="Times New Roman"/>
                <a:cs typeface="Times New Roman"/>
                <a:sym typeface="Times New Roman"/>
              </a:rPr>
              <a:t>This concludes our presentation.  We will field questions that Board members may have at this time.</a:t>
            </a:r>
            <a:endParaRPr sz="1200">
              <a:solidFill>
                <a:schemeClr val="dk1"/>
              </a:solidFill>
              <a:latin typeface="Times New Roman"/>
              <a:ea typeface="Times New Roman"/>
              <a:cs typeface="Times New Roman"/>
              <a:sym typeface="Times New Roman"/>
            </a:endParaRPr>
          </a:p>
        </p:txBody>
      </p:sp>
      <p:sp>
        <p:nvSpPr>
          <p:cNvPr id="174" name="Google Shape;174;gce7da4a184_0_12: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16</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e7da4a18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78" name="Google Shape;78;gce7da4a184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ce7da4a184_0_18: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a117a3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32323"/>
                </a:solidFill>
                <a:highlight>
                  <a:srgbClr val="FFFFFF"/>
                </a:highlight>
                <a:latin typeface="Times New Roman"/>
                <a:ea typeface="Times New Roman"/>
                <a:cs typeface="Times New Roman"/>
                <a:sym typeface="Times New Roman"/>
              </a:rPr>
              <a:t>JLARC approved a resolution in 2018 directing staff to review the Virginia Department of Education (VDOE) because (i) it is a large state agency that plays a critical role in educating Virginia’s children and (ii) it had not been reviewed by JLARC in many years.  The Department provided this report to the Board during their January, 2021 business meeting.</a:t>
            </a:r>
            <a:endParaRPr sz="1200">
              <a:solidFill>
                <a:srgbClr val="232323"/>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85" name="Google Shape;85;g7a117a3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a117a3a3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91" name="Google Shape;91;g7a117a3a3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p:txBody>
      </p:sp>
      <p:sp>
        <p:nvSpPr>
          <p:cNvPr id="92" name="Google Shape;92;g7a117a3a3f_0_5: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a117a3a3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98" name="Google Shape;98;g7a117a3a3f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7a117a3a3f_0_23: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097bef0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05" name="Google Shape;105;gd097bef02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d097bef026_0_0: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0d40fac8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12" name="Google Shape;112;gd0d40fac8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d0d40fac89_0_2: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7aca000c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25" name="Google Shape;125;gc7aca000cd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126" name="Google Shape;126;gc7aca000cd_0_24:notes"/>
          <p:cNvSpPr txBox="1">
            <a:spLocks noGrp="1"/>
          </p:cNvSpPr>
          <p:nvPr>
            <p:ph type="sldNum" idx="12"/>
          </p:nvPr>
        </p:nvSpPr>
        <p:spPr>
          <a:xfrm>
            <a:off x="3884612" y="8685212"/>
            <a:ext cx="15081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9</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6"/>
        <p:cNvGrpSpPr/>
        <p:nvPr/>
      </p:nvGrpSpPr>
      <p:grpSpPr>
        <a:xfrm>
          <a:off x="0" y="0"/>
          <a:ext cx="0" cy="0"/>
          <a:chOff x="0" y="0"/>
          <a:chExt cx="0" cy="0"/>
        </a:xfrm>
      </p:grpSpPr>
      <p:pic>
        <p:nvPicPr>
          <p:cNvPr id="17" name="Google Shape;17;gce43d53ec5_0_16"/>
          <p:cNvPicPr preferRelativeResize="0"/>
          <p:nvPr/>
        </p:nvPicPr>
        <p:blipFill rotWithShape="1">
          <a:blip r:embed="rId3">
            <a:alphaModFix/>
          </a:blip>
          <a:srcRect/>
          <a:stretch/>
        </p:blipFill>
        <p:spPr>
          <a:xfrm>
            <a:off x="0" y="3175"/>
            <a:ext cx="12192000" cy="6851650"/>
          </a:xfrm>
          <a:prstGeom prst="rect">
            <a:avLst/>
          </a:prstGeom>
          <a:noFill/>
          <a:ln>
            <a:noFill/>
          </a:ln>
        </p:spPr>
      </p:pic>
      <p:sp>
        <p:nvSpPr>
          <p:cNvPr id="18" name="Google Shape;18;gce43d53ec5_0_16"/>
          <p:cNvSpPr/>
          <p:nvPr/>
        </p:nvSpPr>
        <p:spPr>
          <a:xfrm>
            <a:off x="856800" y="1811933"/>
            <a:ext cx="10590900" cy="3778500"/>
          </a:xfrm>
          <a:prstGeom prst="roundRect">
            <a:avLst>
              <a:gd name="adj" fmla="val 16667"/>
            </a:avLst>
          </a:prstGeom>
          <a:solidFill>
            <a:srgbClr val="FFFFFF">
              <a:alpha val="69803"/>
            </a:srgbClr>
          </a:solidFill>
          <a:ln w="38100" cap="flat" cmpd="sng">
            <a:solidFill>
              <a:srgbClr val="D500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gce43d53ec5_0_16"/>
          <p:cNvSpPr txBox="1">
            <a:spLocks noGrp="1"/>
          </p:cNvSpPr>
          <p:nvPr>
            <p:ph type="ctrTitle"/>
          </p:nvPr>
        </p:nvSpPr>
        <p:spPr>
          <a:xfrm>
            <a:off x="415611" y="1659933"/>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0" name="Google Shape;20;gce43d53ec5_0_16"/>
          <p:cNvSpPr txBox="1">
            <a:spLocks noGrp="1"/>
          </p:cNvSpPr>
          <p:nvPr>
            <p:ph type="subTitle" idx="1"/>
          </p:nvPr>
        </p:nvSpPr>
        <p:spPr>
          <a:xfrm>
            <a:off x="415600" y="4446000"/>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1" name="Google Shape;21;gce43d53ec5_0_16"/>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gce43d53ec5_0_4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ce43d53ec5_0_44"/>
          <p:cNvSpPr txBox="1">
            <a:spLocks noGrp="1"/>
          </p:cNvSpPr>
          <p:nvPr>
            <p:ph type="title"/>
          </p:nvPr>
        </p:nvSpPr>
        <p:spPr>
          <a:xfrm>
            <a:off x="361000" y="2241200"/>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7" name="Google Shape;57;gce43d53ec5_0_44"/>
          <p:cNvSpPr txBox="1">
            <a:spLocks noGrp="1"/>
          </p:cNvSpPr>
          <p:nvPr>
            <p:ph type="subTitle" idx="1"/>
          </p:nvPr>
        </p:nvSpPr>
        <p:spPr>
          <a:xfrm>
            <a:off x="361000" y="4334400"/>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gce43d53ec5_0_4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61950" algn="l">
              <a:lnSpc>
                <a:spcPct val="115000"/>
              </a:lnSpc>
              <a:spcBef>
                <a:spcPts val="0"/>
              </a:spcBef>
              <a:spcAft>
                <a:spcPts val="0"/>
              </a:spcAft>
              <a:buSzPts val="2100"/>
              <a:buChar char="●"/>
              <a:defRPr/>
            </a:lvl1pPr>
            <a:lvl2pPr marL="914400" lvl="1" indent="-361950" algn="l">
              <a:lnSpc>
                <a:spcPct val="115000"/>
              </a:lnSpc>
              <a:spcBef>
                <a:spcPts val="2100"/>
              </a:spcBef>
              <a:spcAft>
                <a:spcPts val="0"/>
              </a:spcAft>
              <a:buSzPts val="21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9" name="Google Shape;59;gce43d53ec5_0_44"/>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ce43d53ec5_0_50"/>
          <p:cNvSpPr txBox="1">
            <a:spLocks noGrp="1"/>
          </p:cNvSpPr>
          <p:nvPr>
            <p:ph type="body" idx="1"/>
          </p:nvPr>
        </p:nvSpPr>
        <p:spPr>
          <a:xfrm>
            <a:off x="492867" y="5057833"/>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100"/>
              <a:buNone/>
              <a:defRPr/>
            </a:lvl1pPr>
          </a:lstStyle>
          <a:p>
            <a:endParaRPr/>
          </a:p>
        </p:txBody>
      </p:sp>
      <p:sp>
        <p:nvSpPr>
          <p:cNvPr id="62" name="Google Shape;62;gce43d53ec5_0_50"/>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gce43d53ec5_0_5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5" name="Google Shape;65;gce43d53ec5_0_5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61950" algn="ctr">
              <a:lnSpc>
                <a:spcPct val="115000"/>
              </a:lnSpc>
              <a:spcBef>
                <a:spcPts val="0"/>
              </a:spcBef>
              <a:spcAft>
                <a:spcPts val="0"/>
              </a:spcAft>
              <a:buSzPts val="2100"/>
              <a:buChar char="●"/>
              <a:defRPr/>
            </a:lvl1pPr>
            <a:lvl2pPr marL="914400" lvl="1" indent="-361950" algn="ctr">
              <a:lnSpc>
                <a:spcPct val="115000"/>
              </a:lnSpc>
              <a:spcBef>
                <a:spcPts val="2100"/>
              </a:spcBef>
              <a:spcAft>
                <a:spcPts val="0"/>
              </a:spcAft>
              <a:buSzPts val="21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6" name="Google Shape;66;gce43d53ec5_0_53"/>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gce43d53ec5_0_5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ce43d53ec5_0_25"/>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ce43d53ec5_0_25"/>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a:lvl1pPr>
            <a:lvl2pPr marL="914400" lvl="1" indent="-361950" algn="l">
              <a:lnSpc>
                <a:spcPct val="115000"/>
              </a:lnSpc>
              <a:spcBef>
                <a:spcPts val="2100"/>
              </a:spcBef>
              <a:spcAft>
                <a:spcPts val="0"/>
              </a:spcAft>
              <a:buSzPts val="21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5" name="Google Shape;25;gce43d53ec5_0_25"/>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26"/>
        <p:cNvGrpSpPr/>
        <p:nvPr/>
      </p:nvGrpSpPr>
      <p:grpSpPr>
        <a:xfrm>
          <a:off x="0" y="0"/>
          <a:ext cx="0" cy="0"/>
          <a:chOff x="0" y="0"/>
          <a:chExt cx="0" cy="0"/>
        </a:xfrm>
      </p:grpSpPr>
      <p:sp>
        <p:nvSpPr>
          <p:cNvPr id="27" name="Google Shape;27;gce43d53ec5_0_12"/>
          <p:cNvSpPr txBox="1">
            <a:spLocks noGrp="1"/>
          </p:cNvSpPr>
          <p:nvPr>
            <p:ph type="ctrTitle"/>
          </p:nvPr>
        </p:nvSpPr>
        <p:spPr>
          <a:xfrm>
            <a:off x="415611" y="1659933"/>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8" name="Google Shape;28;gce43d53ec5_0_12"/>
          <p:cNvSpPr txBox="1">
            <a:spLocks noGrp="1"/>
          </p:cNvSpPr>
          <p:nvPr>
            <p:ph type="subTitle" idx="1"/>
          </p:nvPr>
        </p:nvSpPr>
        <p:spPr>
          <a:xfrm>
            <a:off x="415600" y="4446000"/>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9" name="Google Shape;29;gce43d53ec5_0_12"/>
          <p:cNvSpPr txBox="1">
            <a:spLocks noGrp="1"/>
          </p:cNvSpPr>
          <p:nvPr>
            <p:ph type="sldNum" idx="12"/>
          </p:nvPr>
        </p:nvSpPr>
        <p:spPr>
          <a:xfrm>
            <a:off x="279144" y="61245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gce43d53ec5_0_59"/>
          <p:cNvSpPr txBox="1">
            <a:spLocks noGrp="1"/>
          </p:cNvSpPr>
          <p:nvPr>
            <p:ph type="title"/>
          </p:nvPr>
        </p:nvSpPr>
        <p:spPr>
          <a:xfrm>
            <a:off x="2152650" y="365125"/>
            <a:ext cx="92010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ce43d53ec5_0_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2100"/>
              </a:spcBef>
              <a:spcAft>
                <a:spcPts val="0"/>
              </a:spcAft>
              <a:buClr>
                <a:schemeClr val="accent2"/>
              </a:buClr>
              <a:buSzPts val="1800"/>
              <a:buChar char="○"/>
              <a:defRPr/>
            </a:lvl2pPr>
            <a:lvl3pPr marL="1371600" lvl="2" indent="-342900" algn="l">
              <a:lnSpc>
                <a:spcPct val="90000"/>
              </a:lnSpc>
              <a:spcBef>
                <a:spcPts val="2100"/>
              </a:spcBef>
              <a:spcAft>
                <a:spcPts val="0"/>
              </a:spcAft>
              <a:buClr>
                <a:schemeClr val="accent6"/>
              </a:buClr>
              <a:buSzPts val="1800"/>
              <a:buChar char="■"/>
              <a:defRPr/>
            </a:lvl3pPr>
            <a:lvl4pPr marL="1828800" lvl="3" indent="-342900" algn="l">
              <a:lnSpc>
                <a:spcPct val="90000"/>
              </a:lnSpc>
              <a:spcBef>
                <a:spcPts val="2100"/>
              </a:spcBef>
              <a:spcAft>
                <a:spcPts val="0"/>
              </a:spcAft>
              <a:buClr>
                <a:schemeClr val="dk2"/>
              </a:buClr>
              <a:buSzPts val="1800"/>
              <a:buChar char="●"/>
              <a:defRPr/>
            </a:lvl4pPr>
            <a:lvl5pPr marL="2286000" lvl="4" indent="-342900" algn="l">
              <a:lnSpc>
                <a:spcPct val="90000"/>
              </a:lnSpc>
              <a:spcBef>
                <a:spcPts val="2100"/>
              </a:spcBef>
              <a:spcAft>
                <a:spcPts val="0"/>
              </a:spcAft>
              <a:buClr>
                <a:schemeClr val="accent2"/>
              </a:buClr>
              <a:buSzPts val="1800"/>
              <a:buChar char="○"/>
              <a:defRPr/>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33" name="Google Shape;33;gce43d53ec5_0_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gce43d53ec5_0_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gce43d53ec5_0_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3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36"/>
        <p:cNvGrpSpPr/>
        <p:nvPr/>
      </p:nvGrpSpPr>
      <p:grpSpPr>
        <a:xfrm>
          <a:off x="0" y="0"/>
          <a:ext cx="0" cy="0"/>
          <a:chOff x="0" y="0"/>
          <a:chExt cx="0" cy="0"/>
        </a:xfrm>
      </p:grpSpPr>
      <p:sp>
        <p:nvSpPr>
          <p:cNvPr id="37" name="Google Shape;37;gce43d53ec5_0_2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8" name="Google Shape;38;gce43d53ec5_0_22"/>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gce43d53ec5_0_29"/>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1" name="Google Shape;41;gce43d53ec5_0_2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2" name="Google Shape;42;gce43d53ec5_0_2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3" name="Google Shape;43;gce43d53ec5_0_29"/>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gce43d53ec5_0_34"/>
          <p:cNvSpPr txBox="1">
            <a:spLocks noGrp="1"/>
          </p:cNvSpPr>
          <p:nvPr>
            <p:ph type="title"/>
          </p:nvPr>
        </p:nvSpPr>
        <p:spPr>
          <a:xfrm>
            <a:off x="415600" y="11903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ce43d53ec5_0_34"/>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ce43d53ec5_0_37"/>
          <p:cNvSpPr txBox="1">
            <a:spLocks noGrp="1"/>
          </p:cNvSpPr>
          <p:nvPr>
            <p:ph type="title"/>
          </p:nvPr>
        </p:nvSpPr>
        <p:spPr>
          <a:xfrm>
            <a:off x="4748833" y="270233"/>
            <a:ext cx="67971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ce43d53ec5_0_37"/>
          <p:cNvSpPr txBox="1">
            <a:spLocks noGrp="1"/>
          </p:cNvSpPr>
          <p:nvPr>
            <p:ph type="body" idx="1"/>
          </p:nvPr>
        </p:nvSpPr>
        <p:spPr>
          <a:xfrm>
            <a:off x="415600" y="1852800"/>
            <a:ext cx="56733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ce43d53ec5_0_3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gce43d53ec5_0_4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3" name="Google Shape;53;gce43d53ec5_0_41"/>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
        <p:cNvGrpSpPr/>
        <p:nvPr/>
      </p:nvGrpSpPr>
      <p:grpSpPr>
        <a:xfrm>
          <a:off x="0" y="0"/>
          <a:ext cx="0" cy="0"/>
          <a:chOff x="0" y="0"/>
          <a:chExt cx="0" cy="0"/>
        </a:xfrm>
      </p:grpSpPr>
      <p:pic>
        <p:nvPicPr>
          <p:cNvPr id="12" name="Google Shape;12;gce43d53ec5_0_7" descr="This is our PowerPoint Template Background.  It contains the Virginia Department of Education Logo." title="VDOE Template Background"/>
          <p:cNvPicPr preferRelativeResize="0"/>
          <p:nvPr/>
        </p:nvPicPr>
        <p:blipFill rotWithShape="1">
          <a:blip r:embed="rId15">
            <a:alphaModFix/>
          </a:blip>
          <a:srcRect/>
          <a:stretch/>
        </p:blipFill>
        <p:spPr>
          <a:xfrm>
            <a:off x="0" y="0"/>
            <a:ext cx="12192000" cy="6858000"/>
          </a:xfrm>
          <a:prstGeom prst="rect">
            <a:avLst/>
          </a:prstGeom>
          <a:noFill/>
          <a:ln>
            <a:noFill/>
          </a:ln>
        </p:spPr>
      </p:pic>
      <p:sp>
        <p:nvSpPr>
          <p:cNvPr id="13" name="Google Shape;13;gce43d53ec5_0_7"/>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D50032"/>
              </a:buClr>
              <a:buSzPts val="3700"/>
              <a:buFont typeface="Josefin Sans"/>
              <a:buNone/>
              <a:defRPr sz="37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4" name="Google Shape;14;gce43d53ec5_0_7"/>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marR="0" lvl="0" indent="-361950" algn="l" rtl="0">
              <a:lnSpc>
                <a:spcPct val="115000"/>
              </a:lnSpc>
              <a:spcBef>
                <a:spcPts val="0"/>
              </a:spcBef>
              <a:spcAft>
                <a:spcPts val="0"/>
              </a:spcAft>
              <a:buClr>
                <a:srgbClr val="101820"/>
              </a:buClr>
              <a:buSzPts val="2100"/>
              <a:buFont typeface="Josefin Sans"/>
              <a:buChar char="●"/>
              <a:defRPr sz="2100" b="1" i="0" u="none" strike="noStrike" cap="none">
                <a:solidFill>
                  <a:srgbClr val="101820"/>
                </a:solidFill>
                <a:latin typeface="Josefin Sans"/>
                <a:ea typeface="Josefin Sans"/>
                <a:cs typeface="Josefin Sans"/>
                <a:sym typeface="Josefin Sans"/>
              </a:defRPr>
            </a:lvl1pPr>
            <a:lvl2pPr marL="914400" marR="0" lvl="1" indent="-361950" algn="l" rtl="0">
              <a:lnSpc>
                <a:spcPct val="115000"/>
              </a:lnSpc>
              <a:spcBef>
                <a:spcPts val="2100"/>
              </a:spcBef>
              <a:spcAft>
                <a:spcPts val="0"/>
              </a:spcAft>
              <a:buClr>
                <a:schemeClr val="dk2"/>
              </a:buClr>
              <a:buSzPts val="2100"/>
              <a:buFont typeface="Josefin Sans"/>
              <a:buChar char="○"/>
              <a:defRPr sz="2100" b="1" i="0" u="none" strike="noStrike" cap="none">
                <a:solidFill>
                  <a:schemeClr val="dk2"/>
                </a:solidFill>
                <a:latin typeface="Josefin Sans"/>
                <a:ea typeface="Josefin Sans"/>
                <a:cs typeface="Josefin Sans"/>
                <a:sym typeface="Josefin Sans"/>
              </a:defRPr>
            </a:lvl2pPr>
            <a:lvl3pPr marL="1371600" marR="0" lvl="2" indent="-349250" algn="l" rtl="0">
              <a:lnSpc>
                <a:spcPct val="115000"/>
              </a:lnSpc>
              <a:spcBef>
                <a:spcPts val="2100"/>
              </a:spcBef>
              <a:spcAft>
                <a:spcPts val="0"/>
              </a:spcAft>
              <a:buClr>
                <a:srgbClr val="D50032"/>
              </a:buClr>
              <a:buSzPts val="1900"/>
              <a:buFont typeface="Josefin Sans"/>
              <a:buChar char="■"/>
              <a:defRPr sz="1900" b="1" i="0" u="none" strike="noStrike" cap="none">
                <a:solidFill>
                  <a:srgbClr val="D50032"/>
                </a:solidFill>
                <a:latin typeface="Josefin Sans"/>
                <a:ea typeface="Josefin Sans"/>
                <a:cs typeface="Josefin Sans"/>
                <a:sym typeface="Josefin Sans"/>
              </a:defRPr>
            </a:lvl3pPr>
            <a:lvl4pPr marL="1828800" marR="0" lvl="3" indent="-349250" algn="l" rtl="0">
              <a:lnSpc>
                <a:spcPct val="115000"/>
              </a:lnSpc>
              <a:spcBef>
                <a:spcPts val="2100"/>
              </a:spcBef>
              <a:spcAft>
                <a:spcPts val="0"/>
              </a:spcAft>
              <a:buClr>
                <a:schemeClr val="dk2"/>
              </a:buClr>
              <a:buSzPts val="1900"/>
              <a:buFont typeface="Josefin Sans"/>
              <a:buChar char="●"/>
              <a:defRPr sz="1900" b="1" i="0" u="none" strike="noStrike" cap="none">
                <a:solidFill>
                  <a:schemeClr val="dk2"/>
                </a:solidFill>
                <a:latin typeface="Josefin Sans"/>
                <a:ea typeface="Josefin Sans"/>
                <a:cs typeface="Josefin Sans"/>
                <a:sym typeface="Josefin Sans"/>
              </a:defRPr>
            </a:lvl4pPr>
            <a:lvl5pPr marL="2286000" marR="0" lvl="4" indent="-349250" algn="l" rtl="0">
              <a:lnSpc>
                <a:spcPct val="115000"/>
              </a:lnSpc>
              <a:spcBef>
                <a:spcPts val="2100"/>
              </a:spcBef>
              <a:spcAft>
                <a:spcPts val="0"/>
              </a:spcAft>
              <a:buClr>
                <a:srgbClr val="D50032"/>
              </a:buClr>
              <a:buSzPts val="1900"/>
              <a:buFont typeface="Josefin Sans"/>
              <a:buChar char="○"/>
              <a:defRPr sz="1900" b="0" i="1" u="none" strike="noStrike" cap="none">
                <a:solidFill>
                  <a:srgbClr val="D50032"/>
                </a:solidFill>
                <a:latin typeface="Josefin Sans"/>
                <a:ea typeface="Josefin Sans"/>
                <a:cs typeface="Josefin Sans"/>
                <a:sym typeface="Josefin Sans"/>
              </a:defRPr>
            </a:lvl5pPr>
            <a:lvl6pPr marL="2743200" marR="0" lvl="5" indent="-349250" algn="l" rtl="0">
              <a:lnSpc>
                <a:spcPct val="115000"/>
              </a:lnSpc>
              <a:spcBef>
                <a:spcPts val="2100"/>
              </a:spcBef>
              <a:spcAft>
                <a:spcPts val="0"/>
              </a:spcAft>
              <a:buClr>
                <a:schemeClr val="dk2"/>
              </a:buClr>
              <a:buSzPts val="1900"/>
              <a:buFont typeface="Josefin Sans"/>
              <a:buChar char="■"/>
              <a:defRPr sz="1900" b="0" i="0" u="none" strike="noStrike" cap="none">
                <a:solidFill>
                  <a:schemeClr val="dk2"/>
                </a:solidFill>
                <a:latin typeface="Josefin Sans"/>
                <a:ea typeface="Josefin Sans"/>
                <a:cs typeface="Josefin Sans"/>
                <a:sym typeface="Josefin Sans"/>
              </a:defRPr>
            </a:lvl6pPr>
            <a:lvl7pPr marL="3200400" marR="0" lvl="6" indent="-349250" algn="l" rtl="0">
              <a:lnSpc>
                <a:spcPct val="115000"/>
              </a:lnSpc>
              <a:spcBef>
                <a:spcPts val="2100"/>
              </a:spcBef>
              <a:spcAft>
                <a:spcPts val="0"/>
              </a:spcAft>
              <a:buClr>
                <a:schemeClr val="dk2"/>
              </a:buClr>
              <a:buSzPts val="1900"/>
              <a:buFont typeface="Josefin Sans"/>
              <a:buChar char="●"/>
              <a:defRPr sz="1900" b="0" i="0" u="none" strike="noStrike" cap="none">
                <a:solidFill>
                  <a:schemeClr val="dk2"/>
                </a:solidFill>
                <a:latin typeface="Josefin Sans"/>
                <a:ea typeface="Josefin Sans"/>
                <a:cs typeface="Josefin Sans"/>
                <a:sym typeface="Josefin Sans"/>
              </a:defRPr>
            </a:lvl7pPr>
            <a:lvl8pPr marL="3657600" marR="0" lvl="7" indent="-349250" algn="l" rtl="0">
              <a:lnSpc>
                <a:spcPct val="115000"/>
              </a:lnSpc>
              <a:spcBef>
                <a:spcPts val="2100"/>
              </a:spcBef>
              <a:spcAft>
                <a:spcPts val="0"/>
              </a:spcAft>
              <a:buClr>
                <a:schemeClr val="dk2"/>
              </a:buClr>
              <a:buSzPts val="1900"/>
              <a:buFont typeface="Josefin Sans"/>
              <a:buChar char="○"/>
              <a:defRPr sz="1900" b="1" i="0" u="none" strike="noStrike" cap="none">
                <a:solidFill>
                  <a:schemeClr val="dk2"/>
                </a:solidFill>
                <a:latin typeface="Josefin Sans"/>
                <a:ea typeface="Josefin Sans"/>
                <a:cs typeface="Josefin Sans"/>
                <a:sym typeface="Josefin Sans"/>
              </a:defRPr>
            </a:lvl8pPr>
            <a:lvl9pPr marL="4114800" marR="0" lvl="8" indent="-349250" algn="l" rtl="0">
              <a:lnSpc>
                <a:spcPct val="115000"/>
              </a:lnSpc>
              <a:spcBef>
                <a:spcPts val="2100"/>
              </a:spcBef>
              <a:spcAft>
                <a:spcPts val="2100"/>
              </a:spcAft>
              <a:buClr>
                <a:schemeClr val="dk2"/>
              </a:buClr>
              <a:buSzPts val="1900"/>
              <a:buFont typeface="Josefin Sans"/>
              <a:buChar char="■"/>
              <a:defRPr sz="1900" b="1" i="0" u="none" strike="noStrike" cap="none">
                <a:solidFill>
                  <a:schemeClr val="dk2"/>
                </a:solidFill>
                <a:latin typeface="Josefin Sans"/>
                <a:ea typeface="Josefin Sans"/>
                <a:cs typeface="Josefin Sans"/>
                <a:sym typeface="Josefin Sans"/>
              </a:defRPr>
            </a:lvl9pPr>
          </a:lstStyle>
          <a:p>
            <a:endParaRPr/>
          </a:p>
        </p:txBody>
      </p:sp>
      <p:sp>
        <p:nvSpPr>
          <p:cNvPr id="15" name="Google Shape;15;gce43d53ec5_0_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ce43d53ec5_0_0"/>
          <p:cNvSpPr txBox="1">
            <a:spLocks noGrp="1"/>
          </p:cNvSpPr>
          <p:nvPr>
            <p:ph type="ctrTitle"/>
          </p:nvPr>
        </p:nvSpPr>
        <p:spPr>
          <a:xfrm>
            <a:off x="415661" y="960133"/>
            <a:ext cx="11360700" cy="27369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900"/>
              <a:buNone/>
            </a:pPr>
            <a:r>
              <a:rPr lang="en-US" sz="6500"/>
              <a:t>JLARC Reports Update</a:t>
            </a:r>
            <a:endParaRPr sz="6500"/>
          </a:p>
        </p:txBody>
      </p:sp>
      <p:sp>
        <p:nvSpPr>
          <p:cNvPr id="75" name="Google Shape;75;gce43d53ec5_0_0"/>
          <p:cNvSpPr txBox="1">
            <a:spLocks noGrp="1"/>
          </p:cNvSpPr>
          <p:nvPr>
            <p:ph type="subTitle" idx="1"/>
          </p:nvPr>
        </p:nvSpPr>
        <p:spPr>
          <a:xfrm>
            <a:off x="415650" y="3697025"/>
            <a:ext cx="11360700" cy="10569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2600"/>
              <a:t>April 22, 2021</a:t>
            </a:r>
            <a:endParaRPr sz="2600"/>
          </a:p>
          <a:p>
            <a:pPr marL="0" lvl="0" indent="0" algn="ctr" rtl="0">
              <a:lnSpc>
                <a:spcPct val="100000"/>
              </a:lnSpc>
              <a:spcBef>
                <a:spcPts val="0"/>
              </a:spcBef>
              <a:spcAft>
                <a:spcPts val="0"/>
              </a:spcAft>
              <a:buSzPts val="3700"/>
              <a:buNone/>
            </a:pPr>
            <a:r>
              <a:rPr lang="en-US" sz="2600"/>
              <a:t>Dr. Samantha Hollins, Assistant Superintendent</a:t>
            </a:r>
            <a:endParaRPr sz="2600"/>
          </a:p>
          <a:p>
            <a:pPr marL="0" lvl="0" indent="0" algn="ctr" rtl="0">
              <a:lnSpc>
                <a:spcPct val="100000"/>
              </a:lnSpc>
              <a:spcBef>
                <a:spcPts val="0"/>
              </a:spcBef>
              <a:spcAft>
                <a:spcPts val="0"/>
              </a:spcAft>
              <a:buSzPts val="3700"/>
              <a:buNone/>
            </a:pPr>
            <a:r>
              <a:rPr lang="en-US" sz="2600"/>
              <a:t>Special Education and Student Services</a:t>
            </a:r>
            <a:endParaRPr sz="2600"/>
          </a:p>
          <a:p>
            <a:pPr marL="0" lvl="0" indent="0" algn="ctr" rtl="0">
              <a:lnSpc>
                <a:spcPct val="100000"/>
              </a:lnSpc>
              <a:spcBef>
                <a:spcPts val="0"/>
              </a:spcBef>
              <a:spcAft>
                <a:spcPts val="0"/>
              </a:spcAft>
              <a:buSzPts val="3700"/>
              <a:buNone/>
            </a:pPr>
            <a:r>
              <a:rPr lang="en-US" sz="2600"/>
              <a:t>Dr. Linda Reviea, Special Projects Coordinator</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c7aca000cd_0_44"/>
          <p:cNvSpPr txBox="1">
            <a:spLocks noGrp="1"/>
          </p:cNvSpPr>
          <p:nvPr>
            <p:ph type="title"/>
          </p:nvPr>
        </p:nvSpPr>
        <p:spPr>
          <a:xfrm>
            <a:off x="4366725" y="365125"/>
            <a:ext cx="6987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400"/>
              <a:t>CSA and Private SPED Schools</a:t>
            </a:r>
            <a:endParaRPr sz="3400"/>
          </a:p>
        </p:txBody>
      </p:sp>
      <p:sp>
        <p:nvSpPr>
          <p:cNvPr id="136" name="Google Shape;136;gc7aca000cd_0_44"/>
          <p:cNvSpPr txBox="1">
            <a:spLocks noGrp="1"/>
          </p:cNvSpPr>
          <p:nvPr>
            <p:ph type="body" idx="1"/>
          </p:nvPr>
        </p:nvSpPr>
        <p:spPr>
          <a:xfrm>
            <a:off x="339150" y="1888500"/>
            <a:ext cx="11513700" cy="45576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Times New Roman"/>
              <a:buChar char="●"/>
            </a:pPr>
            <a:r>
              <a:rPr lang="en-US" sz="2400" b="1">
                <a:solidFill>
                  <a:srgbClr val="000000"/>
                </a:solidFill>
              </a:rPr>
              <a:t>Study Findings</a:t>
            </a:r>
            <a:endParaRPr sz="2400" b="1">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Spending on private special education day school services has driven overall CSA spending growth.</a:t>
            </a:r>
            <a:endParaRPr sz="2400" b="0">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Students placed in private day schools typically have more significant disabilities along with exhibiting behaviors that public schools have difficulty managing.</a:t>
            </a:r>
            <a:endParaRPr sz="2400" b="0">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Half of the growth in private day school spending is explained by increasing enrollment in these schools.</a:t>
            </a:r>
            <a:endParaRPr sz="2400" b="0">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Increasing tuition rates charged by private day schools and greater use of additional services contributed to spending increases. However, schools appear to charge tuition rates that are consistent with the cost of providing low student-to-staff ratios in small environments.</a:t>
            </a:r>
            <a:endParaRPr sz="2400" b="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d08ac99c48_0_0"/>
          <p:cNvSpPr txBox="1">
            <a:spLocks noGrp="1"/>
          </p:cNvSpPr>
          <p:nvPr>
            <p:ph type="title"/>
          </p:nvPr>
        </p:nvSpPr>
        <p:spPr>
          <a:xfrm>
            <a:off x="4366725" y="365125"/>
            <a:ext cx="6987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400"/>
              <a:t>CSA and Private SPED Schools</a:t>
            </a:r>
            <a:endParaRPr sz="3400"/>
          </a:p>
        </p:txBody>
      </p:sp>
      <p:sp>
        <p:nvSpPr>
          <p:cNvPr id="143" name="Google Shape;143;gd08ac99c48_0_0"/>
          <p:cNvSpPr txBox="1">
            <a:spLocks noGrp="1"/>
          </p:cNvSpPr>
          <p:nvPr>
            <p:ph type="body" idx="1"/>
          </p:nvPr>
        </p:nvSpPr>
        <p:spPr>
          <a:xfrm>
            <a:off x="339150" y="1309025"/>
            <a:ext cx="11513700" cy="5137200"/>
          </a:xfrm>
          <a:prstGeom prst="rect">
            <a:avLst/>
          </a:prstGeom>
          <a:noFill/>
          <a:ln>
            <a:noFill/>
          </a:ln>
        </p:spPr>
        <p:txBody>
          <a:bodyPr spcFirstLastPara="1" wrap="square" lIns="91425" tIns="45700" rIns="91425" bIns="45700" anchor="t" anchorCtr="0">
            <a:noAutofit/>
          </a:bodyPr>
          <a:lstStyle/>
          <a:p>
            <a:pPr marL="457200" lvl="0" indent="0" algn="ctr" rtl="0">
              <a:lnSpc>
                <a:spcPct val="90000"/>
              </a:lnSpc>
              <a:spcBef>
                <a:spcPts val="1000"/>
              </a:spcBef>
              <a:spcAft>
                <a:spcPts val="0"/>
              </a:spcAft>
              <a:buSzPts val="1800"/>
              <a:buNone/>
            </a:pPr>
            <a:r>
              <a:rPr lang="en-US" sz="2400">
                <a:solidFill>
                  <a:srgbClr val="000000"/>
                </a:solidFill>
              </a:rPr>
              <a:t>Next Steps</a:t>
            </a:r>
            <a:endParaRPr sz="2400">
              <a:solidFill>
                <a:srgbClr val="000000"/>
              </a:solidFill>
            </a:endParaRPr>
          </a:p>
          <a:p>
            <a:pPr marL="457200" lvl="0" indent="-381000" algn="l" rtl="0">
              <a:lnSpc>
                <a:spcPct val="90000"/>
              </a:lnSpc>
              <a:spcBef>
                <a:spcPts val="1000"/>
              </a:spcBef>
              <a:spcAft>
                <a:spcPts val="0"/>
              </a:spcAft>
              <a:buClr>
                <a:srgbClr val="000000"/>
              </a:buClr>
              <a:buSzPts val="2400"/>
              <a:buFont typeface="Times New Roman"/>
              <a:buChar char="●"/>
            </a:pPr>
            <a:r>
              <a:rPr lang="en-US" sz="2400" b="0">
                <a:solidFill>
                  <a:srgbClr val="000000"/>
                </a:solidFill>
              </a:rPr>
              <a:t>Formation of cross-agency and stakeholder workgroup to examine transfer of funds currently reserved for students requiring an educational placement in a private special education day school or residential facility to the VDOE</a:t>
            </a:r>
            <a:endParaRPr sz="2400" b="0">
              <a:solidFill>
                <a:srgbClr val="000000"/>
              </a:solidFill>
            </a:endParaRPr>
          </a:p>
          <a:p>
            <a:pPr marL="457200" lvl="0" indent="-381000" algn="l" rtl="0">
              <a:lnSpc>
                <a:spcPct val="90000"/>
              </a:lnSpc>
              <a:spcBef>
                <a:spcPts val="1000"/>
              </a:spcBef>
              <a:spcAft>
                <a:spcPts val="0"/>
              </a:spcAft>
              <a:buClr>
                <a:srgbClr val="000000"/>
              </a:buClr>
              <a:buSzPts val="2400"/>
              <a:buChar char="●"/>
            </a:pPr>
            <a:r>
              <a:rPr lang="en-US" sz="2400" b="0">
                <a:solidFill>
                  <a:srgbClr val="000000"/>
                </a:solidFill>
              </a:rPr>
              <a:t>Updated guidance from VDOE and the Office of Children’s Services on licensure requirement of Private Schools serving students with disabilities and receiving state funds</a:t>
            </a:r>
            <a:endParaRPr sz="2400" b="0">
              <a:solidFill>
                <a:srgbClr val="000000"/>
              </a:solidFill>
            </a:endParaRPr>
          </a:p>
          <a:p>
            <a:pPr marL="457200" lvl="0" indent="-381000" algn="l" rtl="0">
              <a:lnSpc>
                <a:spcPct val="90000"/>
              </a:lnSpc>
              <a:spcBef>
                <a:spcPts val="1000"/>
              </a:spcBef>
              <a:spcAft>
                <a:spcPts val="0"/>
              </a:spcAft>
              <a:buClr>
                <a:srgbClr val="000000"/>
              </a:buClr>
              <a:buSzPts val="2400"/>
              <a:buChar char="●"/>
            </a:pPr>
            <a:r>
              <a:rPr lang="en-US" sz="2400" b="0">
                <a:solidFill>
                  <a:srgbClr val="000000"/>
                </a:solidFill>
              </a:rPr>
              <a:t>Updated guidance for flexible use of funds to support transition services for eligible students with disabilities </a:t>
            </a:r>
            <a:endParaRPr sz="2400" b="0">
              <a:solidFill>
                <a:srgbClr val="000000"/>
              </a:solidFill>
            </a:endParaRPr>
          </a:p>
          <a:p>
            <a:pPr marL="457200" lvl="0" indent="-381000" algn="l" rtl="0">
              <a:lnSpc>
                <a:spcPct val="90000"/>
              </a:lnSpc>
              <a:spcBef>
                <a:spcPts val="1000"/>
              </a:spcBef>
              <a:spcAft>
                <a:spcPts val="0"/>
              </a:spcAft>
              <a:buClr>
                <a:srgbClr val="000000"/>
              </a:buClr>
              <a:buSzPts val="2400"/>
              <a:buChar char="●"/>
            </a:pPr>
            <a:r>
              <a:rPr lang="en-US" sz="2400" b="0">
                <a:solidFill>
                  <a:srgbClr val="000000"/>
                </a:solidFill>
              </a:rPr>
              <a:t>Consideration of new reporting features for tuition rates of private schools serving students with disabilities to begin July 1, 2022</a:t>
            </a:r>
            <a:endParaRPr sz="2400" b="0">
              <a:solidFill>
                <a:srgbClr val="000000"/>
              </a:solidFill>
            </a:endParaRPr>
          </a:p>
          <a:p>
            <a:pPr marL="457200" lvl="0" indent="-381000" algn="l" rtl="0">
              <a:lnSpc>
                <a:spcPct val="90000"/>
              </a:lnSpc>
              <a:spcBef>
                <a:spcPts val="1000"/>
              </a:spcBef>
              <a:spcAft>
                <a:spcPts val="0"/>
              </a:spcAft>
              <a:buClr>
                <a:srgbClr val="000000"/>
              </a:buClr>
              <a:buSzPts val="2400"/>
              <a:buChar char="●"/>
            </a:pPr>
            <a:r>
              <a:rPr lang="en-US" sz="2400" b="0">
                <a:solidFill>
                  <a:srgbClr val="000000"/>
                </a:solidFill>
              </a:rPr>
              <a:t>Establishment of same requirements for Restraint and Seclusion in private SPED schools</a:t>
            </a:r>
            <a:endParaRPr sz="2400" b="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c7aca000cd_0_91"/>
          <p:cNvSpPr txBox="1">
            <a:spLocks noGrp="1"/>
          </p:cNvSpPr>
          <p:nvPr>
            <p:ph type="ctrTitle"/>
          </p:nvPr>
        </p:nvSpPr>
        <p:spPr>
          <a:xfrm>
            <a:off x="1524000" y="1927225"/>
            <a:ext cx="9144000" cy="2342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6000"/>
              <a:buFont typeface="Times New Roman"/>
              <a:buNone/>
            </a:pPr>
            <a:r>
              <a:rPr lang="en-US" sz="5000"/>
              <a:t>Review of the K-12 Special Education in Virginia Report</a:t>
            </a:r>
            <a:endParaRPr sz="5000"/>
          </a:p>
        </p:txBody>
      </p:sp>
      <p:sp>
        <p:nvSpPr>
          <p:cNvPr id="149" name="Google Shape;149;gc7aca000cd_0_91"/>
          <p:cNvSpPr txBox="1">
            <a:spLocks noGrp="1"/>
          </p:cNvSpPr>
          <p:nvPr>
            <p:ph type="subTitle" idx="1"/>
          </p:nvPr>
        </p:nvSpPr>
        <p:spPr>
          <a:xfrm>
            <a:off x="1524000" y="5245624"/>
            <a:ext cx="9144000" cy="8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2400"/>
              <a:buNone/>
            </a:pPr>
            <a:r>
              <a:rPr lang="en-US" sz="3400"/>
              <a:t>Published: December, 2020</a:t>
            </a:r>
            <a:endParaRPr sz="3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c7aca000cd_0_96"/>
          <p:cNvSpPr txBox="1">
            <a:spLocks noGrp="1"/>
          </p:cNvSpPr>
          <p:nvPr>
            <p:ph type="title"/>
          </p:nvPr>
        </p:nvSpPr>
        <p:spPr>
          <a:xfrm>
            <a:off x="3932850" y="365125"/>
            <a:ext cx="7420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400"/>
              <a:t>K-12 Special Education in Virginia</a:t>
            </a:r>
            <a:endParaRPr sz="3400"/>
          </a:p>
        </p:txBody>
      </p:sp>
      <p:sp>
        <p:nvSpPr>
          <p:cNvPr id="156" name="Google Shape;156;gc7aca000cd_0_96"/>
          <p:cNvSpPr txBox="1">
            <a:spLocks noGrp="1"/>
          </p:cNvSpPr>
          <p:nvPr>
            <p:ph type="body" idx="1"/>
          </p:nvPr>
        </p:nvSpPr>
        <p:spPr>
          <a:xfrm>
            <a:off x="377400" y="1690825"/>
            <a:ext cx="11437200" cy="46851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Times New Roman"/>
              <a:buChar char="●"/>
            </a:pPr>
            <a:r>
              <a:rPr lang="en-US" sz="2400" b="1">
                <a:solidFill>
                  <a:srgbClr val="000000"/>
                </a:solidFill>
              </a:rPr>
              <a:t>The study resolution required JLARC to examine;</a:t>
            </a:r>
            <a:endParaRPr sz="2400" b="1">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232323"/>
                </a:solidFill>
                <a:highlight>
                  <a:srgbClr val="FFFFFF"/>
                </a:highlight>
              </a:rPr>
              <a:t>the processes used by school divisions to enroll students in special education;</a:t>
            </a:r>
            <a:endParaRPr sz="2400" b="0">
              <a:solidFill>
                <a:srgbClr val="232323"/>
              </a:solidFill>
              <a:highlight>
                <a:srgbClr val="FFFFFF"/>
              </a:highlight>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232323"/>
                </a:solidFill>
                <a:highlight>
                  <a:srgbClr val="FFFFFF"/>
                </a:highlight>
              </a:rPr>
              <a:t>the determination of services needed by students with disabilities, </a:t>
            </a:r>
            <a:endParaRPr sz="2400" b="0">
              <a:solidFill>
                <a:srgbClr val="232323"/>
              </a:solidFill>
              <a:highlight>
                <a:srgbClr val="FFFFFF"/>
              </a:highlight>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232323"/>
                </a:solidFill>
                <a:highlight>
                  <a:srgbClr val="FFFFFF"/>
                </a:highlight>
              </a:rPr>
              <a:t>the provision of needed services; and </a:t>
            </a:r>
            <a:endParaRPr sz="2400" b="0">
              <a:solidFill>
                <a:srgbClr val="232323"/>
              </a:solidFill>
              <a:highlight>
                <a:srgbClr val="FFFFFF"/>
              </a:highlight>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232323"/>
                </a:solidFill>
                <a:highlight>
                  <a:srgbClr val="FFFFFF"/>
                </a:highlight>
              </a:rPr>
              <a:t>the effectiveness of VDOE in its supervisory role.</a:t>
            </a:r>
            <a:endParaRPr sz="2400" b="0">
              <a:solidFill>
                <a:srgbClr val="232323"/>
              </a:solidFill>
              <a:highlight>
                <a:srgbClr val="FFFFFF"/>
              </a:highlight>
            </a:endParaRPr>
          </a:p>
          <a:p>
            <a:pPr marL="0" lvl="0" indent="0" algn="l" rtl="0">
              <a:lnSpc>
                <a:spcPct val="90000"/>
              </a:lnSpc>
              <a:spcBef>
                <a:spcPts val="0"/>
              </a:spcBef>
              <a:spcAft>
                <a:spcPts val="0"/>
              </a:spcAft>
              <a:buSzPts val="1800"/>
              <a:buNone/>
            </a:pPr>
            <a:endParaRPr sz="1100" b="0">
              <a:solidFill>
                <a:srgbClr val="232323"/>
              </a:solidFill>
              <a:highlight>
                <a:srgbClr val="FFFFFF"/>
              </a:highlight>
            </a:endParaRPr>
          </a:p>
          <a:p>
            <a:pPr marL="457200" lvl="0" indent="-381000" algn="l" rtl="0">
              <a:lnSpc>
                <a:spcPct val="90000"/>
              </a:lnSpc>
              <a:spcBef>
                <a:spcPts val="1000"/>
              </a:spcBef>
              <a:spcAft>
                <a:spcPts val="0"/>
              </a:spcAft>
              <a:buClr>
                <a:srgbClr val="000000"/>
              </a:buClr>
              <a:buSzPts val="2400"/>
              <a:buFont typeface="Times New Roman"/>
              <a:buChar char="●"/>
            </a:pPr>
            <a:r>
              <a:rPr lang="en-US" sz="2400" b="1">
                <a:solidFill>
                  <a:srgbClr val="232323"/>
                </a:solidFill>
              </a:rPr>
              <a:t>The Individuals with Disabilities Education Act (IDEA) requires public schools to provide students with disabilities specially designed instruction and services to ensure that their education is appropriately ambitious in light of the student’s particular circumstances. </a:t>
            </a:r>
            <a:endParaRPr sz="2400" b="1">
              <a:solidFill>
                <a:srgbClr val="232323"/>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232323"/>
                </a:solidFill>
              </a:rPr>
              <a:t>In the 2020–2021 school year, about 164,000 K–12 students were enrolled in special education, about 13 percent of Virginia’s total student population.</a:t>
            </a:r>
            <a:endParaRPr sz="2400" b="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cbe945808d_0_0"/>
          <p:cNvSpPr txBox="1">
            <a:spLocks noGrp="1"/>
          </p:cNvSpPr>
          <p:nvPr>
            <p:ph type="title"/>
          </p:nvPr>
        </p:nvSpPr>
        <p:spPr>
          <a:xfrm>
            <a:off x="3904850" y="365125"/>
            <a:ext cx="7448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a:t>K-12 Special Education in Virginia</a:t>
            </a:r>
            <a:endParaRPr sz="3400"/>
          </a:p>
        </p:txBody>
      </p:sp>
      <p:sp>
        <p:nvSpPr>
          <p:cNvPr id="163" name="Google Shape;163;gcbe945808d_0_0"/>
          <p:cNvSpPr txBox="1">
            <a:spLocks noGrp="1"/>
          </p:cNvSpPr>
          <p:nvPr>
            <p:ph type="body" idx="1"/>
          </p:nvPr>
        </p:nvSpPr>
        <p:spPr>
          <a:xfrm>
            <a:off x="339150" y="2210425"/>
            <a:ext cx="11513700" cy="3150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Times New Roman"/>
              <a:buChar char="●"/>
            </a:pPr>
            <a:r>
              <a:rPr lang="en-US" sz="2400" b="1">
                <a:solidFill>
                  <a:srgbClr val="000000"/>
                </a:solidFill>
              </a:rPr>
              <a:t>Study Areas of Focus:</a:t>
            </a:r>
            <a:endParaRPr sz="2400" b="1">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determining eligibility for Special Education Services;</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IEP development, implementation and post-secondary transition planning;</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Applied Studies Diploma and related curriculum and resources;</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inclusion of students with disabilities;</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recruiting and retaining qualified Special Education teachers; and </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state supervision and monitoring of Virginia’s Special Education System.</a:t>
            </a:r>
            <a:endParaRPr sz="2400" b="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d08ac99c48_0_64"/>
          <p:cNvSpPr txBox="1">
            <a:spLocks noGrp="1"/>
          </p:cNvSpPr>
          <p:nvPr>
            <p:ph type="title"/>
          </p:nvPr>
        </p:nvSpPr>
        <p:spPr>
          <a:xfrm>
            <a:off x="3904850" y="365125"/>
            <a:ext cx="7448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a:t>K-12 Special Education in Virginia</a:t>
            </a:r>
            <a:endParaRPr sz="3400"/>
          </a:p>
        </p:txBody>
      </p:sp>
      <p:sp>
        <p:nvSpPr>
          <p:cNvPr id="170" name="Google Shape;170;gd08ac99c48_0_64"/>
          <p:cNvSpPr txBox="1">
            <a:spLocks noGrp="1"/>
          </p:cNvSpPr>
          <p:nvPr>
            <p:ph type="body" idx="1"/>
          </p:nvPr>
        </p:nvSpPr>
        <p:spPr>
          <a:xfrm>
            <a:off x="339150" y="1490550"/>
            <a:ext cx="11513700" cy="4777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Times New Roman"/>
              <a:buChar char="●"/>
            </a:pPr>
            <a:r>
              <a:rPr lang="en-US" sz="2400">
                <a:solidFill>
                  <a:srgbClr val="000000"/>
                </a:solidFill>
              </a:rPr>
              <a:t>Impact on students with disabilities</a:t>
            </a:r>
            <a:r>
              <a:rPr lang="en-US" sz="2400" b="1">
                <a:solidFill>
                  <a:srgbClr val="000000"/>
                </a:solidFill>
              </a:rPr>
              <a:t>:</a:t>
            </a:r>
            <a:endParaRPr sz="2400" b="1">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More specific and research based guidance to assist school teams with identification, evaluation and eligibility</a:t>
            </a:r>
            <a:endParaRPr sz="2400" b="0">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Improving development of high quality individualized education plans (IEP) with a focus on inclusion and secondary transition planning and services</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More transparency and clarity to support parents and within the dispute resolution process</a:t>
            </a:r>
            <a:endParaRPr sz="2400" b="0">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A focus on cyclical and data verification in monitoring local school divisions on the provision of special education</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More resources to help students and their families understand the Applied Studies Diploma and development of additional curriculum and resources</a:t>
            </a:r>
            <a:endParaRPr sz="2400" b="0">
              <a:solidFill>
                <a:srgbClr val="000000"/>
              </a:solidFill>
            </a:endParaRPr>
          </a:p>
          <a:p>
            <a:pPr marL="914400" lvl="1" indent="-381000" algn="l" rtl="0">
              <a:lnSpc>
                <a:spcPct val="90000"/>
              </a:lnSpc>
              <a:spcBef>
                <a:spcPts val="0"/>
              </a:spcBef>
              <a:spcAft>
                <a:spcPts val="0"/>
              </a:spcAft>
              <a:buClr>
                <a:srgbClr val="000000"/>
              </a:buClr>
              <a:buSzPts val="2400"/>
              <a:buChar char="○"/>
            </a:pPr>
            <a:r>
              <a:rPr lang="en-US" sz="2400" b="0">
                <a:solidFill>
                  <a:srgbClr val="000000"/>
                </a:solidFill>
              </a:rPr>
              <a:t>How to improve the recruitment and retention of qualified Special Education teachers and supporting them within local school divisions and schools</a:t>
            </a:r>
            <a:endParaRPr sz="2400" b="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ce7da4a184_0_12"/>
          <p:cNvSpPr txBox="1">
            <a:spLocks noGrp="1"/>
          </p:cNvSpPr>
          <p:nvPr>
            <p:ph type="ctrTitle"/>
          </p:nvPr>
        </p:nvSpPr>
        <p:spPr>
          <a:xfrm>
            <a:off x="415661" y="960133"/>
            <a:ext cx="11360700" cy="27369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900"/>
              <a:buNone/>
            </a:pPr>
            <a:r>
              <a:rPr lang="en-US" sz="6500"/>
              <a:t>JLARC Reports Update</a:t>
            </a:r>
            <a:endParaRPr sz="6500"/>
          </a:p>
        </p:txBody>
      </p:sp>
      <p:sp>
        <p:nvSpPr>
          <p:cNvPr id="177" name="Google Shape;177;gce7da4a184_0_12"/>
          <p:cNvSpPr txBox="1">
            <a:spLocks noGrp="1"/>
          </p:cNvSpPr>
          <p:nvPr>
            <p:ph type="subTitle" idx="1"/>
          </p:nvPr>
        </p:nvSpPr>
        <p:spPr>
          <a:xfrm>
            <a:off x="415650" y="3697025"/>
            <a:ext cx="11360700" cy="10569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2600"/>
              <a:t>April 22, 2021</a:t>
            </a:r>
            <a:endParaRPr sz="2600"/>
          </a:p>
          <a:p>
            <a:pPr marL="0" lvl="0" indent="0" algn="ctr" rtl="0">
              <a:lnSpc>
                <a:spcPct val="100000"/>
              </a:lnSpc>
              <a:spcBef>
                <a:spcPts val="0"/>
              </a:spcBef>
              <a:spcAft>
                <a:spcPts val="0"/>
              </a:spcAft>
              <a:buSzPts val="3700"/>
              <a:buNone/>
            </a:pPr>
            <a:r>
              <a:rPr lang="en-US" sz="2600"/>
              <a:t>Dr. Samantha Hollins, Assistant Superintendent</a:t>
            </a:r>
            <a:endParaRPr sz="2600"/>
          </a:p>
          <a:p>
            <a:pPr marL="0" lvl="0" indent="0" algn="ctr" rtl="0">
              <a:lnSpc>
                <a:spcPct val="100000"/>
              </a:lnSpc>
              <a:spcBef>
                <a:spcPts val="0"/>
              </a:spcBef>
              <a:spcAft>
                <a:spcPts val="0"/>
              </a:spcAft>
              <a:buSzPts val="3700"/>
              <a:buNone/>
            </a:pPr>
            <a:r>
              <a:rPr lang="en-US" sz="2600"/>
              <a:t>Special Education and Student Services</a:t>
            </a:r>
            <a:endParaRPr sz="2600"/>
          </a:p>
          <a:p>
            <a:pPr marL="0" lvl="0" indent="0" algn="ctr" rtl="0">
              <a:lnSpc>
                <a:spcPct val="100000"/>
              </a:lnSpc>
              <a:spcBef>
                <a:spcPts val="0"/>
              </a:spcBef>
              <a:spcAft>
                <a:spcPts val="0"/>
              </a:spcAft>
              <a:buSzPts val="3700"/>
              <a:buNone/>
            </a:pPr>
            <a:r>
              <a:rPr lang="en-US" sz="2600"/>
              <a:t>Dr. Linda Reviea, Special Projects Coordinator</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ce7da4a184_0_18"/>
          <p:cNvSpPr txBox="1">
            <a:spLocks noGrp="1"/>
          </p:cNvSpPr>
          <p:nvPr>
            <p:ph type="title"/>
          </p:nvPr>
        </p:nvSpPr>
        <p:spPr>
          <a:xfrm>
            <a:off x="3871475" y="522625"/>
            <a:ext cx="79962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3400"/>
              <a:t>Overview of Presentation</a:t>
            </a:r>
            <a:endParaRPr sz="3400"/>
          </a:p>
        </p:txBody>
      </p:sp>
      <p:sp>
        <p:nvSpPr>
          <p:cNvPr id="82" name="Google Shape;82;gce7da4a184_0_18"/>
          <p:cNvSpPr txBox="1">
            <a:spLocks noGrp="1"/>
          </p:cNvSpPr>
          <p:nvPr>
            <p:ph type="body" idx="1"/>
          </p:nvPr>
        </p:nvSpPr>
        <p:spPr>
          <a:xfrm>
            <a:off x="1248000" y="2017200"/>
            <a:ext cx="9432600" cy="4555200"/>
          </a:xfrm>
          <a:prstGeom prst="rect">
            <a:avLst/>
          </a:prstGeom>
          <a:noFill/>
          <a:ln>
            <a:noFill/>
          </a:ln>
        </p:spPr>
        <p:txBody>
          <a:bodyPr spcFirstLastPara="1" wrap="square" lIns="121900" tIns="121900" rIns="121900" bIns="121900" anchor="t" anchorCtr="0">
            <a:noAutofit/>
          </a:bodyPr>
          <a:lstStyle/>
          <a:p>
            <a:pPr marL="457200" lvl="0" indent="-381000" algn="l" rtl="0">
              <a:lnSpc>
                <a:spcPct val="115000"/>
              </a:lnSpc>
              <a:spcBef>
                <a:spcPts val="0"/>
              </a:spcBef>
              <a:spcAft>
                <a:spcPts val="0"/>
              </a:spcAft>
              <a:buSzPts val="2400"/>
              <a:buChar char="●"/>
            </a:pPr>
            <a:r>
              <a:rPr lang="en-US" sz="2400"/>
              <a:t>Today’s presentation is intended to provide the Board with an update on key recommendations and policy options.</a:t>
            </a:r>
            <a:endParaRPr sz="2400"/>
          </a:p>
          <a:p>
            <a:pPr marL="457200" lvl="0" indent="-381000" algn="l" rtl="0">
              <a:lnSpc>
                <a:spcPct val="115000"/>
              </a:lnSpc>
              <a:spcBef>
                <a:spcPts val="0"/>
              </a:spcBef>
              <a:spcAft>
                <a:spcPts val="0"/>
              </a:spcAft>
              <a:buSzPts val="2400"/>
              <a:buChar char="●"/>
            </a:pPr>
            <a:r>
              <a:rPr lang="en-US" sz="2400"/>
              <a:t>Any recommendations which require Board action will be brought forward as appropriate.</a:t>
            </a:r>
            <a:endParaRPr sz="2400"/>
          </a:p>
          <a:p>
            <a:pPr marL="457200" lvl="0" indent="-381000" algn="l" rtl="0">
              <a:lnSpc>
                <a:spcPct val="115000"/>
              </a:lnSpc>
              <a:spcBef>
                <a:spcPts val="0"/>
              </a:spcBef>
              <a:spcAft>
                <a:spcPts val="0"/>
              </a:spcAft>
              <a:buSzPts val="2400"/>
              <a:buChar char="●"/>
            </a:pPr>
            <a:r>
              <a:rPr lang="en-US" sz="2400"/>
              <a:t>Overall there are 59 JLARC recommendations and policy options which agency staff are reviewing.</a:t>
            </a:r>
            <a:endParaRPr sz="2400"/>
          </a:p>
          <a:p>
            <a:pPr marL="0" lvl="0" indent="0" algn="l" rtl="0">
              <a:lnSpc>
                <a:spcPct val="115000"/>
              </a:lnSpc>
              <a:spcBef>
                <a:spcPts val="0"/>
              </a:spcBef>
              <a:spcAft>
                <a:spcPts val="0"/>
              </a:spcAft>
              <a:buSzPts val="21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7a117a3a3f_0_0"/>
          <p:cNvSpPr txBox="1">
            <a:spLocks noGrp="1"/>
          </p:cNvSpPr>
          <p:nvPr>
            <p:ph type="ctrTitle"/>
          </p:nvPr>
        </p:nvSpPr>
        <p:spPr>
          <a:xfrm>
            <a:off x="1296750" y="1846450"/>
            <a:ext cx="9598500" cy="2862900"/>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dk2"/>
              </a:buClr>
              <a:buSzPts val="6000"/>
              <a:buFont typeface="Times New Roman"/>
              <a:buNone/>
            </a:pPr>
            <a:r>
              <a:rPr lang="en-US" sz="5000"/>
              <a:t>Review of the Operations and Performance of the Virginia Department of Education Report</a:t>
            </a:r>
            <a:endParaRPr sz="5000"/>
          </a:p>
        </p:txBody>
      </p:sp>
      <p:sp>
        <p:nvSpPr>
          <p:cNvPr id="88" name="Google Shape;88;g7a117a3a3f_0_0"/>
          <p:cNvSpPr txBox="1">
            <a:spLocks noGrp="1"/>
          </p:cNvSpPr>
          <p:nvPr>
            <p:ph type="subTitle" idx="1"/>
          </p:nvPr>
        </p:nvSpPr>
        <p:spPr>
          <a:xfrm>
            <a:off x="1524000" y="5389824"/>
            <a:ext cx="9144000" cy="8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2400"/>
              <a:buNone/>
            </a:pPr>
            <a:r>
              <a:rPr lang="en-US" sz="3400"/>
              <a:t>Published: October, 2020</a:t>
            </a:r>
            <a:endParaRPr sz="3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7a117a3a3f_0_5"/>
          <p:cNvSpPr txBox="1">
            <a:spLocks noGrp="1"/>
          </p:cNvSpPr>
          <p:nvPr>
            <p:ph type="title"/>
          </p:nvPr>
        </p:nvSpPr>
        <p:spPr>
          <a:xfrm>
            <a:off x="4128800" y="365125"/>
            <a:ext cx="7809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400"/>
              <a:t>Operations &amp; Performance of VDOE</a:t>
            </a:r>
            <a:endParaRPr sz="3400"/>
          </a:p>
        </p:txBody>
      </p:sp>
      <p:sp>
        <p:nvSpPr>
          <p:cNvPr id="95" name="Google Shape;95;g7a117a3a3f_0_5"/>
          <p:cNvSpPr txBox="1">
            <a:spLocks noGrp="1"/>
          </p:cNvSpPr>
          <p:nvPr>
            <p:ph type="body" idx="1"/>
          </p:nvPr>
        </p:nvSpPr>
        <p:spPr>
          <a:xfrm>
            <a:off x="377400" y="1690825"/>
            <a:ext cx="11437200" cy="4092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rgbClr val="000000"/>
              </a:buClr>
              <a:buSzPts val="2400"/>
              <a:buFont typeface="Times New Roman"/>
              <a:buChar char="●"/>
            </a:pPr>
            <a:r>
              <a:rPr lang="en-US" sz="2400" b="1">
                <a:solidFill>
                  <a:srgbClr val="000000"/>
                </a:solidFill>
              </a:rPr>
              <a:t>The study resolution required JLARC to examine whether the department:</a:t>
            </a:r>
            <a:endParaRPr sz="2400" b="1">
              <a:solidFill>
                <a:srgbClr val="000000"/>
              </a:solidFill>
            </a:endParaRPr>
          </a:p>
          <a:p>
            <a:pPr marL="914400" lvl="1" indent="-381000" algn="l" rtl="0">
              <a:lnSpc>
                <a:spcPct val="100000"/>
              </a:lnSpc>
              <a:spcBef>
                <a:spcPts val="0"/>
              </a:spcBef>
              <a:spcAft>
                <a:spcPts val="0"/>
              </a:spcAft>
              <a:buClr>
                <a:srgbClr val="000000"/>
              </a:buClr>
              <a:buSzPts val="2400"/>
              <a:buFont typeface="Times New Roman"/>
              <a:buChar char="○"/>
            </a:pPr>
            <a:r>
              <a:rPr lang="en-US" sz="2400" b="0">
                <a:solidFill>
                  <a:srgbClr val="000000"/>
                </a:solidFill>
              </a:rPr>
              <a:t>is organized and staffed to ensure efficient and effective operations; </a:t>
            </a:r>
            <a:endParaRPr sz="2400" b="0">
              <a:solidFill>
                <a:srgbClr val="000000"/>
              </a:solidFill>
            </a:endParaRPr>
          </a:p>
          <a:p>
            <a:pPr marL="914400" lvl="1" indent="-381000" algn="l" rtl="0">
              <a:lnSpc>
                <a:spcPct val="100000"/>
              </a:lnSpc>
              <a:spcBef>
                <a:spcPts val="0"/>
              </a:spcBef>
              <a:spcAft>
                <a:spcPts val="0"/>
              </a:spcAft>
              <a:buClr>
                <a:srgbClr val="000000"/>
              </a:buClr>
              <a:buSzPts val="2400"/>
              <a:buFont typeface="Times New Roman"/>
              <a:buChar char="○"/>
            </a:pPr>
            <a:r>
              <a:rPr lang="en-US" sz="2400" b="0">
                <a:solidFill>
                  <a:srgbClr val="000000"/>
                </a:solidFill>
              </a:rPr>
              <a:t>adequately monitors school division compliance with key requirements;</a:t>
            </a:r>
            <a:endParaRPr sz="2400" b="0">
              <a:solidFill>
                <a:srgbClr val="000000"/>
              </a:solidFill>
            </a:endParaRPr>
          </a:p>
          <a:p>
            <a:pPr marL="914400" lvl="1" indent="-381000" algn="l" rtl="0">
              <a:lnSpc>
                <a:spcPct val="100000"/>
              </a:lnSpc>
              <a:spcBef>
                <a:spcPts val="0"/>
              </a:spcBef>
              <a:spcAft>
                <a:spcPts val="0"/>
              </a:spcAft>
              <a:buClr>
                <a:srgbClr val="000000"/>
              </a:buClr>
              <a:buSzPts val="2400"/>
              <a:buChar char="○"/>
            </a:pPr>
            <a:r>
              <a:rPr lang="en-US" sz="2400" b="0">
                <a:solidFill>
                  <a:srgbClr val="000000"/>
                </a:solidFill>
              </a:rPr>
              <a:t>adequately supports school divisions in addressing challenges and providing effective instruction and instructional support programs;</a:t>
            </a:r>
            <a:endParaRPr sz="2400" b="0">
              <a:solidFill>
                <a:srgbClr val="000000"/>
              </a:solidFill>
            </a:endParaRPr>
          </a:p>
          <a:p>
            <a:pPr marL="914400" lvl="1" indent="-381000" algn="l" rtl="0">
              <a:lnSpc>
                <a:spcPct val="100000"/>
              </a:lnSpc>
              <a:spcBef>
                <a:spcPts val="0"/>
              </a:spcBef>
              <a:spcAft>
                <a:spcPts val="0"/>
              </a:spcAft>
              <a:buClr>
                <a:srgbClr val="000000"/>
              </a:buClr>
              <a:buSzPts val="2400"/>
              <a:buChar char="○"/>
            </a:pPr>
            <a:r>
              <a:rPr lang="en-US" sz="2400" b="0">
                <a:solidFill>
                  <a:srgbClr val="000000"/>
                </a:solidFill>
              </a:rPr>
              <a:t>effectively coordinates with other education and workforce agencies; and</a:t>
            </a:r>
            <a:endParaRPr sz="2400" b="0">
              <a:solidFill>
                <a:srgbClr val="000000"/>
              </a:solidFill>
            </a:endParaRPr>
          </a:p>
          <a:p>
            <a:pPr marL="914400" lvl="1" indent="-381000" algn="l" rtl="0">
              <a:lnSpc>
                <a:spcPct val="100000"/>
              </a:lnSpc>
              <a:spcBef>
                <a:spcPts val="0"/>
              </a:spcBef>
              <a:spcAft>
                <a:spcPts val="0"/>
              </a:spcAft>
              <a:buClr>
                <a:srgbClr val="000000"/>
              </a:buClr>
              <a:buSzPts val="2400"/>
              <a:buChar char="○"/>
            </a:pPr>
            <a:r>
              <a:rPr lang="en-US" sz="2400" b="0">
                <a:solidFill>
                  <a:srgbClr val="000000"/>
                </a:solidFill>
              </a:rPr>
              <a:t>has an effective relationship with the Board of Education.</a:t>
            </a:r>
            <a:endParaRPr sz="2400" b="0">
              <a:solidFill>
                <a:srgbClr val="000000"/>
              </a:solidFill>
            </a:endParaRPr>
          </a:p>
          <a:p>
            <a:pPr marL="457200" lvl="0" indent="0" algn="l" rtl="0">
              <a:lnSpc>
                <a:spcPct val="100000"/>
              </a:lnSpc>
              <a:spcBef>
                <a:spcPts val="2100"/>
              </a:spcBef>
              <a:spcAft>
                <a:spcPts val="0"/>
              </a:spcAft>
              <a:buSzPts val="1800"/>
              <a:buNone/>
            </a:pPr>
            <a:endParaRPr sz="100" b="0">
              <a:solidFill>
                <a:srgbClr val="000000"/>
              </a:solidFill>
            </a:endParaRPr>
          </a:p>
          <a:p>
            <a:pPr marL="457200" lvl="0" indent="-381000" algn="l" rtl="0">
              <a:lnSpc>
                <a:spcPct val="100000"/>
              </a:lnSpc>
              <a:spcBef>
                <a:spcPts val="0"/>
              </a:spcBef>
              <a:spcAft>
                <a:spcPts val="0"/>
              </a:spcAft>
              <a:buClr>
                <a:srgbClr val="000000"/>
              </a:buClr>
              <a:buSzPts val="2400"/>
              <a:buFont typeface="Times New Roman"/>
              <a:buChar char="●"/>
            </a:pPr>
            <a:r>
              <a:rPr lang="en-US" sz="2400" b="1">
                <a:solidFill>
                  <a:srgbClr val="232323"/>
                </a:solidFill>
              </a:rPr>
              <a:t>Why was the study commissioned?</a:t>
            </a:r>
            <a:endParaRPr sz="2400" b="1">
              <a:solidFill>
                <a:srgbClr val="232323"/>
              </a:solidFill>
            </a:endParaRPr>
          </a:p>
          <a:p>
            <a:pPr marL="914400" lvl="1" indent="-381000" algn="l" rtl="0">
              <a:lnSpc>
                <a:spcPct val="100000"/>
              </a:lnSpc>
              <a:spcBef>
                <a:spcPts val="0"/>
              </a:spcBef>
              <a:spcAft>
                <a:spcPts val="0"/>
              </a:spcAft>
              <a:buClr>
                <a:srgbClr val="000000"/>
              </a:buClr>
              <a:buSzPts val="2400"/>
              <a:buFont typeface="Times New Roman"/>
              <a:buChar char="○"/>
            </a:pPr>
            <a:r>
              <a:rPr lang="en-US" sz="2400" b="0">
                <a:solidFill>
                  <a:srgbClr val="232323"/>
                </a:solidFill>
              </a:rPr>
              <a:t>The Department of Education is a large agency that plays a  critical role in the educating Virginia's children.</a:t>
            </a:r>
            <a:endParaRPr sz="2400" b="0">
              <a:solidFill>
                <a:srgbClr val="232323"/>
              </a:solidFill>
            </a:endParaRPr>
          </a:p>
          <a:p>
            <a:pPr marL="914400" lvl="1" indent="-381000" algn="l" rtl="0">
              <a:lnSpc>
                <a:spcPct val="100000"/>
              </a:lnSpc>
              <a:spcBef>
                <a:spcPts val="0"/>
              </a:spcBef>
              <a:spcAft>
                <a:spcPts val="0"/>
              </a:spcAft>
              <a:buClr>
                <a:srgbClr val="232323"/>
              </a:buClr>
              <a:buSzPts val="2400"/>
              <a:buChar char="○"/>
            </a:pPr>
            <a:r>
              <a:rPr lang="en-US" sz="2400" b="0">
                <a:solidFill>
                  <a:srgbClr val="232323"/>
                </a:solidFill>
              </a:rPr>
              <a:t>The agency has not been reviewed by JLARC in many years.</a:t>
            </a:r>
            <a:endParaRPr sz="2400" b="0">
              <a:solidFill>
                <a:srgbClr val="23232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7a117a3a3f_0_23"/>
          <p:cNvSpPr txBox="1">
            <a:spLocks noGrp="1"/>
          </p:cNvSpPr>
          <p:nvPr>
            <p:ph type="title"/>
          </p:nvPr>
        </p:nvSpPr>
        <p:spPr>
          <a:xfrm>
            <a:off x="4128800" y="365125"/>
            <a:ext cx="7851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400"/>
              <a:t>Operations &amp; Performance of VDOE</a:t>
            </a:r>
            <a:endParaRPr sz="3400"/>
          </a:p>
        </p:txBody>
      </p:sp>
      <p:sp>
        <p:nvSpPr>
          <p:cNvPr id="102" name="Google Shape;102;g7a117a3a3f_0_23"/>
          <p:cNvSpPr txBox="1">
            <a:spLocks noGrp="1"/>
          </p:cNvSpPr>
          <p:nvPr>
            <p:ph type="body" idx="1"/>
          </p:nvPr>
        </p:nvSpPr>
        <p:spPr>
          <a:xfrm>
            <a:off x="343975" y="1748550"/>
            <a:ext cx="11513700" cy="3486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rgbClr val="000000"/>
              </a:buClr>
              <a:buSzPts val="2400"/>
              <a:buFont typeface="Times New Roman"/>
              <a:buChar char="●"/>
            </a:pPr>
            <a:r>
              <a:rPr lang="en-US" sz="2400" b="1">
                <a:solidFill>
                  <a:srgbClr val="000000"/>
                </a:solidFill>
              </a:rPr>
              <a:t>Study Findings</a:t>
            </a:r>
            <a:endParaRPr sz="2400" b="1">
              <a:solidFill>
                <a:srgbClr val="000000"/>
              </a:solidFill>
            </a:endParaRPr>
          </a:p>
          <a:p>
            <a:pPr marL="914400" lvl="1" indent="-381000" algn="l" rtl="0">
              <a:lnSpc>
                <a:spcPct val="100000"/>
              </a:lnSpc>
              <a:spcBef>
                <a:spcPts val="1000"/>
              </a:spcBef>
              <a:spcAft>
                <a:spcPts val="0"/>
              </a:spcAft>
              <a:buClr>
                <a:srgbClr val="000000"/>
              </a:buClr>
              <a:buSzPts val="2400"/>
              <a:buChar char="○"/>
            </a:pPr>
            <a:r>
              <a:rPr lang="en-US" sz="2400" b="0">
                <a:solidFill>
                  <a:srgbClr val="000000"/>
                </a:solidFill>
              </a:rPr>
              <a:t>School divisions generally view VDOE positively and note recent improvements.</a:t>
            </a:r>
            <a:endParaRPr sz="2400" b="0">
              <a:solidFill>
                <a:srgbClr val="000000"/>
              </a:solidFill>
            </a:endParaRPr>
          </a:p>
          <a:p>
            <a:pPr marL="914400" lvl="1" indent="-381000" algn="l" rtl="0">
              <a:lnSpc>
                <a:spcPct val="100000"/>
              </a:lnSpc>
              <a:spcBef>
                <a:spcPts val="1000"/>
              </a:spcBef>
              <a:spcAft>
                <a:spcPts val="0"/>
              </a:spcAft>
              <a:buClr>
                <a:srgbClr val="000000"/>
              </a:buClr>
              <a:buSzPts val="2400"/>
              <a:buChar char="○"/>
            </a:pPr>
            <a:r>
              <a:rPr lang="en-US" sz="2400" b="0">
                <a:solidFill>
                  <a:srgbClr val="000000"/>
                </a:solidFill>
              </a:rPr>
              <a:t>VDOE could do more to effectively supervise local divisions.</a:t>
            </a:r>
            <a:endParaRPr sz="2400" b="0">
              <a:solidFill>
                <a:srgbClr val="000000"/>
              </a:solidFill>
            </a:endParaRPr>
          </a:p>
          <a:p>
            <a:pPr marL="914400" lvl="1" indent="-381000" algn="l" rtl="0">
              <a:lnSpc>
                <a:spcPct val="100000"/>
              </a:lnSpc>
              <a:spcBef>
                <a:spcPts val="1000"/>
              </a:spcBef>
              <a:spcAft>
                <a:spcPts val="0"/>
              </a:spcAft>
              <a:buClr>
                <a:srgbClr val="000000"/>
              </a:buClr>
              <a:buSzPts val="2400"/>
              <a:buChar char="○"/>
            </a:pPr>
            <a:r>
              <a:rPr lang="en-US" sz="2400" b="0">
                <a:solidFill>
                  <a:srgbClr val="000000"/>
                </a:solidFill>
              </a:rPr>
              <a:t>VDOE generally provides adequate support and assistance.</a:t>
            </a:r>
            <a:endParaRPr sz="2400" b="0">
              <a:solidFill>
                <a:srgbClr val="000000"/>
              </a:solidFill>
            </a:endParaRPr>
          </a:p>
          <a:p>
            <a:pPr marL="914400" lvl="1" indent="-381000" algn="l" rtl="0">
              <a:lnSpc>
                <a:spcPct val="100000"/>
              </a:lnSpc>
              <a:spcBef>
                <a:spcPts val="1000"/>
              </a:spcBef>
              <a:spcAft>
                <a:spcPts val="0"/>
              </a:spcAft>
              <a:buClr>
                <a:srgbClr val="000000"/>
              </a:buClr>
              <a:buSzPts val="2400"/>
              <a:buChar char="○"/>
            </a:pPr>
            <a:r>
              <a:rPr lang="en-US" sz="2400" b="0">
                <a:solidFill>
                  <a:srgbClr val="000000"/>
                </a:solidFill>
              </a:rPr>
              <a:t>School improvement program needs to be strengthened to better support low-performing schools and divisions.</a:t>
            </a:r>
            <a:endParaRPr sz="2400" b="0">
              <a:solidFill>
                <a:srgbClr val="000000"/>
              </a:solidFill>
            </a:endParaRPr>
          </a:p>
          <a:p>
            <a:pPr marL="914400" lvl="1" indent="-381000" algn="l" rtl="0">
              <a:lnSpc>
                <a:spcPct val="100000"/>
              </a:lnSpc>
              <a:spcBef>
                <a:spcPts val="1000"/>
              </a:spcBef>
              <a:spcAft>
                <a:spcPts val="1000"/>
              </a:spcAft>
              <a:buClr>
                <a:srgbClr val="000000"/>
              </a:buClr>
              <a:buSzPts val="2400"/>
              <a:buChar char="○"/>
            </a:pPr>
            <a:r>
              <a:rPr lang="en-US" sz="2400" b="0">
                <a:solidFill>
                  <a:srgbClr val="000000"/>
                </a:solidFill>
              </a:rPr>
              <a:t>Office of Teacher Education should be strengthened to better support school divisions. </a:t>
            </a:r>
            <a:endParaRPr sz="2400" b="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d097bef026_0_0"/>
          <p:cNvSpPr txBox="1">
            <a:spLocks noGrp="1"/>
          </p:cNvSpPr>
          <p:nvPr>
            <p:ph type="title"/>
          </p:nvPr>
        </p:nvSpPr>
        <p:spPr>
          <a:xfrm>
            <a:off x="3949550" y="365125"/>
            <a:ext cx="79155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sz="3400"/>
              <a:t>Operations &amp; Performance of VDOE</a:t>
            </a:r>
            <a:endParaRPr/>
          </a:p>
        </p:txBody>
      </p:sp>
      <p:sp>
        <p:nvSpPr>
          <p:cNvPr id="109" name="Google Shape;109;gd097bef026_0_0"/>
          <p:cNvSpPr txBox="1">
            <a:spLocks noGrp="1"/>
          </p:cNvSpPr>
          <p:nvPr>
            <p:ph type="body" idx="1"/>
          </p:nvPr>
        </p:nvSpPr>
        <p:spPr>
          <a:xfrm>
            <a:off x="1008050" y="1889125"/>
            <a:ext cx="10708500" cy="513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400"/>
              <a:t>Status update</a:t>
            </a:r>
            <a:endParaRPr sz="2400"/>
          </a:p>
          <a:p>
            <a:pPr marL="457200" lvl="0" indent="-381000" algn="l" rtl="0">
              <a:lnSpc>
                <a:spcPct val="100000"/>
              </a:lnSpc>
              <a:spcBef>
                <a:spcPts val="1000"/>
              </a:spcBef>
              <a:spcAft>
                <a:spcPts val="0"/>
              </a:spcAft>
              <a:buSzPts val="2400"/>
              <a:buChar char="●"/>
            </a:pPr>
            <a:r>
              <a:rPr lang="en-US" sz="2400" b="0"/>
              <a:t>The agency is reviewing a possible framework for a pilot program to more comprehensively assess school division compliance to SOQ.</a:t>
            </a:r>
            <a:endParaRPr sz="2400" b="0"/>
          </a:p>
          <a:p>
            <a:pPr marL="457200" lvl="0" indent="-381000" algn="l" rtl="0">
              <a:lnSpc>
                <a:spcPct val="100000"/>
              </a:lnSpc>
              <a:spcBef>
                <a:spcPts val="1000"/>
              </a:spcBef>
              <a:spcAft>
                <a:spcPts val="0"/>
              </a:spcAft>
              <a:buSzPts val="2400"/>
              <a:buChar char="●"/>
            </a:pPr>
            <a:r>
              <a:rPr lang="en-US" sz="2400" b="0"/>
              <a:t>The agency is in the process of a website redesign to make navigation more intuitive and resources more accessible.  Additionally, a calendar of professional development is being explored using a virtual platform.</a:t>
            </a:r>
            <a:endParaRPr sz="2400" b="0"/>
          </a:p>
          <a:p>
            <a:pPr marL="457200" lvl="0" indent="-381000" algn="l" rtl="0">
              <a:lnSpc>
                <a:spcPct val="100000"/>
              </a:lnSpc>
              <a:spcBef>
                <a:spcPts val="1000"/>
              </a:spcBef>
              <a:spcAft>
                <a:spcPts val="0"/>
              </a:spcAft>
              <a:buSzPts val="2400"/>
              <a:buChar char="●"/>
            </a:pPr>
            <a:r>
              <a:rPr lang="en-US" sz="2400" b="0"/>
              <a:t>Dr. Ortiz and Mr. Dreier are providing an in depth presentation regarding a School Improvement model for the Board today.</a:t>
            </a:r>
            <a:endParaRPr sz="2400" b="0"/>
          </a:p>
          <a:p>
            <a:pPr marL="0" lvl="0" indent="0" algn="l" rtl="0">
              <a:lnSpc>
                <a:spcPct val="115000"/>
              </a:lnSpc>
              <a:spcBef>
                <a:spcPts val="1000"/>
              </a:spcBef>
              <a:spcAft>
                <a:spcPts val="0"/>
              </a:spcAft>
              <a:buSzPts val="1800"/>
              <a:buNone/>
            </a:pPr>
            <a:endParaRPr sz="2400" b="0"/>
          </a:p>
          <a:p>
            <a:pPr marL="457200" lvl="0" indent="0" algn="l" rtl="0">
              <a:lnSpc>
                <a:spcPct val="90000"/>
              </a:lnSpc>
              <a:spcBef>
                <a:spcPts val="1000"/>
              </a:spcBef>
              <a:spcAft>
                <a:spcPts val="0"/>
              </a:spcAft>
              <a:buSzPts val="1800"/>
              <a:buNone/>
            </a:pPr>
            <a:endParaRPr sz="22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d0d40fac89_0_2"/>
          <p:cNvSpPr txBox="1">
            <a:spLocks noGrp="1"/>
          </p:cNvSpPr>
          <p:nvPr>
            <p:ph type="title"/>
          </p:nvPr>
        </p:nvSpPr>
        <p:spPr>
          <a:xfrm>
            <a:off x="4015650" y="365125"/>
            <a:ext cx="7833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sz="3400"/>
              <a:t>Operations &amp; Performance of VDOE</a:t>
            </a:r>
            <a:endParaRPr/>
          </a:p>
        </p:txBody>
      </p:sp>
      <p:sp>
        <p:nvSpPr>
          <p:cNvPr id="116" name="Google Shape;116;gd0d40fac89_0_2"/>
          <p:cNvSpPr txBox="1">
            <a:spLocks noGrp="1"/>
          </p:cNvSpPr>
          <p:nvPr>
            <p:ph type="body" idx="1"/>
          </p:nvPr>
        </p:nvSpPr>
        <p:spPr>
          <a:xfrm>
            <a:off x="568200" y="1520325"/>
            <a:ext cx="1105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400"/>
              <a:t>Status update</a:t>
            </a:r>
            <a:endParaRPr sz="2400"/>
          </a:p>
          <a:p>
            <a:pPr marL="457200" lvl="0" indent="-381000" algn="l" rtl="0">
              <a:lnSpc>
                <a:spcPct val="100000"/>
              </a:lnSpc>
              <a:spcBef>
                <a:spcPts val="1000"/>
              </a:spcBef>
              <a:spcAft>
                <a:spcPts val="0"/>
              </a:spcAft>
              <a:buSzPts val="2400"/>
              <a:buChar char="●"/>
            </a:pPr>
            <a:r>
              <a:rPr lang="en-US" sz="2400" b="0">
                <a:solidFill>
                  <a:schemeClr val="dk1"/>
                </a:solidFill>
              </a:rPr>
              <a:t>The current annual Master Schedule Collection (MSC)/Instructional Personnel and Licensure (IPAL) instrument requires school divisions to report all instructional personnel (filled positions) who are required to hold a license issued by the Board.  </a:t>
            </a:r>
            <a:endParaRPr sz="2400" b="0">
              <a:solidFill>
                <a:schemeClr val="dk1"/>
              </a:solidFill>
            </a:endParaRPr>
          </a:p>
          <a:p>
            <a:pPr marL="457200" lvl="0" indent="-381000" algn="l" rtl="0">
              <a:lnSpc>
                <a:spcPct val="100000"/>
              </a:lnSpc>
              <a:spcBef>
                <a:spcPts val="1000"/>
              </a:spcBef>
              <a:spcAft>
                <a:spcPts val="0"/>
              </a:spcAft>
              <a:buSzPts val="2400"/>
              <a:buChar char="●"/>
            </a:pPr>
            <a:r>
              <a:rPr lang="en-US" sz="2400" b="0">
                <a:solidFill>
                  <a:schemeClr val="dk1"/>
                </a:solidFill>
              </a:rPr>
              <a:t>Current Code already provides the Board with the authority to request that the Advisory Board on Teacher Education and Licensure provide recommendations on related matters.</a:t>
            </a:r>
            <a:endParaRPr sz="2400" b="0"/>
          </a:p>
          <a:p>
            <a:pPr marL="457200" lvl="0" indent="-381000" algn="l" rtl="0">
              <a:lnSpc>
                <a:spcPct val="100000"/>
              </a:lnSpc>
              <a:spcBef>
                <a:spcPts val="1000"/>
              </a:spcBef>
              <a:spcAft>
                <a:spcPts val="0"/>
              </a:spcAft>
              <a:buSzPts val="2400"/>
              <a:buChar char="●"/>
            </a:pPr>
            <a:r>
              <a:rPr lang="en-US" sz="2400" b="0"/>
              <a:t>Current Board members provide a broad representation of constituent interests and regional interests.</a:t>
            </a:r>
            <a:endParaRPr sz="2400" b="0"/>
          </a:p>
          <a:p>
            <a:pPr marL="457200" lvl="0" indent="0" algn="l" rtl="0">
              <a:lnSpc>
                <a:spcPct val="100000"/>
              </a:lnSpc>
              <a:spcBef>
                <a:spcPts val="1000"/>
              </a:spcBef>
              <a:spcAft>
                <a:spcPts val="1000"/>
              </a:spcAft>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ctrTitle"/>
          </p:nvPr>
        </p:nvSpPr>
        <p:spPr>
          <a:xfrm>
            <a:off x="853750" y="1647325"/>
            <a:ext cx="10314900" cy="3164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6000"/>
              <a:buFont typeface="Times New Roman"/>
              <a:buNone/>
            </a:pPr>
            <a:r>
              <a:rPr lang="en-US" sz="5000"/>
              <a:t>Review of the Children’s Services Act and Private Special Education Day Schools Costs Report</a:t>
            </a:r>
            <a:endParaRPr sz="5000"/>
          </a:p>
        </p:txBody>
      </p:sp>
      <p:sp>
        <p:nvSpPr>
          <p:cNvPr id="122" name="Google Shape;122;p2"/>
          <p:cNvSpPr txBox="1">
            <a:spLocks noGrp="1"/>
          </p:cNvSpPr>
          <p:nvPr>
            <p:ph type="subTitle" idx="1"/>
          </p:nvPr>
        </p:nvSpPr>
        <p:spPr>
          <a:xfrm>
            <a:off x="1524000" y="5343599"/>
            <a:ext cx="9144000" cy="8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2400"/>
              <a:buNone/>
            </a:pPr>
            <a:r>
              <a:rPr lang="en-US" sz="3400"/>
              <a:t>Published: November, 2020</a:t>
            </a:r>
            <a:endParaRPr sz="3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c7aca000cd_0_24"/>
          <p:cNvSpPr txBox="1">
            <a:spLocks noGrp="1"/>
          </p:cNvSpPr>
          <p:nvPr>
            <p:ph type="title"/>
          </p:nvPr>
        </p:nvSpPr>
        <p:spPr>
          <a:xfrm>
            <a:off x="4352725" y="365125"/>
            <a:ext cx="7000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400"/>
              <a:t>CSA and Private SPED Schools</a:t>
            </a:r>
            <a:endParaRPr sz="3400"/>
          </a:p>
        </p:txBody>
      </p:sp>
      <p:sp>
        <p:nvSpPr>
          <p:cNvPr id="129" name="Google Shape;129;gc7aca000cd_0_24"/>
          <p:cNvSpPr txBox="1">
            <a:spLocks noGrp="1"/>
          </p:cNvSpPr>
          <p:nvPr>
            <p:ph type="body" idx="1"/>
          </p:nvPr>
        </p:nvSpPr>
        <p:spPr>
          <a:xfrm>
            <a:off x="343975" y="1738975"/>
            <a:ext cx="11437200" cy="4567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Times New Roman"/>
              <a:buChar char="●"/>
            </a:pPr>
            <a:r>
              <a:rPr lang="en-US" sz="2400" b="1">
                <a:solidFill>
                  <a:srgbClr val="000000"/>
                </a:solidFill>
              </a:rPr>
              <a:t>The study resolution required JLARC to examine:</a:t>
            </a:r>
            <a:endParaRPr sz="2400" b="1">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drivers of spending growth in the CSA program; </a:t>
            </a:r>
            <a:endParaRPr sz="2400" b="0">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cost effectiveness of services, especially private special education day school; and</a:t>
            </a:r>
            <a:endParaRPr sz="2400" b="0">
              <a:solidFill>
                <a:srgbClr val="000000"/>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000000"/>
                </a:solidFill>
              </a:rPr>
              <a:t>state and local oversight and administration of CSA.</a:t>
            </a:r>
            <a:endParaRPr sz="2400" b="0">
              <a:solidFill>
                <a:srgbClr val="000000"/>
              </a:solidFill>
            </a:endParaRPr>
          </a:p>
          <a:p>
            <a:pPr marL="914400" lvl="0" indent="0" algn="l" rtl="0">
              <a:lnSpc>
                <a:spcPct val="90000"/>
              </a:lnSpc>
              <a:spcBef>
                <a:spcPts val="1000"/>
              </a:spcBef>
              <a:spcAft>
                <a:spcPts val="0"/>
              </a:spcAft>
              <a:buSzPts val="1800"/>
              <a:buNone/>
            </a:pPr>
            <a:endParaRPr sz="100" b="0">
              <a:solidFill>
                <a:srgbClr val="000000"/>
              </a:solidFill>
            </a:endParaRPr>
          </a:p>
          <a:p>
            <a:pPr marL="457200" lvl="0" indent="-381000" algn="l" rtl="0">
              <a:lnSpc>
                <a:spcPct val="90000"/>
              </a:lnSpc>
              <a:spcBef>
                <a:spcPts val="1000"/>
              </a:spcBef>
              <a:spcAft>
                <a:spcPts val="0"/>
              </a:spcAft>
              <a:buClr>
                <a:srgbClr val="000000"/>
              </a:buClr>
              <a:buSzPts val="2400"/>
              <a:buFont typeface="Times New Roman"/>
              <a:buChar char="●"/>
            </a:pPr>
            <a:r>
              <a:rPr lang="en-US" sz="2400" b="1">
                <a:solidFill>
                  <a:srgbClr val="232323"/>
                </a:solidFill>
              </a:rPr>
              <a:t>The CSA program was created to more efficiently and effectively serve Virginia children who require services from multiple different programs.</a:t>
            </a:r>
            <a:endParaRPr sz="2400" b="1">
              <a:solidFill>
                <a:srgbClr val="232323"/>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232323"/>
                </a:solidFill>
              </a:rPr>
              <a:t>Services include community-based behavioral health services (e.g. outpatient counseling) for children in foster care or at risk of foster care placement, and</a:t>
            </a:r>
            <a:endParaRPr sz="2400" b="0">
              <a:solidFill>
                <a:srgbClr val="232323"/>
              </a:solidFill>
            </a:endParaRPr>
          </a:p>
          <a:p>
            <a:pPr marL="914400" lvl="1" indent="-381000" algn="l" rtl="0">
              <a:lnSpc>
                <a:spcPct val="90000"/>
              </a:lnSpc>
              <a:spcBef>
                <a:spcPts val="0"/>
              </a:spcBef>
              <a:spcAft>
                <a:spcPts val="0"/>
              </a:spcAft>
              <a:buClr>
                <a:srgbClr val="000000"/>
              </a:buClr>
              <a:buSzPts val="2400"/>
              <a:buFont typeface="Times New Roman"/>
              <a:buChar char="○"/>
            </a:pPr>
            <a:r>
              <a:rPr lang="en-US" sz="2400" b="0">
                <a:solidFill>
                  <a:srgbClr val="232323"/>
                </a:solidFill>
              </a:rPr>
              <a:t>Services delivered to students with disabilities who are placed in private special education day schools instead of public school settings.</a:t>
            </a:r>
            <a:endParaRPr sz="2400" b="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Widescreen</PresentationFormat>
  <Paragraphs>111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Times New Roman</vt:lpstr>
      <vt:lpstr>Josefin Sans</vt:lpstr>
      <vt:lpstr>Trebuchet MS</vt:lpstr>
      <vt:lpstr>Arial</vt:lpstr>
      <vt:lpstr>Simple Light</vt:lpstr>
      <vt:lpstr>JLARC Reports Update</vt:lpstr>
      <vt:lpstr>Overview of Presentation</vt:lpstr>
      <vt:lpstr>Review of the Operations and Performance of the Virginia Department of Education Report</vt:lpstr>
      <vt:lpstr>Operations &amp; Performance of VDOE</vt:lpstr>
      <vt:lpstr>Operations &amp; Performance of VDOE</vt:lpstr>
      <vt:lpstr>Operations &amp; Performance of VDOE</vt:lpstr>
      <vt:lpstr>Operations &amp; Performance of VDOE</vt:lpstr>
      <vt:lpstr>Review of the Children’s Services Act and Private Special Education Day Schools Costs Report</vt:lpstr>
      <vt:lpstr>CSA and Private SPED Schools</vt:lpstr>
      <vt:lpstr>CSA and Private SPED Schools</vt:lpstr>
      <vt:lpstr>CSA and Private SPED Schools</vt:lpstr>
      <vt:lpstr>Review of the K-12 Special Education in Virginia Report</vt:lpstr>
      <vt:lpstr>K-12 Special Education in Virginia</vt:lpstr>
      <vt:lpstr>K-12 Special Education in Virginia</vt:lpstr>
      <vt:lpstr>K-12 Special Education in Virginia</vt:lpstr>
      <vt:lpstr>JLARC Reports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JLARC Reports Update</dc:title>
  <dc:creator>Timothy Nuthall</dc:creator>
  <cp:lastModifiedBy>Webb, Emily (DOE)</cp:lastModifiedBy>
  <cp:revision>1</cp:revision>
  <dcterms:created xsi:type="dcterms:W3CDTF">2020-12-16T13:53:34Z</dcterms:created>
  <dcterms:modified xsi:type="dcterms:W3CDTF">2021-04-13T19:48:25Z</dcterms:modified>
</cp:coreProperties>
</file>