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Josefin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8plDizsZ23DstXXmB+Edpfv89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AF284B-09FB-48A6-A6AA-37859060E654}">
  <a:tblStyle styleId="{45AF284B-09FB-48A6-A6AA-37859060E6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n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294337" y="4376445"/>
            <a:ext cx="7047450" cy="4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n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2029" y="8699765"/>
            <a:ext cx="1376362" cy="458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d117483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cd1174833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cd1174833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23fc402d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d23fc402d4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d23fc402d4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db43f9a2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cdb43f9a2f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cdb43f9a2f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23fc402d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d23fc402d4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d23fc402d4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0d66ed141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d0d66ed14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c3109bd8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dc3109bd85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dc3109bd85_0_1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c3109bd85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dc3109bd8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c3109bd8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dc3109bd85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dc3109bd85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8c13aea67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78c13aea6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c3109bd8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dc3109bd85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dc3109bd85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c3109bd8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dc3109bd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c3109bd8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dc3109bd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c3109bd85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dc3109bd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23fc402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d23fc402d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d23fc402d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db43f9a2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92" name="Google Shape;192;gcdb43f9a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23fc402d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d23fc402d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d23fc402d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Title Pag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18" descr="VDOE Logo&#10;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1135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28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31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1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32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33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3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1"/>
          <p:cNvSpPr txBox="1">
            <a:spLocks noGrp="1"/>
          </p:cNvSpPr>
          <p:nvPr>
            <p:ph type="body" idx="1"/>
          </p:nvPr>
        </p:nvSpPr>
        <p:spPr>
          <a:xfrm>
            <a:off x="609600" y="1726376"/>
            <a:ext cx="10972800" cy="480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72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40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0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BLACK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23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9374" y="6116638"/>
            <a:ext cx="2462625" cy="8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20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0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RED">
  <p:cSld name="Alternate Section Header - RED">
    <p:bg>
      <p:bgPr>
        <a:solidFill>
          <a:srgbClr val="C00000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rebuchet MS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26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340" y="6089650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29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9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988"/>
              </a:buClr>
              <a:buSzPts val="2400"/>
              <a:buNone/>
              <a:defRPr sz="2400">
                <a:solidFill>
                  <a:srgbClr val="8889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2000"/>
              <a:buNone/>
              <a:defRPr sz="2000">
                <a:solidFill>
                  <a:srgbClr val="888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800"/>
              <a:buNone/>
              <a:defRPr sz="1800">
                <a:solidFill>
                  <a:srgbClr val="888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988"/>
              </a:buClr>
              <a:buSzPts val="1600"/>
              <a:buNone/>
              <a:defRPr sz="1600">
                <a:solidFill>
                  <a:srgbClr val="8889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19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BLACK">
  <p:cSld name="Alternate Section Header - BLACK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22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29374" y="6116638"/>
            <a:ext cx="2462625" cy="8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1A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1135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2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4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1011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27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7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340" y="6116944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5" descr="A picture containing photo, newspaper, different, many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1673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  <a:prstGeom prst="rect">
            <a:avLst/>
          </a:prstGeom>
          <a:solidFill>
            <a:schemeClr val="lt1">
              <a:alpha val="61568"/>
            </a:schemeClr>
          </a:solidFill>
          <a:ln w="79375" cap="rnd" cmpd="sng">
            <a:solidFill>
              <a:srgbClr val="C00000">
                <a:alpha val="77647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901A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25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1A2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901A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25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25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>
            <a:off x="941700" y="1848125"/>
            <a:ext cx="10308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 sz="4800"/>
              <a:t>Implementing Virginia’s New Requirements for Culturally Competent Educators </a:t>
            </a:r>
            <a:endParaRPr sz="4800"/>
          </a:p>
        </p:txBody>
      </p:sp>
      <p:sp>
        <p:nvSpPr>
          <p:cNvPr id="153" name="Google Shape;153;p1"/>
          <p:cNvSpPr txBox="1">
            <a:spLocks noGrp="1"/>
          </p:cNvSpPr>
          <p:nvPr>
            <p:ph type="subTitle" idx="1"/>
          </p:nvPr>
        </p:nvSpPr>
        <p:spPr>
          <a:xfrm>
            <a:off x="1524000" y="4097199"/>
            <a:ext cx="9144000" cy="1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Presented on June 17, 2021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i="1"/>
              <a:t>Holly Coy, Assistant Superintendent for Policy, Equity, and Communications</a:t>
            </a:r>
            <a:endParaRPr i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d11748333_0_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Status and Recommendation</a:t>
            </a:r>
            <a:endParaRPr/>
          </a:p>
        </p:txBody>
      </p:sp>
      <p:sp>
        <p:nvSpPr>
          <p:cNvPr id="208" name="Google Shape;208;gcd11748333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917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Will apply to all individuals seeking initial licensure and those renewing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Content to align with local policy guidance and Standard 6 of Uniform Performance Guidelines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Differentiated content for initial and renewal 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</a:t>
            </a:r>
            <a:r>
              <a:rPr lang="en-US" i="1">
                <a:solidFill>
                  <a:srgbClr val="222222"/>
                </a:solidFill>
              </a:rPr>
              <a:t>tion Item G which recommends:</a:t>
            </a:r>
            <a:endParaRPr i="1">
              <a:solidFill>
                <a:srgbClr val="222222"/>
              </a:solidFill>
            </a:endParaRPr>
          </a:p>
          <a:p>
            <a:pPr marL="914400" lvl="1" indent="-406400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Trebuchet MS"/>
              <a:buChar char="•"/>
            </a:pPr>
            <a:r>
              <a:rPr lang="en-US" sz="2800">
                <a:solidFill>
                  <a:srgbClr val="222222"/>
                </a:solidFill>
              </a:rPr>
              <a:t>First review and approval of NOIRA to begin regulatory process</a:t>
            </a:r>
            <a:endParaRPr sz="2800">
              <a:solidFill>
                <a:srgbClr val="222222"/>
              </a:solidFill>
            </a:endParaRPr>
          </a:p>
          <a:p>
            <a:pPr marL="914400" lvl="1" indent="-406400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Char char="•"/>
            </a:pPr>
            <a:r>
              <a:rPr lang="en-US" sz="2800">
                <a:solidFill>
                  <a:srgbClr val="222222"/>
                </a:solidFill>
              </a:rPr>
              <a:t>Anticipate proposed stage review by Board in fall 2021</a:t>
            </a:r>
            <a:endParaRPr sz="28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23fc402d4_0_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History and Social Science Endorsement Requirements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db43f9a2f_0_13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Status and Recommendations</a:t>
            </a:r>
            <a:endParaRPr/>
          </a:p>
        </p:txBody>
      </p:sp>
      <p:sp>
        <p:nvSpPr>
          <p:cNvPr id="221" name="Google Shape;221;gcdb43f9a2f_0_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06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Will apply to all individuals seeking initial licensure and those renewing</a:t>
            </a:r>
            <a:endParaRPr>
              <a:solidFill>
                <a:schemeClr val="dk1"/>
              </a:solidFill>
            </a:endParaRPr>
          </a:p>
          <a:p>
            <a:pPr marL="457200" lvl="0" indent="-39306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Content to align with local policy guidance and Standard 6 of Uniform Performance Guidelines</a:t>
            </a:r>
            <a:endParaRPr>
              <a:solidFill>
                <a:schemeClr val="dk1"/>
              </a:solidFill>
            </a:endParaRPr>
          </a:p>
          <a:p>
            <a:pPr marL="457200" lvl="0" indent="-39306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solidFill>
                  <a:schemeClr val="dk1"/>
                </a:solidFill>
              </a:rPr>
              <a:t>Differentiated content for initial and renewal </a:t>
            </a:r>
            <a:endParaRPr>
              <a:solidFill>
                <a:schemeClr val="dk1"/>
              </a:solidFill>
            </a:endParaRPr>
          </a:p>
          <a:p>
            <a:pPr marL="457200" lvl="0" indent="-39306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Ac</a:t>
            </a:r>
            <a:r>
              <a:rPr lang="en-US" i="1">
                <a:solidFill>
                  <a:srgbClr val="22222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tion Item XYZ which recommends:</a:t>
            </a:r>
            <a:endParaRPr i="1">
              <a:solidFill>
                <a:srgbClr val="22222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914400" lvl="1" indent="-393065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Trebuchet MS"/>
              <a:buChar char="•"/>
            </a:pPr>
            <a:r>
              <a:rPr lang="en-US" sz="2800">
                <a:solidFill>
                  <a:srgbClr val="22222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Fast track action on Educator Prep Program and Licensure Regulations</a:t>
            </a:r>
            <a:endParaRPr sz="2800">
              <a:solidFill>
                <a:srgbClr val="22222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914400" lvl="1" indent="-393065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•"/>
            </a:pPr>
            <a:r>
              <a:rPr lang="en-US" sz="2800">
                <a:solidFill>
                  <a:srgbClr val="22222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Includes other special education related fast track actions </a:t>
            </a:r>
            <a:endParaRPr sz="2800">
              <a:solidFill>
                <a:srgbClr val="222222"/>
              </a:solidFill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</a:ext>
              </a:extLst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222222"/>
              </a:solidFill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23fc402d4_0_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Training Guidance and Local Training Requirements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0d66ed141_0_1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Status and Recommendations</a:t>
            </a:r>
            <a:endParaRPr/>
          </a:p>
        </p:txBody>
      </p:sp>
      <p:sp>
        <p:nvSpPr>
          <p:cNvPr id="233" name="Google Shape;233;gd0d66ed141_0_12"/>
          <p:cNvSpPr txBox="1">
            <a:spLocks noGrp="1"/>
          </p:cNvSpPr>
          <p:nvPr>
            <p:ph type="body" idx="1"/>
          </p:nvPr>
        </p:nvSpPr>
        <p:spPr>
          <a:xfrm>
            <a:off x="923925" y="1691000"/>
            <a:ext cx="10341000" cy="4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3000"/>
              <a:t>VDOE Guidance Required by 2022</a:t>
            </a:r>
            <a:endParaRPr sz="3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3000"/>
              <a:t>Content to align with licensure requirements and Standard 6 of Uniform Performance Guidelines</a:t>
            </a:r>
            <a:endParaRPr sz="3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3000"/>
              <a:t>Informed by Culturally Relevant and Inclusive Practices Educators Committee (created via 2020 legislation) - anticipated July 2021 Report</a:t>
            </a:r>
            <a:endParaRPr sz="3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3000"/>
              <a:t>No action items required at this time</a:t>
            </a:r>
            <a:endParaRPr sz="3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3000"/>
              <a:t>Anticipate Guidance on First Review by Board in early fall</a:t>
            </a:r>
            <a:endParaRPr sz="3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c3109bd85_0_1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Recommendations for Board Action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c3109bd85_0_145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Action Items for Consideration</a:t>
            </a:r>
            <a:endParaRPr/>
          </a:p>
        </p:txBody>
      </p:sp>
      <p:sp>
        <p:nvSpPr>
          <p:cNvPr id="245" name="Google Shape;245;gdc3109bd85_0_145"/>
          <p:cNvSpPr txBox="1">
            <a:spLocks noGrp="1"/>
          </p:cNvSpPr>
          <p:nvPr>
            <p:ph type="body" idx="1"/>
          </p:nvPr>
        </p:nvSpPr>
        <p:spPr>
          <a:xfrm>
            <a:off x="923925" y="1691000"/>
            <a:ext cx="10341000" cy="4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Trebuchet MS"/>
              <a:buChar char="•"/>
            </a:pPr>
            <a:r>
              <a:rPr lang="en-US" sz="3100"/>
              <a:t>Review recommended actions and timeline</a:t>
            </a:r>
            <a:endParaRPr sz="31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/>
          </a:p>
          <a:p>
            <a:pPr marL="457200" lvl="0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Font typeface="Trebuchet MS"/>
              <a:buChar char="•"/>
            </a:pPr>
            <a:r>
              <a:rPr lang="en-US" sz="3100"/>
              <a:t>Consider Item XYZ to establish timeline implementing </a:t>
            </a:r>
            <a:r>
              <a:rPr lang="en-US" sz="3100" i="1"/>
              <a:t>Uniform Performance Guidelines</a:t>
            </a:r>
            <a:endParaRPr sz="3100" i="1"/>
          </a:p>
          <a:p>
            <a:pPr marL="457200" lvl="0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Consider Item XYZ to approve NOIRA for Licensure Regulations </a:t>
            </a:r>
            <a:endParaRPr sz="3100"/>
          </a:p>
          <a:p>
            <a:pPr marL="457200" lvl="0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Consider Item XYZ to initiate fast track action on Licensure Regulations and Educator Preparation Program Regulations </a:t>
            </a:r>
            <a:endParaRPr sz="3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c3109bd85_0_1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Questions and Discussion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8c13aea67_0_26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Introduction and Overview </a:t>
            </a:r>
            <a:endParaRPr/>
          </a:p>
        </p:txBody>
      </p:sp>
      <p:sp>
        <p:nvSpPr>
          <p:cNvPr id="159" name="Google Shape;159;g78c13aea67_0_26"/>
          <p:cNvSpPr txBox="1">
            <a:spLocks noGrp="1"/>
          </p:cNvSpPr>
          <p:nvPr>
            <p:ph type="body" idx="1"/>
          </p:nvPr>
        </p:nvSpPr>
        <p:spPr>
          <a:xfrm>
            <a:off x="838200" y="15800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Legislative and Implementation Overview </a:t>
            </a:r>
            <a:endParaRPr sz="3100"/>
          </a:p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Teacher Evaluation </a:t>
            </a:r>
            <a:endParaRPr sz="3100"/>
          </a:p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Licensure Requirements </a:t>
            </a:r>
            <a:endParaRPr sz="3100"/>
          </a:p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History and Social Students Endorsement</a:t>
            </a:r>
            <a:endParaRPr sz="3100"/>
          </a:p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Guidance and Requirements for Local Policy and Training</a:t>
            </a:r>
            <a:endParaRPr sz="3100"/>
          </a:p>
          <a:p>
            <a:pPr marL="45720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Recommended Board Action Items </a:t>
            </a:r>
            <a:endParaRPr sz="31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	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c3109bd85_0_1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Legislative and Implementation Overview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c3109bd85_0_0"/>
          <p:cNvSpPr txBox="1">
            <a:spLocks noGrp="1"/>
          </p:cNvSpPr>
          <p:nvPr>
            <p:ph type="title"/>
          </p:nvPr>
        </p:nvSpPr>
        <p:spPr>
          <a:xfrm>
            <a:off x="419100" y="182539"/>
            <a:ext cx="109347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 sz="3800"/>
              <a:t>New Legislative Requirements (SB1196/HB1904)</a:t>
            </a:r>
            <a:endParaRPr sz="3800"/>
          </a:p>
        </p:txBody>
      </p:sp>
      <p:sp>
        <p:nvSpPr>
          <p:cNvPr id="171" name="Google Shape;171;gdc3109bd85_0_0"/>
          <p:cNvSpPr txBox="1">
            <a:spLocks noGrp="1"/>
          </p:cNvSpPr>
          <p:nvPr>
            <p:ph type="body" idx="1"/>
          </p:nvPr>
        </p:nvSpPr>
        <p:spPr>
          <a:xfrm>
            <a:off x="838200" y="15800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Josefin Sans"/>
              <a:buAutoNum type="arabicPeriod"/>
            </a:pPr>
            <a:r>
              <a:rPr lang="en-US" sz="23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Teacher Evaluations </a:t>
            </a: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shall include cultural proficiency efficacy;</a:t>
            </a:r>
            <a:endParaRPr sz="23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Josefin Sans"/>
              <a:buAutoNum type="arabicPeriod"/>
            </a:pP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Every person seeking </a:t>
            </a:r>
            <a:r>
              <a:rPr lang="en-US" sz="23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initial licensure or renewal of a license </a:t>
            </a: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shall complete instruction or training in cultural competency; </a:t>
            </a:r>
            <a:endParaRPr sz="23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Josefin Sans"/>
              <a:buAutoNum type="arabicPeriod"/>
            </a:pP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Every person seeking initial licensure or renewal of a license with an </a:t>
            </a:r>
            <a:r>
              <a:rPr lang="en-US" sz="23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endorsement in history and social science</a:t>
            </a: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shall complete instruction in African American history, as prescribed by the Virginia Board of Education; and</a:t>
            </a:r>
            <a:endParaRPr sz="23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Josefin Sans"/>
              <a:buAutoNum type="arabicPeriod"/>
            </a:pP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Each </a:t>
            </a:r>
            <a:r>
              <a:rPr lang="en-US" sz="2300" b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school board shall adopt and implement policies</a:t>
            </a:r>
            <a:r>
              <a:rPr lang="en-US" sz="23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that require each teacher and any other school board employee holding a license issued by the Board to complete cultural competency training, in accordance with guidance issued by the Board, at least every two years. </a:t>
            </a:r>
            <a:endParaRPr sz="2300"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	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c3109bd85_0_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Implementation and Status Updates</a:t>
            </a:r>
            <a:endParaRPr/>
          </a:p>
        </p:txBody>
      </p:sp>
      <p:graphicFrame>
        <p:nvGraphicFramePr>
          <p:cNvPr id="177" name="Google Shape;177;gdc3109bd85_0_5"/>
          <p:cNvGraphicFramePr/>
          <p:nvPr/>
        </p:nvGraphicFramePr>
        <p:xfrm>
          <a:off x="473988" y="1041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{45AF284B-09FB-48A6-A6AA-37859060E654}</a:tableStyleId>
              </a:tblPr>
              <a:tblGrid>
                <a:gridCol w="260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Mechanism for Implementation</a:t>
                      </a: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Status and Upcoming Actions</a:t>
                      </a: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Teacher Evaluations</a:t>
                      </a: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Board of Education </a:t>
                      </a:r>
                      <a:r>
                        <a:rPr lang="en-US" sz="1700" b="1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Guidelines for Uniform Performance Standards and Evaluation Criteria for Teachers</a:t>
                      </a:r>
                      <a:endParaRPr sz="17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-BOE approved updates in March</a:t>
                      </a:r>
                      <a:endParaRPr sz="18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-30-day public comment period on Townhall completed on May 12, 2021 </a:t>
                      </a:r>
                      <a:endParaRPr sz="18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-BOE to consider timeline </a:t>
                      </a:r>
                      <a:endParaRPr sz="18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Licensure requirements </a:t>
                      </a: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Licensure Regulations </a:t>
                      </a:r>
                      <a:r>
                        <a:rPr lang="en-US" sz="17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 full regulatory process to be utilized to make updates to requirements. Content aligned to local policies and training. </a:t>
                      </a:r>
                      <a:endParaRPr sz="17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-BOE to consider NOIRA for regulations to start the process</a:t>
                      </a:r>
                      <a:endParaRPr sz="18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History-Social Studies endorsement</a:t>
                      </a: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Licensure Regulations</a:t>
                      </a:r>
                      <a:r>
                        <a:rPr lang="en-US" sz="17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 and </a:t>
                      </a:r>
                      <a:r>
                        <a:rPr lang="en-US" sz="17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Education Preparation Program Regulations - </a:t>
                      </a:r>
                      <a:r>
                        <a:rPr lang="en-US" sz="17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fast track process to be utilized to make updates</a:t>
                      </a:r>
                      <a:endParaRPr sz="17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-BOE to consider fast track action to start the process </a:t>
                      </a:r>
                      <a:endParaRPr sz="18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Local school board policies and training for employed and licensed staff</a:t>
                      </a: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New guidance</a:t>
                      </a: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 to be developed and issued by the Board of Education to inform local policies and trainings</a:t>
                      </a:r>
                      <a:endParaRPr sz="18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-Draft guidance anticipated before the Board in fall 2021</a:t>
                      </a:r>
                      <a:endParaRPr sz="18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c3109bd85_0_10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Proposed Timeline</a:t>
            </a:r>
            <a:endParaRPr/>
          </a:p>
        </p:txBody>
      </p:sp>
      <p:graphicFrame>
        <p:nvGraphicFramePr>
          <p:cNvPr id="183" name="Google Shape;183;gdc3109bd85_0_10"/>
          <p:cNvGraphicFramePr/>
          <p:nvPr/>
        </p:nvGraphicFramePr>
        <p:xfrm>
          <a:off x="196575" y="90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{45AF284B-09FB-48A6-A6AA-37859060E654}</a:tableStyleId>
              </a:tblPr>
              <a:tblGrid>
                <a:gridCol w="21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2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9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Summer 2021</a:t>
                      </a: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Fall </a:t>
                      </a: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2021</a:t>
                      </a: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Spring - Summer 2022</a:t>
                      </a: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2022-23 School Year</a:t>
                      </a: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Summer 2023</a:t>
                      </a:r>
                      <a:endParaRPr sz="18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Teacher Evaluations</a:t>
                      </a:r>
                      <a:endParaRPr sz="15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Teacher Evaluation Standards finalized 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Principal and Superintendent Evaluation Standards to the Board (January 2022)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Training for division staff on all updates to Evaluation Standards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Implementation of updated Evaluation Standards 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Licensure requirements </a:t>
                      </a:r>
                      <a:endParaRPr sz="15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Regulatory process initiated 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Proposed stage before the Board 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Regulations finalized winter/spring 2023 (at earliest)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July 1, 2023 requirements in effect for licensure (at earliest)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History-Social Studies endorsement</a:t>
                      </a:r>
                      <a:endParaRPr sz="15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Fast track regulatory process initiated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Required AAH content available to teachers via Virtual Virginia 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Summer 2022 - regulations finalized (at earliest)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July 1, 2023 requirements in effect for endorsed teachers 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Local school board policies and training for employed and licensed staff</a:t>
                      </a:r>
                      <a:endParaRPr sz="1500" b="1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BOE issues state guidance;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Local divisions adopt policies and train staff; VDOE training opportunities offered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All staff trained for the first time by fall 2022 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Ongoing training </a:t>
                      </a:r>
                      <a:endParaRPr sz="15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23fc402d4_0_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Teacher Evaluation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db43f9a2f_0_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rebuchet MS"/>
              <a:buNone/>
            </a:pPr>
            <a:r>
              <a:rPr lang="en-US"/>
              <a:t>Status and Recommendation </a:t>
            </a:r>
            <a:endParaRPr/>
          </a:p>
        </p:txBody>
      </p:sp>
      <p:sp>
        <p:nvSpPr>
          <p:cNvPr id="195" name="Google Shape;195;gcdb43f9a2f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New Standard 6 added to </a:t>
            </a:r>
            <a:r>
              <a:rPr lang="en-US" sz="2400" i="1">
                <a:solidFill>
                  <a:srgbClr val="222222"/>
                </a:solidFill>
              </a:rPr>
              <a:t>Guidelines for Uniform Performance Standards and Evaluation Criteria for Teachers</a:t>
            </a:r>
            <a:r>
              <a:rPr lang="en-US" sz="2400">
                <a:solidFill>
                  <a:srgbClr val="222222"/>
                </a:solidFill>
              </a:rPr>
              <a:t> by Board in March</a:t>
            </a:r>
            <a:endParaRPr sz="2400">
              <a:solidFill>
                <a:srgbClr val="222222"/>
              </a:solidFill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rgbClr val="222222"/>
                </a:solidFill>
              </a:rPr>
              <a:t>Guidelines on Townhall from April 14  - May 12, 2021 for public comment</a:t>
            </a:r>
            <a:endParaRPr sz="2400">
              <a:solidFill>
                <a:srgbClr val="222222"/>
              </a:solidFill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rgbClr val="222222"/>
                </a:solidFill>
              </a:rPr>
              <a:t>Corresponding training in development </a:t>
            </a:r>
            <a:endParaRPr sz="2400">
              <a:solidFill>
                <a:srgbClr val="222222"/>
              </a:solidFill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 sz="2400">
                <a:solidFill>
                  <a:srgbClr val="222222"/>
                </a:solidFill>
              </a:rPr>
              <a:t>Updated Guidelines</a:t>
            </a:r>
            <a:r>
              <a:rPr lang="en-US" sz="2400">
                <a:solidFill>
                  <a:srgbClr val="22222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for Principals and Superintendents</a:t>
            </a:r>
            <a:r>
              <a:rPr lang="en-US" sz="2400">
                <a:solidFill>
                  <a:srgbClr val="222222"/>
                </a:solidFill>
              </a:rPr>
              <a:t> anticipated before the Board in January 2022</a:t>
            </a:r>
            <a:endParaRPr sz="2400">
              <a:solidFill>
                <a:srgbClr val="222222"/>
              </a:solidFill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Trebuchet MS"/>
              <a:buChar char="•"/>
            </a:pPr>
            <a:r>
              <a:rPr lang="en-US" sz="2400" i="1">
                <a:solidFill>
                  <a:srgbClr val="222222"/>
                </a:solidFill>
              </a:rPr>
              <a:t>Action Item D which recommends:</a:t>
            </a:r>
            <a:endParaRPr sz="2400" i="1">
              <a:solidFill>
                <a:srgbClr val="222222"/>
              </a:solidFill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Trebuchet MS"/>
              <a:buChar char="•"/>
            </a:pPr>
            <a:r>
              <a:rPr lang="en-US">
                <a:solidFill>
                  <a:srgbClr val="222222"/>
                </a:solidFill>
              </a:rPr>
              <a:t>Require implementation in the 2022-2023 school year</a:t>
            </a:r>
            <a:endParaRPr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23fc402d4_0_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Licensure Requirements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">
      <a:dk1>
        <a:srgbClr val="0F150D"/>
      </a:dk1>
      <a:lt1>
        <a:srgbClr val="FFFFFF"/>
      </a:lt1>
      <a:dk2>
        <a:srgbClr val="2F3E46"/>
      </a:dk2>
      <a:lt2>
        <a:srgbClr val="CDCDCD"/>
      </a:lt2>
      <a:accent1>
        <a:srgbClr val="101517"/>
      </a:accent1>
      <a:accent2>
        <a:srgbClr val="C12436"/>
      </a:accent2>
      <a:accent3>
        <a:srgbClr val="A5A5A5"/>
      </a:accent3>
      <a:accent4>
        <a:srgbClr val="FFC005"/>
      </a:accent4>
      <a:accent5>
        <a:srgbClr val="14C8E6"/>
      </a:accent5>
      <a:accent6>
        <a:srgbClr val="50E269"/>
      </a:accent6>
      <a:hlink>
        <a:srgbClr val="C12436"/>
      </a:hlink>
      <a:folHlink>
        <a:srgbClr val="1015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DOE">
      <a:dk1>
        <a:srgbClr val="0F150D"/>
      </a:dk1>
      <a:lt1>
        <a:srgbClr val="FFFFFF"/>
      </a:lt1>
      <a:dk2>
        <a:srgbClr val="2F3E46"/>
      </a:dk2>
      <a:lt2>
        <a:srgbClr val="CDCDCD"/>
      </a:lt2>
      <a:accent1>
        <a:srgbClr val="101517"/>
      </a:accent1>
      <a:accent2>
        <a:srgbClr val="C12436"/>
      </a:accent2>
      <a:accent3>
        <a:srgbClr val="A5A5A5"/>
      </a:accent3>
      <a:accent4>
        <a:srgbClr val="FFC005"/>
      </a:accent4>
      <a:accent5>
        <a:srgbClr val="14C8E6"/>
      </a:accent5>
      <a:accent6>
        <a:srgbClr val="50E269"/>
      </a:accent6>
      <a:hlink>
        <a:srgbClr val="C12436"/>
      </a:hlink>
      <a:folHlink>
        <a:srgbClr val="1015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803</Words>
  <Application>Microsoft Office PowerPoint</Application>
  <PresentationFormat>Widescreen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Trebuchet MS</vt:lpstr>
      <vt:lpstr>Josefin Sans</vt:lpstr>
      <vt:lpstr>Arial</vt:lpstr>
      <vt:lpstr>Calibri</vt:lpstr>
      <vt:lpstr>Office Theme</vt:lpstr>
      <vt:lpstr>Office Theme</vt:lpstr>
      <vt:lpstr>Implementing Virginia’s New Requirements for Culturally Competent Educators </vt:lpstr>
      <vt:lpstr>Introduction and Overview </vt:lpstr>
      <vt:lpstr>Legislative and Implementation Overview</vt:lpstr>
      <vt:lpstr>New Legislative Requirements (SB1196/HB1904)</vt:lpstr>
      <vt:lpstr>Implementation and Status Updates</vt:lpstr>
      <vt:lpstr>Proposed Timeline</vt:lpstr>
      <vt:lpstr>Teacher Evaluation</vt:lpstr>
      <vt:lpstr>Status and Recommendation </vt:lpstr>
      <vt:lpstr>Licensure Requirements </vt:lpstr>
      <vt:lpstr>Status and Recommendation</vt:lpstr>
      <vt:lpstr>History and Social Science Endorsement Requirements </vt:lpstr>
      <vt:lpstr>Status and Recommendations</vt:lpstr>
      <vt:lpstr>Training Guidance and Local Training Requirements </vt:lpstr>
      <vt:lpstr>Status and Recommendations</vt:lpstr>
      <vt:lpstr>Recommendations for Board Action</vt:lpstr>
      <vt:lpstr>Action Items for Consideration</vt:lpstr>
      <vt:lpstr>Questions and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Virginia’s New Requirements for Culturally Competent Educators </dc:title>
  <dc:creator>Leslie Sale</dc:creator>
  <cp:lastModifiedBy>Webb, Emily (DOE)</cp:lastModifiedBy>
  <cp:revision>3</cp:revision>
  <dcterms:created xsi:type="dcterms:W3CDTF">2020-08-05T01:51:50Z</dcterms:created>
  <dcterms:modified xsi:type="dcterms:W3CDTF">2021-06-07T20:01:51Z</dcterms:modified>
</cp:coreProperties>
</file>