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Josefin Sans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5SPHJ4ygmNB5hff4kzVgdlVp/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BDE9A0-7AC0-4927-92DF-13223CA10C20}">
  <a:tblStyle styleId="{1BBDE9A0-7AC0-4927-92DF-13223CA10C2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C2253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416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" name="Google Shape;9;n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294337" y="4376445"/>
            <a:ext cx="7047450" cy="40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n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2029" y="8699765"/>
            <a:ext cx="1376362" cy="4587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cdb43f9a2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cdb43f9a2f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cdb43f9a2f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d23fc402d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d23fc402d4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d23fc402d4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0d66ed141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d0d66ed14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5a806c3a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f5a806c3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c3109bd8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dc3109bd85_0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dc3109bd85_0_1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c3109bd8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gdc3109bd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c3109bd85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gdc3109bd8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23fc402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d23fc402d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d23fc402d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db43f9a2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80" name="Google Shape;180;gcdb43f9a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23fc402d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d23fc402d4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d23fc402d4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d117483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cd1174833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cd1174833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23fc402d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d23fc402d4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d23fc402d4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in Title Pag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18" descr="VDOE Logo&#10;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5" descr="A picture containing photo, newspaper, different, many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1673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ctrTitle"/>
          </p:nvPr>
        </p:nvSpPr>
        <p:spPr>
          <a:xfrm>
            <a:off x="1524000" y="2235199"/>
            <a:ext cx="9144000" cy="2387600"/>
          </a:xfrm>
          <a:prstGeom prst="rect">
            <a:avLst/>
          </a:prstGeom>
          <a:solidFill>
            <a:schemeClr val="lt1">
              <a:alpha val="60784"/>
            </a:schemeClr>
          </a:solidFill>
          <a:ln w="79375" cap="rnd" cmpd="sng">
            <a:solidFill>
              <a:srgbClr val="C00000">
                <a:alpha val="76862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1135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9" name="Google Shape;99;p28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8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sldNum" idx="12"/>
          </p:nvPr>
        </p:nvSpPr>
        <p:spPr>
          <a:xfrm>
            <a:off x="8610601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8" name="Google Shape;108;p31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1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2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6" name="Google Shape;116;p32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2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4" name="Google Shape;124;p33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3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0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9" name="Google Shape;139;p40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0" descr="VDOE Logo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Section Header - BLACK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7" name="Google Shape;147;p23" descr="VDO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29374" y="6116638"/>
            <a:ext cx="2462625" cy="8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Section Header - RED">
  <p:cSld name="Alternate Section Header - RED">
    <p:bg>
      <p:bgPr>
        <a:solidFill>
          <a:srgbClr val="C00000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Trebuchet MS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26" descr="VDO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2340" y="6089650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20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0" descr="VDOE Logo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>
            <a:spLocks noGrp="1"/>
          </p:cNvSpPr>
          <p:nvPr>
            <p:ph type="body" idx="1"/>
          </p:nvPr>
        </p:nvSpPr>
        <p:spPr>
          <a:xfrm>
            <a:off x="609600" y="1726376"/>
            <a:ext cx="10972800" cy="480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72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29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9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988"/>
              </a:buClr>
              <a:buSzPts val="2400"/>
              <a:buNone/>
              <a:defRPr sz="2400">
                <a:solidFill>
                  <a:srgbClr val="8889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8"/>
              </a:buClr>
              <a:buSzPts val="2000"/>
              <a:buNone/>
              <a:defRPr sz="2000">
                <a:solidFill>
                  <a:srgbClr val="8889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8"/>
              </a:buClr>
              <a:buSzPts val="1800"/>
              <a:buNone/>
              <a:defRPr sz="1800">
                <a:solidFill>
                  <a:srgbClr val="8889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8"/>
              </a:buClr>
              <a:buSzPts val="1600"/>
              <a:buNone/>
              <a:defRPr sz="1600">
                <a:solidFill>
                  <a:srgbClr val="8889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8"/>
              </a:buClr>
              <a:buSzPts val="1600"/>
              <a:buNone/>
              <a:defRPr sz="1600">
                <a:solidFill>
                  <a:srgbClr val="8889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8"/>
              </a:buClr>
              <a:buSzPts val="1600"/>
              <a:buNone/>
              <a:defRPr sz="1600">
                <a:solidFill>
                  <a:srgbClr val="8889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8"/>
              </a:buClr>
              <a:buSzPts val="1600"/>
              <a:buNone/>
              <a:defRPr sz="1600">
                <a:solidFill>
                  <a:srgbClr val="8889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8"/>
              </a:buClr>
              <a:buSzPts val="1600"/>
              <a:buNone/>
              <a:defRPr sz="1600">
                <a:solidFill>
                  <a:srgbClr val="8889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8"/>
              </a:buClr>
              <a:buSzPts val="1600"/>
              <a:buNone/>
              <a:defRPr sz="1600">
                <a:solidFill>
                  <a:srgbClr val="8889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" name="Google Shape;57;p19" descr="VDO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Section Header - BLACK">
  <p:cSld name="Alternate Section Header - BLACK">
    <p:bg>
      <p:bgPr>
        <a:solidFill>
          <a:schemeClr val="dk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" name="Google Shape;64;p22" descr="VDO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29374" y="6116638"/>
            <a:ext cx="2462625" cy="8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1135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2" name="Google Shape;72;p24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4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1" name="Google Shape;81;p27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7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7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2253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901A2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2525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8">
          <p15:clr>
            <a:srgbClr val="F26B43"/>
          </p15:clr>
        </p15:guide>
        <p15:guide id="2" pos="72">
          <p15:clr>
            <a:srgbClr val="F26B43"/>
          </p15:clr>
        </p15:guide>
        <p15:guide id="3" pos="7608">
          <p15:clr>
            <a:srgbClr val="F26B43"/>
          </p15:clr>
        </p15:guide>
        <p15:guide id="4" orient="horz" pos="7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2253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901A2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2525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8">
          <p15:clr>
            <a:srgbClr val="F26B43"/>
          </p15:clr>
        </p15:guide>
        <p15:guide id="2" pos="72">
          <p15:clr>
            <a:srgbClr val="F26B43"/>
          </p15:clr>
        </p15:guide>
        <p15:guide id="3" pos="7608">
          <p15:clr>
            <a:srgbClr val="F26B43"/>
          </p15:clr>
        </p15:guide>
        <p15:guide id="4" orient="horz" pos="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"/>
          <p:cNvSpPr txBox="1">
            <a:spLocks noGrp="1"/>
          </p:cNvSpPr>
          <p:nvPr>
            <p:ph type="ctrTitle"/>
          </p:nvPr>
        </p:nvSpPr>
        <p:spPr>
          <a:xfrm>
            <a:off x="941700" y="1290750"/>
            <a:ext cx="103086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</a:pPr>
            <a:r>
              <a:rPr lang="en-US" sz="4500">
                <a:solidFill>
                  <a:srgbClr val="C00000"/>
                </a:solidFill>
                <a:highlight>
                  <a:srgbClr val="FFFFFF"/>
                </a:highlight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Status</a:t>
            </a:r>
            <a:r>
              <a:rPr lang="en-US" sz="4500">
                <a:solidFill>
                  <a:srgbClr val="C00000"/>
                </a:solidFill>
                <a:highlight>
                  <a:srgbClr val="FFFFFF"/>
                </a:highlight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Update on the Implementation of the Culturally Competent Educators Legislation</a:t>
            </a:r>
            <a:r>
              <a:rPr lang="en-US" sz="4500">
                <a:solidFill>
                  <a:srgbClr val="C0000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 </a:t>
            </a:r>
            <a:endParaRPr sz="4500">
              <a:solidFill>
                <a:srgbClr val="C00000"/>
              </a:solidFill>
            </a:endParaRPr>
          </a:p>
        </p:txBody>
      </p:sp>
      <p:sp>
        <p:nvSpPr>
          <p:cNvPr id="153" name="Google Shape;153;p1"/>
          <p:cNvSpPr txBox="1">
            <a:spLocks noGrp="1"/>
          </p:cNvSpPr>
          <p:nvPr>
            <p:ph type="subTitle" idx="1"/>
          </p:nvPr>
        </p:nvSpPr>
        <p:spPr>
          <a:xfrm>
            <a:off x="1524000" y="3685250"/>
            <a:ext cx="9144000" cy="26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Presented on October 20, 2021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i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i="1"/>
              <a:t>Dr. Rosa Atkins, Chief Diversity, Equity and Inclusion Officer</a:t>
            </a:r>
            <a:endParaRPr i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i="1"/>
              <a:t>Holly Coy, Assistant Superintendent for Policy and Communications</a:t>
            </a:r>
            <a:endParaRPr i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cdb43f9a2f_0_13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Endorsement Updates</a:t>
            </a:r>
            <a:endParaRPr/>
          </a:p>
        </p:txBody>
      </p:sp>
      <p:sp>
        <p:nvSpPr>
          <p:cNvPr id="209" name="Google Shape;209;gcdb43f9a2f_0_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i="1">
                <a:solidFill>
                  <a:schemeClr val="dk1"/>
                </a:solidFill>
              </a:rPr>
              <a:t>Licensure Regulations for School Personnel </a:t>
            </a:r>
            <a:r>
              <a:rPr lang="en-US">
                <a:solidFill>
                  <a:schemeClr val="dk1"/>
                </a:solidFill>
              </a:rPr>
              <a:t>and</a:t>
            </a:r>
            <a:r>
              <a:rPr lang="en-US" i="1">
                <a:solidFill>
                  <a:schemeClr val="dk1"/>
                </a:solidFill>
              </a:rPr>
              <a:t> Regulations Governing Education Prep Programs </a:t>
            </a:r>
            <a:r>
              <a:rPr lang="en-US">
                <a:solidFill>
                  <a:schemeClr val="dk1"/>
                </a:solidFill>
              </a:rPr>
              <a:t>must be amended to reflect new History and Social Science Endorsement requirements in African American History.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BOE approved fast track action in July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Currently under review by the Governor’s Office </a:t>
            </a:r>
            <a:endParaRPr>
              <a:solidFill>
                <a:schemeClr val="dk1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</a:ext>
              </a:extLst>
            </a:endParaRPr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endParaRPr sz="2800">
              <a:solidFill>
                <a:srgbClr val="222222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d23fc402d4_0_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Draft BOE Guidance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0d66ed141_0_12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</a:pPr>
            <a:r>
              <a:rPr lang="en-US"/>
              <a:t>Local Training and BOE Guidance Updates</a:t>
            </a:r>
            <a:endParaRPr/>
          </a:p>
        </p:txBody>
      </p:sp>
      <p:sp>
        <p:nvSpPr>
          <p:cNvPr id="221" name="Google Shape;221;gd0d66ed141_0_12"/>
          <p:cNvSpPr txBox="1">
            <a:spLocks noGrp="1"/>
          </p:cNvSpPr>
          <p:nvPr>
            <p:ph type="body" idx="1"/>
          </p:nvPr>
        </p:nvSpPr>
        <p:spPr>
          <a:xfrm>
            <a:off x="923925" y="1691000"/>
            <a:ext cx="10341000" cy="47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Local divisions must train staff by the start of the 2022-23 school year, and biannually after that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VBOE Guidance on such training is required by December 31, 2021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Draft guidance before the Board later this fall </a:t>
            </a:r>
            <a:endParaRPr sz="2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5a806c3aa_0_0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</a:pPr>
            <a:r>
              <a:rPr lang="en-US"/>
              <a:t>Development of Draft Guidance</a:t>
            </a:r>
            <a:endParaRPr/>
          </a:p>
        </p:txBody>
      </p:sp>
      <p:sp>
        <p:nvSpPr>
          <p:cNvPr id="227" name="Google Shape;227;gf5a806c3aa_0_0"/>
          <p:cNvSpPr txBox="1">
            <a:spLocks noGrp="1"/>
          </p:cNvSpPr>
          <p:nvPr>
            <p:ph type="body" idx="1"/>
          </p:nvPr>
        </p:nvSpPr>
        <p:spPr>
          <a:xfrm>
            <a:off x="923925" y="1691000"/>
            <a:ext cx="10341000" cy="47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Collaboration amongst staff from VDOE (Policy &amp; Communications, Instruction, Teacher Education and Licensure, Diversity, Equity &amp; Inclusion), Secretary of Education and Governor’s Office of Diversity, Equity and Inclusion 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Small Stakeholder Workgroup to review national scholarship, experiences in school divisions, provided input in framework of document for staff, and has conducted a preliminary review of draft guidance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Next steps are incorporating their feedback and soliciting broader feedback from stakeholders </a:t>
            </a:r>
            <a:endParaRPr sz="27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c3109bd85_0_1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Legislative and Implementation Overview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c3109bd85_0_0"/>
          <p:cNvSpPr txBox="1">
            <a:spLocks noGrp="1"/>
          </p:cNvSpPr>
          <p:nvPr>
            <p:ph type="title"/>
          </p:nvPr>
        </p:nvSpPr>
        <p:spPr>
          <a:xfrm>
            <a:off x="419100" y="182539"/>
            <a:ext cx="109347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</a:pPr>
            <a:r>
              <a:rPr lang="en-US" sz="3800"/>
              <a:t>New Legislative Requirements (SB1196/HB1904)</a:t>
            </a:r>
            <a:endParaRPr sz="3800"/>
          </a:p>
        </p:txBody>
      </p:sp>
      <p:sp>
        <p:nvSpPr>
          <p:cNvPr id="165" name="Google Shape;165;gdc3109bd85_0_0"/>
          <p:cNvSpPr txBox="1">
            <a:spLocks noGrp="1"/>
          </p:cNvSpPr>
          <p:nvPr>
            <p:ph type="body" idx="1"/>
          </p:nvPr>
        </p:nvSpPr>
        <p:spPr>
          <a:xfrm>
            <a:off x="838200" y="15800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Josefin Sans"/>
              <a:buAutoNum type="arabicPeriod"/>
            </a:pPr>
            <a:r>
              <a:rPr lang="en-US" sz="2300" b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Teacher Evaluations </a:t>
            </a:r>
            <a:r>
              <a:rPr lang="en-US" sz="23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shall include cultural proficiency efficacy;</a:t>
            </a:r>
            <a:endParaRPr sz="230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Josefin Sans"/>
              <a:buAutoNum type="arabicPeriod"/>
            </a:pPr>
            <a:r>
              <a:rPr lang="en-US" sz="23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Every person seeking </a:t>
            </a:r>
            <a:r>
              <a:rPr lang="en-US" sz="2300" b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initial licensure or renewal of a license </a:t>
            </a:r>
            <a:r>
              <a:rPr lang="en-US" sz="23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shall complete instruction or training in cultural competency; </a:t>
            </a:r>
            <a:endParaRPr sz="230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Josefin Sans"/>
              <a:buAutoNum type="arabicPeriod"/>
            </a:pPr>
            <a:r>
              <a:rPr lang="en-US" sz="23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Every person seeking initial licensure or renewal of a license with an </a:t>
            </a:r>
            <a:r>
              <a:rPr lang="en-US" sz="2300" b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endorsement in history and social science</a:t>
            </a:r>
            <a:r>
              <a:rPr lang="en-US" sz="23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shall complete instruction in African American history, as prescribed by the Virginia Board of Education; and</a:t>
            </a:r>
            <a:endParaRPr sz="230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Josefin Sans"/>
              <a:buAutoNum type="arabicPeriod"/>
            </a:pPr>
            <a:r>
              <a:rPr lang="en-US" sz="23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Each </a:t>
            </a:r>
            <a:r>
              <a:rPr lang="en-US" sz="2300" b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school board shall adopt and implement policies</a:t>
            </a:r>
            <a:r>
              <a:rPr lang="en-US" sz="23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that require each teacher and any other school board employee holding a license issued by the Board to complete cultural competency training, in accordance with guidance issued by the Board, at least every two years. </a:t>
            </a:r>
            <a:endParaRPr sz="2300"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	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c3109bd85_0_5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</a:pPr>
            <a:r>
              <a:rPr lang="en-US"/>
              <a:t>Overview of Current Status </a:t>
            </a:r>
            <a:endParaRPr/>
          </a:p>
        </p:txBody>
      </p:sp>
      <p:graphicFrame>
        <p:nvGraphicFramePr>
          <p:cNvPr id="171" name="Google Shape;171;gdc3109bd85_0_5"/>
          <p:cNvGraphicFramePr/>
          <p:nvPr/>
        </p:nvGraphicFramePr>
        <p:xfrm>
          <a:off x="414150" y="807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{1BBDE9A0-7AC0-4927-92DF-13223CA10C20}</a:tableStyleId>
              </a:tblPr>
              <a:tblGrid>
                <a:gridCol w="266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Mechanism for Implementation</a:t>
                      </a:r>
                      <a:endParaRPr sz="1800" b="1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Status and Upcoming Actions</a:t>
                      </a:r>
                      <a:endParaRPr sz="1800" b="1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Teacher Evaluations</a:t>
                      </a:r>
                      <a:endParaRPr sz="1800" b="1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Board of Education </a:t>
                      </a:r>
                      <a:r>
                        <a:rPr lang="en-US" sz="1700" b="1" u="none" strike="noStrike" cap="none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Guidelines for Uniform Performance Standards and Evaluation Criteria for Teachers, Principals and Superintendents</a:t>
                      </a:r>
                      <a:endParaRPr sz="1700" b="1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-Teacher Performance Evaluation System Handbook now finalized </a:t>
                      </a:r>
                      <a:endParaRPr sz="1800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-Principal and Superintendent practitioner workgroups convening this fall</a:t>
                      </a:r>
                      <a:endParaRPr sz="1800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-Principal and Superintendent proposals before the Board in January</a:t>
                      </a:r>
                      <a:endParaRPr sz="1800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Licensure requirements </a:t>
                      </a:r>
                      <a:endParaRPr sz="1800" b="1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Licensure Regulations </a:t>
                      </a:r>
                      <a:r>
                        <a:rPr lang="en-US" sz="1700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- full regulatory process to be utilized to make updates to requirements. Content aligned to local policies and training. </a:t>
                      </a:r>
                      <a:endParaRPr sz="1700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-NOIRA pending in Governor’s Office</a:t>
                      </a:r>
                      <a:endParaRPr sz="1800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7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History-Social Studies endorsement</a:t>
                      </a:r>
                      <a:endParaRPr sz="1800" b="1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Licensure Regulations</a:t>
                      </a:r>
                      <a:r>
                        <a:rPr lang="en-US" sz="1700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 and </a:t>
                      </a:r>
                      <a:r>
                        <a:rPr lang="en-US" sz="1700" b="1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Education Preparation Program Regulations - </a:t>
                      </a:r>
                      <a:r>
                        <a:rPr lang="en-US" sz="1700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fast track process to be utilized to make updates</a:t>
                      </a:r>
                      <a:endParaRPr sz="1700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-Fast Track action pending in Governor’s Office</a:t>
                      </a:r>
                      <a:endParaRPr sz="1800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6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Local school board policies and training for employed and licensed staff</a:t>
                      </a:r>
                      <a:endParaRPr sz="1800" b="1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New guidance</a:t>
                      </a:r>
                      <a:r>
                        <a:rPr lang="en-US" sz="1800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 to be developed and issued by the Board of Education to inform local policies and trainings</a:t>
                      </a:r>
                      <a:endParaRPr sz="1800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-Draft guidance in development</a:t>
                      </a:r>
                      <a:endParaRPr sz="1800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-Draft guidance anticipated before the Board in fall 2021</a:t>
                      </a:r>
                      <a:endParaRPr sz="1800" u="none" strike="noStrike" cap="non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23fc402d4_0_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Superintendent, Principal and Teacher Evaluation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db43f9a2f_0_0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</a:pPr>
            <a:r>
              <a:rPr lang="en-US"/>
              <a:t>Updates on Evaluation Criteria </a:t>
            </a:r>
            <a:endParaRPr/>
          </a:p>
        </p:txBody>
      </p:sp>
      <p:sp>
        <p:nvSpPr>
          <p:cNvPr id="183" name="Google Shape;183;gcdb43f9a2f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i="1">
                <a:solidFill>
                  <a:srgbClr val="222222"/>
                </a:solidFill>
              </a:rPr>
              <a:t>Guidelines for Uniform Performance Standards and Evaluation Criteria for Teachers</a:t>
            </a:r>
            <a:r>
              <a:rPr lang="en-US" sz="2400">
                <a:solidFill>
                  <a:srgbClr val="222222"/>
                </a:solidFill>
              </a:rPr>
              <a:t> updated with new Standard 6, finalized and approved for implementation in the 2022-2023 school year</a:t>
            </a:r>
            <a:endParaRPr sz="2400">
              <a:solidFill>
                <a:srgbClr val="222222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US" sz="2400">
                <a:solidFill>
                  <a:srgbClr val="222222"/>
                </a:solidFill>
              </a:rPr>
              <a:t>Regional trainings on teacher standards will be held spring 2022 </a:t>
            </a:r>
            <a:endParaRPr sz="2400">
              <a:solidFill>
                <a:srgbClr val="222222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rgbClr val="222222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US" sz="2400">
                <a:solidFill>
                  <a:srgbClr val="222222"/>
                </a:solidFill>
              </a:rPr>
              <a:t>Principal and Superintendent Practitioner groups meeting this fall</a:t>
            </a:r>
            <a:endParaRPr sz="2400">
              <a:solidFill>
                <a:srgbClr val="222222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US" sz="2400">
                <a:solidFill>
                  <a:srgbClr val="222222"/>
                </a:solidFill>
              </a:rPr>
              <a:t>Proposed revisions to </a:t>
            </a:r>
            <a:r>
              <a:rPr lang="en-US" sz="2400" i="1">
                <a:solidFill>
                  <a:srgbClr val="222222"/>
                </a:solidFill>
              </a:rPr>
              <a:t>Guidelines for Uniform Performance Standards and Evaluation Criteria for Principals</a:t>
            </a:r>
            <a:r>
              <a:rPr lang="en-US" sz="2400">
                <a:solidFill>
                  <a:srgbClr val="222222"/>
                </a:solidFill>
              </a:rPr>
              <a:t>, and </a:t>
            </a:r>
            <a:r>
              <a:rPr lang="en-US" sz="2400" i="1">
                <a:solidFill>
                  <a:srgbClr val="222222"/>
                </a:solidFill>
              </a:rPr>
              <a:t>Superintendents</a:t>
            </a:r>
            <a:r>
              <a:rPr lang="en-US" sz="2400">
                <a:solidFill>
                  <a:srgbClr val="222222"/>
                </a:solidFill>
              </a:rPr>
              <a:t> anticipated to come before the Board in January 2022</a:t>
            </a:r>
            <a:endParaRPr sz="2400">
              <a:solidFill>
                <a:srgbClr val="222222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US" sz="2400">
                <a:solidFill>
                  <a:srgbClr val="222222"/>
                </a:solidFill>
              </a:rPr>
              <a:t>Anticipate implementation in the 2022-2023 school year</a:t>
            </a:r>
            <a:endParaRPr sz="2400">
              <a:solidFill>
                <a:srgbClr val="222222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US" sz="2400">
                <a:solidFill>
                  <a:srgbClr val="222222"/>
                </a:solidFill>
              </a:rPr>
              <a:t>Trainings for the field will be held in the spring 2022 </a:t>
            </a:r>
            <a:endParaRPr sz="2400">
              <a:solidFill>
                <a:srgbClr val="222222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rgbClr val="222222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23fc402d4_0_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Licensure Requirements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cd11748333_0_0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Licensure Updates</a:t>
            </a:r>
            <a:endParaRPr/>
          </a:p>
        </p:txBody>
      </p:sp>
      <p:sp>
        <p:nvSpPr>
          <p:cNvPr id="196" name="Google Shape;196;gcd11748333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917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i="1"/>
              <a:t>Licensure Regulations for School Personnel </a:t>
            </a:r>
            <a:r>
              <a:rPr lang="en-US"/>
              <a:t>must be amended to reflect new requirements for cultural competency professional learning.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BOE approved a NOIRA </a:t>
            </a:r>
            <a:r>
              <a:rPr lang="en-US" sz="2800">
                <a:solidFill>
                  <a:srgbClr val="222222"/>
                </a:solidFill>
              </a:rPr>
              <a:t>to </a:t>
            </a:r>
            <a:r>
              <a:rPr lang="en-US">
                <a:solidFill>
                  <a:srgbClr val="222222"/>
                </a:solidFill>
              </a:rPr>
              <a:t>initiate the regulatory process in June. </a:t>
            </a:r>
            <a:endParaRPr>
              <a:solidFill>
                <a:srgbClr val="222222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</a:pPr>
            <a:r>
              <a:rPr lang="en-US">
                <a:solidFill>
                  <a:srgbClr val="222222"/>
                </a:solidFill>
              </a:rPr>
              <a:t>Currently under review by the Governor’s Office </a:t>
            </a:r>
            <a:endParaRPr>
              <a:solidFill>
                <a:srgbClr val="222222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</a:pPr>
            <a:r>
              <a:rPr lang="en-US">
                <a:solidFill>
                  <a:srgbClr val="222222"/>
                </a:solidFill>
              </a:rPr>
              <a:t>Proposed stage before the Board in late fall/ early winter </a:t>
            </a:r>
            <a:endParaRPr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23fc402d4_0_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History and Social Science Endorsement Requirements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DOE">
      <a:dk1>
        <a:srgbClr val="0F150D"/>
      </a:dk1>
      <a:lt1>
        <a:srgbClr val="FFFFFF"/>
      </a:lt1>
      <a:dk2>
        <a:srgbClr val="2F3E46"/>
      </a:dk2>
      <a:lt2>
        <a:srgbClr val="CDCDCD"/>
      </a:lt2>
      <a:accent1>
        <a:srgbClr val="101517"/>
      </a:accent1>
      <a:accent2>
        <a:srgbClr val="C12436"/>
      </a:accent2>
      <a:accent3>
        <a:srgbClr val="A5A5A5"/>
      </a:accent3>
      <a:accent4>
        <a:srgbClr val="FFC005"/>
      </a:accent4>
      <a:accent5>
        <a:srgbClr val="14C8E6"/>
      </a:accent5>
      <a:accent6>
        <a:srgbClr val="50E269"/>
      </a:accent6>
      <a:hlink>
        <a:srgbClr val="C12436"/>
      </a:hlink>
      <a:folHlink>
        <a:srgbClr val="1015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VDOE">
      <a:dk1>
        <a:srgbClr val="0F150D"/>
      </a:dk1>
      <a:lt1>
        <a:srgbClr val="FFFFFF"/>
      </a:lt1>
      <a:dk2>
        <a:srgbClr val="2F3E46"/>
      </a:dk2>
      <a:lt2>
        <a:srgbClr val="CDCDCD"/>
      </a:lt2>
      <a:accent1>
        <a:srgbClr val="101517"/>
      </a:accent1>
      <a:accent2>
        <a:srgbClr val="C12436"/>
      </a:accent2>
      <a:accent3>
        <a:srgbClr val="A5A5A5"/>
      </a:accent3>
      <a:accent4>
        <a:srgbClr val="FFC005"/>
      </a:accent4>
      <a:accent5>
        <a:srgbClr val="14C8E6"/>
      </a:accent5>
      <a:accent6>
        <a:srgbClr val="50E269"/>
      </a:accent6>
      <a:hlink>
        <a:srgbClr val="C12436"/>
      </a:hlink>
      <a:folHlink>
        <a:srgbClr val="1015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653</Words>
  <Application>Microsoft Office PowerPoint</Application>
  <PresentationFormat>Widescreen</PresentationFormat>
  <Paragraphs>71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Trebuchet MS</vt:lpstr>
      <vt:lpstr>Josefin Sans</vt:lpstr>
      <vt:lpstr>Calibri</vt:lpstr>
      <vt:lpstr>Arial</vt:lpstr>
      <vt:lpstr>Office Theme</vt:lpstr>
      <vt:lpstr>Office Theme</vt:lpstr>
      <vt:lpstr>Status Update on the Implementation of the Culturally Competent Educators Legislation </vt:lpstr>
      <vt:lpstr>Legislative and Implementation Overview</vt:lpstr>
      <vt:lpstr>New Legislative Requirements (SB1196/HB1904)</vt:lpstr>
      <vt:lpstr>Overview of Current Status </vt:lpstr>
      <vt:lpstr>Superintendent, Principal and Teacher Evaluation </vt:lpstr>
      <vt:lpstr>Updates on Evaluation Criteria </vt:lpstr>
      <vt:lpstr>Licensure Requirements </vt:lpstr>
      <vt:lpstr>Licensure Updates</vt:lpstr>
      <vt:lpstr>History and Social Science Endorsement Requirements </vt:lpstr>
      <vt:lpstr>Endorsement Updates</vt:lpstr>
      <vt:lpstr>Draft BOE Guidance</vt:lpstr>
      <vt:lpstr>Local Training and BOE Guidance Updates</vt:lpstr>
      <vt:lpstr>Development of Draft Guidance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Update on the Implementation of the Culturally Competent Educators Legislation </dc:title>
  <dc:creator>Leslie Sale</dc:creator>
  <cp:lastModifiedBy>VITA Program</cp:lastModifiedBy>
  <cp:revision>1</cp:revision>
  <dcterms:created xsi:type="dcterms:W3CDTF">2020-08-05T01:51:50Z</dcterms:created>
  <dcterms:modified xsi:type="dcterms:W3CDTF">2021-10-13T19:52:36Z</dcterms:modified>
</cp:coreProperties>
</file>