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10"/>
  </p:notesMasterIdLst>
  <p:sldIdLst>
    <p:sldId id="333" r:id="rId3"/>
    <p:sldId id="335" r:id="rId4"/>
    <p:sldId id="350" r:id="rId5"/>
    <p:sldId id="336" r:id="rId6"/>
    <p:sldId id="351" r:id="rId7"/>
    <p:sldId id="347" r:id="rId8"/>
    <p:sldId id="297"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mHZR5ZJElFUywvCf885Dy5Fcx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olique" initials="" lastIdx="1" clrIdx="0"/>
  <p:cmAuthor id="1" name="Loving-Ryder, Shelley (DOE)" initials="LS(" lastIdx="15" clrIdx="1">
    <p:extLst>
      <p:ext uri="{19B8F6BF-5375-455C-9EA6-DF929625EA0E}">
        <p15:presenceInfo xmlns:p15="http://schemas.microsoft.com/office/powerpoint/2012/main" userId="S-1-5-21-3102109963-2641124013-111641105-78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BDB34B-ACA6-4FC8-AD62-0CB67225060A}">
  <a:tblStyle styleId="{D1BDB34B-ACA6-4FC8-AD62-0CB67225060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5E53FB-ADEC-4499-AFF4-6A3C04928F6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7"/>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3979" autoAdjust="0"/>
  </p:normalViewPr>
  <p:slideViewPr>
    <p:cSldViewPr snapToGrid="0">
      <p:cViewPr varScale="1">
        <p:scale>
          <a:sx n="65" d="100"/>
          <a:sy n="65" d="100"/>
        </p:scale>
        <p:origin x="860" y="40"/>
      </p:cViewPr>
      <p:guideLst/>
    </p:cSldViewPr>
  </p:slideViewPr>
  <p:outlineViewPr>
    <p:cViewPr>
      <p:scale>
        <a:sx n="33" d="100"/>
        <a:sy n="33" d="100"/>
      </p:scale>
      <p:origin x="0" y="-971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59"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8" Type="http://schemas.openxmlformats.org/officeDocument/2006/relationships/presProps" Target="presProps.xml"/><Relationship Id="rId5" Type="http://schemas.openxmlformats.org/officeDocument/2006/relationships/slide" Target="slides/slide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56" Type="http://customschemas.google.com/relationships/presentationmetadata" Target="metadata"/></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2</a:t>
            </a:fld>
            <a:endParaRPr lang="en-US" sz="120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196615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4056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0"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9" name="Google Shape;39;p20" descr="VDOE Logo&#10;"/>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0D43C1D-525C-4B48-A8BF-8449553F6BCB}" type="datetimeFigureOut">
              <a:rPr lang="en-US" smtClean="0"/>
              <a:t>10/11/2021</a:t>
            </a:fld>
            <a:endParaRPr lang="en-US"/>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D539D-A897-6B49-ABFF-326C0DF1032F}"/>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pic>
        <p:nvPicPr>
          <p:cNvPr id="8" name="Picture 7" descr="VDOE Logo&#10;">
            <a:extLst>
              <a:ext uri="{FF2B5EF4-FFF2-40B4-BE49-F238E27FC236}">
                <a16:creationId xmlns:a16="http://schemas.microsoft.com/office/drawing/2014/main" id="{399D15A6-7F28-8540-BB2C-B16B13EDDC9B}"/>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3526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27"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57" name="Google Shape;57;p27"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58"/>
        <p:cNvGrpSpPr/>
        <p:nvPr/>
      </p:nvGrpSpPr>
      <p:grpSpPr>
        <a:xfrm>
          <a:off x="0" y="0"/>
          <a:ext cx="0" cy="0"/>
          <a:chOff x="0" y="0"/>
          <a:chExt cx="0" cy="0"/>
        </a:xfrm>
      </p:grpSpPr>
      <p:pic>
        <p:nvPicPr>
          <p:cNvPr id="59" name="Google Shape;59;p25"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60" name="Google Shape;6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25"/>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68" name="Google Shape;6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6"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29"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89" name="Google Shape;89;p29"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30"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95" name="Google Shape;95;p30"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C22536"/>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901A28"/>
              </a:buClr>
              <a:buSzPts val="2000"/>
              <a:buChar char="•"/>
              <a:defRPr sz="2000"/>
            </a:lvl4pPr>
            <a:lvl5pPr marL="2286000" lvl="4" indent="-355600" algn="l">
              <a:lnSpc>
                <a:spcPct val="90000"/>
              </a:lnSpc>
              <a:spcBef>
                <a:spcPts val="500"/>
              </a:spcBef>
              <a:spcAft>
                <a:spcPts val="0"/>
              </a:spcAft>
              <a:buClr>
                <a:srgbClr val="52525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1"/>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31"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04" name="Google Shape;104;p31"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32"/>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32"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2" name="Google Shape;112;p32"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33"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20" name="Google Shape;120;p33"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17"/>
          <p:cNvPicPr preferRelativeResize="0"/>
          <p:nvPr/>
        </p:nvPicPr>
        <p:blipFill rotWithShape="1">
          <a:blip r:embed="rId11">
            <a:alphaModFix/>
          </a:blip>
          <a:srcRect/>
          <a:stretch/>
        </p:blipFill>
        <p:spPr>
          <a:xfrm>
            <a:off x="0" y="0"/>
            <a:ext cx="12192000" cy="6858000"/>
          </a:xfrm>
          <a:prstGeom prst="rect">
            <a:avLst/>
          </a:prstGeom>
          <a:noFill/>
          <a:ln>
            <a:noFill/>
          </a:ln>
        </p:spPr>
      </p:pic>
      <p:sp>
        <p:nvSpPr>
          <p:cNvPr id="13" name="Google Shape;13;p17"/>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6" name="Google Shape;1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pic>
        <p:nvPicPr>
          <p:cNvPr id="122" name="Google Shape;122;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3" name="Google Shape;123;p2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Google Shape;12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25" name="Google Shape;12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26" name="Google Shape;12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27" name="Google Shape;12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Autofit/>
          </a:bodyPr>
          <a:lstStyle/>
          <a:p>
            <a:r>
              <a:rPr lang="en-US" sz="3600" b="1" dirty="0" smtClean="0"/>
              <a:t>OVERVIEW OF PROPOSED AMENDMENTS TO THE REGULATIONS ESTABLISHING STANDARDS FOR THE ACCREDITATION OF PUBLIC SCHOOLS IN VIRGINIA</a:t>
            </a:r>
            <a:endParaRPr lang="en-US" sz="2800" i="1"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a:xfrm>
            <a:off x="1445341" y="4714875"/>
            <a:ext cx="9144000" cy="1244491"/>
          </a:xfrm>
        </p:spPr>
        <p:txBody>
          <a:bodyPr>
            <a:noAutofit/>
          </a:bodyPr>
          <a:lstStyle/>
          <a:p>
            <a:pPr marL="0" lvl="0" indent="0">
              <a:lnSpc>
                <a:spcPct val="114000"/>
              </a:lnSpc>
              <a:spcBef>
                <a:spcPts val="0"/>
              </a:spcBef>
              <a:buSzPts val="2000"/>
            </a:pPr>
            <a:r>
              <a:rPr lang="en-US" sz="1600" dirty="0" smtClean="0"/>
              <a:t>Presented </a:t>
            </a:r>
            <a:r>
              <a:rPr lang="en-US" sz="1600" smtClean="0"/>
              <a:t>October </a:t>
            </a:r>
            <a:r>
              <a:rPr lang="en-US" sz="1600" smtClean="0"/>
              <a:t>21, </a:t>
            </a:r>
            <a:r>
              <a:rPr lang="en-US" sz="1600" dirty="0" smtClean="0"/>
              <a:t>2021 to the Virginia Board of Education</a:t>
            </a:r>
            <a:endParaRPr lang="en-US" sz="1600" dirty="0"/>
          </a:p>
          <a:p>
            <a:pPr marL="0" lvl="0" indent="0">
              <a:lnSpc>
                <a:spcPct val="114000"/>
              </a:lnSpc>
              <a:spcBef>
                <a:spcPts val="0"/>
              </a:spcBef>
              <a:buSzPts val="2000"/>
            </a:pPr>
            <a:endParaRPr lang="en-US" sz="1600" dirty="0"/>
          </a:p>
          <a:p>
            <a:pPr marL="0" lvl="0" indent="0">
              <a:lnSpc>
                <a:spcPct val="114000"/>
              </a:lnSpc>
              <a:spcBef>
                <a:spcPts val="0"/>
              </a:spcBef>
              <a:buSzPts val="2000"/>
            </a:pPr>
            <a:r>
              <a:rPr lang="en-US" sz="1600" dirty="0" smtClean="0"/>
              <a:t>Dr. Leslie Sale, Director of the Office of Policy</a:t>
            </a:r>
          </a:p>
        </p:txBody>
      </p:sp>
    </p:spTree>
    <p:extLst>
      <p:ext uri="{BB962C8B-B14F-4D97-AF65-F5344CB8AC3E}">
        <p14:creationId xmlns:p14="http://schemas.microsoft.com/office/powerpoint/2010/main" val="278326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42EC-2D79-6143-BECA-8D1E43B07148}"/>
              </a:ext>
            </a:extLst>
          </p:cNvPr>
          <p:cNvSpPr>
            <a:spLocks noGrp="1"/>
          </p:cNvSpPr>
          <p:nvPr>
            <p:ph type="title"/>
          </p:nvPr>
        </p:nvSpPr>
        <p:spPr>
          <a:xfrm>
            <a:off x="838587" y="340476"/>
            <a:ext cx="2693825" cy="1600200"/>
          </a:xfrm>
        </p:spPr>
        <p:txBody>
          <a:bodyPr>
            <a:normAutofit/>
          </a:bodyPr>
          <a:lstStyle/>
          <a:p>
            <a:pPr algn="r"/>
            <a:r>
              <a:rPr lang="en-US" sz="3600" dirty="0" smtClean="0"/>
              <a:t>PART III</a:t>
            </a:r>
            <a:endParaRPr lang="en-US" sz="3600" dirty="0"/>
          </a:p>
        </p:txBody>
      </p:sp>
      <p:sp>
        <p:nvSpPr>
          <p:cNvPr id="3" name="Content Placeholder 2">
            <a:extLst>
              <a:ext uri="{FF2B5EF4-FFF2-40B4-BE49-F238E27FC236}">
                <a16:creationId xmlns:a16="http://schemas.microsoft.com/office/drawing/2014/main" id="{F210A583-9B23-EF4C-809A-BCA4615D64FE}"/>
              </a:ext>
            </a:extLst>
          </p:cNvPr>
          <p:cNvSpPr>
            <a:spLocks noGrp="1"/>
          </p:cNvSpPr>
          <p:nvPr>
            <p:ph idx="1"/>
          </p:nvPr>
        </p:nvSpPr>
        <p:spPr>
          <a:xfrm>
            <a:off x="3865955" y="1124035"/>
            <a:ext cx="7489432" cy="4628229"/>
          </a:xfrm>
        </p:spPr>
        <p:txBody>
          <a:bodyPr>
            <a:normAutofit fontScale="85000" lnSpcReduction="20000"/>
          </a:bodyPr>
          <a:lstStyle/>
          <a:p>
            <a:pPr marL="25400" indent="0">
              <a:lnSpc>
                <a:spcPct val="110000"/>
              </a:lnSpc>
              <a:spcBef>
                <a:spcPts val="0"/>
              </a:spcBef>
              <a:buSzPct val="100000"/>
              <a:buNone/>
            </a:pPr>
            <a:r>
              <a:rPr lang="en-US" sz="2800" b="1" dirty="0" smtClean="0"/>
              <a:t>NOTABLE EDITS PROPOSED</a:t>
            </a:r>
            <a:r>
              <a:rPr lang="en-US" sz="2800" dirty="0" smtClean="0"/>
              <a:t>:</a:t>
            </a:r>
          </a:p>
          <a:p>
            <a:pPr>
              <a:lnSpc>
                <a:spcPct val="110000"/>
              </a:lnSpc>
              <a:spcBef>
                <a:spcPts val="0"/>
              </a:spcBef>
              <a:buSzPct val="100000"/>
            </a:pPr>
            <a:r>
              <a:rPr lang="en-US" sz="1800" dirty="0" smtClean="0"/>
              <a:t>Clarifies that </a:t>
            </a:r>
            <a:r>
              <a:rPr lang="en-US" sz="1800" dirty="0"/>
              <a:t>locally-awarded verified credits are available in reading and writing as subsets of English; </a:t>
            </a:r>
            <a:endParaRPr lang="en-US" sz="1800" dirty="0" smtClean="0"/>
          </a:p>
          <a:p>
            <a:pPr>
              <a:lnSpc>
                <a:spcPct val="110000"/>
              </a:lnSpc>
              <a:spcBef>
                <a:spcPts val="0"/>
              </a:spcBef>
              <a:buSzPct val="100000"/>
            </a:pPr>
            <a:r>
              <a:rPr lang="en-US" sz="1800" dirty="0" smtClean="0"/>
              <a:t>Adds language </a:t>
            </a:r>
            <a:r>
              <a:rPr lang="en-US" sz="1800" dirty="0"/>
              <a:t>to indicate that performance assessments can be used to earn a verified credit in history/social science based on new language in the Appropriation Act; </a:t>
            </a:r>
          </a:p>
          <a:p>
            <a:pPr>
              <a:lnSpc>
                <a:spcPct val="110000"/>
              </a:lnSpc>
              <a:spcBef>
                <a:spcPts val="0"/>
              </a:spcBef>
              <a:buSzPct val="100000"/>
            </a:pPr>
            <a:r>
              <a:rPr lang="en-US" sz="1800" dirty="0" smtClean="0"/>
              <a:t>Amends language </a:t>
            </a:r>
            <a:r>
              <a:rPr lang="en-US" sz="1800" dirty="0"/>
              <a:t>related to expectations for students on performance </a:t>
            </a:r>
            <a:r>
              <a:rPr lang="en-US" sz="1800" dirty="0" smtClean="0"/>
              <a:t>assessments as well as pluralizes </a:t>
            </a:r>
            <a:r>
              <a:rPr lang="en-US" sz="1800" dirty="0"/>
              <a:t>authentic performance assessments to clarify the expectation that multiple assessments are required for the purpose of earning verified </a:t>
            </a:r>
            <a:r>
              <a:rPr lang="en-US" sz="1800" dirty="0" smtClean="0"/>
              <a:t>credit;</a:t>
            </a:r>
          </a:p>
          <a:p>
            <a:pPr>
              <a:lnSpc>
                <a:spcPct val="110000"/>
              </a:lnSpc>
              <a:spcBef>
                <a:spcPts val="0"/>
              </a:spcBef>
              <a:buSzPct val="100000"/>
            </a:pPr>
            <a:r>
              <a:rPr lang="en-US" sz="1800" dirty="0" smtClean="0"/>
              <a:t>Removes the cap on locally-awarded verified credits to be reinstated in the SOA guidance document;</a:t>
            </a:r>
          </a:p>
          <a:p>
            <a:pPr>
              <a:lnSpc>
                <a:spcPct val="110000"/>
              </a:lnSpc>
              <a:spcBef>
                <a:spcPts val="0"/>
              </a:spcBef>
              <a:buSzPct val="100000"/>
            </a:pPr>
            <a:r>
              <a:rPr lang="en-US" sz="1800" dirty="0">
                <a:latin typeface="Trebuchet MS" panose="020B0603020202020204" pitchFamily="34" charset="0"/>
              </a:rPr>
              <a:t>Amends language related to Certificates of Program Completion to align with language in the Standards of Quality and to clarify how these certificates can be </a:t>
            </a:r>
            <a:r>
              <a:rPr lang="en-US" sz="1800" dirty="0" smtClean="0">
                <a:latin typeface="Trebuchet MS" panose="020B0603020202020204" pitchFamily="34" charset="0"/>
              </a:rPr>
              <a:t>employed</a:t>
            </a:r>
            <a:r>
              <a:rPr lang="en-US" sz="1800" dirty="0">
                <a:latin typeface="Trebuchet MS" panose="020B0603020202020204" pitchFamily="34" charset="0"/>
              </a:rPr>
              <a:t>;</a:t>
            </a:r>
            <a:endParaRPr lang="en-US" sz="1800" dirty="0" smtClean="0">
              <a:latin typeface="Trebuchet MS" panose="020B0603020202020204" pitchFamily="34" charset="0"/>
            </a:endParaRPr>
          </a:p>
          <a:p>
            <a:pPr>
              <a:lnSpc>
                <a:spcPct val="110000"/>
              </a:lnSpc>
              <a:spcBef>
                <a:spcPts val="0"/>
              </a:spcBef>
              <a:buSzPct val="100000"/>
            </a:pPr>
            <a:r>
              <a:rPr lang="en-US" sz="1800" dirty="0" smtClean="0">
                <a:latin typeface="Trebuchet MS" panose="020B0603020202020204" pitchFamily="34" charset="0"/>
              </a:rPr>
              <a:t>Adds a diploma seal in Fine Arts;</a:t>
            </a:r>
          </a:p>
          <a:p>
            <a:pPr>
              <a:lnSpc>
                <a:spcPct val="110000"/>
              </a:lnSpc>
              <a:spcBef>
                <a:spcPts val="0"/>
              </a:spcBef>
              <a:buSzPct val="100000"/>
            </a:pPr>
            <a:r>
              <a:rPr lang="en-US" sz="1800" dirty="0">
                <a:latin typeface="Trebuchet MS" panose="020B0603020202020204" pitchFamily="34" charset="0"/>
              </a:rPr>
              <a:t>Allows transfer students to use other states’ assessments for earning verified </a:t>
            </a:r>
            <a:r>
              <a:rPr lang="en-US" sz="1800" dirty="0" smtClean="0">
                <a:latin typeface="Trebuchet MS" panose="020B0603020202020204" pitchFamily="34" charset="0"/>
              </a:rPr>
              <a:t>credit </a:t>
            </a:r>
            <a:r>
              <a:rPr lang="en-US" sz="1800" dirty="0">
                <a:latin typeface="Trebuchet MS" panose="020B0603020202020204" pitchFamily="34" charset="0"/>
              </a:rPr>
              <a:t>in </a:t>
            </a:r>
            <a:r>
              <a:rPr lang="en-US" sz="1800" dirty="0" smtClean="0">
                <a:latin typeface="Trebuchet MS" panose="020B0603020202020204" pitchFamily="34" charset="0"/>
              </a:rPr>
              <a:t>Virginia; and</a:t>
            </a:r>
          </a:p>
          <a:p>
            <a:pPr>
              <a:lnSpc>
                <a:spcPct val="110000"/>
              </a:lnSpc>
              <a:spcBef>
                <a:spcPts val="0"/>
              </a:spcBef>
              <a:buSzPct val="100000"/>
            </a:pPr>
            <a:r>
              <a:rPr lang="en-US" sz="1800" dirty="0">
                <a:latin typeface="Trebuchet MS" panose="020B0603020202020204" pitchFamily="34" charset="0"/>
              </a:rPr>
              <a:t>Adjusts verified credit requirement for students entering tenth grade, recognizing some test opportunities will be unavailable.</a:t>
            </a:r>
          </a:p>
        </p:txBody>
      </p:sp>
      <p:sp>
        <p:nvSpPr>
          <p:cNvPr id="4" name="Text Placeholder 3">
            <a:extLst>
              <a:ext uri="{FF2B5EF4-FFF2-40B4-BE49-F238E27FC236}">
                <a16:creationId xmlns:a16="http://schemas.microsoft.com/office/drawing/2014/main" id="{8BB32DDC-91B7-AE48-9D4A-956A46AC766D}"/>
              </a:ext>
            </a:extLst>
          </p:cNvPr>
          <p:cNvSpPr>
            <a:spLocks noGrp="1"/>
          </p:cNvSpPr>
          <p:nvPr>
            <p:ph type="body" sz="half" idx="2"/>
          </p:nvPr>
        </p:nvSpPr>
        <p:spPr>
          <a:xfrm>
            <a:off x="838587" y="1940676"/>
            <a:ext cx="2693825" cy="3811588"/>
          </a:xfrm>
        </p:spPr>
        <p:txBody>
          <a:bodyPr>
            <a:normAutofit/>
          </a:bodyPr>
          <a:lstStyle/>
          <a:p>
            <a:pPr marL="342900" algn="r">
              <a:lnSpc>
                <a:spcPct val="100000"/>
              </a:lnSpc>
              <a:spcBef>
                <a:spcPts val="0"/>
              </a:spcBef>
              <a:buSzPts val="2590"/>
            </a:pPr>
            <a:r>
              <a:rPr lang="en-US" sz="1800" dirty="0"/>
              <a:t>sets expectations for graduation requirements, assessments, grade promotion, and remediation as well as requirements for the assimilation of transfer students.</a:t>
            </a:r>
          </a:p>
        </p:txBody>
      </p:sp>
      <p:cxnSp>
        <p:nvCxnSpPr>
          <p:cNvPr id="6" name="Google Shape;413;g9185bf9b1c_0_14"/>
          <p:cNvCxnSpPr/>
          <p:nvPr/>
        </p:nvCxnSpPr>
        <p:spPr>
          <a:xfrm>
            <a:off x="3699183" y="901778"/>
            <a:ext cx="0" cy="4957707"/>
          </a:xfrm>
          <a:prstGeom prst="straightConnector1">
            <a:avLst/>
          </a:prstGeom>
          <a:noFill/>
          <a:ln w="19050" cap="flat" cmpd="sng">
            <a:solidFill>
              <a:srgbClr val="C12436"/>
            </a:solidFill>
            <a:prstDash val="solid"/>
            <a:round/>
            <a:headEnd type="none" w="sm" len="sm"/>
            <a:tailEnd type="none" w="sm" len="sm"/>
          </a:ln>
        </p:spPr>
      </p:cxnSp>
    </p:spTree>
    <p:extLst>
      <p:ext uri="{BB962C8B-B14F-4D97-AF65-F5344CB8AC3E}">
        <p14:creationId xmlns:p14="http://schemas.microsoft.com/office/powerpoint/2010/main" val="421857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42EC-2D79-6143-BECA-8D1E43B07148}"/>
              </a:ext>
            </a:extLst>
          </p:cNvPr>
          <p:cNvSpPr>
            <a:spLocks noGrp="1"/>
          </p:cNvSpPr>
          <p:nvPr>
            <p:ph type="title"/>
          </p:nvPr>
        </p:nvSpPr>
        <p:spPr>
          <a:xfrm>
            <a:off x="838586" y="500249"/>
            <a:ext cx="2709323" cy="1600200"/>
          </a:xfrm>
        </p:spPr>
        <p:txBody>
          <a:bodyPr>
            <a:normAutofit/>
          </a:bodyPr>
          <a:lstStyle/>
          <a:p>
            <a:pPr algn="r"/>
            <a:r>
              <a:rPr lang="en-US" sz="3600" dirty="0" smtClean="0"/>
              <a:t>PART IV</a:t>
            </a:r>
            <a:endParaRPr lang="en-US" sz="3600" dirty="0"/>
          </a:p>
        </p:txBody>
      </p:sp>
      <p:sp>
        <p:nvSpPr>
          <p:cNvPr id="3" name="Content Placeholder 2">
            <a:extLst>
              <a:ext uri="{FF2B5EF4-FFF2-40B4-BE49-F238E27FC236}">
                <a16:creationId xmlns:a16="http://schemas.microsoft.com/office/drawing/2014/main" id="{F210A583-9B23-EF4C-809A-BCA4615D64FE}"/>
              </a:ext>
            </a:extLst>
          </p:cNvPr>
          <p:cNvSpPr>
            <a:spLocks noGrp="1"/>
          </p:cNvSpPr>
          <p:nvPr>
            <p:ph idx="1"/>
          </p:nvPr>
        </p:nvSpPr>
        <p:spPr>
          <a:xfrm>
            <a:off x="3850458" y="1129578"/>
            <a:ext cx="7566930" cy="4628229"/>
          </a:xfrm>
        </p:spPr>
        <p:txBody>
          <a:bodyPr>
            <a:normAutofit/>
          </a:bodyPr>
          <a:lstStyle/>
          <a:p>
            <a:pPr marL="25400" indent="0">
              <a:lnSpc>
                <a:spcPct val="110000"/>
              </a:lnSpc>
              <a:spcBef>
                <a:spcPts val="0"/>
              </a:spcBef>
              <a:buSzPct val="100000"/>
              <a:buNone/>
            </a:pPr>
            <a:r>
              <a:rPr lang="en-US" sz="2800" b="1" dirty="0" smtClean="0"/>
              <a:t>NOTABLE EDITS PROPOSED</a:t>
            </a:r>
            <a:r>
              <a:rPr lang="en-US" sz="2800" dirty="0" smtClean="0"/>
              <a:t>:</a:t>
            </a:r>
          </a:p>
          <a:p>
            <a:pPr>
              <a:lnSpc>
                <a:spcPct val="110000"/>
              </a:lnSpc>
              <a:spcBef>
                <a:spcPts val="0"/>
              </a:spcBef>
              <a:buSzPct val="100000"/>
            </a:pPr>
            <a:endParaRPr lang="en-US" sz="2400" dirty="0" smtClean="0"/>
          </a:p>
          <a:p>
            <a:pPr>
              <a:lnSpc>
                <a:spcPct val="110000"/>
              </a:lnSpc>
              <a:spcBef>
                <a:spcPts val="0"/>
              </a:spcBef>
              <a:buSzPct val="100000"/>
            </a:pPr>
            <a:r>
              <a:rPr lang="en-US" sz="2400" dirty="0" smtClean="0"/>
              <a:t>Adds </a:t>
            </a:r>
            <a:r>
              <a:rPr lang="en-US" sz="2400" dirty="0"/>
              <a:t>explicit expectations for the delivery of remediation to students, including remediation programs specific to numeracy</a:t>
            </a:r>
            <a:r>
              <a:rPr lang="en-US" sz="2400" dirty="0" smtClean="0"/>
              <a:t>; and</a:t>
            </a:r>
          </a:p>
          <a:p>
            <a:pPr>
              <a:lnSpc>
                <a:spcPct val="110000"/>
              </a:lnSpc>
              <a:spcBef>
                <a:spcPts val="0"/>
              </a:spcBef>
              <a:buSzPct val="100000"/>
            </a:pPr>
            <a:endParaRPr lang="en-US" sz="2400" dirty="0" smtClean="0"/>
          </a:p>
          <a:p>
            <a:pPr>
              <a:lnSpc>
                <a:spcPct val="110000"/>
              </a:lnSpc>
              <a:spcBef>
                <a:spcPts val="0"/>
              </a:spcBef>
              <a:buSzPct val="100000"/>
            </a:pPr>
            <a:r>
              <a:rPr lang="en-US" sz="2400" dirty="0"/>
              <a:t>Adds language to clarify the expectation that remediation and intervention services do not impede progress in other classes.</a:t>
            </a:r>
          </a:p>
          <a:p>
            <a:pPr marL="25400" indent="0">
              <a:lnSpc>
                <a:spcPct val="110000"/>
              </a:lnSpc>
              <a:spcBef>
                <a:spcPts val="0"/>
              </a:spcBef>
              <a:buSzPct val="100000"/>
              <a:buNone/>
            </a:pPr>
            <a:endParaRPr lang="en-US" sz="1600" dirty="0" smtClean="0">
              <a:latin typeface="Trebuchet MS" panose="020B0603020202020204" pitchFamily="34" charset="0"/>
            </a:endParaRPr>
          </a:p>
        </p:txBody>
      </p:sp>
      <p:sp>
        <p:nvSpPr>
          <p:cNvPr id="4" name="Text Placeholder 3">
            <a:extLst>
              <a:ext uri="{FF2B5EF4-FFF2-40B4-BE49-F238E27FC236}">
                <a16:creationId xmlns:a16="http://schemas.microsoft.com/office/drawing/2014/main" id="{8BB32DDC-91B7-AE48-9D4A-956A46AC766D}"/>
              </a:ext>
            </a:extLst>
          </p:cNvPr>
          <p:cNvSpPr>
            <a:spLocks noGrp="1"/>
          </p:cNvSpPr>
          <p:nvPr>
            <p:ph type="body" sz="half" idx="2"/>
          </p:nvPr>
        </p:nvSpPr>
        <p:spPr>
          <a:xfrm>
            <a:off x="735725" y="1820095"/>
            <a:ext cx="2812184" cy="3811588"/>
          </a:xfrm>
        </p:spPr>
        <p:txBody>
          <a:bodyPr>
            <a:normAutofit/>
          </a:bodyPr>
          <a:lstStyle/>
          <a:p>
            <a:pPr algn="r">
              <a:lnSpc>
                <a:spcPct val="114000"/>
              </a:lnSpc>
              <a:spcBef>
                <a:spcPts val="0"/>
              </a:spcBef>
            </a:pPr>
            <a:endParaRPr lang="en-US" sz="1800" dirty="0" smtClean="0"/>
          </a:p>
          <a:p>
            <a:pPr marL="342900" algn="r">
              <a:lnSpc>
                <a:spcPct val="100000"/>
              </a:lnSpc>
              <a:spcBef>
                <a:spcPts val="0"/>
              </a:spcBef>
              <a:buSzPct val="100000"/>
            </a:pPr>
            <a:r>
              <a:rPr lang="en-US" sz="1800" dirty="0" smtClean="0"/>
              <a:t>outlines </a:t>
            </a:r>
            <a:r>
              <a:rPr lang="en-US" sz="1800" dirty="0"/>
              <a:t>the instructional program requirements for elementary, middle, and high schools and includes descriptions of standard and verified credits.</a:t>
            </a:r>
          </a:p>
        </p:txBody>
      </p:sp>
      <p:cxnSp>
        <p:nvCxnSpPr>
          <p:cNvPr id="6" name="Google Shape;413;g9185bf9b1c_0_14"/>
          <p:cNvCxnSpPr/>
          <p:nvPr/>
        </p:nvCxnSpPr>
        <p:spPr>
          <a:xfrm>
            <a:off x="3699183" y="901778"/>
            <a:ext cx="0" cy="4957707"/>
          </a:xfrm>
          <a:prstGeom prst="straightConnector1">
            <a:avLst/>
          </a:prstGeom>
          <a:noFill/>
          <a:ln w="19050" cap="flat" cmpd="sng">
            <a:solidFill>
              <a:srgbClr val="C12436"/>
            </a:solidFill>
            <a:prstDash val="solid"/>
            <a:round/>
            <a:headEnd type="none" w="sm" len="sm"/>
            <a:tailEnd type="none" w="sm" len="sm"/>
          </a:ln>
        </p:spPr>
      </p:cxnSp>
    </p:spTree>
    <p:extLst>
      <p:ext uri="{BB962C8B-B14F-4D97-AF65-F5344CB8AC3E}">
        <p14:creationId xmlns:p14="http://schemas.microsoft.com/office/powerpoint/2010/main" val="426123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42EC-2D79-6143-BECA-8D1E43B07148}"/>
              </a:ext>
            </a:extLst>
          </p:cNvPr>
          <p:cNvSpPr>
            <a:spLocks noGrp="1"/>
          </p:cNvSpPr>
          <p:nvPr>
            <p:ph type="title"/>
          </p:nvPr>
        </p:nvSpPr>
        <p:spPr>
          <a:xfrm>
            <a:off x="735724" y="500249"/>
            <a:ext cx="2812185" cy="1600200"/>
          </a:xfrm>
        </p:spPr>
        <p:txBody>
          <a:bodyPr>
            <a:normAutofit/>
          </a:bodyPr>
          <a:lstStyle/>
          <a:p>
            <a:pPr algn="r"/>
            <a:r>
              <a:rPr lang="en-US" sz="3600" dirty="0" smtClean="0"/>
              <a:t>PART VI</a:t>
            </a:r>
            <a:endParaRPr lang="en-US" sz="3600" dirty="0"/>
          </a:p>
        </p:txBody>
      </p:sp>
      <p:sp>
        <p:nvSpPr>
          <p:cNvPr id="3" name="Content Placeholder 2">
            <a:extLst>
              <a:ext uri="{FF2B5EF4-FFF2-40B4-BE49-F238E27FC236}">
                <a16:creationId xmlns:a16="http://schemas.microsoft.com/office/drawing/2014/main" id="{F210A583-9B23-EF4C-809A-BCA4615D64FE}"/>
              </a:ext>
            </a:extLst>
          </p:cNvPr>
          <p:cNvSpPr>
            <a:spLocks noGrp="1"/>
          </p:cNvSpPr>
          <p:nvPr>
            <p:ph idx="1"/>
          </p:nvPr>
        </p:nvSpPr>
        <p:spPr>
          <a:xfrm>
            <a:off x="3850458" y="1129578"/>
            <a:ext cx="7566930" cy="4628229"/>
          </a:xfrm>
        </p:spPr>
        <p:txBody>
          <a:bodyPr>
            <a:normAutofit/>
          </a:bodyPr>
          <a:lstStyle/>
          <a:p>
            <a:pPr marL="25400" indent="0">
              <a:lnSpc>
                <a:spcPct val="110000"/>
              </a:lnSpc>
              <a:spcBef>
                <a:spcPts val="0"/>
              </a:spcBef>
              <a:buSzPct val="100000"/>
              <a:buNone/>
            </a:pPr>
            <a:r>
              <a:rPr lang="en-US" sz="2800" b="1" dirty="0" smtClean="0"/>
              <a:t>NOTABLE EDITS PROPOSED</a:t>
            </a:r>
            <a:r>
              <a:rPr lang="en-US" sz="2800" dirty="0" smtClean="0"/>
              <a:t>:</a:t>
            </a:r>
            <a:endParaRPr lang="en-US" dirty="0" smtClean="0"/>
          </a:p>
          <a:p>
            <a:pPr>
              <a:lnSpc>
                <a:spcPct val="110000"/>
              </a:lnSpc>
              <a:spcBef>
                <a:spcPts val="0"/>
              </a:spcBef>
              <a:buSzPct val="100000"/>
            </a:pPr>
            <a:endParaRPr lang="en-US" sz="2000" dirty="0" smtClean="0"/>
          </a:p>
          <a:p>
            <a:pPr>
              <a:lnSpc>
                <a:spcPct val="110000"/>
              </a:lnSpc>
              <a:spcBef>
                <a:spcPts val="0"/>
              </a:spcBef>
              <a:buSzPct val="100000"/>
            </a:pPr>
            <a:r>
              <a:rPr lang="en-US" sz="2000" dirty="0" smtClean="0"/>
              <a:t>Clarifies </a:t>
            </a:r>
            <a:r>
              <a:rPr lang="en-US" sz="2000" dirty="0"/>
              <a:t>expectations regarding the requirements and frequency of fire drills and lock down drills to comport with the Code of Virginia and other relevant regulatory </a:t>
            </a:r>
            <a:r>
              <a:rPr lang="en-US" sz="2000" dirty="0" smtClean="0"/>
              <a:t>language; and</a:t>
            </a:r>
          </a:p>
          <a:p>
            <a:pPr>
              <a:lnSpc>
                <a:spcPct val="110000"/>
              </a:lnSpc>
              <a:spcBef>
                <a:spcPts val="0"/>
              </a:spcBef>
              <a:buSzPct val="100000"/>
            </a:pPr>
            <a:endParaRPr lang="en-US" sz="2000" dirty="0" smtClean="0"/>
          </a:p>
          <a:p>
            <a:pPr>
              <a:lnSpc>
                <a:spcPct val="110000"/>
              </a:lnSpc>
              <a:spcBef>
                <a:spcPts val="0"/>
              </a:spcBef>
              <a:buSzPct val="100000"/>
            </a:pPr>
            <a:r>
              <a:rPr lang="en-US" sz="2000" dirty="0" smtClean="0"/>
              <a:t>Adds </a:t>
            </a:r>
            <a:r>
              <a:rPr lang="en-US" sz="2000" dirty="0"/>
              <a:t>language related to security and the requirement to establish a comprehensive data security plan.</a:t>
            </a:r>
            <a:endParaRPr lang="en-US" sz="1800" dirty="0"/>
          </a:p>
          <a:p>
            <a:pPr marL="25400" indent="0">
              <a:lnSpc>
                <a:spcPct val="110000"/>
              </a:lnSpc>
              <a:spcBef>
                <a:spcPts val="0"/>
              </a:spcBef>
              <a:buSzPct val="100000"/>
              <a:buNone/>
            </a:pPr>
            <a:endParaRPr lang="en-US" sz="1600" dirty="0" smtClean="0">
              <a:latin typeface="Trebuchet MS" panose="020B0603020202020204" pitchFamily="34" charset="0"/>
            </a:endParaRPr>
          </a:p>
        </p:txBody>
      </p:sp>
      <p:sp>
        <p:nvSpPr>
          <p:cNvPr id="4" name="Text Placeholder 3">
            <a:extLst>
              <a:ext uri="{FF2B5EF4-FFF2-40B4-BE49-F238E27FC236}">
                <a16:creationId xmlns:a16="http://schemas.microsoft.com/office/drawing/2014/main" id="{8BB32DDC-91B7-AE48-9D4A-956A46AC766D}"/>
              </a:ext>
            </a:extLst>
          </p:cNvPr>
          <p:cNvSpPr>
            <a:spLocks noGrp="1"/>
          </p:cNvSpPr>
          <p:nvPr>
            <p:ph type="body" sz="half" idx="2"/>
          </p:nvPr>
        </p:nvSpPr>
        <p:spPr>
          <a:xfrm>
            <a:off x="735725" y="1820095"/>
            <a:ext cx="2812184" cy="3811588"/>
          </a:xfrm>
        </p:spPr>
        <p:txBody>
          <a:bodyPr>
            <a:normAutofit/>
          </a:bodyPr>
          <a:lstStyle/>
          <a:p>
            <a:pPr algn="r">
              <a:lnSpc>
                <a:spcPct val="114000"/>
              </a:lnSpc>
              <a:spcBef>
                <a:spcPts val="0"/>
              </a:spcBef>
            </a:pPr>
            <a:endParaRPr lang="en-US" sz="1800" dirty="0" smtClean="0"/>
          </a:p>
          <a:p>
            <a:pPr marL="342900" algn="r">
              <a:lnSpc>
                <a:spcPct val="100000"/>
              </a:lnSpc>
              <a:spcBef>
                <a:spcPts val="0"/>
              </a:spcBef>
              <a:buSzPct val="100000"/>
            </a:pPr>
            <a:r>
              <a:rPr lang="en-US" sz="1800" dirty="0"/>
              <a:t>provides criteria for school facilities and </a:t>
            </a:r>
            <a:r>
              <a:rPr lang="en-US" sz="1800" dirty="0" smtClean="0"/>
              <a:t>safety.</a:t>
            </a:r>
            <a:endParaRPr lang="en-US" sz="1800" dirty="0"/>
          </a:p>
        </p:txBody>
      </p:sp>
      <p:cxnSp>
        <p:nvCxnSpPr>
          <p:cNvPr id="6" name="Google Shape;413;g9185bf9b1c_0_14"/>
          <p:cNvCxnSpPr/>
          <p:nvPr/>
        </p:nvCxnSpPr>
        <p:spPr>
          <a:xfrm>
            <a:off x="3699183" y="901778"/>
            <a:ext cx="0" cy="4957707"/>
          </a:xfrm>
          <a:prstGeom prst="straightConnector1">
            <a:avLst/>
          </a:prstGeom>
          <a:noFill/>
          <a:ln w="19050" cap="flat" cmpd="sng">
            <a:solidFill>
              <a:srgbClr val="C12436"/>
            </a:solidFill>
            <a:prstDash val="solid"/>
            <a:round/>
            <a:headEnd type="none" w="sm" len="sm"/>
            <a:tailEnd type="none" w="sm" len="sm"/>
          </a:ln>
        </p:spPr>
      </p:cxnSp>
    </p:spTree>
    <p:extLst>
      <p:ext uri="{BB962C8B-B14F-4D97-AF65-F5344CB8AC3E}">
        <p14:creationId xmlns:p14="http://schemas.microsoft.com/office/powerpoint/2010/main" val="425611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42EC-2D79-6143-BECA-8D1E43B07148}"/>
              </a:ext>
            </a:extLst>
          </p:cNvPr>
          <p:cNvSpPr>
            <a:spLocks noGrp="1"/>
          </p:cNvSpPr>
          <p:nvPr>
            <p:ph type="title"/>
          </p:nvPr>
        </p:nvSpPr>
        <p:spPr>
          <a:xfrm>
            <a:off x="735724" y="500249"/>
            <a:ext cx="2812185" cy="1600200"/>
          </a:xfrm>
        </p:spPr>
        <p:txBody>
          <a:bodyPr>
            <a:normAutofit/>
          </a:bodyPr>
          <a:lstStyle/>
          <a:p>
            <a:pPr algn="r"/>
            <a:r>
              <a:rPr lang="en-US" sz="3600" dirty="0" smtClean="0"/>
              <a:t>PART VIII</a:t>
            </a:r>
            <a:endParaRPr lang="en-US" sz="3600" dirty="0"/>
          </a:p>
        </p:txBody>
      </p:sp>
      <p:sp>
        <p:nvSpPr>
          <p:cNvPr id="3" name="Content Placeholder 2">
            <a:extLst>
              <a:ext uri="{FF2B5EF4-FFF2-40B4-BE49-F238E27FC236}">
                <a16:creationId xmlns:a16="http://schemas.microsoft.com/office/drawing/2014/main" id="{F210A583-9B23-EF4C-809A-BCA4615D64FE}"/>
              </a:ext>
            </a:extLst>
          </p:cNvPr>
          <p:cNvSpPr>
            <a:spLocks noGrp="1"/>
          </p:cNvSpPr>
          <p:nvPr>
            <p:ph idx="1"/>
          </p:nvPr>
        </p:nvSpPr>
        <p:spPr>
          <a:xfrm>
            <a:off x="3850458" y="1129578"/>
            <a:ext cx="7566930" cy="4628229"/>
          </a:xfrm>
        </p:spPr>
        <p:txBody>
          <a:bodyPr>
            <a:normAutofit/>
          </a:bodyPr>
          <a:lstStyle/>
          <a:p>
            <a:pPr marL="25400" indent="0">
              <a:lnSpc>
                <a:spcPct val="110000"/>
              </a:lnSpc>
              <a:spcBef>
                <a:spcPts val="0"/>
              </a:spcBef>
              <a:buSzPct val="100000"/>
              <a:buNone/>
            </a:pPr>
            <a:r>
              <a:rPr lang="en-US" sz="2800" b="1" dirty="0" smtClean="0"/>
              <a:t>NOTABLE EDITS PROPOSED</a:t>
            </a:r>
            <a:r>
              <a:rPr lang="en-US" sz="2800" dirty="0" smtClean="0"/>
              <a:t>:</a:t>
            </a:r>
          </a:p>
          <a:p>
            <a:pPr>
              <a:lnSpc>
                <a:spcPct val="110000"/>
              </a:lnSpc>
              <a:spcBef>
                <a:spcPts val="0"/>
              </a:spcBef>
              <a:buSzPct val="100000"/>
            </a:pPr>
            <a:r>
              <a:rPr lang="en-US" sz="2000" dirty="0" smtClean="0"/>
              <a:t>Adds </a:t>
            </a:r>
            <a:r>
              <a:rPr lang="en-US" sz="2000" dirty="0"/>
              <a:t>language about the appeals process for certain indicators when a school’s performance level was determined by Students with Limited and Interrupted Formal Education </a:t>
            </a:r>
            <a:r>
              <a:rPr lang="en-US" sz="2000" dirty="0" smtClean="0"/>
              <a:t>students;</a:t>
            </a:r>
          </a:p>
          <a:p>
            <a:pPr>
              <a:lnSpc>
                <a:spcPct val="110000"/>
              </a:lnSpc>
              <a:spcBef>
                <a:spcPts val="0"/>
              </a:spcBef>
              <a:buSzPct val="100000"/>
            </a:pPr>
            <a:r>
              <a:rPr lang="en-US" sz="2000" dirty="0" smtClean="0"/>
              <a:t>Allows </a:t>
            </a:r>
            <a:r>
              <a:rPr lang="en-US" sz="2000" dirty="0"/>
              <a:t>the Board to incorporate an improvement indicator for the College, Career, and Civic Readiness Index into the accreditation model when data is available; </a:t>
            </a:r>
            <a:r>
              <a:rPr lang="en-US" sz="2000" dirty="0" smtClean="0"/>
              <a:t>and</a:t>
            </a:r>
          </a:p>
          <a:p>
            <a:pPr>
              <a:lnSpc>
                <a:spcPct val="110000"/>
              </a:lnSpc>
              <a:spcBef>
                <a:spcPts val="0"/>
              </a:spcBef>
              <a:buSzPct val="100000"/>
            </a:pPr>
            <a:r>
              <a:rPr lang="en-US" sz="2000" dirty="0" smtClean="0"/>
              <a:t>Requires </a:t>
            </a:r>
            <a:r>
              <a:rPr lang="en-US" sz="2000" dirty="0"/>
              <a:t>a school’s comprehensive, long-range unified plans to draw on student group data to identify opportunity and achievement gaps and identify strategies to improve outcomes for all student groups.</a:t>
            </a:r>
          </a:p>
          <a:p>
            <a:pPr marL="25400" indent="0">
              <a:lnSpc>
                <a:spcPct val="110000"/>
              </a:lnSpc>
              <a:spcBef>
                <a:spcPts val="0"/>
              </a:spcBef>
              <a:buSzPct val="100000"/>
              <a:buNone/>
            </a:pPr>
            <a:endParaRPr lang="en-US" sz="2800" dirty="0"/>
          </a:p>
          <a:p>
            <a:pPr marL="25400" indent="0">
              <a:lnSpc>
                <a:spcPct val="110000"/>
              </a:lnSpc>
              <a:spcBef>
                <a:spcPts val="0"/>
              </a:spcBef>
              <a:buSzPct val="100000"/>
              <a:buNone/>
            </a:pPr>
            <a:endParaRPr lang="en-US" sz="1600" dirty="0" smtClean="0">
              <a:latin typeface="Trebuchet MS" panose="020B0603020202020204" pitchFamily="34" charset="0"/>
            </a:endParaRPr>
          </a:p>
        </p:txBody>
      </p:sp>
      <p:sp>
        <p:nvSpPr>
          <p:cNvPr id="4" name="Text Placeholder 3">
            <a:extLst>
              <a:ext uri="{FF2B5EF4-FFF2-40B4-BE49-F238E27FC236}">
                <a16:creationId xmlns:a16="http://schemas.microsoft.com/office/drawing/2014/main" id="{8BB32DDC-91B7-AE48-9D4A-956A46AC766D}"/>
              </a:ext>
            </a:extLst>
          </p:cNvPr>
          <p:cNvSpPr>
            <a:spLocks noGrp="1"/>
          </p:cNvSpPr>
          <p:nvPr>
            <p:ph type="body" sz="half" idx="2"/>
          </p:nvPr>
        </p:nvSpPr>
        <p:spPr>
          <a:xfrm>
            <a:off x="735725" y="1820095"/>
            <a:ext cx="2812184" cy="3811588"/>
          </a:xfrm>
        </p:spPr>
        <p:txBody>
          <a:bodyPr>
            <a:normAutofit fontScale="92500" lnSpcReduction="20000"/>
          </a:bodyPr>
          <a:lstStyle/>
          <a:p>
            <a:pPr algn="r">
              <a:lnSpc>
                <a:spcPct val="114000"/>
              </a:lnSpc>
              <a:spcBef>
                <a:spcPts val="0"/>
              </a:spcBef>
            </a:pPr>
            <a:endParaRPr lang="en-US" sz="1800" dirty="0" smtClean="0"/>
          </a:p>
          <a:p>
            <a:pPr marL="342900" algn="r">
              <a:lnSpc>
                <a:spcPct val="100000"/>
              </a:lnSpc>
              <a:spcBef>
                <a:spcPts val="0"/>
              </a:spcBef>
              <a:buSzPct val="100000"/>
            </a:pPr>
            <a:r>
              <a:rPr lang="en-US" sz="1800" dirty="0"/>
              <a:t>establishes the methodology for the accreditation model, which provides a comprehensive view of school quality while encouraging continuous improvement for all schools and places increased emphasis on closing achievement gaps. Also provides scaffolding for technical support for low-performing schools and divisions.</a:t>
            </a:r>
          </a:p>
        </p:txBody>
      </p:sp>
      <p:cxnSp>
        <p:nvCxnSpPr>
          <p:cNvPr id="6" name="Google Shape;413;g9185bf9b1c_0_14"/>
          <p:cNvCxnSpPr/>
          <p:nvPr/>
        </p:nvCxnSpPr>
        <p:spPr>
          <a:xfrm>
            <a:off x="3699183" y="901778"/>
            <a:ext cx="0" cy="4957707"/>
          </a:xfrm>
          <a:prstGeom prst="straightConnector1">
            <a:avLst/>
          </a:prstGeom>
          <a:noFill/>
          <a:ln w="19050" cap="flat" cmpd="sng">
            <a:solidFill>
              <a:srgbClr val="C12436"/>
            </a:solidFill>
            <a:prstDash val="solid"/>
            <a:round/>
            <a:headEnd type="none" w="sm" len="sm"/>
            <a:tailEnd type="none" w="sm" len="sm"/>
          </a:ln>
        </p:spPr>
      </p:cxnSp>
    </p:spTree>
    <p:extLst>
      <p:ext uri="{BB962C8B-B14F-4D97-AF65-F5344CB8AC3E}">
        <p14:creationId xmlns:p14="http://schemas.microsoft.com/office/powerpoint/2010/main" val="212323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smtClean="0"/>
              <a:t>COMPREHENSIVE PLANS</a:t>
            </a:r>
            <a:endParaRPr dirty="0"/>
          </a:p>
        </p:txBody>
      </p:sp>
      <p:sp>
        <p:nvSpPr>
          <p:cNvPr id="207" name="Google Shape;207;p7"/>
          <p:cNvSpPr txBox="1">
            <a:spLocks noGrp="1"/>
          </p:cNvSpPr>
          <p:nvPr>
            <p:ph type="body" idx="1"/>
          </p:nvPr>
        </p:nvSpPr>
        <p:spPr>
          <a:xfrm>
            <a:off x="838199" y="1522375"/>
            <a:ext cx="10515601" cy="4985700"/>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10000"/>
              </a:lnSpc>
              <a:spcBef>
                <a:spcPts val="0"/>
              </a:spcBef>
              <a:buSzPts val="2590"/>
              <a:buNone/>
            </a:pPr>
            <a:endParaRPr lang="en-US" sz="2000" dirty="0" smtClean="0"/>
          </a:p>
          <a:p>
            <a:pPr marL="0" indent="0">
              <a:lnSpc>
                <a:spcPct val="110000"/>
              </a:lnSpc>
              <a:spcBef>
                <a:spcPts val="0"/>
              </a:spcBef>
              <a:buSzPts val="2590"/>
              <a:buNone/>
            </a:pPr>
            <a:r>
              <a:rPr lang="en-US" sz="2000" i="1" dirty="0"/>
              <a:t>Comprehensive, unified long-range school plans shall identify and report student outcomes based on data that has been disaggregated and analyzed by student </a:t>
            </a:r>
            <a:r>
              <a:rPr lang="en-US" sz="2000" i="1" dirty="0" smtClean="0"/>
              <a:t>groups </a:t>
            </a:r>
            <a:r>
              <a:rPr lang="en-US" sz="2000" i="1" dirty="0"/>
              <a:t>and </a:t>
            </a:r>
            <a:r>
              <a:rPr lang="en-US" sz="2000" b="1" i="1" dirty="0">
                <a:solidFill>
                  <a:schemeClr val="accent2"/>
                </a:solidFill>
              </a:rPr>
              <a:t>shall include actions to improve the performance of all student groups to 1) close achievement gaps between student groups and 2) achieve school quality indicator improvement for all student groups to the Level One standard</a:t>
            </a:r>
            <a:r>
              <a:rPr lang="en-US" sz="2000" i="1" dirty="0"/>
              <a:t>. Those schools with all students at the Level One standard on school quality indicators should include strategies to close achievement gaps between student groups if they exist within that level. The school plan should outline strategies to ensure access of opportunity to advance successful outcomes for all student groups and address inequitable access to opportunities. </a:t>
            </a:r>
            <a:r>
              <a:rPr lang="en-US" sz="2000" b="1" i="1" dirty="0">
                <a:solidFill>
                  <a:schemeClr val="accent2"/>
                </a:solidFill>
              </a:rPr>
              <a:t>The plan should address how the division </a:t>
            </a:r>
            <a:r>
              <a:rPr lang="en-US" sz="2000" b="1" i="1">
                <a:solidFill>
                  <a:schemeClr val="accent2"/>
                </a:solidFill>
              </a:rPr>
              <a:t>has </a:t>
            </a:r>
            <a:r>
              <a:rPr lang="en-US" sz="2000" b="1" i="1" smtClean="0">
                <a:solidFill>
                  <a:schemeClr val="accent2"/>
                </a:solidFill>
              </a:rPr>
              <a:t>allocated </a:t>
            </a:r>
            <a:r>
              <a:rPr lang="en-US" sz="2000" b="1" i="1" dirty="0">
                <a:solidFill>
                  <a:schemeClr val="accent2"/>
                </a:solidFill>
              </a:rPr>
              <a:t>resources, and what additional resources are needed at the school level to 1) close achievement gaps between student groups and 2) bring all student groups to the Level One standard on school quality indicators</a:t>
            </a:r>
            <a:r>
              <a:rPr lang="en-US" sz="2000" i="1" dirty="0"/>
              <a:t>. As part of its plan, the school should reflect on the need for any improved data collection and verification processes that will assist it in assessing and monitoring issue areas. This plan shall align with guidelines prescribed by the Board and shall be reviewed on an annual basis and revised as necessary.</a:t>
            </a:r>
          </a:p>
          <a:p>
            <a:pPr marL="0" lvl="0" indent="0" algn="l" rtl="0">
              <a:lnSpc>
                <a:spcPct val="110000"/>
              </a:lnSpc>
              <a:spcBef>
                <a:spcPts val="1000"/>
              </a:spcBef>
              <a:spcAft>
                <a:spcPts val="0"/>
              </a:spcAft>
              <a:buClr>
                <a:schemeClr val="dk1"/>
              </a:buClr>
              <a:buSzPts val="2590"/>
              <a:buNone/>
            </a:pPr>
            <a:endParaRPr sz="1700" dirty="0"/>
          </a:p>
        </p:txBody>
      </p:sp>
    </p:spTree>
    <p:extLst>
      <p:ext uri="{BB962C8B-B14F-4D97-AF65-F5344CB8AC3E}">
        <p14:creationId xmlns:p14="http://schemas.microsoft.com/office/powerpoint/2010/main" val="1180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a:off x="1524000" y="2080966"/>
            <a:ext cx="9144000" cy="1909763"/>
          </a:xfrm>
        </p:spPr>
        <p:txBody>
          <a:bodyPr/>
          <a:lstStyle/>
          <a:p>
            <a:r>
              <a:rPr lang="en-US" dirty="0" smtClean="0"/>
              <a:t>QUESTIONS AND DISCUSSION</a:t>
            </a:r>
            <a:endParaRPr lang="en-US" dirty="0"/>
          </a:p>
        </p:txBody>
      </p:sp>
      <p:sp>
        <p:nvSpPr>
          <p:cNvPr id="3" name="Subtitle 2">
            <a:extLst>
              <a:ext uri="{FF2B5EF4-FFF2-40B4-BE49-F238E27FC236}">
                <a16:creationId xmlns:a16="http://schemas.microsoft.com/office/drawing/2014/main" id="{56B9AC50-2ABC-F04E-A1B5-771F39CCBCF5}"/>
              </a:ext>
            </a:extLst>
          </p:cNvPr>
          <p:cNvSpPr>
            <a:spLocks noGrp="1"/>
          </p:cNvSpPr>
          <p:nvPr>
            <p:ph type="subTitle" idx="1"/>
          </p:nvPr>
        </p:nvSpPr>
        <p:spPr>
          <a:xfrm>
            <a:off x="1524000" y="4082805"/>
            <a:ext cx="9144000" cy="1655762"/>
          </a:xfrm>
        </p:spPr>
        <p:txBody>
          <a:bodyPr/>
          <a:lstStyle/>
          <a:p>
            <a:r>
              <a:rPr lang="en-US" dirty="0"/>
              <a:t>This is basic subtext</a:t>
            </a:r>
          </a:p>
        </p:txBody>
      </p:sp>
    </p:spTree>
    <p:extLst>
      <p:ext uri="{BB962C8B-B14F-4D97-AF65-F5344CB8AC3E}">
        <p14:creationId xmlns:p14="http://schemas.microsoft.com/office/powerpoint/2010/main" val="669378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26770</TotalTime>
  <Words>723</Words>
  <Application>Microsoft Office PowerPoint</Application>
  <PresentationFormat>Widescreen</PresentationFormat>
  <Paragraphs>44</Paragraphs>
  <Slides>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Trebuchet MS</vt:lpstr>
      <vt:lpstr>Office Theme</vt:lpstr>
      <vt:lpstr>Office Theme</vt:lpstr>
      <vt:lpstr>OVERVIEW OF PROPOSED AMENDMENTS TO THE REGULATIONS ESTABLISHING STANDARDS FOR THE ACCREDITATION OF PUBLIC SCHOOLS IN VIRGINIA</vt:lpstr>
      <vt:lpstr>PART III</vt:lpstr>
      <vt:lpstr>PART IV</vt:lpstr>
      <vt:lpstr>PART VI</vt:lpstr>
      <vt:lpstr>PART VIII</vt:lpstr>
      <vt:lpstr>COMPREHENSIVE PLANS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Regulations Establishing Standards for Accrediting Public Schools in Virginia, State Accreditation Data Review, and School Quality Actions and Technical Assistance</dc:title>
  <dc:creator>Leslie Sale</dc:creator>
  <cp:lastModifiedBy>VITA Program</cp:lastModifiedBy>
  <cp:revision>143</cp:revision>
  <dcterms:created xsi:type="dcterms:W3CDTF">2020-08-05T01:51:50Z</dcterms:created>
  <dcterms:modified xsi:type="dcterms:W3CDTF">2021-10-11T13:29:14Z</dcterms:modified>
</cp:coreProperties>
</file>