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Josefin Sans"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gvd7esi21fQFgwP/dL3mO1DML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0e6eed4ff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g100e6eed4ff_1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d238fcb1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fd238fcb14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fd238fcb1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fd238fcb14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fd238fcb1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fd238fcb14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fd238fcb14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fd238fcb14_1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fd238fcb1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gfd238fcb14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fd238fcb14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fd238fcb14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00e6eed4f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100e6eed4ff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fd238fcb14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fd238fcb14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d06b93e8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gfd06b93e89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fd06b93e8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fd06b93e89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fd238fcb1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fd238fcb1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fd238fcb1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fd238fcb14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fd238fcaa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fd238fca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fd238fcb1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fd238fcb14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fd238fcb14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gfd238fcb14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fd238fcb1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gfd238fcb14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10"/>
        <p:cNvGrpSpPr/>
        <p:nvPr/>
      </p:nvGrpSpPr>
      <p:grpSpPr>
        <a:xfrm>
          <a:off x="0" y="0"/>
          <a:ext cx="0" cy="0"/>
          <a:chOff x="0" y="0"/>
          <a:chExt cx="0" cy="0"/>
        </a:xfrm>
      </p:grpSpPr>
      <p:sp>
        <p:nvSpPr>
          <p:cNvPr id="11" name="Google Shape;11;p7"/>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7"/>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7"/>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0"/>
        <p:cNvGrpSpPr/>
        <p:nvPr/>
      </p:nvGrpSpPr>
      <p:grpSpPr>
        <a:xfrm>
          <a:off x="0" y="0"/>
          <a:ext cx="0" cy="0"/>
          <a:chOff x="0" y="0"/>
          <a:chExt cx="0" cy="0"/>
        </a:xfrm>
      </p:grpSpPr>
      <p:sp>
        <p:nvSpPr>
          <p:cNvPr id="51" name="Google Shape;51;p1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52" name="Google Shape;52;p16"/>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sp>
        <p:nvSpPr>
          <p:cNvPr id="54" name="Google Shape;54;p1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7"/>
          <p:cNvSpPr txBox="1">
            <a:spLocks noGrp="1"/>
          </p:cNvSpPr>
          <p:nvPr>
            <p:ph type="title"/>
          </p:nvPr>
        </p:nvSpPr>
        <p:spPr>
          <a:xfrm>
            <a:off x="270750" y="1680900"/>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6" name="Google Shape;56;p17"/>
          <p:cNvSpPr txBox="1">
            <a:spLocks noGrp="1"/>
          </p:cNvSpPr>
          <p:nvPr>
            <p:ph type="subTitle" idx="1"/>
          </p:nvPr>
        </p:nvSpPr>
        <p:spPr>
          <a:xfrm>
            <a:off x="270750" y="3250800"/>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7" name="Google Shape;57;p1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30200" algn="l">
              <a:lnSpc>
                <a:spcPct val="115000"/>
              </a:lnSpc>
              <a:spcBef>
                <a:spcPts val="0"/>
              </a:spcBef>
              <a:spcAft>
                <a:spcPts val="0"/>
              </a:spcAft>
              <a:buSzPts val="16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8" name="Google Shape;58;p17"/>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8"/>
          <p:cNvSpPr txBox="1">
            <a:spLocks noGrp="1"/>
          </p:cNvSpPr>
          <p:nvPr>
            <p:ph type="body" idx="1"/>
          </p:nvPr>
        </p:nvSpPr>
        <p:spPr>
          <a:xfrm>
            <a:off x="369650" y="37933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600"/>
              <a:buNone/>
              <a:defRPr/>
            </a:lvl1pPr>
          </a:lstStyle>
          <a:p>
            <a:endParaRPr/>
          </a:p>
        </p:txBody>
      </p:sp>
      <p:sp>
        <p:nvSpPr>
          <p:cNvPr id="61" name="Google Shape;61;p18"/>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2"/>
        <p:cNvGrpSpPr/>
        <p:nvPr/>
      </p:nvGrpSpPr>
      <p:grpSpPr>
        <a:xfrm>
          <a:off x="0" y="0"/>
          <a:ext cx="0" cy="0"/>
          <a:chOff x="0" y="0"/>
          <a:chExt cx="0" cy="0"/>
        </a:xfrm>
      </p:grpSpPr>
      <p:sp>
        <p:nvSpPr>
          <p:cNvPr id="63" name="Google Shape;63;p1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4" name="Google Shape;64;p1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30200" algn="ctr">
              <a:lnSpc>
                <a:spcPct val="115000"/>
              </a:lnSpc>
              <a:spcBef>
                <a:spcPts val="0"/>
              </a:spcBef>
              <a:spcAft>
                <a:spcPts val="0"/>
              </a:spcAft>
              <a:buSzPts val="1600"/>
              <a:buChar char="●"/>
              <a:defRPr/>
            </a:lvl1pPr>
            <a:lvl2pPr marL="914400" lvl="1" indent="-330200" algn="ctr">
              <a:lnSpc>
                <a:spcPct val="115000"/>
              </a:lnSpc>
              <a:spcBef>
                <a:spcPts val="1600"/>
              </a:spcBef>
              <a:spcAft>
                <a:spcPts val="0"/>
              </a:spcAft>
              <a:buSzPts val="16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65" name="Google Shape;65;p19"/>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20"/>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8"/>
          <p:cNvSpPr txBox="1">
            <a:spLocks noGrp="1"/>
          </p:cNvSpPr>
          <p:nvPr>
            <p:ph type="body" idx="1"/>
          </p:nvPr>
        </p:nvSpPr>
        <p:spPr>
          <a:xfrm>
            <a:off x="785950" y="1386425"/>
            <a:ext cx="8183400" cy="34164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8"/>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17" name="Google Shape;17;p8"/>
          <p:cNvPicPr preferRelativeResize="0"/>
          <p:nvPr/>
        </p:nvPicPr>
        <p:blipFill rotWithShape="1">
          <a:blip r:embed="rId2">
            <a:alphaModFix/>
          </a:blip>
          <a:srcRect/>
          <a:stretch/>
        </p:blipFill>
        <p:spPr>
          <a:xfrm rot="-5400000">
            <a:off x="-2104462" y="2429713"/>
            <a:ext cx="4739475" cy="279300"/>
          </a:xfrm>
          <a:prstGeom prst="rect">
            <a:avLst/>
          </a:prstGeom>
          <a:noFill/>
          <a:ln>
            <a:noFill/>
          </a:ln>
        </p:spPr>
      </p:pic>
      <p:sp>
        <p:nvSpPr>
          <p:cNvPr id="18" name="Google Shape;18;p8"/>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19"/>
        <p:cNvGrpSpPr/>
        <p:nvPr/>
      </p:nvGrpSpPr>
      <p:grpSpPr>
        <a:xfrm>
          <a:off x="0" y="0"/>
          <a:ext cx="0" cy="0"/>
          <a:chOff x="0" y="0"/>
          <a:chExt cx="0" cy="0"/>
        </a:xfrm>
      </p:grpSpPr>
      <p:sp>
        <p:nvSpPr>
          <p:cNvPr id="20" name="Google Shape;20;p1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11"/>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9"/>
          <p:cNvPicPr preferRelativeResize="0"/>
          <p:nvPr/>
        </p:nvPicPr>
        <p:blipFill rotWithShape="1">
          <a:blip r:embed="rId3">
            <a:alphaModFix/>
          </a:blip>
          <a:srcRect/>
          <a:stretch/>
        </p:blipFill>
        <p:spPr>
          <a:xfrm>
            <a:off x="0" y="2381"/>
            <a:ext cx="9144000" cy="5138738"/>
          </a:xfrm>
          <a:prstGeom prst="rect">
            <a:avLst/>
          </a:prstGeom>
          <a:noFill/>
          <a:ln>
            <a:noFill/>
          </a:ln>
        </p:spPr>
      </p:pic>
      <p:sp>
        <p:nvSpPr>
          <p:cNvPr id="24" name="Google Shape;24;p9"/>
          <p:cNvSpPr/>
          <p:nvPr/>
        </p:nvSpPr>
        <p:spPr>
          <a:xfrm>
            <a:off x="642600" y="1358950"/>
            <a:ext cx="7943100" cy="2833800"/>
          </a:xfrm>
          <a:prstGeom prst="roundRect">
            <a:avLst>
              <a:gd name="adj" fmla="val 16667"/>
            </a:avLst>
          </a:prstGeom>
          <a:solidFill>
            <a:srgbClr val="FFFFFF">
              <a:alpha val="69803"/>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9"/>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6" name="Google Shape;26;p9"/>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7" name="Google Shape;27;p9"/>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10"/>
          <p:cNvSpPr txBox="1">
            <a:spLocks noGrp="1"/>
          </p:cNvSpPr>
          <p:nvPr>
            <p:ph type="body" idx="1"/>
          </p:nvPr>
        </p:nvSpPr>
        <p:spPr>
          <a:xfrm>
            <a:off x="963100" y="1152475"/>
            <a:ext cx="36942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0" name="Google Shape;30;p10"/>
          <p:cNvSpPr txBox="1">
            <a:spLocks noGrp="1"/>
          </p:cNvSpPr>
          <p:nvPr>
            <p:ph type="body" idx="2"/>
          </p:nvPr>
        </p:nvSpPr>
        <p:spPr>
          <a:xfrm>
            <a:off x="5138192" y="1152475"/>
            <a:ext cx="36942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10"/>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32" name="Google Shape;32;p10"/>
          <p:cNvPicPr preferRelativeResize="0"/>
          <p:nvPr/>
        </p:nvPicPr>
        <p:blipFill rotWithShape="1">
          <a:blip r:embed="rId2">
            <a:alphaModFix/>
          </a:blip>
          <a:srcRect/>
          <a:stretch/>
        </p:blipFill>
        <p:spPr>
          <a:xfrm rot="-5400000">
            <a:off x="-2104462" y="2429713"/>
            <a:ext cx="4739475" cy="279300"/>
          </a:xfrm>
          <a:prstGeom prst="rect">
            <a:avLst/>
          </a:prstGeom>
          <a:noFill/>
          <a:ln>
            <a:noFill/>
          </a:ln>
        </p:spPr>
      </p:pic>
      <p:sp>
        <p:nvSpPr>
          <p:cNvPr id="33" name="Google Shape;33;p10"/>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No Side Logo">
  <p:cSld name="TITLE_AND_BODY_1">
    <p:spTree>
      <p:nvGrpSpPr>
        <p:cNvPr id="1" name="Shape 34"/>
        <p:cNvGrpSpPr/>
        <p:nvPr/>
      </p:nvGrpSpPr>
      <p:grpSpPr>
        <a:xfrm>
          <a:off x="0" y="0"/>
          <a:ext cx="0" cy="0"/>
          <a:chOff x="0" y="0"/>
          <a:chExt cx="0" cy="0"/>
        </a:xfrm>
      </p:grpSpPr>
      <p:sp>
        <p:nvSpPr>
          <p:cNvPr id="35" name="Google Shape;35;p12"/>
          <p:cNvSpPr txBox="1">
            <a:spLocks noGrp="1"/>
          </p:cNvSpPr>
          <p:nvPr>
            <p:ph type="body" idx="1"/>
          </p:nvPr>
        </p:nvSpPr>
        <p:spPr>
          <a:xfrm>
            <a:off x="448625" y="1100275"/>
            <a:ext cx="8520600" cy="34164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6" name="Google Shape;36;p12"/>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7" name="Google Shape;37;p12"/>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 No Side Logo">
  <p:cSld name="TITLE_AND_TWO_COLUMNS_1">
    <p:spTree>
      <p:nvGrpSpPr>
        <p:cNvPr id="1" name="Shape 38"/>
        <p:cNvGrpSpPr/>
        <p:nvPr/>
      </p:nvGrpSpPr>
      <p:grpSpPr>
        <a:xfrm>
          <a:off x="0" y="0"/>
          <a:ext cx="0" cy="0"/>
          <a:chOff x="0" y="0"/>
          <a:chExt cx="0" cy="0"/>
        </a:xfrm>
      </p:grpSpPr>
      <p:sp>
        <p:nvSpPr>
          <p:cNvPr id="39" name="Google Shape;39;p1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0" name="Google Shape;40;p1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1" name="Google Shape;41;p1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2" name="Google Shape;42;p13"/>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14"/>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5" name="Google Shape;45;p14"/>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15"/>
          <p:cNvSpPr txBox="1">
            <a:spLocks noGrp="1"/>
          </p:cNvSpPr>
          <p:nvPr>
            <p:ph type="body" idx="1"/>
          </p:nvPr>
        </p:nvSpPr>
        <p:spPr>
          <a:xfrm>
            <a:off x="311700" y="1389600"/>
            <a:ext cx="42549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8" name="Google Shape;48;p1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9" name="Google Shape;49;p15"/>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6">
            <a:alphaModFix/>
          </a:blip>
          <a:stretch>
            <a:fillRect/>
          </a:stretch>
        </a:blipFill>
        <a:effectLst/>
      </p:bgPr>
    </p:bg>
    <p:spTree>
      <p:nvGrpSpPr>
        <p:cNvPr id="1" name="Shape 5"/>
        <p:cNvGrpSpPr/>
        <p:nvPr/>
      </p:nvGrpSpPr>
      <p:grpSpPr>
        <a:xfrm>
          <a:off x="0" y="0"/>
          <a:ext cx="0" cy="0"/>
          <a:chOff x="0" y="0"/>
          <a:chExt cx="0" cy="0"/>
        </a:xfrm>
      </p:grpSpPr>
      <p:sp>
        <p:nvSpPr>
          <p:cNvPr id="6" name="Google Shape;6;p6"/>
          <p:cNvSpPr txBox="1">
            <a:spLocks noGrp="1"/>
          </p:cNvSpPr>
          <p:nvPr>
            <p:ph type="body" idx="1"/>
          </p:nvPr>
        </p:nvSpPr>
        <p:spPr>
          <a:xfrm>
            <a:off x="448625" y="1100275"/>
            <a:ext cx="85206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rgbClr val="101820"/>
              </a:buClr>
              <a:buSzPts val="1600"/>
              <a:buFont typeface="Josefin Sans"/>
              <a:buChar char="●"/>
              <a:defRPr sz="1600" b="1" i="0" u="none" strike="noStrike" cap="none">
                <a:solidFill>
                  <a:srgbClr val="101820"/>
                </a:solidFill>
                <a:latin typeface="Josefin Sans"/>
                <a:ea typeface="Josefin Sans"/>
                <a:cs typeface="Josefin Sans"/>
                <a:sym typeface="Josefin Sans"/>
              </a:defRPr>
            </a:lvl1pPr>
            <a:lvl2pPr marL="914400" marR="0" lvl="1" indent="-330200" algn="l" rtl="0">
              <a:lnSpc>
                <a:spcPct val="115000"/>
              </a:lnSpc>
              <a:spcBef>
                <a:spcPts val="1600"/>
              </a:spcBef>
              <a:spcAft>
                <a:spcPts val="0"/>
              </a:spcAft>
              <a:buClr>
                <a:schemeClr val="dk2"/>
              </a:buClr>
              <a:buSzPts val="1600"/>
              <a:buFont typeface="Josefin Sans"/>
              <a:buChar char="○"/>
              <a:defRPr sz="1600" b="1"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1600"/>
              </a:spcBef>
              <a:spcAft>
                <a:spcPts val="0"/>
              </a:spcAft>
              <a:buClr>
                <a:srgbClr val="D50032"/>
              </a:buClr>
              <a:buSzPts val="1400"/>
              <a:buFont typeface="Josefin Sans"/>
              <a:buChar char="■"/>
              <a:defRPr sz="1400" b="1" i="0" u="none" strike="noStrike" cap="none">
                <a:solidFill>
                  <a:srgbClr val="D50032"/>
                </a:solidFill>
                <a:latin typeface="Josefin Sans"/>
                <a:ea typeface="Josefin Sans"/>
                <a:cs typeface="Josefin Sans"/>
                <a:sym typeface="Josefin Sans"/>
              </a:defRPr>
            </a:lvl3pPr>
            <a:lvl4pPr marL="1828800" marR="0" lvl="3"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1600"/>
              </a:spcBef>
              <a:spcAft>
                <a:spcPts val="0"/>
              </a:spcAft>
              <a:buClr>
                <a:srgbClr val="D50032"/>
              </a:buClr>
              <a:buSzPts val="1400"/>
              <a:buFont typeface="Josefin Sans"/>
              <a:buChar char="○"/>
              <a:defRPr sz="1400" b="0" i="1" u="none" strike="noStrike" cap="none">
                <a:solidFill>
                  <a:srgbClr val="D50032"/>
                </a:solidFill>
                <a:latin typeface="Josefin Sans"/>
                <a:ea typeface="Josefin Sans"/>
                <a:cs typeface="Josefin Sans"/>
                <a:sym typeface="Josefin Sans"/>
              </a:defRPr>
            </a:lvl5pPr>
            <a:lvl6pPr marL="2743200" marR="0" lvl="5"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1600"/>
              </a:spcBef>
              <a:spcAft>
                <a:spcPts val="160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9pPr>
          </a:lstStyle>
          <a:p>
            <a:endParaRPr/>
          </a:p>
        </p:txBody>
      </p:sp>
      <p:sp>
        <p:nvSpPr>
          <p:cNvPr id="7" name="Google Shape;7;p6"/>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solidFill>
                <a:srgbClr val="999999"/>
              </a:solidFill>
            </a:endParaRPr>
          </a:p>
        </p:txBody>
      </p:sp>
      <p:pic>
        <p:nvPicPr>
          <p:cNvPr id="8" name="Google Shape;8;p6"/>
          <p:cNvPicPr preferRelativeResize="0"/>
          <p:nvPr/>
        </p:nvPicPr>
        <p:blipFill rotWithShape="1">
          <a:blip r:embed="rId17">
            <a:alphaModFix/>
          </a:blip>
          <a:srcRect/>
          <a:stretch/>
        </p:blipFill>
        <p:spPr>
          <a:xfrm>
            <a:off x="6934892" y="4427575"/>
            <a:ext cx="2034333" cy="678100"/>
          </a:xfrm>
          <a:prstGeom prst="rect">
            <a:avLst/>
          </a:prstGeom>
          <a:noFill/>
          <a:ln>
            <a:noFill/>
          </a:ln>
        </p:spPr>
      </p:pic>
      <p:sp>
        <p:nvSpPr>
          <p:cNvPr id="9" name="Google Shape;9;p6"/>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50032"/>
              </a:buClr>
              <a:buSzPts val="2800"/>
              <a:buFont typeface="Josefin Sans"/>
              <a:buNone/>
              <a:defRPr sz="2800" b="1" i="0" u="none" strike="noStrike" cap="none">
                <a:solidFill>
                  <a:srgbClr val="D50032"/>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sz="3900" b="0">
                <a:solidFill>
                  <a:srgbClr val="D50032"/>
                </a:solidFill>
                <a:highlight>
                  <a:srgbClr val="FFFFFF"/>
                </a:highlight>
              </a:rPr>
              <a:t>Realigning Alternative Accreditation Plans to the 2017 Accreditation Model</a:t>
            </a:r>
            <a:endParaRPr sz="8000">
              <a:solidFill>
                <a:srgbClr val="D50032"/>
              </a:solidFill>
            </a:endParaRPr>
          </a:p>
        </p:txBody>
      </p:sp>
      <p:sp>
        <p:nvSpPr>
          <p:cNvPr id="73" name="Google Shape;73;p1"/>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t>Virginia Board of Education Work Session</a:t>
            </a:r>
            <a:endParaRPr/>
          </a:p>
          <a:p>
            <a:pPr marL="0" lvl="0" indent="0" algn="ctr" rtl="0">
              <a:lnSpc>
                <a:spcPct val="100000"/>
              </a:lnSpc>
              <a:spcBef>
                <a:spcPts val="0"/>
              </a:spcBef>
              <a:spcAft>
                <a:spcPts val="0"/>
              </a:spcAft>
              <a:buSzPts val="2800"/>
              <a:buNone/>
            </a:pPr>
            <a:r>
              <a:rPr lang="en"/>
              <a:t>November 17, 2021</a:t>
            </a:r>
            <a:endParaRPr/>
          </a:p>
        </p:txBody>
      </p:sp>
      <p:sp>
        <p:nvSpPr>
          <p:cNvPr id="74" name="Google Shape;74;p1"/>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100e6eed4ff_1_6"/>
          <p:cNvSpPr txBox="1">
            <a:spLocks noGrp="1"/>
          </p:cNvSpPr>
          <p:nvPr>
            <p:ph type="body" idx="1"/>
          </p:nvPr>
        </p:nvSpPr>
        <p:spPr>
          <a:xfrm>
            <a:off x="648900" y="881850"/>
            <a:ext cx="8183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0">
                <a:solidFill>
                  <a:srgbClr val="000000"/>
                </a:solidFill>
              </a:rPr>
              <a:t>The plan sufficiently describes programs and planning activities that allow students to be successful when they return to a regular school setting. </a:t>
            </a:r>
            <a:endParaRPr sz="2400" b="0">
              <a:solidFill>
                <a:srgbClr val="000000"/>
              </a:solidFill>
            </a:endParaRPr>
          </a:p>
          <a:p>
            <a:pPr marL="457200" lvl="0" indent="-381000" algn="l" rtl="0">
              <a:lnSpc>
                <a:spcPct val="115000"/>
              </a:lnSpc>
              <a:spcBef>
                <a:spcPts val="0"/>
              </a:spcBef>
              <a:spcAft>
                <a:spcPts val="0"/>
              </a:spcAft>
              <a:buClr>
                <a:srgbClr val="000000"/>
              </a:buClr>
              <a:buSzPts val="2400"/>
              <a:buChar char="●"/>
            </a:pPr>
            <a:r>
              <a:rPr lang="en" sz="2400" b="0">
                <a:solidFill>
                  <a:srgbClr val="000000"/>
                </a:solidFill>
              </a:rPr>
              <a:t>The rationale for requested waivers of accrediting standards is clear and appropriate.  </a:t>
            </a:r>
            <a:endParaRPr sz="2400" b="0">
              <a:solidFill>
                <a:srgbClr val="000000"/>
              </a:solidFill>
            </a:endParaRPr>
          </a:p>
          <a:p>
            <a:pPr marL="0" lvl="0" indent="0" algn="l" rtl="0">
              <a:lnSpc>
                <a:spcPct val="115000"/>
              </a:lnSpc>
              <a:spcBef>
                <a:spcPts val="0"/>
              </a:spcBef>
              <a:spcAft>
                <a:spcPts val="0"/>
              </a:spcAft>
              <a:buSzPts val="1600"/>
              <a:buNone/>
            </a:pPr>
            <a:endParaRPr/>
          </a:p>
        </p:txBody>
      </p:sp>
      <p:sp>
        <p:nvSpPr>
          <p:cNvPr id="137" name="Google Shape;137;g100e6eed4ff_1_6"/>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10</a:t>
            </a:fld>
            <a:endParaRPr/>
          </a:p>
        </p:txBody>
      </p:sp>
      <p:sp>
        <p:nvSpPr>
          <p:cNvPr id="138" name="Google Shape;138;g100e6eed4ff_1_6"/>
          <p:cNvSpPr txBox="1">
            <a:spLocks noGrp="1"/>
          </p:cNvSpPr>
          <p:nvPr>
            <p:ph type="title"/>
          </p:nvPr>
        </p:nvSpPr>
        <p:spPr>
          <a:xfrm>
            <a:off x="480300" y="2079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Established Criteria (4 of 4)</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fd238fcb14_0_27"/>
          <p:cNvSpPr txBox="1">
            <a:spLocks noGrp="1"/>
          </p:cNvSpPr>
          <p:nvPr>
            <p:ph type="body" idx="1"/>
          </p:nvPr>
        </p:nvSpPr>
        <p:spPr>
          <a:xfrm>
            <a:off x="579225" y="651025"/>
            <a:ext cx="8183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600"/>
              <a:buNone/>
            </a:pPr>
            <a:r>
              <a:rPr lang="en" sz="2400" b="0"/>
              <a:t>Alternative Accreditation plans need to stay true to the main tenets of the accreditation model. The committee looked at the submitted plans with a focus on-</a:t>
            </a:r>
            <a:endParaRPr sz="2400" b="0"/>
          </a:p>
          <a:p>
            <a:pPr marL="457200" lvl="0" indent="-381000" algn="l" rtl="0">
              <a:lnSpc>
                <a:spcPct val="115000"/>
              </a:lnSpc>
              <a:spcBef>
                <a:spcPts val="0"/>
              </a:spcBef>
              <a:spcAft>
                <a:spcPts val="0"/>
              </a:spcAft>
              <a:buClr>
                <a:schemeClr val="dk1"/>
              </a:buClr>
              <a:buSzPts val="2400"/>
              <a:buChar char="●"/>
            </a:pPr>
            <a:r>
              <a:rPr lang="en" sz="2400" b="0">
                <a:solidFill>
                  <a:schemeClr val="dk1"/>
                </a:solidFill>
                <a:highlight>
                  <a:srgbClr val="FFFFFF"/>
                </a:highlight>
              </a:rPr>
              <a:t>Providing high quality educational programs for </a:t>
            </a:r>
            <a:r>
              <a:rPr lang="en" sz="2400" u="sng">
                <a:solidFill>
                  <a:schemeClr val="dk1"/>
                </a:solidFill>
                <a:highlight>
                  <a:srgbClr val="FFFFFF"/>
                </a:highlight>
              </a:rPr>
              <a:t>all</a:t>
            </a:r>
            <a:r>
              <a:rPr lang="en" sz="2400" b="0">
                <a:solidFill>
                  <a:schemeClr val="dk1"/>
                </a:solidFill>
                <a:highlight>
                  <a:srgbClr val="FFFFFF"/>
                </a:highlight>
              </a:rPr>
              <a:t> students;</a:t>
            </a:r>
            <a:endParaRPr sz="2400" b="0">
              <a:solidFill>
                <a:schemeClr val="dk1"/>
              </a:solidFill>
              <a:highlight>
                <a:srgbClr val="FFFFFF"/>
              </a:highlight>
            </a:endParaRPr>
          </a:p>
          <a:p>
            <a:pPr marL="457200" lvl="0" indent="-381000" algn="l" rtl="0">
              <a:lnSpc>
                <a:spcPct val="115000"/>
              </a:lnSpc>
              <a:spcBef>
                <a:spcPts val="0"/>
              </a:spcBef>
              <a:spcAft>
                <a:spcPts val="0"/>
              </a:spcAft>
              <a:buClr>
                <a:schemeClr val="dk1"/>
              </a:buClr>
              <a:buSzPts val="2400"/>
              <a:buChar char="●"/>
            </a:pPr>
            <a:r>
              <a:rPr lang="en" sz="2400" b="0">
                <a:solidFill>
                  <a:schemeClr val="dk1"/>
                </a:solidFill>
                <a:highlight>
                  <a:srgbClr val="FFFFFF"/>
                </a:highlight>
              </a:rPr>
              <a:t>Encouraging  </a:t>
            </a:r>
            <a:r>
              <a:rPr lang="en" sz="2400" u="sng">
                <a:solidFill>
                  <a:schemeClr val="dk1"/>
                </a:solidFill>
                <a:highlight>
                  <a:srgbClr val="FFFFFF"/>
                </a:highlight>
              </a:rPr>
              <a:t>continuous appraisal and improvement</a:t>
            </a:r>
            <a:r>
              <a:rPr lang="en" sz="2400" b="0">
                <a:solidFill>
                  <a:schemeClr val="dk1"/>
                </a:solidFill>
                <a:highlight>
                  <a:srgbClr val="FFFFFF"/>
                </a:highlight>
              </a:rPr>
              <a:t> of the school program for the purpose of raising student achievement; and</a:t>
            </a:r>
            <a:endParaRPr sz="2400" b="0">
              <a:solidFill>
                <a:schemeClr val="dk1"/>
              </a:solidFill>
              <a:highlight>
                <a:srgbClr val="FFFFFF"/>
              </a:highlight>
            </a:endParaRPr>
          </a:p>
          <a:p>
            <a:pPr marL="457200" lvl="0" indent="-381000" algn="l" rtl="0">
              <a:lnSpc>
                <a:spcPct val="115000"/>
              </a:lnSpc>
              <a:spcBef>
                <a:spcPts val="0"/>
              </a:spcBef>
              <a:spcAft>
                <a:spcPts val="0"/>
              </a:spcAft>
              <a:buClr>
                <a:schemeClr val="dk1"/>
              </a:buClr>
              <a:buSzPts val="2400"/>
              <a:buChar char="●"/>
            </a:pPr>
            <a:r>
              <a:rPr lang="en" sz="2400" b="0">
                <a:solidFill>
                  <a:schemeClr val="dk1"/>
                </a:solidFill>
                <a:highlight>
                  <a:srgbClr val="FFFFFF"/>
                </a:highlight>
              </a:rPr>
              <a:t>Establishing  </a:t>
            </a:r>
            <a:r>
              <a:rPr lang="en" sz="2400" u="sng">
                <a:solidFill>
                  <a:schemeClr val="dk1"/>
                </a:solidFill>
                <a:highlight>
                  <a:srgbClr val="FFFFFF"/>
                </a:highlight>
              </a:rPr>
              <a:t>a means of determining the effectiveness</a:t>
            </a:r>
            <a:r>
              <a:rPr lang="en" sz="2400" b="0">
                <a:solidFill>
                  <a:schemeClr val="dk1"/>
                </a:solidFill>
                <a:highlight>
                  <a:srgbClr val="FFFFFF"/>
                </a:highlight>
              </a:rPr>
              <a:t> of schools.</a:t>
            </a:r>
            <a:endParaRPr sz="2400" b="0">
              <a:solidFill>
                <a:schemeClr val="dk1"/>
              </a:solidFill>
              <a:highlight>
                <a:srgbClr val="FFFFFF"/>
              </a:highlight>
            </a:endParaRPr>
          </a:p>
          <a:p>
            <a:pPr marL="0" lvl="0" indent="0" algn="l" rtl="0">
              <a:lnSpc>
                <a:spcPct val="115000"/>
              </a:lnSpc>
              <a:spcBef>
                <a:spcPts val="0"/>
              </a:spcBef>
              <a:spcAft>
                <a:spcPts val="0"/>
              </a:spcAft>
              <a:buSzPts val="1600"/>
              <a:buNone/>
            </a:pPr>
            <a:endParaRPr sz="1500" b="0">
              <a:solidFill>
                <a:schemeClr val="dk1"/>
              </a:solidFill>
              <a:highlight>
                <a:srgbClr val="FFFFFF"/>
              </a:highlight>
            </a:endParaRPr>
          </a:p>
          <a:p>
            <a:pPr marL="0" lvl="0" indent="0" algn="l" rtl="0">
              <a:lnSpc>
                <a:spcPct val="115000"/>
              </a:lnSpc>
              <a:spcBef>
                <a:spcPts val="0"/>
              </a:spcBef>
              <a:spcAft>
                <a:spcPts val="0"/>
              </a:spcAft>
              <a:buSzPts val="1600"/>
              <a:buNone/>
            </a:pPr>
            <a:endParaRPr sz="2000"/>
          </a:p>
        </p:txBody>
      </p:sp>
      <p:sp>
        <p:nvSpPr>
          <p:cNvPr id="144" name="Google Shape;144;gfd238fcb14_0_27"/>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
              <a:t>11</a:t>
            </a:fld>
            <a:endParaRPr/>
          </a:p>
        </p:txBody>
      </p:sp>
      <p:sp>
        <p:nvSpPr>
          <p:cNvPr id="145" name="Google Shape;145;gfd238fcb14_0_27"/>
          <p:cNvSpPr txBox="1">
            <a:spLocks noGrp="1"/>
          </p:cNvSpPr>
          <p:nvPr>
            <p:ph type="title"/>
          </p:nvPr>
        </p:nvSpPr>
        <p:spPr>
          <a:xfrm>
            <a:off x="410625" y="783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Realignment to 2017 Accreditation Model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fd238fcb14_0_34"/>
          <p:cNvSpPr txBox="1">
            <a:spLocks noGrp="1"/>
          </p:cNvSpPr>
          <p:nvPr>
            <p:ph type="body" idx="1"/>
          </p:nvPr>
        </p:nvSpPr>
        <p:spPr>
          <a:xfrm>
            <a:off x="480300" y="775800"/>
            <a:ext cx="8183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600"/>
              <a:buNone/>
            </a:pPr>
            <a:r>
              <a:rPr lang="en" sz="2400" b="0"/>
              <a:t>Allowable modifications:</a:t>
            </a:r>
            <a:endParaRPr sz="2400" b="0"/>
          </a:p>
          <a:p>
            <a:pPr marL="457200" lvl="0" indent="-381000" algn="l" rtl="0">
              <a:lnSpc>
                <a:spcPct val="115000"/>
              </a:lnSpc>
              <a:spcBef>
                <a:spcPts val="0"/>
              </a:spcBef>
              <a:spcAft>
                <a:spcPts val="0"/>
              </a:spcAft>
              <a:buSzPts val="2400"/>
              <a:buChar char="●"/>
            </a:pPr>
            <a:r>
              <a:rPr lang="en" sz="2400" b="0"/>
              <a:t>Include all students to the greatest extent possible in the alternate model, rather than excluding students to meet established criteria;</a:t>
            </a:r>
            <a:endParaRPr sz="2400" b="0"/>
          </a:p>
          <a:p>
            <a:pPr marL="914400" lvl="1" indent="-381000" algn="l" rtl="0">
              <a:lnSpc>
                <a:spcPct val="115000"/>
              </a:lnSpc>
              <a:spcBef>
                <a:spcPts val="0"/>
              </a:spcBef>
              <a:spcAft>
                <a:spcPts val="0"/>
              </a:spcAft>
              <a:buSzPts val="2400"/>
              <a:buChar char="○"/>
            </a:pPr>
            <a:r>
              <a:rPr lang="en" sz="2400" b="0">
                <a:solidFill>
                  <a:schemeClr val="dk1"/>
                </a:solidFill>
              </a:rPr>
              <a:t>Exception:</a:t>
            </a:r>
            <a:r>
              <a:rPr lang="en" sz="2400" b="0"/>
              <a:t> </a:t>
            </a:r>
            <a:r>
              <a:rPr lang="en" sz="2400" b="0">
                <a:solidFill>
                  <a:schemeClr val="dk1"/>
                </a:solidFill>
              </a:rPr>
              <a:t>can exclude students who enrolled in a Virginia Public School for the first time after compulsory attendance age</a:t>
            </a:r>
            <a:endParaRPr sz="2400" b="0"/>
          </a:p>
          <a:p>
            <a:pPr marL="457200" lvl="0" indent="0" algn="l" rtl="0">
              <a:lnSpc>
                <a:spcPct val="115000"/>
              </a:lnSpc>
              <a:spcBef>
                <a:spcPts val="0"/>
              </a:spcBef>
              <a:spcAft>
                <a:spcPts val="0"/>
              </a:spcAft>
              <a:buSzPts val="1600"/>
              <a:buNone/>
            </a:pPr>
            <a:endParaRPr sz="1800" b="0"/>
          </a:p>
        </p:txBody>
      </p:sp>
      <p:sp>
        <p:nvSpPr>
          <p:cNvPr id="151" name="Google Shape;151;gfd238fcb14_0_34"/>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12</a:t>
            </a:fld>
            <a:endParaRPr/>
          </a:p>
        </p:txBody>
      </p:sp>
      <p:sp>
        <p:nvSpPr>
          <p:cNvPr id="152" name="Google Shape;152;gfd238fcb14_0_34"/>
          <p:cNvSpPr txBox="1">
            <a:spLocks noGrp="1"/>
          </p:cNvSpPr>
          <p:nvPr>
            <p:ph type="title"/>
          </p:nvPr>
        </p:nvSpPr>
        <p:spPr>
          <a:xfrm>
            <a:off x="448750" y="2031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Allowable Modifications (1 of 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fd238fcb14_0_52"/>
          <p:cNvSpPr txBox="1">
            <a:spLocks noGrp="1"/>
          </p:cNvSpPr>
          <p:nvPr>
            <p:ph type="body" idx="1"/>
          </p:nvPr>
        </p:nvSpPr>
        <p:spPr>
          <a:xfrm>
            <a:off x="448750" y="775800"/>
            <a:ext cx="8183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600"/>
              <a:buNone/>
            </a:pPr>
            <a:r>
              <a:rPr lang="en" sz="2400" b="0"/>
              <a:t>Allowable modifications:</a:t>
            </a:r>
            <a:endParaRPr sz="2400" b="0">
              <a:solidFill>
                <a:schemeClr val="dk1"/>
              </a:solidFill>
            </a:endParaRPr>
          </a:p>
          <a:p>
            <a:pPr marL="457200" lvl="0" indent="-381000" algn="l" rtl="0">
              <a:lnSpc>
                <a:spcPct val="115000"/>
              </a:lnSpc>
              <a:spcBef>
                <a:spcPts val="0"/>
              </a:spcBef>
              <a:spcAft>
                <a:spcPts val="0"/>
              </a:spcAft>
              <a:buSzPts val="2400"/>
              <a:buChar char="●"/>
            </a:pPr>
            <a:r>
              <a:rPr lang="en" sz="2400" b="0"/>
              <a:t>Maintain the established benchmarks for Level indicators (i.e., </a:t>
            </a:r>
            <a:r>
              <a:rPr lang="en" sz="2400" b="0">
                <a:solidFill>
                  <a:schemeClr val="dk1"/>
                </a:solidFill>
              </a:rPr>
              <a:t>The Level 1 performance level for English must remain greater than or equal to 75%.);</a:t>
            </a:r>
            <a:endParaRPr sz="2400" b="0">
              <a:solidFill>
                <a:schemeClr val="dk1"/>
              </a:solidFill>
            </a:endParaRPr>
          </a:p>
          <a:p>
            <a:pPr marL="457200" lvl="0" indent="-381000" algn="l" rtl="0">
              <a:lnSpc>
                <a:spcPct val="115000"/>
              </a:lnSpc>
              <a:spcBef>
                <a:spcPts val="0"/>
              </a:spcBef>
              <a:spcAft>
                <a:spcPts val="0"/>
              </a:spcAft>
              <a:buClr>
                <a:schemeClr val="dk1"/>
              </a:buClr>
              <a:buSzPts val="2400"/>
              <a:buChar char="●"/>
            </a:pPr>
            <a:r>
              <a:rPr lang="en" sz="2400" b="0">
                <a:solidFill>
                  <a:schemeClr val="dk1"/>
                </a:solidFill>
              </a:rPr>
              <a:t>Show improvement in indicator performance with amended rates (i.e., use R5 rather than R10, or use 2% instead of 2.5% for I2); </a:t>
            </a:r>
            <a:endParaRPr sz="2400" b="0">
              <a:solidFill>
                <a:schemeClr val="dk1"/>
              </a:solidFill>
            </a:endParaRPr>
          </a:p>
          <a:p>
            <a:pPr marL="457200" lvl="0" indent="0" algn="l" rtl="0">
              <a:lnSpc>
                <a:spcPct val="115000"/>
              </a:lnSpc>
              <a:spcBef>
                <a:spcPts val="0"/>
              </a:spcBef>
              <a:spcAft>
                <a:spcPts val="0"/>
              </a:spcAft>
              <a:buSzPts val="1600"/>
              <a:buNone/>
            </a:pPr>
            <a:endParaRPr sz="1800" b="0"/>
          </a:p>
        </p:txBody>
      </p:sp>
      <p:sp>
        <p:nvSpPr>
          <p:cNvPr id="158" name="Google Shape;158;gfd238fcb14_0_52"/>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13</a:t>
            </a:fld>
            <a:endParaRPr/>
          </a:p>
        </p:txBody>
      </p:sp>
      <p:sp>
        <p:nvSpPr>
          <p:cNvPr id="159" name="Google Shape;159;gfd238fcb14_0_52"/>
          <p:cNvSpPr txBox="1">
            <a:spLocks noGrp="1"/>
          </p:cNvSpPr>
          <p:nvPr>
            <p:ph type="title"/>
          </p:nvPr>
        </p:nvSpPr>
        <p:spPr>
          <a:xfrm>
            <a:off x="448750" y="2031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t>Allowable Modifications (2 of 3)</a:t>
            </a:r>
            <a:endParaRPr/>
          </a:p>
          <a:p>
            <a:pPr marL="0" lvl="0" indent="0" algn="l" rtl="0">
              <a:lnSpc>
                <a:spcPct val="100000"/>
              </a:lnSpc>
              <a:spcBef>
                <a:spcPts val="0"/>
              </a:spcBef>
              <a:spcAft>
                <a:spcPts val="0"/>
              </a:spcAft>
              <a:buSzPts val="2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fd238fcb14_1_6"/>
          <p:cNvSpPr txBox="1">
            <a:spLocks noGrp="1"/>
          </p:cNvSpPr>
          <p:nvPr>
            <p:ph type="body" idx="1"/>
          </p:nvPr>
        </p:nvSpPr>
        <p:spPr>
          <a:xfrm>
            <a:off x="448750" y="775800"/>
            <a:ext cx="8183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600"/>
              <a:buNone/>
            </a:pPr>
            <a:r>
              <a:rPr lang="en" sz="2400" b="0"/>
              <a:t>Allowable modifications:</a:t>
            </a:r>
            <a:endParaRPr sz="2400" b="0">
              <a:solidFill>
                <a:schemeClr val="dk1"/>
              </a:solidFill>
            </a:endParaRPr>
          </a:p>
          <a:p>
            <a:pPr marL="457200" lvl="0" indent="-381000" algn="l" rtl="0">
              <a:lnSpc>
                <a:spcPct val="100000"/>
              </a:lnSpc>
              <a:spcBef>
                <a:spcPts val="0"/>
              </a:spcBef>
              <a:spcAft>
                <a:spcPts val="0"/>
              </a:spcAft>
              <a:buClr>
                <a:schemeClr val="dk1"/>
              </a:buClr>
              <a:buSzPts val="2400"/>
              <a:buChar char="●"/>
            </a:pPr>
            <a:r>
              <a:rPr lang="en" sz="2400" b="0">
                <a:solidFill>
                  <a:schemeClr val="dk1"/>
                </a:solidFill>
              </a:rPr>
              <a:t>Adjust the minimum pass rate (“the floor”) required to use the reduction of the failure rate (i.e., can use R10 when the pass rate is 45% rather than 50%);</a:t>
            </a:r>
            <a:endParaRPr sz="2400" b="0">
              <a:solidFill>
                <a:schemeClr val="dk1"/>
              </a:solidFill>
            </a:endParaRPr>
          </a:p>
          <a:p>
            <a:pPr marL="457200" lvl="0" indent="-381000" algn="l" rtl="0">
              <a:lnSpc>
                <a:spcPct val="115000"/>
              </a:lnSpc>
              <a:spcBef>
                <a:spcPts val="0"/>
              </a:spcBef>
              <a:spcAft>
                <a:spcPts val="0"/>
              </a:spcAft>
              <a:buClr>
                <a:schemeClr val="dk1"/>
              </a:buClr>
              <a:buSzPts val="2400"/>
              <a:buChar char="●"/>
            </a:pPr>
            <a:r>
              <a:rPr lang="en" sz="2400" b="0">
                <a:solidFill>
                  <a:schemeClr val="dk1"/>
                </a:solidFill>
              </a:rPr>
              <a:t>Use additional years to calculate a multi-year rate, without excluding any year; and</a:t>
            </a:r>
            <a:endParaRPr sz="2400" b="0">
              <a:solidFill>
                <a:schemeClr val="dk1"/>
              </a:solidFill>
            </a:endParaRPr>
          </a:p>
          <a:p>
            <a:pPr marL="457200" lvl="0" indent="-381000" algn="l" rtl="0">
              <a:lnSpc>
                <a:spcPct val="115000"/>
              </a:lnSpc>
              <a:spcBef>
                <a:spcPts val="0"/>
              </a:spcBef>
              <a:spcAft>
                <a:spcPts val="0"/>
              </a:spcAft>
              <a:buSzPts val="2400"/>
              <a:buChar char="●"/>
            </a:pPr>
            <a:r>
              <a:rPr lang="en" sz="2400" b="0">
                <a:solidFill>
                  <a:schemeClr val="dk1"/>
                </a:solidFill>
              </a:rPr>
              <a:t>Maintain chronic absenteeism calculations, but encourage divisions to define “</a:t>
            </a:r>
            <a:r>
              <a:rPr lang="en" sz="2400" b="0"/>
              <a:t>meaningful engagement” to guide absentee policies.</a:t>
            </a:r>
            <a:endParaRPr sz="2400" b="0">
              <a:solidFill>
                <a:schemeClr val="dk1"/>
              </a:solidFill>
            </a:endParaRPr>
          </a:p>
          <a:p>
            <a:pPr marL="457200" lvl="0" indent="0" algn="l" rtl="0">
              <a:lnSpc>
                <a:spcPct val="115000"/>
              </a:lnSpc>
              <a:spcBef>
                <a:spcPts val="0"/>
              </a:spcBef>
              <a:spcAft>
                <a:spcPts val="0"/>
              </a:spcAft>
              <a:buSzPts val="1600"/>
              <a:buNone/>
            </a:pPr>
            <a:endParaRPr sz="1800" b="0"/>
          </a:p>
        </p:txBody>
      </p:sp>
      <p:sp>
        <p:nvSpPr>
          <p:cNvPr id="165" name="Google Shape;165;gfd238fcb14_1_6"/>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14</a:t>
            </a:fld>
            <a:endParaRPr/>
          </a:p>
        </p:txBody>
      </p:sp>
      <p:sp>
        <p:nvSpPr>
          <p:cNvPr id="166" name="Google Shape;166;gfd238fcb14_1_6"/>
          <p:cNvSpPr txBox="1">
            <a:spLocks noGrp="1"/>
          </p:cNvSpPr>
          <p:nvPr>
            <p:ph type="title"/>
          </p:nvPr>
        </p:nvSpPr>
        <p:spPr>
          <a:xfrm>
            <a:off x="448750" y="2031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t>Allowable Modifications (3 of 3)</a:t>
            </a:r>
            <a:endParaRPr/>
          </a:p>
          <a:p>
            <a:pPr marL="0" lvl="0" indent="0" algn="l" rtl="0">
              <a:lnSpc>
                <a:spcPct val="100000"/>
              </a:lnSpc>
              <a:spcBef>
                <a:spcPts val="0"/>
              </a:spcBef>
              <a:spcAft>
                <a:spcPts val="0"/>
              </a:spcAft>
              <a:buSzPts val="2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
          <p:cNvSpPr txBox="1">
            <a:spLocks noGrp="1"/>
          </p:cNvSpPr>
          <p:nvPr>
            <p:ph type="body" idx="1"/>
          </p:nvPr>
        </p:nvSpPr>
        <p:spPr>
          <a:xfrm>
            <a:off x="579225" y="863550"/>
            <a:ext cx="8183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600"/>
              <a:buNone/>
            </a:pPr>
            <a:r>
              <a:rPr lang="en" sz="2400" b="0"/>
              <a:t>General modifications no longer accepted:</a:t>
            </a:r>
            <a:endParaRPr sz="2400" b="0"/>
          </a:p>
          <a:p>
            <a:pPr marL="457200" lvl="0" indent="-381000" algn="l" rtl="0">
              <a:lnSpc>
                <a:spcPct val="115000"/>
              </a:lnSpc>
              <a:spcBef>
                <a:spcPts val="1600"/>
              </a:spcBef>
              <a:spcAft>
                <a:spcPts val="0"/>
              </a:spcAft>
              <a:buSzPts val="2400"/>
              <a:buChar char="●"/>
            </a:pPr>
            <a:r>
              <a:rPr lang="en" sz="2400" b="0"/>
              <a:t>Using weighted values for certain outcomes in calculations (i.e., an advanced pass score counts more than a pass proficient score);</a:t>
            </a:r>
            <a:endParaRPr sz="2400" b="0"/>
          </a:p>
          <a:p>
            <a:pPr marL="914400" lvl="1" indent="-381000" algn="l" rtl="0">
              <a:lnSpc>
                <a:spcPct val="115000"/>
              </a:lnSpc>
              <a:spcBef>
                <a:spcPts val="0"/>
              </a:spcBef>
              <a:spcAft>
                <a:spcPts val="0"/>
              </a:spcAft>
              <a:buClr>
                <a:schemeClr val="dk1"/>
              </a:buClr>
              <a:buSzPts val="2400"/>
              <a:buChar char="○"/>
            </a:pPr>
            <a:r>
              <a:rPr lang="en" sz="2400" b="0">
                <a:solidFill>
                  <a:schemeClr val="dk1"/>
                </a:solidFill>
              </a:rPr>
              <a:t>Exception:  can use a weighted value for test scores in the 375-399 range</a:t>
            </a:r>
            <a:endParaRPr sz="2400" b="0">
              <a:solidFill>
                <a:schemeClr val="dk1"/>
              </a:solidFill>
            </a:endParaRPr>
          </a:p>
          <a:p>
            <a:pPr marL="457200" lvl="0" indent="0" algn="l" rtl="0">
              <a:lnSpc>
                <a:spcPct val="115000"/>
              </a:lnSpc>
              <a:spcBef>
                <a:spcPts val="1600"/>
              </a:spcBef>
              <a:spcAft>
                <a:spcPts val="1600"/>
              </a:spcAft>
              <a:buSzPts val="1600"/>
              <a:buNone/>
            </a:pPr>
            <a:endParaRPr sz="2400" b="0"/>
          </a:p>
        </p:txBody>
      </p:sp>
      <p:sp>
        <p:nvSpPr>
          <p:cNvPr id="172" name="Google Shape;172;p4"/>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15</a:t>
            </a:fld>
            <a:endParaRPr/>
          </a:p>
        </p:txBody>
      </p:sp>
      <p:sp>
        <p:nvSpPr>
          <p:cNvPr id="173" name="Google Shape;173;p4"/>
          <p:cNvSpPr txBox="1">
            <a:spLocks noGrp="1"/>
          </p:cNvSpPr>
          <p:nvPr>
            <p:ph type="title"/>
          </p:nvPr>
        </p:nvSpPr>
        <p:spPr>
          <a:xfrm>
            <a:off x="448750" y="179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t>Modifications No Longer Allowed (1 of 2)</a:t>
            </a:r>
            <a:endParaRPr/>
          </a:p>
          <a:p>
            <a:pPr marL="0" lvl="0" indent="0" algn="l" rtl="0">
              <a:lnSpc>
                <a:spcPct val="100000"/>
              </a:lnSpc>
              <a:spcBef>
                <a:spcPts val="0"/>
              </a:spcBef>
              <a:spcAft>
                <a:spcPts val="0"/>
              </a:spcAft>
              <a:buSzPts val="28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fd238fcb14_0_58"/>
          <p:cNvSpPr txBox="1">
            <a:spLocks noGrp="1"/>
          </p:cNvSpPr>
          <p:nvPr>
            <p:ph type="body" idx="1"/>
          </p:nvPr>
        </p:nvSpPr>
        <p:spPr>
          <a:xfrm>
            <a:off x="579225" y="863550"/>
            <a:ext cx="8183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600"/>
              <a:buNone/>
            </a:pPr>
            <a:r>
              <a:rPr lang="en" sz="2400" b="0"/>
              <a:t>General modifications no longer accepted:</a:t>
            </a:r>
            <a:endParaRPr sz="2400" b="0"/>
          </a:p>
          <a:p>
            <a:pPr marL="457200" lvl="0" indent="-381000" algn="l" rtl="0">
              <a:lnSpc>
                <a:spcPct val="115000"/>
              </a:lnSpc>
              <a:spcBef>
                <a:spcPts val="1600"/>
              </a:spcBef>
              <a:spcAft>
                <a:spcPts val="0"/>
              </a:spcAft>
              <a:buSzPts val="2400"/>
              <a:buChar char="●"/>
            </a:pPr>
            <a:r>
              <a:rPr lang="en" sz="2400" b="0"/>
              <a:t>Using scenarios to earn “bonus points” (i.e., earn GCI points when 25% of graduates and completers were employed 20 or more hours per week); and</a:t>
            </a:r>
            <a:endParaRPr sz="2400" b="0"/>
          </a:p>
          <a:p>
            <a:pPr marL="457200" lvl="0" indent="-381000" algn="l" rtl="0">
              <a:lnSpc>
                <a:spcPct val="115000"/>
              </a:lnSpc>
              <a:spcBef>
                <a:spcPts val="0"/>
              </a:spcBef>
              <a:spcAft>
                <a:spcPts val="0"/>
              </a:spcAft>
              <a:buSzPts val="2400"/>
              <a:buChar char="●"/>
            </a:pPr>
            <a:r>
              <a:rPr lang="en" sz="2400" b="0"/>
              <a:t>Amending definitions or terms and the calculations involved with them (i.e., broaden the definition of a transfer student).</a:t>
            </a:r>
            <a:endParaRPr sz="2400" b="0"/>
          </a:p>
        </p:txBody>
      </p:sp>
      <p:sp>
        <p:nvSpPr>
          <p:cNvPr id="179" name="Google Shape;179;gfd238fcb14_0_58"/>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16</a:t>
            </a:fld>
            <a:endParaRPr/>
          </a:p>
        </p:txBody>
      </p:sp>
      <p:sp>
        <p:nvSpPr>
          <p:cNvPr id="180" name="Google Shape;180;gfd238fcb14_0_58"/>
          <p:cNvSpPr txBox="1">
            <a:spLocks noGrp="1"/>
          </p:cNvSpPr>
          <p:nvPr>
            <p:ph type="title"/>
          </p:nvPr>
        </p:nvSpPr>
        <p:spPr>
          <a:xfrm>
            <a:off x="448750" y="179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Modifications No Longer Allowed (2 of 2)</a:t>
            </a:r>
            <a:endParaRPr/>
          </a:p>
          <a:p>
            <a:pPr marL="0" lvl="0" indent="0" algn="l" rtl="0">
              <a:lnSpc>
                <a:spcPct val="100000"/>
              </a:lnSpc>
              <a:spcBef>
                <a:spcPts val="0"/>
              </a:spcBef>
              <a:spcAft>
                <a:spcPts val="0"/>
              </a:spcAft>
              <a:buSzPts val="2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fd238fcb14_0_64"/>
          <p:cNvSpPr txBox="1">
            <a:spLocks noGrp="1"/>
          </p:cNvSpPr>
          <p:nvPr>
            <p:ph type="body" idx="1"/>
          </p:nvPr>
        </p:nvSpPr>
        <p:spPr>
          <a:xfrm>
            <a:off x="579225" y="763938"/>
            <a:ext cx="8183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600"/>
              <a:buNone/>
            </a:pPr>
            <a:r>
              <a:rPr lang="en" sz="2400" b="0"/>
              <a:t>Feedback will be provided on each submitted plan using the established criteria.  This will help ensure, in part, that-</a:t>
            </a:r>
            <a:endParaRPr sz="2400" b="0"/>
          </a:p>
          <a:p>
            <a:pPr marL="457200" lvl="0" indent="-381000" algn="l" rtl="0">
              <a:lnSpc>
                <a:spcPct val="115000"/>
              </a:lnSpc>
              <a:spcBef>
                <a:spcPts val="0"/>
              </a:spcBef>
              <a:spcAft>
                <a:spcPts val="0"/>
              </a:spcAft>
              <a:buSzPts val="2400"/>
              <a:buChar char="●"/>
            </a:pPr>
            <a:r>
              <a:rPr lang="en" sz="2400" b="0"/>
              <a:t>The purpose of the school and the student population does justify the need for an alternative accreditation plan;</a:t>
            </a:r>
            <a:endParaRPr sz="2400" b="0"/>
          </a:p>
          <a:p>
            <a:pPr marL="457200" lvl="0" indent="-381000" algn="l" rtl="0">
              <a:lnSpc>
                <a:spcPct val="115000"/>
              </a:lnSpc>
              <a:spcBef>
                <a:spcPts val="0"/>
              </a:spcBef>
              <a:spcAft>
                <a:spcPts val="0"/>
              </a:spcAft>
              <a:buSzPts val="2400"/>
              <a:buChar char="●"/>
            </a:pPr>
            <a:r>
              <a:rPr lang="en" sz="2400" b="0"/>
              <a:t>Rationales for modifications are thorough and include historical data as part of the justification; </a:t>
            </a:r>
            <a:endParaRPr sz="2400" b="0"/>
          </a:p>
          <a:p>
            <a:pPr marL="457200" lvl="0" indent="0" algn="ctr" rtl="0">
              <a:lnSpc>
                <a:spcPct val="115000"/>
              </a:lnSpc>
              <a:spcBef>
                <a:spcPts val="0"/>
              </a:spcBef>
              <a:spcAft>
                <a:spcPts val="0"/>
              </a:spcAft>
              <a:buNone/>
            </a:pPr>
            <a:r>
              <a:rPr lang="en" sz="2400" b="0"/>
              <a:t>(Continued)</a:t>
            </a:r>
            <a:endParaRPr sz="2400" b="0"/>
          </a:p>
          <a:p>
            <a:pPr marL="0" lvl="0" indent="0" algn="l" rtl="0">
              <a:lnSpc>
                <a:spcPct val="115000"/>
              </a:lnSpc>
              <a:spcBef>
                <a:spcPts val="0"/>
              </a:spcBef>
              <a:spcAft>
                <a:spcPts val="0"/>
              </a:spcAft>
              <a:buSzPts val="1600"/>
              <a:buNone/>
            </a:pPr>
            <a:endParaRPr sz="1900" b="0"/>
          </a:p>
          <a:p>
            <a:pPr marL="0" lvl="0" indent="0" algn="l" rtl="0">
              <a:lnSpc>
                <a:spcPct val="115000"/>
              </a:lnSpc>
              <a:spcBef>
                <a:spcPts val="0"/>
              </a:spcBef>
              <a:spcAft>
                <a:spcPts val="0"/>
              </a:spcAft>
              <a:buSzPts val="1600"/>
              <a:buNone/>
            </a:pPr>
            <a:endParaRPr sz="1900" b="0"/>
          </a:p>
        </p:txBody>
      </p:sp>
      <p:sp>
        <p:nvSpPr>
          <p:cNvPr id="186" name="Google Shape;186;gfd238fcb14_0_64"/>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
              <a:t>17</a:t>
            </a:fld>
            <a:endParaRPr/>
          </a:p>
        </p:txBody>
      </p:sp>
      <p:sp>
        <p:nvSpPr>
          <p:cNvPr id="187" name="Google Shape;187;gfd238fcb14_0_64"/>
          <p:cNvSpPr txBox="1">
            <a:spLocks noGrp="1"/>
          </p:cNvSpPr>
          <p:nvPr>
            <p:ph type="title"/>
          </p:nvPr>
        </p:nvSpPr>
        <p:spPr>
          <a:xfrm>
            <a:off x="457925" y="1912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Submitted Plans (1 of 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100e6eed4ff_1_0"/>
          <p:cNvSpPr txBox="1">
            <a:spLocks noGrp="1"/>
          </p:cNvSpPr>
          <p:nvPr>
            <p:ph type="body" idx="1"/>
          </p:nvPr>
        </p:nvSpPr>
        <p:spPr>
          <a:xfrm>
            <a:off x="579225" y="763938"/>
            <a:ext cx="8183400" cy="34164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b="0"/>
              <a:t>Sample calculations are provided for clarity;</a:t>
            </a:r>
            <a:endParaRPr sz="2400" b="0"/>
          </a:p>
          <a:p>
            <a:pPr marL="457200" lvl="0" indent="-381000" algn="l" rtl="0">
              <a:lnSpc>
                <a:spcPct val="115000"/>
              </a:lnSpc>
              <a:spcBef>
                <a:spcPts val="0"/>
              </a:spcBef>
              <a:spcAft>
                <a:spcPts val="0"/>
              </a:spcAft>
              <a:buSzPts val="2400"/>
              <a:buChar char="●"/>
            </a:pPr>
            <a:r>
              <a:rPr lang="en" sz="2400" b="0"/>
              <a:t>Modified indicators are objective, measurable, and related to the purpose of the school; and</a:t>
            </a:r>
            <a:endParaRPr sz="2400" b="0"/>
          </a:p>
          <a:p>
            <a:pPr marL="457200" lvl="0" indent="-381000" algn="l" rtl="0">
              <a:lnSpc>
                <a:spcPct val="115000"/>
              </a:lnSpc>
              <a:spcBef>
                <a:spcPts val="0"/>
              </a:spcBef>
              <a:spcAft>
                <a:spcPts val="0"/>
              </a:spcAft>
              <a:buSzPts val="2400"/>
              <a:buChar char="●"/>
            </a:pPr>
            <a:r>
              <a:rPr lang="en" sz="2400" b="0"/>
              <a:t>The achievement indicators use the statewide assessments, which are evaluated separately.</a:t>
            </a:r>
            <a:endParaRPr sz="2400" b="0"/>
          </a:p>
          <a:p>
            <a:pPr marL="0" lvl="0" indent="0" algn="l" rtl="0">
              <a:lnSpc>
                <a:spcPct val="115000"/>
              </a:lnSpc>
              <a:spcBef>
                <a:spcPts val="0"/>
              </a:spcBef>
              <a:spcAft>
                <a:spcPts val="0"/>
              </a:spcAft>
              <a:buSzPts val="1600"/>
              <a:buNone/>
            </a:pPr>
            <a:endParaRPr sz="1900" b="0"/>
          </a:p>
          <a:p>
            <a:pPr marL="0" lvl="0" indent="0" algn="l" rtl="0">
              <a:lnSpc>
                <a:spcPct val="115000"/>
              </a:lnSpc>
              <a:spcBef>
                <a:spcPts val="0"/>
              </a:spcBef>
              <a:spcAft>
                <a:spcPts val="0"/>
              </a:spcAft>
              <a:buSzPts val="1600"/>
              <a:buNone/>
            </a:pPr>
            <a:endParaRPr sz="1900" b="0"/>
          </a:p>
        </p:txBody>
      </p:sp>
      <p:sp>
        <p:nvSpPr>
          <p:cNvPr id="193" name="Google Shape;193;g100e6eed4ff_1_0"/>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
              <a:t>18</a:t>
            </a:fld>
            <a:endParaRPr/>
          </a:p>
        </p:txBody>
      </p:sp>
      <p:sp>
        <p:nvSpPr>
          <p:cNvPr id="194" name="Google Shape;194;g100e6eed4ff_1_0"/>
          <p:cNvSpPr txBox="1">
            <a:spLocks noGrp="1"/>
          </p:cNvSpPr>
          <p:nvPr>
            <p:ph type="title"/>
          </p:nvPr>
        </p:nvSpPr>
        <p:spPr>
          <a:xfrm>
            <a:off x="457925" y="1912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Submitted Plans (2 of 2)</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fd238fcb14_0_70"/>
          <p:cNvSpPr txBox="1">
            <a:spLocks noGrp="1"/>
          </p:cNvSpPr>
          <p:nvPr>
            <p:ph type="body" idx="4294967295"/>
          </p:nvPr>
        </p:nvSpPr>
        <p:spPr>
          <a:xfrm>
            <a:off x="372100" y="863550"/>
            <a:ext cx="8183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600"/>
              <a:buNone/>
            </a:pPr>
            <a:r>
              <a:rPr lang="en"/>
              <a:t> </a:t>
            </a:r>
            <a:endParaRPr/>
          </a:p>
        </p:txBody>
      </p:sp>
      <p:sp>
        <p:nvSpPr>
          <p:cNvPr id="200" name="Google Shape;200;gfd238fcb14_0_70"/>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
              <a:t>19</a:t>
            </a:fld>
            <a:endParaRPr/>
          </a:p>
        </p:txBody>
      </p:sp>
      <p:sp>
        <p:nvSpPr>
          <p:cNvPr id="201" name="Google Shape;201;gfd238fcb14_0_7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fd06b93e89_0_11"/>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2</a:t>
            </a:fld>
            <a:endParaRPr/>
          </a:p>
        </p:txBody>
      </p:sp>
      <p:sp>
        <p:nvSpPr>
          <p:cNvPr id="80" name="Google Shape;80;gfd06b93e89_0_11"/>
          <p:cNvSpPr txBox="1">
            <a:spLocks noGrp="1"/>
          </p:cNvSpPr>
          <p:nvPr>
            <p:ph type="title"/>
          </p:nvPr>
        </p:nvSpPr>
        <p:spPr>
          <a:xfrm>
            <a:off x="579225" y="1626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Standards of Accreditation (1 of 2)</a:t>
            </a:r>
            <a:endParaRPr/>
          </a:p>
        </p:txBody>
      </p:sp>
      <p:pic>
        <p:nvPicPr>
          <p:cNvPr id="81" name="Google Shape;81;gfd06b93e89_0_11" descr="8 VAC 20-131-420.D of the Regulations Establishing Standards for Accrediting Public Schools in Virginia states (in part): &#10;D. Alternative accreditation plans. Subject to the provisions of subsection B of this section, the governing school board of special purpose schools such as those provided for in § 22.1-26 of the Code of Virginia, Governor's schools, special education schools, alternative schools, or career and technical schools that serve as the student's school of principal enrollment may seek approval of an alternative accreditation plan from the board. " title="8 VAC 20-131-420.D"/>
          <p:cNvPicPr preferRelativeResize="0"/>
          <p:nvPr/>
        </p:nvPicPr>
        <p:blipFill>
          <a:blip r:embed="rId3">
            <a:alphaModFix/>
          </a:blip>
          <a:stretch>
            <a:fillRect/>
          </a:stretch>
        </p:blipFill>
        <p:spPr>
          <a:xfrm>
            <a:off x="579213" y="783888"/>
            <a:ext cx="8274986" cy="3507875"/>
          </a:xfrm>
          <a:prstGeom prst="rect">
            <a:avLst/>
          </a:prstGeom>
          <a:noFill/>
          <a:ln>
            <a:noFill/>
          </a:ln>
        </p:spPr>
      </p:pic>
      <p:sp>
        <p:nvSpPr>
          <p:cNvPr id="82" name="Google Shape;82;gfd06b93e89_0_11"/>
          <p:cNvSpPr txBox="1"/>
          <p:nvPr/>
        </p:nvSpPr>
        <p:spPr>
          <a:xfrm>
            <a:off x="3300000" y="4340275"/>
            <a:ext cx="28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Josefin Sans"/>
                <a:ea typeface="Josefin Sans"/>
                <a:cs typeface="Josefin Sans"/>
                <a:sym typeface="Josefin Sans"/>
              </a:rPr>
              <a:t>(Continued)</a:t>
            </a:r>
            <a:endParaRPr sz="2400">
              <a:latin typeface="Josefin Sans"/>
              <a:ea typeface="Josefin Sans"/>
              <a:cs typeface="Josefin Sans"/>
              <a:sym typeface="Josefi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fd06b93e89_0_39"/>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3</a:t>
            </a:fld>
            <a:endParaRPr/>
          </a:p>
        </p:txBody>
      </p:sp>
      <p:sp>
        <p:nvSpPr>
          <p:cNvPr id="88" name="Google Shape;88;gfd06b93e89_0_39"/>
          <p:cNvSpPr txBox="1">
            <a:spLocks noGrp="1"/>
          </p:cNvSpPr>
          <p:nvPr>
            <p:ph type="title"/>
          </p:nvPr>
        </p:nvSpPr>
        <p:spPr>
          <a:xfrm>
            <a:off x="475675" y="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Standards of Accreditation (2 of 2)</a:t>
            </a:r>
            <a:endParaRPr/>
          </a:p>
        </p:txBody>
      </p:sp>
      <p:pic>
        <p:nvPicPr>
          <p:cNvPr id="89" name="Google Shape;89;gfd06b93e89_0_39" descr="Schools offering alternative education programs, schools with a graduation cohort of 50 or fewer students as defined by the graduation rate formula adopted by the board may request that the board approve an alternative accreditation plan to meet the graduation and completion index benchmark. Special purpose schools with alternative accreditation plans shall be evaluated on standards appropriate to the programs offered in the school and approved by the board prior to August 1 of the school year for which approval is requested. Any student graduating from a special purpose school with a Standard Diploma or an Advanced Studies Diploma must meet the requirements prescribed in 8VAC20-131-50 or 8VAC20-131-51." title="Standards of Accreditation (continued)"/>
          <p:cNvPicPr preferRelativeResize="0"/>
          <p:nvPr/>
        </p:nvPicPr>
        <p:blipFill>
          <a:blip r:embed="rId3">
            <a:alphaModFix/>
          </a:blip>
          <a:stretch>
            <a:fillRect/>
          </a:stretch>
        </p:blipFill>
        <p:spPr>
          <a:xfrm>
            <a:off x="579226" y="585638"/>
            <a:ext cx="8313511" cy="39439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fd238fcb14_0_0"/>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
              <a:t>4</a:t>
            </a:fld>
            <a:endParaRPr/>
          </a:p>
        </p:txBody>
      </p:sp>
      <p:sp>
        <p:nvSpPr>
          <p:cNvPr id="95" name="Google Shape;95;gfd238fcb14_0_0"/>
          <p:cNvSpPr txBox="1">
            <a:spLocks noGrp="1"/>
          </p:cNvSpPr>
          <p:nvPr>
            <p:ph type="title"/>
          </p:nvPr>
        </p:nvSpPr>
        <p:spPr>
          <a:xfrm>
            <a:off x="494150" y="1386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Guidance Document</a:t>
            </a:r>
            <a:endParaRPr/>
          </a:p>
        </p:txBody>
      </p:sp>
      <p:pic>
        <p:nvPicPr>
          <p:cNvPr id="96" name="Google Shape;96;gfd238fcb14_0_0" descr="The Guidance Document: Governing Certain Provisions of the Regulations Establishing Standards for Accrediting Public Schools in Virginia states: &#10;In accordance with the provisions of 8VAC20-131-420(B) of the standards, local school boards may seek waivers of provisions of the standards to address the unique needs of special purpose schools.  Such requests may include an alternative accreditation plan.  Applications must be submitted to the Board for consideration at least ninety days prior to August 1 of the school year.  Requests for consideration must be accompanied by information that documents the need for approval of the request. " title="Guidance Document"/>
          <p:cNvPicPr preferRelativeResize="0"/>
          <p:nvPr/>
        </p:nvPicPr>
        <p:blipFill>
          <a:blip r:embed="rId3">
            <a:alphaModFix/>
          </a:blip>
          <a:stretch>
            <a:fillRect/>
          </a:stretch>
        </p:blipFill>
        <p:spPr>
          <a:xfrm>
            <a:off x="562975" y="711325"/>
            <a:ext cx="8520600" cy="429837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fd238fcb14_1_0"/>
          <p:cNvSpPr txBox="1">
            <a:spLocks noGrp="1"/>
          </p:cNvSpPr>
          <p:nvPr>
            <p:ph type="body" idx="1"/>
          </p:nvPr>
        </p:nvSpPr>
        <p:spPr>
          <a:xfrm>
            <a:off x="579225" y="1037038"/>
            <a:ext cx="8183400" cy="29328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b="0"/>
              <a:t>The previous accreditation model was based primarily on passing Standards of Learning (SOL) tests and on the Graduation and Completion Index (GCI).</a:t>
            </a:r>
            <a:endParaRPr sz="2400" b="0"/>
          </a:p>
          <a:p>
            <a:pPr marL="457200" lvl="0" indent="-381000" algn="l" rtl="0">
              <a:lnSpc>
                <a:spcPct val="115000"/>
              </a:lnSpc>
              <a:spcBef>
                <a:spcPts val="0"/>
              </a:spcBef>
              <a:spcAft>
                <a:spcPts val="0"/>
              </a:spcAft>
              <a:buSzPts val="2400"/>
              <a:buChar char="●"/>
            </a:pPr>
            <a:r>
              <a:rPr lang="en" sz="2400" b="0"/>
              <a:t>Approved alternative accreditation plans under the old model often included:</a:t>
            </a:r>
            <a:endParaRPr sz="2400" b="0"/>
          </a:p>
          <a:p>
            <a:pPr marL="914400" lvl="1" indent="-381000" algn="l" rtl="0">
              <a:lnSpc>
                <a:spcPct val="115000"/>
              </a:lnSpc>
              <a:spcBef>
                <a:spcPts val="0"/>
              </a:spcBef>
              <a:spcAft>
                <a:spcPts val="0"/>
              </a:spcAft>
              <a:buClr>
                <a:schemeClr val="dk1"/>
              </a:buClr>
              <a:buSzPts val="2400"/>
              <a:buChar char="○"/>
            </a:pPr>
            <a:r>
              <a:rPr lang="en" sz="2400" b="0">
                <a:solidFill>
                  <a:schemeClr val="dk1"/>
                </a:solidFill>
              </a:rPr>
              <a:t>measures of growth or weighted “index” models for pass rate calculations; and</a:t>
            </a:r>
            <a:endParaRPr sz="2400" b="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b="0">
                <a:solidFill>
                  <a:schemeClr val="dk1"/>
                </a:solidFill>
              </a:rPr>
              <a:t>“bonus” points that could be applied to calculations to reach benchmarks.</a:t>
            </a:r>
            <a:endParaRPr sz="2400" b="0">
              <a:solidFill>
                <a:schemeClr val="dk1"/>
              </a:solidFill>
            </a:endParaRPr>
          </a:p>
          <a:p>
            <a:pPr marL="914400" lvl="0" indent="0" algn="l" rtl="0">
              <a:lnSpc>
                <a:spcPct val="115000"/>
              </a:lnSpc>
              <a:spcBef>
                <a:spcPts val="0"/>
              </a:spcBef>
              <a:spcAft>
                <a:spcPts val="0"/>
              </a:spcAft>
              <a:buSzPts val="1600"/>
              <a:buNone/>
            </a:pPr>
            <a:endParaRPr/>
          </a:p>
        </p:txBody>
      </p:sp>
      <p:sp>
        <p:nvSpPr>
          <p:cNvPr id="102" name="Google Shape;102;gfd238fcb14_1_0"/>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
              <a:t>5</a:t>
            </a:fld>
            <a:endParaRPr/>
          </a:p>
        </p:txBody>
      </p:sp>
      <p:sp>
        <p:nvSpPr>
          <p:cNvPr id="103" name="Google Shape;103;gfd238fcb14_1_0"/>
          <p:cNvSpPr txBox="1">
            <a:spLocks noGrp="1"/>
          </p:cNvSpPr>
          <p:nvPr>
            <p:ph type="title"/>
          </p:nvPr>
        </p:nvSpPr>
        <p:spPr>
          <a:xfrm>
            <a:off x="410625" y="86050"/>
            <a:ext cx="8520600" cy="95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Use of Alternative Accreditation Plans with Previous Accreditation Model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fd238fcaa7_0_0"/>
          <p:cNvSpPr txBox="1">
            <a:spLocks noGrp="1"/>
          </p:cNvSpPr>
          <p:nvPr>
            <p:ph type="body" idx="1"/>
          </p:nvPr>
        </p:nvSpPr>
        <p:spPr>
          <a:xfrm>
            <a:off x="579225" y="936088"/>
            <a:ext cx="8183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600"/>
              <a:buNone/>
            </a:pPr>
            <a:r>
              <a:rPr lang="en" sz="2400" b="0"/>
              <a:t>On the previous review of Alternative Accreditation plans brought before the Board in November 2019 (first review) and January 2020 (final review), the Board requested that staff take a new look at submitted plans to ascertain that they align with the 2017 Accreditation model.</a:t>
            </a:r>
            <a:endParaRPr sz="2400" b="0"/>
          </a:p>
          <a:p>
            <a:pPr marL="0" lvl="0" indent="0" algn="l" rtl="0">
              <a:lnSpc>
                <a:spcPct val="115000"/>
              </a:lnSpc>
              <a:spcBef>
                <a:spcPts val="0"/>
              </a:spcBef>
              <a:spcAft>
                <a:spcPts val="0"/>
              </a:spcAft>
              <a:buSzPts val="1600"/>
              <a:buNone/>
            </a:pPr>
            <a:endParaRPr sz="2200" b="0"/>
          </a:p>
          <a:p>
            <a:pPr marL="0" lvl="0" indent="0" algn="l" rtl="0">
              <a:lnSpc>
                <a:spcPct val="115000"/>
              </a:lnSpc>
              <a:spcBef>
                <a:spcPts val="0"/>
              </a:spcBef>
              <a:spcAft>
                <a:spcPts val="0"/>
              </a:spcAft>
              <a:buSzPts val="1600"/>
              <a:buNone/>
            </a:pPr>
            <a:endParaRPr sz="2200" b="0"/>
          </a:p>
        </p:txBody>
      </p:sp>
      <p:sp>
        <p:nvSpPr>
          <p:cNvPr id="109" name="Google Shape;109;gfd238fcaa7_0_0"/>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
              <a:t>6</a:t>
            </a:fld>
            <a:endParaRPr/>
          </a:p>
        </p:txBody>
      </p:sp>
      <p:sp>
        <p:nvSpPr>
          <p:cNvPr id="110" name="Google Shape;110;gfd238fcaa7_0_0"/>
          <p:cNvSpPr txBox="1">
            <a:spLocks noGrp="1"/>
          </p:cNvSpPr>
          <p:nvPr>
            <p:ph type="title"/>
          </p:nvPr>
        </p:nvSpPr>
        <p:spPr>
          <a:xfrm>
            <a:off x="410625" y="274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Alternative Accreditation Plans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fd238fcb14_0_14"/>
          <p:cNvSpPr txBox="1">
            <a:spLocks noGrp="1"/>
          </p:cNvSpPr>
          <p:nvPr>
            <p:ph type="body" idx="1"/>
          </p:nvPr>
        </p:nvSpPr>
        <p:spPr>
          <a:xfrm>
            <a:off x="617350" y="787600"/>
            <a:ext cx="81834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000000"/>
              </a:buClr>
              <a:buSzPts val="2400"/>
              <a:buFont typeface="Josefin Sans"/>
              <a:buChar char="●"/>
            </a:pPr>
            <a:r>
              <a:rPr lang="en" sz="2400" b="0">
                <a:solidFill>
                  <a:srgbClr val="000000"/>
                </a:solidFill>
              </a:rPr>
              <a:t>The purpose of the school and the characteristics of the student population served sufficiently justifies the need for an alternative accreditation plan. </a:t>
            </a:r>
            <a:endParaRPr sz="2400" b="0">
              <a:solidFill>
                <a:srgbClr val="000000"/>
              </a:solidFill>
            </a:endParaRPr>
          </a:p>
          <a:p>
            <a:pPr marL="457200" lvl="0" indent="-381000" algn="l" rtl="0">
              <a:lnSpc>
                <a:spcPct val="115000"/>
              </a:lnSpc>
              <a:spcBef>
                <a:spcPts val="0"/>
              </a:spcBef>
              <a:spcAft>
                <a:spcPts val="0"/>
              </a:spcAft>
              <a:buClr>
                <a:srgbClr val="000000"/>
              </a:buClr>
              <a:buSzPts val="2400"/>
              <a:buFont typeface="Josefin Sans"/>
              <a:buChar char="●"/>
            </a:pPr>
            <a:r>
              <a:rPr lang="en" sz="2400" b="0">
                <a:solidFill>
                  <a:srgbClr val="000000"/>
                </a:solidFill>
              </a:rPr>
              <a:t>The characteristics of the student population are clearly defined. </a:t>
            </a:r>
            <a:endParaRPr sz="2400" b="0">
              <a:solidFill>
                <a:srgbClr val="000000"/>
              </a:solidFill>
            </a:endParaRPr>
          </a:p>
          <a:p>
            <a:pPr marL="457200" lvl="0" indent="-381000" algn="l" rtl="0">
              <a:lnSpc>
                <a:spcPct val="115000"/>
              </a:lnSpc>
              <a:spcBef>
                <a:spcPts val="0"/>
              </a:spcBef>
              <a:spcAft>
                <a:spcPts val="0"/>
              </a:spcAft>
              <a:buClr>
                <a:srgbClr val="000000"/>
              </a:buClr>
              <a:buSzPts val="2400"/>
              <a:buFont typeface="Josefin Sans"/>
              <a:buChar char="●"/>
            </a:pPr>
            <a:r>
              <a:rPr lang="en" sz="2400" b="0">
                <a:solidFill>
                  <a:srgbClr val="000000"/>
                </a:solidFill>
              </a:rPr>
              <a:t>The rationale for determining which accreditation indicators are not appropriate for the school, or the students served, is sufficient for the indicators that were selected. </a:t>
            </a:r>
            <a:endParaRPr sz="2400" b="0">
              <a:solidFill>
                <a:srgbClr val="000000"/>
              </a:solidFill>
            </a:endParaRPr>
          </a:p>
          <a:p>
            <a:pPr marL="0" lvl="0" indent="0" algn="l" rtl="0">
              <a:lnSpc>
                <a:spcPct val="115000"/>
              </a:lnSpc>
              <a:spcBef>
                <a:spcPts val="0"/>
              </a:spcBef>
              <a:spcAft>
                <a:spcPts val="0"/>
              </a:spcAft>
              <a:buSzPts val="1600"/>
              <a:buNone/>
            </a:pPr>
            <a:endParaRPr sz="1100" b="0">
              <a:solidFill>
                <a:srgbClr val="000000"/>
              </a:solidFill>
              <a:latin typeface="Arial"/>
              <a:ea typeface="Arial"/>
              <a:cs typeface="Arial"/>
              <a:sym typeface="Arial"/>
            </a:endParaRPr>
          </a:p>
          <a:p>
            <a:pPr marL="0" lvl="0" indent="0" algn="l" rtl="0">
              <a:lnSpc>
                <a:spcPct val="115000"/>
              </a:lnSpc>
              <a:spcBef>
                <a:spcPts val="0"/>
              </a:spcBef>
              <a:spcAft>
                <a:spcPts val="0"/>
              </a:spcAft>
              <a:buSzPts val="1600"/>
              <a:buNone/>
            </a:pPr>
            <a:endParaRPr/>
          </a:p>
        </p:txBody>
      </p:sp>
      <p:sp>
        <p:nvSpPr>
          <p:cNvPr id="116" name="Google Shape;116;gfd238fcb14_0_14"/>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
              <a:t>7</a:t>
            </a:fld>
            <a:endParaRPr/>
          </a:p>
        </p:txBody>
      </p:sp>
      <p:sp>
        <p:nvSpPr>
          <p:cNvPr id="117" name="Google Shape;117;gfd238fcb14_0_14"/>
          <p:cNvSpPr txBox="1">
            <a:spLocks noGrp="1"/>
          </p:cNvSpPr>
          <p:nvPr>
            <p:ph type="title"/>
          </p:nvPr>
        </p:nvSpPr>
        <p:spPr>
          <a:xfrm>
            <a:off x="448750" y="2149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Established Criteria (1 of 4)</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fd238fcb14_0_46"/>
          <p:cNvSpPr txBox="1">
            <a:spLocks noGrp="1"/>
          </p:cNvSpPr>
          <p:nvPr>
            <p:ph type="body" idx="1"/>
          </p:nvPr>
        </p:nvSpPr>
        <p:spPr>
          <a:xfrm>
            <a:off x="617350" y="787600"/>
            <a:ext cx="81834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000000"/>
              </a:buClr>
              <a:buSzPts val="2400"/>
              <a:buChar char="●"/>
            </a:pPr>
            <a:r>
              <a:rPr lang="en" sz="2400" b="0">
                <a:solidFill>
                  <a:srgbClr val="000000"/>
                </a:solidFill>
              </a:rPr>
              <a:t>The rationale includes historical data. Historical data on the school’s performance on each accreditation indicator, when available, must be included in the rationale for determining which indicators are not appropriate for the school or students served. Schools meeting currently established performance levels on an accreditation indicator may not be approved for an alternate process to calculate that indicator.</a:t>
            </a:r>
            <a:endParaRPr sz="2400" b="0">
              <a:solidFill>
                <a:srgbClr val="000000"/>
              </a:solidFill>
            </a:endParaRPr>
          </a:p>
          <a:p>
            <a:pPr marL="0" lvl="0" indent="0" algn="l" rtl="0">
              <a:lnSpc>
                <a:spcPct val="115000"/>
              </a:lnSpc>
              <a:spcBef>
                <a:spcPts val="0"/>
              </a:spcBef>
              <a:spcAft>
                <a:spcPts val="0"/>
              </a:spcAft>
              <a:buSzPts val="1600"/>
              <a:buNone/>
            </a:pPr>
            <a:endParaRPr sz="2400" b="0">
              <a:solidFill>
                <a:srgbClr val="000000"/>
              </a:solidFill>
            </a:endParaRPr>
          </a:p>
          <a:p>
            <a:pPr marL="0" lvl="0" indent="0" algn="l" rtl="0">
              <a:lnSpc>
                <a:spcPct val="115000"/>
              </a:lnSpc>
              <a:spcBef>
                <a:spcPts val="0"/>
              </a:spcBef>
              <a:spcAft>
                <a:spcPts val="0"/>
              </a:spcAft>
              <a:buSzPts val="1600"/>
              <a:buNone/>
            </a:pPr>
            <a:endParaRPr/>
          </a:p>
        </p:txBody>
      </p:sp>
      <p:sp>
        <p:nvSpPr>
          <p:cNvPr id="123" name="Google Shape;123;gfd238fcb14_0_46"/>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8</a:t>
            </a:fld>
            <a:endParaRPr/>
          </a:p>
        </p:txBody>
      </p:sp>
      <p:sp>
        <p:nvSpPr>
          <p:cNvPr id="124" name="Google Shape;124;gfd238fcb14_0_46"/>
          <p:cNvSpPr txBox="1">
            <a:spLocks noGrp="1"/>
          </p:cNvSpPr>
          <p:nvPr>
            <p:ph type="title"/>
          </p:nvPr>
        </p:nvSpPr>
        <p:spPr>
          <a:xfrm>
            <a:off x="448750" y="2149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Established Criteria (2 of 4)</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fd238fcb14_0_21"/>
          <p:cNvSpPr txBox="1">
            <a:spLocks noGrp="1"/>
          </p:cNvSpPr>
          <p:nvPr>
            <p:ph type="body" idx="1"/>
          </p:nvPr>
        </p:nvSpPr>
        <p:spPr>
          <a:xfrm>
            <a:off x="661625" y="635900"/>
            <a:ext cx="81834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000000"/>
              </a:buClr>
              <a:buSzPts val="2400"/>
              <a:buChar char="●"/>
            </a:pPr>
            <a:r>
              <a:rPr lang="en" sz="2400" b="0">
                <a:solidFill>
                  <a:srgbClr val="000000"/>
                </a:solidFill>
              </a:rPr>
              <a:t>All of the alternate indicators are clearly explained, have an appropriate sample calculation, are objective, measurable, and directly related to the purpose of the school. </a:t>
            </a:r>
            <a:endParaRPr sz="2400" b="0">
              <a:solidFill>
                <a:srgbClr val="000000"/>
              </a:solidFill>
            </a:endParaRPr>
          </a:p>
          <a:p>
            <a:pPr marL="457200" lvl="0" indent="-381000" algn="l" rtl="0">
              <a:lnSpc>
                <a:spcPct val="115000"/>
              </a:lnSpc>
              <a:spcBef>
                <a:spcPts val="0"/>
              </a:spcBef>
              <a:spcAft>
                <a:spcPts val="0"/>
              </a:spcAft>
              <a:buClr>
                <a:srgbClr val="000000"/>
              </a:buClr>
              <a:buSzPts val="2400"/>
              <a:buChar char="●"/>
            </a:pPr>
            <a:r>
              <a:rPr lang="en" sz="2400" b="0">
                <a:solidFill>
                  <a:srgbClr val="000000"/>
                </a:solidFill>
              </a:rPr>
              <a:t>The achievement indicators include the use of statewide assessments, which are evaluated separately.  </a:t>
            </a:r>
            <a:endParaRPr sz="2400" b="0">
              <a:solidFill>
                <a:srgbClr val="000000"/>
              </a:solidFill>
            </a:endParaRPr>
          </a:p>
          <a:p>
            <a:pPr marL="0" lvl="0" indent="0" algn="l" rtl="0">
              <a:lnSpc>
                <a:spcPct val="115000"/>
              </a:lnSpc>
              <a:spcBef>
                <a:spcPts val="0"/>
              </a:spcBef>
              <a:spcAft>
                <a:spcPts val="0"/>
              </a:spcAft>
              <a:buSzPts val="1600"/>
              <a:buNone/>
            </a:pPr>
            <a:endParaRPr/>
          </a:p>
        </p:txBody>
      </p:sp>
      <p:sp>
        <p:nvSpPr>
          <p:cNvPr id="130" name="Google Shape;130;gfd238fcb14_0_21"/>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9</a:t>
            </a:fld>
            <a:endParaRPr/>
          </a:p>
        </p:txBody>
      </p:sp>
      <p:sp>
        <p:nvSpPr>
          <p:cNvPr id="131" name="Google Shape;131;gfd238fcb14_0_21"/>
          <p:cNvSpPr txBox="1">
            <a:spLocks noGrp="1"/>
          </p:cNvSpPr>
          <p:nvPr>
            <p:ph type="title"/>
          </p:nvPr>
        </p:nvSpPr>
        <p:spPr>
          <a:xfrm>
            <a:off x="579225" y="632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Established Criteria (3 of 4)</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915</Words>
  <Application>Microsoft Office PowerPoint</Application>
  <PresentationFormat>On-screen Show (16:9)</PresentationFormat>
  <Paragraphs>82</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Josefin Sans</vt:lpstr>
      <vt:lpstr>Arial</vt:lpstr>
      <vt:lpstr>Simple Light</vt:lpstr>
      <vt:lpstr>Realigning Alternative Accreditation Plans to the 2017 Accreditation Model</vt:lpstr>
      <vt:lpstr>Standards of Accreditation (1 of 2)</vt:lpstr>
      <vt:lpstr>Standards of Accreditation (2 of 2)</vt:lpstr>
      <vt:lpstr>Guidance Document</vt:lpstr>
      <vt:lpstr>Use of Alternative Accreditation Plans with Previous Accreditation Model</vt:lpstr>
      <vt:lpstr>Alternative Accreditation Plans</vt:lpstr>
      <vt:lpstr>Established Criteria (1 of 4)</vt:lpstr>
      <vt:lpstr>Established Criteria (2 of 4)</vt:lpstr>
      <vt:lpstr>Established Criteria (3 of 4)</vt:lpstr>
      <vt:lpstr>Established Criteria (4 of 4)</vt:lpstr>
      <vt:lpstr>Realignment to 2017 Accreditation Model</vt:lpstr>
      <vt:lpstr>Allowable Modifications (1 of 3)</vt:lpstr>
      <vt:lpstr>Allowable Modifications (2 of 3) </vt:lpstr>
      <vt:lpstr>Allowable Modifications (3 of 3) </vt:lpstr>
      <vt:lpstr>Modifications No Longer Allowed (1 of 2) </vt:lpstr>
      <vt:lpstr>Modifications No Longer Allowed (2 of 2) </vt:lpstr>
      <vt:lpstr>Submitted Plans (1 of 2)</vt:lpstr>
      <vt:lpstr>Submitted Plans (2 of 2)</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Realigning Alternative Accreditation Plans to the 2017 Accreditation Model</dc:title>
  <dc:creator>Webb, Emily (DOE)</dc:creator>
  <cp:lastModifiedBy>VITA Program</cp:lastModifiedBy>
  <cp:revision>1</cp:revision>
  <dcterms:modified xsi:type="dcterms:W3CDTF">2021-11-09T15:01:39Z</dcterms:modified>
</cp:coreProperties>
</file>