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55FD2-C2FD-4B5D-A470-F31547863FE7}">
  <a:tblStyle styleId="{68655FD2-C2FD-4B5D-A470-F31547863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d6b28124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d6b28124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ccdb12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ccdb12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76d9b1e5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76d9b1e5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just added for 0-5. For all kids its $4936, for 5+ its $4173. SFY21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65c87a15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65c87a15b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ca5e6ac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ca5e6ac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d0db00aa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d0db00aa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d6b28124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d6b28124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65c87a15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65c87a15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65c87a15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65c87a15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65c87a15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65c87a15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65c87a15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65c87a15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65c87a15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65c87a15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65c87a15b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65c87a15b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87b896d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87b896d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75921a14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75921a14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65c87a15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65c87a15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65c87a15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65c87a15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65c87a15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65c87a15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65c87a15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65c87a15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65c87a15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65c87a15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b5037db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b5037db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b5037db3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b5037db3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d6b2812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d6b2812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65c87a15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65c87a15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65c87a15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65c87a15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d6b2812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d6b2812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d6b28124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d6b28124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Pag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 descr="VDO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1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2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1143000" y="1676399"/>
            <a:ext cx="6858000" cy="1790700"/>
          </a:xfrm>
          <a:prstGeom prst="rect">
            <a:avLst/>
          </a:prstGeom>
          <a:solidFill>
            <a:schemeClr val="lt1">
              <a:alpha val="60784"/>
            </a:schemeClr>
          </a:solidFill>
          <a:ln w="79375" cap="rnd" cmpd="sng">
            <a:solidFill>
              <a:srgbClr val="C00000">
                <a:alpha val="7647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1084006" y="3536156"/>
            <a:ext cx="68580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7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031" y="4587478"/>
            <a:ext cx="1846970" cy="61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6723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9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2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6">
          <p15:clr>
            <a:srgbClr val="F26B43"/>
          </p15:clr>
        </p15:guide>
        <p15:guide id="2" pos="54">
          <p15:clr>
            <a:srgbClr val="F26B43"/>
          </p15:clr>
        </p15:guide>
        <p15:guide id="3" pos="5706">
          <p15:clr>
            <a:srgbClr val="F26B43"/>
          </p15:clr>
        </p15:guide>
        <p15:guide id="4" orient="horz" pos="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early-childhood/disabilities/ecse.s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poverty-guidelin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1143000" y="10703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Increasing Access and Choice in Publicly-Funded Early Childhood Care and Education in Virginia</a:t>
            </a:r>
            <a:endParaRPr sz="3400" b="1"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1143000" y="2930128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Virginia Board of Education Working Session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November 17,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12436"/>
                </a:solidFill>
              </a:rPr>
              <a:t>A Simplified View</a:t>
            </a:r>
            <a:endParaRPr sz="3000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628650" y="1199375"/>
            <a:ext cx="8099700" cy="343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0F150D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Demand = Eligibility Criteria + Options that Meet Family Needs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Demand x Per-Child Funding = Potential Public Investment 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628650" y="1214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Who is Eligible?</a:t>
            </a:r>
            <a:endParaRPr sz="3000" i="1"/>
          </a:p>
        </p:txBody>
      </p:sp>
      <p:graphicFrame>
        <p:nvGraphicFramePr>
          <p:cNvPr id="211" name="Google Shape;211;p26"/>
          <p:cNvGraphicFramePr/>
          <p:nvPr/>
        </p:nvGraphicFramePr>
        <p:xfrm>
          <a:off x="554736" y="1039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26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Virginia Preschool Initiative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Early Childhood Special Education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Mixed Delivery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 Start/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Early Head Start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 Care Subsidy 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Income Criteria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200% FPL, or 350% if there is a disability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N/A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200% FPL, or 350% if there is a disability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100% FPL, up to 35% may be between 100% and 130%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Varies by region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Age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Birth-3 (EHS)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3-5 (HS)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Birth-12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 Characteristics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 risk of not being ready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Diagnosed disability or delay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 risk of not being ready, 10% must be eligible for special education supports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Other Family Characteristics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Homelessness, high school non-completion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N/A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Homelessness, high school non-completion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foster care/kinship care, homelessness, or receive public benefits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Employment or school required; job search currently allowed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 Criteria Allowable? 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 15%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 15%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628650" y="1214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the Per-Child Funding? </a:t>
            </a:r>
            <a:endParaRPr sz="3000" i="1"/>
          </a:p>
        </p:txBody>
      </p:sp>
      <p:graphicFrame>
        <p:nvGraphicFramePr>
          <p:cNvPr id="217" name="Google Shape;217;p27"/>
          <p:cNvGraphicFramePr/>
          <p:nvPr/>
        </p:nvGraphicFramePr>
        <p:xfrm>
          <a:off x="707136" y="115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2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1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Virginia Preschool Initiative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Early Childhood Special Education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Mixed Delivery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 Start/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Early Head Start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 Care Subsidy 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Funding Source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General Funds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IDEA Funds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General Funds and COVID Relief Funding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Head Start Funds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Child Care Development Block Grant (CCDBG) Funds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Set Rate Per Child 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$7,655 in FY22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set rate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Between $10,000 and $12,000 depending on locality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Between $9,507 and $17,911 for HS/EHS depending on locality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Ranges by locality, based on the market rate, average of $5,586 per year for children younger than 5*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Hours Per Day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5.5 hours a day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Depending on service, often school day or half day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Full day (based on program schedule)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Annual hours mandated based on the program service option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Based on parent “need” for care (i.e., work or school schedule)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Service Duration</a:t>
                      </a:r>
                      <a:endParaRPr sz="1100" b="1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School Year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Depending on service, often school year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 months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Depending on Recipient Agency, often school year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Minimum of 12 months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 idx="4294967295"/>
          </p:nvPr>
        </p:nvSpPr>
        <p:spPr>
          <a:xfrm>
            <a:off x="623900" y="2228377"/>
            <a:ext cx="7886700" cy="1193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Insights on Access and Choice</a:t>
            </a:r>
            <a:endParaRPr sz="3000" b="1"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4294967295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628650" y="1976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Potential Demand Exceeds Funded Slots</a:t>
            </a:r>
            <a:endParaRPr sz="3000"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2"/>
          </p:nvPr>
        </p:nvSpPr>
        <p:spPr>
          <a:xfrm>
            <a:off x="4629150" y="1216825"/>
            <a:ext cx="43626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About </a:t>
            </a:r>
            <a:r>
              <a:rPr lang="en" sz="1700" b="1">
                <a:solidFill>
                  <a:schemeClr val="accent2"/>
                </a:solidFill>
              </a:rPr>
              <a:t>15%</a:t>
            </a:r>
            <a:r>
              <a:rPr lang="en" sz="1700"/>
              <a:t> of children, from birth to age 5, are living at or below 100% FPL.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Roughly </a:t>
            </a:r>
            <a:r>
              <a:rPr lang="en" sz="1700" b="1">
                <a:solidFill>
                  <a:schemeClr val="accent2"/>
                </a:solidFill>
              </a:rPr>
              <a:t>50% </a:t>
            </a:r>
            <a:r>
              <a:rPr lang="en" sz="1700"/>
              <a:t>of the early childhood population in Virginia live at or below 300% FPL, or $79,500 for a family of 4.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Only </a:t>
            </a:r>
            <a:r>
              <a:rPr lang="en" sz="1700" b="1">
                <a:solidFill>
                  <a:schemeClr val="accent2"/>
                </a:solidFill>
              </a:rPr>
              <a:t>11.8%</a:t>
            </a:r>
            <a:r>
              <a:rPr lang="en" sz="1700"/>
              <a:t> of the Commonwealth’s early childhood population can be served by the current number of publicly-funded slots through VPI, CCSP, mixed delivery, and EHS/HS.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 l="4095"/>
          <a:stretch/>
        </p:blipFill>
        <p:spPr>
          <a:xfrm>
            <a:off x="628650" y="1044700"/>
            <a:ext cx="4218825" cy="37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752300" y="238218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Most Public Funds Support Preschool</a:t>
            </a:r>
            <a:endParaRPr sz="3000"/>
          </a:p>
        </p:txBody>
      </p:sp>
      <p:sp>
        <p:nvSpPr>
          <p:cNvPr id="236" name="Google Shape;236;p30"/>
          <p:cNvSpPr txBox="1"/>
          <p:nvPr/>
        </p:nvSpPr>
        <p:spPr>
          <a:xfrm>
            <a:off x="7363725" y="1398725"/>
            <a:ext cx="16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5999450" y="1471600"/>
            <a:ext cx="28869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Who do publicly-funded early childhood slots support?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16% 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support infants and toddlers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62% 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support preschoolers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22%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 support school-age children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385118"/>
            <a:ext cx="5436711" cy="360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828500" y="238218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Unmet Need in Preschool </a:t>
            </a:r>
            <a:endParaRPr sz="3000"/>
          </a:p>
        </p:txBody>
      </p:sp>
      <p:sp>
        <p:nvSpPr>
          <p:cNvPr id="244" name="Google Shape;244;p31"/>
          <p:cNvSpPr txBox="1"/>
          <p:nvPr/>
        </p:nvSpPr>
        <p:spPr>
          <a:xfrm>
            <a:off x="7363725" y="1398725"/>
            <a:ext cx="16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5999450" y="1471600"/>
            <a:ext cx="28869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Approximately </a:t>
            </a:r>
            <a:r>
              <a:rPr lang="en" sz="17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1 in 3 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preschoolers in Virginia lacks access to publicly-funded early childhood education.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Most are </a:t>
            </a:r>
            <a:r>
              <a:rPr lang="en" sz="17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 year olds.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6" name="Google Shape;246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308918"/>
            <a:ext cx="4937570" cy="3605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Too Few Choices for Infants and Toddlers</a:t>
            </a:r>
            <a:endParaRPr sz="3000"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628650" y="1216825"/>
            <a:ext cx="82383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Due to low adult-child ratios and other factors, infant and toddler care (up to age 3) is the most costly and least available.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2,682 of nearly 5,600 child care programs (48%) accept children ages 1 year old and younger.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Infant and toddler classroom sizes are smaller and tend to comprise a smaller share of a program’s licensed capacity.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The Child Care Subsidy program is currently serving 1,166 infants, representing </a:t>
            </a:r>
            <a:r>
              <a:rPr lang="en" sz="1800">
                <a:solidFill>
                  <a:schemeClr val="accent2"/>
                </a:solidFill>
              </a:rPr>
              <a:t>5%</a:t>
            </a:r>
            <a:r>
              <a:rPr lang="en" sz="1800"/>
              <a:t> of the program.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Collectively, Early Head Start and the Child Care Subsidy Program serve 9,143 infants and toddlers with public funds, representing</a:t>
            </a:r>
            <a:r>
              <a:rPr lang="en" sz="1800">
                <a:highlight>
                  <a:schemeClr val="lt1"/>
                </a:highlight>
              </a:rPr>
              <a:t> </a:t>
            </a:r>
            <a:r>
              <a:rPr lang="en" sz="1800">
                <a:solidFill>
                  <a:schemeClr val="accent2"/>
                </a:solidFill>
                <a:highlight>
                  <a:schemeClr val="lt1"/>
                </a:highlight>
              </a:rPr>
              <a:t>6%</a:t>
            </a:r>
            <a:r>
              <a:rPr lang="en" sz="1800">
                <a:highlight>
                  <a:schemeClr val="lt1"/>
                </a:highlight>
              </a:rPr>
              <a:t> o</a:t>
            </a:r>
            <a:r>
              <a:rPr lang="en" sz="1800"/>
              <a:t>f those who may eligible.  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Role of School-Age Care</a:t>
            </a:r>
            <a:endParaRPr sz="3000"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628650" y="1243075"/>
            <a:ext cx="7886700" cy="346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Nearly half of Virginia’s Child Care Subsidy Program participants are school-age children, even pre-pandemic. It is highly likely that this funding helps subsidize birth-to-five classrooms, which are more costly to operate. 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Of nearly 5,600 programs, 3,972 programs (</a:t>
            </a:r>
            <a:r>
              <a:rPr lang="en" sz="1800">
                <a:solidFill>
                  <a:schemeClr val="accent2"/>
                </a:solidFill>
              </a:rPr>
              <a:t>71%</a:t>
            </a:r>
            <a:r>
              <a:rPr lang="en" sz="1800"/>
              <a:t>) report serving school-age children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Roughly 500 (9%) serve only school-age children, with a total licensed capacity of 49,312 (13% of 375,835)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School-age payment rates are closer to actual costs to operate.</a:t>
            </a:r>
            <a:endParaRPr sz="1800" b="1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Average costs for school-age children in SFY21 were $348 per month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The estimated cost of school-age children ranges from $355-$446, based on cost modeling using current workforce data.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 idx="4294967295"/>
          </p:nvPr>
        </p:nvSpPr>
        <p:spPr>
          <a:xfrm>
            <a:off x="623900" y="2228377"/>
            <a:ext cx="7886700" cy="1193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Strategies for Increasing Access and Choice</a:t>
            </a:r>
            <a:endParaRPr sz="3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Objective and Agenda</a:t>
            </a:r>
            <a:endParaRPr sz="3000"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Today’s session will provide an overview of access and choice for Virginia’s early childhood landscape, and identify key priorities. 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Virginia’s Early Childhood Landscape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Eligibility, Funding and Choice Across Programs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Strategies for Increasing Access and Choice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Statewide Data on Access and Enrollment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76719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Expanding Access and Choice in Preschool</a:t>
            </a:r>
            <a:endParaRPr sz="3000"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704850" y="1293025"/>
            <a:ext cx="81198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To increase school readiness, Virginia should increase funding, flexibility and choice in publicly-funded preschool. </a:t>
            </a:r>
            <a:endParaRPr sz="17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Increase Eligibility </a:t>
            </a:r>
            <a:r>
              <a:rPr lang="en" sz="1600" b="1" u="sng">
                <a:solidFill>
                  <a:srgbClr val="980000"/>
                </a:solidFill>
              </a:rPr>
              <a:t>and</a:t>
            </a:r>
            <a:r>
              <a:rPr lang="en" sz="1600" b="1">
                <a:solidFill>
                  <a:srgbClr val="980000"/>
                </a:solidFill>
              </a:rPr>
              <a:t> Per-Child Funding </a:t>
            </a:r>
            <a:r>
              <a:rPr lang="en" sz="1600"/>
              <a:t>- More children must be eligible with more funding per slot in order to build and sustain supply. </a:t>
            </a:r>
            <a:endParaRPr sz="1600"/>
          </a:p>
          <a:p>
            <a:pPr marL="4572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Char char="•"/>
            </a:pPr>
            <a:endParaRPr sz="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Base Funding on the True Cost of Care</a:t>
            </a:r>
            <a:r>
              <a:rPr lang="en" sz="1600" b="1">
                <a:solidFill>
                  <a:srgbClr val="C22536"/>
                </a:solidFill>
              </a:rPr>
              <a:t> </a:t>
            </a:r>
            <a:r>
              <a:rPr lang="en" sz="1600" b="1"/>
              <a:t>-</a:t>
            </a:r>
            <a:r>
              <a:rPr lang="en" sz="1600"/>
              <a:t> Calculate the rate per slot using the actual costs of the experience across settings.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/>
              <a:t> </a:t>
            </a:r>
            <a:endParaRPr sz="400" b="1">
              <a:solidFill>
                <a:srgbClr val="98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Expand Slots in Community-Based Settings</a:t>
            </a:r>
            <a:r>
              <a:rPr lang="en" sz="1600" b="1">
                <a:solidFill>
                  <a:schemeClr val="accent2"/>
                </a:solidFill>
              </a:rPr>
              <a:t> </a:t>
            </a:r>
            <a:r>
              <a:rPr lang="en" sz="1600"/>
              <a:t>- Community provider settings (e.g., mixed delivery) enable family choice and support diverse providers.  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Provide At Least Two Years of Pre-K</a:t>
            </a:r>
            <a:r>
              <a:rPr lang="en" sz="1600" b="1"/>
              <a:t> - </a:t>
            </a:r>
            <a:r>
              <a:rPr lang="en" sz="1600"/>
              <a:t>Learning is cumulative; children benefit more from 2 consecutive years. Expand pre-K to serve 3-year-olds, and when appropriate, enable 5-year-olds to attend pre-K.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Use Wait Lists Strategically </a:t>
            </a:r>
            <a:r>
              <a:rPr lang="en" sz="1600" b="1"/>
              <a:t>- </a:t>
            </a:r>
            <a:r>
              <a:rPr lang="en" sz="1600"/>
              <a:t>Quantify wait lists as unmet family demand and focus on eliminating wait lists for all programs as a way to scale growth.  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Making the Child Care Subsidy Program More Accessible and Affordable</a:t>
            </a:r>
            <a:endParaRPr sz="3000"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628650" y="1369250"/>
            <a:ext cx="8429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 Child Care Subsidy Program is the largest source of support for paying for child care, yet many families currently cannot access the program. </a:t>
            </a:r>
            <a:endParaRPr sz="1700" b="1"/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Increase Eligibility </a:t>
            </a:r>
            <a:r>
              <a:rPr lang="en" sz="1600" b="1" u="sng">
                <a:solidFill>
                  <a:srgbClr val="980000"/>
                </a:solidFill>
              </a:rPr>
              <a:t>and</a:t>
            </a:r>
            <a:r>
              <a:rPr lang="en" sz="1600" b="1">
                <a:solidFill>
                  <a:srgbClr val="980000"/>
                </a:solidFill>
              </a:rPr>
              <a:t> Per-Child Funding </a:t>
            </a:r>
            <a:r>
              <a:rPr lang="en" sz="1600"/>
              <a:t>- More children must be eligible with more funding per slot to build and sustain supply and enable families to work. </a:t>
            </a:r>
            <a:endParaRPr sz="1600" b="1">
              <a:solidFill>
                <a:srgbClr val="98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Expand Eligibility to Address Need and Encourage Family Self-Sufficiency </a:t>
            </a:r>
            <a:r>
              <a:rPr lang="en" sz="1600"/>
              <a:t>- Increase income limits and include job search.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Base Funding on the True Cost of Care </a:t>
            </a:r>
            <a:r>
              <a:rPr lang="en" sz="1600" b="1"/>
              <a:t>-</a:t>
            </a:r>
            <a:r>
              <a:rPr lang="en" sz="1600"/>
              <a:t> Use a methodology based on regional costs of early education. Recognize the significantly higher costs for infants and toddlers.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Fund on Enrollment </a:t>
            </a:r>
            <a:r>
              <a:rPr lang="en" sz="1600" b="1"/>
              <a:t>-</a:t>
            </a:r>
            <a:r>
              <a:rPr lang="en" sz="1600"/>
              <a:t> Pay programs based on enrollment rather than attendance. 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 b="1">
                <a:solidFill>
                  <a:srgbClr val="980000"/>
                </a:solidFill>
              </a:rPr>
              <a:t>Incent CCSP Participation </a:t>
            </a:r>
            <a:r>
              <a:rPr lang="en" sz="1600" b="1"/>
              <a:t>-</a:t>
            </a:r>
            <a:r>
              <a:rPr lang="en" sz="1600"/>
              <a:t> Provide multiple incentives to encourage diverse providers to take public funds so families have more options for their vouchers.  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Next Steps</a:t>
            </a:r>
            <a:endParaRPr sz="3000"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628650" y="1369250"/>
            <a:ext cx="8429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Virginia has and can continue to use different means to implement these strategies for increasing access and choice. </a:t>
            </a:r>
            <a:endParaRPr sz="1700"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Appropriations Language (e.g., Virginia Preschool Initiative)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Legislation (e.g., House Bill 2206)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Regulation (e.g., Child Care Subsidy Program)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COVID-19 Relief Funding (e.g., Subsidy Participation Bonus as part of the Child Care Stabilization Grant Program)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98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 idx="4294967295"/>
          </p:nvPr>
        </p:nvSpPr>
        <p:spPr>
          <a:xfrm>
            <a:off x="623900" y="2228377"/>
            <a:ext cx="7886700" cy="1193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Appendix: Virginia’s Early Childhood Program Requirements </a:t>
            </a:r>
            <a:endParaRPr b="1"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4294967295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Virginia Preschool Initiative</a:t>
            </a:r>
            <a:endParaRPr sz="3000"/>
          </a:p>
        </p:txBody>
      </p:sp>
      <p:graphicFrame>
        <p:nvGraphicFramePr>
          <p:cNvPr id="293" name="Google Shape;293;p39"/>
          <p:cNvGraphicFramePr/>
          <p:nvPr/>
        </p:nvGraphicFramePr>
        <p:xfrm>
          <a:off x="672650" y="1109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6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Eligibility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Income at or below 200% of the FPL, or 350% if the child has a disability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Families that are experiencing homelessness, or parents have not completed high school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Locally-determined eligibility criteria for up to 15% of students (or more with a waiver)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Ages Served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4-year-olds, and 3-year-olds for divisions electing to participate pilot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waiver for 2021-2022 allows 5-year-olds to attend if it is the best option for the child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Service Duration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Typical school year calendar (180 days) at either full or half-day.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highlight>
                            <a:schemeClr val="lt1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126 divisions are offering the program in 2021-2022</a:t>
                      </a:r>
                      <a:endParaRPr sz="1100"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Funding Source(s)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State General Funds and local funds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Per-Child Rates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$7,655 per pupil for the full day, with the locality providing a contribution based on LCI (not to exceed 50%).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914400" lvl="1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○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Additional community provider add-on funds available based on regional costs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Typical Participation 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2019-2020, there were 18,550 four-year-olds enrolled. $115,607,64</a:t>
                      </a:r>
                      <a:r>
                        <a:rPr lang="en" sz="1100">
                          <a:highlight>
                            <a:schemeClr val="lt1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dollars were dedicated to the program.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Early Childhood Special Education</a:t>
            </a:r>
            <a:endParaRPr sz="3000"/>
          </a:p>
        </p:txBody>
      </p:sp>
      <p:graphicFrame>
        <p:nvGraphicFramePr>
          <p:cNvPr id="299" name="Google Shape;299;p40"/>
          <p:cNvGraphicFramePr/>
          <p:nvPr/>
        </p:nvGraphicFramePr>
        <p:xfrm>
          <a:off x="745700" y="12683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5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Eligibility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Children with a disability that falls within one of 13 eligible disability categories (</a:t>
                      </a:r>
                      <a:r>
                        <a:rPr lang="en" sz="1100" u="sng">
                          <a:solidFill>
                            <a:schemeClr val="hlink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/>
                        </a:rPr>
                        <a:t>outlined in federal and state regulation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Ages Served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2-5 year-olds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Service Duration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Varies by child, and depending on needs identified in IEP. Many services follow that of a traditional school year schedule.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localities are required to provide services to eligible children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Funding Source(s)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IDEA funds and local funds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Per-Child Rates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Varies significantly depending on locality and service provided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Typical Participation 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2019-2020, there were 13,060 2-5 year olds receiving services as part of Early Childhood Special Education.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Mixed Delivery Preschool Grant Program</a:t>
            </a:r>
            <a:endParaRPr sz="3000"/>
          </a:p>
        </p:txBody>
      </p:sp>
      <p:graphicFrame>
        <p:nvGraphicFramePr>
          <p:cNvPr id="305" name="Google Shape;305;p41"/>
          <p:cNvGraphicFramePr/>
          <p:nvPr/>
        </p:nvGraphicFramePr>
        <p:xfrm>
          <a:off x="726425" y="9985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61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Eligibility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Income at or below 200% of the FPL, or 350% if the child has a disability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Families that are experiencing homelessness, or have not completed high school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Locally-determined eligibility criteria may be used for up to 15% of students.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Ages Served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and 4-year-olds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Service Duration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 months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 regional grantees that are working with over 80 early childhood providers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Funding Source(s)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FY22, a combination of State General Funds and COVID relief dollars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Per-Child Rates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Funds range from $12,000-14,000 per slot, depending on a tiered funding formula is calculated based upon jurisdiction.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Current Participation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2021-2022 program will enroll up to 1,250 children, with up to $16 Million dedicated to support the program.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Head Start and Early Head Start</a:t>
            </a:r>
            <a:endParaRPr sz="3000"/>
          </a:p>
        </p:txBody>
      </p:sp>
      <p:graphicFrame>
        <p:nvGraphicFramePr>
          <p:cNvPr id="311" name="Google Shape;311;p42"/>
          <p:cNvGraphicFramePr/>
          <p:nvPr/>
        </p:nvGraphicFramePr>
        <p:xfrm>
          <a:off x="725875" y="11566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6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Eligibility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solidFill>
                            <a:srgbClr val="40404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Based on family income at or below the poverty level according to the federal </a:t>
                      </a:r>
                      <a:r>
                        <a:rPr lang="en" sz="1100" u="sng">
                          <a:solidFill>
                            <a:schemeClr val="accent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Guidelines</a:t>
                      </a:r>
                      <a:r>
                        <a:rPr lang="en" sz="1100">
                          <a:solidFill>
                            <a:srgbClr val="40404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100">
                        <a:solidFill>
                          <a:srgbClr val="40404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solidFill>
                            <a:srgbClr val="40404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Children in foster care,in kinship care, experiencing homelessness, and children from families receiving public assistance (TANF or SSI) are eligible regardless of income.</a:t>
                      </a:r>
                      <a:endParaRPr sz="1100">
                        <a:solidFill>
                          <a:srgbClr val="40404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Ages Served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 Start: 3- and 4-year-olds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Early Head Start: 0-2 year-olds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Service Duration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Typically Head Start programs operate on the school calendar (180 days), and Early Head Start programs operate year round services.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 Recipient Agencies that operate 81 EHS/HS programs across Virginia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Funding Source(s)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Head Start Funds, granted from federal government to the local Recipient Agency.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Recipient agencies require a 20% non-federal match for their total budget.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Per-Child Rates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Between $9,507 to $17,911 for Head Start and Early Head Start.  Rates vary based on locality and total funded enrollment. 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Typical Participation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2018-2019 a total of 14,029 children were enrolled with a total of $140,146,070 in federal funding provided for services.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5. Child Care Subsidy Program</a:t>
            </a:r>
            <a:endParaRPr sz="3000"/>
          </a:p>
        </p:txBody>
      </p:sp>
      <p:graphicFrame>
        <p:nvGraphicFramePr>
          <p:cNvPr id="317" name="Google Shape;317;p43"/>
          <p:cNvGraphicFramePr/>
          <p:nvPr/>
        </p:nvGraphicFramePr>
        <p:xfrm>
          <a:off x="704850" y="1065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{68655FD2-C2FD-4B5D-A470-F31547863FE7}</a:tableStyleId>
              </a:tblPr>
              <a:tblGrid>
                <a:gridCol w="175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Eligibility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Income: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ranges by region, temporarily expanded to 85% of the state median income for families with young children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Parental activity: 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parents generally must be working or in school. Under expanded eligibility, parents searching for work are temporarily eligible.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Ages Served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Children up to age 13 (or up to age 18 for children with disabilities)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Service Duration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Families are eligible for a minimum of 12 months of care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Amount of care provided each week is based on parents’ work or school schedules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Location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Privately-operated child care programs, typically in centers or family day homes; may be businesses, non-profits or faith-based organizations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Funding Source(s)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Federal </a:t>
                      </a:r>
                      <a:r>
                        <a:rPr lang="en" sz="11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Child Care and Development Block Grant</a:t>
                      </a: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(~$190 million annually in a typical year)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Per-Child Rates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Vary by locality based on the prevailing market rate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Typical Participation </a:t>
                      </a:r>
                      <a:endParaRPr sz="11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FY19, 18,600 total (10,098 birth-five children; 8,602 school-age children)* participated.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rebuchet MS"/>
                        <a:buChar char="●"/>
                      </a:pPr>
                      <a:r>
                        <a:rPr lang="en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September 2021, over 25,000 children are enrolled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Shared Challenge</a:t>
            </a:r>
            <a:endParaRPr sz="3000"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628650" y="1199375"/>
            <a:ext cx="7886700" cy="343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</a:rPr>
              <a:t>All Virginia children are capable of and deserve to enter school ready. Yet too many children enter kindergarten without this opportunity.</a:t>
            </a:r>
            <a:endParaRPr sz="1700" b="1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F150D"/>
                </a:solidFill>
              </a:rPr>
              <a:t>According to the 2020 Virginia Kindergarten Readiness Program (VKRP), 45% of Virginia’s Kindergarteners entered school without the key literacy, math, and social-emotional skills needed to be successful.</a:t>
            </a:r>
            <a:endParaRPr sz="1400">
              <a:solidFill>
                <a:srgbClr val="0F150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F150D"/>
                </a:solidFill>
              </a:rPr>
              <a:t>Our “system” fails to prepare 55% of children from economically disadvantaged families and 66% of children with special needs.</a:t>
            </a:r>
            <a:endParaRPr sz="1400">
              <a:solidFill>
                <a:srgbClr val="0F150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F150D"/>
                </a:solidFill>
              </a:rPr>
              <a:t>Virginia ranks 33rd in preschool funding and child care funding is at the 70th percentile; nearly 50,000 vulnerable three- and four-year-olds lack access to quality preschool.</a:t>
            </a:r>
            <a:endParaRPr sz="1400">
              <a:solidFill>
                <a:srgbClr val="0F150D"/>
              </a:solidFill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F150D"/>
                </a:solidFill>
              </a:rPr>
              <a:t>Too little is known about the quality of programs that receive public funds.</a:t>
            </a:r>
            <a:endParaRPr sz="1500">
              <a:solidFill>
                <a:srgbClr val="0F150D"/>
              </a:solidFill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F150D"/>
                </a:solidFill>
              </a:rPr>
              <a:t>COVID-19 has negatively impacted providers, educators, families and children. </a:t>
            </a:r>
            <a:endParaRPr sz="1400">
              <a:solidFill>
                <a:srgbClr val="0F150D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12436"/>
                </a:solidFill>
              </a:rPr>
              <a:t>Our Shared Vision</a:t>
            </a:r>
            <a:endParaRPr sz="300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28650" y="1199375"/>
            <a:ext cx="8099700" cy="343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F150D"/>
                </a:solidFill>
              </a:rPr>
              <a:t>We envision a Virginia where all children have the opportunity to enter school ready, prepared to fulfill their potential.</a:t>
            </a:r>
            <a:endParaRPr sz="1700" b="1">
              <a:solidFill>
                <a:srgbClr val="0F150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All families need affordable access to and support to choose the option that best meets their unique needs.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All early childhood programs that take public funds should benefit from measurement and supports for improvement, ensuring quality choices are available for all families.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Programs are rewarded for continual improvement and educators are adequately compensated.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Overall Virginia’s early childhood system will be more unified, data-driven and resource-effective so families can work, go to school or pursue employment and children have every opportunity to be successful.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12436"/>
                </a:solidFill>
              </a:rPr>
              <a:t>A Simplified View</a:t>
            </a:r>
            <a:endParaRPr sz="300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628650" y="1199375"/>
            <a:ext cx="8099700" cy="343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0F150D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Access + Quality → More Choices for Families →  Increased School Readiness Outcomes 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 idx="4294967295"/>
          </p:nvPr>
        </p:nvSpPr>
        <p:spPr>
          <a:xfrm>
            <a:off x="623900" y="2228377"/>
            <a:ext cx="7886700" cy="1193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Virginia’s Key Publicly-Funded Early Childhood Programs</a:t>
            </a:r>
            <a:endParaRPr sz="3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the Complexity?  </a:t>
            </a:r>
            <a:endParaRPr sz="3000"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With at least five types of publicly-funded programs, the Virginia early childhood landscape is complex. Here’s why:   </a:t>
            </a:r>
            <a:endParaRPr sz="1700"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Char char="•"/>
            </a:pPr>
            <a:r>
              <a:rPr lang="en" sz="1600"/>
              <a:t>All children are not guaranteed to be served like K-12. Funding is limited. As a result, different eligibility requirements are used to prioritize those in most need or whom may benefit most.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Char char="•"/>
            </a:pPr>
            <a:r>
              <a:rPr lang="en" sz="1600"/>
              <a:t>There is no single provider type that serves all birth-to-five children; early childhood is a public-private system defined by 1) diverse providers and 2) diverse family preferences. 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Trebuchet MS"/>
              <a:buChar char="•"/>
            </a:pPr>
            <a:r>
              <a:rPr lang="en" sz="1600"/>
              <a:t>Each program has its own historical context. For example, Head Start has invested in the most underserved children and families for 50+ years. The Child Care Subsidy program has helped ensure working families can afford child care and have choice.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Key Publicly-Funded Programs in Virginia</a:t>
            </a:r>
            <a:endParaRPr sz="3000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Here are the five key publicly-funded early childhood programs: 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AutoNum type="arabicPeriod"/>
            </a:pPr>
            <a:r>
              <a:rPr lang="en" sz="1800"/>
              <a:t>Virginia Preschool Initiative (VPI)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AutoNum type="arabicPeriod"/>
            </a:pPr>
            <a:r>
              <a:rPr lang="en" sz="1800"/>
              <a:t>Early Childhood Special Education (IDEA Part B, Section 619)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AutoNum type="arabicPeriod"/>
            </a:pPr>
            <a:r>
              <a:rPr lang="en" sz="1800"/>
              <a:t>Mixed Delivery Preschool Grant Program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AutoNum type="arabicPeriod"/>
            </a:pPr>
            <a:r>
              <a:rPr lang="en" sz="1800"/>
              <a:t>Head Start and Early Head Start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rebuchet MS"/>
              <a:buAutoNum type="arabicPeriod"/>
            </a:pPr>
            <a:r>
              <a:rPr lang="en" sz="1800"/>
              <a:t>Child Care Subsidy Program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/>
              <a:t>Detail on each program may be found in the Appendices.</a:t>
            </a:r>
            <a:endParaRPr sz="18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Examples of Publicly-Funded Classrooms</a:t>
            </a:r>
            <a:endParaRPr sz="3000"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Publicly-funded “classrooms” work differently from K-12. </a:t>
            </a:r>
            <a:endParaRPr sz="20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170" name="Google Shape;170;p24"/>
          <p:cNvSpPr/>
          <p:nvPr/>
        </p:nvSpPr>
        <p:spPr>
          <a:xfrm>
            <a:off x="869950" y="1851525"/>
            <a:ext cx="2044800" cy="209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1016450" y="26527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2160400" y="22375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1064775" y="3121400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2032650" y="34406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1309475" y="22375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2465000" y="26527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1452650" y="34406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2391700" y="3197600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3232150" y="1851525"/>
            <a:ext cx="2044800" cy="209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3378650" y="2652775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4522600" y="2237575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3426975" y="3121400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4394850" y="3440675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3671675" y="22375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4827200" y="2652775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3814850" y="3440675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753900" y="3121400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5594350" y="1851525"/>
            <a:ext cx="2044800" cy="209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5740850" y="26527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6884800" y="2237575"/>
            <a:ext cx="307500" cy="30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5789175" y="3121400"/>
            <a:ext cx="307500" cy="307500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757050" y="3440675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6033875" y="2237575"/>
            <a:ext cx="307500" cy="3075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7189400" y="2652775"/>
            <a:ext cx="307500" cy="30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6177050" y="3440675"/>
            <a:ext cx="307500" cy="307500"/>
          </a:xfrm>
          <a:prstGeom prst="ellipse">
            <a:avLst/>
          </a:prstGeom>
          <a:solidFill>
            <a:srgbClr val="3C4043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7116100" y="3121400"/>
            <a:ext cx="307500" cy="3075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789825" y="3911675"/>
            <a:ext cx="2214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Classroom A in a School: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All children are publicly-funded.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3202750" y="3911675"/>
            <a:ext cx="2214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Classroom B in a Family Day Home Business: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Only 1 child is publicly-funded. Other children pay tuition.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5580875" y="3911675"/>
            <a:ext cx="2564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Classroom C in a Non-Profit Child Care Center:  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Multiple sources of public and private funding.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Microsoft Office PowerPoint</Application>
  <PresentationFormat>On-screen Show (16:9)</PresentationFormat>
  <Paragraphs>263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Roboto</vt:lpstr>
      <vt:lpstr>Office Theme</vt:lpstr>
      <vt:lpstr>Increasing Access and Choice in Publicly-Funded Early Childhood Care and Education in Virginia</vt:lpstr>
      <vt:lpstr>Objective and Agenda</vt:lpstr>
      <vt:lpstr>Our Shared Challenge</vt:lpstr>
      <vt:lpstr>Our Shared Vision</vt:lpstr>
      <vt:lpstr>A Simplified View</vt:lpstr>
      <vt:lpstr>Virginia’s Key Publicly-Funded Early Childhood Programs</vt:lpstr>
      <vt:lpstr>Why the Complexity?  </vt:lpstr>
      <vt:lpstr>Key Publicly-Funded Programs in Virginia</vt:lpstr>
      <vt:lpstr>Examples of Publicly-Funded Classrooms</vt:lpstr>
      <vt:lpstr>A Simplified View</vt:lpstr>
      <vt:lpstr>Who is Eligible?</vt:lpstr>
      <vt:lpstr>What is the Per-Child Funding? </vt:lpstr>
      <vt:lpstr>Insights on Access and Choice</vt:lpstr>
      <vt:lpstr>Potential Demand Exceeds Funded Slots</vt:lpstr>
      <vt:lpstr>Most Public Funds Support Preschool</vt:lpstr>
      <vt:lpstr>Unmet Need in Preschool </vt:lpstr>
      <vt:lpstr>Too Few Choices for Infants and Toddlers</vt:lpstr>
      <vt:lpstr>Role of School-Age Care</vt:lpstr>
      <vt:lpstr>Strategies for Increasing Access and Choice</vt:lpstr>
      <vt:lpstr>Expanding Access and Choice in Preschool</vt:lpstr>
      <vt:lpstr>Making the Child Care Subsidy Program More Accessible and Affordable</vt:lpstr>
      <vt:lpstr>Next Steps</vt:lpstr>
      <vt:lpstr>Appendix: Virginia’s Early Childhood Program Requirements </vt:lpstr>
      <vt:lpstr>Virginia Preschool Initiative</vt:lpstr>
      <vt:lpstr>2. Early Childhood Special Education</vt:lpstr>
      <vt:lpstr>3. Mixed Delivery Preschool Grant Program</vt:lpstr>
      <vt:lpstr>4. Head Start and Early Head Start</vt:lpstr>
      <vt:lpstr>5. Child Care Subsidy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Access and Choice in Publicly-Funded Early Childhood Care and Education in Virginia</dc:title>
  <dc:creator>Webb, Emily (DOE)</dc:creator>
  <cp:lastModifiedBy>VITA Program</cp:lastModifiedBy>
  <cp:revision>1</cp:revision>
  <dcterms:modified xsi:type="dcterms:W3CDTF">2021-11-09T15:02:41Z</dcterms:modified>
</cp:coreProperties>
</file>