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58" r:id="rId2"/>
    <p:sldId id="299" r:id="rId3"/>
    <p:sldId id="283" r:id="rId4"/>
    <p:sldId id="309" r:id="rId5"/>
    <p:sldId id="314" r:id="rId6"/>
    <p:sldId id="289" r:id="rId7"/>
    <p:sldId id="279" r:id="rId8"/>
    <p:sldId id="284" r:id="rId9"/>
    <p:sldId id="285" r:id="rId10"/>
    <p:sldId id="282" r:id="rId11"/>
    <p:sldId id="303" r:id="rId12"/>
    <p:sldId id="307" r:id="rId13"/>
    <p:sldId id="306" r:id="rId14"/>
    <p:sldId id="315" r:id="rId15"/>
    <p:sldId id="286" r:id="rId16"/>
    <p:sldId id="301" r:id="rId17"/>
    <p:sldId id="302" r:id="rId18"/>
    <p:sldId id="291" r:id="rId19"/>
    <p:sldId id="296" r:id="rId20"/>
    <p:sldId id="287" r:id="rId21"/>
    <p:sldId id="288" r:id="rId22"/>
    <p:sldId id="292" r:id="rId23"/>
    <p:sldId id="281" r:id="rId24"/>
    <p:sldId id="26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/>
    <p:restoredTop sz="80000"/>
  </p:normalViewPr>
  <p:slideViewPr>
    <p:cSldViewPr snapToGrid="0" snapToObjects="1">
      <p:cViewPr varScale="1">
        <p:scale>
          <a:sx n="51" d="100"/>
          <a:sy n="51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9/17/2021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9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4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26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9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11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2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3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21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22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2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59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7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2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43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1A650-665F-B049-BFDF-C141BB58E0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8AF2F-3030-44BE-A5C1-08771C5B62DF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386E-A0E5-4DEC-8965-38115063EB18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D734-13A9-4B6E-8472-2073DD2AB89B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hoto, newspaper, different, many&#10;&#10;Description automatically generated">
            <a:extLst>
              <a:ext uri="{FF2B5EF4-FFF2-40B4-BE49-F238E27FC236}">
                <a16:creationId xmlns:a16="http://schemas.microsoft.com/office/drawing/2014/main" id="{A4E9C55D-20C8-F142-843E-CEDBD8321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030B-D8BC-4A99-8933-68A70B01C6F8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3662-B383-4857-AC96-0C6FFF6A9C06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13D3-D2D8-4112-8415-4613561DF59D}" type="datetime1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2AC90-0C06-4D87-833D-68BBA0E21F33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21C9-3F6E-4249-95D3-333E5DD3E717}" type="datetime1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503-2DDE-4085-9D2F-C6F1E21F9D20}" type="datetime1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4B43-2788-42D6-B6BB-F5642D65AAE0}" type="datetime1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62D1-035B-4146-A28C-4828476D3E28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F71E-BCA2-4A1F-A494-ADD95598535B}" type="datetime1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4DF6F0-8869-1746-A86E-208BAF3348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7D23-6424-450C-8BFF-7A33BCD9202E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ra.org/virginia-readers-choice-program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a.org/alsc/awardsgrants/notalists/ncb" TargetMode="External"/><Relationship Id="rId5" Type="http://schemas.openxmlformats.org/officeDocument/2006/relationships/hyperlink" Target="https://www.cbcbooks.org/readers/reading-lists/cbc-showcase/" TargetMode="External"/><Relationship Id="rId4" Type="http://schemas.openxmlformats.org/officeDocument/2006/relationships/hyperlink" Target="https://www.cbcbooks.org/readers/reader-resources/building-a-home-library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inationsoup.net/book-recommendations-ag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mrsknottsbooknook.blogspot.com/" TargetMode="External"/><Relationship Id="rId4" Type="http://schemas.openxmlformats.org/officeDocument/2006/relationships/hyperlink" Target="https://www.commonsensemedia.org/book-lis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BookRecsAug202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press.com/v/b7x27Du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kidlit.tv/category/book-trailers/" TargetMode="External"/><Relationship Id="rId4" Type="http://schemas.openxmlformats.org/officeDocument/2006/relationships/hyperlink" Target="https://youtu.be/qbdFNHM1oY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jJD1UDwVK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familyauthorli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2.png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_floyd@rockbridge.k12.va.us" TargetMode="External"/><Relationship Id="rId2" Type="http://schemas.openxmlformats.org/officeDocument/2006/relationships/hyperlink" Target="mailto:twilliams@tcpsva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inationlibrary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eforliterac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Choosing Reading Materials For The Children In Your Lives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E87B-5556-024B-8CA8-E1C1B2E6D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Tamara Williams, Tazewell County Public Schools</a:t>
            </a:r>
          </a:p>
          <a:p>
            <a:r>
              <a:rPr lang="en-US" dirty="0"/>
              <a:t>Dr. Jennifer Floyd, Rockbridge County Public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Other Places To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VSLA’s Virginia Reader’s Choice lists (Primary-High School)</a:t>
            </a:r>
          </a:p>
          <a:p>
            <a:pPr lvl="1"/>
            <a:r>
              <a:rPr lang="en-US" dirty="0">
                <a:latin typeface="Georgia" panose="02040502050405020303" pitchFamily="18" charset="0"/>
                <a:hlinkClick r:id="rId3"/>
              </a:rPr>
              <a:t>https://www.vsra.org/virginia-readers-choice-program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Children’s Book Council Lists</a:t>
            </a:r>
          </a:p>
          <a:p>
            <a:pPr lvl="1"/>
            <a:r>
              <a:rPr lang="en-US" dirty="0">
                <a:latin typeface="Georgia" panose="02040502050405020303" pitchFamily="18" charset="0"/>
                <a:hlinkClick r:id="rId4"/>
              </a:rPr>
              <a:t>https://www.cbcbooks.org/readers/reader-resources/building-a-home-library/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en-US" dirty="0">
                <a:latin typeface="Georgia" panose="02040502050405020303" pitchFamily="18" charset="0"/>
                <a:hlinkClick r:id="rId5"/>
              </a:rPr>
              <a:t>https://www.cbcbooks.org/readers/reading-lists/cbc-showcase/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American Library Association</a:t>
            </a:r>
          </a:p>
          <a:p>
            <a:pPr lvl="1"/>
            <a:r>
              <a:rPr lang="en-US" dirty="0">
                <a:latin typeface="Georgia" panose="02040502050405020303" pitchFamily="18" charset="0"/>
                <a:hlinkClick r:id="rId6"/>
              </a:rPr>
              <a:t>https://www.ala.org/alsc/awardsgrants/notalists/ncb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2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Other Places To Look For Book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  <a:hlinkClick r:id="rId3"/>
              </a:rPr>
              <a:t>https://imaginationsoup.net/book-recommendations-age/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>
              <a:latin typeface="Georgia" panose="02040502050405020303" pitchFamily="18" charset="0"/>
              <a:hlinkClick r:id="rId4"/>
            </a:endParaRPr>
          </a:p>
          <a:p>
            <a:r>
              <a:rPr lang="en-US" dirty="0">
                <a:latin typeface="Georgia" panose="02040502050405020303" pitchFamily="18" charset="0"/>
                <a:hlinkClick r:id="rId4"/>
              </a:rPr>
              <a:t>https://www.commonsensemedia.org/book-lists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Mrs. Knott’s Book Nook  </a:t>
            </a:r>
            <a:r>
              <a:rPr lang="en-US" dirty="0">
                <a:latin typeface="Georgia" panose="02040502050405020303" pitchFamily="18" charset="0"/>
                <a:hlinkClick r:id="rId5"/>
              </a:rPr>
              <a:t>http://mrsknottsbooknook.blogspot.com/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Mr. </a:t>
            </a:r>
            <a:r>
              <a:rPr lang="en-US" dirty="0" err="1">
                <a:latin typeface="Georgia" panose="02040502050405020303" pitchFamily="18" charset="0"/>
              </a:rPr>
              <a:t>Schu’s</a:t>
            </a:r>
            <a:r>
              <a:rPr lang="en-US" dirty="0">
                <a:latin typeface="Georgia" panose="02040502050405020303" pitchFamily="18" charset="0"/>
              </a:rPr>
              <a:t> website at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 http://</a:t>
            </a:r>
            <a:r>
              <a:rPr lang="en-US" dirty="0" err="1">
                <a:latin typeface="Georgia" panose="02040502050405020303" pitchFamily="18" charset="0"/>
              </a:rPr>
              <a:t>mrschureads.blogspot.com</a:t>
            </a:r>
            <a:r>
              <a:rPr lang="en-US" dirty="0">
                <a:latin typeface="Georgia" panose="02040502050405020303" pitchFamily="18" charset="0"/>
              </a:rPr>
              <a:t>/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Our Book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  <a:hlinkClick r:id="rId3"/>
              </a:rPr>
              <a:t>https://bit.ly/BookRecsAug2021</a:t>
            </a:r>
            <a:r>
              <a:rPr lang="en-US" sz="36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Be sure to check out author websites!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Activities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Book information</a:t>
            </a:r>
          </a:p>
          <a:p>
            <a:r>
              <a:rPr lang="en-US" dirty="0">
                <a:latin typeface="Georgia" panose="02040502050405020303" pitchFamily="18" charset="0"/>
              </a:rPr>
              <a:t>Book trailers on publishers and author websites</a:t>
            </a:r>
          </a:p>
          <a:p>
            <a:r>
              <a:rPr lang="en-US" dirty="0">
                <a:latin typeface="Georgia" panose="02040502050405020303" pitchFamily="18" charset="0"/>
              </a:rPr>
              <a:t>YouTube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Read-</a:t>
            </a:r>
            <a:r>
              <a:rPr lang="en-US" dirty="0" err="1">
                <a:latin typeface="Georgia" panose="02040502050405020303" pitchFamily="18" charset="0"/>
              </a:rPr>
              <a:t>alouds</a:t>
            </a:r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>
                <a:latin typeface="Georgia" panose="02040502050405020303" pitchFamily="18" charset="0"/>
              </a:rPr>
              <a:t>More book trailers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Book talks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Meet authors, Q&amp;A sessions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Interviews with authors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2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Let’s Check This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https://videopress.com/v/b7x27Dul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  <a:hlinkClick r:id="rId4"/>
              </a:rPr>
              <a:t>https://youtu.be/qbdFNHM1oYM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https://www.kidlit.tv/category/book-trailers/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7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Creating A Reading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Create a special place for your child’s books.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Bookshelf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Basket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Any kind of container can work!</a:t>
            </a:r>
          </a:p>
          <a:p>
            <a:r>
              <a:rPr lang="en-US" dirty="0">
                <a:latin typeface="Georgia" panose="02040502050405020303" pitchFamily="18" charset="0"/>
              </a:rPr>
              <a:t>Create a special reading spot </a:t>
            </a:r>
            <a:r>
              <a:rPr lang="en-US" b="1" dirty="0">
                <a:latin typeface="Georgia" panose="02040502050405020303" pitchFamily="18" charset="0"/>
              </a:rPr>
              <a:t>anywhere</a:t>
            </a:r>
            <a:r>
              <a:rPr lang="en-US" dirty="0">
                <a:latin typeface="Georgia" panose="02040502050405020303" pitchFamily="18" charset="0"/>
              </a:rPr>
              <a:t> at home.</a:t>
            </a:r>
          </a:p>
          <a:p>
            <a:r>
              <a:rPr lang="en-US" dirty="0">
                <a:latin typeface="Georgia" panose="02040502050405020303" pitchFamily="18" charset="0"/>
              </a:rPr>
              <a:t>Establish routines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Bedtime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After dinner</a:t>
            </a:r>
          </a:p>
          <a:p>
            <a:r>
              <a:rPr lang="en-US" dirty="0">
                <a:latin typeface="Georgia" panose="02040502050405020303" pitchFamily="18" charset="0"/>
              </a:rPr>
              <a:t>Keep reading materials handy.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Encourage reading while waiting in line or when traveling.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Reading With Your </a:t>
            </a:r>
            <a:r>
              <a:rPr lang="en-US" dirty="0" smtClean="0">
                <a:latin typeface="Georgia" panose="02040502050405020303" pitchFamily="18" charset="0"/>
              </a:rPr>
              <a:t>Child (1 of 4)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3400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How To Read With Your Children video </a:t>
            </a:r>
            <a:r>
              <a:rPr lang="en-US" sz="4000" dirty="0">
                <a:latin typeface="Georgia" panose="02040502050405020303" pitchFamily="18" charset="0"/>
                <a:hlinkClick r:id="rId3"/>
              </a:rPr>
              <a:t>https://youtu.be/FjJD1UDwVKg</a:t>
            </a:r>
            <a:r>
              <a:rPr lang="en-US" sz="40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16</a:t>
            </a:fld>
            <a:endParaRPr lang="en-US"/>
          </a:p>
        </p:txBody>
      </p:sp>
      <p:pic>
        <p:nvPicPr>
          <p:cNvPr id="13314" name="Picture 2" descr="https://lh6.googleusercontent.com/mIPGJ3xes8F2rhfIV4iB3eWvHjkkmnzcXKBT-MDmFkn7J68ZgLJwMc73qP2DmeTse8a60CYm1ESmhwxUDgt1hyLfmB5-krdRb3xlWqoJPm8XRgVzgtF08BXFiYNgKXmoUwnXP3nB7pw">
            <a:extLst>
              <a:ext uri="{FF2B5EF4-FFF2-40B4-BE49-F238E27FC236}">
                <a16:creationId xmlns:a16="http://schemas.microsoft.com/office/drawing/2014/main" id="{C3EFB130-C37A-2D41-821A-87599769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09" y="3081968"/>
            <a:ext cx="3126317" cy="34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909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Reading with your </a:t>
            </a:r>
            <a:r>
              <a:rPr lang="en-US" dirty="0" smtClean="0">
                <a:latin typeface="Georgia" panose="02040502050405020303" pitchFamily="18" charset="0"/>
              </a:rPr>
              <a:t>child (2 of 4)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What did you notice?</a:t>
            </a:r>
          </a:p>
          <a:p>
            <a:r>
              <a:rPr lang="en-US" sz="4000" dirty="0">
                <a:latin typeface="Georgia" panose="02040502050405020303" pitchFamily="18" charset="0"/>
              </a:rPr>
              <a:t>What are you already doing?</a:t>
            </a:r>
          </a:p>
          <a:p>
            <a:r>
              <a:rPr lang="en-US" sz="4000" dirty="0">
                <a:latin typeface="Georgia" panose="02040502050405020303" pitchFamily="18" charset="0"/>
              </a:rPr>
              <a:t>What is one thing that you’d like to try? 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Reading With Your </a:t>
            </a:r>
            <a:r>
              <a:rPr lang="en-US" dirty="0" smtClean="0">
                <a:latin typeface="Georgia" panose="02040502050405020303" pitchFamily="18" charset="0"/>
              </a:rPr>
              <a:t>Child (3 of 4)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Younger readers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Point out the parts of a book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Point out and talk about individual letters, words, and punctuation.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Discuss the illustrations.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Repeated readings of familiar and beloved books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Start off with shorter periods, if necessary.</a:t>
            </a:r>
          </a:p>
          <a:p>
            <a:r>
              <a:rPr lang="en-US" dirty="0">
                <a:latin typeface="Georgia" panose="02040502050405020303" pitchFamily="18" charset="0"/>
              </a:rPr>
              <a:t>Older readers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Ongoing conversations about the content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Read to them-they don’t always have to do the reading</a:t>
            </a:r>
            <a:r>
              <a:rPr lang="en-US" dirty="0">
                <a:latin typeface="Georgia" panose="02040502050405020303" pitchFamily="18" charset="0"/>
                <a:sym typeface="Wingdings" pitchFamily="2" charset="2"/>
              </a:rPr>
              <a:t>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0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Reading With Your </a:t>
            </a:r>
            <a:r>
              <a:rPr lang="en-US" dirty="0" smtClean="0">
                <a:latin typeface="Georgia" panose="02040502050405020303" pitchFamily="18" charset="0"/>
              </a:rPr>
              <a:t>Child (4 of 4)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Ask them to retell the story.</a:t>
            </a:r>
          </a:p>
          <a:p>
            <a:r>
              <a:rPr lang="en-US" dirty="0">
                <a:latin typeface="Georgia" panose="02040502050405020303" pitchFamily="18" charset="0"/>
              </a:rPr>
              <a:t>Encourage them to ask questions.</a:t>
            </a:r>
          </a:p>
          <a:p>
            <a:r>
              <a:rPr lang="en-US" dirty="0">
                <a:latin typeface="Georgia" panose="02040502050405020303" pitchFamily="18" charset="0"/>
              </a:rPr>
              <a:t>Don’t feel that you have to overload your child with questions.</a:t>
            </a:r>
          </a:p>
          <a:p>
            <a:r>
              <a:rPr lang="en-US" dirty="0">
                <a:latin typeface="Georgia" panose="02040502050405020303" pitchFamily="18" charset="0"/>
              </a:rPr>
              <a:t>Discussions when reading should be relaxed.</a:t>
            </a:r>
          </a:p>
          <a:p>
            <a:r>
              <a:rPr lang="en-US" dirty="0">
                <a:latin typeface="Georgia" panose="02040502050405020303" pitchFamily="18" charset="0"/>
              </a:rPr>
              <a:t>Have your child make predictions when reading fiction.</a:t>
            </a:r>
          </a:p>
          <a:p>
            <a:r>
              <a:rPr lang="en-US" dirty="0">
                <a:latin typeface="Georgia" panose="02040502050405020303" pitchFamily="18" charset="0"/>
              </a:rPr>
              <a:t>Talk about what they already know about a topic before reading nonfiction.</a:t>
            </a:r>
          </a:p>
          <a:p>
            <a:r>
              <a:rPr lang="en-US" dirty="0">
                <a:latin typeface="Georgia" panose="02040502050405020303" pitchFamily="18" charset="0"/>
              </a:rPr>
              <a:t>Talk about what they want to discover before reading a nonfiction book.</a:t>
            </a:r>
          </a:p>
          <a:p>
            <a:r>
              <a:rPr lang="en-US" dirty="0">
                <a:latin typeface="Georgia" panose="02040502050405020303" pitchFamily="18" charset="0"/>
              </a:rPr>
              <a:t>Ask your child to share interesting facts or information from nonfiction.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9533" cy="4351338"/>
          </a:xfrm>
        </p:spPr>
        <p:txBody>
          <a:bodyPr/>
          <a:lstStyle/>
          <a:p>
            <a:r>
              <a:rPr lang="en-US" sz="4000" dirty="0">
                <a:latin typeface="Georgia" panose="02040502050405020303" pitchFamily="18" charset="0"/>
              </a:rPr>
              <a:t>Tonight’s Topics</a:t>
            </a:r>
          </a:p>
          <a:p>
            <a:pPr lvl="1"/>
            <a:r>
              <a:rPr lang="en-US" sz="3600" dirty="0">
                <a:latin typeface="Georgia" panose="02040502050405020303" pitchFamily="18" charset="0"/>
              </a:rPr>
              <a:t>Selecting materials</a:t>
            </a:r>
          </a:p>
          <a:p>
            <a:pPr lvl="1"/>
            <a:r>
              <a:rPr lang="en-US" sz="3600" dirty="0">
                <a:latin typeface="Georgia" panose="02040502050405020303" pitchFamily="18" charset="0"/>
              </a:rPr>
              <a:t>Locating materials</a:t>
            </a:r>
          </a:p>
          <a:p>
            <a:pPr lvl="1"/>
            <a:r>
              <a:rPr lang="en-US" sz="3600" dirty="0">
                <a:latin typeface="Georgia" panose="02040502050405020303" pitchFamily="18" charset="0"/>
              </a:rPr>
              <a:t>Sharing materials</a:t>
            </a:r>
          </a:p>
          <a:p>
            <a:pPr lvl="1"/>
            <a:r>
              <a:rPr lang="en-US" sz="3600" dirty="0">
                <a:latin typeface="Georgia" panose="02040502050405020303" pitchFamily="18" charset="0"/>
              </a:rPr>
              <a:t>Making connections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Wordle">
            <a:extLst>
              <a:ext uri="{FF2B5EF4-FFF2-40B4-BE49-F238E27FC236}">
                <a16:creationId xmlns:a16="http://schemas.microsoft.com/office/drawing/2014/main" id="{CB98055E-7408-7445-A446-23D6D6D4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262" y="1690688"/>
            <a:ext cx="5430474" cy="4421717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037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Consider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Let your child choose the reading materials.</a:t>
            </a:r>
          </a:p>
          <a:p>
            <a:r>
              <a:rPr lang="en-US" dirty="0">
                <a:latin typeface="Georgia" panose="02040502050405020303" pitchFamily="18" charset="0"/>
              </a:rPr>
              <a:t>If it’s hard to hold their interest, read together in smaller chunks of time and work towards slowly increasing the time.</a:t>
            </a:r>
          </a:p>
          <a:p>
            <a:r>
              <a:rPr lang="en-US" dirty="0">
                <a:latin typeface="Georgia" panose="02040502050405020303" pitchFamily="18" charset="0"/>
              </a:rPr>
              <a:t>Reread books.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Younger readers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Older, struggling readers</a:t>
            </a:r>
          </a:p>
          <a:p>
            <a:r>
              <a:rPr lang="en-US" dirty="0">
                <a:latin typeface="Georgia" panose="02040502050405020303" pitchFamily="18" charset="0"/>
              </a:rPr>
              <a:t>Encourage series books or books on same topic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Particularly for reluctant and/or struggling readers</a:t>
            </a:r>
          </a:p>
          <a:p>
            <a:r>
              <a:rPr lang="en-US" dirty="0">
                <a:latin typeface="Georgia" panose="02040502050405020303" pitchFamily="18" charset="0"/>
              </a:rPr>
              <a:t>Doesn’t need to be a physical book, either!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Family audiobook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if my child struggles?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Reading the words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Encourage them not to guess</a:t>
            </a:r>
            <a:r>
              <a:rPr lang="en-US" sz="2800" dirty="0">
                <a:latin typeface="Georgia" panose="02040502050405020303" pitchFamily="18" charset="0"/>
                <a:sym typeface="Wingdings" pitchFamily="2" charset="2"/>
              </a:rPr>
              <a:t></a:t>
            </a:r>
            <a:endParaRPr lang="en-US" sz="2800" dirty="0">
              <a:latin typeface="Georgia" panose="02040502050405020303" pitchFamily="18" charset="0"/>
            </a:endParaRP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Encourage them to focus on the letters in the words.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  <a:sym typeface="Wingdings" pitchFamily="2" charset="2"/>
              </a:rPr>
              <a:t>Vowels: Encourage to try alternate sounds.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  <a:sym typeface="Wingdings" pitchFamily="2" charset="2"/>
              </a:rPr>
              <a:t>Have them reread the sentence correctly.</a:t>
            </a:r>
          </a:p>
          <a:p>
            <a:r>
              <a:rPr lang="en-US" sz="3200" dirty="0">
                <a:latin typeface="Georgia" panose="02040502050405020303" pitchFamily="18" charset="0"/>
                <a:sym typeface="Wingdings" pitchFamily="2" charset="2"/>
              </a:rPr>
              <a:t>Understanding the ideas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  <a:sym typeface="Wingdings" pitchFamily="2" charset="2"/>
              </a:rPr>
              <a:t>Reread.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  <a:sym typeface="Wingdings" pitchFamily="2" charset="2"/>
              </a:rPr>
              <a:t>Break the text into smaller, more manageable chunks.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  <a:sym typeface="Wingdings" pitchFamily="2" charset="2"/>
              </a:rPr>
              <a:t>Think aloud 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  <a:sym typeface="Wingdings" pitchFamily="2" charset="2"/>
              </a:rPr>
              <a:t>Build background knowledge when reading nonfiction</a:t>
            </a:r>
          </a:p>
          <a:p>
            <a:pPr lvl="1"/>
            <a:r>
              <a:rPr lang="en-US" sz="2800" dirty="0">
                <a:latin typeface="Georgia" panose="02040502050405020303" pitchFamily="18" charset="0"/>
              </a:rPr>
              <a:t>Point out sequence, main ideas, important details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8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Making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Read a book together and then watch the movie.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Discuss what you noticed that is the same/different.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Which did you prefer? Why?</a:t>
            </a:r>
          </a:p>
          <a:p>
            <a:r>
              <a:rPr lang="en-US" dirty="0">
                <a:latin typeface="Georgia" panose="02040502050405020303" pitchFamily="18" charset="0"/>
              </a:rPr>
              <a:t>Create a sequel to a favorite book together.</a:t>
            </a:r>
          </a:p>
          <a:p>
            <a:r>
              <a:rPr lang="en-US" dirty="0">
                <a:latin typeface="Georgia" panose="02040502050405020303" pitchFamily="18" charset="0"/>
              </a:rPr>
              <a:t>Connect with authors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Author websites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Facebook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Twitter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Instagram</a:t>
            </a:r>
          </a:p>
          <a:p>
            <a:r>
              <a:rPr lang="en-US" dirty="0">
                <a:latin typeface="Georgia" panose="02040502050405020303" pitchFamily="18" charset="0"/>
                <a:hlinkClick r:id="rId3"/>
              </a:rPr>
              <a:t>https://bit.ly/familyauthorlist</a:t>
            </a:r>
            <a:r>
              <a:rPr lang="en-US" dirty="0">
                <a:latin typeface="Georgia" panose="02040502050405020303" pitchFamily="18" charset="0"/>
              </a:rPr>
              <a:t> for more information!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Making Connections With 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Jarrett Lerner</a:t>
            </a:r>
          </a:p>
          <a:p>
            <a:r>
              <a:rPr lang="en-US" dirty="0">
                <a:latin typeface="Georgia" panose="02040502050405020303" pitchFamily="18" charset="0"/>
              </a:rPr>
              <a:t>Josh Funk</a:t>
            </a:r>
          </a:p>
          <a:p>
            <a:r>
              <a:rPr lang="en-US" dirty="0">
                <a:latin typeface="Georgia" panose="02040502050405020303" pitchFamily="18" charset="0"/>
              </a:rPr>
              <a:t>Nikki Grimes</a:t>
            </a:r>
          </a:p>
          <a:p>
            <a:r>
              <a:rPr lang="en-US" dirty="0">
                <a:latin typeface="Georgia" panose="02040502050405020303" pitchFamily="18" charset="0"/>
              </a:rPr>
              <a:t>Jess Keating</a:t>
            </a:r>
          </a:p>
          <a:p>
            <a:r>
              <a:rPr lang="en-US" dirty="0">
                <a:latin typeface="Georgia" panose="02040502050405020303" pitchFamily="18" charset="0"/>
              </a:rPr>
              <a:t>Kelly Starling Lyons</a:t>
            </a:r>
          </a:p>
          <a:p>
            <a:r>
              <a:rPr lang="en-US" dirty="0" err="1">
                <a:latin typeface="Georgia" panose="02040502050405020303" pitchFamily="18" charset="0"/>
              </a:rPr>
              <a:t>Ame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Dyckman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 err="1">
                <a:latin typeface="Georgia" panose="02040502050405020303" pitchFamily="18" charset="0"/>
              </a:rPr>
              <a:t>Kekla</a:t>
            </a:r>
            <a:r>
              <a:rPr lang="en-US" dirty="0">
                <a:latin typeface="Georgia" panose="02040502050405020303" pitchFamily="18" charset="0"/>
              </a:rPr>
              <a:t> Magoon</a:t>
            </a:r>
          </a:p>
          <a:p>
            <a:r>
              <a:rPr lang="en-US" dirty="0">
                <a:latin typeface="Georgia" panose="02040502050405020303" pitchFamily="18" charset="0"/>
              </a:rPr>
              <a:t>Stacy McAnulty</a:t>
            </a:r>
          </a:p>
          <a:p>
            <a:r>
              <a:rPr lang="en-US" dirty="0">
                <a:latin typeface="Georgia" panose="02040502050405020303" pitchFamily="18" charset="0"/>
              </a:rPr>
              <a:t>Vicky Fang</a:t>
            </a:r>
          </a:p>
          <a:p>
            <a:r>
              <a:rPr lang="en-US" dirty="0">
                <a:latin typeface="Georgia" panose="02040502050405020303" pitchFamily="18" charset="0"/>
              </a:rPr>
              <a:t>Debbie </a:t>
            </a:r>
            <a:r>
              <a:rPr lang="en-US" dirty="0" err="1">
                <a:latin typeface="Georgia" panose="02040502050405020303" pitchFamily="18" charset="0"/>
              </a:rPr>
              <a:t>Ridpath</a:t>
            </a: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Ohi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Barbara O’Connor </a:t>
            </a:r>
          </a:p>
          <a:p>
            <a:r>
              <a:rPr lang="en-US" dirty="0">
                <a:latin typeface="Georgia" panose="02040502050405020303" pitchFamily="18" charset="0"/>
              </a:rPr>
              <a:t>Erin Entrada Kelly</a:t>
            </a:r>
          </a:p>
          <a:p>
            <a:r>
              <a:rPr lang="en-US" dirty="0">
                <a:latin typeface="Georgia" panose="02040502050405020303" pitchFamily="18" charset="0"/>
              </a:rPr>
              <a:t>Kate Messner</a:t>
            </a:r>
          </a:p>
          <a:p>
            <a:pPr lvl="1"/>
            <a:endParaRPr lang="en-US" dirty="0"/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picture">
            <a:extLst>
              <a:ext uri="{FF2B5EF4-FFF2-40B4-BE49-F238E27FC236}">
                <a16:creationId xmlns:a16="http://schemas.microsoft.com/office/drawing/2014/main" id="{3C8EEA99-7A60-BF44-9F2F-C68262CF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133" y="1667669"/>
            <a:ext cx="1422400" cy="1422400"/>
          </a:xfrm>
          <a:prstGeom prst="rect">
            <a:avLst/>
          </a:prstGeom>
        </p:spPr>
      </p:pic>
      <p:pic>
        <p:nvPicPr>
          <p:cNvPr id="7" name="Picture 6" descr="author">
            <a:extLst>
              <a:ext uri="{FF2B5EF4-FFF2-40B4-BE49-F238E27FC236}">
                <a16:creationId xmlns:a16="http://schemas.microsoft.com/office/drawing/2014/main" id="{7ABE2302-9C9E-2F47-B00E-36392A11D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558" y="3149335"/>
            <a:ext cx="1346200" cy="1498600"/>
          </a:xfrm>
          <a:prstGeom prst="rect">
            <a:avLst/>
          </a:prstGeom>
        </p:spPr>
      </p:pic>
      <p:pic>
        <p:nvPicPr>
          <p:cNvPr id="8" name="Picture 7" descr="author picture">
            <a:extLst>
              <a:ext uri="{FF2B5EF4-FFF2-40B4-BE49-F238E27FC236}">
                <a16:creationId xmlns:a16="http://schemas.microsoft.com/office/drawing/2014/main" id="{D5EDBDC1-8643-BB44-ACF7-9B0F33175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483" y="1732227"/>
            <a:ext cx="1155700" cy="1739900"/>
          </a:xfrm>
          <a:prstGeom prst="rect">
            <a:avLst/>
          </a:prstGeom>
        </p:spPr>
      </p:pic>
      <p:pic>
        <p:nvPicPr>
          <p:cNvPr id="9" name="Picture 8" descr="picture of author">
            <a:extLst>
              <a:ext uri="{FF2B5EF4-FFF2-40B4-BE49-F238E27FC236}">
                <a16:creationId xmlns:a16="http://schemas.microsoft.com/office/drawing/2014/main" id="{C855ECDB-2A47-D24B-A18F-A6F634B2F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483" y="4513263"/>
            <a:ext cx="1219200" cy="1663700"/>
          </a:xfrm>
          <a:prstGeom prst="rect">
            <a:avLst/>
          </a:prstGeom>
        </p:spPr>
      </p:pic>
      <p:pic>
        <p:nvPicPr>
          <p:cNvPr id="10" name="Picture 9" descr="picture of author">
            <a:extLst>
              <a:ext uri="{FF2B5EF4-FFF2-40B4-BE49-F238E27FC236}">
                <a16:creationId xmlns:a16="http://schemas.microsoft.com/office/drawing/2014/main" id="{6997EF85-0551-164D-B292-037B860D55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6233" y="4757341"/>
            <a:ext cx="13462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E0A18-1FC5-5343-B3F4-704A796F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D772-F556-4943-BA7B-A06F147C9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Tamara Williams</a:t>
            </a:r>
          </a:p>
          <a:p>
            <a:pPr marL="0" indent="0">
              <a:buNone/>
            </a:pPr>
            <a:r>
              <a:rPr lang="en-US" sz="2400" dirty="0"/>
              <a:t>Tazewell County Public Schools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twilliams@tcpsva.org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46F06-88B9-5F4E-AB28-FF733BC0C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4406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Dr. Jennifer Floyd</a:t>
            </a:r>
          </a:p>
          <a:p>
            <a:pPr marL="0" indent="0">
              <a:buNone/>
            </a:pPr>
            <a:r>
              <a:rPr lang="en-US" sz="2400" dirty="0"/>
              <a:t>Rockbridge County Public Schools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jennifer_floyd@rockbridge.k12.va.us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056" y="5912951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02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Disclaimer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 within this presentation to any specific commercial or non-commercial product, process, or service by trade name, trademark, manufacturer or otherwise does not constitute or imply an endorsement, recommendation, or favoring by the Virginia Department of Education.</a:t>
            </a:r>
          </a:p>
        </p:txBody>
      </p:sp>
    </p:spTree>
    <p:extLst>
      <p:ext uri="{BB962C8B-B14F-4D97-AF65-F5344CB8AC3E}">
        <p14:creationId xmlns:p14="http://schemas.microsoft.com/office/powerpoint/2010/main" val="89862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Considerations When Selecting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Age</a:t>
            </a:r>
          </a:p>
          <a:p>
            <a:r>
              <a:rPr lang="en-US" dirty="0">
                <a:latin typeface="Georgia" panose="02040502050405020303" pitchFamily="18" charset="0"/>
              </a:rPr>
              <a:t>Interests</a:t>
            </a:r>
          </a:p>
          <a:p>
            <a:r>
              <a:rPr lang="en-US" dirty="0">
                <a:latin typeface="Georgia" panose="02040502050405020303" pitchFamily="18" charset="0"/>
              </a:rPr>
              <a:t>What will the child do?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Read the materials on their own?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Reading the materials with you?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Listen to you read the materials?</a:t>
            </a:r>
          </a:p>
          <a:p>
            <a:r>
              <a:rPr lang="en-US" dirty="0">
                <a:latin typeface="Georgia" panose="02040502050405020303" pitchFamily="18" charset="0"/>
              </a:rPr>
              <a:t>What type of reader is the child?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What do you notice about your child as a reader?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What seems easy/challenging?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What are your child’s preferences? 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Fiction?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Nonfiction?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Graphic Novels?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Series?</a:t>
            </a:r>
          </a:p>
          <a:p>
            <a:pPr lvl="2"/>
            <a:r>
              <a:rPr lang="en-US" dirty="0">
                <a:latin typeface="Georgia" panose="02040502050405020303" pitchFamily="18" charset="0"/>
              </a:rPr>
              <a:t>Specific authors?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clipart ">
            <a:extLst>
              <a:ext uri="{FF2B5EF4-FFF2-40B4-BE49-F238E27FC236}">
                <a16:creationId xmlns:a16="http://schemas.microsoft.com/office/drawing/2014/main" id="{0A49E0D5-0A8E-D64E-AD5A-03ED6510A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025" y="3072211"/>
            <a:ext cx="1959219" cy="2122487"/>
          </a:xfrm>
          <a:prstGeom prst="rect">
            <a:avLst/>
          </a:prstGeom>
        </p:spPr>
      </p:pic>
      <p:pic>
        <p:nvPicPr>
          <p:cNvPr id="7" name="Picture 6" descr="clipart">
            <a:extLst>
              <a:ext uri="{FF2B5EF4-FFF2-40B4-BE49-F238E27FC236}">
                <a16:creationId xmlns:a16="http://schemas.microsoft.com/office/drawing/2014/main" id="{CCB5A717-778F-2B44-8856-69EB01FBC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033" y="1690688"/>
            <a:ext cx="2144004" cy="2068776"/>
          </a:xfrm>
          <a:prstGeom prst="rect">
            <a:avLst/>
          </a:prstGeom>
        </p:spPr>
      </p:pic>
      <p:pic>
        <p:nvPicPr>
          <p:cNvPr id="8" name="Picture 7" descr="clipart">
            <a:extLst>
              <a:ext uri="{FF2B5EF4-FFF2-40B4-BE49-F238E27FC236}">
                <a16:creationId xmlns:a16="http://schemas.microsoft.com/office/drawing/2014/main" id="{5C12A91C-BF77-9443-A553-E2770E5E3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722" y="4763820"/>
            <a:ext cx="1651315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Considerations When Selecting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96467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Look for diverse books to share.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Look for award-winning books .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Newbery Award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Caldecott Award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Pura </a:t>
            </a:r>
            <a:r>
              <a:rPr lang="en-US" dirty="0" err="1">
                <a:latin typeface="Georgia" panose="02040502050405020303" pitchFamily="18" charset="0"/>
              </a:rPr>
              <a:t>Belpré</a:t>
            </a:r>
            <a:r>
              <a:rPr lang="en-US" dirty="0">
                <a:latin typeface="Georgia" panose="02040502050405020303" pitchFamily="18" charset="0"/>
              </a:rPr>
              <a:t> Award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Coretta Scott King Award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Sibert Medal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Odyssey Award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7E2DC-3A42-B047-93BC-D1E847C05FE3}"/>
              </a:ext>
            </a:extLst>
          </p:cNvPr>
          <p:cNvSpPr txBox="1"/>
          <p:nvPr/>
        </p:nvSpPr>
        <p:spPr>
          <a:xfrm>
            <a:off x="6773333" y="2181225"/>
            <a:ext cx="4923202" cy="33855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latin typeface="Georgia" panose="02040502050405020303" pitchFamily="18" charset="0"/>
              </a:rPr>
              <a:t>Children need windows and mirrors. They need mirrors in which they see themselves and windows through which they see the world.”</a:t>
            </a:r>
          </a:p>
          <a:p>
            <a:pPr algn="r" fontAlgn="base"/>
            <a:r>
              <a:rPr lang="en-US" sz="2800" dirty="0">
                <a:latin typeface="Georgia" panose="02040502050405020303" pitchFamily="18" charset="0"/>
              </a:rPr>
              <a:t>Dr. Rudine Sims Bishop (1990)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2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Different Kinds of Materials: What’s Best For Your Reader?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846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Board Books</a:t>
            </a:r>
          </a:p>
          <a:p>
            <a:r>
              <a:rPr lang="en-US" dirty="0">
                <a:latin typeface="Georgia" panose="02040502050405020303" pitchFamily="18" charset="0"/>
              </a:rPr>
              <a:t>Picture Books</a:t>
            </a:r>
          </a:p>
          <a:p>
            <a:r>
              <a:rPr lang="en-US" dirty="0">
                <a:latin typeface="Georgia" panose="02040502050405020303" pitchFamily="18" charset="0"/>
              </a:rPr>
              <a:t>Early/Easy Chapter Books</a:t>
            </a:r>
          </a:p>
          <a:p>
            <a:r>
              <a:rPr lang="en-US" dirty="0">
                <a:latin typeface="Georgia" panose="02040502050405020303" pitchFamily="18" charset="0"/>
              </a:rPr>
              <a:t>Chapter Books </a:t>
            </a:r>
          </a:p>
          <a:p>
            <a:r>
              <a:rPr lang="en-US" dirty="0">
                <a:latin typeface="Georgia" panose="02040502050405020303" pitchFamily="18" charset="0"/>
              </a:rPr>
              <a:t>Middle Grade Novels</a:t>
            </a:r>
          </a:p>
          <a:p>
            <a:r>
              <a:rPr lang="en-US" dirty="0">
                <a:latin typeface="Georgia" panose="02040502050405020303" pitchFamily="18" charset="0"/>
              </a:rPr>
              <a:t>Young Adult Novels</a:t>
            </a:r>
          </a:p>
          <a:p>
            <a:r>
              <a:rPr lang="en-US" dirty="0">
                <a:latin typeface="Georgia" panose="02040502050405020303" pitchFamily="18" charset="0"/>
              </a:rPr>
              <a:t>Graphic novels</a:t>
            </a:r>
          </a:p>
          <a:p>
            <a:r>
              <a:rPr lang="en-US" dirty="0">
                <a:latin typeface="Georgia" panose="02040502050405020303" pitchFamily="18" charset="0"/>
              </a:rPr>
              <a:t>Audiobooks</a:t>
            </a:r>
          </a:p>
          <a:p>
            <a:r>
              <a:rPr lang="en-US" dirty="0">
                <a:latin typeface="Georgia" panose="02040502050405020303" pitchFamily="18" charset="0"/>
              </a:rPr>
              <a:t>Online books</a:t>
            </a:r>
          </a:p>
          <a:p>
            <a:r>
              <a:rPr lang="en-US" dirty="0">
                <a:latin typeface="Georgia" panose="02040502050405020303" pitchFamily="18" charset="0"/>
              </a:rPr>
              <a:t>Series books</a:t>
            </a:r>
          </a:p>
          <a:p>
            <a:r>
              <a:rPr lang="en-US" dirty="0">
                <a:latin typeface="Georgia" panose="02040502050405020303" pitchFamily="18" charset="0"/>
              </a:rPr>
              <a:t>Magazines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2"/>
            <a:endParaRPr lang="en-US" dirty="0">
              <a:latin typeface="Georgia" panose="02040502050405020303" pitchFamily="18" charset="0"/>
            </a:endParaRPr>
          </a:p>
          <a:p>
            <a:pPr lvl="2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10" descr="https://lh3.googleusercontent.com/KExQDSpKJrQxwibWWeZqcVg_RB73gsHKqZpfeJDRQYV2VnJxVYo0MqDB_ZcG3KbPu9nVu9buXCXqPYY5UPNU0KDZ00EhW_E4_L5tDdMauUvcAuySV-qR-eCXDBR2R5GTzIYisGr918c">
            <a:extLst>
              <a:ext uri="{FF2B5EF4-FFF2-40B4-BE49-F238E27FC236}">
                <a16:creationId xmlns:a16="http://schemas.microsoft.com/office/drawing/2014/main" id="{20BD7E5B-A02E-0A43-8131-7CB4797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908" y="1640071"/>
            <a:ext cx="2093383" cy="26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h6.googleusercontent.com/Iyeay0k5_C7wc1b5zdDmFCRtK5mix5DvAfcWnlb_RYY-FHIul1eAx1SBkcBEwqLkwPtpwx9PVbGbJQDrZiBlO-j9soaeEmI3lDIVBCtJnEupCp5QEYT6aTzowGCbdWijdNgE6asNgss">
            <a:extLst>
              <a:ext uri="{FF2B5EF4-FFF2-40B4-BE49-F238E27FC236}">
                <a16:creationId xmlns:a16="http://schemas.microsoft.com/office/drawing/2014/main" id="{0A014857-2795-4D4C-94C2-82882F41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56" y="4512141"/>
            <a:ext cx="2625483" cy="21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6dmwwNtIChmdKUgi8affwy2uiuC1BsI3-mxBfzBZQ23a8DNo9ebUI7YeZrLWgNMZMmpb8y7q4U0sr_whSUcJwfdA1V8rIoRYwkLGrsvc_pXVsGzh7bS_5h8Yl4GJZgp5GkkVyN_iu2w">
            <a:extLst>
              <a:ext uri="{FF2B5EF4-FFF2-40B4-BE49-F238E27FC236}">
                <a16:creationId xmlns:a16="http://schemas.microsoft.com/office/drawing/2014/main" id="{8958BBA4-3086-954A-9327-98AD8F792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58" y="4512141"/>
            <a:ext cx="1704740" cy="21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lh6.googleusercontent.com/k3PpapFvNDDM1dMJhMhqnlPbVXi-xtzFjhFw2DReSpfQgYtHdCYAknfYYycrRPTcBRB6XfgypdNjSbVKeu9FFykYrQLFSSWskt213phOtCWvGq6hXRFW1FDig8ssF4IMJXBTV1WoecQ">
            <a:extLst>
              <a:ext uri="{FF2B5EF4-FFF2-40B4-BE49-F238E27FC236}">
                <a16:creationId xmlns:a16="http://schemas.microsoft.com/office/drawing/2014/main" id="{05893E2C-D9E6-7740-B3B9-7B270A18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226" y="1640070"/>
            <a:ext cx="1764649" cy="26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lh3.googleusercontent.com/0PmjgyDribJE5_JUmZ-bhVHjLJbb2OJ34xvpI2aXENK4ADm43UjJaTCn1p26ZvVmd3t5sM-y1TwN86WiSqj2aNZetOLjJ2c6Gd7N0orir1o1k8s2gaPr7D277OyLDEvs9rf3XLTmiZU">
            <a:extLst>
              <a:ext uri="{FF2B5EF4-FFF2-40B4-BE49-F238E27FC236}">
                <a16:creationId xmlns:a16="http://schemas.microsoft.com/office/drawing/2014/main" id="{26519B80-5C38-E44D-95FE-4BA989C30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53" y="4301508"/>
            <a:ext cx="1821673" cy="23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First Words book">
            <a:extLst>
              <a:ext uri="{FF2B5EF4-FFF2-40B4-BE49-F238E27FC236}">
                <a16:creationId xmlns:a16="http://schemas.microsoft.com/office/drawing/2014/main" id="{234B8DE1-04AD-844E-95A0-26452ACA4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0024" y="1582753"/>
            <a:ext cx="2718755" cy="271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Magazines for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Highlights for Children</a:t>
            </a:r>
          </a:p>
          <a:p>
            <a:r>
              <a:rPr lang="en-US" dirty="0">
                <a:latin typeface="Georgia" panose="02040502050405020303" pitchFamily="18" charset="0"/>
              </a:rPr>
              <a:t>Highlights High Five</a:t>
            </a:r>
          </a:p>
          <a:p>
            <a:r>
              <a:rPr lang="en-US" dirty="0">
                <a:latin typeface="Georgia" panose="02040502050405020303" pitchFamily="18" charset="0"/>
              </a:rPr>
              <a:t>National Geographic Kids</a:t>
            </a:r>
          </a:p>
          <a:p>
            <a:r>
              <a:rPr lang="en-US" dirty="0">
                <a:latin typeface="Georgia" panose="02040502050405020303" pitchFamily="18" charset="0"/>
              </a:rPr>
              <a:t>Ranger Rick</a:t>
            </a:r>
          </a:p>
          <a:p>
            <a:r>
              <a:rPr lang="en-US" dirty="0">
                <a:latin typeface="Georgia" panose="02040502050405020303" pitchFamily="18" charset="0"/>
              </a:rPr>
              <a:t>Ranger Rick Junior</a:t>
            </a:r>
          </a:p>
          <a:p>
            <a:r>
              <a:rPr lang="en-US" dirty="0">
                <a:latin typeface="Georgia" panose="02040502050405020303" pitchFamily="18" charset="0"/>
              </a:rPr>
              <a:t>Sports Illustrated Kids</a:t>
            </a:r>
          </a:p>
          <a:p>
            <a:r>
              <a:rPr lang="en-US" dirty="0">
                <a:latin typeface="Georgia" panose="02040502050405020303" pitchFamily="18" charset="0"/>
              </a:rPr>
              <a:t>Click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9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Where To Find Reading </a:t>
            </a:r>
            <a:r>
              <a:rPr lang="en-US" dirty="0" smtClean="0">
                <a:latin typeface="Georgia" panose="02040502050405020303" pitchFamily="18" charset="0"/>
              </a:rPr>
              <a:t>Materials (1 of 2)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Public library</a:t>
            </a:r>
          </a:p>
          <a:p>
            <a:r>
              <a:rPr lang="en-US" dirty="0">
                <a:latin typeface="Georgia" panose="02040502050405020303" pitchFamily="18" charset="0"/>
              </a:rPr>
              <a:t>School library</a:t>
            </a:r>
          </a:p>
          <a:p>
            <a:r>
              <a:rPr lang="en-US" dirty="0">
                <a:latin typeface="Georgia" panose="02040502050405020303" pitchFamily="18" charset="0"/>
              </a:rPr>
              <a:t>Scholastic Book Club Flyers</a:t>
            </a:r>
          </a:p>
          <a:p>
            <a:r>
              <a:rPr lang="en-US" dirty="0">
                <a:latin typeface="Georgia" panose="02040502050405020303" pitchFamily="18" charset="0"/>
              </a:rPr>
              <a:t>Green Valley Book Fair-Harrisonburg and online</a:t>
            </a:r>
          </a:p>
          <a:p>
            <a:r>
              <a:rPr lang="en-US" dirty="0">
                <a:latin typeface="Georgia" panose="02040502050405020303" pitchFamily="18" charset="0"/>
              </a:rPr>
              <a:t>Yard sales</a:t>
            </a:r>
          </a:p>
          <a:p>
            <a:r>
              <a:rPr lang="en-US" dirty="0">
                <a:latin typeface="Georgia" panose="02040502050405020303" pitchFamily="18" charset="0"/>
              </a:rPr>
              <a:t>Thrift shops and Goodwill stores</a:t>
            </a:r>
          </a:p>
          <a:p>
            <a:r>
              <a:rPr lang="en-US" dirty="0">
                <a:latin typeface="Georgia" panose="02040502050405020303" pitchFamily="18" charset="0"/>
              </a:rPr>
              <a:t>Magazines</a:t>
            </a:r>
          </a:p>
          <a:p>
            <a:r>
              <a:rPr lang="en-US" dirty="0">
                <a:latin typeface="Georgia" panose="02040502050405020303" pitchFamily="18" charset="0"/>
              </a:rPr>
              <a:t>Online sources</a:t>
            </a: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Where To Find Reading </a:t>
            </a:r>
            <a:r>
              <a:rPr lang="en-US" dirty="0" smtClean="0">
                <a:latin typeface="Georgia" panose="02040502050405020303" pitchFamily="18" charset="0"/>
              </a:rPr>
              <a:t>Materials (2 of 2)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Dolly Parton’s Imagination Library</a:t>
            </a:r>
          </a:p>
          <a:p>
            <a:pPr lvl="1"/>
            <a:r>
              <a:rPr lang="en-US" dirty="0">
                <a:latin typeface="Georgia" panose="02040502050405020303" pitchFamily="18" charset="0"/>
                <a:hlinkClick r:id="rId3"/>
              </a:rPr>
              <a:t>https://imaginationlibrary.com/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Books from birth to age 5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Free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Not dependent on family income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Legal guardian must sign up the child.</a:t>
            </a:r>
          </a:p>
          <a:p>
            <a:r>
              <a:rPr lang="en-US" dirty="0">
                <a:latin typeface="Georgia" panose="02040502050405020303" pitchFamily="18" charset="0"/>
              </a:rPr>
              <a:t>First Book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For programs and schools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8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Where To Find Online Reading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Unite For Literacy</a:t>
            </a:r>
          </a:p>
          <a:p>
            <a:pPr lvl="1"/>
            <a:r>
              <a:rPr lang="en-US" dirty="0">
                <a:latin typeface="Georgia" panose="02040502050405020303" pitchFamily="18" charset="0"/>
                <a:hlinkClick r:id="rId3"/>
              </a:rPr>
              <a:t>https://www.uniteforliteracy.com/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Free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Online books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Variety of materials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Narration options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English and Spanish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6257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22830</TotalTime>
  <Words>1046</Words>
  <Application>Microsoft Office PowerPoint</Application>
  <PresentationFormat>Widescreen</PresentationFormat>
  <Paragraphs>259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Trebuchet MS</vt:lpstr>
      <vt:lpstr>Wingdings</vt:lpstr>
      <vt:lpstr>VDOE</vt:lpstr>
      <vt:lpstr>Choosing Reading Materials For The Children In Your Lives</vt:lpstr>
      <vt:lpstr>Welcome!</vt:lpstr>
      <vt:lpstr>Considerations When Selecting Materials</vt:lpstr>
      <vt:lpstr>Considerations When Selecting Books</vt:lpstr>
      <vt:lpstr>Different Kinds of Materials: What’s Best For Your Reader? </vt:lpstr>
      <vt:lpstr>Magazines for Children</vt:lpstr>
      <vt:lpstr>Where To Find Reading Materials (1 of 2)</vt:lpstr>
      <vt:lpstr>Where To Find Reading Materials (2 of 2)</vt:lpstr>
      <vt:lpstr>Where To Find Online Reading Materials</vt:lpstr>
      <vt:lpstr>Other Places To Look</vt:lpstr>
      <vt:lpstr>Other Places To Look For Book Recommendations</vt:lpstr>
      <vt:lpstr>Our Book Recommendations</vt:lpstr>
      <vt:lpstr>Additional Resources</vt:lpstr>
      <vt:lpstr>Let’s Check This Out!</vt:lpstr>
      <vt:lpstr>Creating A Reading Environment</vt:lpstr>
      <vt:lpstr>Reading With Your Child (1 of 4)</vt:lpstr>
      <vt:lpstr>Reading with your child (2 of 4)</vt:lpstr>
      <vt:lpstr>Reading With Your Child (3 of 4)</vt:lpstr>
      <vt:lpstr>Reading With Your Child (4 of 4)</vt:lpstr>
      <vt:lpstr>Consider This…</vt:lpstr>
      <vt:lpstr>What if my child struggles?</vt:lpstr>
      <vt:lpstr>Making Connections</vt:lpstr>
      <vt:lpstr>Making Connections With Authors</vt:lpstr>
      <vt:lpstr>Contact Us</vt:lpstr>
      <vt:lpstr>Disclaimer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Nogueras, Jill (DOE)</cp:lastModifiedBy>
  <cp:revision>141</cp:revision>
  <cp:lastPrinted>2021-08-16T03:40:41Z</cp:lastPrinted>
  <dcterms:created xsi:type="dcterms:W3CDTF">2020-06-29T15:52:04Z</dcterms:created>
  <dcterms:modified xsi:type="dcterms:W3CDTF">2021-09-17T16:36:19Z</dcterms:modified>
</cp:coreProperties>
</file>