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iH3J4uTdwFBQ1zsiVYjZo3qJFW6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08"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rgbClr val="C22536"/>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1507416"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rebuchet MS"/>
                <a:ea typeface="Trebuchet MS"/>
                <a:cs typeface="Trebuchet MS"/>
                <a:sym typeface="Trebuchet MS"/>
              </a:rPr>
              <a:t>‹#›</a:t>
            </a:fld>
            <a:endParaRPr sz="1200" b="0" i="0" u="none" strike="noStrike" cap="none">
              <a:solidFill>
                <a:schemeClr val="dk1"/>
              </a:solidFill>
              <a:latin typeface="Trebuchet MS"/>
              <a:ea typeface="Trebuchet MS"/>
              <a:cs typeface="Trebuchet MS"/>
              <a:sym typeface="Trebuchet MS"/>
            </a:endParaRPr>
          </a:p>
        </p:txBody>
      </p:sp>
      <p:pic>
        <p:nvPicPr>
          <p:cNvPr id="9" name="Google Shape;9;n" descr="Virginia Department of Education"/>
          <p:cNvPicPr preferRelativeResize="0"/>
          <p:nvPr/>
        </p:nvPicPr>
        <p:blipFill rotWithShape="1">
          <a:blip r:embed="rId2">
            <a:alphaModFix/>
          </a:blip>
          <a:srcRect/>
          <a:stretch/>
        </p:blipFill>
        <p:spPr>
          <a:xfrm rot="-5400000">
            <a:off x="-3294337" y="4376445"/>
            <a:ext cx="7047450" cy="403060"/>
          </a:xfrm>
          <a:prstGeom prst="rect">
            <a:avLst/>
          </a:prstGeom>
          <a:noFill/>
          <a:ln>
            <a:noFill/>
          </a:ln>
        </p:spPr>
      </p:pic>
      <p:pic>
        <p:nvPicPr>
          <p:cNvPr id="10" name="Google Shape;10;n" descr="VDOE Logo"/>
          <p:cNvPicPr preferRelativeResize="0"/>
          <p:nvPr/>
        </p:nvPicPr>
        <p:blipFill rotWithShape="1">
          <a:blip r:embed="rId3">
            <a:alphaModFix/>
          </a:blip>
          <a:srcRect/>
          <a:stretch/>
        </p:blipFill>
        <p:spPr>
          <a:xfrm>
            <a:off x="5392029" y="8699765"/>
            <a:ext cx="1376362" cy="458787"/>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867b351b1_0_2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b867b351b1_0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b867b351b1_0_2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b867b351b1_0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b867b351b1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b867b351b1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b867b351b1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b867b351b1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867b351b1_0_2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b867b351b1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b867b351b1_0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b867b351b1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867b351b1_0_2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b867b351b1_0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867b351b1_0_1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b867b351b1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b867b351b1_0_2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gb867b351b1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b867b351b1_0_2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from Ashley -- </a:t>
            </a:r>
            <a:r>
              <a:rPr lang="en-US" sz="1100">
                <a:solidFill>
                  <a:srgbClr val="222222"/>
                </a:solidFill>
                <a:latin typeface="Arial"/>
                <a:ea typeface="Arial"/>
                <a:cs typeface="Arial"/>
                <a:sym typeface="Arial"/>
              </a:rPr>
              <a:t>My daughter LOVED this book.  I love the ease of the reading, the beautiful illustrations, and the rhyme that added rhythm to the text as a read aloud.  Also - this book touches on foster care and adoption in a way that children can understand.</a:t>
            </a:r>
            <a:endParaRPr/>
          </a:p>
        </p:txBody>
      </p:sp>
      <p:sp>
        <p:nvSpPr>
          <p:cNvPr id="279" name="Google Shape;279;gb867b351b1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b867b351b1_0_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b867b351b1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b867b351b1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b867b351b1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b867b351b1_0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gb867b351b1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867b351b1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b867b351b1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b867b351b1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b867b351b1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b867b351b1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gb867b351b1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b867b351b1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b867b351b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b867b351b1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b867b351b1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b867b351b1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b867b351b1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b867b351b1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b867b351b1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pic>
        <p:nvPicPr>
          <p:cNvPr id="19" name="Google Shape;19;p23" descr="A picture containing photo, newspaper, different, many&#10;&#10;Description automatically generated"/>
          <p:cNvPicPr preferRelativeResize="0"/>
          <p:nvPr/>
        </p:nvPicPr>
        <p:blipFill rotWithShape="1">
          <a:blip r:embed="rId2">
            <a:alphaModFix amt="20000"/>
          </a:blip>
          <a:srcRect/>
          <a:stretch/>
        </p:blipFill>
        <p:spPr>
          <a:xfrm>
            <a:off x="0" y="1673"/>
            <a:ext cx="12192000" cy="6854653"/>
          </a:xfrm>
          <a:prstGeom prst="rect">
            <a:avLst/>
          </a:prstGeom>
          <a:noFill/>
          <a:ln>
            <a:noFill/>
          </a:ln>
        </p:spPr>
      </p:pic>
      <p:sp>
        <p:nvSpPr>
          <p:cNvPr id="20" name="Google Shape;20;p23"/>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3"/>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3" name="Google Shape;23;p23"/>
          <p:cNvSpPr txBox="1">
            <a:spLocks noGrp="1"/>
          </p:cNvSpPr>
          <p:nvPr>
            <p:ph type="ctrTitle"/>
          </p:nvPr>
        </p:nvSpPr>
        <p:spPr>
          <a:xfrm>
            <a:off x="1524000" y="2235199"/>
            <a:ext cx="9144000" cy="2387600"/>
          </a:xfrm>
          <a:prstGeom prst="rect">
            <a:avLst/>
          </a:prstGeom>
          <a:solidFill>
            <a:schemeClr val="lt1">
              <a:alpha val="62745"/>
            </a:schemeClr>
          </a:solidFill>
          <a:ln w="79375" cap="rnd" cmpd="sng">
            <a:solidFill>
              <a:srgbClr val="C00000">
                <a:alpha val="78823"/>
              </a:srgbClr>
            </a:solidFill>
            <a:prstDash val="solid"/>
            <a:round/>
            <a:headEnd type="none" w="sm" len="sm"/>
            <a:tailEnd type="none" w="sm" len="sm"/>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6000"/>
              <a:buFont typeface="Trebuchet MS"/>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subTitle" idx="1"/>
          </p:nvPr>
        </p:nvSpPr>
        <p:spPr>
          <a:xfrm>
            <a:off x="1445341" y="4714875"/>
            <a:ext cx="9144000" cy="102861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accent1"/>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C2253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Trebuchet MS"/>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1"/>
              </a:buClr>
              <a:buSzPts val="3200"/>
              <a:buFont typeface="Arial"/>
              <a:buNone/>
              <a:defRPr sz="3200" b="0" i="0" u="none" strike="noStrike" cap="none">
                <a:solidFill>
                  <a:schemeClr val="accent1"/>
                </a:solidFill>
                <a:latin typeface="Trebuchet MS"/>
                <a:ea typeface="Trebuchet MS"/>
                <a:cs typeface="Trebuchet MS"/>
                <a:sym typeface="Trebuchet MS"/>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Trebuchet MS"/>
                <a:ea typeface="Trebuchet MS"/>
                <a:cs typeface="Trebuchet MS"/>
                <a:sym typeface="Trebuchet MS"/>
              </a:defRPr>
            </a:lvl2pPr>
            <a:lvl3pPr marR="0" lvl="2" algn="l" rtl="0">
              <a:lnSpc>
                <a:spcPct val="90000"/>
              </a:lnSpc>
              <a:spcBef>
                <a:spcPts val="500"/>
              </a:spcBef>
              <a:spcAft>
                <a:spcPts val="0"/>
              </a:spcAft>
              <a:buClr>
                <a:schemeClr val="accent1"/>
              </a:buClr>
              <a:buSzPts val="2400"/>
              <a:buFont typeface="Arial"/>
              <a:buNone/>
              <a:defRPr sz="2400" b="1" i="0" u="none" strike="noStrike" cap="none">
                <a:solidFill>
                  <a:schemeClr val="accent1"/>
                </a:solidFill>
                <a:latin typeface="Trebuchet MS"/>
                <a:ea typeface="Trebuchet MS"/>
                <a:cs typeface="Trebuchet MS"/>
                <a:sym typeface="Trebuchet MS"/>
              </a:defRPr>
            </a:lvl3pPr>
            <a:lvl4pPr marR="0" lvl="3" algn="l" rtl="0">
              <a:lnSpc>
                <a:spcPct val="90000"/>
              </a:lnSpc>
              <a:spcBef>
                <a:spcPts val="500"/>
              </a:spcBef>
              <a:spcAft>
                <a:spcPts val="0"/>
              </a:spcAft>
              <a:buClr>
                <a:srgbClr val="3F3F3F"/>
              </a:buClr>
              <a:buSzPts val="2000"/>
              <a:buFont typeface="Arial"/>
              <a:buNone/>
              <a:defRPr sz="2000" b="1" i="0" u="none" strike="noStrike" cap="none">
                <a:solidFill>
                  <a:srgbClr val="3F3F3F"/>
                </a:solidFill>
                <a:latin typeface="Times New Roman"/>
                <a:ea typeface="Times New Roman"/>
                <a:cs typeface="Times New Roman"/>
                <a:sym typeface="Times New Roman"/>
              </a:defRPr>
            </a:lvl4pPr>
            <a:lvl5pPr marR="0" lvl="4" algn="l" rtl="0">
              <a:lnSpc>
                <a:spcPct val="90000"/>
              </a:lnSpc>
              <a:spcBef>
                <a:spcPts val="500"/>
              </a:spcBef>
              <a:spcAft>
                <a:spcPts val="0"/>
              </a:spcAft>
              <a:buClr>
                <a:srgbClr val="C22536"/>
              </a:buClr>
              <a:buSzPts val="2000"/>
              <a:buFont typeface="Arial"/>
              <a:buNone/>
              <a:defRPr sz="2000" b="0" i="1" u="none" strike="noStrike" cap="none">
                <a:solidFill>
                  <a:srgbClr val="C22536"/>
                </a:solidFill>
                <a:latin typeface="Trebuchet MS"/>
                <a:ea typeface="Trebuchet MS"/>
                <a:cs typeface="Trebuchet MS"/>
                <a:sym typeface="Trebuchet M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8" name="Google Shape;7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accent1"/>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C2253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32"/>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2"/>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accent1"/>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C2253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3"/>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3"/>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accent1"/>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C2253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4"/>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4"/>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94" name="Google Shape;94;p34"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Trebuchet MS"/>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accent1"/>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C2253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24"/>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4"/>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accent1"/>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C2253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5"/>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5"/>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Trebuchet MS"/>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26"/>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6"/>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accent1"/>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C2253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accent1"/>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C2253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7"/>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7"/>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accent1"/>
              </a:buClr>
              <a:buSzPts val="1800"/>
              <a:buNone/>
              <a:defRPr sz="1800" b="1"/>
            </a:lvl3pPr>
            <a:lvl4pPr marL="1828800" lvl="3" indent="-228600" algn="l">
              <a:lnSpc>
                <a:spcPct val="90000"/>
              </a:lnSpc>
              <a:spcBef>
                <a:spcPts val="500"/>
              </a:spcBef>
              <a:spcAft>
                <a:spcPts val="0"/>
              </a:spcAft>
              <a:buClr>
                <a:srgbClr val="3F3F3F"/>
              </a:buClr>
              <a:buSzPts val="1600"/>
              <a:buNone/>
              <a:defRPr sz="1600" b="1"/>
            </a:lvl4pPr>
            <a:lvl5pPr marL="2286000" lvl="4" indent="-228600" algn="l">
              <a:lnSpc>
                <a:spcPct val="90000"/>
              </a:lnSpc>
              <a:spcBef>
                <a:spcPts val="500"/>
              </a:spcBef>
              <a:spcAft>
                <a:spcPts val="0"/>
              </a:spcAft>
              <a:buClr>
                <a:srgbClr val="C2253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accent1"/>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C2253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accent1"/>
              </a:buClr>
              <a:buSzPts val="1800"/>
              <a:buNone/>
              <a:defRPr sz="1800" b="1"/>
            </a:lvl3pPr>
            <a:lvl4pPr marL="1828800" lvl="3" indent="-228600" algn="l">
              <a:lnSpc>
                <a:spcPct val="90000"/>
              </a:lnSpc>
              <a:spcBef>
                <a:spcPts val="500"/>
              </a:spcBef>
              <a:spcAft>
                <a:spcPts val="0"/>
              </a:spcAft>
              <a:buClr>
                <a:srgbClr val="3F3F3F"/>
              </a:buClr>
              <a:buSzPts val="1600"/>
              <a:buNone/>
              <a:defRPr sz="1600" b="1"/>
            </a:lvl4pPr>
            <a:lvl5pPr marL="2286000" lvl="4" indent="-228600" algn="l">
              <a:lnSpc>
                <a:spcPct val="90000"/>
              </a:lnSpc>
              <a:spcBef>
                <a:spcPts val="500"/>
              </a:spcBef>
              <a:spcAft>
                <a:spcPts val="0"/>
              </a:spcAft>
              <a:buClr>
                <a:srgbClr val="C2253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accent1"/>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C2253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8"/>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8"/>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9"/>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30"/>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0"/>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Trebuchet MS"/>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accent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accent1"/>
              </a:buClr>
              <a:buSzPts val="2400"/>
              <a:buChar char="•"/>
              <a:defRPr sz="2400"/>
            </a:lvl3pPr>
            <a:lvl4pPr marL="1828800" lvl="3" indent="-355600" algn="l">
              <a:lnSpc>
                <a:spcPct val="90000"/>
              </a:lnSpc>
              <a:spcBef>
                <a:spcPts val="500"/>
              </a:spcBef>
              <a:spcAft>
                <a:spcPts val="0"/>
              </a:spcAft>
              <a:buClr>
                <a:srgbClr val="3F3F3F"/>
              </a:buClr>
              <a:buSzPts val="2000"/>
              <a:buChar char="•"/>
              <a:defRPr sz="2000"/>
            </a:lvl4pPr>
            <a:lvl5pPr marL="2286000" lvl="4" indent="-355600" algn="l">
              <a:lnSpc>
                <a:spcPct val="90000"/>
              </a:lnSpc>
              <a:spcBef>
                <a:spcPts val="500"/>
              </a:spcBef>
              <a:spcAft>
                <a:spcPts val="0"/>
              </a:spcAft>
              <a:buClr>
                <a:srgbClr val="C22536"/>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accent1"/>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C2253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31"/>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1"/>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pic>
        <p:nvPicPr>
          <p:cNvPr id="12" name="Google Shape;12;p22"/>
          <p:cNvPicPr preferRelativeResize="0"/>
          <p:nvPr/>
        </p:nvPicPr>
        <p:blipFill rotWithShape="1">
          <a:blip r:embed="rId14">
            <a:alphaModFix/>
          </a:blip>
          <a:srcRect/>
          <a:stretch/>
        </p:blipFill>
        <p:spPr>
          <a:xfrm>
            <a:off x="0" y="0"/>
            <a:ext cx="12192000" cy="6858000"/>
          </a:xfrm>
          <a:prstGeom prst="rect">
            <a:avLst/>
          </a:prstGeom>
          <a:noFill/>
          <a:ln>
            <a:noFill/>
          </a:ln>
        </p:spPr>
      </p:pic>
      <p:sp>
        <p:nvSpPr>
          <p:cNvPr id="13" name="Google Shape;1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Trebuchet MS"/>
              <a:buNone/>
              <a:defRPr sz="44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 name="Google Shape;14;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accent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rgbClr val="3F3F3F"/>
              </a:buClr>
              <a:buSzPts val="1800"/>
              <a:buFont typeface="Arial"/>
              <a:buChar char="•"/>
              <a:defRPr sz="1800" b="1" i="0" u="none" strike="noStrike" cap="none">
                <a:solidFill>
                  <a:srgbClr val="3F3F3F"/>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rgbClr val="C22536"/>
              </a:buClr>
              <a:buSzPts val="1800"/>
              <a:buFont typeface="Arial"/>
              <a:buChar char="•"/>
              <a:defRPr sz="1800" b="0" i="1" u="none" strike="noStrike" cap="none">
                <a:solidFill>
                  <a:srgbClr val="C22536"/>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5" name="Google Shape;15;p22"/>
          <p:cNvSpPr txBox="1">
            <a:spLocks noGrp="1"/>
          </p:cNvSpPr>
          <p:nvPr>
            <p:ph type="dt" idx="10"/>
          </p:nvPr>
        </p:nvSpPr>
        <p:spPr>
          <a:xfrm>
            <a:off x="8610600" y="6311900"/>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6" name="Google Shape;1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 name="Google Shape;17;p22"/>
          <p:cNvSpPr txBox="1">
            <a:spLocks noGrp="1"/>
          </p:cNvSpPr>
          <p:nvPr>
            <p:ph type="sldNum" idx="12"/>
          </p:nvPr>
        </p:nvSpPr>
        <p:spPr>
          <a:xfrm>
            <a:off x="838200" y="6334919"/>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hyperlink" Target="https://linkprotect.cudasvc.com/url?a=https%3a%2f%2fwww.vbgov.com%2fgovernment%2fdepartments%2flibraries%2fkids%2fPages%2fdefault.aspx&amp;c=E,1,3GumrBSXM_tUjpR7MfHdBq3sBhqrHt3KvjtR_DjQvzR1jPMCjQd0InTdNKDnJV9EV0uH_SxAw8gYitxATuLxfc_dWlFGk1Gk7S0lG18TBLh53-OiONlzhtE,&amp;typo=1"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linkprotect.cudasvc.com/url?a=https%3a%2f%2frichmondmom.com%2f2017%2f06%2f08%2fbest-libraries-in-richmond-for-families%2f&amp;c=E,1,kQ1U-7V1ibMN0fOMPU707WMwBOFJkRFt9Az8NU_yS8lrxcgxW5GixTgwopxUVpLr-4lUkPc_yXTmO5d74bVYxf4eX1FP84C_AJhhM38sLXM7Ag,,&amp;typo=1" TargetMode="External"/><Relationship Id="rId5" Type="http://schemas.openxmlformats.org/officeDocument/2006/relationships/hyperlink" Target="https://linkprotect.cudasvc.com/url?a=https%3a%2f%2fwww.virginiapubliclibrary.info%2fchildrens-page%2f&amp;c=E,1,LJjoa41lebhvyoNTFcAvjy6WUJCR1g0xf7mb5UEvVE8Xv_3NGnMqojmVGkCf3lz7YTX1h793TIqsxgS73k6bJySXIC0S1Ze6rames2Vc_bW_EWSd&amp;typo=1" TargetMode="External"/><Relationship Id="rId10" Type="http://schemas.openxmlformats.org/officeDocument/2006/relationships/image" Target="../media/image23.png"/><Relationship Id="rId4" Type="http://schemas.openxmlformats.org/officeDocument/2006/relationships/hyperlink" Target="https://edu.lva.virginia.gov/at-home-learning/" TargetMode="Externa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docs.google.com/document/d/1nwirmVZ75gsnXTkKaeXCx9AYksEKIxoHYmCajYgIRBQ/edit?usp=sharing" TargetMode="External"/><Relationship Id="rId5" Type="http://schemas.openxmlformats.org/officeDocument/2006/relationships/image" Target="../media/image2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jenniferfindley.com/write-about-reading/" TargetMode="External"/><Relationship Id="rId5" Type="http://schemas.openxmlformats.org/officeDocument/2006/relationships/image" Target="../media/image2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vate.org/events/literacy-explosion/" TargetMode="Externa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8" Type="http://schemas.openxmlformats.org/officeDocument/2006/relationships/hyperlink" Target="https://blog.reedsy.com/writing-contests/" TargetMode="External"/><Relationship Id="rId3" Type="http://schemas.openxmlformats.org/officeDocument/2006/relationships/image" Target="../media/image3.png"/><Relationship Id="rId7" Type="http://schemas.openxmlformats.org/officeDocument/2006/relationships/hyperlink" Target="https://www.weareteachers.com/student-writing-contest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imaginationsoup.net/writing-contests-kids-ways-get-published/" TargetMode="External"/><Relationship Id="rId11" Type="http://schemas.openxmlformats.org/officeDocument/2006/relationships/image" Target="../media/image28.png"/><Relationship Id="rId5" Type="http://schemas.openxmlformats.org/officeDocument/2006/relationships/hyperlink" Target="https://www.tckpublishing.com/writing-contests-for-kids/" TargetMode="External"/><Relationship Id="rId10" Type="http://schemas.openxmlformats.org/officeDocument/2006/relationships/hyperlink" Target="https://nanowrimo.org/" TargetMode="External"/><Relationship Id="rId4" Type="http://schemas.openxmlformats.org/officeDocument/2006/relationships/image" Target="../media/image5.png"/><Relationship Id="rId9" Type="http://schemas.openxmlformats.org/officeDocument/2006/relationships/hyperlink" Target="https://thewritelife.com/writing-contest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hyperlink" Target="https://diversebooks.or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booksourcebanter.com/2020/10/28/what-is-project-lit-community/" TargetMode="External"/><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www.goodreads.com/"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1000booksbeforekindergarten.org/wp-content/uploads/books-your-child-should-hear-before-kindergarten.pdf" TargetMode="External"/><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hyperlink" Target="https://1000booksbeforekindergarten.org/find-a-program/virginia/" TargetMode="Externa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b867b351b1_0_258"/>
          <p:cNvSpPr txBox="1">
            <a:spLocks noGrp="1"/>
          </p:cNvSpPr>
          <p:nvPr>
            <p:ph type="ctrTitle"/>
          </p:nvPr>
        </p:nvSpPr>
        <p:spPr>
          <a:xfrm>
            <a:off x="1524000" y="2080966"/>
            <a:ext cx="9144000" cy="19098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accent1"/>
              </a:buClr>
              <a:buSzPts val="4400"/>
              <a:buFont typeface="Trebuchet MS"/>
              <a:buNone/>
            </a:pPr>
            <a:r>
              <a:rPr lang="en-US" sz="4400"/>
              <a:t>MAKE LITERACY A FAMILY AFFAIR!</a:t>
            </a:r>
            <a:endParaRPr sz="4400"/>
          </a:p>
          <a:p>
            <a:pPr marL="0" lvl="0" indent="0" algn="ctr" rtl="0">
              <a:lnSpc>
                <a:spcPct val="90000"/>
              </a:lnSpc>
              <a:spcBef>
                <a:spcPts val="0"/>
              </a:spcBef>
              <a:spcAft>
                <a:spcPts val="0"/>
              </a:spcAft>
              <a:buClr>
                <a:schemeClr val="accent1"/>
              </a:buClr>
              <a:buSzPts val="6000"/>
              <a:buFont typeface="Trebuchet MS"/>
              <a:buNone/>
            </a:pPr>
            <a:endParaRPr/>
          </a:p>
        </p:txBody>
      </p:sp>
      <p:sp>
        <p:nvSpPr>
          <p:cNvPr id="100" name="Google Shape;100;gb867b351b1_0_258"/>
          <p:cNvSpPr txBox="1">
            <a:spLocks noGrp="1"/>
          </p:cNvSpPr>
          <p:nvPr>
            <p:ph type="subTitle" idx="1"/>
          </p:nvPr>
        </p:nvSpPr>
        <p:spPr>
          <a:xfrm>
            <a:off x="1524000" y="3608350"/>
            <a:ext cx="9754200" cy="165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888888"/>
              </a:buClr>
              <a:buSzPts val="2400"/>
              <a:buFont typeface="Arial"/>
              <a:buNone/>
            </a:pPr>
            <a:r>
              <a:rPr lang="en-US">
                <a:solidFill>
                  <a:schemeClr val="accent6"/>
                </a:solidFill>
              </a:rPr>
              <a:t>Virginia English teachers give pointers on how to create avid readers </a:t>
            </a:r>
            <a:endParaRPr>
              <a:solidFill>
                <a:schemeClr val="accent6"/>
              </a:solidFill>
            </a:endParaRPr>
          </a:p>
          <a:p>
            <a:pPr marL="0" lvl="0" indent="0" algn="ctr" rtl="0">
              <a:lnSpc>
                <a:spcPct val="90000"/>
              </a:lnSpc>
              <a:spcBef>
                <a:spcPts val="0"/>
              </a:spcBef>
              <a:spcAft>
                <a:spcPts val="0"/>
              </a:spcAft>
              <a:buClr>
                <a:schemeClr val="accent1"/>
              </a:buClr>
              <a:buSzPts val="2400"/>
              <a:buNone/>
            </a:pPr>
            <a:endParaRPr/>
          </a:p>
        </p:txBody>
      </p:sp>
      <p:pic>
        <p:nvPicPr>
          <p:cNvPr id="101" name="Google Shape;101;gb867b351b1_0_258" descr="VDOE Logo"/>
          <p:cNvPicPr preferRelativeResize="0"/>
          <p:nvPr/>
        </p:nvPicPr>
        <p:blipFill rotWithShape="1">
          <a:blip r:embed="rId3">
            <a:alphaModFix/>
          </a:blip>
          <a:srcRect/>
          <a:stretch/>
        </p:blipFill>
        <p:spPr>
          <a:xfrm>
            <a:off x="309896" y="217955"/>
            <a:ext cx="2531807" cy="843935"/>
          </a:xfrm>
          <a:prstGeom prst="rect">
            <a:avLst/>
          </a:prstGeom>
          <a:noFill/>
          <a:ln>
            <a:noFill/>
          </a:ln>
        </p:spPr>
      </p:pic>
      <p:sp>
        <p:nvSpPr>
          <p:cNvPr id="102" name="Google Shape;102;gb867b351b1_0_258"/>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a:t>
            </a:fld>
            <a:endParaRPr/>
          </a:p>
        </p:txBody>
      </p:sp>
      <p:pic>
        <p:nvPicPr>
          <p:cNvPr id="103" name="Google Shape;103;gb867b351b1_0_258" descr="VATE logo"/>
          <p:cNvPicPr preferRelativeResize="0"/>
          <p:nvPr/>
        </p:nvPicPr>
        <p:blipFill>
          <a:blip r:embed="rId4">
            <a:alphaModFix/>
          </a:blip>
          <a:stretch>
            <a:fillRect/>
          </a:stretch>
        </p:blipFill>
        <p:spPr>
          <a:xfrm>
            <a:off x="10127500" y="5899750"/>
            <a:ext cx="1950193" cy="843950"/>
          </a:xfrm>
          <a:prstGeom prst="rect">
            <a:avLst/>
          </a:prstGeom>
          <a:noFill/>
          <a:ln>
            <a:noFill/>
          </a:ln>
        </p:spPr>
      </p:pic>
      <p:pic>
        <p:nvPicPr>
          <p:cNvPr id="104" name="Google Shape;104;gb867b351b1_0_258" descr="clip: A Family that reads together, grows together."/>
          <p:cNvPicPr preferRelativeResize="0"/>
          <p:nvPr/>
        </p:nvPicPr>
        <p:blipFill>
          <a:blip r:embed="rId5">
            <a:alphaModFix/>
          </a:blip>
          <a:stretch>
            <a:fillRect/>
          </a:stretch>
        </p:blipFill>
        <p:spPr>
          <a:xfrm>
            <a:off x="4842549" y="4292652"/>
            <a:ext cx="2189600" cy="218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b867b351b1_0_2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Don’t judge!</a:t>
            </a:r>
            <a:endParaRPr/>
          </a:p>
        </p:txBody>
      </p:sp>
      <p:pic>
        <p:nvPicPr>
          <p:cNvPr id="194" name="Google Shape;194;gb867b351b1_0_272"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195" name="Google Shape;195;gb867b351b1_0_272"/>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10</a:t>
            </a:fld>
            <a:endParaRPr/>
          </a:p>
        </p:txBody>
      </p:sp>
      <p:pic>
        <p:nvPicPr>
          <p:cNvPr id="196" name="Google Shape;196;gb867b351b1_0_272" descr="VATE logo"/>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197" name="Google Shape;197;gb867b351b1_0_272"/>
          <p:cNvSpPr txBox="1"/>
          <p:nvPr/>
        </p:nvSpPr>
        <p:spPr>
          <a:xfrm>
            <a:off x="1419700" y="1690825"/>
            <a:ext cx="8707800" cy="4930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Trebuchet MS"/>
                <a:ea typeface="Trebuchet MS"/>
                <a:cs typeface="Trebuchet MS"/>
                <a:sym typeface="Trebuchet MS"/>
              </a:rPr>
              <a:t>Parents can be quick to remember their own experience or what they like and assume their kids should do the same.</a:t>
            </a:r>
            <a:endParaRPr sz="3000">
              <a:latin typeface="Trebuchet MS"/>
              <a:ea typeface="Trebuchet MS"/>
              <a:cs typeface="Trebuchet MS"/>
              <a:sym typeface="Trebuchet MS"/>
            </a:endParaRPr>
          </a:p>
          <a:p>
            <a:pPr marL="0" lvl="0" indent="0" algn="ctr" rtl="0">
              <a:spcBef>
                <a:spcPts val="0"/>
              </a:spcBef>
              <a:spcAft>
                <a:spcPts val="0"/>
              </a:spcAft>
              <a:buNone/>
            </a:pPr>
            <a:endParaRPr sz="3000">
              <a:latin typeface="Trebuchet MS"/>
              <a:ea typeface="Trebuchet MS"/>
              <a:cs typeface="Trebuchet MS"/>
              <a:sym typeface="Trebuchet MS"/>
            </a:endParaRPr>
          </a:p>
          <a:p>
            <a:pPr marL="0" lvl="0" indent="0" algn="ctr" rtl="0">
              <a:spcBef>
                <a:spcPts val="0"/>
              </a:spcBef>
              <a:spcAft>
                <a:spcPts val="0"/>
              </a:spcAft>
              <a:buNone/>
            </a:pPr>
            <a:r>
              <a:rPr lang="en-US" sz="3000">
                <a:latin typeface="Trebuchet MS"/>
                <a:ea typeface="Trebuchet MS"/>
                <a:cs typeface="Trebuchet MS"/>
                <a:sym typeface="Trebuchet MS"/>
              </a:rPr>
              <a:t>If you want your kids to love reading, </a:t>
            </a:r>
            <a:endParaRPr sz="3000">
              <a:latin typeface="Trebuchet MS"/>
              <a:ea typeface="Trebuchet MS"/>
              <a:cs typeface="Trebuchet MS"/>
              <a:sym typeface="Trebuchet MS"/>
            </a:endParaRPr>
          </a:p>
          <a:p>
            <a:pPr marL="0" lvl="0" indent="0" algn="ctr" rtl="0">
              <a:spcBef>
                <a:spcPts val="0"/>
              </a:spcBef>
              <a:spcAft>
                <a:spcPts val="0"/>
              </a:spcAft>
              <a:buNone/>
            </a:pPr>
            <a:r>
              <a:rPr lang="en-US" sz="3000">
                <a:latin typeface="Trebuchet MS"/>
                <a:ea typeface="Trebuchet MS"/>
                <a:cs typeface="Trebuchet MS"/>
                <a:sym typeface="Trebuchet MS"/>
              </a:rPr>
              <a:t>LET THEM PICK THEIR OWN BOOKS!</a:t>
            </a:r>
            <a:endParaRPr sz="3000">
              <a:latin typeface="Trebuchet MS"/>
              <a:ea typeface="Trebuchet MS"/>
              <a:cs typeface="Trebuchet MS"/>
              <a:sym typeface="Trebuchet MS"/>
            </a:endParaRPr>
          </a:p>
          <a:p>
            <a:pPr marL="1428750" lvl="0" indent="-381000" algn="l" rtl="0">
              <a:spcBef>
                <a:spcPts val="1000"/>
              </a:spcBef>
              <a:spcAft>
                <a:spcPts val="0"/>
              </a:spcAft>
              <a:buSzPts val="2400"/>
              <a:buFont typeface="Trebuchet MS"/>
              <a:buChar char="●"/>
            </a:pPr>
            <a:r>
              <a:rPr lang="en-US" sz="2400">
                <a:latin typeface="Trebuchet MS"/>
                <a:ea typeface="Trebuchet MS"/>
                <a:cs typeface="Trebuchet MS"/>
                <a:sym typeface="Trebuchet MS"/>
              </a:rPr>
              <a:t>Graphic novels, comic books</a:t>
            </a:r>
            <a:endParaRPr sz="2400">
              <a:latin typeface="Trebuchet MS"/>
              <a:ea typeface="Trebuchet MS"/>
              <a:cs typeface="Trebuchet MS"/>
              <a:sym typeface="Trebuchet MS"/>
            </a:endParaRPr>
          </a:p>
          <a:p>
            <a:pPr marL="1428750" lvl="0" indent="-381000" algn="l" rtl="0">
              <a:spcBef>
                <a:spcPts val="0"/>
              </a:spcBef>
              <a:spcAft>
                <a:spcPts val="0"/>
              </a:spcAft>
              <a:buSzPts val="2400"/>
              <a:buFont typeface="Trebuchet MS"/>
              <a:buChar char="●"/>
            </a:pPr>
            <a:r>
              <a:rPr lang="en-US" sz="2400">
                <a:latin typeface="Trebuchet MS"/>
                <a:ea typeface="Trebuchet MS"/>
                <a:cs typeface="Trebuchet MS"/>
                <a:sym typeface="Trebuchet MS"/>
              </a:rPr>
              <a:t>Books about gross stuff</a:t>
            </a:r>
            <a:endParaRPr sz="2400">
              <a:latin typeface="Trebuchet MS"/>
              <a:ea typeface="Trebuchet MS"/>
              <a:cs typeface="Trebuchet MS"/>
              <a:sym typeface="Trebuchet MS"/>
            </a:endParaRPr>
          </a:p>
          <a:p>
            <a:pPr marL="1428750" lvl="0" indent="-381000" algn="l" rtl="0">
              <a:spcBef>
                <a:spcPts val="0"/>
              </a:spcBef>
              <a:spcAft>
                <a:spcPts val="0"/>
              </a:spcAft>
              <a:buSzPts val="2400"/>
              <a:buFont typeface="Trebuchet MS"/>
              <a:buChar char="●"/>
            </a:pPr>
            <a:r>
              <a:rPr lang="en-US" sz="2400">
                <a:latin typeface="Trebuchet MS"/>
                <a:ea typeface="Trebuchet MS"/>
                <a:cs typeface="Trebuchet MS"/>
                <a:sym typeface="Trebuchet MS"/>
              </a:rPr>
              <a:t>Nonfiction</a:t>
            </a:r>
            <a:endParaRPr sz="2400">
              <a:latin typeface="Trebuchet MS"/>
              <a:ea typeface="Trebuchet MS"/>
              <a:cs typeface="Trebuchet MS"/>
              <a:sym typeface="Trebuchet MS"/>
            </a:endParaRPr>
          </a:p>
          <a:p>
            <a:pPr marL="1428750" lvl="0" indent="-381000" algn="l" rtl="0">
              <a:spcBef>
                <a:spcPts val="0"/>
              </a:spcBef>
              <a:spcAft>
                <a:spcPts val="0"/>
              </a:spcAft>
              <a:buSzPts val="2400"/>
              <a:buFont typeface="Trebuchet MS"/>
              <a:buChar char="●"/>
            </a:pPr>
            <a:r>
              <a:rPr lang="en-US" sz="2400">
                <a:latin typeface="Trebuchet MS"/>
                <a:ea typeface="Trebuchet MS"/>
                <a:cs typeface="Trebuchet MS"/>
                <a:sym typeface="Trebuchet MS"/>
              </a:rPr>
              <a:t>Books about different peoples and cultures</a:t>
            </a:r>
            <a:endParaRPr sz="2400">
              <a:latin typeface="Trebuchet MS"/>
              <a:ea typeface="Trebuchet MS"/>
              <a:cs typeface="Trebuchet MS"/>
              <a:sym typeface="Trebuchet MS"/>
            </a:endParaRPr>
          </a:p>
          <a:p>
            <a:pPr marL="1428750" lvl="0" indent="-381000" algn="l" rtl="0">
              <a:spcBef>
                <a:spcPts val="0"/>
              </a:spcBef>
              <a:spcAft>
                <a:spcPts val="0"/>
              </a:spcAft>
              <a:buSzPts val="2400"/>
              <a:buFont typeface="Trebuchet MS"/>
              <a:buChar char="●"/>
            </a:pPr>
            <a:r>
              <a:rPr lang="en-US" sz="2400">
                <a:latin typeface="Trebuchet MS"/>
                <a:ea typeface="Trebuchet MS"/>
                <a:cs typeface="Trebuchet MS"/>
                <a:sym typeface="Trebuchet MS"/>
              </a:rPr>
              <a:t>Audiobooks</a:t>
            </a:r>
            <a:endParaRPr sz="2400">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b867b351b1_1_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Books are all around us!</a:t>
            </a:r>
            <a:endParaRPr/>
          </a:p>
        </p:txBody>
      </p:sp>
      <p:pic>
        <p:nvPicPr>
          <p:cNvPr id="203" name="Google Shape;203;gb867b351b1_1_4"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204" name="Google Shape;204;gb867b351b1_1_4"/>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a:p>
        </p:txBody>
      </p:sp>
      <p:pic>
        <p:nvPicPr>
          <p:cNvPr id="205" name="Google Shape;205;gb867b351b1_1_4" descr="Little Free Library screenshot"/>
          <p:cNvPicPr preferRelativeResize="0"/>
          <p:nvPr/>
        </p:nvPicPr>
        <p:blipFill>
          <a:blip r:embed="rId4">
            <a:alphaModFix/>
          </a:blip>
          <a:stretch>
            <a:fillRect/>
          </a:stretch>
        </p:blipFill>
        <p:spPr>
          <a:xfrm>
            <a:off x="7182600" y="114300"/>
            <a:ext cx="4895100" cy="3288642"/>
          </a:xfrm>
          <a:prstGeom prst="rect">
            <a:avLst/>
          </a:prstGeom>
          <a:noFill/>
          <a:ln>
            <a:noFill/>
          </a:ln>
        </p:spPr>
      </p:pic>
      <p:pic>
        <p:nvPicPr>
          <p:cNvPr id="206" name="Google Shape;206;gb867b351b1_1_4" descr="Green Valley Bookfair"/>
          <p:cNvPicPr preferRelativeResize="0"/>
          <p:nvPr/>
        </p:nvPicPr>
        <p:blipFill>
          <a:blip r:embed="rId5">
            <a:alphaModFix/>
          </a:blip>
          <a:stretch>
            <a:fillRect/>
          </a:stretch>
        </p:blipFill>
        <p:spPr>
          <a:xfrm>
            <a:off x="654560" y="1419823"/>
            <a:ext cx="4598951" cy="3155350"/>
          </a:xfrm>
          <a:prstGeom prst="rect">
            <a:avLst/>
          </a:prstGeom>
          <a:noFill/>
          <a:ln>
            <a:noFill/>
          </a:ln>
        </p:spPr>
      </p:pic>
      <p:pic>
        <p:nvPicPr>
          <p:cNvPr id="207" name="Google Shape;207;gb867b351b1_1_4" descr="Library image"/>
          <p:cNvPicPr preferRelativeResize="0"/>
          <p:nvPr/>
        </p:nvPicPr>
        <p:blipFill>
          <a:blip r:embed="rId6">
            <a:alphaModFix/>
          </a:blip>
          <a:stretch>
            <a:fillRect/>
          </a:stretch>
        </p:blipFill>
        <p:spPr>
          <a:xfrm>
            <a:off x="5412598" y="3569767"/>
            <a:ext cx="5732342" cy="2345558"/>
          </a:xfrm>
          <a:prstGeom prst="rect">
            <a:avLst/>
          </a:prstGeom>
          <a:noFill/>
          <a:ln>
            <a:noFill/>
          </a:ln>
        </p:spPr>
      </p:pic>
      <p:sp>
        <p:nvSpPr>
          <p:cNvPr id="208" name="Google Shape;208;gb867b351b1_1_4"/>
          <p:cNvSpPr txBox="1"/>
          <p:nvPr/>
        </p:nvSpPr>
        <p:spPr>
          <a:xfrm>
            <a:off x="910825" y="4674675"/>
            <a:ext cx="3442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rebuchet MS"/>
                <a:ea typeface="Trebuchet MS"/>
                <a:cs typeface="Trebuchet MS"/>
                <a:sym typeface="Trebuchet MS"/>
              </a:rPr>
              <a:t>There are lots of cheap ways to buy books, including the Green Valley Book Fair, used book sales, thrift shops, classroom Scholastic orders and more.</a:t>
            </a:r>
            <a:endParaRPr>
              <a:latin typeface="Trebuchet MS"/>
              <a:ea typeface="Trebuchet MS"/>
              <a:cs typeface="Trebuchet MS"/>
              <a:sym typeface="Trebuchet MS"/>
            </a:endParaRPr>
          </a:p>
        </p:txBody>
      </p:sp>
      <p:sp>
        <p:nvSpPr>
          <p:cNvPr id="209" name="Google Shape;209;gb867b351b1_1_4"/>
          <p:cNvSpPr txBox="1"/>
          <p:nvPr/>
        </p:nvSpPr>
        <p:spPr>
          <a:xfrm>
            <a:off x="5412600" y="6027550"/>
            <a:ext cx="4599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rebuchet MS"/>
                <a:ea typeface="Trebuchet MS"/>
                <a:cs typeface="Trebuchet MS"/>
                <a:sym typeface="Trebuchet MS"/>
              </a:rPr>
              <a:t>Public libraries have EVERYTHING!!! You can check out physical books, ebooks, audiobooks, magazines, and graphic novels for ALL AGES!</a:t>
            </a:r>
            <a:endParaRPr>
              <a:latin typeface="Trebuchet MS"/>
              <a:ea typeface="Trebuchet MS"/>
              <a:cs typeface="Trebuchet MS"/>
              <a:sym typeface="Trebuchet MS"/>
            </a:endParaRPr>
          </a:p>
        </p:txBody>
      </p:sp>
      <p:sp>
        <p:nvSpPr>
          <p:cNvPr id="210" name="Google Shape;210;gb867b351b1_1_4"/>
          <p:cNvSpPr txBox="1"/>
          <p:nvPr/>
        </p:nvSpPr>
        <p:spPr>
          <a:xfrm>
            <a:off x="6000750" y="1902025"/>
            <a:ext cx="1245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Trebuchet MS"/>
                <a:ea typeface="Trebuchet MS"/>
                <a:cs typeface="Trebuchet MS"/>
                <a:sym typeface="Trebuchet MS"/>
              </a:rPr>
              <a:t>Chances are, there is a little free library in your community!</a:t>
            </a:r>
            <a:endParaRPr>
              <a:latin typeface="Trebuchet MS"/>
              <a:ea typeface="Trebuchet MS"/>
              <a:cs typeface="Trebuchet MS"/>
              <a:sym typeface="Trebuchet MS"/>
            </a:endParaRPr>
          </a:p>
        </p:txBody>
      </p:sp>
      <p:pic>
        <p:nvPicPr>
          <p:cNvPr id="211" name="Google Shape;211;gb867b351b1_1_4" descr="VATE logo"/>
          <p:cNvPicPr preferRelativeResize="0"/>
          <p:nvPr/>
        </p:nvPicPr>
        <p:blipFill>
          <a:blip r:embed="rId7">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b867b351b1_0_1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Libraries across the state</a:t>
            </a:r>
            <a:endParaRPr/>
          </a:p>
        </p:txBody>
      </p:sp>
      <p:pic>
        <p:nvPicPr>
          <p:cNvPr id="217" name="Google Shape;217;gb867b351b1_0_122"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218" name="Google Shape;218;gb867b351b1_0_122"/>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a:t>
            </a:fld>
            <a:endParaRPr/>
          </a:p>
        </p:txBody>
      </p:sp>
      <p:sp>
        <p:nvSpPr>
          <p:cNvPr id="219" name="Google Shape;219;gb867b351b1_0_122"/>
          <p:cNvSpPr txBox="1"/>
          <p:nvPr/>
        </p:nvSpPr>
        <p:spPr>
          <a:xfrm>
            <a:off x="838200" y="4371250"/>
            <a:ext cx="4599000" cy="1950600"/>
          </a:xfrm>
          <a:prstGeom prst="rect">
            <a:avLst/>
          </a:prstGeom>
          <a:noFill/>
          <a:ln>
            <a:noFill/>
          </a:ln>
        </p:spPr>
        <p:txBody>
          <a:bodyPr spcFirstLastPara="1" wrap="square" lIns="91425" tIns="91425" rIns="91425" bIns="91425" anchor="t" anchorCtr="0">
            <a:spAutoFit/>
          </a:bodyPr>
          <a:lstStyle/>
          <a:p>
            <a:pPr marL="596900" lvl="0" indent="-317500" algn="l" rtl="0">
              <a:lnSpc>
                <a:spcPct val="115000"/>
              </a:lnSpc>
              <a:spcBef>
                <a:spcPts val="1000"/>
              </a:spcBef>
              <a:spcAft>
                <a:spcPts val="0"/>
              </a:spcAft>
              <a:buClr>
                <a:schemeClr val="accent1"/>
              </a:buClr>
              <a:buSzPts val="1400"/>
              <a:buFont typeface="Trebuchet MS"/>
              <a:buChar char="●"/>
            </a:pPr>
            <a:r>
              <a:rPr lang="en-US" u="sng">
                <a:solidFill>
                  <a:schemeClr val="accent1"/>
                </a:solidFill>
                <a:latin typeface="Trebuchet MS"/>
                <a:ea typeface="Trebuchet MS"/>
                <a:cs typeface="Trebuchet MS"/>
                <a:sym typeface="Trebuchet MS"/>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Library of Virginia - At-Home Learning</a:t>
            </a:r>
            <a:endParaRPr u="sng">
              <a:solidFill>
                <a:schemeClr val="accent1"/>
              </a:solidFill>
              <a:latin typeface="Trebuchet MS"/>
              <a:ea typeface="Trebuchet MS"/>
              <a:cs typeface="Trebuchet MS"/>
              <a:sym typeface="Trebuchet MS"/>
            </a:endParaRPr>
          </a:p>
          <a:p>
            <a:pPr marL="596900" lvl="0" indent="-317500" algn="l" rtl="0">
              <a:lnSpc>
                <a:spcPct val="115000"/>
              </a:lnSpc>
              <a:spcBef>
                <a:spcPts val="1000"/>
              </a:spcBef>
              <a:spcAft>
                <a:spcPts val="0"/>
              </a:spcAft>
              <a:buClr>
                <a:schemeClr val="accent1"/>
              </a:buClr>
              <a:buSzPts val="1400"/>
              <a:buFont typeface="Trebuchet MS"/>
              <a:buChar char="●"/>
            </a:pPr>
            <a:r>
              <a:rPr lang="en-US" u="sng">
                <a:solidFill>
                  <a:schemeClr val="hlink"/>
                </a:solidFill>
                <a:latin typeface="Trebuchet MS"/>
                <a:ea typeface="Trebuchet MS"/>
                <a:cs typeface="Trebuchet MS"/>
                <a:sym typeface="Trebuchet MS"/>
                <a:hlinkClick r:id="rId5"/>
              </a:rPr>
              <a:t>Virginia Public Library Children's Page</a:t>
            </a:r>
            <a:endParaRPr u="sng">
              <a:solidFill>
                <a:schemeClr val="accent1"/>
              </a:solidFill>
              <a:latin typeface="Trebuchet MS"/>
              <a:ea typeface="Trebuchet MS"/>
              <a:cs typeface="Trebuchet MS"/>
              <a:sym typeface="Trebuchet MS"/>
            </a:endParaRPr>
          </a:p>
          <a:p>
            <a:pPr marL="596900" lvl="0" indent="-317500" algn="l" rtl="0">
              <a:lnSpc>
                <a:spcPct val="115000"/>
              </a:lnSpc>
              <a:spcBef>
                <a:spcPts val="1000"/>
              </a:spcBef>
              <a:spcAft>
                <a:spcPts val="0"/>
              </a:spcAft>
              <a:buClr>
                <a:schemeClr val="accent1"/>
              </a:buClr>
              <a:buSzPts val="1400"/>
              <a:buFont typeface="Trebuchet MS"/>
              <a:buChar char="●"/>
            </a:pPr>
            <a:r>
              <a:rPr lang="en-US" u="sng">
                <a:solidFill>
                  <a:schemeClr val="accent1"/>
                </a:solidFill>
                <a:latin typeface="Trebuchet MS"/>
                <a:ea typeface="Trebuchet MS"/>
                <a:cs typeface="Trebuchet MS"/>
                <a:sym typeface="Trebuchet MS"/>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Best Libraries in Richmond for Families</a:t>
            </a:r>
            <a:endParaRPr u="sng">
              <a:solidFill>
                <a:schemeClr val="accent1"/>
              </a:solidFill>
              <a:latin typeface="Trebuchet MS"/>
              <a:ea typeface="Trebuchet MS"/>
              <a:cs typeface="Trebuchet MS"/>
              <a:sym typeface="Trebuchet MS"/>
            </a:endParaRPr>
          </a:p>
          <a:p>
            <a:pPr marL="596900" lvl="0" indent="-317500" algn="l" rtl="0">
              <a:lnSpc>
                <a:spcPct val="115000"/>
              </a:lnSpc>
              <a:spcBef>
                <a:spcPts val="1000"/>
              </a:spcBef>
              <a:spcAft>
                <a:spcPts val="0"/>
              </a:spcAft>
              <a:buClr>
                <a:schemeClr val="accent1"/>
              </a:buClr>
              <a:buSzPts val="1400"/>
              <a:buFont typeface="Trebuchet MS"/>
              <a:buChar char="●"/>
            </a:pPr>
            <a:r>
              <a:rPr lang="en-US" u="sng">
                <a:solidFill>
                  <a:schemeClr val="accent1"/>
                </a:solidFill>
                <a:latin typeface="Trebuchet MS"/>
                <a:ea typeface="Trebuchet MS"/>
                <a:cs typeface="Trebuchet MS"/>
                <a:sym typeface="Trebuchet MS"/>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Virginia Beach Public Library Kids Page</a:t>
            </a:r>
            <a:endParaRPr sz="1700">
              <a:solidFill>
                <a:schemeClr val="accent1"/>
              </a:solidFill>
              <a:latin typeface="Trebuchet MS"/>
              <a:ea typeface="Trebuchet MS"/>
              <a:cs typeface="Trebuchet MS"/>
              <a:sym typeface="Trebuchet MS"/>
            </a:endParaRPr>
          </a:p>
          <a:p>
            <a:pPr marL="596900" lvl="0" indent="-336550" algn="l" rtl="0">
              <a:lnSpc>
                <a:spcPct val="115000"/>
              </a:lnSpc>
              <a:spcBef>
                <a:spcPts val="1000"/>
              </a:spcBef>
              <a:spcAft>
                <a:spcPts val="1000"/>
              </a:spcAft>
              <a:buClr>
                <a:schemeClr val="accent1"/>
              </a:buClr>
              <a:buSzPts val="1700"/>
              <a:buFont typeface="Trebuchet MS"/>
              <a:buChar char="●"/>
            </a:pPr>
            <a:r>
              <a:rPr lang="en-US" sz="1700">
                <a:solidFill>
                  <a:schemeClr val="accent1"/>
                </a:solidFill>
                <a:latin typeface="Trebuchet MS"/>
                <a:ea typeface="Trebuchet MS"/>
                <a:cs typeface="Trebuchet MS"/>
                <a:sym typeface="Trebuchet MS"/>
              </a:rPr>
              <a:t>Check out your area!</a:t>
            </a:r>
            <a:endParaRPr sz="1700">
              <a:solidFill>
                <a:schemeClr val="accent1"/>
              </a:solidFill>
              <a:latin typeface="Trebuchet MS"/>
              <a:ea typeface="Trebuchet MS"/>
              <a:cs typeface="Trebuchet MS"/>
              <a:sym typeface="Trebuchet MS"/>
            </a:endParaRPr>
          </a:p>
        </p:txBody>
      </p:sp>
      <p:pic>
        <p:nvPicPr>
          <p:cNvPr id="220" name="Google Shape;220;gb867b351b1_0_122" descr="VATE logo"/>
          <p:cNvPicPr preferRelativeResize="0"/>
          <p:nvPr/>
        </p:nvPicPr>
        <p:blipFill>
          <a:blip r:embed="rId8">
            <a:alphaModFix/>
          </a:blip>
          <a:stretch>
            <a:fillRect/>
          </a:stretch>
        </p:blipFill>
        <p:spPr>
          <a:xfrm>
            <a:off x="10127500" y="5899750"/>
            <a:ext cx="1950193" cy="843950"/>
          </a:xfrm>
          <a:prstGeom prst="rect">
            <a:avLst/>
          </a:prstGeom>
          <a:noFill/>
          <a:ln>
            <a:noFill/>
          </a:ln>
        </p:spPr>
      </p:pic>
      <p:pic>
        <p:nvPicPr>
          <p:cNvPr id="221" name="Google Shape;221;gb867b351b1_0_122" descr="Public library search engine"/>
          <p:cNvPicPr preferRelativeResize="0"/>
          <p:nvPr/>
        </p:nvPicPr>
        <p:blipFill>
          <a:blip r:embed="rId9">
            <a:alphaModFix/>
          </a:blip>
          <a:stretch>
            <a:fillRect/>
          </a:stretch>
        </p:blipFill>
        <p:spPr>
          <a:xfrm>
            <a:off x="4966625" y="1598038"/>
            <a:ext cx="7111075" cy="3661926"/>
          </a:xfrm>
          <a:prstGeom prst="rect">
            <a:avLst/>
          </a:prstGeom>
          <a:noFill/>
          <a:ln w="19050" cap="flat" cmpd="sng">
            <a:solidFill>
              <a:schemeClr val="dk2"/>
            </a:solidFill>
            <a:prstDash val="solid"/>
            <a:round/>
            <a:headEnd type="none" w="sm" len="sm"/>
            <a:tailEnd type="none" w="sm" len="sm"/>
          </a:ln>
        </p:spPr>
      </p:pic>
      <p:pic>
        <p:nvPicPr>
          <p:cNvPr id="222" name="Google Shape;222;gb867b351b1_0_122" descr="image of public library"/>
          <p:cNvPicPr preferRelativeResize="0"/>
          <p:nvPr/>
        </p:nvPicPr>
        <p:blipFill>
          <a:blip r:embed="rId10">
            <a:alphaModFix/>
          </a:blip>
          <a:stretch>
            <a:fillRect/>
          </a:stretch>
        </p:blipFill>
        <p:spPr>
          <a:xfrm>
            <a:off x="838200" y="1598050"/>
            <a:ext cx="3517375" cy="2634625"/>
          </a:xfrm>
          <a:prstGeom prst="rect">
            <a:avLst/>
          </a:prstGeom>
          <a:noFill/>
          <a:ln w="19050" cap="flat" cmpd="sng">
            <a:solidFill>
              <a:schemeClr val="accent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b867b351b1_0_2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Book Festivals</a:t>
            </a:r>
            <a:endParaRPr/>
          </a:p>
        </p:txBody>
      </p:sp>
      <p:pic>
        <p:nvPicPr>
          <p:cNvPr id="228" name="Google Shape;228;gb867b351b1_0_206"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229" name="Google Shape;229;gb867b351b1_0_206"/>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pic>
        <p:nvPicPr>
          <p:cNvPr id="230" name="Google Shape;230;gb867b351b1_0_206" descr="VATE logo"/>
          <p:cNvPicPr preferRelativeResize="0"/>
          <p:nvPr/>
        </p:nvPicPr>
        <p:blipFill>
          <a:blip r:embed="rId4">
            <a:alphaModFix/>
          </a:blip>
          <a:stretch>
            <a:fillRect/>
          </a:stretch>
        </p:blipFill>
        <p:spPr>
          <a:xfrm>
            <a:off x="10127500" y="5899750"/>
            <a:ext cx="1950193" cy="843950"/>
          </a:xfrm>
          <a:prstGeom prst="rect">
            <a:avLst/>
          </a:prstGeom>
          <a:noFill/>
          <a:ln>
            <a:noFill/>
          </a:ln>
        </p:spPr>
      </p:pic>
      <p:pic>
        <p:nvPicPr>
          <p:cNvPr id="231" name="Google Shape;231;gb867b351b1_0_206" descr="decorative clipart"/>
          <p:cNvPicPr preferRelativeResize="0"/>
          <p:nvPr/>
        </p:nvPicPr>
        <p:blipFill>
          <a:blip r:embed="rId5">
            <a:alphaModFix/>
          </a:blip>
          <a:stretch>
            <a:fillRect/>
          </a:stretch>
        </p:blipFill>
        <p:spPr>
          <a:xfrm>
            <a:off x="4776963" y="969475"/>
            <a:ext cx="7115313" cy="3320479"/>
          </a:xfrm>
          <a:prstGeom prst="rect">
            <a:avLst/>
          </a:prstGeom>
          <a:noFill/>
          <a:ln>
            <a:noFill/>
          </a:ln>
        </p:spPr>
      </p:pic>
      <p:sp>
        <p:nvSpPr>
          <p:cNvPr id="232" name="Google Shape;232;gb867b351b1_0_206"/>
          <p:cNvSpPr txBox="1"/>
          <p:nvPr/>
        </p:nvSpPr>
        <p:spPr>
          <a:xfrm>
            <a:off x="5786425" y="4487150"/>
            <a:ext cx="48354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Trebuchet MS"/>
                <a:ea typeface="Trebuchet MS"/>
                <a:cs typeface="Trebuchet MS"/>
                <a:sym typeface="Trebuchet MS"/>
              </a:rPr>
              <a:t>National Book Festival Sept. 17-26 </a:t>
            </a:r>
            <a:endParaRPr sz="3000">
              <a:latin typeface="Trebuchet MS"/>
              <a:ea typeface="Trebuchet MS"/>
              <a:cs typeface="Trebuchet MS"/>
              <a:sym typeface="Trebuchet MS"/>
            </a:endParaRPr>
          </a:p>
          <a:p>
            <a:pPr marL="0" lvl="0" indent="0" algn="ctr" rtl="0">
              <a:spcBef>
                <a:spcPts val="0"/>
              </a:spcBef>
              <a:spcAft>
                <a:spcPts val="0"/>
              </a:spcAft>
              <a:buNone/>
            </a:pPr>
            <a:r>
              <a:rPr lang="en-US" sz="3000">
                <a:latin typeface="Trebuchet MS"/>
                <a:ea typeface="Trebuchet MS"/>
                <a:cs typeface="Trebuchet MS"/>
                <a:sym typeface="Trebuchet MS"/>
              </a:rPr>
              <a:t>Online and in person</a:t>
            </a:r>
            <a:endParaRPr sz="3000">
              <a:latin typeface="Trebuchet MS"/>
              <a:ea typeface="Trebuchet MS"/>
              <a:cs typeface="Trebuchet MS"/>
              <a:sym typeface="Trebuchet MS"/>
            </a:endParaRPr>
          </a:p>
        </p:txBody>
      </p:sp>
      <p:sp>
        <p:nvSpPr>
          <p:cNvPr id="233" name="Google Shape;233;gb867b351b1_0_206"/>
          <p:cNvSpPr txBox="1">
            <a:spLocks noGrp="1"/>
          </p:cNvSpPr>
          <p:nvPr>
            <p:ph type="body" idx="1"/>
          </p:nvPr>
        </p:nvSpPr>
        <p:spPr>
          <a:xfrm>
            <a:off x="665675" y="2191350"/>
            <a:ext cx="3932100" cy="4211100"/>
          </a:xfrm>
          <a:prstGeom prst="rect">
            <a:avLst/>
          </a:prstGeom>
          <a:noFill/>
          <a:ln>
            <a:noFill/>
          </a:ln>
        </p:spPr>
        <p:txBody>
          <a:bodyPr spcFirstLastPara="1" wrap="square" lIns="91425" tIns="45700" rIns="91425" bIns="45700" anchor="t" anchorCtr="0">
            <a:normAutofit fontScale="25000" lnSpcReduction="20000"/>
          </a:bodyPr>
          <a:lstStyle/>
          <a:p>
            <a:pPr marL="685800" lvl="0" indent="0" algn="l" rtl="0">
              <a:lnSpc>
                <a:spcPct val="150000"/>
              </a:lnSpc>
              <a:spcBef>
                <a:spcPts val="1000"/>
              </a:spcBef>
              <a:spcAft>
                <a:spcPts val="0"/>
              </a:spcAft>
              <a:buNone/>
            </a:pPr>
            <a:endParaRPr sz="5500" b="1"/>
          </a:p>
          <a:p>
            <a:pPr marL="685800" lvl="1" indent="-253206" algn="l" rtl="0">
              <a:lnSpc>
                <a:spcPct val="100000"/>
              </a:lnSpc>
              <a:spcBef>
                <a:spcPts val="500"/>
              </a:spcBef>
              <a:spcAft>
                <a:spcPts val="0"/>
              </a:spcAft>
              <a:buClr>
                <a:schemeClr val="accent1"/>
              </a:buClr>
              <a:buSzPct val="100000"/>
              <a:buChar char="•"/>
            </a:pPr>
            <a:r>
              <a:rPr lang="en-US" sz="8750">
                <a:solidFill>
                  <a:schemeClr val="accent1"/>
                </a:solidFill>
              </a:rPr>
              <a:t>NOVA</a:t>
            </a:r>
            <a:endParaRPr sz="8750">
              <a:solidFill>
                <a:schemeClr val="accent1"/>
              </a:solidFill>
            </a:endParaRPr>
          </a:p>
          <a:p>
            <a:pPr marL="685800" lvl="1" indent="-253206" algn="l" rtl="0">
              <a:lnSpc>
                <a:spcPct val="100000"/>
              </a:lnSpc>
              <a:spcBef>
                <a:spcPts val="1000"/>
              </a:spcBef>
              <a:spcAft>
                <a:spcPts val="0"/>
              </a:spcAft>
              <a:buClr>
                <a:schemeClr val="accent1"/>
              </a:buClr>
              <a:buSzPct val="100000"/>
              <a:buChar char="•"/>
            </a:pPr>
            <a:r>
              <a:rPr lang="en-US" sz="8750">
                <a:solidFill>
                  <a:schemeClr val="accent1"/>
                </a:solidFill>
              </a:rPr>
              <a:t>Charlottesville</a:t>
            </a:r>
            <a:endParaRPr sz="8750">
              <a:solidFill>
                <a:schemeClr val="accent1"/>
              </a:solidFill>
            </a:endParaRPr>
          </a:p>
          <a:p>
            <a:pPr marL="685800" lvl="1" indent="-253206" algn="l" rtl="0">
              <a:lnSpc>
                <a:spcPct val="100000"/>
              </a:lnSpc>
              <a:spcBef>
                <a:spcPts val="1000"/>
              </a:spcBef>
              <a:spcAft>
                <a:spcPts val="0"/>
              </a:spcAft>
              <a:buClr>
                <a:schemeClr val="accent1"/>
              </a:buClr>
              <a:buSzPct val="100000"/>
              <a:buChar char="•"/>
            </a:pPr>
            <a:r>
              <a:rPr lang="en-US" sz="8750">
                <a:solidFill>
                  <a:schemeClr val="accent1"/>
                </a:solidFill>
              </a:rPr>
              <a:t>Williamsburg</a:t>
            </a:r>
            <a:endParaRPr sz="8750">
              <a:solidFill>
                <a:schemeClr val="accent1"/>
              </a:solidFill>
            </a:endParaRPr>
          </a:p>
          <a:p>
            <a:pPr marL="685800" lvl="1" indent="-253206" algn="l" rtl="0">
              <a:lnSpc>
                <a:spcPct val="100000"/>
              </a:lnSpc>
              <a:spcBef>
                <a:spcPts val="1000"/>
              </a:spcBef>
              <a:spcAft>
                <a:spcPts val="0"/>
              </a:spcAft>
              <a:buClr>
                <a:schemeClr val="accent1"/>
              </a:buClr>
              <a:buSzPct val="100000"/>
              <a:buChar char="•"/>
            </a:pPr>
            <a:r>
              <a:rPr lang="en-US" sz="8750">
                <a:solidFill>
                  <a:schemeClr val="accent1"/>
                </a:solidFill>
              </a:rPr>
              <a:t>George Mason University</a:t>
            </a:r>
            <a:endParaRPr sz="8750">
              <a:solidFill>
                <a:schemeClr val="accent1"/>
              </a:solidFill>
            </a:endParaRPr>
          </a:p>
          <a:p>
            <a:pPr marL="685800" lvl="1" indent="-253206" algn="l" rtl="0">
              <a:lnSpc>
                <a:spcPct val="100000"/>
              </a:lnSpc>
              <a:spcBef>
                <a:spcPts val="1000"/>
              </a:spcBef>
              <a:spcAft>
                <a:spcPts val="0"/>
              </a:spcAft>
              <a:buClr>
                <a:schemeClr val="accent1"/>
              </a:buClr>
              <a:buSzPct val="100000"/>
              <a:buChar char="•"/>
            </a:pPr>
            <a:r>
              <a:rPr lang="en-US" sz="8750">
                <a:solidFill>
                  <a:schemeClr val="accent1"/>
                </a:solidFill>
              </a:rPr>
              <a:t>Longwood</a:t>
            </a:r>
            <a:endParaRPr sz="8750">
              <a:solidFill>
                <a:schemeClr val="accent1"/>
              </a:solidFill>
            </a:endParaRPr>
          </a:p>
          <a:p>
            <a:pPr marL="685800" lvl="1" indent="-253206" algn="l" rtl="0">
              <a:lnSpc>
                <a:spcPct val="100000"/>
              </a:lnSpc>
              <a:spcBef>
                <a:spcPts val="1000"/>
              </a:spcBef>
              <a:spcAft>
                <a:spcPts val="0"/>
              </a:spcAft>
              <a:buClr>
                <a:schemeClr val="accent1"/>
              </a:buClr>
              <a:buSzPct val="100000"/>
              <a:buChar char="•"/>
            </a:pPr>
            <a:r>
              <a:rPr lang="en-US" sz="8750">
                <a:solidFill>
                  <a:schemeClr val="accent1"/>
                </a:solidFill>
              </a:rPr>
              <a:t>Gaithersburg</a:t>
            </a:r>
            <a:endParaRPr sz="8750">
              <a:solidFill>
                <a:schemeClr val="accent1"/>
              </a:solidFill>
            </a:endParaRPr>
          </a:p>
          <a:p>
            <a:pPr marL="685800" lvl="1" indent="-253206" algn="l" rtl="0">
              <a:lnSpc>
                <a:spcPct val="100000"/>
              </a:lnSpc>
              <a:spcBef>
                <a:spcPts val="1000"/>
              </a:spcBef>
              <a:spcAft>
                <a:spcPts val="0"/>
              </a:spcAft>
              <a:buClr>
                <a:schemeClr val="accent1"/>
              </a:buClr>
              <a:buSzPct val="100000"/>
              <a:buChar char="•"/>
            </a:pPr>
            <a:r>
              <a:rPr lang="en-US" sz="8750">
                <a:solidFill>
                  <a:schemeClr val="accent1"/>
                </a:solidFill>
              </a:rPr>
              <a:t>West Virginia </a:t>
            </a:r>
            <a:endParaRPr sz="8750">
              <a:solidFill>
                <a:schemeClr val="accent1"/>
              </a:solidFill>
            </a:endParaRPr>
          </a:p>
          <a:p>
            <a:pPr marL="685800" lvl="1" indent="-189706" algn="l" rtl="0">
              <a:lnSpc>
                <a:spcPct val="100000"/>
              </a:lnSpc>
              <a:spcBef>
                <a:spcPts val="1000"/>
              </a:spcBef>
              <a:spcAft>
                <a:spcPts val="0"/>
              </a:spcAft>
              <a:buClr>
                <a:schemeClr val="accent1"/>
              </a:buClr>
              <a:buSzPct val="100000"/>
              <a:buChar char="•"/>
            </a:pPr>
            <a:r>
              <a:rPr lang="en-US" sz="8750">
                <a:solidFill>
                  <a:schemeClr val="accent1"/>
                </a:solidFill>
              </a:rPr>
              <a:t>Click </a:t>
            </a:r>
            <a:r>
              <a:rPr lang="en-US" sz="8750" u="sng">
                <a:solidFill>
                  <a:schemeClr val="hlink"/>
                </a:solidFill>
                <a:hlinkClick r:id="rId6"/>
              </a:rPr>
              <a:t>here</a:t>
            </a:r>
            <a:r>
              <a:rPr lang="en-US" sz="8750">
                <a:solidFill>
                  <a:schemeClr val="accent1"/>
                </a:solidFill>
              </a:rPr>
              <a:t> for the list</a:t>
            </a:r>
            <a:endParaRPr sz="8750">
              <a:solidFill>
                <a:schemeClr val="accent1"/>
              </a:solidFill>
            </a:endParaRPr>
          </a:p>
          <a:p>
            <a:pPr marL="0" lvl="0" indent="0" algn="l" rtl="0">
              <a:lnSpc>
                <a:spcPct val="150000"/>
              </a:lnSpc>
              <a:spcBef>
                <a:spcPts val="1000"/>
              </a:spcBef>
              <a:spcAft>
                <a:spcPts val="0"/>
              </a:spcAft>
              <a:buClr>
                <a:schemeClr val="dk1"/>
              </a:buClr>
              <a:buSzPct val="39285"/>
              <a:buNone/>
            </a:pPr>
            <a:endParaRPr sz="2800"/>
          </a:p>
          <a:p>
            <a:pPr marL="0" lvl="0" indent="0" algn="l" rtl="0">
              <a:lnSpc>
                <a:spcPct val="90000"/>
              </a:lnSpc>
              <a:spcBef>
                <a:spcPts val="1000"/>
              </a:spcBef>
              <a:spcAft>
                <a:spcPts val="0"/>
              </a:spcAft>
              <a:buClr>
                <a:srgbClr val="0F150D"/>
              </a:buClr>
              <a:buSzPct val="57142"/>
              <a:buNone/>
            </a:pPr>
            <a:endParaRPr>
              <a:solidFill>
                <a:srgbClr val="0F150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b867b351b1_0_2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Reading is the inhale,</a:t>
            </a:r>
            <a:endParaRPr/>
          </a:p>
          <a:p>
            <a:pPr marL="0" lvl="0" indent="0" algn="l" rtl="0">
              <a:lnSpc>
                <a:spcPct val="90000"/>
              </a:lnSpc>
              <a:spcBef>
                <a:spcPts val="0"/>
              </a:spcBef>
              <a:spcAft>
                <a:spcPts val="0"/>
              </a:spcAft>
              <a:buClr>
                <a:schemeClr val="accent1"/>
              </a:buClr>
              <a:buSzPts val="4400"/>
              <a:buFont typeface="Trebuchet MS"/>
              <a:buNone/>
            </a:pPr>
            <a:r>
              <a:rPr lang="en-US"/>
              <a:t>writing is the exhale</a:t>
            </a:r>
            <a:endParaRPr/>
          </a:p>
        </p:txBody>
      </p:sp>
      <p:pic>
        <p:nvPicPr>
          <p:cNvPr id="239" name="Google Shape;239;gb867b351b1_0_228"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240" name="Google Shape;240;gb867b351b1_0_228"/>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a:t>
            </a:fld>
            <a:endParaRPr/>
          </a:p>
        </p:txBody>
      </p:sp>
      <p:pic>
        <p:nvPicPr>
          <p:cNvPr id="241" name="Google Shape;241;gb867b351b1_0_228" descr="VATE logo"/>
          <p:cNvPicPr preferRelativeResize="0"/>
          <p:nvPr/>
        </p:nvPicPr>
        <p:blipFill>
          <a:blip r:embed="rId4">
            <a:alphaModFix/>
          </a:blip>
          <a:stretch>
            <a:fillRect/>
          </a:stretch>
        </p:blipFill>
        <p:spPr>
          <a:xfrm>
            <a:off x="10127500" y="5899750"/>
            <a:ext cx="1950193" cy="843950"/>
          </a:xfrm>
          <a:prstGeom prst="rect">
            <a:avLst/>
          </a:prstGeom>
          <a:noFill/>
          <a:ln>
            <a:noFill/>
          </a:ln>
        </p:spPr>
      </p:pic>
      <p:pic>
        <p:nvPicPr>
          <p:cNvPr id="242" name="Google Shape;242;gb867b351b1_0_228" descr="Virginia 5 C's"/>
          <p:cNvPicPr preferRelativeResize="0"/>
          <p:nvPr/>
        </p:nvPicPr>
        <p:blipFill>
          <a:blip r:embed="rId5">
            <a:alphaModFix/>
          </a:blip>
          <a:stretch>
            <a:fillRect/>
          </a:stretch>
        </p:blipFill>
        <p:spPr>
          <a:xfrm>
            <a:off x="6683874" y="637700"/>
            <a:ext cx="5013925" cy="5013925"/>
          </a:xfrm>
          <a:prstGeom prst="rect">
            <a:avLst/>
          </a:prstGeom>
          <a:noFill/>
          <a:ln>
            <a:noFill/>
          </a:ln>
        </p:spPr>
      </p:pic>
      <p:sp>
        <p:nvSpPr>
          <p:cNvPr id="243" name="Google Shape;243;gb867b351b1_0_228"/>
          <p:cNvSpPr txBox="1"/>
          <p:nvPr/>
        </p:nvSpPr>
        <p:spPr>
          <a:xfrm>
            <a:off x="1165325" y="2544950"/>
            <a:ext cx="5183700" cy="2160000"/>
          </a:xfrm>
          <a:prstGeom prst="rect">
            <a:avLst/>
          </a:prstGeom>
          <a:noFill/>
          <a:ln>
            <a:noFill/>
          </a:ln>
        </p:spPr>
        <p:txBody>
          <a:bodyPr spcFirstLastPara="1" wrap="square" lIns="91425" tIns="91425" rIns="91425" bIns="91425" anchor="t" anchorCtr="0">
            <a:spAutoFit/>
          </a:bodyPr>
          <a:lstStyle/>
          <a:p>
            <a:pPr marL="685800" lvl="1" indent="-203200" algn="l" rtl="0">
              <a:lnSpc>
                <a:spcPct val="100000"/>
              </a:lnSpc>
              <a:spcBef>
                <a:spcPts val="5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Reading gives kids words, ideas and connections to others</a:t>
            </a:r>
            <a:endParaRPr sz="2400">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100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Writing allows them to express their own ideas in order to connect and communicate</a:t>
            </a:r>
            <a:endParaRPr sz="2400">
              <a:solidFill>
                <a:schemeClr val="dk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b867b351b1_0_2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Writing about reading</a:t>
            </a:r>
            <a:endParaRPr/>
          </a:p>
        </p:txBody>
      </p:sp>
      <p:pic>
        <p:nvPicPr>
          <p:cNvPr id="249" name="Google Shape;249;gb867b351b1_0_241"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250" name="Google Shape;250;gb867b351b1_0_241"/>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a:t>
            </a:fld>
            <a:endParaRPr/>
          </a:p>
        </p:txBody>
      </p:sp>
      <p:pic>
        <p:nvPicPr>
          <p:cNvPr id="251" name="Google Shape;251;gb867b351b1_0_241" descr="VATE logo"/>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252" name="Google Shape;252;gb867b351b1_0_241"/>
          <p:cNvSpPr txBox="1"/>
          <p:nvPr/>
        </p:nvSpPr>
        <p:spPr>
          <a:xfrm>
            <a:off x="1044775" y="1690825"/>
            <a:ext cx="5183700" cy="4889700"/>
          </a:xfrm>
          <a:prstGeom prst="rect">
            <a:avLst/>
          </a:prstGeom>
          <a:noFill/>
          <a:ln>
            <a:noFill/>
          </a:ln>
        </p:spPr>
        <p:txBody>
          <a:bodyPr spcFirstLastPara="1" wrap="square" lIns="91425" tIns="91425" rIns="91425" bIns="91425" anchor="t" anchorCtr="0">
            <a:spAutoFit/>
          </a:bodyPr>
          <a:lstStyle/>
          <a:p>
            <a:pPr marL="685800" lvl="1" indent="-203200" algn="l" rtl="0">
              <a:lnSpc>
                <a:spcPct val="100000"/>
              </a:lnSpc>
              <a:spcBef>
                <a:spcPts val="5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Have you ever written a book review or commented on something you’ve read online?</a:t>
            </a:r>
            <a:endParaRPr sz="2400">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When we write about what we read, we think more deeply about it → critical thinking!</a:t>
            </a:r>
            <a:endParaRPr sz="2400">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Journal</a:t>
            </a:r>
            <a:endParaRPr sz="2400">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1-sentence or 6-word summaries</a:t>
            </a:r>
            <a:endParaRPr sz="2400">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Review the book</a:t>
            </a:r>
            <a:endParaRPr sz="2400">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100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What did you learn?</a:t>
            </a:r>
            <a:endParaRPr sz="2400">
              <a:solidFill>
                <a:schemeClr val="dk1"/>
              </a:solidFill>
              <a:latin typeface="Trebuchet MS"/>
              <a:ea typeface="Trebuchet MS"/>
              <a:cs typeface="Trebuchet MS"/>
              <a:sym typeface="Trebuchet MS"/>
            </a:endParaRPr>
          </a:p>
        </p:txBody>
      </p:sp>
      <p:pic>
        <p:nvPicPr>
          <p:cNvPr id="253" name="Google Shape;253;gb867b351b1_0_241" descr="image of child reading"/>
          <p:cNvPicPr preferRelativeResize="0"/>
          <p:nvPr/>
        </p:nvPicPr>
        <p:blipFill>
          <a:blip r:embed="rId5">
            <a:alphaModFix/>
          </a:blip>
          <a:stretch>
            <a:fillRect/>
          </a:stretch>
        </p:blipFill>
        <p:spPr>
          <a:xfrm>
            <a:off x="6380875" y="1843225"/>
            <a:ext cx="5658725" cy="3781552"/>
          </a:xfrm>
          <a:prstGeom prst="rect">
            <a:avLst/>
          </a:prstGeom>
          <a:noFill/>
          <a:ln w="19050" cap="flat" cmpd="sng">
            <a:solidFill>
              <a:schemeClr val="dk2"/>
            </a:solidFill>
            <a:prstDash val="solid"/>
            <a:round/>
            <a:headEnd type="none" w="sm" len="sm"/>
            <a:tailEnd type="none" w="sm" len="sm"/>
          </a:ln>
        </p:spPr>
      </p:pic>
      <p:sp>
        <p:nvSpPr>
          <p:cNvPr id="254" name="Google Shape;254;gb867b351b1_0_241"/>
          <p:cNvSpPr txBox="1"/>
          <p:nvPr/>
        </p:nvSpPr>
        <p:spPr>
          <a:xfrm>
            <a:off x="6496350" y="5893600"/>
            <a:ext cx="277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latin typeface="Trebuchet MS"/>
                <a:ea typeface="Trebuchet MS"/>
                <a:cs typeface="Trebuchet MS"/>
                <a:sym typeface="Trebuchet MS"/>
                <a:hlinkClick r:id="rId6"/>
              </a:rPr>
              <a:t>There are lots of ideas online!</a:t>
            </a:r>
            <a:endParaRPr>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b867b351b1_0_192"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260" name="Google Shape;260;gb867b351b1_0_192"/>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a:t>
            </a:fld>
            <a:endParaRPr/>
          </a:p>
        </p:txBody>
      </p:sp>
      <p:sp>
        <p:nvSpPr>
          <p:cNvPr id="261" name="Google Shape;261;gb867b351b1_0_192"/>
          <p:cNvSpPr txBox="1"/>
          <p:nvPr/>
        </p:nvSpPr>
        <p:spPr>
          <a:xfrm>
            <a:off x="838200" y="2136300"/>
            <a:ext cx="107988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highlight>
                  <a:srgbClr val="FFFFFF"/>
                </a:highlight>
                <a:latin typeface="Trebuchet MS"/>
                <a:ea typeface="Trebuchet MS"/>
                <a:cs typeface="Trebuchet MS"/>
                <a:sym typeface="Trebuchet MS"/>
              </a:rPr>
              <a:t>Literacy Explosion is a virtual language arts festival designed to celebrate and promote the integration of literacy and 21st century learning skills. The Literacy Explosion encourages and rewards Virginia students’ excellence in reading, writing, speaking, presenting, filming, drawing, and acting. Categories showcase students’ expression and expertise in their use of language, communication, and digital media: </a:t>
            </a:r>
            <a:r>
              <a:rPr lang="en-US" sz="2400" i="1">
                <a:solidFill>
                  <a:schemeClr val="accent1"/>
                </a:solidFill>
                <a:highlight>
                  <a:srgbClr val="FFFFFF"/>
                </a:highlight>
                <a:latin typeface="Trebuchet MS"/>
                <a:ea typeface="Trebuchet MS"/>
                <a:cs typeface="Trebuchet MS"/>
                <a:sym typeface="Trebuchet MS"/>
              </a:rPr>
              <a:t>book covers, book trailers, digital posters, photo essays, podcasts, and videos</a:t>
            </a:r>
            <a:r>
              <a:rPr lang="en-US" sz="2400">
                <a:solidFill>
                  <a:schemeClr val="dk1"/>
                </a:solidFill>
                <a:highlight>
                  <a:srgbClr val="FFFFFF"/>
                </a:highlight>
                <a:latin typeface="Trebuchet MS"/>
                <a:ea typeface="Trebuchet MS"/>
                <a:cs typeface="Trebuchet MS"/>
                <a:sym typeface="Trebuchet MS"/>
              </a:rPr>
              <a:t> . All Virginia </a:t>
            </a:r>
            <a:r>
              <a:rPr lang="en-US" sz="2400">
                <a:solidFill>
                  <a:schemeClr val="accent1"/>
                </a:solidFill>
                <a:highlight>
                  <a:srgbClr val="FFFFFF"/>
                </a:highlight>
                <a:latin typeface="Trebuchet MS"/>
                <a:ea typeface="Trebuchet MS"/>
                <a:cs typeface="Trebuchet MS"/>
                <a:sym typeface="Trebuchet MS"/>
              </a:rPr>
              <a:t>students in grades K-12 are invited</a:t>
            </a:r>
            <a:r>
              <a:rPr lang="en-US" sz="2400">
                <a:solidFill>
                  <a:schemeClr val="dk1"/>
                </a:solidFill>
                <a:highlight>
                  <a:srgbClr val="FFFFFF"/>
                </a:highlight>
                <a:latin typeface="Trebuchet MS"/>
                <a:ea typeface="Trebuchet MS"/>
                <a:cs typeface="Trebuchet MS"/>
                <a:sym typeface="Trebuchet MS"/>
              </a:rPr>
              <a:t> to participate in this opportunity to share their language arts talents and abilities.</a:t>
            </a:r>
            <a:endParaRPr sz="2400">
              <a:solidFill>
                <a:schemeClr val="dk1"/>
              </a:solidFill>
              <a:latin typeface="Trebuchet MS"/>
              <a:ea typeface="Trebuchet MS"/>
              <a:cs typeface="Trebuchet MS"/>
              <a:sym typeface="Trebuchet MS"/>
            </a:endParaRPr>
          </a:p>
        </p:txBody>
      </p:sp>
      <p:sp>
        <p:nvSpPr>
          <p:cNvPr id="262" name="Google Shape;262;gb867b351b1_0_192"/>
          <p:cNvSpPr txBox="1">
            <a:spLocks noGrp="1"/>
          </p:cNvSpPr>
          <p:nvPr>
            <p:ph type="title"/>
          </p:nvPr>
        </p:nvSpPr>
        <p:spPr>
          <a:xfrm>
            <a:off x="838200" y="3989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VATE’s Literacy Explosion</a:t>
            </a:r>
            <a:endParaRPr/>
          </a:p>
        </p:txBody>
      </p:sp>
      <p:pic>
        <p:nvPicPr>
          <p:cNvPr id="263" name="Google Shape;263;gb867b351b1_0_192" descr="VATE literacy Explosion image"/>
          <p:cNvPicPr preferRelativeResize="0"/>
          <p:nvPr/>
        </p:nvPicPr>
        <p:blipFill>
          <a:blip r:embed="rId4">
            <a:alphaModFix/>
          </a:blip>
          <a:stretch>
            <a:fillRect/>
          </a:stretch>
        </p:blipFill>
        <p:spPr>
          <a:xfrm>
            <a:off x="8935198" y="-326277"/>
            <a:ext cx="3313224" cy="2462577"/>
          </a:xfrm>
          <a:prstGeom prst="rect">
            <a:avLst/>
          </a:prstGeom>
          <a:noFill/>
          <a:ln>
            <a:noFill/>
          </a:ln>
        </p:spPr>
      </p:pic>
      <p:sp>
        <p:nvSpPr>
          <p:cNvPr id="264" name="Google Shape;264;gb867b351b1_0_192"/>
          <p:cNvSpPr txBox="1"/>
          <p:nvPr/>
        </p:nvSpPr>
        <p:spPr>
          <a:xfrm>
            <a:off x="9702898" y="1504236"/>
            <a:ext cx="1932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93C47D"/>
                </a:solidFill>
                <a:latin typeface="Trebuchet MS"/>
                <a:ea typeface="Trebuchet MS"/>
                <a:cs typeface="Trebuchet MS"/>
                <a:sym typeface="Trebuchet MS"/>
              </a:rPr>
              <a:t>Literacy Explosion</a:t>
            </a:r>
            <a:endParaRPr sz="1600" b="1">
              <a:solidFill>
                <a:srgbClr val="93C47D"/>
              </a:solidFill>
              <a:latin typeface="Trebuchet MS"/>
              <a:ea typeface="Trebuchet MS"/>
              <a:cs typeface="Trebuchet MS"/>
              <a:sym typeface="Trebuchet MS"/>
            </a:endParaRPr>
          </a:p>
        </p:txBody>
      </p:sp>
      <p:sp>
        <p:nvSpPr>
          <p:cNvPr id="265" name="Google Shape;265;gb867b351b1_0_192"/>
          <p:cNvSpPr txBox="1"/>
          <p:nvPr/>
        </p:nvSpPr>
        <p:spPr>
          <a:xfrm>
            <a:off x="2041650" y="5773263"/>
            <a:ext cx="83919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500"/>
              </a:spcBef>
              <a:spcAft>
                <a:spcPts val="0"/>
              </a:spcAft>
              <a:buNone/>
            </a:pPr>
            <a:r>
              <a:rPr lang="en-US" sz="1800" i="1">
                <a:solidFill>
                  <a:srgbClr val="C22536"/>
                </a:solidFill>
                <a:latin typeface="Trebuchet MS"/>
                <a:ea typeface="Trebuchet MS"/>
                <a:cs typeface="Trebuchet MS"/>
                <a:sym typeface="Trebuchet MS"/>
              </a:rPr>
              <a:t>For more information visit </a:t>
            </a:r>
            <a:r>
              <a:rPr lang="en-US" sz="1800" i="1" u="sng">
                <a:solidFill>
                  <a:schemeClr val="hlink"/>
                </a:solidFill>
                <a:latin typeface="Trebuchet MS"/>
                <a:ea typeface="Trebuchet MS"/>
                <a:cs typeface="Trebuchet MS"/>
                <a:sym typeface="Trebuchet MS"/>
                <a:hlinkClick r:id="rId5"/>
              </a:rPr>
              <a:t>https://vate.org/events/literacy-explosion/</a:t>
            </a:r>
            <a:endParaRPr sz="1800" i="1">
              <a:solidFill>
                <a:srgbClr val="C22536"/>
              </a:solidFill>
              <a:latin typeface="Trebuchet MS"/>
              <a:ea typeface="Trebuchet MS"/>
              <a:cs typeface="Trebuchet MS"/>
              <a:sym typeface="Trebuchet MS"/>
            </a:endParaRPr>
          </a:p>
        </p:txBody>
      </p:sp>
      <p:pic>
        <p:nvPicPr>
          <p:cNvPr id="266" name="Google Shape;266;gb867b351b1_0_192" descr="VATE logo"/>
          <p:cNvPicPr preferRelativeResize="0"/>
          <p:nvPr/>
        </p:nvPicPr>
        <p:blipFill>
          <a:blip r:embed="rId6">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b867b351b1_0_2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Writing contests</a:t>
            </a:r>
            <a:endParaRPr/>
          </a:p>
        </p:txBody>
      </p:sp>
      <p:pic>
        <p:nvPicPr>
          <p:cNvPr id="272" name="Google Shape;272;gb867b351b1_0_250"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273" name="Google Shape;273;gb867b351b1_0_250"/>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17</a:t>
            </a:fld>
            <a:endParaRPr/>
          </a:p>
        </p:txBody>
      </p:sp>
      <p:pic>
        <p:nvPicPr>
          <p:cNvPr id="274" name="Google Shape;274;gb867b351b1_0_250" descr="VATE logo"/>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275" name="Google Shape;275;gb867b351b1_0_250"/>
          <p:cNvSpPr txBox="1"/>
          <p:nvPr/>
        </p:nvSpPr>
        <p:spPr>
          <a:xfrm>
            <a:off x="1165325" y="1848425"/>
            <a:ext cx="6469500" cy="2786100"/>
          </a:xfrm>
          <a:prstGeom prst="rect">
            <a:avLst/>
          </a:prstGeom>
          <a:noFill/>
          <a:ln>
            <a:noFill/>
          </a:ln>
        </p:spPr>
        <p:txBody>
          <a:bodyPr spcFirstLastPara="1" wrap="square" lIns="91425" tIns="91425" rIns="91425" bIns="91425" anchor="t" anchorCtr="0">
            <a:spAutoFit/>
          </a:bodyPr>
          <a:lstStyle/>
          <a:p>
            <a:pPr marL="685800" lvl="1" indent="-203200" algn="l" rtl="0">
              <a:lnSpc>
                <a:spcPct val="100000"/>
              </a:lnSpc>
              <a:spcBef>
                <a:spcPts val="500"/>
              </a:spcBef>
              <a:spcAft>
                <a:spcPts val="0"/>
              </a:spcAft>
              <a:buClr>
                <a:schemeClr val="dk1"/>
              </a:buClr>
              <a:buSzPts val="2400"/>
              <a:buFont typeface="Trebuchet MS"/>
              <a:buChar char="•"/>
            </a:pPr>
            <a:r>
              <a:rPr lang="en-US" sz="2400" u="sng">
                <a:solidFill>
                  <a:schemeClr val="hlink"/>
                </a:solidFill>
                <a:latin typeface="Trebuchet MS"/>
                <a:ea typeface="Trebuchet MS"/>
                <a:cs typeface="Trebuchet MS"/>
                <a:sym typeface="Trebuchet MS"/>
                <a:hlinkClick r:id="rId5"/>
              </a:rPr>
              <a:t>Contests</a:t>
            </a:r>
            <a:r>
              <a:rPr lang="en-US" sz="2400">
                <a:solidFill>
                  <a:schemeClr val="dk1"/>
                </a:solidFill>
                <a:latin typeface="Trebuchet MS"/>
                <a:ea typeface="Trebuchet MS"/>
                <a:cs typeface="Trebuchet MS"/>
                <a:sym typeface="Trebuchet MS"/>
              </a:rPr>
              <a:t>, </a:t>
            </a:r>
            <a:r>
              <a:rPr lang="en-US" sz="2400" u="sng">
                <a:solidFill>
                  <a:schemeClr val="hlink"/>
                </a:solidFill>
                <a:latin typeface="Trebuchet MS"/>
                <a:ea typeface="Trebuchet MS"/>
                <a:cs typeface="Trebuchet MS"/>
                <a:sym typeface="Trebuchet MS"/>
                <a:hlinkClick r:id="rId6"/>
              </a:rPr>
              <a:t>more contests</a:t>
            </a:r>
            <a:r>
              <a:rPr lang="en-US" sz="2400">
                <a:solidFill>
                  <a:schemeClr val="dk1"/>
                </a:solidFill>
                <a:latin typeface="Trebuchet MS"/>
                <a:ea typeface="Trebuchet MS"/>
                <a:cs typeface="Trebuchet MS"/>
                <a:sym typeface="Trebuchet MS"/>
              </a:rPr>
              <a:t> and </a:t>
            </a:r>
            <a:r>
              <a:rPr lang="en-US" sz="2400" u="sng">
                <a:solidFill>
                  <a:schemeClr val="hlink"/>
                </a:solidFill>
                <a:latin typeface="Trebuchet MS"/>
                <a:ea typeface="Trebuchet MS"/>
                <a:cs typeface="Trebuchet MS"/>
                <a:sym typeface="Trebuchet MS"/>
                <a:hlinkClick r:id="rId7"/>
              </a:rPr>
              <a:t>even more contests</a:t>
            </a:r>
            <a:r>
              <a:rPr lang="en-US" sz="2400">
                <a:solidFill>
                  <a:schemeClr val="dk1"/>
                </a:solidFill>
                <a:latin typeface="Trebuchet MS"/>
                <a:ea typeface="Trebuchet MS"/>
                <a:cs typeface="Trebuchet MS"/>
                <a:sym typeface="Trebuchet MS"/>
              </a:rPr>
              <a:t> for kids</a:t>
            </a:r>
            <a:endParaRPr sz="2400">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0"/>
              </a:spcAft>
              <a:buClr>
                <a:schemeClr val="dk1"/>
              </a:buClr>
              <a:buSzPts val="2400"/>
              <a:buFont typeface="Trebuchet MS"/>
              <a:buChar char="•"/>
            </a:pPr>
            <a:r>
              <a:rPr lang="en-US" sz="2400">
                <a:solidFill>
                  <a:schemeClr val="dk1"/>
                </a:solidFill>
                <a:latin typeface="Trebuchet MS"/>
                <a:ea typeface="Trebuchet MS"/>
                <a:cs typeface="Trebuchet MS"/>
                <a:sym typeface="Trebuchet MS"/>
              </a:rPr>
              <a:t>Check your local library</a:t>
            </a:r>
            <a:endParaRPr sz="2400">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0"/>
              </a:spcAft>
              <a:buClr>
                <a:schemeClr val="dk1"/>
              </a:buClr>
              <a:buSzPts val="2400"/>
              <a:buFont typeface="Trebuchet MS"/>
              <a:buChar char="•"/>
            </a:pPr>
            <a:r>
              <a:rPr lang="en-US" sz="2400" u="sng">
                <a:solidFill>
                  <a:schemeClr val="hlink"/>
                </a:solidFill>
                <a:latin typeface="Trebuchet MS"/>
                <a:ea typeface="Trebuchet MS"/>
                <a:cs typeface="Trebuchet MS"/>
                <a:sym typeface="Trebuchet MS"/>
                <a:hlinkClick r:id="rId8"/>
              </a:rPr>
              <a:t>Contests for adult writers</a:t>
            </a:r>
            <a:r>
              <a:rPr lang="en-US" sz="2400">
                <a:solidFill>
                  <a:schemeClr val="dk1"/>
                </a:solidFill>
                <a:latin typeface="Trebuchet MS"/>
                <a:ea typeface="Trebuchet MS"/>
                <a:cs typeface="Trebuchet MS"/>
                <a:sym typeface="Trebuchet MS"/>
              </a:rPr>
              <a:t> and </a:t>
            </a:r>
            <a:r>
              <a:rPr lang="en-US" sz="2400" u="sng">
                <a:solidFill>
                  <a:schemeClr val="hlink"/>
                </a:solidFill>
                <a:latin typeface="Trebuchet MS"/>
                <a:ea typeface="Trebuchet MS"/>
                <a:cs typeface="Trebuchet MS"/>
                <a:sym typeface="Trebuchet MS"/>
                <a:hlinkClick r:id="rId9"/>
              </a:rPr>
              <a:t>more</a:t>
            </a:r>
            <a:endParaRPr sz="2400">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1000"/>
              </a:spcAft>
              <a:buClr>
                <a:schemeClr val="dk1"/>
              </a:buClr>
              <a:buSzPts val="2400"/>
              <a:buFont typeface="Trebuchet MS"/>
              <a:buChar char="•"/>
            </a:pPr>
            <a:r>
              <a:rPr lang="en-US" sz="2400" u="sng">
                <a:solidFill>
                  <a:schemeClr val="hlink"/>
                </a:solidFill>
                <a:latin typeface="Trebuchet MS"/>
                <a:ea typeface="Trebuchet MS"/>
                <a:cs typeface="Trebuchet MS"/>
                <a:sym typeface="Trebuchet MS"/>
                <a:hlinkClick r:id="rId10"/>
              </a:rPr>
              <a:t>NaNoWriMo</a:t>
            </a:r>
            <a:r>
              <a:rPr lang="en-US" sz="2400">
                <a:solidFill>
                  <a:schemeClr val="dk1"/>
                </a:solidFill>
                <a:latin typeface="Trebuchet MS"/>
                <a:ea typeface="Trebuchet MS"/>
                <a:cs typeface="Trebuchet MS"/>
                <a:sym typeface="Trebuchet MS"/>
              </a:rPr>
              <a:t> aka National Novel Writing Month for adults and young writers</a:t>
            </a:r>
            <a:endParaRPr sz="2400">
              <a:solidFill>
                <a:schemeClr val="dk1"/>
              </a:solidFill>
              <a:latin typeface="Trebuchet MS"/>
              <a:ea typeface="Trebuchet MS"/>
              <a:cs typeface="Trebuchet MS"/>
              <a:sym typeface="Trebuchet MS"/>
            </a:endParaRPr>
          </a:p>
        </p:txBody>
      </p:sp>
      <p:pic>
        <p:nvPicPr>
          <p:cNvPr id="276" name="Google Shape;276;gb867b351b1_0_250" descr="Young Writer's Program image"/>
          <p:cNvPicPr preferRelativeResize="0"/>
          <p:nvPr/>
        </p:nvPicPr>
        <p:blipFill>
          <a:blip r:embed="rId11">
            <a:alphaModFix/>
          </a:blip>
          <a:stretch>
            <a:fillRect/>
          </a:stretch>
        </p:blipFill>
        <p:spPr>
          <a:xfrm>
            <a:off x="8363175" y="1742288"/>
            <a:ext cx="2743200" cy="29983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b867b351b1_0_2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Book talks</a:t>
            </a:r>
            <a:endParaRPr/>
          </a:p>
        </p:txBody>
      </p:sp>
      <p:pic>
        <p:nvPicPr>
          <p:cNvPr id="282" name="Google Shape;282;gb867b351b1_0_289"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283" name="Google Shape;283;gb867b351b1_0_289"/>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18</a:t>
            </a:fld>
            <a:endParaRPr/>
          </a:p>
        </p:txBody>
      </p:sp>
      <p:pic>
        <p:nvPicPr>
          <p:cNvPr id="284" name="Google Shape;284;gb867b351b1_0_289" descr="VATE logo"/>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285" name="Google Shape;285;gb867b351b1_0_289"/>
          <p:cNvSpPr txBox="1"/>
          <p:nvPr/>
        </p:nvSpPr>
        <p:spPr>
          <a:xfrm>
            <a:off x="1165325" y="1848425"/>
            <a:ext cx="6469500" cy="1549500"/>
          </a:xfrm>
          <a:prstGeom prst="rect">
            <a:avLst/>
          </a:prstGeom>
          <a:noFill/>
          <a:ln>
            <a:noFill/>
          </a:ln>
        </p:spPr>
        <p:txBody>
          <a:bodyPr spcFirstLastPara="1" wrap="square" lIns="91425" tIns="91425" rIns="91425" bIns="91425" anchor="t" anchorCtr="0">
            <a:spAutoFit/>
          </a:bodyPr>
          <a:lstStyle/>
          <a:p>
            <a:pPr marL="685800" lvl="1" indent="-203200" algn="l" rtl="0">
              <a:lnSpc>
                <a:spcPct val="100000"/>
              </a:lnSpc>
              <a:spcBef>
                <a:spcPts val="500"/>
              </a:spcBef>
              <a:spcAft>
                <a:spcPts val="0"/>
              </a:spcAft>
              <a:buClr>
                <a:schemeClr val="dk1"/>
              </a:buClr>
              <a:buSzPts val="2400"/>
              <a:buFont typeface="Trebuchet MS"/>
              <a:buChar char="•"/>
            </a:pPr>
            <a:r>
              <a:rPr lang="en-US" sz="2400" i="1">
                <a:solidFill>
                  <a:schemeClr val="dk1"/>
                </a:solidFill>
                <a:latin typeface="Trebuchet MS"/>
                <a:ea typeface="Trebuchet MS"/>
                <a:cs typeface="Trebuchet MS"/>
                <a:sym typeface="Trebuchet MS"/>
              </a:rPr>
              <a:t>Flying High - elementary</a:t>
            </a:r>
            <a:endParaRPr sz="2400" i="1">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0"/>
              </a:spcAft>
              <a:buClr>
                <a:schemeClr val="dk1"/>
              </a:buClr>
              <a:buSzPts val="2400"/>
              <a:buFont typeface="Trebuchet MS"/>
              <a:buChar char="•"/>
            </a:pPr>
            <a:r>
              <a:rPr lang="en-US" sz="2400" i="1">
                <a:solidFill>
                  <a:schemeClr val="dk1"/>
                </a:solidFill>
                <a:latin typeface="Trebuchet MS"/>
                <a:ea typeface="Trebuchet MS"/>
                <a:cs typeface="Trebuchet MS"/>
                <a:sym typeface="Trebuchet MS"/>
              </a:rPr>
              <a:t>Black Brother, Black Brother - middle</a:t>
            </a:r>
            <a:endParaRPr sz="2400" i="1">
              <a:solidFill>
                <a:schemeClr val="dk1"/>
              </a:solidFill>
              <a:latin typeface="Trebuchet MS"/>
              <a:ea typeface="Trebuchet MS"/>
              <a:cs typeface="Trebuchet MS"/>
              <a:sym typeface="Trebuchet MS"/>
            </a:endParaRPr>
          </a:p>
          <a:p>
            <a:pPr marL="685800" lvl="1" indent="-203200" algn="l" rtl="0">
              <a:lnSpc>
                <a:spcPct val="100000"/>
              </a:lnSpc>
              <a:spcBef>
                <a:spcPts val="1000"/>
              </a:spcBef>
              <a:spcAft>
                <a:spcPts val="1000"/>
              </a:spcAft>
              <a:buClr>
                <a:schemeClr val="dk1"/>
              </a:buClr>
              <a:buSzPts val="2400"/>
              <a:buFont typeface="Trebuchet MS"/>
              <a:buChar char="•"/>
            </a:pPr>
            <a:r>
              <a:rPr lang="en-US" sz="2400" i="1">
                <a:solidFill>
                  <a:schemeClr val="dk1"/>
                </a:solidFill>
                <a:latin typeface="Trebuchet MS"/>
                <a:ea typeface="Trebuchet MS"/>
                <a:cs typeface="Trebuchet MS"/>
                <a:sym typeface="Trebuchet MS"/>
              </a:rPr>
              <a:t>I’ll Give You the Sun - high school</a:t>
            </a:r>
            <a:endParaRPr sz="2400" i="1">
              <a:solidFill>
                <a:schemeClr val="dk1"/>
              </a:solidFill>
              <a:latin typeface="Trebuchet MS"/>
              <a:ea typeface="Trebuchet MS"/>
              <a:cs typeface="Trebuchet MS"/>
              <a:sym typeface="Trebuchet MS"/>
            </a:endParaRPr>
          </a:p>
        </p:txBody>
      </p:sp>
      <p:pic>
        <p:nvPicPr>
          <p:cNvPr id="286" name="Google Shape;286;gb867b351b1_0_289" descr="Flying High book jacket"/>
          <p:cNvPicPr preferRelativeResize="0"/>
          <p:nvPr/>
        </p:nvPicPr>
        <p:blipFill>
          <a:blip r:embed="rId5">
            <a:alphaModFix/>
          </a:blip>
          <a:stretch>
            <a:fillRect/>
          </a:stretch>
        </p:blipFill>
        <p:spPr>
          <a:xfrm>
            <a:off x="8102374" y="177600"/>
            <a:ext cx="2743200" cy="3546253"/>
          </a:xfrm>
          <a:prstGeom prst="rect">
            <a:avLst/>
          </a:prstGeom>
          <a:noFill/>
          <a:ln>
            <a:noFill/>
          </a:ln>
        </p:spPr>
      </p:pic>
      <p:pic>
        <p:nvPicPr>
          <p:cNvPr id="287" name="Google Shape;287;gb867b351b1_0_289" descr="book cover"/>
          <p:cNvPicPr preferRelativeResize="0"/>
          <p:nvPr/>
        </p:nvPicPr>
        <p:blipFill>
          <a:blip r:embed="rId6">
            <a:alphaModFix/>
          </a:blip>
          <a:stretch>
            <a:fillRect/>
          </a:stretch>
        </p:blipFill>
        <p:spPr>
          <a:xfrm>
            <a:off x="2335627" y="3555525"/>
            <a:ext cx="2106090" cy="3068550"/>
          </a:xfrm>
          <a:prstGeom prst="rect">
            <a:avLst/>
          </a:prstGeom>
          <a:noFill/>
          <a:ln>
            <a:noFill/>
          </a:ln>
        </p:spPr>
      </p:pic>
      <p:pic>
        <p:nvPicPr>
          <p:cNvPr id="288" name="Google Shape;288;gb867b351b1_0_289" descr="I'll give you the sun book cover"/>
          <p:cNvPicPr preferRelativeResize="0"/>
          <p:nvPr/>
        </p:nvPicPr>
        <p:blipFill>
          <a:blip r:embed="rId7">
            <a:alphaModFix/>
          </a:blip>
          <a:stretch>
            <a:fillRect/>
          </a:stretch>
        </p:blipFill>
        <p:spPr>
          <a:xfrm>
            <a:off x="5223875" y="3654525"/>
            <a:ext cx="3978176" cy="2984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b867b351b1_0_2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Ask a teacher!</a:t>
            </a:r>
            <a:endParaRPr/>
          </a:p>
        </p:txBody>
      </p:sp>
      <p:pic>
        <p:nvPicPr>
          <p:cNvPr id="294" name="Google Shape;294;gb867b351b1_0_218"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295" name="Google Shape;295;gb867b351b1_0_218"/>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19</a:t>
            </a:fld>
            <a:endParaRPr/>
          </a:p>
        </p:txBody>
      </p:sp>
      <p:pic>
        <p:nvPicPr>
          <p:cNvPr id="296" name="Google Shape;296;gb867b351b1_0_218" descr="VATE logo"/>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297" name="Google Shape;297;gb867b351b1_0_218"/>
          <p:cNvSpPr txBox="1"/>
          <p:nvPr/>
        </p:nvSpPr>
        <p:spPr>
          <a:xfrm>
            <a:off x="1419800" y="1888600"/>
            <a:ext cx="8947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Trebuchet MS"/>
                <a:ea typeface="Trebuchet MS"/>
                <a:cs typeface="Trebuchet MS"/>
                <a:sym typeface="Trebuchet MS"/>
              </a:rPr>
              <a:t>Questions about literacy at home and school?</a:t>
            </a:r>
            <a:endParaRPr sz="3000">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b867b351b1_0_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VATE - Who we are</a:t>
            </a:r>
            <a:endParaRPr/>
          </a:p>
        </p:txBody>
      </p:sp>
      <p:sp>
        <p:nvSpPr>
          <p:cNvPr id="110" name="Google Shape;110;gb867b351b1_0_6"/>
          <p:cNvSpPr txBox="1">
            <a:spLocks noGrp="1"/>
          </p:cNvSpPr>
          <p:nvPr>
            <p:ph type="body" idx="1"/>
          </p:nvPr>
        </p:nvSpPr>
        <p:spPr>
          <a:xfrm>
            <a:off x="1424750" y="1967388"/>
            <a:ext cx="7373400" cy="2675100"/>
          </a:xfrm>
          <a:prstGeom prst="rect">
            <a:avLst/>
          </a:prstGeom>
          <a:noFill/>
          <a:ln>
            <a:noFill/>
          </a:ln>
        </p:spPr>
        <p:txBody>
          <a:bodyPr spcFirstLastPara="1" wrap="square" lIns="91425" tIns="45700" rIns="91425" bIns="45700" anchor="t" anchorCtr="0">
            <a:normAutofit/>
          </a:bodyPr>
          <a:lstStyle/>
          <a:p>
            <a:pPr marL="228600" lvl="0" indent="-241300" algn="l" rtl="0">
              <a:lnSpc>
                <a:spcPct val="150000"/>
              </a:lnSpc>
              <a:spcBef>
                <a:spcPts val="0"/>
              </a:spcBef>
              <a:spcAft>
                <a:spcPts val="0"/>
              </a:spcAft>
              <a:buClr>
                <a:schemeClr val="dk1"/>
              </a:buClr>
              <a:buSzPts val="3000"/>
              <a:buChar char="•"/>
            </a:pPr>
            <a:r>
              <a:rPr lang="en-US" sz="3000">
                <a:solidFill>
                  <a:schemeClr val="dk1"/>
                </a:solidFill>
              </a:rPr>
              <a:t>Statewide non-profit organization</a:t>
            </a:r>
            <a:endParaRPr sz="3000">
              <a:solidFill>
                <a:schemeClr val="dk1"/>
              </a:solidFill>
            </a:endParaRPr>
          </a:p>
          <a:p>
            <a:pPr marL="685800" lvl="1" indent="-304800" algn="l" rtl="0">
              <a:lnSpc>
                <a:spcPct val="150000"/>
              </a:lnSpc>
              <a:spcBef>
                <a:spcPts val="0"/>
              </a:spcBef>
              <a:spcAft>
                <a:spcPts val="0"/>
              </a:spcAft>
              <a:buClr>
                <a:schemeClr val="accent1"/>
              </a:buClr>
              <a:buSzPts val="3000"/>
              <a:buChar char="•"/>
            </a:pPr>
            <a:r>
              <a:rPr lang="en-US" sz="3000">
                <a:solidFill>
                  <a:schemeClr val="accent1"/>
                </a:solidFill>
              </a:rPr>
              <a:t>English/language arts teachers</a:t>
            </a:r>
            <a:endParaRPr sz="3000">
              <a:solidFill>
                <a:schemeClr val="accent1"/>
              </a:solidFill>
            </a:endParaRPr>
          </a:p>
          <a:p>
            <a:pPr marL="1143000" lvl="2" indent="-304800" algn="l" rtl="0">
              <a:lnSpc>
                <a:spcPct val="150000"/>
              </a:lnSpc>
              <a:spcBef>
                <a:spcPts val="0"/>
              </a:spcBef>
              <a:spcAft>
                <a:spcPts val="0"/>
              </a:spcAft>
              <a:buClr>
                <a:schemeClr val="dk1"/>
              </a:buClr>
              <a:buSzPts val="3000"/>
              <a:buChar char="•"/>
            </a:pPr>
            <a:r>
              <a:rPr lang="en-US" sz="3000">
                <a:solidFill>
                  <a:schemeClr val="dk1"/>
                </a:solidFill>
              </a:rPr>
              <a:t>K-12 through college </a:t>
            </a:r>
            <a:endParaRPr sz="3000">
              <a:solidFill>
                <a:schemeClr val="dk1"/>
              </a:solidFill>
            </a:endParaRPr>
          </a:p>
        </p:txBody>
      </p:sp>
      <p:pic>
        <p:nvPicPr>
          <p:cNvPr id="111" name="Google Shape;111;gb867b351b1_0_6"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112" name="Google Shape;112;gb867b351b1_0_6"/>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pic>
        <p:nvPicPr>
          <p:cNvPr id="113" name="Google Shape;113;gb867b351b1_0_6" descr="VATE logo"/>
          <p:cNvPicPr preferRelativeResize="0"/>
          <p:nvPr/>
        </p:nvPicPr>
        <p:blipFill>
          <a:blip r:embed="rId4">
            <a:alphaModFix/>
          </a:blip>
          <a:stretch>
            <a:fillRect/>
          </a:stretch>
        </p:blipFill>
        <p:spPr>
          <a:xfrm>
            <a:off x="10127500" y="5899750"/>
            <a:ext cx="1950193" cy="843950"/>
          </a:xfrm>
          <a:prstGeom prst="rect">
            <a:avLst/>
          </a:prstGeom>
          <a:noFill/>
          <a:ln>
            <a:noFill/>
          </a:ln>
        </p:spPr>
      </p:pic>
      <p:sp>
        <p:nvSpPr>
          <p:cNvPr id="114" name="Google Shape;114;gb867b351b1_0_6"/>
          <p:cNvSpPr txBox="1"/>
          <p:nvPr/>
        </p:nvSpPr>
        <p:spPr>
          <a:xfrm>
            <a:off x="1059350" y="4533175"/>
            <a:ext cx="102945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accent1"/>
                </a:solidFill>
                <a:latin typeface="Trebuchet MS"/>
                <a:ea typeface="Trebuchet MS"/>
                <a:cs typeface="Trebuchet MS"/>
                <a:sym typeface="Trebuchet MS"/>
              </a:rPr>
              <a:t>The Virginia Association of Teachers of English Language Arts (VATE), a state affiliate of the National Council of Teachers of English (NCTE), is dedicated to excellence in the teaching of English and language arts. Membership is open to all Virginia English teachers and anyone in the state dedicated to the advancement of the English and language arts curricula.</a:t>
            </a:r>
            <a:endParaRPr sz="1700">
              <a:solidFill>
                <a:schemeClr val="accent1"/>
              </a:solidFill>
              <a:latin typeface="Trebuchet MS"/>
              <a:ea typeface="Trebuchet MS"/>
              <a:cs typeface="Trebuchet MS"/>
              <a:sym typeface="Trebuchet MS"/>
            </a:endParaRPr>
          </a:p>
        </p:txBody>
      </p:sp>
      <p:pic>
        <p:nvPicPr>
          <p:cNvPr id="115" name="Google Shape;115;gb867b351b1_0_6" descr="VATE logo"/>
          <p:cNvPicPr preferRelativeResize="0"/>
          <p:nvPr/>
        </p:nvPicPr>
        <p:blipFill>
          <a:blip r:embed="rId5">
            <a:alphaModFix/>
          </a:blip>
          <a:stretch>
            <a:fillRect/>
          </a:stretch>
        </p:blipFill>
        <p:spPr>
          <a:xfrm>
            <a:off x="9118475" y="365125"/>
            <a:ext cx="2661049" cy="2923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b867b351b1_0_1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Trebuchet MS"/>
              <a:buNone/>
            </a:pPr>
            <a:r>
              <a:rPr lang="en-US" b="1"/>
              <a:t>Disclaimer</a:t>
            </a:r>
            <a:endParaRPr/>
          </a:p>
        </p:txBody>
      </p:sp>
      <p:sp>
        <p:nvSpPr>
          <p:cNvPr id="303" name="Google Shape;303;gb867b351b1_0_17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None/>
            </a:pPr>
            <a:r>
              <a:rPr lang="en-US" sz="4000"/>
              <a:t>Reference within this presentation to any specific commercial or non-commercial product, process, or service by trade name, trademark, manufacturer or otherwise does not constitute or imply an endorsement, recommendation, or favoring by the Virginia Department of Education.</a:t>
            </a:r>
            <a:endParaRPr/>
          </a:p>
        </p:txBody>
      </p:sp>
      <p:pic>
        <p:nvPicPr>
          <p:cNvPr id="304" name="Google Shape;304;gb867b351b1_0_179"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b867b351b1_0_13"/>
          <p:cNvSpPr txBox="1">
            <a:spLocks noGrp="1"/>
          </p:cNvSpPr>
          <p:nvPr>
            <p:ph type="title"/>
          </p:nvPr>
        </p:nvSpPr>
        <p:spPr>
          <a:xfrm>
            <a:off x="839800" y="457200"/>
            <a:ext cx="7766700" cy="794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3200"/>
              <a:buFont typeface="Trebuchet MS"/>
              <a:buNone/>
            </a:pPr>
            <a:r>
              <a:rPr lang="en-US" sz="3400"/>
              <a:t>Everyone participates!</a:t>
            </a:r>
            <a:endParaRPr sz="3400"/>
          </a:p>
        </p:txBody>
      </p:sp>
      <p:sp>
        <p:nvSpPr>
          <p:cNvPr id="121" name="Google Shape;121;gb867b351b1_0_13"/>
          <p:cNvSpPr txBox="1">
            <a:spLocks noGrp="1"/>
          </p:cNvSpPr>
          <p:nvPr>
            <p:ph type="body" idx="1"/>
          </p:nvPr>
        </p:nvSpPr>
        <p:spPr>
          <a:xfrm>
            <a:off x="984325" y="1669325"/>
            <a:ext cx="4320000" cy="3813000"/>
          </a:xfrm>
          <a:prstGeom prst="rect">
            <a:avLst/>
          </a:prstGeom>
          <a:noFill/>
          <a:ln>
            <a:noFill/>
          </a:ln>
        </p:spPr>
        <p:txBody>
          <a:bodyPr spcFirstLastPara="1" wrap="square" lIns="91425" tIns="45700" rIns="91425" bIns="45700" anchor="t" anchorCtr="0">
            <a:noAutofit/>
          </a:bodyPr>
          <a:lstStyle/>
          <a:p>
            <a:pPr marL="457200" lvl="0" indent="-368300" algn="l" rtl="0">
              <a:lnSpc>
                <a:spcPct val="80000"/>
              </a:lnSpc>
              <a:spcBef>
                <a:spcPts val="1000"/>
              </a:spcBef>
              <a:spcAft>
                <a:spcPts val="0"/>
              </a:spcAft>
              <a:buClr>
                <a:schemeClr val="dk1"/>
              </a:buClr>
              <a:buSzPts val="2200"/>
              <a:buAutoNum type="arabicPeriod"/>
            </a:pPr>
            <a:r>
              <a:rPr lang="en-US" sz="2200">
                <a:solidFill>
                  <a:schemeClr val="dk1"/>
                </a:solidFill>
              </a:rPr>
              <a:t>Set a special time and place free from distractions like TVs and phones</a:t>
            </a:r>
            <a:endParaRPr sz="2200">
              <a:solidFill>
                <a:schemeClr val="dk1"/>
              </a:solidFill>
            </a:endParaRPr>
          </a:p>
          <a:p>
            <a:pPr marL="457200" lvl="0" indent="-368300" algn="l" rtl="0">
              <a:lnSpc>
                <a:spcPct val="80000"/>
              </a:lnSpc>
              <a:spcBef>
                <a:spcPts val="1000"/>
              </a:spcBef>
              <a:spcAft>
                <a:spcPts val="0"/>
              </a:spcAft>
              <a:buSzPts val="2200"/>
              <a:buAutoNum type="arabicPeriod"/>
            </a:pPr>
            <a:r>
              <a:rPr lang="en-US" sz="2200"/>
              <a:t>Adults read on their own and with kids</a:t>
            </a:r>
            <a:endParaRPr sz="2200"/>
          </a:p>
          <a:p>
            <a:pPr marL="457200" lvl="0" indent="-368300" algn="l" rtl="0">
              <a:lnSpc>
                <a:spcPct val="80000"/>
              </a:lnSpc>
              <a:spcBef>
                <a:spcPts val="1000"/>
              </a:spcBef>
              <a:spcAft>
                <a:spcPts val="0"/>
              </a:spcAft>
              <a:buClr>
                <a:schemeClr val="dk1"/>
              </a:buClr>
              <a:buSzPts val="2200"/>
              <a:buAutoNum type="arabicPeriod"/>
            </a:pPr>
            <a:r>
              <a:rPr lang="en-US" sz="2200">
                <a:solidFill>
                  <a:schemeClr val="dk1"/>
                </a:solidFill>
              </a:rPr>
              <a:t>Kids read aloud and independently</a:t>
            </a:r>
            <a:endParaRPr sz="2200">
              <a:solidFill>
                <a:schemeClr val="dk1"/>
              </a:solidFill>
            </a:endParaRPr>
          </a:p>
          <a:p>
            <a:pPr marL="457200" lvl="0" indent="-368300" algn="l" rtl="0">
              <a:lnSpc>
                <a:spcPct val="80000"/>
              </a:lnSpc>
              <a:spcBef>
                <a:spcPts val="1000"/>
              </a:spcBef>
              <a:spcAft>
                <a:spcPts val="0"/>
              </a:spcAft>
              <a:buSzPts val="2200"/>
              <a:buAutoNum type="arabicPeriod"/>
            </a:pPr>
            <a:r>
              <a:rPr lang="en-US" sz="2200"/>
              <a:t>Families talk about their reading</a:t>
            </a:r>
            <a:endParaRPr sz="2200"/>
          </a:p>
          <a:p>
            <a:pPr marL="457200" lvl="0" indent="-368300" algn="l" rtl="0">
              <a:lnSpc>
                <a:spcPct val="80000"/>
              </a:lnSpc>
              <a:spcBef>
                <a:spcPts val="1000"/>
              </a:spcBef>
              <a:spcAft>
                <a:spcPts val="0"/>
              </a:spcAft>
              <a:buClr>
                <a:schemeClr val="dk1"/>
              </a:buClr>
              <a:buSzPts val="2200"/>
              <a:buAutoNum type="arabicPeriod"/>
            </a:pPr>
            <a:r>
              <a:rPr lang="en-US" sz="2200">
                <a:solidFill>
                  <a:schemeClr val="dk1"/>
                </a:solidFill>
              </a:rPr>
              <a:t>Families can write or draw pictures about their reading</a:t>
            </a:r>
            <a:endParaRPr sz="2200">
              <a:solidFill>
                <a:schemeClr val="dk1"/>
              </a:solidFill>
            </a:endParaRPr>
          </a:p>
          <a:p>
            <a:pPr marL="457200" lvl="0" indent="-368300" algn="l" rtl="0">
              <a:lnSpc>
                <a:spcPct val="80000"/>
              </a:lnSpc>
              <a:spcBef>
                <a:spcPts val="1000"/>
              </a:spcBef>
              <a:spcAft>
                <a:spcPts val="1000"/>
              </a:spcAft>
              <a:buSzPts val="2200"/>
              <a:buAutoNum type="arabicPeriod"/>
            </a:pPr>
            <a:r>
              <a:rPr lang="en-US" sz="2200"/>
              <a:t>Families track their reading</a:t>
            </a:r>
            <a:endParaRPr sz="2200"/>
          </a:p>
        </p:txBody>
      </p:sp>
      <p:sp>
        <p:nvSpPr>
          <p:cNvPr id="122" name="Google Shape;122;gb867b351b1_0_13"/>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pic>
        <p:nvPicPr>
          <p:cNvPr id="123" name="Google Shape;123;gb867b351b1_0_13"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pic>
        <p:nvPicPr>
          <p:cNvPr id="124" name="Google Shape;124;gb867b351b1_0_13" descr="VATE logo"/>
          <p:cNvPicPr preferRelativeResize="0"/>
          <p:nvPr/>
        </p:nvPicPr>
        <p:blipFill>
          <a:blip r:embed="rId4">
            <a:alphaModFix/>
          </a:blip>
          <a:stretch>
            <a:fillRect/>
          </a:stretch>
        </p:blipFill>
        <p:spPr>
          <a:xfrm>
            <a:off x="10127500" y="5899750"/>
            <a:ext cx="1950193" cy="843950"/>
          </a:xfrm>
          <a:prstGeom prst="rect">
            <a:avLst/>
          </a:prstGeom>
          <a:noFill/>
          <a:ln>
            <a:noFill/>
          </a:ln>
        </p:spPr>
      </p:pic>
      <p:pic>
        <p:nvPicPr>
          <p:cNvPr id="125" name="Google Shape;125;gb867b351b1_0_13" descr="family reading together"/>
          <p:cNvPicPr preferRelativeResize="0"/>
          <p:nvPr/>
        </p:nvPicPr>
        <p:blipFill>
          <a:blip r:embed="rId5">
            <a:alphaModFix/>
          </a:blip>
          <a:stretch>
            <a:fillRect/>
          </a:stretch>
        </p:blipFill>
        <p:spPr>
          <a:xfrm>
            <a:off x="5483725" y="1363999"/>
            <a:ext cx="6432893" cy="42907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b867b351b1_1_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Why should kids read?</a:t>
            </a:r>
            <a:endParaRPr/>
          </a:p>
        </p:txBody>
      </p:sp>
      <p:pic>
        <p:nvPicPr>
          <p:cNvPr id="131" name="Google Shape;131;gb867b351b1_1_26"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132" name="Google Shape;132;gb867b351b1_1_26"/>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a:t>
            </a:fld>
            <a:endParaRPr/>
          </a:p>
        </p:txBody>
      </p:sp>
      <p:pic>
        <p:nvPicPr>
          <p:cNvPr id="133" name="Google Shape;133;gb867b351b1_1_26" descr="screenshot"/>
          <p:cNvPicPr preferRelativeResize="0"/>
          <p:nvPr/>
        </p:nvPicPr>
        <p:blipFill>
          <a:blip r:embed="rId4">
            <a:alphaModFix/>
          </a:blip>
          <a:stretch>
            <a:fillRect/>
          </a:stretch>
        </p:blipFill>
        <p:spPr>
          <a:xfrm>
            <a:off x="919575" y="2007425"/>
            <a:ext cx="5250500" cy="4264550"/>
          </a:xfrm>
          <a:prstGeom prst="rect">
            <a:avLst/>
          </a:prstGeom>
          <a:noFill/>
          <a:ln>
            <a:noFill/>
          </a:ln>
        </p:spPr>
      </p:pic>
      <p:pic>
        <p:nvPicPr>
          <p:cNvPr id="134" name="Google Shape;134;gb867b351b1_1_26" descr="reading reduces stress"/>
          <p:cNvPicPr preferRelativeResize="0"/>
          <p:nvPr/>
        </p:nvPicPr>
        <p:blipFill>
          <a:blip r:embed="rId5">
            <a:alphaModFix/>
          </a:blip>
          <a:stretch>
            <a:fillRect/>
          </a:stretch>
        </p:blipFill>
        <p:spPr>
          <a:xfrm>
            <a:off x="6413700" y="1295675"/>
            <a:ext cx="5528656" cy="4028000"/>
          </a:xfrm>
          <a:prstGeom prst="rect">
            <a:avLst/>
          </a:prstGeom>
          <a:noFill/>
          <a:ln>
            <a:noFill/>
          </a:ln>
        </p:spPr>
      </p:pic>
      <p:pic>
        <p:nvPicPr>
          <p:cNvPr id="135" name="Google Shape;135;gb867b351b1_1_26" descr="vate logo"/>
          <p:cNvPicPr preferRelativeResize="0"/>
          <p:nvPr/>
        </p:nvPicPr>
        <p:blipFill>
          <a:blip r:embed="rId6">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b867b351b1_1_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The statistics speak for themselves</a:t>
            </a:r>
            <a:endParaRPr/>
          </a:p>
        </p:txBody>
      </p:sp>
      <p:sp>
        <p:nvSpPr>
          <p:cNvPr id="141" name="Google Shape;141;gb867b351b1_1_15"/>
          <p:cNvSpPr txBox="1">
            <a:spLocks noGrp="1"/>
          </p:cNvSpPr>
          <p:nvPr>
            <p:ph type="body" idx="1"/>
          </p:nvPr>
        </p:nvSpPr>
        <p:spPr>
          <a:xfrm>
            <a:off x="1154600" y="2969750"/>
            <a:ext cx="4228500" cy="21894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en-US" sz="3300"/>
              <a:t>1,792,000 reasons </a:t>
            </a:r>
            <a:r>
              <a:rPr lang="en-US" sz="3300">
                <a:solidFill>
                  <a:schemeClr val="dk1"/>
                </a:solidFill>
              </a:rPr>
              <a:t>why your child needs to</a:t>
            </a:r>
            <a:r>
              <a:rPr lang="en-US" sz="3300"/>
              <a:t> read every day</a:t>
            </a:r>
            <a:endParaRPr sz="3300"/>
          </a:p>
          <a:p>
            <a:pPr marL="685800" lvl="0" indent="0" algn="l" rtl="0">
              <a:lnSpc>
                <a:spcPct val="90000"/>
              </a:lnSpc>
              <a:spcBef>
                <a:spcPts val="500"/>
              </a:spcBef>
              <a:spcAft>
                <a:spcPts val="0"/>
              </a:spcAft>
              <a:buNone/>
            </a:pPr>
            <a:endParaRPr/>
          </a:p>
        </p:txBody>
      </p:sp>
      <p:pic>
        <p:nvPicPr>
          <p:cNvPr id="142" name="Google Shape;142;gb867b351b1_1_15"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143" name="Google Shape;143;gb867b351b1_1_15"/>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a:t>
            </a:fld>
            <a:endParaRPr/>
          </a:p>
        </p:txBody>
      </p:sp>
      <p:pic>
        <p:nvPicPr>
          <p:cNvPr id="144" name="Google Shape;144;gb867b351b1_1_15" descr="Why Can't I skip my 20 mins. of reading tonight?"/>
          <p:cNvPicPr preferRelativeResize="0"/>
          <p:nvPr/>
        </p:nvPicPr>
        <p:blipFill>
          <a:blip r:embed="rId4">
            <a:alphaModFix/>
          </a:blip>
          <a:stretch>
            <a:fillRect/>
          </a:stretch>
        </p:blipFill>
        <p:spPr>
          <a:xfrm>
            <a:off x="6178675" y="1428875"/>
            <a:ext cx="3948829" cy="5271150"/>
          </a:xfrm>
          <a:prstGeom prst="rect">
            <a:avLst/>
          </a:prstGeom>
          <a:noFill/>
          <a:ln>
            <a:noFill/>
          </a:ln>
        </p:spPr>
      </p:pic>
      <p:pic>
        <p:nvPicPr>
          <p:cNvPr id="145" name="Google Shape;145;gb867b351b1_1_15" descr="VATE logo"/>
          <p:cNvPicPr preferRelativeResize="0"/>
          <p:nvPr/>
        </p:nvPicPr>
        <p:blipFill>
          <a:blip r:embed="rId5">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b867b351b1_0_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a:t>How do I find books for my family?</a:t>
            </a:r>
            <a:endParaRPr/>
          </a:p>
        </p:txBody>
      </p:sp>
      <p:pic>
        <p:nvPicPr>
          <p:cNvPr id="151" name="Google Shape;151;gb867b351b1_0_29"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152" name="Google Shape;152;gb867b351b1_0_29"/>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a:t>
            </a:fld>
            <a:endParaRPr/>
          </a:p>
        </p:txBody>
      </p:sp>
      <p:sp>
        <p:nvSpPr>
          <p:cNvPr id="153" name="Google Shape;153;gb867b351b1_0_29"/>
          <p:cNvSpPr txBox="1">
            <a:spLocks noGrp="1"/>
          </p:cNvSpPr>
          <p:nvPr>
            <p:ph type="body" idx="1"/>
          </p:nvPr>
        </p:nvSpPr>
        <p:spPr>
          <a:xfrm>
            <a:off x="1040763" y="2047500"/>
            <a:ext cx="5277900" cy="2763000"/>
          </a:xfrm>
          <a:prstGeom prst="rect">
            <a:avLst/>
          </a:prstGeom>
          <a:noFill/>
          <a:ln>
            <a:noFill/>
          </a:ln>
        </p:spPr>
        <p:txBody>
          <a:bodyPr spcFirstLastPara="1" wrap="square" lIns="91425" tIns="45700" rIns="91425" bIns="45700" anchor="t" anchorCtr="0">
            <a:normAutofit/>
          </a:bodyPr>
          <a:lstStyle/>
          <a:p>
            <a:pPr marL="228600" lvl="0" indent="0" algn="l" rtl="0">
              <a:lnSpc>
                <a:spcPct val="150000"/>
              </a:lnSpc>
              <a:spcBef>
                <a:spcPts val="0"/>
              </a:spcBef>
              <a:spcAft>
                <a:spcPts val="0"/>
              </a:spcAft>
              <a:buNone/>
            </a:pPr>
            <a:r>
              <a:rPr lang="en-US" u="sng">
                <a:solidFill>
                  <a:schemeClr val="hlink"/>
                </a:solidFill>
                <a:hlinkClick r:id="rId4"/>
              </a:rPr>
              <a:t>We Need Diverse Books</a:t>
            </a:r>
            <a:endParaRPr/>
          </a:p>
          <a:p>
            <a:pPr marL="685800" lvl="1" indent="-165100" algn="l" rtl="0">
              <a:lnSpc>
                <a:spcPct val="150000"/>
              </a:lnSpc>
              <a:spcBef>
                <a:spcPts val="500"/>
              </a:spcBef>
              <a:spcAft>
                <a:spcPts val="0"/>
              </a:spcAft>
              <a:buSzPts val="1800"/>
              <a:buChar char="•"/>
            </a:pPr>
            <a:r>
              <a:rPr lang="en-US"/>
              <a:t>A terrific place to find books on all different types of human experience</a:t>
            </a:r>
            <a:endParaRPr/>
          </a:p>
          <a:p>
            <a:pPr marL="228600" lvl="0" indent="-25400" algn="l" rtl="0">
              <a:lnSpc>
                <a:spcPct val="90000"/>
              </a:lnSpc>
              <a:spcBef>
                <a:spcPts val="1000"/>
              </a:spcBef>
              <a:spcAft>
                <a:spcPts val="0"/>
              </a:spcAft>
              <a:buClr>
                <a:schemeClr val="accent1"/>
              </a:buClr>
              <a:buSzPts val="3200"/>
              <a:buNone/>
            </a:pPr>
            <a:endParaRPr/>
          </a:p>
        </p:txBody>
      </p:sp>
      <p:pic>
        <p:nvPicPr>
          <p:cNvPr id="154" name="Google Shape;154;gb867b351b1_0_29" descr="VATE logo"/>
          <p:cNvPicPr preferRelativeResize="0"/>
          <p:nvPr/>
        </p:nvPicPr>
        <p:blipFill>
          <a:blip r:embed="rId5">
            <a:alphaModFix/>
          </a:blip>
          <a:stretch>
            <a:fillRect/>
          </a:stretch>
        </p:blipFill>
        <p:spPr>
          <a:xfrm>
            <a:off x="10127500" y="5899750"/>
            <a:ext cx="1950193" cy="843950"/>
          </a:xfrm>
          <a:prstGeom prst="rect">
            <a:avLst/>
          </a:prstGeom>
          <a:noFill/>
          <a:ln>
            <a:noFill/>
          </a:ln>
        </p:spPr>
      </p:pic>
      <p:pic>
        <p:nvPicPr>
          <p:cNvPr id="155" name="Google Shape;155;gb867b351b1_0_29" descr="We need diverse books logo"/>
          <p:cNvPicPr preferRelativeResize="0"/>
          <p:nvPr/>
        </p:nvPicPr>
        <p:blipFill>
          <a:blip r:embed="rId6">
            <a:alphaModFix/>
          </a:blip>
          <a:stretch>
            <a:fillRect/>
          </a:stretch>
        </p:blipFill>
        <p:spPr>
          <a:xfrm>
            <a:off x="6471082" y="2137900"/>
            <a:ext cx="5720925" cy="18971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b867b351b1_0_10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u="sng">
                <a:solidFill>
                  <a:schemeClr val="hlink"/>
                </a:solidFill>
                <a:hlinkClick r:id="rId3"/>
              </a:rPr>
              <a:t>Project Lit</a:t>
            </a:r>
            <a:endParaRPr/>
          </a:p>
        </p:txBody>
      </p:sp>
      <p:sp>
        <p:nvSpPr>
          <p:cNvPr id="161" name="Google Shape;161;gb867b351b1_0_100"/>
          <p:cNvSpPr txBox="1">
            <a:spLocks noGrp="1"/>
          </p:cNvSpPr>
          <p:nvPr>
            <p:ph type="body" idx="1"/>
          </p:nvPr>
        </p:nvSpPr>
        <p:spPr>
          <a:xfrm>
            <a:off x="838188" y="1570238"/>
            <a:ext cx="51579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400"/>
              <a:buNone/>
            </a:pPr>
            <a:r>
              <a:rPr lang="en-US"/>
              <a:t>National - look for a chapter or start your own!</a:t>
            </a:r>
            <a:endParaRPr/>
          </a:p>
        </p:txBody>
      </p:sp>
      <p:sp>
        <p:nvSpPr>
          <p:cNvPr id="162" name="Google Shape;162;gb867b351b1_0_100"/>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a:t>
            </a:fld>
            <a:endParaRPr/>
          </a:p>
        </p:txBody>
      </p:sp>
      <p:pic>
        <p:nvPicPr>
          <p:cNvPr id="163" name="Google Shape;163;gb867b351b1_0_100" descr="Project Lit screenshot"/>
          <p:cNvPicPr preferRelativeResize="0"/>
          <p:nvPr/>
        </p:nvPicPr>
        <p:blipFill>
          <a:blip r:embed="rId4">
            <a:alphaModFix/>
          </a:blip>
          <a:stretch>
            <a:fillRect/>
          </a:stretch>
        </p:blipFill>
        <p:spPr>
          <a:xfrm>
            <a:off x="5688675" y="267200"/>
            <a:ext cx="6389026" cy="3429900"/>
          </a:xfrm>
          <a:prstGeom prst="rect">
            <a:avLst/>
          </a:prstGeom>
          <a:noFill/>
          <a:ln>
            <a:noFill/>
          </a:ln>
        </p:spPr>
      </p:pic>
      <p:pic>
        <p:nvPicPr>
          <p:cNvPr id="164" name="Google Shape;164;gb867b351b1_0_100" descr="project lit screenshot"/>
          <p:cNvPicPr preferRelativeResize="0"/>
          <p:nvPr/>
        </p:nvPicPr>
        <p:blipFill>
          <a:blip r:embed="rId5">
            <a:alphaModFix/>
          </a:blip>
          <a:stretch>
            <a:fillRect/>
          </a:stretch>
        </p:blipFill>
        <p:spPr>
          <a:xfrm>
            <a:off x="839800" y="2394425"/>
            <a:ext cx="7105650" cy="4362450"/>
          </a:xfrm>
          <a:prstGeom prst="rect">
            <a:avLst/>
          </a:prstGeom>
          <a:noFill/>
          <a:ln>
            <a:noFill/>
          </a:ln>
        </p:spPr>
      </p:pic>
      <p:pic>
        <p:nvPicPr>
          <p:cNvPr id="165" name="Google Shape;165;gb867b351b1_0_100" descr="Virginia Department of Education"/>
          <p:cNvPicPr preferRelativeResize="0"/>
          <p:nvPr/>
        </p:nvPicPr>
        <p:blipFill rotWithShape="1">
          <a:blip r:embed="rId6">
            <a:alphaModFix/>
          </a:blip>
          <a:srcRect/>
          <a:stretch/>
        </p:blipFill>
        <p:spPr>
          <a:xfrm rot="-5400000">
            <a:off x="-3027419" y="3223350"/>
            <a:ext cx="6664604" cy="381164"/>
          </a:xfrm>
          <a:prstGeom prst="rect">
            <a:avLst/>
          </a:prstGeom>
          <a:noFill/>
          <a:ln>
            <a:noFill/>
          </a:ln>
        </p:spPr>
      </p:pic>
      <p:pic>
        <p:nvPicPr>
          <p:cNvPr id="166" name="Google Shape;166;gb867b351b1_0_100" descr="VATE logo"/>
          <p:cNvPicPr preferRelativeResize="0"/>
          <p:nvPr/>
        </p:nvPicPr>
        <p:blipFill>
          <a:blip r:embed="rId7">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b867b351b1_0_7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3200"/>
              <a:buFont typeface="Trebuchet MS"/>
              <a:buNone/>
            </a:pPr>
            <a:r>
              <a:rPr lang="en-US" sz="4400" u="sng">
                <a:solidFill>
                  <a:schemeClr val="hlink"/>
                </a:solidFill>
                <a:hlinkClick r:id="rId3"/>
              </a:rPr>
              <a:t>GoodReads</a:t>
            </a:r>
            <a:endParaRPr sz="4400"/>
          </a:p>
        </p:txBody>
      </p:sp>
      <p:sp>
        <p:nvSpPr>
          <p:cNvPr id="172" name="Google Shape;172;gb867b351b1_0_77"/>
          <p:cNvSpPr txBox="1">
            <a:spLocks noGrp="1"/>
          </p:cNvSpPr>
          <p:nvPr>
            <p:ph type="body" idx="1"/>
          </p:nvPr>
        </p:nvSpPr>
        <p:spPr>
          <a:xfrm>
            <a:off x="665663" y="2191350"/>
            <a:ext cx="3932100" cy="3811500"/>
          </a:xfrm>
          <a:prstGeom prst="rect">
            <a:avLst/>
          </a:prstGeom>
          <a:noFill/>
          <a:ln>
            <a:noFill/>
          </a:ln>
        </p:spPr>
        <p:txBody>
          <a:bodyPr spcFirstLastPara="1" wrap="square" lIns="91425" tIns="45700" rIns="91425" bIns="45700" anchor="t" anchorCtr="0">
            <a:normAutofit/>
          </a:bodyPr>
          <a:lstStyle/>
          <a:p>
            <a:pPr marL="685800" lvl="0" indent="0" algn="l" rtl="0">
              <a:lnSpc>
                <a:spcPct val="150000"/>
              </a:lnSpc>
              <a:spcBef>
                <a:spcPts val="1000"/>
              </a:spcBef>
              <a:spcAft>
                <a:spcPts val="0"/>
              </a:spcAft>
              <a:buNone/>
            </a:pPr>
            <a:endParaRPr sz="2400" b="1"/>
          </a:p>
          <a:p>
            <a:pPr marL="685800" lvl="1" indent="-255269" algn="l" rtl="0">
              <a:lnSpc>
                <a:spcPct val="100000"/>
              </a:lnSpc>
              <a:spcBef>
                <a:spcPts val="500"/>
              </a:spcBef>
              <a:spcAft>
                <a:spcPts val="0"/>
              </a:spcAft>
              <a:buClr>
                <a:schemeClr val="accent1"/>
              </a:buClr>
              <a:buSzPct val="100000"/>
              <a:buChar char="•"/>
            </a:pPr>
            <a:r>
              <a:rPr lang="en-US" sz="2400">
                <a:solidFill>
                  <a:schemeClr val="accent1"/>
                </a:solidFill>
              </a:rPr>
              <a:t>Keep track of your family’s reading</a:t>
            </a:r>
            <a:endParaRPr sz="2400">
              <a:solidFill>
                <a:schemeClr val="accent1"/>
              </a:solidFill>
            </a:endParaRPr>
          </a:p>
          <a:p>
            <a:pPr marL="685800" lvl="1" indent="-156527" algn="l" rtl="0">
              <a:lnSpc>
                <a:spcPct val="100000"/>
              </a:lnSpc>
              <a:spcBef>
                <a:spcPts val="1000"/>
              </a:spcBef>
              <a:spcAft>
                <a:spcPts val="0"/>
              </a:spcAft>
              <a:buClr>
                <a:schemeClr val="accent1"/>
              </a:buClr>
              <a:buSzPct val="75000"/>
              <a:buChar char="•"/>
            </a:pPr>
            <a:r>
              <a:rPr lang="en-US" sz="2400">
                <a:solidFill>
                  <a:schemeClr val="accent1"/>
                </a:solidFill>
              </a:rPr>
              <a:t>Add books you want to read and indicate when you start and finish a book</a:t>
            </a:r>
            <a:endParaRPr sz="2400">
              <a:solidFill>
                <a:schemeClr val="accent1"/>
              </a:solidFill>
            </a:endParaRPr>
          </a:p>
          <a:p>
            <a:pPr marL="685800" lvl="1" indent="-156527" algn="l" rtl="0">
              <a:lnSpc>
                <a:spcPct val="100000"/>
              </a:lnSpc>
              <a:spcBef>
                <a:spcPts val="1000"/>
              </a:spcBef>
              <a:spcAft>
                <a:spcPts val="0"/>
              </a:spcAft>
              <a:buClr>
                <a:schemeClr val="accent1"/>
              </a:buClr>
              <a:buSzPct val="75000"/>
              <a:buChar char="•"/>
            </a:pPr>
            <a:r>
              <a:rPr lang="en-US" sz="2400">
                <a:solidFill>
                  <a:schemeClr val="accent1"/>
                </a:solidFill>
              </a:rPr>
              <a:t>Set goals for yourself!</a:t>
            </a:r>
            <a:endParaRPr sz="2400">
              <a:solidFill>
                <a:schemeClr val="accent1"/>
              </a:solidFill>
            </a:endParaRPr>
          </a:p>
          <a:p>
            <a:pPr marL="0" lvl="0" indent="0" algn="l" rtl="0">
              <a:lnSpc>
                <a:spcPct val="150000"/>
              </a:lnSpc>
              <a:spcBef>
                <a:spcPts val="1000"/>
              </a:spcBef>
              <a:spcAft>
                <a:spcPts val="0"/>
              </a:spcAft>
              <a:buClr>
                <a:schemeClr val="dk1"/>
              </a:buClr>
              <a:buSzPct val="39285"/>
              <a:buFont typeface="Arial"/>
              <a:buNone/>
            </a:pPr>
            <a:endParaRPr sz="2800"/>
          </a:p>
          <a:p>
            <a:pPr marL="0" lvl="0" indent="0" algn="l" rtl="0">
              <a:lnSpc>
                <a:spcPct val="90000"/>
              </a:lnSpc>
              <a:spcBef>
                <a:spcPts val="1000"/>
              </a:spcBef>
              <a:spcAft>
                <a:spcPts val="0"/>
              </a:spcAft>
              <a:buClr>
                <a:srgbClr val="0F150D"/>
              </a:buClr>
              <a:buSzPct val="100000"/>
              <a:buNone/>
            </a:pPr>
            <a:endParaRPr>
              <a:solidFill>
                <a:srgbClr val="0F150D"/>
              </a:solidFill>
            </a:endParaRPr>
          </a:p>
        </p:txBody>
      </p:sp>
      <p:sp>
        <p:nvSpPr>
          <p:cNvPr id="173" name="Google Shape;173;gb867b351b1_0_77"/>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a:t>
            </a:fld>
            <a:endParaRPr/>
          </a:p>
        </p:txBody>
      </p:sp>
      <p:pic>
        <p:nvPicPr>
          <p:cNvPr id="174" name="Google Shape;174;gb867b351b1_0_77" descr="Goodreads screenshot"/>
          <p:cNvPicPr preferRelativeResize="0"/>
          <p:nvPr/>
        </p:nvPicPr>
        <p:blipFill>
          <a:blip r:embed="rId4">
            <a:alphaModFix/>
          </a:blip>
          <a:stretch>
            <a:fillRect/>
          </a:stretch>
        </p:blipFill>
        <p:spPr>
          <a:xfrm>
            <a:off x="4817426" y="179687"/>
            <a:ext cx="7260274" cy="5293075"/>
          </a:xfrm>
          <a:prstGeom prst="rect">
            <a:avLst/>
          </a:prstGeom>
          <a:noFill/>
          <a:ln w="19050" cap="flat" cmpd="sng">
            <a:solidFill>
              <a:schemeClr val="dk2"/>
            </a:solidFill>
            <a:prstDash val="solid"/>
            <a:round/>
            <a:headEnd type="none" w="sm" len="sm"/>
            <a:tailEnd type="none" w="sm" len="sm"/>
          </a:ln>
        </p:spPr>
      </p:pic>
      <p:pic>
        <p:nvPicPr>
          <p:cNvPr id="175" name="Google Shape;175;gb867b351b1_0_77" descr="Virginia Department of Education"/>
          <p:cNvPicPr preferRelativeResize="0"/>
          <p:nvPr/>
        </p:nvPicPr>
        <p:blipFill rotWithShape="1">
          <a:blip r:embed="rId5">
            <a:alphaModFix/>
          </a:blip>
          <a:srcRect/>
          <a:stretch/>
        </p:blipFill>
        <p:spPr>
          <a:xfrm rot="-5400000">
            <a:off x="-3027419" y="3223350"/>
            <a:ext cx="6664604" cy="381164"/>
          </a:xfrm>
          <a:prstGeom prst="rect">
            <a:avLst/>
          </a:prstGeom>
          <a:noFill/>
          <a:ln>
            <a:noFill/>
          </a:ln>
        </p:spPr>
      </p:pic>
      <p:pic>
        <p:nvPicPr>
          <p:cNvPr id="176" name="Google Shape;176;gb867b351b1_0_77" descr="VATE logo"/>
          <p:cNvPicPr preferRelativeResize="0"/>
          <p:nvPr/>
        </p:nvPicPr>
        <p:blipFill>
          <a:blip r:embed="rId6">
            <a:alphaModFix/>
          </a:blip>
          <a:stretch>
            <a:fillRect/>
          </a:stretch>
        </p:blipFill>
        <p:spPr>
          <a:xfrm>
            <a:off x="10127500" y="5899750"/>
            <a:ext cx="1950193" cy="843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b867b351b1_0_113"/>
          <p:cNvSpPr txBox="1">
            <a:spLocks noGrp="1"/>
          </p:cNvSpPr>
          <p:nvPr>
            <p:ph type="title"/>
          </p:nvPr>
        </p:nvSpPr>
        <p:spPr>
          <a:xfrm>
            <a:off x="839788" y="690225"/>
            <a:ext cx="3932100"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3200"/>
              <a:buFont typeface="Trebuchet MS"/>
              <a:buNone/>
            </a:pPr>
            <a:r>
              <a:rPr lang="en-US" sz="4400"/>
              <a:t>1000 Books Before Kindergarten</a:t>
            </a:r>
            <a:endParaRPr sz="4400"/>
          </a:p>
        </p:txBody>
      </p:sp>
      <p:sp>
        <p:nvSpPr>
          <p:cNvPr id="182" name="Google Shape;182;gb867b351b1_0_113"/>
          <p:cNvSpPr txBox="1">
            <a:spLocks noGrp="1"/>
          </p:cNvSpPr>
          <p:nvPr>
            <p:ph type="body" idx="1"/>
          </p:nvPr>
        </p:nvSpPr>
        <p:spPr>
          <a:xfrm>
            <a:off x="839788" y="2290413"/>
            <a:ext cx="3932100" cy="38115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Clr>
                <a:srgbClr val="0F150D"/>
              </a:buClr>
              <a:buSzPts val="1600"/>
              <a:buNone/>
            </a:pPr>
            <a:endParaRPr/>
          </a:p>
          <a:p>
            <a:pPr marL="457200" lvl="0" indent="-368300" algn="l" rtl="0">
              <a:lnSpc>
                <a:spcPct val="115000"/>
              </a:lnSpc>
              <a:spcBef>
                <a:spcPts val="1000"/>
              </a:spcBef>
              <a:spcAft>
                <a:spcPts val="0"/>
              </a:spcAft>
              <a:buSzPts val="2200"/>
              <a:buChar char="●"/>
            </a:pPr>
            <a:r>
              <a:rPr lang="en-US" sz="2200"/>
              <a:t>Develop your preschooler’s reading habits now by reading books daily.</a:t>
            </a:r>
            <a:endParaRPr sz="2200"/>
          </a:p>
          <a:p>
            <a:pPr marL="457200" lvl="0" indent="-368300" algn="l" rtl="0">
              <a:lnSpc>
                <a:spcPct val="115000"/>
              </a:lnSpc>
              <a:spcBef>
                <a:spcPts val="1000"/>
              </a:spcBef>
              <a:spcAft>
                <a:spcPts val="0"/>
              </a:spcAft>
              <a:buSzPts val="2200"/>
              <a:buChar char="●"/>
            </a:pPr>
            <a:r>
              <a:rPr lang="en-US" sz="2200"/>
              <a:t>Track your progress with the app, reading log sheets or social media.</a:t>
            </a:r>
            <a:endParaRPr sz="2200"/>
          </a:p>
          <a:p>
            <a:pPr marL="457200" lvl="0" indent="-368300" algn="l" rtl="0">
              <a:lnSpc>
                <a:spcPct val="115000"/>
              </a:lnSpc>
              <a:spcBef>
                <a:spcPts val="1000"/>
              </a:spcBef>
              <a:spcAft>
                <a:spcPts val="0"/>
              </a:spcAft>
              <a:buSzPts val="2200"/>
              <a:buChar char="●"/>
            </a:pPr>
            <a:r>
              <a:rPr lang="en-US" sz="2200" u="sng">
                <a:solidFill>
                  <a:schemeClr val="hlink"/>
                </a:solidFill>
                <a:hlinkClick r:id="rId3"/>
              </a:rPr>
              <a:t>Book list</a:t>
            </a:r>
            <a:endParaRPr sz="2200"/>
          </a:p>
          <a:p>
            <a:pPr marL="457200" lvl="0" indent="-368300" algn="l" rtl="0">
              <a:lnSpc>
                <a:spcPct val="115000"/>
              </a:lnSpc>
              <a:spcBef>
                <a:spcPts val="1000"/>
              </a:spcBef>
              <a:spcAft>
                <a:spcPts val="1000"/>
              </a:spcAft>
              <a:buSzPts val="2200"/>
              <a:buChar char="●"/>
            </a:pPr>
            <a:r>
              <a:rPr lang="en-US" sz="2200" u="sng">
                <a:solidFill>
                  <a:schemeClr val="hlink"/>
                </a:solidFill>
                <a:hlinkClick r:id="rId4"/>
              </a:rPr>
              <a:t>Programs in Virginia</a:t>
            </a:r>
            <a:endParaRPr sz="2200"/>
          </a:p>
        </p:txBody>
      </p:sp>
      <p:sp>
        <p:nvSpPr>
          <p:cNvPr id="183" name="Google Shape;183;gb867b351b1_0_113"/>
          <p:cNvSpPr txBox="1">
            <a:spLocks noGrp="1"/>
          </p:cNvSpPr>
          <p:nvPr>
            <p:ph type="sldNum" idx="12"/>
          </p:nvPr>
        </p:nvSpPr>
        <p:spPr>
          <a:xfrm>
            <a:off x="838200" y="6334919"/>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pic>
        <p:nvPicPr>
          <p:cNvPr id="184" name="Google Shape;184;gb867b351b1_0_113" descr="clipart"/>
          <p:cNvPicPr preferRelativeResize="0"/>
          <p:nvPr/>
        </p:nvPicPr>
        <p:blipFill>
          <a:blip r:embed="rId5">
            <a:alphaModFix/>
          </a:blip>
          <a:stretch>
            <a:fillRect/>
          </a:stretch>
        </p:blipFill>
        <p:spPr>
          <a:xfrm>
            <a:off x="7872675" y="2483951"/>
            <a:ext cx="3689919" cy="3057575"/>
          </a:xfrm>
          <a:prstGeom prst="rect">
            <a:avLst/>
          </a:prstGeom>
          <a:noFill/>
          <a:ln w="19050" cap="flat" cmpd="sng">
            <a:solidFill>
              <a:schemeClr val="dk2"/>
            </a:solidFill>
            <a:prstDash val="solid"/>
            <a:round/>
            <a:headEnd type="none" w="sm" len="sm"/>
            <a:tailEnd type="none" w="sm" len="sm"/>
          </a:ln>
        </p:spPr>
      </p:pic>
      <p:pic>
        <p:nvPicPr>
          <p:cNvPr id="185" name="Google Shape;185;gb867b351b1_0_113" descr="Virginia Department of Education"/>
          <p:cNvPicPr preferRelativeResize="0"/>
          <p:nvPr/>
        </p:nvPicPr>
        <p:blipFill rotWithShape="1">
          <a:blip r:embed="rId6">
            <a:alphaModFix/>
          </a:blip>
          <a:srcRect/>
          <a:stretch/>
        </p:blipFill>
        <p:spPr>
          <a:xfrm rot="-5400000">
            <a:off x="-3027419" y="3223350"/>
            <a:ext cx="6664604" cy="381164"/>
          </a:xfrm>
          <a:prstGeom prst="rect">
            <a:avLst/>
          </a:prstGeom>
          <a:noFill/>
          <a:ln>
            <a:noFill/>
          </a:ln>
        </p:spPr>
      </p:pic>
      <p:pic>
        <p:nvPicPr>
          <p:cNvPr id="186" name="Google Shape;186;gb867b351b1_0_113" descr="VATE logo"/>
          <p:cNvPicPr preferRelativeResize="0"/>
          <p:nvPr/>
        </p:nvPicPr>
        <p:blipFill>
          <a:blip r:embed="rId7">
            <a:alphaModFix/>
          </a:blip>
          <a:stretch>
            <a:fillRect/>
          </a:stretch>
        </p:blipFill>
        <p:spPr>
          <a:xfrm>
            <a:off x="10127500" y="5899750"/>
            <a:ext cx="1950193" cy="843950"/>
          </a:xfrm>
          <a:prstGeom prst="rect">
            <a:avLst/>
          </a:prstGeom>
          <a:noFill/>
          <a:ln>
            <a:noFill/>
          </a:ln>
        </p:spPr>
      </p:pic>
      <p:pic>
        <p:nvPicPr>
          <p:cNvPr id="187" name="Google Shape;187;gb867b351b1_0_113" descr="1000 books before kindergarten"/>
          <p:cNvPicPr preferRelativeResize="0"/>
          <p:nvPr/>
        </p:nvPicPr>
        <p:blipFill>
          <a:blip r:embed="rId8">
            <a:alphaModFix/>
          </a:blip>
          <a:stretch>
            <a:fillRect/>
          </a:stretch>
        </p:blipFill>
        <p:spPr>
          <a:xfrm>
            <a:off x="4974425" y="909302"/>
            <a:ext cx="3932100" cy="1638375"/>
          </a:xfrm>
          <a:prstGeom prst="rect">
            <a:avLst/>
          </a:prstGeom>
          <a:noFill/>
          <a:ln w="19050" cap="flat" cmpd="sng">
            <a:solidFill>
              <a:schemeClr val="dk2"/>
            </a:solidFill>
            <a:prstDash val="solid"/>
            <a:round/>
            <a:headEnd type="none" w="sm" len="sm"/>
            <a:tailEnd type="none" w="sm" len="sm"/>
          </a:ln>
        </p:spPr>
      </p:pic>
      <p:pic>
        <p:nvPicPr>
          <p:cNvPr id="188" name="Google Shape;188;gb867b351b1_0_113" descr="1000 books before kindergarten form"/>
          <p:cNvPicPr preferRelativeResize="0"/>
          <p:nvPr/>
        </p:nvPicPr>
        <p:blipFill>
          <a:blip r:embed="rId9">
            <a:alphaModFix/>
          </a:blip>
          <a:stretch>
            <a:fillRect/>
          </a:stretch>
        </p:blipFill>
        <p:spPr>
          <a:xfrm>
            <a:off x="4771902" y="2823175"/>
            <a:ext cx="2855100" cy="368878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VDOE">
  <a:themeElements>
    <a:clrScheme name="VDOE">
      <a:dk1>
        <a:srgbClr val="000000"/>
      </a:dk1>
      <a:lt1>
        <a:srgbClr val="FFFFFF"/>
      </a:lt1>
      <a:dk2>
        <a:srgbClr val="101820"/>
      </a:dk2>
      <a:lt2>
        <a:srgbClr val="F1E6B2"/>
      </a:lt2>
      <a:accent1>
        <a:srgbClr val="D50032"/>
      </a:accent1>
      <a:accent2>
        <a:srgbClr val="101820"/>
      </a:accent2>
      <a:accent3>
        <a:srgbClr val="FFC72C"/>
      </a:accent3>
      <a:accent4>
        <a:srgbClr val="F1E6B2"/>
      </a:accent4>
      <a:accent5>
        <a:srgbClr val="259591"/>
      </a:accent5>
      <a:accent6>
        <a:srgbClr val="7F7F7F"/>
      </a:accent6>
      <a:hlink>
        <a:srgbClr val="D5003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845</Words>
  <Application>Microsoft Office PowerPoint</Application>
  <PresentationFormat>Widescreen</PresentationFormat>
  <Paragraphs>114</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Trebuchet MS</vt:lpstr>
      <vt:lpstr>VDOE</vt:lpstr>
      <vt:lpstr>MAKE LITERACY A FAMILY AFFAIR! </vt:lpstr>
      <vt:lpstr>VATE - Who we are</vt:lpstr>
      <vt:lpstr>Everyone participates!</vt:lpstr>
      <vt:lpstr>Why should kids read?</vt:lpstr>
      <vt:lpstr>The statistics speak for themselves</vt:lpstr>
      <vt:lpstr>How do I find books for my family?</vt:lpstr>
      <vt:lpstr>Project Lit</vt:lpstr>
      <vt:lpstr>GoodReads</vt:lpstr>
      <vt:lpstr>1000 Books Before Kindergarten</vt:lpstr>
      <vt:lpstr>Don’t judge!</vt:lpstr>
      <vt:lpstr>Books are all around us!</vt:lpstr>
      <vt:lpstr>Libraries across the state</vt:lpstr>
      <vt:lpstr>Book Festivals</vt:lpstr>
      <vt:lpstr>Reading is the inhale, writing is the exhale</vt:lpstr>
      <vt:lpstr>Writing about reading</vt:lpstr>
      <vt:lpstr>VATE’s Literacy Explosion</vt:lpstr>
      <vt:lpstr>Writing contests</vt:lpstr>
      <vt:lpstr>Book talks</vt:lpstr>
      <vt:lpstr>Ask a teacher!</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LITERACY A FAMILY AFFAIR! </dc:title>
  <dc:creator>Timothy Nuthall</dc:creator>
  <cp:lastModifiedBy>Nogueras, Jill (DOE)</cp:lastModifiedBy>
  <cp:revision>2</cp:revision>
  <dcterms:created xsi:type="dcterms:W3CDTF">2020-06-29T15:52:04Z</dcterms:created>
  <dcterms:modified xsi:type="dcterms:W3CDTF">2021-09-17T16:27:03Z</dcterms:modified>
</cp:coreProperties>
</file>