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9"/>
  </p:notesMasterIdLst>
  <p:handoutMasterIdLst>
    <p:handoutMasterId r:id="rId20"/>
  </p:handoutMasterIdLst>
  <p:sldIdLst>
    <p:sldId id="25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3" r:id="rId16"/>
    <p:sldId id="284"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ITA" lastIdx="52"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6396" autoAdjust="0"/>
  </p:normalViewPr>
  <p:slideViewPr>
    <p:cSldViewPr snapToGrid="0" snapToObjects="1">
      <p:cViewPr varScale="1">
        <p:scale>
          <a:sx n="59" d="100"/>
          <a:sy n="59" d="100"/>
        </p:scale>
        <p:origin x="212" y="60"/>
      </p:cViewPr>
      <p:guideLst/>
    </p:cSldViewPr>
  </p:slideViewPr>
  <p:outlineViewPr>
    <p:cViewPr>
      <p:scale>
        <a:sx n="33" d="100"/>
        <a:sy n="33" d="100"/>
      </p:scale>
      <p:origin x="0" y="-712"/>
    </p:cViewPr>
  </p:outlin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1/12/2022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latin typeface="Verdana"/>
                <a:ea typeface="Verdana"/>
                <a:cs typeface="Verdana"/>
                <a:sym typeface="Verdana"/>
              </a:rPr>
              <a:t>SBIEP Module Three: Developing Standards-based Measurable Annual Goals</a:t>
            </a:r>
            <a:r>
              <a:rPr lang="en-US" u="none" dirty="0" smtClean="0">
                <a:latin typeface="Verdana"/>
                <a:ea typeface="Verdana"/>
                <a:cs typeface="Verdana"/>
                <a:sym typeface="Verdana"/>
              </a:rPr>
              <a:t> </a:t>
            </a:r>
            <a:r>
              <a:rPr lang="en-US" dirty="0" smtClean="0">
                <a:latin typeface="Verdana"/>
                <a:ea typeface="Verdana"/>
                <a:cs typeface="Verdana"/>
                <a:sym typeface="Verdana"/>
              </a:rPr>
              <a:t>- IEP annual goals set targets of expected performance for individual students to accomplish in one school year. The goals in a student’s IEP should relate to the student’s need for specially designed instruction to address the student’s disability needs and those needs that interfere with the student’s ability to participate and progress in the general curriculum. The needs identified in the PLOP provide the basis for which annual goals are written.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89069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solidFill>
                  <a:srgbClr val="FF0000"/>
                </a:solidFill>
                <a:latin typeface="Verdana"/>
                <a:ea typeface="Verdana"/>
                <a:cs typeface="Verdana"/>
                <a:sym typeface="Verdana"/>
              </a:rPr>
              <a:t>Once again, one annual academic goal will incorporate the skills in Mathematics SOL 7.13.  </a:t>
            </a:r>
            <a:endParaRPr lang="en-US" dirty="0" smtClean="0"/>
          </a:p>
          <a:p>
            <a:pPr marL="0" lvl="0" indent="0" algn="l" rtl="0">
              <a:spcBef>
                <a:spcPts val="0"/>
              </a:spcBef>
              <a:spcAft>
                <a:spcPts val="0"/>
              </a:spcAft>
              <a:buNone/>
            </a:pPr>
            <a:endParaRPr lang="en-US" dirty="0" smtClean="0">
              <a:solidFill>
                <a:srgbClr val="FF0000"/>
              </a:solidFill>
              <a:latin typeface="Verdana"/>
              <a:ea typeface="Verdana"/>
              <a:cs typeface="Verdana"/>
              <a:sym typeface="Verdana"/>
            </a:endParaRPr>
          </a:p>
          <a:p>
            <a:pPr marL="0" lvl="0" indent="0" algn="l" rtl="0">
              <a:spcBef>
                <a:spcPts val="0"/>
              </a:spcBef>
              <a:spcAft>
                <a:spcPts val="0"/>
              </a:spcAft>
              <a:buNone/>
            </a:pPr>
            <a:r>
              <a:rPr lang="en-US" dirty="0" smtClean="0">
                <a:solidFill>
                  <a:srgbClr val="FF0000"/>
                </a:solidFill>
                <a:latin typeface="Verdana"/>
                <a:ea typeface="Verdana"/>
                <a:cs typeface="Verdana"/>
                <a:sym typeface="Verdana"/>
              </a:rPr>
              <a:t>An example might read:</a:t>
            </a:r>
            <a:endParaRPr lang="en-US" dirty="0" smtClean="0"/>
          </a:p>
          <a:p>
            <a:pPr marL="0" lvl="0" indent="0" algn="l" rtl="0">
              <a:spcBef>
                <a:spcPts val="0"/>
              </a:spcBef>
              <a:spcAft>
                <a:spcPts val="0"/>
              </a:spcAft>
              <a:buNone/>
            </a:pPr>
            <a:r>
              <a:rPr lang="en-US" dirty="0" smtClean="0">
                <a:solidFill>
                  <a:srgbClr val="FF0000"/>
                </a:solidFill>
                <a:latin typeface="Verdana"/>
                <a:ea typeface="Verdana"/>
                <a:cs typeface="Verdana"/>
                <a:sym typeface="Verdana"/>
              </a:rPr>
              <a:t> </a:t>
            </a:r>
            <a:endParaRPr lang="en-US" dirty="0" smtClean="0"/>
          </a:p>
          <a:p>
            <a:pPr marL="0" marR="0" lvl="0" indent="0" algn="l" rtl="0">
              <a:lnSpc>
                <a:spcPct val="100000"/>
              </a:lnSpc>
              <a:spcBef>
                <a:spcPts val="0"/>
              </a:spcBef>
              <a:spcAft>
                <a:spcPts val="0"/>
              </a:spcAft>
              <a:buClr>
                <a:schemeClr val="dk1"/>
              </a:buClr>
              <a:buSzPts val="1200"/>
              <a:buFont typeface="Verdana"/>
              <a:buNone/>
            </a:pPr>
            <a:r>
              <a:rPr lang="en-US" i="1" dirty="0" smtClean="0">
                <a:latin typeface="Verdana"/>
                <a:ea typeface="Verdana"/>
                <a:cs typeface="Verdana"/>
                <a:sym typeface="Verdana"/>
              </a:rPr>
              <a:t>When given two-step inequalities with one variable, the student will solve the inequality and graph the solutions on number line with 75% accuracy by the end of the year.</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10</a:t>
            </a:fld>
            <a:endParaRPr lang="en-US"/>
          </a:p>
        </p:txBody>
      </p:sp>
    </p:spTree>
    <p:extLst>
      <p:ext uri="{BB962C8B-B14F-4D97-AF65-F5344CB8AC3E}">
        <p14:creationId xmlns:p14="http://schemas.microsoft.com/office/powerpoint/2010/main" val="67097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a:ea typeface="Verdana"/>
                <a:cs typeface="Verdana"/>
                <a:sym typeface="Verdana"/>
              </a:rPr>
              <a:t>The Process for writing goals that are based on alternate achievement standards is the same as the process for writing goals based on the general standards (SOLS).</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11</a:t>
            </a:fld>
            <a:endParaRPr lang="en-US"/>
          </a:p>
        </p:txBody>
      </p:sp>
    </p:spTree>
    <p:extLst>
      <p:ext uri="{BB962C8B-B14F-4D97-AF65-F5344CB8AC3E}">
        <p14:creationId xmlns:p14="http://schemas.microsoft.com/office/powerpoint/2010/main" val="2978003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According to the regulations, another area to consider when developing goals might be what the child needs to learn or be able to do functionally. These types of goals are typically nonacademic and are not part of the “academic” curriculum/standards.  They would not be considered standards-based. However, if a child has functional needs that impact participation in the educational environment, such as learning to eat independently, using public transportation, or communicating with an augmentative communication device; or social or emotional needs, such as impulse control or anger management, these needs should be described in the PLOP and goals or accommodations included in the IEP.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An example might read:</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i="1" dirty="0" smtClean="0">
                <a:latin typeface="Verdana"/>
                <a:ea typeface="Verdana"/>
                <a:cs typeface="Verdana"/>
                <a:sym typeface="Verdana"/>
              </a:rPr>
              <a:t>During daily independent practice, Jane will self-monitor her frustration level by asking for help when she does not understand what to do or comprehend the next step in the directions without teacher prompting in three of five situations.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12</a:t>
            </a:fld>
            <a:endParaRPr lang="en-US"/>
          </a:p>
        </p:txBody>
      </p:sp>
    </p:spTree>
    <p:extLst>
      <p:ext uri="{BB962C8B-B14F-4D97-AF65-F5344CB8AC3E}">
        <p14:creationId xmlns:p14="http://schemas.microsoft.com/office/powerpoint/2010/main" val="358224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The IEP must include  measurable postsecondary goals based on the student’s preferences and interests as they relate to transition from school to post-school activities beginning with the first IEP to be in effect when the student is age 14 or at a younger age, if determined appropriate by the IEP team.</a:t>
            </a:r>
            <a:endParaRPr lang="en-US" dirty="0" smtClean="0"/>
          </a:p>
          <a:p>
            <a:pPr marL="0" lvl="0" indent="0" algn="l" rtl="0">
              <a:spcBef>
                <a:spcPts val="0"/>
              </a:spcBef>
              <a:spcAft>
                <a:spcPts val="0"/>
              </a:spcAft>
              <a:buNone/>
            </a:pPr>
            <a:r>
              <a:rPr lang="en-US" dirty="0" smtClean="0">
                <a:latin typeface="Verdana"/>
                <a:ea typeface="Verdana"/>
                <a:cs typeface="Verdana"/>
                <a:sym typeface="Verdana"/>
              </a:rPr>
              <a:t>These goals must be written and updated at least annually in the areas of:</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76200" algn="l" rtl="0">
              <a:spcBef>
                <a:spcPts val="0"/>
              </a:spcBef>
              <a:spcAft>
                <a:spcPts val="0"/>
              </a:spcAft>
              <a:buClr>
                <a:schemeClr val="dk1"/>
              </a:buClr>
              <a:buSzPts val="1200"/>
              <a:buFont typeface="Arial"/>
              <a:buChar char="•"/>
            </a:pPr>
            <a:r>
              <a:rPr lang="en-US" b="1" dirty="0" smtClean="0">
                <a:latin typeface="Verdana"/>
                <a:ea typeface="Verdana"/>
                <a:cs typeface="Verdana"/>
                <a:sym typeface="Verdana"/>
              </a:rPr>
              <a:t>   MEASURABLE POSTSECONDARY EMPLOYMENT </a:t>
            </a:r>
            <a:r>
              <a:rPr lang="en-US" dirty="0" smtClean="0">
                <a:latin typeface="Verdana"/>
                <a:ea typeface="Verdana"/>
                <a:cs typeface="Verdana"/>
                <a:sym typeface="Verdana"/>
              </a:rPr>
              <a:t>such as integrated competitive employment. For example, </a:t>
            </a:r>
            <a:r>
              <a:rPr lang="en-US" i="1" dirty="0" smtClean="0">
                <a:latin typeface="Verdana"/>
                <a:ea typeface="Verdana"/>
                <a:cs typeface="Verdana"/>
                <a:sym typeface="Verdana"/>
              </a:rPr>
              <a:t>John will work full time in the field of information technology or Mary will work part time in a retirement community.</a:t>
            </a:r>
            <a:endParaRPr lang="en-US" dirty="0" smtClean="0"/>
          </a:p>
          <a:p>
            <a:pPr marL="0" lvl="0" indent="0" algn="l" rtl="0">
              <a:spcBef>
                <a:spcPts val="0"/>
              </a:spcBef>
              <a:spcAft>
                <a:spcPts val="0"/>
              </a:spcAft>
              <a:buClr>
                <a:schemeClr val="dk1"/>
              </a:buClr>
              <a:buSzPts val="1200"/>
              <a:buFont typeface="Arial"/>
              <a:buNone/>
            </a:pPr>
            <a:endParaRPr lang="en-US" i="1" dirty="0" smtClean="0">
              <a:latin typeface="Verdana"/>
              <a:ea typeface="Verdana"/>
              <a:cs typeface="Verdana"/>
              <a:sym typeface="Verdana"/>
            </a:endParaRPr>
          </a:p>
          <a:p>
            <a:pPr marL="0" lvl="0" indent="-76200" algn="l" rtl="0">
              <a:spcBef>
                <a:spcPts val="0"/>
              </a:spcBef>
              <a:spcAft>
                <a:spcPts val="0"/>
              </a:spcAft>
              <a:buClr>
                <a:schemeClr val="dk1"/>
              </a:buClr>
              <a:buSzPts val="1200"/>
              <a:buFont typeface="Arial"/>
              <a:buChar char="•"/>
            </a:pPr>
            <a:r>
              <a:rPr lang="en-US" b="1" dirty="0" smtClean="0">
                <a:latin typeface="Verdana"/>
                <a:ea typeface="Verdana"/>
                <a:cs typeface="Verdana"/>
                <a:sym typeface="Verdana"/>
              </a:rPr>
              <a:t>   MEASURABLE POSTSECONDARY EDUCATION</a:t>
            </a:r>
            <a:r>
              <a:rPr lang="en-US" dirty="0" smtClean="0">
                <a:latin typeface="Verdana"/>
                <a:ea typeface="Verdana"/>
                <a:cs typeface="Verdana"/>
                <a:sym typeface="Verdana"/>
              </a:rPr>
              <a:t> such as higher education, and continuing/adult education.  For example, </a:t>
            </a:r>
            <a:r>
              <a:rPr lang="en-US" i="1" dirty="0" smtClean="0">
                <a:latin typeface="Verdana"/>
                <a:ea typeface="Verdana"/>
                <a:cs typeface="Verdana"/>
                <a:sym typeface="Verdana"/>
              </a:rPr>
              <a:t>John will complete a course of study in the area of information technology at the community college or Mary will take a literacy class through Adult Education in order to improve her reading comprehension.  </a:t>
            </a:r>
            <a:endParaRPr lang="en-US" dirty="0" smtClean="0"/>
          </a:p>
          <a:p>
            <a:pPr marL="0" lvl="0" indent="0" algn="l" rtl="0">
              <a:spcBef>
                <a:spcPts val="0"/>
              </a:spcBef>
              <a:spcAft>
                <a:spcPts val="0"/>
              </a:spcAft>
              <a:buClr>
                <a:schemeClr val="dk1"/>
              </a:buClr>
              <a:buSzPts val="1200"/>
              <a:buFont typeface="Arial"/>
              <a:buNone/>
            </a:pPr>
            <a:endParaRPr lang="en-US" i="1" dirty="0" smtClean="0">
              <a:latin typeface="Verdana"/>
              <a:ea typeface="Verdana"/>
              <a:cs typeface="Verdana"/>
              <a:sym typeface="Verdana"/>
            </a:endParaRPr>
          </a:p>
          <a:p>
            <a:pPr marL="0" lvl="0" indent="-76200" algn="l" rtl="0">
              <a:spcBef>
                <a:spcPts val="0"/>
              </a:spcBef>
              <a:spcAft>
                <a:spcPts val="0"/>
              </a:spcAft>
              <a:buClr>
                <a:schemeClr val="dk1"/>
              </a:buClr>
              <a:buSzPts val="1200"/>
              <a:buFont typeface="Arial"/>
              <a:buChar char="•"/>
            </a:pPr>
            <a:r>
              <a:rPr lang="en-US" b="1" dirty="0" smtClean="0">
                <a:latin typeface="Verdana"/>
                <a:ea typeface="Verdana"/>
                <a:cs typeface="Verdana"/>
                <a:sym typeface="Verdana"/>
              </a:rPr>
              <a:t>   MEASURABLE POSTSECONDARY TRAINING </a:t>
            </a:r>
            <a:r>
              <a:rPr lang="en-US" dirty="0" smtClean="0">
                <a:latin typeface="Verdana"/>
                <a:ea typeface="Verdana"/>
                <a:cs typeface="Verdana"/>
                <a:sym typeface="Verdana"/>
              </a:rPr>
              <a:t>such as career and technical education, military service, on-the-job training, or an apprenticeship.  For example, </a:t>
            </a:r>
            <a:r>
              <a:rPr lang="en-US" i="1" dirty="0" smtClean="0">
                <a:latin typeface="Verdana"/>
                <a:ea typeface="Verdana"/>
                <a:cs typeface="Verdana"/>
                <a:sym typeface="Verdana"/>
              </a:rPr>
              <a:t>John will complete an internship in the area of information technology in order to improve employment options or Mary will complete CPR training in order to improve employability.</a:t>
            </a:r>
            <a:endParaRPr lang="en-US" dirty="0" smtClean="0"/>
          </a:p>
          <a:p>
            <a:pPr marL="0" lvl="0" indent="0" algn="l" rtl="0">
              <a:spcBef>
                <a:spcPts val="0"/>
              </a:spcBef>
              <a:spcAft>
                <a:spcPts val="0"/>
              </a:spcAft>
              <a:buClr>
                <a:schemeClr val="dk1"/>
              </a:buClr>
              <a:buSzPts val="1200"/>
              <a:buFont typeface="Arial"/>
              <a:buNone/>
            </a:pPr>
            <a:endParaRPr lang="en-US" i="1" dirty="0" smtClean="0">
              <a:latin typeface="Verdana"/>
              <a:ea typeface="Verdana"/>
              <a:cs typeface="Verdana"/>
              <a:sym typeface="Verdana"/>
            </a:endParaRPr>
          </a:p>
          <a:p>
            <a:pPr marL="0" lvl="0" indent="-76200" algn="l" rtl="0">
              <a:spcBef>
                <a:spcPts val="0"/>
              </a:spcBef>
              <a:spcAft>
                <a:spcPts val="0"/>
              </a:spcAft>
              <a:buClr>
                <a:schemeClr val="dk1"/>
              </a:buClr>
              <a:buSzPts val="1200"/>
              <a:buFont typeface="Arial"/>
              <a:buChar char="•"/>
            </a:pPr>
            <a:r>
              <a:rPr lang="en-US" b="1" dirty="0" smtClean="0">
                <a:latin typeface="Verdana"/>
                <a:ea typeface="Verdana"/>
                <a:cs typeface="Verdana"/>
                <a:sym typeface="Verdana"/>
              </a:rPr>
              <a:t>   MEASURABLE INDEPENDENT LIVING/COMMUNITY PARTICIPATION </a:t>
            </a:r>
            <a:r>
              <a:rPr lang="en-US" dirty="0" smtClean="0">
                <a:latin typeface="Verdana"/>
                <a:ea typeface="Verdana"/>
                <a:cs typeface="Verdana"/>
                <a:sym typeface="Verdana"/>
              </a:rPr>
              <a:t>must be considered, but is not required unless it has been deemed appropriate at this time by the IEP team.  This may include, adult services, independent living, or community participation.  For example, </a:t>
            </a:r>
            <a:r>
              <a:rPr lang="en-US" i="1" dirty="0" smtClean="0">
                <a:latin typeface="Verdana"/>
                <a:ea typeface="Verdana"/>
                <a:cs typeface="Verdana"/>
                <a:sym typeface="Verdana"/>
              </a:rPr>
              <a:t>John will use public transportation independently to travel around his community or Mary will grocery shop and independently prepare meals for herself.</a:t>
            </a:r>
            <a:endParaRPr lang="en-US" dirty="0" smtClean="0"/>
          </a:p>
          <a:p>
            <a:pPr marL="0" lvl="0" indent="0" algn="l" rtl="0">
              <a:spcBef>
                <a:spcPts val="0"/>
              </a:spcBef>
              <a:spcAft>
                <a:spcPts val="0"/>
              </a:spcAft>
              <a:buClr>
                <a:schemeClr val="dk1"/>
              </a:buClr>
              <a:buSzPts val="1200"/>
              <a:buFont typeface="Arial"/>
              <a:buNone/>
            </a:pPr>
            <a:endParaRPr lang="en-US" dirty="0" smtClean="0">
              <a:latin typeface="Verdana"/>
              <a:ea typeface="Verdana"/>
              <a:cs typeface="Verdana"/>
              <a:sym typeface="Verdana"/>
            </a:endParaRPr>
          </a:p>
          <a:p>
            <a:pPr marL="0" lvl="0" indent="0" algn="l" rtl="0">
              <a:spcBef>
                <a:spcPts val="0"/>
              </a:spcBef>
              <a:spcAft>
                <a:spcPts val="0"/>
              </a:spcAft>
              <a:buClr>
                <a:schemeClr val="dk1"/>
              </a:buClr>
              <a:buSzPts val="1200"/>
              <a:buFont typeface="Arial"/>
              <a:buNone/>
            </a:pPr>
            <a:endParaRPr lang="en-US" i="1" dirty="0" smtClean="0">
              <a:latin typeface="Verdana"/>
              <a:ea typeface="Verdana"/>
              <a:cs typeface="Verdana"/>
              <a:sym typeface="Verdana"/>
            </a:endParaRPr>
          </a:p>
          <a:p>
            <a:pPr marL="0" lvl="0" indent="0" algn="l" rtl="0">
              <a:spcBef>
                <a:spcPts val="0"/>
              </a:spcBef>
              <a:spcAft>
                <a:spcPts val="0"/>
              </a:spcAft>
              <a:buNone/>
            </a:pP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13</a:t>
            </a:fld>
            <a:endParaRPr lang="en-US"/>
          </a:p>
        </p:txBody>
      </p:sp>
    </p:spTree>
    <p:extLst>
      <p:ext uri="{BB962C8B-B14F-4D97-AF65-F5344CB8AC3E}">
        <p14:creationId xmlns:p14="http://schemas.microsoft.com/office/powerpoint/2010/main" val="799750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The measurable postsecondary goals are intended to acknowledge the student's strengths, needs, preferences, and interests.  They must be measurable, happen after completing secondary school, and be based on age appropriate transition assessments.  Annual goals, academic and functional, facilitate the student’s movement from school to post-school activities.  The skills necessary for reaching postsecondary goals should be prioritized, based on the student’s individual needs.  The IEP team must determine what immediate and long-term steps are necessary to reach the goal.</a:t>
            </a:r>
            <a:endParaRPr lang="en-US" dirty="0" smtClean="0"/>
          </a:p>
          <a:p>
            <a:pPr marL="0" lvl="0" indent="0" algn="l" rtl="0">
              <a:spcBef>
                <a:spcPts val="0"/>
              </a:spcBef>
              <a:spcAft>
                <a:spcPts val="0"/>
              </a:spcAft>
              <a:buNone/>
            </a:pPr>
            <a:endParaRPr lang="en-US" b="1" i="1"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As you develop measurable postsecondary goals and transition needs, ask the student to reflect on:</a:t>
            </a:r>
            <a:endParaRPr lang="en-US" dirty="0" smtClean="0"/>
          </a:p>
          <a:p>
            <a:pPr marL="685800" indent="-342900">
              <a:spcBef>
                <a:spcPts val="0"/>
              </a:spcBef>
              <a:buSzPts val="2220"/>
              <a:buFont typeface="Arial" panose="020B0604020202020204" pitchFamily="34" charset="0"/>
              <a:buChar char="•"/>
            </a:pPr>
            <a:r>
              <a:rPr lang="en-US" sz="2220" i="1" dirty="0" smtClean="0">
                <a:latin typeface="Verdana"/>
                <a:ea typeface="Verdana"/>
                <a:cs typeface="Verdana"/>
                <a:sym typeface="Verdana"/>
              </a:rPr>
              <a:t>What do you want to do after you finish high school?</a:t>
            </a:r>
            <a:endParaRPr lang="en-US" dirty="0" smtClean="0"/>
          </a:p>
          <a:p>
            <a:pPr marL="685800" lvl="1" indent="-342900" algn="l" rtl="0">
              <a:spcBef>
                <a:spcPts val="0"/>
              </a:spcBef>
              <a:spcAft>
                <a:spcPts val="0"/>
              </a:spcAft>
              <a:buClr>
                <a:schemeClr val="dk1"/>
              </a:buClr>
              <a:buSzPts val="2220"/>
              <a:buFont typeface="Arial" panose="020B0604020202020204" pitchFamily="34" charset="0"/>
              <a:buChar char="•"/>
            </a:pPr>
            <a:r>
              <a:rPr lang="en-US" sz="2220" i="1" dirty="0" smtClean="0">
                <a:latin typeface="Verdana"/>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If you go to college, what do you want to study?</a:t>
            </a:r>
            <a:endParaRPr lang="en-US"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685800" lvl="1" indent="-342900" algn="l" rtl="0">
              <a:spcBef>
                <a:spcPts val="0"/>
              </a:spcBef>
              <a:spcAft>
                <a:spcPts val="0"/>
              </a:spcAft>
              <a:buClr>
                <a:schemeClr val="dk1"/>
              </a:buClr>
              <a:buSzPts val="2220"/>
              <a:buFont typeface="Arial" panose="020B0604020202020204" pitchFamily="34" charset="0"/>
              <a:buChar char="•"/>
            </a:pPr>
            <a:r>
              <a:rPr lang="en-US" sz="2220" i="1" dirty="0" smtClean="0">
                <a:latin typeface="Verdana"/>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What kind of work do you want to do?</a:t>
            </a:r>
            <a:endParaRPr lang="en-US"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685800" lvl="1" indent="-342900" algn="l" rtl="0">
              <a:spcBef>
                <a:spcPts val="0"/>
              </a:spcBef>
              <a:spcAft>
                <a:spcPts val="0"/>
              </a:spcAft>
              <a:buClr>
                <a:schemeClr val="dk1"/>
              </a:buClr>
              <a:buSzPts val="2220"/>
              <a:buFont typeface="Arial" panose="020B0604020202020204" pitchFamily="34" charset="0"/>
              <a:buChar char="•"/>
            </a:pPr>
            <a:r>
              <a:rPr lang="en-US" sz="2220" i="1" dirty="0" smtClean="0">
                <a:latin typeface="Verdana"/>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What do you want to learn more about?</a:t>
            </a:r>
            <a:endParaRPr lang="en-US"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685800" lvl="1" indent="-342900" algn="l" rtl="0">
              <a:spcBef>
                <a:spcPts val="0"/>
              </a:spcBef>
              <a:spcAft>
                <a:spcPts val="0"/>
              </a:spcAft>
              <a:buClr>
                <a:schemeClr val="dk1"/>
              </a:buClr>
              <a:buSzPts val="2220"/>
              <a:buFont typeface="Arial" panose="020B0604020202020204" pitchFamily="34" charset="0"/>
              <a:buChar char="•"/>
            </a:pPr>
            <a:r>
              <a:rPr lang="en-US" sz="2220" i="1" dirty="0" smtClean="0">
                <a:latin typeface="Verdana"/>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Whe</a:t>
            </a:r>
            <a:r>
              <a:rPr lang="en-US" sz="2220" i="1" dirty="0" smtClean="0">
                <a:latin typeface="Verdana"/>
                <a:ea typeface="Verdana"/>
                <a:cs typeface="Verdana"/>
                <a:sym typeface="Verdana"/>
              </a:rPr>
              <a:t>re do you plan on living?</a:t>
            </a:r>
            <a:endParaRPr lang="en-US" dirty="0" smtClean="0"/>
          </a:p>
          <a:p>
            <a:pPr marL="685800" lvl="1" indent="-342900" algn="l" rtl="0">
              <a:spcBef>
                <a:spcPts val="0"/>
              </a:spcBef>
              <a:spcAft>
                <a:spcPts val="0"/>
              </a:spcAft>
              <a:buClr>
                <a:schemeClr val="dk1"/>
              </a:buClr>
              <a:buSzPts val="2220"/>
              <a:buFont typeface="Arial" panose="020B0604020202020204" pitchFamily="34" charset="0"/>
              <a:buChar char="•"/>
            </a:pPr>
            <a:r>
              <a:rPr lang="en-US" sz="2220" i="1" dirty="0" smtClean="0">
                <a:latin typeface="Verdana"/>
                <a:ea typeface="Verdana"/>
                <a:cs typeface="Verdana"/>
                <a:sym typeface="Verdana"/>
              </a:rPr>
              <a:t>How will you support yourself, get around, and recreate in your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14</a:t>
            </a:fld>
            <a:endParaRPr lang="en-US"/>
          </a:p>
        </p:txBody>
      </p:sp>
    </p:spTree>
    <p:extLst>
      <p:ext uri="{BB962C8B-B14F-4D97-AF65-F5344CB8AC3E}">
        <p14:creationId xmlns:p14="http://schemas.microsoft.com/office/powerpoint/2010/main" val="1059003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Verdana"/>
                <a:ea typeface="Verdana"/>
                <a:cs typeface="Verdana"/>
                <a:sym typeface="Verdana"/>
              </a:rPr>
              <a:t>For the Quick Check:  Review for the following </a:t>
            </a:r>
            <a:r>
              <a:rPr lang="en-US" sz="1200" dirty="0" smtClean="0">
                <a:latin typeface="Verdana"/>
                <a:ea typeface="Verdana"/>
                <a:cs typeface="Verdana"/>
                <a:sym typeface="Verdana"/>
              </a:rPr>
              <a:t>content:  ensure that the goals reflect the student’s strengths, postsecondary preferences and interests, are measurable, and based on age appropriate transition assessments related to training, education, employment,  and  when appropriate, independent living.</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15</a:t>
            </a:fld>
            <a:endParaRPr lang="en-US"/>
          </a:p>
        </p:txBody>
      </p:sp>
    </p:spTree>
    <p:extLst>
      <p:ext uri="{BB962C8B-B14F-4D97-AF65-F5344CB8AC3E}">
        <p14:creationId xmlns:p14="http://schemas.microsoft.com/office/powerpoint/2010/main" val="354269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u="sng" dirty="0" smtClean="0">
                <a:latin typeface="Verdana"/>
                <a:ea typeface="Verdana"/>
                <a:cs typeface="Verdana"/>
                <a:sym typeface="Verdana"/>
              </a:rPr>
              <a:t>Remember</a:t>
            </a:r>
            <a:r>
              <a:rPr lang="en-US" sz="1200" dirty="0" smtClean="0">
                <a:latin typeface="Verdana"/>
                <a:ea typeface="Verdana"/>
                <a:cs typeface="Verdana"/>
                <a:sym typeface="Verdana"/>
              </a:rPr>
              <a:t>:  Measurable postsecondary goals </a:t>
            </a:r>
            <a:r>
              <a:rPr lang="en-US" sz="1200" u="sng" dirty="0" smtClean="0">
                <a:latin typeface="Verdana"/>
                <a:ea typeface="Verdana"/>
                <a:cs typeface="Verdana"/>
                <a:sym typeface="Verdana"/>
              </a:rPr>
              <a:t>must</a:t>
            </a:r>
            <a:r>
              <a:rPr lang="en-US" sz="1200" dirty="0" smtClean="0">
                <a:latin typeface="Verdana"/>
                <a:ea typeface="Verdana"/>
                <a:cs typeface="Verdana"/>
                <a:sym typeface="Verdana"/>
              </a:rPr>
              <a:t> be developed that address the area of postsecondary training, education, and employment.  Postsecondary independent living must be considered and a goal or goals written if determined to be appropriate by the IEP team.</a:t>
            </a:r>
            <a:endParaRPr lang="en-US" sz="1400" dirty="0" smtClean="0">
              <a:latin typeface="Verdana"/>
              <a:ea typeface="Verdana"/>
              <a:cs typeface="Verdana"/>
              <a:sym typeface="Verdana"/>
            </a:endParaRPr>
          </a:p>
          <a:p>
            <a:pPr marL="0" lvl="0" indent="0" algn="l" rtl="0">
              <a:spcBef>
                <a:spcPts val="240"/>
              </a:spcBef>
              <a:spcAft>
                <a:spcPts val="0"/>
              </a:spcAft>
              <a:buNone/>
            </a:pPr>
            <a:endParaRPr lang="en-US" sz="1200" dirty="0" smtClean="0">
              <a:latin typeface="Verdana"/>
              <a:ea typeface="Verdana"/>
              <a:cs typeface="Verdana"/>
              <a:sym typeface="Verdana"/>
            </a:endParaRPr>
          </a:p>
          <a:p>
            <a:pPr marL="0" lvl="0" indent="0" algn="l" rtl="0">
              <a:spcBef>
                <a:spcPts val="240"/>
              </a:spcBef>
              <a:spcAft>
                <a:spcPts val="0"/>
              </a:spcAft>
              <a:buNone/>
            </a:pPr>
            <a:r>
              <a:rPr lang="en-US" sz="1200" dirty="0" smtClean="0">
                <a:latin typeface="Verdana"/>
                <a:ea typeface="Verdana"/>
                <a:cs typeface="Verdana"/>
                <a:sym typeface="Verdana"/>
              </a:rPr>
              <a:t>A sample planning sheet is available in the Standards-based IEP guidance document.</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16</a:t>
            </a:fld>
            <a:endParaRPr lang="en-US"/>
          </a:p>
        </p:txBody>
      </p:sp>
    </p:spTree>
    <p:extLst>
      <p:ext uri="{BB962C8B-B14F-4D97-AF65-F5344CB8AC3E}">
        <p14:creationId xmlns:p14="http://schemas.microsoft.com/office/powerpoint/2010/main" val="1421077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concludes the third of nine training modules on developing Standards-based IEPs.  Additional information can be found on the Virginia Department of Education’s website by accessing the link on the screen.</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17</a:t>
            </a:fld>
            <a:endParaRPr lang="en-US"/>
          </a:p>
        </p:txBody>
      </p:sp>
    </p:spTree>
    <p:extLst>
      <p:ext uri="{BB962C8B-B14F-4D97-AF65-F5344CB8AC3E}">
        <p14:creationId xmlns:p14="http://schemas.microsoft.com/office/powerpoint/2010/main" val="164723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Standards-based IEP goals should not be a restatement of the SOL. The goals should be a statement that documents the necessary learning that will lead to the student meeting the standards and should be based on the essential skills and knowledge required to access the content standards. Goals should be stated so that student progress can be measured. Acquisition of these skills requires specialized, uniquely designed, instruction over time and periodic assessment of progress following initial collection of baseline data.</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When developing measurable annual goals based on grade-level academic content standards you should ask yourself:</a:t>
            </a:r>
            <a:endParaRPr lang="en-US" dirty="0" smtClean="0"/>
          </a:p>
          <a:p>
            <a:pPr marL="0" lvl="0" indent="-76200" algn="l" rtl="0">
              <a:spcBef>
                <a:spcPts val="0"/>
              </a:spcBef>
              <a:spcAft>
                <a:spcPts val="0"/>
              </a:spcAft>
              <a:buClr>
                <a:schemeClr val="dk1"/>
              </a:buClr>
              <a:buSzPts val="1200"/>
              <a:buFont typeface="Arial"/>
              <a:buChar char="•"/>
            </a:pPr>
            <a:r>
              <a:rPr lang="en-US" dirty="0" smtClean="0">
                <a:latin typeface="Verdana"/>
                <a:ea typeface="Verdana"/>
                <a:cs typeface="Verdana"/>
                <a:sym typeface="Verdana"/>
              </a:rPr>
              <a:t>   </a:t>
            </a:r>
            <a:r>
              <a:rPr lang="en-US" i="1" dirty="0" smtClean="0">
                <a:latin typeface="Verdana"/>
                <a:ea typeface="Verdana"/>
                <a:cs typeface="Verdana"/>
                <a:sym typeface="Verdana"/>
              </a:rPr>
              <a:t>What are the student’s needs as identified in the present level of performance?</a:t>
            </a:r>
            <a:endParaRPr lang="en-US" dirty="0" smtClean="0"/>
          </a:p>
          <a:p>
            <a:pPr marL="0" lvl="0" indent="-76200" algn="l" rtl="0">
              <a:spcBef>
                <a:spcPts val="0"/>
              </a:spcBef>
              <a:spcAft>
                <a:spcPts val="0"/>
              </a:spcAft>
              <a:buClr>
                <a:schemeClr val="dk1"/>
              </a:buClr>
              <a:buSzPts val="1200"/>
              <a:buFont typeface="Arial"/>
              <a:buChar char="•"/>
            </a:pPr>
            <a:r>
              <a:rPr lang="en-US" i="1" dirty="0" smtClean="0">
                <a:latin typeface="Verdana"/>
                <a:ea typeface="Verdana"/>
                <a:cs typeface="Verdana"/>
                <a:sym typeface="Verdana"/>
              </a:rPr>
              <a:t>   What skills does the student require to master the content of the curriculum?</a:t>
            </a:r>
            <a:endParaRPr lang="en-US" dirty="0" smtClean="0"/>
          </a:p>
          <a:p>
            <a:pPr marL="0" lvl="0" indent="-76200" algn="l" rtl="0">
              <a:spcBef>
                <a:spcPts val="0"/>
              </a:spcBef>
              <a:spcAft>
                <a:spcPts val="0"/>
              </a:spcAft>
              <a:buClr>
                <a:schemeClr val="dk1"/>
              </a:buClr>
              <a:buSzPts val="1200"/>
              <a:buFont typeface="Arial"/>
              <a:buChar char="•"/>
            </a:pPr>
            <a:r>
              <a:rPr lang="en-US" i="1" dirty="0" smtClean="0">
                <a:latin typeface="Verdana"/>
                <a:ea typeface="Verdana"/>
                <a:cs typeface="Verdana"/>
                <a:sym typeface="Verdana"/>
              </a:rPr>
              <a:t>   and, What can the student reasonably be expected to accomplish in one school year?</a:t>
            </a:r>
            <a:endParaRPr lang="en-US" dirty="0" smtClean="0"/>
          </a:p>
          <a:p>
            <a:pPr marL="0" lvl="0" indent="0" algn="l" rtl="0">
              <a:spcBef>
                <a:spcPts val="0"/>
              </a:spcBef>
              <a:spcAft>
                <a:spcPts val="0"/>
              </a:spcAft>
              <a:buNone/>
            </a:pPr>
            <a:r>
              <a:rPr lang="en-US" i="1" dirty="0" smtClean="0">
                <a:latin typeface="Verdana"/>
                <a:ea typeface="Verdana"/>
                <a:cs typeface="Verdana"/>
                <a:sym typeface="Verdana"/>
              </a:rPr>
              <a:t> </a:t>
            </a:r>
            <a:endParaRPr lang="en-US" dirty="0" smtClean="0"/>
          </a:p>
          <a:p>
            <a:pPr marL="0" lvl="0" indent="0" algn="l" rtl="0">
              <a:spcBef>
                <a:spcPts val="0"/>
              </a:spcBef>
              <a:spcAft>
                <a:spcPts val="0"/>
              </a:spcAft>
              <a:buNone/>
            </a:pPr>
            <a:r>
              <a:rPr lang="en-US" dirty="0" smtClean="0">
                <a:latin typeface="Verdana"/>
                <a:ea typeface="Verdana"/>
                <a:cs typeface="Verdana"/>
                <a:sym typeface="Verdana"/>
              </a:rPr>
              <a:t>Goals should be prioritized, clearly indicating the skills and knowledge most important to long-term academic success.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Standards-based skills worksheets are available to assist with identifying and prioritizing potential skills that will need specially designed instruction and/or related services. The worksheet is not required; however, it can be a vital tool in narrowing the focus of the specially designed instruction. The worksheets are available on the VDOE Web site at the link on your screen.</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a:p>
        </p:txBody>
      </p:sp>
    </p:spTree>
    <p:extLst>
      <p:ext uri="{BB962C8B-B14F-4D97-AF65-F5344CB8AC3E}">
        <p14:creationId xmlns:p14="http://schemas.microsoft.com/office/powerpoint/2010/main" val="8493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i="1" dirty="0" smtClean="0">
                <a:latin typeface="Verdana"/>
                <a:ea typeface="Verdana"/>
                <a:cs typeface="Verdana"/>
                <a:sym typeface="Verdana"/>
              </a:rPr>
              <a:t>Writing Annual Goal Components</a:t>
            </a:r>
            <a:endParaRPr lang="en-US" dirty="0" smtClean="0">
              <a:latin typeface="Verdana"/>
              <a:ea typeface="Verdana"/>
              <a:cs typeface="Verdana"/>
              <a:sym typeface="Verdana"/>
            </a:endParaRPr>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While writing annual goals, the components should include who (student), a timeframe, conditions, behavior, and criterion.  The timeframe specifies the number of weeks or a certain date for completion.  Conditions  specify the manner in which progress toward the goal occurs and describe the specific resources that must be present. The condition of the goal should relate to the behavior being measured. For example, a goal relating to reading comprehension may require the use of a graphic organizer. The graphic organizer is the condition. Behavior clearly identifies the performance that is being monitored. It represents an action that can be directly observed and measured. The goal criterion specifies the amount of growth that is expected. Growth measures how much, how often, or to what standard the behavior must occur in order to demonstrate that the goal has been achieved. </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375725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When writing annual goals ask yourself:</a:t>
            </a:r>
            <a:endParaRPr lang="en-US" dirty="0" smtClean="0"/>
          </a:p>
          <a:p>
            <a:pPr marL="0" lvl="0" indent="-76200" algn="l" rtl="0">
              <a:spcBef>
                <a:spcPts val="0"/>
              </a:spcBef>
              <a:spcAft>
                <a:spcPts val="0"/>
              </a:spcAft>
              <a:buClr>
                <a:schemeClr val="dk1"/>
              </a:buClr>
              <a:buSzPts val="1200"/>
              <a:buFont typeface="Verdana"/>
              <a:buChar char="•"/>
            </a:pPr>
            <a:r>
              <a:rPr lang="en-US" dirty="0" smtClean="0">
                <a:latin typeface="Verdana"/>
                <a:ea typeface="Verdana"/>
                <a:cs typeface="Verdana"/>
                <a:sym typeface="Verdana"/>
              </a:rPr>
              <a:t>   </a:t>
            </a:r>
            <a:r>
              <a:rPr lang="en-US" i="1" dirty="0" smtClean="0">
                <a:latin typeface="Verdana"/>
                <a:ea typeface="Verdana"/>
                <a:cs typeface="Verdana"/>
                <a:sym typeface="Verdana"/>
              </a:rPr>
              <a:t>Does the goal have a specific time frame? </a:t>
            </a:r>
            <a:endParaRPr lang="en-US" dirty="0" smtClean="0"/>
          </a:p>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   What can the student reasonably be expected to accomplish in one school year?</a:t>
            </a:r>
            <a:endParaRPr lang="en-US" dirty="0" smtClean="0"/>
          </a:p>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   Are the conditions for meeting the goal addressed?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397516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Are the goals written in terms that parents and educators can understand?</a:t>
            </a:r>
            <a:endParaRPr lang="en-US" dirty="0" smtClean="0"/>
          </a:p>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 Do the goals support participation and progress in the general education curriculum and for preschool students, participation in age-appropriate activities?</a:t>
            </a:r>
            <a:endParaRPr lang="en-US" dirty="0" smtClean="0"/>
          </a:p>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 and finally, Do the annual goals support postsecondary goals?</a:t>
            </a: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232561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400" b="1" i="1" dirty="0" smtClean="0">
                <a:latin typeface="Verdana"/>
                <a:ea typeface="Verdana"/>
                <a:cs typeface="Verdana"/>
                <a:sym typeface="Verdana"/>
              </a:rPr>
              <a:t>Quick Check:  Review for the following </a:t>
            </a:r>
            <a:r>
              <a:rPr lang="en-US" b="1" i="1" dirty="0" smtClean="0">
                <a:latin typeface="Verdana"/>
                <a:ea typeface="Verdana"/>
                <a:cs typeface="Verdana"/>
                <a:sym typeface="Verdana"/>
              </a:rPr>
              <a:t>content:</a:t>
            </a:r>
            <a:endParaRPr lang="en-US" dirty="0" smtClean="0"/>
          </a:p>
          <a:p>
            <a:pPr marL="0" lvl="0" indent="0" algn="l" rtl="0">
              <a:spcBef>
                <a:spcPts val="240"/>
              </a:spcBef>
              <a:spcAft>
                <a:spcPts val="0"/>
              </a:spcAft>
              <a:buNone/>
            </a:pPr>
            <a:endParaRPr lang="en-US" b="1" i="1" dirty="0" smtClean="0">
              <a:latin typeface="Verdana"/>
              <a:ea typeface="Verdana"/>
              <a:cs typeface="Verdana"/>
              <a:sym typeface="Verdana"/>
            </a:endParaRPr>
          </a:p>
          <a:p>
            <a:pPr marL="0" lvl="0" indent="0" algn="l" rtl="0">
              <a:spcBef>
                <a:spcPts val="240"/>
              </a:spcBef>
              <a:spcAft>
                <a:spcPts val="0"/>
              </a:spcAft>
              <a:buNone/>
            </a:pPr>
            <a:r>
              <a:rPr lang="en-US" dirty="0" smtClean="0">
                <a:latin typeface="Verdana"/>
                <a:ea typeface="Verdana"/>
                <a:cs typeface="Verdana"/>
                <a:sym typeface="Verdana"/>
              </a:rPr>
              <a:t>As you review your completed annual goals, ensure that the goals relate to information in the PLOP, are written to address academic and/or functional disability related needs, such as behaviors, are measurable and include a projected level of attainment, and are instructionally relevant and support participation and progress in the general curriculum.</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94126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In an example of a rising third grader, you would want to have available the Standards of Learning, the Curriculum Framework and the Standards-Based Skills Worksheet for third grade.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By using the information provided in the Standards of Learning and Curriculum Framework and the data you have gathered about how the student learns, you will be able to complete the Standards-based Skills Worksheet.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In this example, in order to reach the expectations for Reading Content standard 3.5 and be able to read and demonstrate comprehension of fictional texts, literary nonfiction, and poetry, it has been determined that the student will need specialized instruction in 3.5 e, g and h.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448650" lvl="0" indent="-448650" algn="l" rtl="0">
              <a:spcBef>
                <a:spcPts val="0"/>
              </a:spcBef>
              <a:spcAft>
                <a:spcPts val="0"/>
              </a:spcAft>
              <a:buNone/>
            </a:pPr>
            <a:r>
              <a:rPr lang="en-US" dirty="0" smtClean="0">
                <a:latin typeface="Verdana"/>
                <a:ea typeface="Verdana"/>
                <a:cs typeface="Verdana"/>
                <a:sym typeface="Verdana"/>
              </a:rPr>
              <a:t>Specifically, the student will need one or more annual academic goals to summarize, ask and answer questions, and draw conclusions</a:t>
            </a:r>
          </a:p>
          <a:p>
            <a:pPr marL="448650" lvl="0" indent="-448650" algn="l" rtl="0">
              <a:spcBef>
                <a:spcPts val="0"/>
              </a:spcBef>
              <a:spcAft>
                <a:spcPts val="0"/>
              </a:spcAft>
              <a:buNone/>
            </a:pPr>
            <a:r>
              <a:rPr lang="en-US" dirty="0" smtClean="0">
                <a:latin typeface="Verdana"/>
                <a:ea typeface="Verdana"/>
                <a:cs typeface="Verdana"/>
                <a:sym typeface="Verdana"/>
              </a:rPr>
              <a:t>using text for support.</a:t>
            </a:r>
          </a:p>
          <a:p>
            <a:pPr marL="0" lvl="0" indent="0" algn="l" rtl="0">
              <a:spcBef>
                <a:spcPts val="0"/>
              </a:spcBef>
              <a:spcAft>
                <a:spcPts val="0"/>
              </a:spcAft>
              <a:buNone/>
            </a:pP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a:p>
        </p:txBody>
      </p:sp>
    </p:spTree>
    <p:extLst>
      <p:ext uri="{BB962C8B-B14F-4D97-AF65-F5344CB8AC3E}">
        <p14:creationId xmlns:p14="http://schemas.microsoft.com/office/powerpoint/2010/main" val="46068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solidFill>
                  <a:srgbClr val="FF0000"/>
                </a:solidFill>
                <a:latin typeface="Verdana"/>
                <a:ea typeface="Verdana"/>
                <a:cs typeface="Verdana"/>
                <a:sym typeface="Verdana"/>
              </a:rPr>
              <a:t>In this instance, one annual academic goal will incorporate the skills in Reading Content SOL 3.5 e, g and h.  </a:t>
            </a:r>
            <a:endParaRPr lang="en-US" dirty="0" smtClean="0"/>
          </a:p>
          <a:p>
            <a:pPr marL="0" lvl="0" indent="0" algn="l" rtl="0">
              <a:spcBef>
                <a:spcPts val="0"/>
              </a:spcBef>
              <a:spcAft>
                <a:spcPts val="0"/>
              </a:spcAft>
              <a:buNone/>
            </a:pPr>
            <a:endParaRPr lang="en-US" dirty="0" smtClean="0">
              <a:solidFill>
                <a:srgbClr val="FF0000"/>
              </a:solidFill>
              <a:latin typeface="Verdana"/>
              <a:ea typeface="Verdana"/>
              <a:cs typeface="Verdana"/>
              <a:sym typeface="Verdana"/>
            </a:endParaRPr>
          </a:p>
          <a:p>
            <a:pPr marL="0" lvl="0" indent="0" algn="l" rtl="0">
              <a:spcBef>
                <a:spcPts val="0"/>
              </a:spcBef>
              <a:spcAft>
                <a:spcPts val="0"/>
              </a:spcAft>
              <a:buNone/>
            </a:pPr>
            <a:r>
              <a:rPr lang="en-US" dirty="0" smtClean="0">
                <a:solidFill>
                  <a:srgbClr val="FF0000"/>
                </a:solidFill>
                <a:latin typeface="Verdana"/>
                <a:ea typeface="Verdana"/>
                <a:cs typeface="Verdana"/>
                <a:sym typeface="Verdana"/>
              </a:rPr>
              <a:t>An example might read:  </a:t>
            </a:r>
            <a:endParaRPr lang="en-US" dirty="0" smtClean="0"/>
          </a:p>
          <a:p>
            <a:pPr marL="0" marR="0" lvl="0" indent="0" algn="l" rtl="0">
              <a:lnSpc>
                <a:spcPct val="100000"/>
              </a:lnSpc>
              <a:spcBef>
                <a:spcPts val="0"/>
              </a:spcBef>
              <a:spcAft>
                <a:spcPts val="0"/>
              </a:spcAft>
              <a:buClr>
                <a:schemeClr val="dk1"/>
              </a:buClr>
              <a:buSzPts val="1200"/>
              <a:buFont typeface="Calibri"/>
              <a:buNone/>
            </a:pPr>
            <a:endParaRPr lang="en-US" dirty="0" smtClean="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Verdana"/>
              <a:buNone/>
            </a:pPr>
            <a:r>
              <a:rPr lang="en-US" i="1" dirty="0" smtClean="0">
                <a:latin typeface="Verdana"/>
                <a:ea typeface="Verdana"/>
                <a:cs typeface="Verdana"/>
                <a:sym typeface="Verdana"/>
              </a:rPr>
              <a:t>By the end of the third grading period, using grade level fictional reading materials and graphic organizers, the student will ask and answer questions about what is read, draw conclusions, and summarize the content with 80% accuracy.</a:t>
            </a:r>
            <a:endParaRPr lang="en-US" dirty="0" smtClean="0"/>
          </a:p>
          <a:p>
            <a:pPr marL="0" lvl="0" indent="0" algn="l" rtl="0">
              <a:spcBef>
                <a:spcPts val="0"/>
              </a:spcBef>
              <a:spcAft>
                <a:spcPts val="0"/>
              </a:spcAft>
              <a:buNone/>
            </a:pPr>
            <a:endParaRPr lang="en-US" i="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1878560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Now let’s take a look at a standards-based math goal for a seventh</a:t>
            </a:r>
            <a:r>
              <a:rPr lang="en-US" baseline="0" dirty="0" smtClean="0">
                <a:latin typeface="Verdana"/>
                <a:ea typeface="Verdana"/>
                <a:cs typeface="Verdana"/>
                <a:sym typeface="Verdana"/>
              </a:rPr>
              <a:t> </a:t>
            </a:r>
            <a:r>
              <a:rPr lang="en-US" dirty="0" smtClean="0">
                <a:latin typeface="Verdana"/>
                <a:ea typeface="Verdana"/>
                <a:cs typeface="Verdana"/>
                <a:sym typeface="Verdana"/>
              </a:rPr>
              <a:t>grader.  In this example, in order to reach the expectations of mathematics standard 7.13, it has been determined that the student will need specialized instruction in solving two-step linear inequalities in one variable and graphing a solution on a number line.</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448650" lvl="0" indent="-448650" algn="l" rtl="0">
              <a:spcBef>
                <a:spcPts val="0"/>
              </a:spcBef>
              <a:spcAft>
                <a:spcPts val="0"/>
              </a:spcAft>
              <a:buNone/>
            </a:pPr>
            <a:r>
              <a:rPr lang="en-US" dirty="0" smtClean="0">
                <a:latin typeface="Verdana"/>
                <a:ea typeface="Verdana"/>
                <a:cs typeface="Verdana"/>
                <a:sym typeface="Verdana"/>
              </a:rPr>
              <a:t>Specifically, the student will need one or more annual academic goals to solve two-step linear inequalities in one variable and graph solutions on a number line.</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a:p>
        </p:txBody>
      </p:sp>
    </p:spTree>
    <p:extLst>
      <p:ext uri="{BB962C8B-B14F-4D97-AF65-F5344CB8AC3E}">
        <p14:creationId xmlns:p14="http://schemas.microsoft.com/office/powerpoint/2010/main" val="2040672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1/12/2022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oe.virginia.gov/special_ed/iep_instruct_svcs/stds-based_iep/index.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oe.virginia.gov/special_ed/iep_instruct_svcs/stds-based_iep/index.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a:latin typeface="Trebuchet MS" panose="020B0603020202020204" pitchFamily="34" charset="0"/>
                <a:ea typeface="Verdana"/>
                <a:cs typeface="Verdana"/>
                <a:sym typeface="Verdana"/>
              </a:rPr>
              <a:t>Standards-Based Individualized Education Program</a:t>
            </a:r>
            <a:endParaRPr lang="en-US" dirty="0">
              <a:latin typeface="Trebuchet MS" panose="020B0603020202020204" pitchFamily="34" charset="0"/>
            </a:endParaRP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a:xfrm>
            <a:off x="1171852" y="4714875"/>
            <a:ext cx="9417489" cy="1028615"/>
          </a:xfrm>
        </p:spPr>
        <p:txBody>
          <a:bodyPr/>
          <a:lstStyle/>
          <a:p>
            <a:pPr lvl="0">
              <a:spcBef>
                <a:spcPts val="0"/>
              </a:spcBef>
              <a:buClr>
                <a:schemeClr val="lt1"/>
              </a:buClr>
              <a:buSzPts val="3200"/>
            </a:pPr>
            <a:r>
              <a:rPr lang="en-US" b="1" dirty="0">
                <a:latin typeface="Trebuchet MS" panose="020B0603020202020204" pitchFamily="34" charset="0"/>
                <a:ea typeface="Verdana"/>
                <a:cs typeface="Verdana"/>
                <a:sym typeface="Verdana"/>
              </a:rPr>
              <a:t>Module Three: Developing </a:t>
            </a:r>
            <a:r>
              <a:rPr lang="en-US" b="1" dirty="0" smtClean="0">
                <a:latin typeface="Trebuchet MS" panose="020B0603020202020204" pitchFamily="34" charset="0"/>
                <a:ea typeface="Verdana"/>
                <a:cs typeface="Verdana"/>
                <a:sym typeface="Verdana"/>
              </a:rPr>
              <a:t>Standards-Based Measurable </a:t>
            </a:r>
          </a:p>
          <a:p>
            <a:pPr lvl="0">
              <a:spcBef>
                <a:spcPts val="0"/>
              </a:spcBef>
              <a:buClr>
                <a:schemeClr val="lt1"/>
              </a:buClr>
              <a:buSzPts val="3200"/>
            </a:pPr>
            <a:r>
              <a:rPr lang="en-US" b="1" dirty="0" smtClean="0">
                <a:latin typeface="Trebuchet MS" panose="020B0603020202020204" pitchFamily="34" charset="0"/>
                <a:ea typeface="Verdana"/>
                <a:cs typeface="Verdana"/>
                <a:sym typeface="Verdana"/>
              </a:rPr>
              <a:t>Annual </a:t>
            </a:r>
            <a:r>
              <a:rPr lang="en-US" b="1" dirty="0">
                <a:latin typeface="Trebuchet MS" panose="020B0603020202020204" pitchFamily="34" charset="0"/>
                <a:ea typeface="Verdana"/>
                <a:cs typeface="Verdana"/>
                <a:sym typeface="Verdana"/>
              </a:rPr>
              <a:t>Goals</a:t>
            </a:r>
            <a:r>
              <a:rPr lang="en-US" sz="1800" dirty="0">
                <a:solidFill>
                  <a:srgbClr val="0070C0"/>
                </a:solidFill>
                <a:latin typeface="Trebuchet MS" panose="020B0603020202020204" pitchFamily="34" charset="0"/>
                <a:ea typeface="Verdana"/>
                <a:cs typeface="Verdana"/>
                <a:sym typeface="Verdana"/>
              </a:rPr>
              <a:t/>
            </a:r>
            <a:br>
              <a:rPr lang="en-US" sz="1800" dirty="0">
                <a:solidFill>
                  <a:srgbClr val="0070C0"/>
                </a:solidFill>
                <a:latin typeface="Trebuchet MS" panose="020B0603020202020204" pitchFamily="34" charset="0"/>
                <a:ea typeface="Verdana"/>
                <a:cs typeface="Verdana"/>
                <a:sym typeface="Verdana"/>
              </a:rPr>
            </a:br>
            <a:endParaRPr lang="en-US" sz="1800" dirty="0">
              <a:latin typeface="Trebuchet MS" panose="020B0603020202020204" pitchFamily="34" charset="0"/>
              <a:ea typeface="Verdana"/>
              <a:cs typeface="Verdana"/>
              <a:sym typeface="Verdana"/>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Sample: Annual Academic Math Goal</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421467"/>
            <a:ext cx="10515600" cy="3755496"/>
          </a:xfrm>
        </p:spPr>
        <p:txBody>
          <a:bodyPr/>
          <a:lstStyle/>
          <a:p>
            <a:pPr marL="0" indent="0">
              <a:lnSpc>
                <a:spcPct val="100000"/>
              </a:lnSpc>
              <a:buNone/>
            </a:pP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When given two-step inequalities with one variable, the student will solve the inequality and graph the solutions on number line with 75 percent accuracy by the end of the year.</a:t>
            </a:r>
            <a:endPar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spTree>
    <p:extLst>
      <p:ext uri="{BB962C8B-B14F-4D97-AF65-F5344CB8AC3E}">
        <p14:creationId xmlns:p14="http://schemas.microsoft.com/office/powerpoint/2010/main" val="128456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Goals Based on Alternate Achievement Standards</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218267"/>
            <a:ext cx="10515600" cy="3958696"/>
          </a:xfrm>
        </p:spPr>
        <p:txBody>
          <a:bodyPr/>
          <a:lstStyle/>
          <a:p>
            <a:pPr marL="0" indent="0">
              <a:lnSpc>
                <a:spcPct val="100000"/>
              </a:lnSpc>
              <a:buNone/>
            </a:pP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The </a:t>
            </a:r>
            <a:r>
              <a:rPr lang="en-US"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process </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for writing goals that are based on alternate achievement standards is the same as the process for writing goals based on the general standards (</a:t>
            </a:r>
            <a:r>
              <a:rPr lang="en-US"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SOL).</a:t>
            </a:r>
            <a:endPar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11</a:t>
            </a:fld>
            <a:endParaRPr lang="en-US"/>
          </a:p>
        </p:txBody>
      </p:sp>
    </p:spTree>
    <p:extLst>
      <p:ext uri="{BB962C8B-B14F-4D97-AF65-F5344CB8AC3E}">
        <p14:creationId xmlns:p14="http://schemas.microsoft.com/office/powerpoint/2010/main" val="308411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Sample: Functional Goal</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658533"/>
            <a:ext cx="10515600" cy="3518430"/>
          </a:xfrm>
        </p:spPr>
        <p:txBody>
          <a:bodyPr/>
          <a:lstStyle/>
          <a:p>
            <a:pPr marL="0" indent="0">
              <a:lnSpc>
                <a:spcPct val="100000"/>
              </a:lnSpc>
              <a:buNone/>
            </a:pP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During daily independent practice, Jane will self-monitor her frustration level by asking for help when she does not understand what to do or comprehend the next step in the directions without </a:t>
            </a:r>
            <a:r>
              <a:rPr lang="en-US"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the teacher </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prompting in 3 of 5 situations</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 </a:t>
            </a:r>
            <a:endPar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12</a:t>
            </a:fld>
            <a:endParaRPr lang="en-US"/>
          </a:p>
        </p:txBody>
      </p:sp>
    </p:spTree>
    <p:extLst>
      <p:ext uri="{BB962C8B-B14F-4D97-AF65-F5344CB8AC3E}">
        <p14:creationId xmlns:p14="http://schemas.microsoft.com/office/powerpoint/2010/main" val="144200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B. Develop M</a:t>
            </a:r>
            <a: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easurable Postsecondary</a:t>
            </a:r>
            <a: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a:r>
            <a:b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br>
            <a: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Goals and Transition </a:t>
            </a:r>
            <a: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N</a:t>
            </a:r>
            <a:r>
              <a:rPr lang="en-US" sz="3200" dirty="0" smtClean="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eeds </a:t>
            </a:r>
            <a: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(1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indent="-457200">
              <a:lnSpc>
                <a:spcPct val="100000"/>
              </a:lnSpc>
              <a:spcBef>
                <a:spcPts val="592"/>
              </a:spcBef>
              <a:buSzPts val="2960"/>
            </a:pPr>
            <a:r>
              <a:rPr lang="en-US" sz="2400" dirty="0">
                <a:solidFill>
                  <a:schemeClr val="tx1"/>
                </a:solidFill>
                <a:latin typeface="Trebuchet MS" panose="020B0603020202020204" pitchFamily="34" charset="0"/>
                <a:ea typeface="Verdana"/>
                <a:cs typeface="Verdana"/>
                <a:sym typeface="Verdana"/>
              </a:rPr>
              <a:t>Measurable Postsecondary Employment</a:t>
            </a:r>
          </a:p>
          <a:p>
            <a:pPr indent="-457200">
              <a:lnSpc>
                <a:spcPct val="100000"/>
              </a:lnSpc>
              <a:spcBef>
                <a:spcPts val="592"/>
              </a:spcBef>
              <a:buSzPts val="2960"/>
            </a:pPr>
            <a:r>
              <a:rPr lang="en-US" sz="2400" dirty="0">
                <a:solidFill>
                  <a:schemeClr val="tx1"/>
                </a:solidFill>
                <a:latin typeface="Trebuchet MS" panose="020B0603020202020204" pitchFamily="34" charset="0"/>
                <a:ea typeface="Verdana"/>
                <a:cs typeface="Verdana"/>
                <a:sym typeface="Verdana"/>
              </a:rPr>
              <a:t>Measurable Postsecondary Education</a:t>
            </a:r>
          </a:p>
          <a:p>
            <a:pPr indent="-457200">
              <a:lnSpc>
                <a:spcPct val="100000"/>
              </a:lnSpc>
              <a:spcBef>
                <a:spcPts val="592"/>
              </a:spcBef>
              <a:buSzPts val="2960"/>
            </a:pPr>
            <a:r>
              <a:rPr lang="en-US" sz="2400" dirty="0">
                <a:solidFill>
                  <a:schemeClr val="tx1"/>
                </a:solidFill>
                <a:latin typeface="Trebuchet MS" panose="020B0603020202020204" pitchFamily="34" charset="0"/>
                <a:ea typeface="Verdana"/>
                <a:cs typeface="Verdana"/>
                <a:sym typeface="Verdana"/>
              </a:rPr>
              <a:t>Measurable Postsecondary Training</a:t>
            </a:r>
          </a:p>
          <a:p>
            <a:pPr indent="-457200">
              <a:lnSpc>
                <a:spcPct val="100000"/>
              </a:lnSpc>
              <a:spcBef>
                <a:spcPts val="592"/>
              </a:spcBef>
              <a:buSzPts val="2960"/>
            </a:pPr>
            <a:r>
              <a:rPr lang="en-US" sz="2400" dirty="0">
                <a:solidFill>
                  <a:schemeClr val="tx1"/>
                </a:solidFill>
                <a:latin typeface="Trebuchet MS" panose="020B0603020202020204" pitchFamily="34" charset="0"/>
                <a:ea typeface="Verdana"/>
                <a:cs typeface="Verdana"/>
                <a:sym typeface="Verdana"/>
              </a:rPr>
              <a:t>Measurable Independent Living/Community Participation</a:t>
            </a: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13</a:t>
            </a:fld>
            <a:endParaRPr lang="en-US"/>
          </a:p>
        </p:txBody>
      </p:sp>
    </p:spTree>
    <p:extLst>
      <p:ext uri="{BB962C8B-B14F-4D97-AF65-F5344CB8AC3E}">
        <p14:creationId xmlns:p14="http://schemas.microsoft.com/office/powerpoint/2010/main" val="198121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Develop M</a:t>
            </a:r>
            <a: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easurable Postsecondary</a:t>
            </a:r>
            <a: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a:r>
            <a:b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br>
            <a: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Goals and Transition </a:t>
            </a:r>
            <a: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N</a:t>
            </a:r>
            <a:r>
              <a:rPr lang="en-US" sz="3200" dirty="0" smtClean="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eeds </a:t>
            </a:r>
            <a:r>
              <a:rPr lang="en-US" sz="3200" dirty="0">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(2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spcBef>
                <a:spcPts val="0"/>
              </a:spcBef>
              <a:buClr>
                <a:schemeClr val="dk1"/>
              </a:buClr>
              <a:buSzPts val="2590"/>
              <a:buNone/>
            </a:pPr>
            <a:r>
              <a:rPr lang="en-US" sz="2400" b="1" dirty="0">
                <a:latin typeface="Trebuchet MS" panose="020B0603020202020204" pitchFamily="34" charset="0"/>
                <a:ea typeface="Verdana" panose="020B0604030504040204" pitchFamily="34" charset="0"/>
                <a:cs typeface="Verdana" panose="020B0604030504040204" pitchFamily="34" charset="0"/>
                <a:sym typeface="Verdana"/>
              </a:rPr>
              <a:t>Ask:</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indent="-457200">
              <a:lnSpc>
                <a:spcPct val="100000"/>
              </a:lnSpc>
              <a:spcBef>
                <a:spcPts val="592"/>
              </a:spcBef>
              <a:buSzPts val="2960"/>
            </a:pPr>
            <a:r>
              <a:rPr lang="en-US" sz="2400" dirty="0">
                <a:solidFill>
                  <a:schemeClr val="tx1"/>
                </a:solidFill>
                <a:latin typeface="Trebuchet MS" panose="020B0603020202020204" pitchFamily="34" charset="0"/>
                <a:ea typeface="Verdana"/>
                <a:cs typeface="Verdana"/>
                <a:sym typeface="Verdana"/>
              </a:rPr>
              <a:t>What do you want to do after you finish high school?</a:t>
            </a:r>
            <a:endParaRPr lang="en-US" sz="2400" dirty="0">
              <a:solidFill>
                <a:schemeClr val="tx1"/>
              </a:solidFill>
              <a:latin typeface="Trebuchet MS" panose="020B0603020202020204" pitchFamily="34" charset="0"/>
              <a:ea typeface="Verdana"/>
              <a:cs typeface="Verdana"/>
            </a:endParaRPr>
          </a:p>
          <a:p>
            <a:pPr marL="228600" lvl="1" indent="-457200">
              <a:lnSpc>
                <a:spcPct val="100000"/>
              </a:lnSpc>
              <a:spcBef>
                <a:spcPts val="592"/>
              </a:spcBef>
              <a:buClr>
                <a:schemeClr val="dk1"/>
              </a:buClr>
              <a:buSzPts val="2960"/>
            </a:pPr>
            <a:r>
              <a:rPr lang="en-US" dirty="0">
                <a:latin typeface="Trebuchet MS" panose="020B0603020202020204" pitchFamily="34" charset="0"/>
                <a:ea typeface="Verdana"/>
                <a:cs typeface="Verdana"/>
                <a:sym typeface="Verdana"/>
              </a:rPr>
              <a:t>If you go to college, what do you want to study?</a:t>
            </a:r>
            <a:endParaRPr lang="en-US" dirty="0">
              <a:latin typeface="Trebuchet MS" panose="020B0603020202020204" pitchFamily="34" charset="0"/>
              <a:ea typeface="Verdana"/>
              <a:cs typeface="Verdana"/>
            </a:endParaRPr>
          </a:p>
          <a:p>
            <a:pPr marL="228600" lvl="1" indent="-457200">
              <a:lnSpc>
                <a:spcPct val="100000"/>
              </a:lnSpc>
              <a:spcBef>
                <a:spcPts val="592"/>
              </a:spcBef>
              <a:buClr>
                <a:schemeClr val="dk1"/>
              </a:buClr>
              <a:buSzPts val="2960"/>
            </a:pPr>
            <a:r>
              <a:rPr lang="en-US" dirty="0">
                <a:latin typeface="Trebuchet MS" panose="020B0603020202020204" pitchFamily="34" charset="0"/>
                <a:ea typeface="Verdana"/>
                <a:cs typeface="Verdana"/>
                <a:sym typeface="Verdana"/>
              </a:rPr>
              <a:t>What kind of work do you want to do?</a:t>
            </a:r>
            <a:endParaRPr lang="en-US" dirty="0">
              <a:latin typeface="Trebuchet MS" panose="020B0603020202020204" pitchFamily="34" charset="0"/>
              <a:ea typeface="Verdana"/>
              <a:cs typeface="Verdana"/>
            </a:endParaRPr>
          </a:p>
          <a:p>
            <a:pPr marL="228600" lvl="1" indent="-457200">
              <a:lnSpc>
                <a:spcPct val="100000"/>
              </a:lnSpc>
              <a:spcBef>
                <a:spcPts val="592"/>
              </a:spcBef>
              <a:buClr>
                <a:schemeClr val="dk1"/>
              </a:buClr>
              <a:buSzPts val="2960"/>
            </a:pPr>
            <a:r>
              <a:rPr lang="en-US" dirty="0">
                <a:latin typeface="Trebuchet MS" panose="020B0603020202020204" pitchFamily="34" charset="0"/>
                <a:ea typeface="Verdana"/>
                <a:cs typeface="Verdana"/>
                <a:sym typeface="Verdana"/>
              </a:rPr>
              <a:t>What do you want to learn more about?</a:t>
            </a:r>
            <a:endParaRPr lang="en-US" dirty="0">
              <a:latin typeface="Trebuchet MS" panose="020B0603020202020204" pitchFamily="34" charset="0"/>
              <a:ea typeface="Verdana"/>
              <a:cs typeface="Verdana"/>
            </a:endParaRPr>
          </a:p>
          <a:p>
            <a:pPr marL="228600" lvl="1" indent="-457200">
              <a:lnSpc>
                <a:spcPct val="100000"/>
              </a:lnSpc>
              <a:spcBef>
                <a:spcPts val="592"/>
              </a:spcBef>
              <a:buClr>
                <a:schemeClr val="dk1"/>
              </a:buClr>
              <a:buSzPts val="2960"/>
            </a:pPr>
            <a:r>
              <a:rPr lang="en-US" dirty="0">
                <a:latin typeface="Trebuchet MS" panose="020B0603020202020204" pitchFamily="34" charset="0"/>
                <a:ea typeface="Verdana"/>
                <a:cs typeface="Verdana"/>
                <a:sym typeface="Verdana"/>
              </a:rPr>
              <a:t>Where do you plan on </a:t>
            </a:r>
            <a:r>
              <a:rPr lang="en-US" dirty="0" smtClean="0">
                <a:latin typeface="Trebuchet MS" panose="020B0603020202020204" pitchFamily="34" charset="0"/>
                <a:ea typeface="Verdana"/>
                <a:cs typeface="Verdana"/>
                <a:sym typeface="Verdana"/>
              </a:rPr>
              <a:t>living?</a:t>
            </a:r>
            <a:endParaRPr lang="en-US" dirty="0">
              <a:latin typeface="Trebuchet MS" panose="020B0603020202020204" pitchFamily="34" charset="0"/>
              <a:ea typeface="Verdana"/>
              <a:cs typeface="Verdana"/>
              <a:sym typeface="Verdana"/>
            </a:endParaRPr>
          </a:p>
          <a:p>
            <a:pPr marL="457200" lvl="1" indent="-457200">
              <a:lnSpc>
                <a:spcPct val="100000"/>
              </a:lnSpc>
              <a:spcBef>
                <a:spcPts val="592"/>
              </a:spcBef>
              <a:buClr>
                <a:schemeClr val="dk1"/>
              </a:buClr>
              <a:buSzPts val="2960"/>
            </a:pPr>
            <a:r>
              <a:rPr lang="en-US" dirty="0" smtClean="0">
                <a:latin typeface="Trebuchet MS" panose="020B0603020202020204" pitchFamily="34" charset="0"/>
                <a:ea typeface="Verdana"/>
                <a:cs typeface="Verdana"/>
                <a:sym typeface="Verdana"/>
              </a:rPr>
              <a:t>How </a:t>
            </a:r>
            <a:r>
              <a:rPr lang="en-US" dirty="0">
                <a:latin typeface="Trebuchet MS" panose="020B0603020202020204" pitchFamily="34" charset="0"/>
                <a:ea typeface="Verdana"/>
                <a:cs typeface="Verdana"/>
                <a:sym typeface="Verdana"/>
              </a:rPr>
              <a:t>will you support yourself, get around, and recreate in your community?</a:t>
            </a:r>
            <a:endParaRPr lang="en-US" dirty="0">
              <a:latin typeface="Trebuchet MS" panose="020B0603020202020204" pitchFamily="34" charset="0"/>
              <a:ea typeface="Verdana"/>
              <a:cs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14</a:t>
            </a:fld>
            <a:endParaRPr lang="en-US"/>
          </a:p>
        </p:txBody>
      </p:sp>
    </p:spTree>
    <p:extLst>
      <p:ext uri="{BB962C8B-B14F-4D97-AF65-F5344CB8AC3E}">
        <p14:creationId xmlns:p14="http://schemas.microsoft.com/office/powerpoint/2010/main" val="1683820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Quick Check: </a:t>
            </a:r>
            <a:r>
              <a:rPr lang="en-US" sz="3200" dirty="0" smtClean="0">
                <a:latin typeface="Trebuchet MS" panose="020B0603020202020204" pitchFamily="34" charset="0"/>
                <a:ea typeface="Verdana"/>
                <a:cs typeface="Verdana"/>
                <a:sym typeface="Verdana"/>
              </a:rPr>
              <a:t>Develop </a:t>
            </a:r>
            <a:r>
              <a:rPr lang="en-US" sz="3200" dirty="0">
                <a:latin typeface="Trebuchet MS" panose="020B0603020202020204" pitchFamily="34" charset="0"/>
                <a:ea typeface="Verdana"/>
                <a:cs typeface="Verdana"/>
                <a:sym typeface="Verdana"/>
              </a:rPr>
              <a:t>M</a:t>
            </a:r>
            <a:r>
              <a:rPr lang="en-US" sz="3200" dirty="0" smtClean="0">
                <a:latin typeface="Trebuchet MS" panose="020B0603020202020204" pitchFamily="34" charset="0"/>
                <a:ea typeface="Verdana"/>
                <a:cs typeface="Verdana"/>
                <a:sym typeface="Verdana"/>
              </a:rPr>
              <a:t>easurable </a:t>
            </a:r>
            <a:r>
              <a:rPr lang="en-US" sz="3200" dirty="0">
                <a:latin typeface="Trebuchet MS" panose="020B0603020202020204" pitchFamily="34" charset="0"/>
                <a:ea typeface="Verdana"/>
                <a:cs typeface="Verdana"/>
                <a:sym typeface="Verdana"/>
              </a:rPr>
              <a:t>P</a:t>
            </a:r>
            <a:r>
              <a:rPr lang="en-US" sz="3200" dirty="0" smtClean="0">
                <a:latin typeface="Trebuchet MS" panose="020B0603020202020204" pitchFamily="34" charset="0"/>
                <a:ea typeface="Verdana"/>
                <a:cs typeface="Verdana"/>
                <a:sym typeface="Verdana"/>
              </a:rPr>
              <a:t>ostsecondary </a:t>
            </a:r>
            <a:r>
              <a:rPr lang="en-US" sz="3200" dirty="0">
                <a:latin typeface="Trebuchet MS" panose="020B0603020202020204" pitchFamily="34" charset="0"/>
                <a:ea typeface="Verdana"/>
                <a:cs typeface="Verdana"/>
                <a:sym typeface="Verdana"/>
              </a:rPr>
              <a:t>G</a:t>
            </a:r>
            <a:r>
              <a:rPr lang="en-US" sz="3200" dirty="0" smtClean="0">
                <a:latin typeface="Trebuchet MS" panose="020B0603020202020204" pitchFamily="34" charset="0"/>
                <a:ea typeface="Verdana"/>
                <a:cs typeface="Verdana"/>
                <a:sym typeface="Verdana"/>
              </a:rPr>
              <a:t>oals </a:t>
            </a:r>
            <a:r>
              <a:rPr lang="en-US" sz="3200" dirty="0">
                <a:latin typeface="Trebuchet MS" panose="020B0603020202020204" pitchFamily="34" charset="0"/>
                <a:ea typeface="Verdana"/>
                <a:cs typeface="Verdana"/>
                <a:sym typeface="Verdana"/>
              </a:rPr>
              <a:t>and </a:t>
            </a:r>
            <a:r>
              <a:rPr lang="en-US" sz="3200" dirty="0" smtClean="0">
                <a:latin typeface="Trebuchet MS" panose="020B0603020202020204" pitchFamily="34" charset="0"/>
                <a:ea typeface="Verdana"/>
                <a:cs typeface="Verdana"/>
                <a:sym typeface="Verdana"/>
              </a:rPr>
              <a:t>Transition </a:t>
            </a:r>
            <a:r>
              <a:rPr lang="en-US" sz="3200" dirty="0">
                <a:latin typeface="Trebuchet MS" panose="020B0603020202020204" pitchFamily="34" charset="0"/>
                <a:ea typeface="Verdana"/>
                <a:cs typeface="Verdana"/>
                <a:sym typeface="Verdana"/>
              </a:rPr>
              <a:t>N</a:t>
            </a:r>
            <a:r>
              <a:rPr lang="en-US" sz="3200" dirty="0" smtClean="0">
                <a:latin typeface="Trebuchet MS" panose="020B0603020202020204" pitchFamily="34" charset="0"/>
                <a:ea typeface="Verdana"/>
                <a:cs typeface="Verdana"/>
                <a:sym typeface="Verdana"/>
              </a:rPr>
              <a:t>eeds</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457200" indent="-457200">
              <a:lnSpc>
                <a:spcPct val="100000"/>
              </a:lnSpc>
              <a:spcBef>
                <a:spcPts val="592"/>
              </a:spcBef>
              <a:buSzPts val="2960"/>
            </a:pPr>
            <a:r>
              <a:rPr lang="en-US" sz="2400" dirty="0">
                <a:solidFill>
                  <a:schemeClr val="tx1"/>
                </a:solidFill>
                <a:latin typeface="Trebuchet MS" panose="020B0603020202020204" pitchFamily="34" charset="0"/>
                <a:ea typeface="Verdana"/>
                <a:cs typeface="Verdana"/>
              </a:rPr>
              <a:t>Goals reflect </a:t>
            </a:r>
            <a:r>
              <a:rPr lang="en-US" sz="2400" dirty="0">
                <a:solidFill>
                  <a:schemeClr val="tx1"/>
                </a:solidFill>
                <a:latin typeface="Trebuchet MS" panose="020B0603020202020204" pitchFamily="34" charset="0"/>
                <a:ea typeface="Verdana"/>
                <a:cs typeface="Verdana"/>
                <a:sym typeface="Verdana"/>
              </a:rPr>
              <a:t>the student’s strengths, postsecondary preferences, and interests</a:t>
            </a:r>
            <a:r>
              <a:rPr lang="en-US" sz="2400" dirty="0" smtClean="0">
                <a:solidFill>
                  <a:schemeClr val="tx1"/>
                </a:solidFill>
                <a:latin typeface="Trebuchet MS" panose="020B0603020202020204" pitchFamily="34" charset="0"/>
                <a:ea typeface="Verdana"/>
                <a:cs typeface="Verdana"/>
                <a:sym typeface="Verdana"/>
              </a:rPr>
              <a:t>.</a:t>
            </a:r>
          </a:p>
          <a:p>
            <a:pPr marL="457200" indent="-457200">
              <a:lnSpc>
                <a:spcPct val="100000"/>
              </a:lnSpc>
              <a:spcBef>
                <a:spcPts val="592"/>
              </a:spcBef>
              <a:buSzPts val="2960"/>
            </a:pPr>
            <a:endParaRPr lang="en-US" sz="2400" dirty="0">
              <a:solidFill>
                <a:schemeClr val="tx1"/>
              </a:solidFill>
              <a:latin typeface="Trebuchet MS" panose="020B0603020202020204" pitchFamily="34" charset="0"/>
              <a:ea typeface="Verdana"/>
              <a:cs typeface="Verdana"/>
            </a:endParaRPr>
          </a:p>
          <a:p>
            <a:pPr marL="457200" indent="-457200">
              <a:lnSpc>
                <a:spcPct val="100000"/>
              </a:lnSpc>
              <a:spcBef>
                <a:spcPts val="592"/>
              </a:spcBef>
              <a:buSzPts val="2960"/>
            </a:pPr>
            <a:r>
              <a:rPr lang="en-US" sz="2400" dirty="0">
                <a:solidFill>
                  <a:schemeClr val="tx1"/>
                </a:solidFill>
                <a:latin typeface="Trebuchet MS" panose="020B0603020202020204" pitchFamily="34" charset="0"/>
                <a:ea typeface="Verdana"/>
                <a:cs typeface="Verdana"/>
              </a:rPr>
              <a:t>Postsecondary </a:t>
            </a:r>
            <a:r>
              <a:rPr lang="en-US" sz="2400" dirty="0">
                <a:solidFill>
                  <a:schemeClr val="tx1"/>
                </a:solidFill>
                <a:latin typeface="Trebuchet MS" panose="020B0603020202020204" pitchFamily="34" charset="0"/>
                <a:ea typeface="Verdana"/>
                <a:cs typeface="Verdana"/>
                <a:sym typeface="Verdana"/>
              </a:rPr>
              <a:t>goals are measurable and based on age-appropriate transition assessments related to training, education, employment, and, when appropriate, independent living.</a:t>
            </a:r>
            <a:endParaRPr lang="en-US" sz="2400" dirty="0">
              <a:solidFill>
                <a:schemeClr val="tx1"/>
              </a:solidFill>
              <a:latin typeface="Trebuchet MS" panose="020B0603020202020204" pitchFamily="34" charset="0"/>
              <a:ea typeface="Verdana"/>
              <a:cs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15</a:t>
            </a:fld>
            <a:endParaRPr lang="en-US"/>
          </a:p>
        </p:txBody>
      </p:sp>
    </p:spTree>
    <p:extLst>
      <p:ext uri="{BB962C8B-B14F-4D97-AF65-F5344CB8AC3E}">
        <p14:creationId xmlns:p14="http://schemas.microsoft.com/office/powerpoint/2010/main" val="1724769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ea typeface="Verdana"/>
                <a:cs typeface="Verdana"/>
                <a:sym typeface="Verdana"/>
              </a:rPr>
              <a:t>Remember:</a:t>
            </a:r>
            <a:endParaRPr lang="en-US" dirty="0">
              <a:latin typeface="Trebuchet MS" panose="020B0603020202020204" pitchFamily="34" charset="0"/>
            </a:endParaRPr>
          </a:p>
        </p:txBody>
      </p:sp>
      <p:sp>
        <p:nvSpPr>
          <p:cNvPr id="3" name="Content Placeholder 2"/>
          <p:cNvSpPr>
            <a:spLocks noGrp="1"/>
          </p:cNvSpPr>
          <p:nvPr>
            <p:ph idx="1"/>
          </p:nvPr>
        </p:nvSpPr>
        <p:spPr>
          <a:xfrm>
            <a:off x="838200" y="2387599"/>
            <a:ext cx="10515600" cy="3789363"/>
          </a:xfrm>
        </p:spPr>
        <p:txBody>
          <a:bodyPr/>
          <a:lstStyle/>
          <a:p>
            <a:pPr marL="0" indent="0">
              <a:lnSpc>
                <a:spcPct val="100000"/>
              </a:lnSpc>
              <a:buNone/>
            </a:pP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Measurable postsecondary goals must be developed that address the area of postsecondary training, education, and employment.  Postsecondary independent living must be considered and a goal or goals written if determined to be appropriate by the IEP T</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eam</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a:t>
            </a:r>
            <a:endPar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16</a:t>
            </a:fld>
            <a:endParaRPr lang="en-US"/>
          </a:p>
        </p:txBody>
      </p:sp>
    </p:spTree>
    <p:extLst>
      <p:ext uri="{BB962C8B-B14F-4D97-AF65-F5344CB8AC3E}">
        <p14:creationId xmlns:p14="http://schemas.microsoft.com/office/powerpoint/2010/main" val="3279044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546475"/>
          </a:xfrm>
        </p:spPr>
        <p:txBody>
          <a:bodyPr>
            <a:normAutofit/>
          </a:bodyPr>
          <a:lstStyle/>
          <a:p>
            <a:r>
              <a:rPr lang="en-US" sz="3200" dirty="0" smtClean="0">
                <a:latin typeface="Trebuchet MS" panose="020B0603020202020204" pitchFamily="34" charset="0"/>
                <a:ea typeface="Verdana"/>
                <a:cs typeface="Verdana"/>
                <a:sym typeface="Verdana"/>
              </a:rPr>
              <a:t>Standards-Based </a:t>
            </a:r>
            <a:r>
              <a:rPr lang="en-US" sz="3200" dirty="0">
                <a:latin typeface="Trebuchet MS" panose="020B0603020202020204" pitchFamily="34" charset="0"/>
                <a:ea typeface="Verdana"/>
                <a:cs typeface="Verdana"/>
                <a:sym typeface="Verdana"/>
              </a:rPr>
              <a:t>Individualized Education Program</a:t>
            </a:r>
            <a:br>
              <a:rPr lang="en-US" sz="3200" dirty="0">
                <a:latin typeface="Trebuchet MS" panose="020B0603020202020204" pitchFamily="34" charset="0"/>
                <a:ea typeface="Verdana"/>
                <a:cs typeface="Verdana"/>
                <a:sym typeface="Verdana"/>
              </a:rPr>
            </a:br>
            <a:r>
              <a:rPr lang="en-US" sz="3200" dirty="0">
                <a:latin typeface="Trebuchet MS" panose="020B0603020202020204" pitchFamily="34" charset="0"/>
                <a:ea typeface="Verdana"/>
                <a:cs typeface="Verdana"/>
                <a:sym typeface="Verdana"/>
              </a:rPr>
              <a:t>Module Three: Developing </a:t>
            </a:r>
            <a:r>
              <a:rPr lang="en-US" sz="3200" dirty="0" smtClean="0">
                <a:latin typeface="Trebuchet MS" panose="020B0603020202020204" pitchFamily="34" charset="0"/>
                <a:ea typeface="Verdana"/>
                <a:cs typeface="Verdana"/>
                <a:sym typeface="Verdana"/>
              </a:rPr>
              <a:t>Standards-Based </a:t>
            </a:r>
            <a:r>
              <a:rPr lang="en-US" sz="3200" dirty="0">
                <a:latin typeface="Trebuchet MS" panose="020B0603020202020204" pitchFamily="34" charset="0"/>
                <a:ea typeface="Verdana"/>
                <a:cs typeface="Verdana"/>
                <a:sym typeface="Verdana"/>
              </a:rPr>
              <a:t>Measurable Annual Goals</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3617117"/>
            <a:ext cx="10515600" cy="1706563"/>
          </a:xfrm>
        </p:spPr>
        <p:txBody>
          <a:bodyPr>
            <a:normAutofit/>
          </a:bodyPr>
          <a:lstStyle/>
          <a:p>
            <a:pPr marL="0" indent="0">
              <a:lnSpc>
                <a:spcPct val="100000"/>
              </a:lnSpc>
              <a:buNone/>
            </a:pPr>
            <a:r>
              <a:rPr lang="en-US" dirty="0">
                <a:solidFill>
                  <a:schemeClr val="tx1"/>
                </a:solidFill>
                <a:latin typeface="Trebuchet MS" panose="020B0603020202020204" pitchFamily="34" charset="0"/>
                <a:ea typeface="Verdana"/>
                <a:cs typeface="Verdana"/>
                <a:sym typeface="Verdana"/>
              </a:rPr>
              <a:t>The resources used during the development of this training module are in the guidance document found on the </a:t>
            </a:r>
            <a:r>
              <a:rPr lang="en-US" u="sng" dirty="0" smtClean="0">
                <a:solidFill>
                  <a:schemeClr val="hlink"/>
                </a:solidFill>
                <a:latin typeface="Trebuchet MS" panose="020B0603020202020204" pitchFamily="34" charset="0"/>
                <a:ea typeface="Verdana"/>
                <a:cs typeface="Verdana"/>
                <a:sym typeface="Verdana"/>
                <a:hlinkClick r:id="rId3"/>
              </a:rPr>
              <a:t>VDOE Standards-Based IEP webpage</a:t>
            </a:r>
            <a:r>
              <a:rPr lang="en-US" dirty="0" smtClean="0">
                <a:solidFill>
                  <a:schemeClr val="tx1"/>
                </a:solidFill>
                <a:latin typeface="Trebuchet MS" panose="020B0603020202020204" pitchFamily="34" charset="0"/>
                <a:ea typeface="Verdana"/>
                <a:cs typeface="Verdana"/>
                <a:sym typeface="Verdana"/>
              </a:rPr>
              <a:t>.</a:t>
            </a:r>
            <a:endParaRPr lang="en-US" dirty="0">
              <a:solidFill>
                <a:schemeClr val="tx1"/>
              </a:solidFill>
              <a:latin typeface="Trebuchet MS" panose="020B0603020202020204" pitchFamily="34" charset="0"/>
              <a:ea typeface="Verdana"/>
              <a:cs typeface="Verdana"/>
              <a:sym typeface="Verdana"/>
            </a:endParaRPr>
          </a:p>
          <a:p>
            <a:endParaRPr lang="en-US" sz="2400" dirty="0"/>
          </a:p>
        </p:txBody>
      </p:sp>
      <p:sp>
        <p:nvSpPr>
          <p:cNvPr id="4" name="Slide Number Placeholder 3"/>
          <p:cNvSpPr>
            <a:spLocks noGrp="1"/>
          </p:cNvSpPr>
          <p:nvPr>
            <p:ph type="sldNum" sz="quarter" idx="12"/>
          </p:nvPr>
        </p:nvSpPr>
        <p:spPr/>
        <p:txBody>
          <a:bodyPr/>
          <a:lstStyle/>
          <a:p>
            <a:fld id="{25E842EE-07A5-BF42-B259-F0753968FB43}" type="slidenum">
              <a:rPr lang="en-US" smtClean="0"/>
              <a:t>17</a:t>
            </a:fld>
            <a:endParaRPr lang="en-US"/>
          </a:p>
        </p:txBody>
      </p:sp>
    </p:spTree>
    <p:extLst>
      <p:ext uri="{BB962C8B-B14F-4D97-AF65-F5344CB8AC3E}">
        <p14:creationId xmlns:p14="http://schemas.microsoft.com/office/powerpoint/2010/main" val="955010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rebuchet MS" panose="020B0603020202020204" pitchFamily="34" charset="0"/>
                <a:ea typeface="Verdana"/>
                <a:cs typeface="Verdana"/>
                <a:sym typeface="Verdana"/>
              </a:rPr>
              <a:t>Develop </a:t>
            </a:r>
            <a:r>
              <a:rPr lang="en-US" sz="3200" dirty="0" smtClean="0">
                <a:latin typeface="Trebuchet MS" panose="020B0603020202020204" pitchFamily="34" charset="0"/>
                <a:ea typeface="Verdana"/>
                <a:cs typeface="Verdana"/>
                <a:sym typeface="Verdana"/>
              </a:rPr>
              <a:t>Measurable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nnual </a:t>
            </a:r>
            <a:r>
              <a:rPr lang="en-US" sz="3200" dirty="0">
                <a:latin typeface="Trebuchet MS" panose="020B0603020202020204" pitchFamily="34" charset="0"/>
                <a:ea typeface="Verdana"/>
                <a:cs typeface="Verdana"/>
                <a:sym typeface="Verdana"/>
              </a:rPr>
              <a:t>G</a:t>
            </a:r>
            <a:r>
              <a:rPr lang="en-US" sz="3200" dirty="0" smtClean="0">
                <a:latin typeface="Trebuchet MS" panose="020B0603020202020204" pitchFamily="34" charset="0"/>
                <a:ea typeface="Verdana"/>
                <a:cs typeface="Verdana"/>
                <a:sym typeface="Verdana"/>
              </a:rPr>
              <a:t>oals </a:t>
            </a:r>
            <a:r>
              <a:rPr lang="en-US" sz="3200" dirty="0">
                <a:latin typeface="Trebuchet MS" panose="020B0603020202020204" pitchFamily="34" charset="0"/>
                <a:ea typeface="Verdana"/>
                <a:cs typeface="Verdana"/>
                <a:sym typeface="Verdana"/>
              </a:rPr>
              <a:t>B</a:t>
            </a:r>
            <a:r>
              <a:rPr lang="en-US" sz="3200" dirty="0" smtClean="0">
                <a:latin typeface="Trebuchet MS" panose="020B0603020202020204" pitchFamily="34" charset="0"/>
                <a:ea typeface="Verdana"/>
                <a:cs typeface="Verdana"/>
                <a:sym typeface="Verdana"/>
              </a:rPr>
              <a:t>ased </a:t>
            </a:r>
            <a:r>
              <a:rPr lang="en-US" sz="3200" dirty="0">
                <a:latin typeface="Trebuchet MS" panose="020B0603020202020204" pitchFamily="34" charset="0"/>
                <a:ea typeface="Verdana"/>
                <a:cs typeface="Verdana"/>
                <a:sym typeface="Verdana"/>
              </a:rPr>
              <a:t>on </a:t>
            </a:r>
            <a:r>
              <a:rPr lang="en-US" sz="3200" dirty="0" smtClean="0">
                <a:latin typeface="Trebuchet MS" panose="020B0603020202020204" pitchFamily="34" charset="0"/>
                <a:ea typeface="Verdana"/>
                <a:cs typeface="Verdana"/>
                <a:sym typeface="Verdana"/>
              </a:rPr>
              <a:t>Grade-level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cademic </a:t>
            </a:r>
            <a:r>
              <a:rPr lang="en-US" sz="3200" dirty="0">
                <a:latin typeface="Trebuchet MS" panose="020B0603020202020204" pitchFamily="34" charset="0"/>
                <a:ea typeface="Verdana"/>
                <a:cs typeface="Verdana"/>
                <a:sym typeface="Verdana"/>
              </a:rPr>
              <a:t>C</a:t>
            </a:r>
            <a:r>
              <a:rPr lang="en-US" sz="3200" dirty="0" smtClean="0">
                <a:latin typeface="Trebuchet MS" panose="020B0603020202020204" pitchFamily="34" charset="0"/>
                <a:ea typeface="Verdana"/>
                <a:cs typeface="Verdana"/>
                <a:sym typeface="Verdana"/>
              </a:rPr>
              <a:t>ontent </a:t>
            </a:r>
            <a:r>
              <a:rPr lang="en-US" sz="3200" dirty="0">
                <a:latin typeface="Trebuchet MS" panose="020B0603020202020204" pitchFamily="34" charset="0"/>
                <a:ea typeface="Verdana"/>
                <a:cs typeface="Verdana"/>
                <a:sym typeface="Verdana"/>
              </a:rPr>
              <a:t>S</a:t>
            </a:r>
            <a:r>
              <a:rPr lang="en-US" sz="3200" dirty="0" smtClean="0">
                <a:latin typeface="Trebuchet MS" panose="020B0603020202020204" pitchFamily="34" charset="0"/>
                <a:ea typeface="Verdana"/>
                <a:cs typeface="Verdana"/>
                <a:sym typeface="Verdana"/>
              </a:rPr>
              <a:t>tandards</a:t>
            </a:r>
            <a:r>
              <a:rPr lang="en-US" sz="3200" dirty="0">
                <a:latin typeface="Trebuchet MS" panose="020B0603020202020204" pitchFamily="34" charset="0"/>
                <a:ea typeface="Verdana"/>
                <a:cs typeface="Verdana"/>
                <a:sym typeface="Verdana"/>
              </a:rPr>
              <a:t/>
            </a:r>
            <a:br>
              <a:rPr lang="en-US" sz="3200" dirty="0">
                <a:latin typeface="Trebuchet MS" panose="020B0603020202020204" pitchFamily="34" charset="0"/>
                <a:ea typeface="Verdana"/>
                <a:cs typeface="Verdana"/>
                <a:sym typeface="Verdana"/>
              </a:rPr>
            </a:br>
            <a:endParaRPr lang="en-US" sz="3200"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349250" lvl="0" indent="-342900">
              <a:lnSpc>
                <a:spcPct val="100000"/>
              </a:lnSpc>
              <a:spcBef>
                <a:spcPts val="0"/>
              </a:spcBef>
              <a:buClr>
                <a:schemeClr val="dk1"/>
              </a:buClr>
              <a:buSzPts val="2300"/>
            </a:pPr>
            <a:r>
              <a:rPr lang="en-US" sz="2400" dirty="0">
                <a:solidFill>
                  <a:schemeClr val="tx1"/>
                </a:solidFill>
                <a:latin typeface="Trebuchet MS" panose="020B0603020202020204" pitchFamily="34" charset="0"/>
                <a:ea typeface="Verdana"/>
                <a:cs typeface="Verdana"/>
                <a:sym typeface="Verdana"/>
              </a:rPr>
              <a:t>What are the student’s needs as identified in the present level of performance?</a:t>
            </a:r>
            <a:endParaRPr lang="en-US" sz="2400" dirty="0">
              <a:solidFill>
                <a:schemeClr val="tx1"/>
              </a:solidFill>
              <a:latin typeface="Trebuchet MS" panose="020B0603020202020204" pitchFamily="34" charset="0"/>
            </a:endParaRPr>
          </a:p>
          <a:p>
            <a:pPr marL="349250" lvl="0" indent="-342900">
              <a:lnSpc>
                <a:spcPct val="100000"/>
              </a:lnSpc>
              <a:spcBef>
                <a:spcPts val="480"/>
              </a:spcBef>
              <a:buClr>
                <a:schemeClr val="dk1"/>
              </a:buClr>
              <a:buSzPts val="2300"/>
            </a:pPr>
            <a:r>
              <a:rPr lang="en-US" sz="2400" dirty="0">
                <a:solidFill>
                  <a:schemeClr val="tx1"/>
                </a:solidFill>
                <a:latin typeface="Trebuchet MS" panose="020B0603020202020204" pitchFamily="34" charset="0"/>
                <a:ea typeface="Verdana"/>
                <a:cs typeface="Verdana"/>
                <a:sym typeface="Verdana"/>
              </a:rPr>
              <a:t>What skills does the student require to master the content of the curriculum?</a:t>
            </a:r>
            <a:endParaRPr lang="en-US" sz="2400" dirty="0">
              <a:solidFill>
                <a:schemeClr val="tx1"/>
              </a:solidFill>
              <a:latin typeface="Trebuchet MS" panose="020B0603020202020204" pitchFamily="34" charset="0"/>
            </a:endParaRPr>
          </a:p>
          <a:p>
            <a:pPr marL="349250" lvl="0" indent="-342900">
              <a:lnSpc>
                <a:spcPct val="100000"/>
              </a:lnSpc>
              <a:spcBef>
                <a:spcPts val="480"/>
              </a:spcBef>
              <a:buClr>
                <a:schemeClr val="dk1"/>
              </a:buClr>
              <a:buSzPts val="2300"/>
            </a:pPr>
            <a:r>
              <a:rPr lang="en-US" sz="2400" dirty="0">
                <a:solidFill>
                  <a:schemeClr val="tx1"/>
                </a:solidFill>
                <a:latin typeface="Trebuchet MS" panose="020B0603020202020204" pitchFamily="34" charset="0"/>
                <a:ea typeface="Verdana"/>
                <a:cs typeface="Verdana"/>
                <a:sym typeface="Verdana"/>
              </a:rPr>
              <a:t>What can the student reasonably be expected to accomplish in one school year?</a:t>
            </a:r>
            <a:endParaRPr lang="en-US" sz="2400" dirty="0">
              <a:solidFill>
                <a:schemeClr val="tx1"/>
              </a:solidFill>
              <a:latin typeface="Trebuchet MS" panose="020B0603020202020204" pitchFamily="34" charset="0"/>
            </a:endParaRPr>
          </a:p>
          <a:p>
            <a:pPr marL="0" lvl="0" indent="0">
              <a:lnSpc>
                <a:spcPct val="100000"/>
              </a:lnSpc>
              <a:spcBef>
                <a:spcPts val="480"/>
              </a:spcBef>
              <a:buClr>
                <a:schemeClr val="dk1"/>
              </a:buClr>
              <a:buSzPts val="2400"/>
              <a:buNone/>
            </a:pPr>
            <a:r>
              <a:rPr lang="en-US" sz="2400" dirty="0" smtClean="0">
                <a:solidFill>
                  <a:schemeClr val="tx1"/>
                </a:solidFill>
                <a:latin typeface="Trebuchet MS" panose="020B0603020202020204" pitchFamily="34" charset="0"/>
                <a:ea typeface="Verdana"/>
                <a:cs typeface="Verdana"/>
                <a:sym typeface="Verdana"/>
              </a:rPr>
              <a:t>A sample </a:t>
            </a:r>
            <a:r>
              <a:rPr lang="en-US" sz="2400" dirty="0">
                <a:solidFill>
                  <a:schemeClr val="tx1"/>
                </a:solidFill>
                <a:latin typeface="Trebuchet MS" panose="020B0603020202020204" pitchFamily="34" charset="0"/>
                <a:ea typeface="Verdana"/>
                <a:cs typeface="Verdana"/>
                <a:sym typeface="Verdana"/>
              </a:rPr>
              <a:t>Standards-Based Skills Worksheet can be found in the </a:t>
            </a:r>
            <a:r>
              <a:rPr lang="en-US" sz="2400" u="sng" dirty="0" smtClean="0">
                <a:solidFill>
                  <a:schemeClr val="hlink"/>
                </a:solidFill>
                <a:latin typeface="Trebuchet MS" panose="020B0603020202020204" pitchFamily="34" charset="0"/>
                <a:ea typeface="Verdana"/>
                <a:cs typeface="Verdana"/>
                <a:sym typeface="Verdana"/>
                <a:hlinkClick r:id="rId3"/>
              </a:rPr>
              <a:t>Standards-Based IEP Guidance Document</a:t>
            </a:r>
            <a:endParaRPr lang="en-US" sz="2400" dirty="0">
              <a:latin typeface="Trebuchet MS" panose="020B0603020202020204" pitchFamily="34" charset="0"/>
              <a:ea typeface="Verdana"/>
              <a:cs typeface="Verdana"/>
              <a:sym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dirty="0"/>
          </a:p>
        </p:txBody>
      </p:sp>
    </p:spTree>
    <p:extLst>
      <p:ext uri="{BB962C8B-B14F-4D97-AF65-F5344CB8AC3E}">
        <p14:creationId xmlns:p14="http://schemas.microsoft.com/office/powerpoint/2010/main" val="73133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a typeface="Verdana"/>
                <a:cs typeface="Verdana"/>
                <a:sym typeface="Verdana"/>
              </a:rPr>
              <a:t>A.  Writing Annual Goal Components </a:t>
            </a:r>
            <a:br>
              <a:rPr lang="en-US" sz="3200" dirty="0">
                <a:ea typeface="Verdana"/>
                <a:cs typeface="Verdana"/>
                <a:sym typeface="Verdana"/>
              </a:rPr>
            </a:br>
            <a:r>
              <a:rPr lang="en-US" sz="3200" dirty="0">
                <a:ea typeface="Verdana"/>
                <a:cs typeface="Verdana"/>
                <a:sym typeface="Verdana"/>
              </a:rPr>
              <a:t>(1 of 3)</a:t>
            </a:r>
            <a:endParaRPr lang="en-US" sz="3200" dirty="0"/>
          </a:p>
        </p:txBody>
      </p:sp>
      <p:pic>
        <p:nvPicPr>
          <p:cNvPr id="6" name="Picture 5" descr="Who:  Student&#10;Timeframe:  Length of Time&#10;Conditions:  Under what conditions&#10;Behavior:  Will do what&#10;Criterian: To what level or degree" title="Annual Goal Components"/>
          <p:cNvPicPr>
            <a:picLocks noChangeAspect="1"/>
          </p:cNvPicPr>
          <p:nvPr/>
        </p:nvPicPr>
        <p:blipFill>
          <a:blip r:embed="rId3"/>
          <a:stretch>
            <a:fillRect/>
          </a:stretch>
        </p:blipFill>
        <p:spPr>
          <a:xfrm>
            <a:off x="2209800" y="1690688"/>
            <a:ext cx="7816061" cy="4422245"/>
          </a:xfrm>
          <a:prstGeom prst="rect">
            <a:avLst/>
          </a:prstGeom>
        </p:spPr>
      </p:pic>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112413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rebuchet MS" panose="020B0603020202020204" pitchFamily="34" charset="0"/>
                <a:ea typeface="Verdana"/>
                <a:cs typeface="Verdana"/>
                <a:sym typeface="Verdana"/>
              </a:rPr>
              <a:t>A. Writing Annual Goal Components </a:t>
            </a:r>
            <a:br>
              <a:rPr lang="en-US" sz="3200" dirty="0">
                <a:latin typeface="Trebuchet MS" panose="020B0603020202020204" pitchFamily="34" charset="0"/>
                <a:ea typeface="Verdana"/>
                <a:cs typeface="Verdana"/>
                <a:sym typeface="Verdana"/>
              </a:rPr>
            </a:br>
            <a:r>
              <a:rPr lang="en-US" sz="3200" dirty="0">
                <a:latin typeface="Trebuchet MS" panose="020B0603020202020204" pitchFamily="34" charset="0"/>
                <a:ea typeface="Verdana"/>
                <a:cs typeface="Verdana"/>
                <a:sym typeface="Verdana"/>
              </a:rPr>
              <a:t>(2 of 3)</a:t>
            </a:r>
            <a:br>
              <a:rPr lang="en-US" sz="3200" dirty="0">
                <a:latin typeface="Trebuchet MS" panose="020B0603020202020204" pitchFamily="34" charset="0"/>
                <a:ea typeface="Verdana"/>
                <a:cs typeface="Verdana"/>
                <a:sym typeface="Verdana"/>
              </a:rPr>
            </a:b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lnSpc>
                <a:spcPct val="100000"/>
              </a:lnSpc>
              <a:spcBef>
                <a:spcPts val="0"/>
              </a:spcBef>
              <a:buClr>
                <a:schemeClr val="dk1"/>
              </a:buClr>
              <a:buSzPts val="2405"/>
              <a:buNone/>
            </a:pPr>
            <a:r>
              <a:rPr lang="en-US" sz="2400" b="1" dirty="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Ask: </a:t>
            </a:r>
            <a:endParaRPr lang="en-US" sz="2400" dirty="0"/>
          </a:p>
          <a:p>
            <a:pPr lvl="0">
              <a:lnSpc>
                <a:spcPct val="100000"/>
              </a:lnSpc>
              <a:spcBef>
                <a:spcPts val="481"/>
              </a:spcBef>
              <a:buClr>
                <a:schemeClr val="dk1"/>
              </a:buClr>
              <a:buSzPts val="2405"/>
            </a:pPr>
            <a:r>
              <a:rPr lang="en-US" sz="2400" dirty="0">
                <a:solidFill>
                  <a:schemeClr val="tx1"/>
                </a:solidFill>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Does the goal have a specific timeframe?</a:t>
            </a:r>
            <a:endParaRPr lang="en-US" sz="2400" dirty="0">
              <a:solidFill>
                <a:schemeClr val="tx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lvl="0">
              <a:lnSpc>
                <a:spcPct val="100000"/>
              </a:lnSpc>
              <a:spcBef>
                <a:spcPts val="481"/>
              </a:spcBef>
              <a:buClr>
                <a:schemeClr val="dk1"/>
              </a:buClr>
              <a:buSzPts val="2405"/>
            </a:pPr>
            <a:r>
              <a:rPr lang="en-US" sz="2400" dirty="0">
                <a:solidFill>
                  <a:schemeClr val="tx1"/>
                </a:solidFill>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What can the student reasonably </a:t>
            </a:r>
            <a:r>
              <a:rPr lang="en-US" sz="2400" dirty="0" smtClean="0">
                <a:solidFill>
                  <a:schemeClr val="tx1"/>
                </a:solidFill>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be </a:t>
            </a:r>
            <a:r>
              <a:rPr lang="en-US" sz="2400" dirty="0" smtClean="0">
                <a:solidFill>
                  <a:schemeClr val="tx1"/>
                </a:solidFill>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expected </a:t>
            </a:r>
            <a:r>
              <a:rPr lang="en-US" sz="2400" dirty="0">
                <a:solidFill>
                  <a:schemeClr val="tx1"/>
                </a:solidFill>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to accomplish in one </a:t>
            </a:r>
            <a:r>
              <a:rPr lang="en-US" sz="2400" dirty="0" smtClean="0">
                <a:solidFill>
                  <a:schemeClr val="tx1"/>
                </a:solidFill>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school </a:t>
            </a:r>
            <a:r>
              <a:rPr lang="en-US" sz="2400" dirty="0" smtClean="0">
                <a:solidFill>
                  <a:schemeClr val="tx1"/>
                </a:solidFill>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year</a:t>
            </a:r>
            <a:r>
              <a:rPr lang="en-US" sz="2400" dirty="0">
                <a:solidFill>
                  <a:schemeClr val="tx1"/>
                </a:solidFill>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t>
            </a:r>
            <a:endParaRPr lang="en-US" sz="2400" dirty="0">
              <a:solidFill>
                <a:schemeClr val="tx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lvl="0">
              <a:lnSpc>
                <a:spcPct val="100000"/>
              </a:lnSpc>
              <a:spcBef>
                <a:spcPts val="481"/>
              </a:spcBef>
              <a:buClr>
                <a:schemeClr val="dk1"/>
              </a:buClr>
              <a:buSzPts val="2405"/>
            </a:pPr>
            <a:r>
              <a:rPr lang="en-US" sz="2400" dirty="0">
                <a:solidFill>
                  <a:schemeClr val="tx1"/>
                </a:solidFill>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Are the conditions for meeting the goal addressed?</a:t>
            </a:r>
            <a:endParaRPr lang="en-US" sz="24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194891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A. Writing </a:t>
            </a:r>
            <a:r>
              <a:rPr lang="en-US" sz="3200" dirty="0" smtClean="0">
                <a:latin typeface="Trebuchet MS" panose="020B0603020202020204" pitchFamily="34" charset="0"/>
                <a:ea typeface="Verdana"/>
                <a:cs typeface="Verdana"/>
                <a:sym typeface="Verdana"/>
              </a:rPr>
              <a:t>Annual </a:t>
            </a:r>
            <a:r>
              <a:rPr lang="en-US" sz="3200" dirty="0">
                <a:latin typeface="Trebuchet MS" panose="020B0603020202020204" pitchFamily="34" charset="0"/>
                <a:ea typeface="Verdana"/>
                <a:cs typeface="Verdana"/>
                <a:sym typeface="Verdana"/>
              </a:rPr>
              <a:t>Goal Components </a:t>
            </a:r>
            <a:br>
              <a:rPr lang="en-US" sz="3200" dirty="0">
                <a:latin typeface="Trebuchet MS" panose="020B0603020202020204" pitchFamily="34" charset="0"/>
                <a:ea typeface="Verdana"/>
                <a:cs typeface="Verdana"/>
                <a:sym typeface="Verdana"/>
              </a:rPr>
            </a:br>
            <a:r>
              <a:rPr lang="en-US" sz="3200" dirty="0">
                <a:latin typeface="Trebuchet MS" panose="020B0603020202020204" pitchFamily="34" charset="0"/>
                <a:ea typeface="Verdana"/>
                <a:cs typeface="Verdana"/>
                <a:sym typeface="Verdana"/>
              </a:rPr>
              <a:t>(3 of 3)</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1947333"/>
            <a:ext cx="10515600" cy="4229630"/>
          </a:xfrm>
        </p:spPr>
        <p:txBody>
          <a:bodyPr/>
          <a:lstStyle/>
          <a:p>
            <a:pPr lvl="0">
              <a:lnSpc>
                <a:spcPct val="100000"/>
              </a:lnSpc>
              <a:spcBef>
                <a:spcPts val="480"/>
              </a:spcBef>
              <a:buClr>
                <a:schemeClr val="dk1"/>
              </a:buClr>
              <a:buSzPts val="2400"/>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Are the goals written in terms that parents and educators can understand?</a:t>
            </a:r>
            <a:endPar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Do the goals support participation and progress in the general education curriculum and for preschool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students’ </a:t>
            </a: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participation in age-appropriate activities?</a:t>
            </a:r>
            <a:endPar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Do the annual goals support postsecondary goals?</a:t>
            </a:r>
            <a:endPar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101498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Quick Check: </a:t>
            </a:r>
            <a:r>
              <a:rPr lang="en-US" sz="3200" dirty="0" smtClean="0">
                <a:latin typeface="Trebuchet MS" panose="020B0603020202020204" pitchFamily="34" charset="0"/>
                <a:ea typeface="Verdana"/>
                <a:cs typeface="Verdana"/>
                <a:sym typeface="Verdana"/>
              </a:rPr>
              <a:t>Writing </a:t>
            </a:r>
            <a:r>
              <a:rPr lang="en-US" sz="3200" dirty="0">
                <a:latin typeface="Trebuchet MS" panose="020B0603020202020204" pitchFamily="34" charset="0"/>
                <a:ea typeface="Verdana"/>
                <a:cs typeface="Verdana"/>
                <a:sym typeface="Verdana"/>
              </a:rPr>
              <a:t>Annual Goal Components</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lvl="0">
              <a:lnSpc>
                <a:spcPct val="100000"/>
              </a:lnSpc>
              <a:spcBef>
                <a:spcPts val="0"/>
              </a:spcBef>
              <a:buClr>
                <a:schemeClr val="dk1"/>
              </a:buClr>
              <a:buSzPts val="2402"/>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Goals are related to information in the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PLOP.</a:t>
            </a:r>
            <a:endPar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2"/>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Goals are written to address academic and/or functional disability related needs, such as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behaviors.</a:t>
            </a:r>
            <a:endPar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2"/>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Goals are measurable and include a projected level of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attainment.</a:t>
            </a:r>
            <a:endPar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2"/>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Goals are instructionally relevant and support participation and progress in the general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curriculum.</a:t>
            </a:r>
            <a:endPar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64729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Sample: Reading Content Standard 3.5</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1544320"/>
            <a:ext cx="10515600" cy="4998720"/>
          </a:xfrm>
        </p:spPr>
        <p:txBody>
          <a:bodyPr>
            <a:normAutofit fontScale="32500" lnSpcReduction="20000"/>
          </a:bodyPr>
          <a:lstStyle/>
          <a:p>
            <a:pPr marL="457200" lvl="0" indent="-400050">
              <a:lnSpc>
                <a:spcPct val="120000"/>
              </a:lnSpc>
              <a:spcBef>
                <a:spcPts val="0"/>
              </a:spcBef>
              <a:buClr>
                <a:schemeClr val="dk1"/>
              </a:buClr>
              <a:buSzPts val="1400"/>
              <a:buNone/>
            </a:pPr>
            <a:r>
              <a:rPr lang="en-US" sz="5500" dirty="0">
                <a:solidFill>
                  <a:srgbClr val="D50032"/>
                </a:solidFill>
                <a:latin typeface="Trebuchet MS" panose="020B0603020202020204" pitchFamily="34" charset="0"/>
                <a:ea typeface="Verdana" panose="020B0604030504040204" pitchFamily="34" charset="0"/>
                <a:cs typeface="Verdana" panose="020B0604030504040204" pitchFamily="34" charset="0"/>
                <a:sym typeface="Verdana"/>
              </a:rPr>
              <a:t>3.5</a:t>
            </a:r>
            <a:r>
              <a:rPr lang="en-US" sz="5500" dirty="0">
                <a:latin typeface="Trebuchet MS" panose="020B0603020202020204" pitchFamily="34" charset="0"/>
                <a:ea typeface="Verdana" panose="020B0604030504040204" pitchFamily="34" charset="0"/>
                <a:cs typeface="Verdana" panose="020B0604030504040204" pitchFamily="34" charset="0"/>
                <a:sym typeface="Verdana"/>
              </a:rPr>
              <a:t> </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The student will read and demonstrate comprehension of fictional texts, literary nonfiction, and poetry</a:t>
            </a: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a:t>
            </a:r>
          </a:p>
          <a:p>
            <a:pPr marL="57150" lvl="0" indent="0">
              <a:lnSpc>
                <a:spcPct val="80000"/>
              </a:lnSpc>
              <a:spcBef>
                <a:spcPts val="0"/>
              </a:spcBef>
              <a:buClr>
                <a:schemeClr val="dk1"/>
              </a:buClr>
              <a:buSzPts val="1400"/>
              <a:buNone/>
            </a:pPr>
            <a:endPar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Set </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a purpose for reading.</a:t>
            </a:r>
            <a:endPar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Make </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connections between reading selections.</a:t>
            </a:r>
            <a:endPar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Make</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 confirm, and revise predictions.</a:t>
            </a:r>
            <a:endPar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Compare </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and contrast settings, characters, and plot events. </a:t>
            </a:r>
            <a:endPar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rgbClr val="D50032"/>
                </a:solidFill>
                <a:latin typeface="Trebuchet MS" panose="020B0603020202020204" pitchFamily="34" charset="0"/>
                <a:ea typeface="Verdana" panose="020B0604030504040204" pitchFamily="34" charset="0"/>
                <a:cs typeface="Verdana" panose="020B0604030504040204" pitchFamily="34" charset="0"/>
                <a:sym typeface="Verdana"/>
              </a:rPr>
              <a:t>Summarize </a:t>
            </a:r>
            <a:r>
              <a:rPr lang="en-US" sz="5500" dirty="0">
                <a:solidFill>
                  <a:srgbClr val="D50032"/>
                </a:solidFill>
                <a:latin typeface="Trebuchet MS" panose="020B0603020202020204" pitchFamily="34" charset="0"/>
                <a:ea typeface="Verdana" panose="020B0604030504040204" pitchFamily="34" charset="0"/>
                <a:cs typeface="Verdana" panose="020B0604030504040204" pitchFamily="34" charset="0"/>
                <a:sym typeface="Verdana"/>
              </a:rPr>
              <a:t>plot events.</a:t>
            </a:r>
            <a:endParaRPr lang="en-US" sz="5500" dirty="0">
              <a:solidFill>
                <a:srgbClr val="D50032"/>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Identify </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the narrator of a story.</a:t>
            </a:r>
            <a:endPar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rgbClr val="D50032"/>
                </a:solidFill>
                <a:latin typeface="Trebuchet MS" panose="020B0603020202020204" pitchFamily="34" charset="0"/>
                <a:ea typeface="Verdana" panose="020B0604030504040204" pitchFamily="34" charset="0"/>
                <a:cs typeface="Verdana" panose="020B0604030504040204" pitchFamily="34" charset="0"/>
                <a:sym typeface="Verdana"/>
              </a:rPr>
              <a:t>Ask </a:t>
            </a:r>
            <a:r>
              <a:rPr lang="en-US" sz="5500" dirty="0">
                <a:solidFill>
                  <a:srgbClr val="D50032"/>
                </a:solidFill>
                <a:latin typeface="Trebuchet MS" panose="020B0603020202020204" pitchFamily="34" charset="0"/>
                <a:ea typeface="Verdana" panose="020B0604030504040204" pitchFamily="34" charset="0"/>
                <a:cs typeface="Verdana" panose="020B0604030504040204" pitchFamily="34" charset="0"/>
                <a:sym typeface="Verdana"/>
              </a:rPr>
              <a:t>and answer questions about what is read.</a:t>
            </a:r>
            <a:endParaRPr lang="en-US" sz="5500" dirty="0">
              <a:solidFill>
                <a:srgbClr val="D50032"/>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rgbClr val="D50032"/>
                </a:solidFill>
                <a:latin typeface="Trebuchet MS" panose="020B0603020202020204" pitchFamily="34" charset="0"/>
                <a:ea typeface="Verdana" panose="020B0604030504040204" pitchFamily="34" charset="0"/>
                <a:cs typeface="Verdana" panose="020B0604030504040204" pitchFamily="34" charset="0"/>
                <a:sym typeface="Verdana"/>
              </a:rPr>
              <a:t>Draw </a:t>
            </a:r>
            <a:r>
              <a:rPr lang="en-US" sz="5500" dirty="0">
                <a:solidFill>
                  <a:srgbClr val="D50032"/>
                </a:solidFill>
                <a:latin typeface="Trebuchet MS" panose="020B0603020202020204" pitchFamily="34" charset="0"/>
                <a:ea typeface="Verdana" panose="020B0604030504040204" pitchFamily="34" charset="0"/>
                <a:cs typeface="Verdana" panose="020B0604030504040204" pitchFamily="34" charset="0"/>
                <a:sym typeface="Verdana"/>
              </a:rPr>
              <a:t>conclusions using the text for support.</a:t>
            </a:r>
            <a:endParaRPr lang="en-US" sz="5500" dirty="0">
              <a:solidFill>
                <a:srgbClr val="D50032"/>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Identify </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the conflict and resolution.</a:t>
            </a:r>
            <a:endPar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Identify </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the theme. </a:t>
            </a:r>
            <a:endPar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Use </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reading strategies to monitor comprehension </a:t>
            </a: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throughout the </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reading process.</a:t>
            </a:r>
            <a:endPar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Differentiate </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between fiction and nonfiction.</a:t>
            </a:r>
            <a:endPar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914400" lvl="0" indent="-457200">
              <a:lnSpc>
                <a:spcPct val="120000"/>
              </a:lnSpc>
              <a:spcBef>
                <a:spcPts val="280"/>
              </a:spcBef>
              <a:buFont typeface="+mj-lt"/>
              <a:buAutoNum type="alphaLcParenR"/>
            </a:pPr>
            <a:r>
              <a:rPr lang="en-US" sz="5500"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Read </a:t>
            </a:r>
            <a:r>
              <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with fluency, accuracy, and meaningful expression.</a:t>
            </a:r>
            <a:endParaRPr lang="en-US" sz="55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74871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Sample: Annual Academic Reading Goal</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indent="0">
              <a:lnSpc>
                <a:spcPct val="100000"/>
              </a:lnSpc>
              <a:buNone/>
            </a:pP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By the end of the third grading period, using </a:t>
            </a:r>
            <a:r>
              <a:rPr lang="en-US"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grade-level </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fictional reading materials and graphic organizers, the student will ask and answer questions about what is read, draw conclusions, and summarize the content with 80 percent</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accuracy.</a:t>
            </a:r>
            <a:endPar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a:p>
        </p:txBody>
      </p:sp>
    </p:spTree>
    <p:extLst>
      <p:ext uri="{BB962C8B-B14F-4D97-AF65-F5344CB8AC3E}">
        <p14:creationId xmlns:p14="http://schemas.microsoft.com/office/powerpoint/2010/main" val="403549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Sample: </a:t>
            </a:r>
            <a:r>
              <a:rPr lang="en-US" sz="3200" dirty="0" smtClean="0">
                <a:latin typeface="Trebuchet MS" panose="020B0603020202020204" pitchFamily="34" charset="0"/>
                <a:ea typeface="Verdana"/>
                <a:cs typeface="Verdana"/>
                <a:sym typeface="Verdana"/>
              </a:rPr>
              <a:t>Mathematics </a:t>
            </a:r>
            <a:r>
              <a:rPr lang="en-US" sz="3200" dirty="0">
                <a:latin typeface="Trebuchet MS" panose="020B0603020202020204" pitchFamily="34" charset="0"/>
                <a:ea typeface="Verdana"/>
                <a:cs typeface="Verdana"/>
                <a:sym typeface="Verdana"/>
              </a:rPr>
              <a:t>Content Standard 7.13</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421467"/>
            <a:ext cx="10515600" cy="3755496"/>
          </a:xfrm>
        </p:spPr>
        <p:txBody>
          <a:bodyPr>
            <a:normAutofit/>
          </a:bodyPr>
          <a:lstStyle/>
          <a:p>
            <a:pPr marL="0" indent="0">
              <a:lnSpc>
                <a:spcPct val="100000"/>
              </a:lnSpc>
              <a:buNone/>
            </a:pPr>
            <a:r>
              <a:rPr lang="en-US" dirty="0">
                <a:latin typeface="Trebuchet MS" panose="020B0603020202020204" pitchFamily="34" charset="0"/>
                <a:ea typeface="Verdana"/>
                <a:cs typeface="Verdana"/>
                <a:sym typeface="Verdana"/>
              </a:rPr>
              <a:t>7.13 </a:t>
            </a:r>
            <a:r>
              <a:rPr lang="en-US" dirty="0">
                <a:solidFill>
                  <a:schemeClr val="tx1"/>
                </a:solidFill>
                <a:latin typeface="Trebuchet MS" panose="020B0603020202020204" pitchFamily="34" charset="0"/>
                <a:ea typeface="Verdana"/>
                <a:cs typeface="Verdana"/>
                <a:sym typeface="Verdana"/>
              </a:rPr>
              <a:t>The student will solve one- and two-step linear inequalities in one variable, including practical </a:t>
            </a:r>
            <a:r>
              <a:rPr lang="en-US" dirty="0" smtClean="0">
                <a:solidFill>
                  <a:schemeClr val="tx1"/>
                </a:solidFill>
                <a:latin typeface="Trebuchet MS" panose="020B0603020202020204" pitchFamily="34" charset="0"/>
                <a:ea typeface="Verdana"/>
                <a:cs typeface="Verdana"/>
                <a:sym typeface="Verdana"/>
              </a:rPr>
              <a:t>problems </a:t>
            </a:r>
            <a:r>
              <a:rPr lang="en-US" dirty="0">
                <a:solidFill>
                  <a:schemeClr val="tx1"/>
                </a:solidFill>
                <a:latin typeface="Trebuchet MS" panose="020B0603020202020204" pitchFamily="34" charset="0"/>
                <a:ea typeface="Verdana"/>
                <a:cs typeface="Verdana"/>
                <a:sym typeface="Verdana"/>
              </a:rPr>
              <a:t>involving addition, subtraction, multiplication, and division, and graph the solution on a number </a:t>
            </a:r>
            <a:r>
              <a:rPr lang="en-US" dirty="0" smtClean="0">
                <a:solidFill>
                  <a:schemeClr val="tx1"/>
                </a:solidFill>
                <a:latin typeface="Trebuchet MS" panose="020B0603020202020204" pitchFamily="34" charset="0"/>
                <a:ea typeface="Verdana"/>
                <a:cs typeface="Verdana"/>
                <a:sym typeface="Verdana"/>
              </a:rPr>
              <a:t>line.</a:t>
            </a:r>
            <a:endParaRPr lang="en-US" dirty="0">
              <a:solidFill>
                <a:schemeClr val="tx1"/>
              </a:solidFill>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185083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717</TotalTime>
  <Words>2621</Words>
  <Application>Microsoft Office PowerPoint</Application>
  <PresentationFormat>Widescreen</PresentationFormat>
  <Paragraphs>182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Trebuchet MS</vt:lpstr>
      <vt:lpstr>Verdana</vt:lpstr>
      <vt:lpstr>VDOE</vt:lpstr>
      <vt:lpstr>Standards-Based Individualized Education Program</vt:lpstr>
      <vt:lpstr>Develop Measurable Annual Goals Based on Grade-level Academic Content Standards </vt:lpstr>
      <vt:lpstr>A.  Writing Annual Goal Components  (1 of 3)</vt:lpstr>
      <vt:lpstr>A. Writing Annual Goal Components  (2 of 3) </vt:lpstr>
      <vt:lpstr>A. Writing Annual Goal Components  (3 of 3)</vt:lpstr>
      <vt:lpstr>Quick Check: Writing Annual Goal Components</vt:lpstr>
      <vt:lpstr>Sample: Reading Content Standard 3.5</vt:lpstr>
      <vt:lpstr>Sample: Annual Academic Reading Goal</vt:lpstr>
      <vt:lpstr>Sample: Mathematics Content Standard 7.13</vt:lpstr>
      <vt:lpstr>Sample: Annual Academic Math Goal</vt:lpstr>
      <vt:lpstr>Goals Based on Alternate Achievement Standards</vt:lpstr>
      <vt:lpstr>Sample: Functional Goal</vt:lpstr>
      <vt:lpstr>B. Develop Measurable Postsecondary Goals and Transition Needs (1 of 2)</vt:lpstr>
      <vt:lpstr>Develop Measurable Postsecondary Goals and Transition Needs (2 of 2)</vt:lpstr>
      <vt:lpstr>Quick Check: Develop Measurable Postsecondary Goals and Transition Needs</vt:lpstr>
      <vt:lpstr>Remember:</vt:lpstr>
      <vt:lpstr>Standards-Based Individualized Education Program Module Three: Developing Standards-Based Measurable Annual Goals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SBIEP Module 3 Goals</dc:title>
  <dc:creator>Virginia Department of Education</dc:creator>
  <cp:lastModifiedBy>Williams-Faus, Kristin (DOE)</cp:lastModifiedBy>
  <cp:revision>50</cp:revision>
  <dcterms:created xsi:type="dcterms:W3CDTF">2020-06-29T15:52:04Z</dcterms:created>
  <dcterms:modified xsi:type="dcterms:W3CDTF">2022-01-12T20:26:12Z</dcterms:modified>
</cp:coreProperties>
</file>