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1"/>
  </p:notesMasterIdLst>
  <p:handoutMasterIdLst>
    <p:handoutMasterId r:id="rId12"/>
  </p:handoutMasterIdLst>
  <p:sldIdLst>
    <p:sldId id="258" r:id="rId2"/>
    <p:sldId id="272" r:id="rId3"/>
    <p:sldId id="273" r:id="rId4"/>
    <p:sldId id="274" r:id="rId5"/>
    <p:sldId id="275" r:id="rId6"/>
    <p:sldId id="276" r:id="rId7"/>
    <p:sldId id="277" r:id="rId8"/>
    <p:sldId id="278"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ITA" lastIdx="29"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50D"/>
    <a:srgbClr val="C2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8023" autoAdjust="0"/>
  </p:normalViewPr>
  <p:slideViewPr>
    <p:cSldViewPr snapToGrid="0" snapToObjects="1">
      <p:cViewPr varScale="1">
        <p:scale>
          <a:sx n="60" d="100"/>
          <a:sy n="60" d="100"/>
        </p:scale>
        <p:origin x="884" y="56"/>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1/12/2022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oe.virginia.gov/instruction/graduation/credit_accommodations.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oe.virginia.gov/instruction/graduation/credit_accommodations.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latin typeface="Trebuchet MS" panose="020B0603020202020204" pitchFamily="34" charset="0"/>
                <a:ea typeface="Verdana" panose="020B0604030504040204" pitchFamily="34" charset="0"/>
                <a:cs typeface="Verdana" panose="020B0604030504040204" pitchFamily="34" charset="0"/>
              </a:rPr>
              <a:t>SBIEP Module Eight: Additional Components - </a:t>
            </a:r>
          </a:p>
          <a:p>
            <a:pPr eaLnBrk="1" hangingPunct="1">
              <a:spcBef>
                <a:spcPct val="0"/>
              </a:spcBef>
            </a:pPr>
            <a:r>
              <a:rPr lang="en-US" altLang="en-US" dirty="0" smtClean="0">
                <a:latin typeface="Trebuchet MS" panose="020B0603020202020204" pitchFamily="34" charset="0"/>
                <a:ea typeface="Verdana" panose="020B0604030504040204" pitchFamily="34" charset="0"/>
                <a:cs typeface="Verdana" panose="020B0604030504040204" pitchFamily="34" charset="0"/>
              </a:rPr>
              <a:t>This module includes additional components that are specific to secondary IEPs.</a:t>
            </a:r>
          </a:p>
          <a:p>
            <a:endParaRPr lang="en-US"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8571A650-665F-B049-BFDF-C141BB58E043}" type="slidenum">
              <a:rPr lang="en-US" smtClean="0"/>
              <a:pPr/>
              <a:t>1</a:t>
            </a:fld>
            <a:endParaRPr lang="en-US"/>
          </a:p>
        </p:txBody>
      </p:sp>
    </p:spTree>
    <p:extLst>
      <p:ext uri="{BB962C8B-B14F-4D97-AF65-F5344CB8AC3E}">
        <p14:creationId xmlns:p14="http://schemas.microsoft.com/office/powerpoint/2010/main" val="47536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ea typeface="Verdana"/>
                <a:cs typeface="Verdana"/>
                <a:sym typeface="Verdana"/>
              </a:rPr>
              <a:t>Beginning not later than one year before the child reaches 18 years of age, indicate the date that the student and parent were informed of the transfer of parental rights under IDEA to the adult student at the age of 18. This must occur at least one year prior to the age of 18.</a:t>
            </a:r>
            <a:endParaRPr lang="en-US" dirty="0" smtClean="0">
              <a:latin typeface="Trebuchet MS" panose="020B060302020202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8571A650-665F-B049-BFDF-C141BB58E043}" type="slidenum">
              <a:rPr lang="en-US" smtClean="0"/>
              <a:pPr/>
              <a:t>2</a:t>
            </a:fld>
            <a:endParaRPr lang="en-US"/>
          </a:p>
        </p:txBody>
      </p:sp>
    </p:spTree>
    <p:extLst>
      <p:ext uri="{BB962C8B-B14F-4D97-AF65-F5344CB8AC3E}">
        <p14:creationId xmlns:p14="http://schemas.microsoft.com/office/powerpoint/2010/main" val="35365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Trebuchet MS" panose="020B0603020202020204" pitchFamily="34" charset="0"/>
                <a:ea typeface="Verdana"/>
                <a:cs typeface="Verdana"/>
                <a:sym typeface="Verdana"/>
              </a:rPr>
              <a:t>The student’s Diploma and Program Completion candidate status must be discussed at least annually, more often as appropriate.  One or more of the following options may be checked: Advanced Studies Diploma; Standard Diploma; Applied Studies Diploma; Certificate of Program Completion; Certificate of High School Equivalency Exam; GAD; or Not discussed at this time.  It is essential to consider the student’s need for occupational readiness upon school completion, including consideration of courses to prepare the student as a career and technical education program completer.</a:t>
            </a:r>
            <a:endParaRPr lang="en-US" dirty="0" smtClean="0">
              <a:latin typeface="Trebuchet MS" panose="020B0603020202020204" pitchFamily="34" charset="0"/>
            </a:endParaRPr>
          </a:p>
          <a:p>
            <a:pPr marL="0" lvl="0" indent="0" algn="l" rtl="0">
              <a:spcBef>
                <a:spcPts val="0"/>
              </a:spcBef>
              <a:spcAft>
                <a:spcPts val="0"/>
              </a:spcAft>
              <a:buNone/>
            </a:pPr>
            <a:endParaRPr lang="en-US" dirty="0" smtClean="0">
              <a:latin typeface="Trebuchet MS" panose="020B0603020202020204" pitchFamily="34" charset="0"/>
              <a:ea typeface="Verdana"/>
              <a:cs typeface="Verdana"/>
              <a:sym typeface="Verdana"/>
            </a:endParaRPr>
          </a:p>
          <a:p>
            <a:pPr marL="0" marR="0" lvl="0" indent="0" algn="l" rtl="0">
              <a:lnSpc>
                <a:spcPct val="100000"/>
              </a:lnSpc>
              <a:spcBef>
                <a:spcPts val="0"/>
              </a:spcBef>
              <a:spcAft>
                <a:spcPts val="0"/>
              </a:spcAft>
              <a:buClr>
                <a:srgbClr val="FF0000"/>
              </a:buClr>
              <a:buSzPts val="1200"/>
              <a:buFont typeface="Verdana"/>
              <a:buNone/>
            </a:pPr>
            <a:r>
              <a:rPr lang="en-US" sz="1200" i="1" dirty="0" smtClean="0">
                <a:solidFill>
                  <a:srgbClr val="FF0000"/>
                </a:solidFill>
                <a:latin typeface="Trebuchet MS" panose="020B0603020202020204" pitchFamily="34" charset="0"/>
                <a:ea typeface="Verdana"/>
                <a:cs typeface="Verdana"/>
                <a:sym typeface="Verdana"/>
              </a:rPr>
              <a:t>*The Modified Standard Diploma (MSD) is no longer an option for students with disabilities who enter the ninth grade for the first time in the 2013-2014 school year and beyond. For those students who may be eligible for the MSD, the team must consider the student’s need for occupational readiness.</a:t>
            </a:r>
            <a:endParaRPr lang="en-US" dirty="0" smtClean="0">
              <a:latin typeface="Trebuchet MS" panose="020B060302020202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8571A650-665F-B049-BFDF-C141BB58E043}" type="slidenum">
              <a:rPr lang="en-US" smtClean="0"/>
              <a:pPr/>
              <a:t>3</a:t>
            </a:fld>
            <a:endParaRPr lang="en-US"/>
          </a:p>
        </p:txBody>
      </p:sp>
    </p:spTree>
    <p:extLst>
      <p:ext uri="{BB962C8B-B14F-4D97-AF65-F5344CB8AC3E}">
        <p14:creationId xmlns:p14="http://schemas.microsoft.com/office/powerpoint/2010/main" val="109260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dirty="0" smtClean="0">
                <a:solidFill>
                  <a:schemeClr val="dk1"/>
                </a:solidFill>
                <a:latin typeface="Trebuchet MS" panose="020B0603020202020204" pitchFamily="34" charset="0"/>
                <a:ea typeface="Calibri"/>
                <a:cs typeface="Calibri"/>
                <a:sym typeface="Calibri"/>
              </a:rPr>
              <a:t>It</a:t>
            </a:r>
            <a:r>
              <a:rPr lang="en-US" sz="1200" b="0" i="0" u="none" strike="noStrike" dirty="0" smtClean="0">
                <a:solidFill>
                  <a:schemeClr val="dk1"/>
                </a:solidFill>
                <a:latin typeface="Trebuchet MS" panose="020B0603020202020204" pitchFamily="34" charset="0"/>
                <a:ea typeface="Verdana"/>
                <a:cs typeface="Verdana"/>
                <a:sym typeface="Verdana"/>
              </a:rPr>
              <a:t> is the IEP team’s responsibility to determine if a student is eligible to use credit accommodations to obtain the Standard Diploma.</a:t>
            </a:r>
            <a:r>
              <a:rPr lang="en-US" sz="1200" dirty="0" smtClean="0">
                <a:latin typeface="Trebuchet MS" panose="020B0603020202020204" pitchFamily="34" charset="0"/>
                <a:ea typeface="Verdana"/>
                <a:cs typeface="Verdana"/>
                <a:sym typeface="Verdana"/>
              </a:rPr>
              <a:t>  Credit accommodations provide alternatives for students with disabilities in earning the standard and verified credits required to graduate with a Standard Diploma. </a:t>
            </a:r>
            <a:endParaRPr lang="en-US" dirty="0" smtClean="0">
              <a:latin typeface="Trebuchet MS" panose="020B0603020202020204" pitchFamily="34" charset="0"/>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u="sng" dirty="0" smtClean="0">
                <a:solidFill>
                  <a:schemeClr val="hlink"/>
                </a:solidFill>
                <a:latin typeface="Trebuchet MS" panose="020B0603020202020204" pitchFamily="34" charset="0"/>
                <a:ea typeface="Verdana"/>
                <a:cs typeface="Verdana"/>
                <a:sym typeface="Verdana"/>
                <a:hlinkClick r:id="rId3"/>
              </a:rPr>
              <a:t>Credit accommodations </a:t>
            </a:r>
            <a:r>
              <a:rPr lang="en-US" sz="1200" b="1" dirty="0" smtClean="0">
                <a:latin typeface="Trebuchet MS" panose="020B0603020202020204" pitchFamily="34" charset="0"/>
                <a:ea typeface="Verdana"/>
                <a:cs typeface="Verdana"/>
                <a:sym typeface="Verdana"/>
              </a:rPr>
              <a:t>for students with disabilities may include:</a:t>
            </a:r>
            <a:endParaRPr lang="en-US" dirty="0" smtClean="0">
              <a:latin typeface="Trebuchet MS" panose="020B0603020202020204" pitchFamily="34" charset="0"/>
            </a:endParaRPr>
          </a:p>
          <a:p>
            <a:pPr marL="0" lvl="0" indent="0" algn="l" rtl="0">
              <a:spcBef>
                <a:spcPts val="0"/>
              </a:spcBef>
              <a:spcAft>
                <a:spcPts val="0"/>
              </a:spcAft>
              <a:buNone/>
            </a:pPr>
            <a:r>
              <a:rPr lang="en-US" sz="1200" dirty="0" smtClean="0">
                <a:latin typeface="Trebuchet MS" panose="020B0603020202020204" pitchFamily="34" charset="0"/>
                <a:ea typeface="Verdana"/>
                <a:cs typeface="Verdana"/>
                <a:sym typeface="Verdana"/>
              </a:rPr>
              <a:t>Alternative courses to meet the standard credit requirements</a:t>
            </a:r>
            <a:endParaRPr lang="en-US" dirty="0" smtClean="0">
              <a:latin typeface="Trebuchet MS" panose="020B0603020202020204" pitchFamily="34" charset="0"/>
            </a:endParaRPr>
          </a:p>
          <a:p>
            <a:pPr marL="0" lvl="0" indent="0" algn="l" rtl="0">
              <a:spcBef>
                <a:spcPts val="0"/>
              </a:spcBef>
              <a:spcAft>
                <a:spcPts val="0"/>
              </a:spcAft>
              <a:buNone/>
            </a:pPr>
            <a:r>
              <a:rPr lang="en-US" sz="1200" dirty="0" smtClean="0">
                <a:latin typeface="Trebuchet MS" panose="020B0603020202020204" pitchFamily="34" charset="0"/>
                <a:ea typeface="Verdana"/>
                <a:cs typeface="Verdana"/>
                <a:sym typeface="Verdana"/>
              </a:rPr>
              <a:t>Modifications to the requirements for locally awarded verified credits</a:t>
            </a:r>
            <a:endParaRPr lang="en-US" dirty="0" smtClean="0">
              <a:latin typeface="Trebuchet MS" panose="020B060302020202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8571A650-665F-B049-BFDF-C141BB58E043}" type="slidenum">
              <a:rPr lang="en-US" smtClean="0"/>
              <a:pPr/>
              <a:t>4</a:t>
            </a:fld>
            <a:endParaRPr lang="en-US"/>
          </a:p>
        </p:txBody>
      </p:sp>
    </p:spTree>
    <p:extLst>
      <p:ext uri="{BB962C8B-B14F-4D97-AF65-F5344CB8AC3E}">
        <p14:creationId xmlns:p14="http://schemas.microsoft.com/office/powerpoint/2010/main" val="300317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Verdana"/>
              <a:buNone/>
            </a:pPr>
            <a:r>
              <a:rPr lang="en-US" sz="1200" b="1" u="sng" dirty="0" smtClean="0">
                <a:solidFill>
                  <a:schemeClr val="hlink"/>
                </a:solidFill>
                <a:latin typeface="Trebuchet MS" panose="020B0603020202020204" pitchFamily="34" charset="0"/>
                <a:ea typeface="Verdana"/>
                <a:cs typeface="Verdana"/>
                <a:sym typeface="Verdana"/>
                <a:hlinkClick r:id="rId3"/>
              </a:rPr>
              <a:t>Credit accommodations </a:t>
            </a:r>
            <a:r>
              <a:rPr lang="en-US" sz="1200" b="1" dirty="0" smtClean="0">
                <a:latin typeface="Trebuchet MS" panose="020B0603020202020204" pitchFamily="34" charset="0"/>
                <a:ea typeface="Verdana"/>
                <a:cs typeface="Verdana"/>
                <a:sym typeface="Verdana"/>
              </a:rPr>
              <a:t>for students with disabilities may also include:</a:t>
            </a:r>
            <a:endParaRPr lang="en-US" dirty="0" smtClean="0">
              <a:latin typeface="Trebuchet MS" panose="020B0603020202020204" pitchFamily="34" charset="0"/>
            </a:endParaRPr>
          </a:p>
          <a:p>
            <a:pPr marL="0" lvl="0" indent="0" algn="l" rtl="0">
              <a:spcBef>
                <a:spcPts val="0"/>
              </a:spcBef>
              <a:spcAft>
                <a:spcPts val="0"/>
              </a:spcAft>
              <a:buNone/>
            </a:pPr>
            <a:r>
              <a:rPr lang="en-US" sz="1200" dirty="0" smtClean="0">
                <a:latin typeface="Trebuchet MS" panose="020B0603020202020204" pitchFamily="34" charset="0"/>
                <a:ea typeface="Verdana"/>
                <a:cs typeface="Verdana"/>
                <a:sym typeface="Verdana"/>
              </a:rPr>
              <a:t>Additional tests approved by the Board of Education for earning verified credits</a:t>
            </a:r>
            <a:endParaRPr lang="en-US" dirty="0" smtClean="0">
              <a:latin typeface="Trebuchet MS" panose="020B0603020202020204" pitchFamily="34" charset="0"/>
            </a:endParaRPr>
          </a:p>
          <a:p>
            <a:pPr marL="0" lvl="0" indent="0" algn="l" rtl="0">
              <a:spcBef>
                <a:spcPts val="0"/>
              </a:spcBef>
              <a:spcAft>
                <a:spcPts val="0"/>
              </a:spcAft>
              <a:buNone/>
            </a:pPr>
            <a:r>
              <a:rPr lang="en-US" sz="1200" dirty="0" smtClean="0">
                <a:latin typeface="Trebuchet MS" panose="020B0603020202020204" pitchFamily="34" charset="0"/>
                <a:ea typeface="Verdana"/>
                <a:cs typeface="Verdana"/>
                <a:sym typeface="Verdana"/>
              </a:rPr>
              <a:t>Adjusted cut scores on tests for earning verified credits</a:t>
            </a:r>
            <a:endParaRPr lang="en-US" dirty="0" smtClean="0">
              <a:latin typeface="Trebuchet MS" panose="020B0603020202020204" pitchFamily="34" charset="0"/>
            </a:endParaRPr>
          </a:p>
          <a:p>
            <a:pPr marL="0" lvl="0" indent="0" algn="l" rtl="0">
              <a:spcBef>
                <a:spcPts val="0"/>
              </a:spcBef>
              <a:spcAft>
                <a:spcPts val="0"/>
              </a:spcAft>
              <a:buNone/>
            </a:pPr>
            <a:r>
              <a:rPr lang="en-US" sz="1200" dirty="0" smtClean="0">
                <a:latin typeface="Trebuchet MS" panose="020B0603020202020204" pitchFamily="34" charset="0"/>
                <a:ea typeface="Verdana"/>
                <a:cs typeface="Verdana"/>
                <a:sym typeface="Verdana"/>
              </a:rPr>
              <a:t>Allowance of work-based learning experiences through career and technical education (CTE) courses</a:t>
            </a:r>
            <a:endParaRPr lang="en-US" dirty="0" smtClean="0">
              <a:latin typeface="Trebuchet MS" panose="020B0603020202020204" pitchFamily="34" charset="0"/>
            </a:endParaRPr>
          </a:p>
          <a:p>
            <a:pPr marL="0" lvl="0" indent="0" algn="l" rtl="0">
              <a:spcBef>
                <a:spcPts val="0"/>
              </a:spcBef>
              <a:spcAft>
                <a:spcPts val="0"/>
              </a:spcAft>
              <a:buNone/>
            </a:pPr>
            <a:endParaRPr lang="en-US" dirty="0" smtClean="0">
              <a:latin typeface="Trebuchet MS" panose="020B0603020202020204" pitchFamily="34" charset="0"/>
              <a:ea typeface="Verdana"/>
              <a:cs typeface="Verdana"/>
              <a:sym typeface="Verdana"/>
            </a:endParaRPr>
          </a:p>
          <a:p>
            <a:pPr marL="0" lvl="0" indent="0" algn="l" rtl="0">
              <a:spcBef>
                <a:spcPts val="0"/>
              </a:spcBef>
              <a:spcAft>
                <a:spcPts val="0"/>
              </a:spcAft>
              <a:buNone/>
            </a:pPr>
            <a:r>
              <a:rPr lang="en-US" dirty="0" smtClean="0">
                <a:latin typeface="Trebuchet MS" panose="020B0603020202020204" pitchFamily="34" charset="0"/>
                <a:ea typeface="Verdana"/>
                <a:cs typeface="Verdana"/>
                <a:sym typeface="Verdana"/>
              </a:rPr>
              <a:t>More information can be found on VDOE’s Credit Accommodation Page link on the screen.</a:t>
            </a:r>
          </a:p>
          <a:p>
            <a:endParaRPr lang="en-US"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8571A650-665F-B049-BFDF-C141BB58E043}" type="slidenum">
              <a:rPr lang="en-US" smtClean="0"/>
              <a:pPr/>
              <a:t>5</a:t>
            </a:fld>
            <a:endParaRPr lang="en-US"/>
          </a:p>
        </p:txBody>
      </p:sp>
    </p:spTree>
    <p:extLst>
      <p:ext uri="{BB962C8B-B14F-4D97-AF65-F5344CB8AC3E}">
        <p14:creationId xmlns:p14="http://schemas.microsoft.com/office/powerpoint/2010/main" val="339287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Trebuchet MS" panose="020B0603020202020204" pitchFamily="34" charset="0"/>
                <a:ea typeface="Verdana"/>
                <a:cs typeface="Verdana"/>
                <a:sym typeface="Verdana"/>
              </a:rPr>
              <a:t>A student’s special education and related services end upon receiving an Standard or higher Diploma or reaching his/her 22</a:t>
            </a:r>
            <a:r>
              <a:rPr lang="en-US" baseline="30000" dirty="0" smtClean="0">
                <a:latin typeface="Trebuchet MS" panose="020B0603020202020204" pitchFamily="34" charset="0"/>
                <a:ea typeface="Verdana"/>
                <a:cs typeface="Verdana"/>
                <a:sym typeface="Verdana"/>
              </a:rPr>
              <a:t>nd</a:t>
            </a:r>
            <a:r>
              <a:rPr lang="en-US" dirty="0" smtClean="0">
                <a:latin typeface="Trebuchet MS" panose="020B0603020202020204" pitchFamily="34" charset="0"/>
                <a:ea typeface="Verdana"/>
                <a:cs typeface="Verdana"/>
                <a:sym typeface="Verdana"/>
              </a:rPr>
              <a:t> birthday.  If the student receives the Applied Studies Diploma, Certificate of Program Completion, a GAD or a GED Certificate, the student remains entitled to a free appropriate public education through age 21. If the student will graduate with an advanced or standard diploma during the term of the IEP, prior written notice must be completed.  </a:t>
            </a:r>
            <a:endParaRPr lang="en-US" dirty="0" smtClean="0">
              <a:latin typeface="Trebuchet MS" panose="020B0603020202020204" pitchFamily="34" charset="0"/>
            </a:endParaRPr>
          </a:p>
          <a:p>
            <a:pPr marL="0" lvl="0" indent="0" algn="l" rtl="0">
              <a:spcBef>
                <a:spcPts val="0"/>
              </a:spcBef>
              <a:spcAft>
                <a:spcPts val="0"/>
              </a:spcAft>
              <a:buNone/>
            </a:pPr>
            <a:endParaRPr lang="en-US" dirty="0" smtClean="0">
              <a:latin typeface="Trebuchet MS" panose="020B0603020202020204" pitchFamily="34" charset="0"/>
              <a:ea typeface="Verdana"/>
              <a:cs typeface="Verdana"/>
              <a:sym typeface="Verdana"/>
            </a:endParaRPr>
          </a:p>
          <a:p>
            <a:pPr marL="0" lvl="0" indent="0" algn="l" rtl="0">
              <a:spcBef>
                <a:spcPts val="0"/>
              </a:spcBef>
              <a:spcAft>
                <a:spcPts val="0"/>
              </a:spcAft>
              <a:buNone/>
            </a:pPr>
            <a:r>
              <a:rPr lang="en-US" dirty="0" smtClean="0">
                <a:latin typeface="Trebuchet MS" panose="020B0603020202020204" pitchFamily="34" charset="0"/>
                <a:ea typeface="Verdana"/>
                <a:cs typeface="Verdana"/>
                <a:sym typeface="Verdana"/>
              </a:rPr>
              <a:t>As a summary of performance is provided to the student when they exit the secondary program, ask yourself,  what is the projected graduation/exit date; is the student projected to graduate (or exit) school this year;  and will the student be graduating with a Standard or Advanced diploma, or will the student exceed the age of eligibility this year?  If Yes, a Summary of Performance must be provided to the student prior to graduating or exceeding the age of eligibility.</a:t>
            </a:r>
            <a:endParaRPr lang="en-US" dirty="0" smtClean="0">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6</a:t>
            </a:fld>
            <a:endParaRPr lang="en-US"/>
          </a:p>
        </p:txBody>
      </p:sp>
    </p:spTree>
    <p:extLst>
      <p:ext uri="{BB962C8B-B14F-4D97-AF65-F5344CB8AC3E}">
        <p14:creationId xmlns:p14="http://schemas.microsoft.com/office/powerpoint/2010/main" val="3746515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Trebuchet MS" panose="020B0603020202020204" pitchFamily="34" charset="0"/>
                <a:ea typeface="Verdana"/>
                <a:cs typeface="Verdana"/>
                <a:sym typeface="Verdana"/>
              </a:rPr>
              <a:t>A summary, which will help the student make the transition to postsecondary settings includes:</a:t>
            </a:r>
            <a:endParaRPr lang="en-US" dirty="0" smtClean="0">
              <a:latin typeface="Trebuchet MS" panose="020B0603020202020204" pitchFamily="34" charset="0"/>
            </a:endParaRPr>
          </a:p>
          <a:p>
            <a:pPr marL="0" lvl="0" indent="0" algn="l" rtl="0">
              <a:spcBef>
                <a:spcPts val="0"/>
              </a:spcBef>
              <a:spcAft>
                <a:spcPts val="0"/>
              </a:spcAft>
              <a:buNone/>
            </a:pPr>
            <a:r>
              <a:rPr lang="en-US" u="none" dirty="0" smtClean="0">
                <a:latin typeface="Trebuchet MS" panose="020B0603020202020204" pitchFamily="34" charset="0"/>
                <a:ea typeface="Verdana"/>
                <a:cs typeface="Verdana"/>
                <a:sym typeface="Verdana"/>
              </a:rPr>
              <a:t>Academic achievement- what the youth knows such as literacy, numeracy, consumer, personal finance, and learning skills; reasoning, communication, processing, including the accommodations, supports and modifications required, etc.; and,</a:t>
            </a:r>
            <a:endParaRPr lang="en-US" u="none" dirty="0" smtClean="0">
              <a:latin typeface="Trebuchet MS" panose="020B0603020202020204" pitchFamily="34" charset="0"/>
            </a:endParaRPr>
          </a:p>
          <a:p>
            <a:pPr marL="0" lvl="0" indent="0" algn="l" rtl="0">
              <a:spcBef>
                <a:spcPts val="0"/>
              </a:spcBef>
              <a:spcAft>
                <a:spcPts val="0"/>
              </a:spcAft>
              <a:buNone/>
            </a:pPr>
            <a:r>
              <a:rPr lang="en-US" u="none" dirty="0" smtClean="0">
                <a:latin typeface="Trebuchet MS" panose="020B0603020202020204" pitchFamily="34" charset="0"/>
                <a:ea typeface="Verdana"/>
                <a:cs typeface="Verdana"/>
                <a:sym typeface="Verdana"/>
              </a:rPr>
              <a:t>Functional performance- behavior across different environments such as how the youth interacts with peers at school, in the community, at work; self-care, mobility, self-determination, safety, executive functioning skills, including the accommodations and supports required, etc.; </a:t>
            </a:r>
            <a:endParaRPr lang="en-US" u="none" dirty="0" smtClean="0">
              <a:latin typeface="Trebuchet MS" panose="020B0603020202020204" pitchFamily="34" charset="0"/>
            </a:endParaRPr>
          </a:p>
          <a:p>
            <a:pPr marL="0" lvl="0" indent="0" algn="l" rtl="0">
              <a:spcBef>
                <a:spcPts val="0"/>
              </a:spcBef>
              <a:spcAft>
                <a:spcPts val="0"/>
              </a:spcAft>
              <a:buNone/>
            </a:pPr>
            <a:r>
              <a:rPr lang="en-US" u="none" dirty="0" smtClean="0">
                <a:latin typeface="Trebuchet MS" panose="020B0603020202020204" pitchFamily="34" charset="0"/>
                <a:ea typeface="Verdana"/>
                <a:cs typeface="Verdana"/>
                <a:sym typeface="Verdana"/>
              </a:rPr>
              <a:t>Supports- Accommodations, modifications, assistive technology or other supports that students might need to be successful in postsecondary environments; and </a:t>
            </a:r>
            <a:endParaRPr lang="en-US" u="none" dirty="0" smtClean="0">
              <a:latin typeface="Trebuchet MS" panose="020B0603020202020204" pitchFamily="34" charset="0"/>
            </a:endParaRPr>
          </a:p>
          <a:p>
            <a:pPr marL="0" lvl="0" indent="0" algn="l" rtl="0">
              <a:spcBef>
                <a:spcPts val="0"/>
              </a:spcBef>
              <a:spcAft>
                <a:spcPts val="0"/>
              </a:spcAft>
              <a:buNone/>
            </a:pPr>
            <a:r>
              <a:rPr lang="en-US" u="none" dirty="0" smtClean="0">
                <a:latin typeface="Trebuchet MS" panose="020B0603020202020204" pitchFamily="34" charset="0"/>
                <a:ea typeface="Verdana"/>
                <a:cs typeface="Verdana"/>
                <a:sym typeface="Verdana"/>
              </a:rPr>
              <a:t>Next Steps- </a:t>
            </a:r>
            <a:r>
              <a:rPr lang="en-US" dirty="0" smtClean="0">
                <a:latin typeface="Trebuchet MS" panose="020B0603020202020204" pitchFamily="34" charset="0"/>
                <a:ea typeface="Verdana"/>
                <a:cs typeface="Verdana"/>
                <a:sym typeface="Verdana"/>
              </a:rPr>
              <a:t>Recommendations for attaining postsecondary goals such as attend college orientation, meet with Department of Rehabilitative Services, meet with Disability Services Counselor at community college, keep a file of current disability documentation, complete employment applications, etc.</a:t>
            </a:r>
            <a:endParaRPr lang="en-US" dirty="0" smtClean="0">
              <a:latin typeface="Trebuchet MS" panose="020B060302020202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8571A650-665F-B049-BFDF-C141BB58E043}" type="slidenum">
              <a:rPr lang="en-US" smtClean="0"/>
              <a:pPr/>
              <a:t>7</a:t>
            </a:fld>
            <a:endParaRPr lang="en-US"/>
          </a:p>
        </p:txBody>
      </p:sp>
    </p:spTree>
    <p:extLst>
      <p:ext uri="{BB962C8B-B14F-4D97-AF65-F5344CB8AC3E}">
        <p14:creationId xmlns:p14="http://schemas.microsoft.com/office/powerpoint/2010/main" val="1644790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ea typeface="Verdana"/>
                <a:cs typeface="Verdana"/>
                <a:sym typeface="Verdana"/>
              </a:rPr>
              <a:t>Before discussing confidential information with outside agencies be certain there is a current </a:t>
            </a:r>
            <a:r>
              <a:rPr lang="en-US" i="1" dirty="0" smtClean="0">
                <a:latin typeface="Trebuchet MS" panose="020B0603020202020204" pitchFamily="34" charset="0"/>
                <a:ea typeface="Verdana"/>
                <a:cs typeface="Verdana"/>
                <a:sym typeface="Verdana"/>
              </a:rPr>
              <a:t>Interagency Release of Confidential  Information </a:t>
            </a:r>
            <a:r>
              <a:rPr lang="en-US" dirty="0" smtClean="0">
                <a:latin typeface="Trebuchet MS" panose="020B0603020202020204" pitchFamily="34" charset="0"/>
                <a:ea typeface="Verdana"/>
                <a:cs typeface="Verdana"/>
                <a:sym typeface="Verdana"/>
              </a:rPr>
              <a:t> form on file with the school that is signed by the parent or adult student.</a:t>
            </a:r>
            <a:endParaRPr lang="en-US" dirty="0" smtClean="0">
              <a:latin typeface="Trebuchet MS" panose="020B060302020202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8571A650-665F-B049-BFDF-C141BB58E043}" type="slidenum">
              <a:rPr lang="en-US" smtClean="0"/>
              <a:pPr/>
              <a:t>8</a:t>
            </a:fld>
            <a:endParaRPr lang="en-US"/>
          </a:p>
        </p:txBody>
      </p:sp>
    </p:spTree>
    <p:extLst>
      <p:ext uri="{BB962C8B-B14F-4D97-AF65-F5344CB8AC3E}">
        <p14:creationId xmlns:p14="http://schemas.microsoft.com/office/powerpoint/2010/main" val="378297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ea typeface="Verdana"/>
                <a:cs typeface="Verdana"/>
                <a:sym typeface="Verdana"/>
              </a:rPr>
              <a:t>This concludes the eighth of nine training modules on developing Standards-based IEPs.  Additional information can be found on the Virginia Department of Education’s website by accessing the link on the screen.</a:t>
            </a:r>
            <a:endParaRPr lang="en-US" dirty="0" smtClean="0">
              <a:latin typeface="Trebuchet MS" panose="020B060302020202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8571A650-665F-B049-BFDF-C141BB58E043}" type="slidenum">
              <a:rPr lang="en-US" smtClean="0"/>
              <a:pPr/>
              <a:t>9</a:t>
            </a:fld>
            <a:endParaRPr lang="en-US"/>
          </a:p>
        </p:txBody>
      </p:sp>
    </p:spTree>
    <p:extLst>
      <p:ext uri="{BB962C8B-B14F-4D97-AF65-F5344CB8AC3E}">
        <p14:creationId xmlns:p14="http://schemas.microsoft.com/office/powerpoint/2010/main" val="4275299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1/12/2022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virginia.gov/instruction/graduation/credit_accommodations.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oe.virginia.gov/special_ed/iep_instruct_svcs/stds-based_iep/index.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rmAutofit fontScale="90000"/>
          </a:bodyPr>
          <a:lstStyle/>
          <a:p>
            <a:r>
              <a:rPr lang="en-US" dirty="0">
                <a:latin typeface="Trebuchet MS" panose="020B0603020202020204" pitchFamily="34" charset="0"/>
                <a:ea typeface="Verdana"/>
                <a:cs typeface="Verdana"/>
                <a:sym typeface="Verdana"/>
              </a:rPr>
              <a:t>Standards-Based Individualized Education Program</a:t>
            </a:r>
            <a:endParaRPr lang="en-US" dirty="0">
              <a:latin typeface="Trebuchet MS" panose="020B0603020202020204" pitchFamily="34" charset="0"/>
            </a:endParaRPr>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lstStyle/>
          <a:p>
            <a:r>
              <a:rPr lang="en-US" b="1" dirty="0">
                <a:latin typeface="Trebuchet MS" panose="020B0603020202020204" pitchFamily="34" charset="0"/>
                <a:ea typeface="Verdana" panose="020B0604030504040204" pitchFamily="34" charset="0"/>
              </a:rPr>
              <a:t>Module Eight: </a:t>
            </a:r>
            <a:r>
              <a:rPr lang="en-US" altLang="en-US" b="1" dirty="0" smtClean="0">
                <a:latin typeface="Trebuchet MS" panose="020B0603020202020204" pitchFamily="34" charset="0"/>
                <a:ea typeface="Verdana" panose="020B0604030504040204" pitchFamily="34" charset="0"/>
              </a:rPr>
              <a:t>Additional </a:t>
            </a:r>
            <a:r>
              <a:rPr lang="en-US" altLang="en-US" b="1" dirty="0">
                <a:latin typeface="Trebuchet MS" panose="020B0603020202020204" pitchFamily="34" charset="0"/>
                <a:ea typeface="Verdana" panose="020B0604030504040204" pitchFamily="34" charset="0"/>
              </a:rPr>
              <a:t>Components Specific to </a:t>
            </a:r>
            <a:r>
              <a:rPr lang="en-US" altLang="en-US" b="1" dirty="0" smtClean="0">
                <a:latin typeface="Trebuchet MS" panose="020B0603020202020204" pitchFamily="34" charset="0"/>
                <a:ea typeface="Verdana" panose="020B0604030504040204" pitchFamily="34" charset="0"/>
              </a:rPr>
              <a:t>Secondary Individualized Education Programs (IEPs)</a:t>
            </a:r>
            <a:endParaRPr lang="en-US" b="1" dirty="0">
              <a:latin typeface="Trebuchet MS" panose="020B0603020202020204" pitchFamily="34" charset="0"/>
              <a:ea typeface="Verdana" panose="020B0604030504040204" pitchFamily="34" charset="0"/>
            </a:endParaRPr>
          </a:p>
          <a:p>
            <a:pPr lvl="0">
              <a:spcBef>
                <a:spcPts val="0"/>
              </a:spcBef>
              <a:buClr>
                <a:schemeClr val="lt1"/>
              </a:buClr>
              <a:buSzPts val="3200"/>
            </a:pPr>
            <a:endParaRPr lang="en-US" dirty="0">
              <a:latin typeface="Trebuchet MS" panose="020B0603020202020204" pitchFamily="34" charset="0"/>
              <a:ea typeface="Verdana"/>
              <a:cs typeface="Verdana"/>
              <a:sym typeface="Verdana"/>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Transfer of Rights at the Age of Majority</a:t>
            </a:r>
            <a:endParaRPr lang="en-US" sz="3200" dirty="0">
              <a:latin typeface="Trebuchet MS" panose="020B0603020202020204" pitchFamily="34" charset="0"/>
            </a:endParaRPr>
          </a:p>
        </p:txBody>
      </p:sp>
      <p:sp>
        <p:nvSpPr>
          <p:cNvPr id="5" name="Google Shape;179;p2" descr="Indicate the date that the student and parent were informed of the transfer of parental rights under IDEA to the &#10;adult student at the age of 18. This must occur at least one year prior to the age of 18.&#10; &#10;&#10;_____________________            ___________________________________________________&#10;Date                                                   School Official Signature&#10;&#10; &#10;I was informed of the parental rights under IDEA and that these rights transfer to me at age 18.&#10; &#10;Date                                                Student Signature&#10; &#10;I was informed of the parental rights under IDEA that transfer to my student at age     &#10;Date                                               Parent Signature&#10;" title="Transfer of Rights at Age of Majority"/>
          <p:cNvSpPr txBox="1">
            <a:spLocks/>
          </p:cNvSpPr>
          <p:nvPr/>
        </p:nvSpPr>
        <p:spPr>
          <a:xfrm>
            <a:off x="873967" y="1690688"/>
            <a:ext cx="10479834" cy="4343646"/>
          </a:xfrm>
          <a:prstGeom prst="rect">
            <a:avLst/>
          </a:prstGeom>
          <a:noFill/>
          <a:ln w="28575" cap="flat" cmpd="sng">
            <a:solidFill>
              <a:schemeClr val="dk1"/>
            </a:solidFill>
            <a:prstDash val="solid"/>
            <a:round/>
            <a:headEnd type="none" w="sm" len="sm"/>
            <a:tailEnd type="none" w="sm" len="sm"/>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80000"/>
              </a:lnSpc>
              <a:spcBef>
                <a:spcPts val="0"/>
              </a:spcBef>
              <a:buClr>
                <a:schemeClr val="dk1"/>
              </a:buClr>
              <a:buSzPts val="780"/>
              <a:buFont typeface="Arial"/>
              <a:buNone/>
            </a:pPr>
            <a:endParaRPr lang="en-US" sz="1400" dirty="0" smtClean="0">
              <a:solidFill>
                <a:srgbClr val="0F150D"/>
              </a:solidFill>
            </a:endParaRPr>
          </a:p>
          <a:p>
            <a:pPr marL="342900" indent="-342900">
              <a:lnSpc>
                <a:spcPct val="80000"/>
              </a:lnSpc>
              <a:spcBef>
                <a:spcPts val="208"/>
              </a:spcBef>
              <a:buClr>
                <a:schemeClr val="dk1"/>
              </a:buClr>
              <a:buSzPts val="1040"/>
              <a:buFont typeface="Arial"/>
              <a:buNone/>
            </a:pPr>
            <a:r>
              <a:rPr lang="en-US" sz="1400" dirty="0" smtClean="0">
                <a:solidFill>
                  <a:srgbClr val="0F150D"/>
                </a:solidFill>
                <a:ea typeface="Verdana"/>
                <a:cs typeface="Verdana"/>
                <a:sym typeface="Verdana"/>
              </a:rPr>
              <a:t>Indicate the date that the student and parent were informed of the transfer of parental rights under IDEA to the </a:t>
            </a:r>
            <a:endParaRPr lang="en-US" sz="1400" dirty="0" smtClean="0">
              <a:solidFill>
                <a:srgbClr val="0F150D"/>
              </a:solidFill>
            </a:endParaRPr>
          </a:p>
          <a:p>
            <a:pPr marL="342900" indent="-342900">
              <a:lnSpc>
                <a:spcPct val="80000"/>
              </a:lnSpc>
              <a:spcBef>
                <a:spcPts val="208"/>
              </a:spcBef>
              <a:buClr>
                <a:schemeClr val="dk1"/>
              </a:buClr>
              <a:buSzPts val="1040"/>
              <a:buFont typeface="Arial"/>
              <a:buNone/>
            </a:pPr>
            <a:r>
              <a:rPr lang="en-US" sz="1400" dirty="0" smtClean="0">
                <a:solidFill>
                  <a:srgbClr val="0F150D"/>
                </a:solidFill>
                <a:ea typeface="Verdana"/>
                <a:cs typeface="Verdana"/>
                <a:sym typeface="Verdana"/>
              </a:rPr>
              <a:t>adult student at the age of 18. This must occur at least one year prior to the age of 18.</a:t>
            </a:r>
            <a:endParaRPr lang="en-US" sz="1400" dirty="0" smtClean="0">
              <a:solidFill>
                <a:srgbClr val="0F150D"/>
              </a:solidFill>
            </a:endParaRPr>
          </a:p>
          <a:p>
            <a:pPr marL="342900" indent="-342900">
              <a:lnSpc>
                <a:spcPct val="80000"/>
              </a:lnSpc>
              <a:spcBef>
                <a:spcPts val="208"/>
              </a:spcBef>
              <a:buClr>
                <a:schemeClr val="dk1"/>
              </a:buClr>
              <a:buSzPts val="1040"/>
              <a:buFont typeface="Arial"/>
              <a:buNone/>
            </a:pPr>
            <a:r>
              <a:rPr lang="en-US" sz="1400" dirty="0" smtClean="0">
                <a:solidFill>
                  <a:srgbClr val="0F150D"/>
                </a:solidFill>
                <a:ea typeface="Verdana"/>
                <a:cs typeface="Verdana"/>
                <a:sym typeface="Verdana"/>
              </a:rPr>
              <a:t> </a:t>
            </a:r>
            <a:endParaRPr lang="en-US" sz="1400" dirty="0" smtClean="0">
              <a:solidFill>
                <a:srgbClr val="0F150D"/>
              </a:solidFill>
            </a:endParaRPr>
          </a:p>
          <a:p>
            <a:pPr marL="342900" indent="-342900">
              <a:lnSpc>
                <a:spcPct val="80000"/>
              </a:lnSpc>
              <a:spcBef>
                <a:spcPts val="208"/>
              </a:spcBef>
              <a:buClr>
                <a:schemeClr val="dk1"/>
              </a:buClr>
              <a:buSzPts val="1040"/>
              <a:buFont typeface="Arial"/>
              <a:buNone/>
            </a:pPr>
            <a:endParaRPr lang="en-US" sz="1400" dirty="0" smtClean="0">
              <a:solidFill>
                <a:srgbClr val="0F150D"/>
              </a:solidFill>
              <a:ea typeface="Verdana"/>
              <a:cs typeface="Verdana"/>
              <a:sym typeface="Verdana"/>
            </a:endParaRPr>
          </a:p>
          <a:p>
            <a:pPr marL="342900" indent="-342900">
              <a:lnSpc>
                <a:spcPct val="80000"/>
              </a:lnSpc>
              <a:spcBef>
                <a:spcPts val="208"/>
              </a:spcBef>
              <a:buClr>
                <a:schemeClr val="dk1"/>
              </a:buClr>
              <a:buSzPts val="1040"/>
              <a:buFont typeface="Arial"/>
              <a:buNone/>
            </a:pPr>
            <a:r>
              <a:rPr lang="en-US" sz="1400" dirty="0" smtClean="0">
                <a:solidFill>
                  <a:srgbClr val="0F150D"/>
                </a:solidFill>
                <a:ea typeface="Verdana"/>
                <a:cs typeface="Verdana"/>
                <a:sym typeface="Verdana"/>
              </a:rPr>
              <a:t>_____________________            ___________________________________________________</a:t>
            </a:r>
            <a:endParaRPr lang="en-US" sz="1400" dirty="0" smtClean="0">
              <a:solidFill>
                <a:srgbClr val="0F150D"/>
              </a:solidFill>
            </a:endParaRPr>
          </a:p>
          <a:p>
            <a:pPr marL="342900" indent="-342900">
              <a:lnSpc>
                <a:spcPct val="80000"/>
              </a:lnSpc>
              <a:spcBef>
                <a:spcPts val="208"/>
              </a:spcBef>
              <a:buClr>
                <a:schemeClr val="dk1"/>
              </a:buClr>
              <a:buSzPts val="1040"/>
              <a:buFont typeface="Arial"/>
              <a:buNone/>
            </a:pPr>
            <a:r>
              <a:rPr lang="en-US" sz="1400" dirty="0" smtClean="0">
                <a:solidFill>
                  <a:srgbClr val="0F150D"/>
                </a:solidFill>
                <a:ea typeface="Verdana"/>
                <a:cs typeface="Verdana"/>
                <a:sym typeface="Verdana"/>
              </a:rPr>
              <a:t>Date                                                 	 School Official Signature</a:t>
            </a:r>
            <a:endParaRPr lang="en-US" sz="1400" dirty="0" smtClean="0">
              <a:solidFill>
                <a:srgbClr val="0F150D"/>
              </a:solidFill>
            </a:endParaRPr>
          </a:p>
          <a:p>
            <a:pPr marL="342900" indent="-342900">
              <a:lnSpc>
                <a:spcPct val="80000"/>
              </a:lnSpc>
              <a:spcBef>
                <a:spcPts val="208"/>
              </a:spcBef>
              <a:buClr>
                <a:schemeClr val="dk1"/>
              </a:buClr>
              <a:buSzPts val="1040"/>
              <a:buFont typeface="Arial"/>
              <a:buNone/>
            </a:pPr>
            <a:endParaRPr lang="en-US" sz="1400" b="1" dirty="0" smtClean="0">
              <a:solidFill>
                <a:srgbClr val="0F150D"/>
              </a:solidFill>
              <a:ea typeface="Verdana"/>
              <a:cs typeface="Verdana"/>
              <a:sym typeface="Verdana"/>
            </a:endParaRPr>
          </a:p>
          <a:p>
            <a:pPr marL="342900" indent="-342900">
              <a:lnSpc>
                <a:spcPct val="80000"/>
              </a:lnSpc>
              <a:spcBef>
                <a:spcPts val="208"/>
              </a:spcBef>
              <a:buClr>
                <a:schemeClr val="dk1"/>
              </a:buClr>
              <a:buSzPts val="1040"/>
              <a:buFont typeface="Arial"/>
              <a:buNone/>
            </a:pPr>
            <a:r>
              <a:rPr lang="en-US" sz="1400" b="1" dirty="0" smtClean="0">
                <a:solidFill>
                  <a:srgbClr val="0F150D"/>
                </a:solidFill>
                <a:ea typeface="Verdana"/>
                <a:cs typeface="Verdana"/>
                <a:sym typeface="Verdana"/>
              </a:rPr>
              <a:t> </a:t>
            </a:r>
            <a:endParaRPr lang="en-US" sz="1400" dirty="0" smtClean="0">
              <a:solidFill>
                <a:srgbClr val="0F150D"/>
              </a:solidFill>
              <a:ea typeface="Verdana"/>
              <a:cs typeface="Verdana"/>
              <a:sym typeface="Verdana"/>
            </a:endParaRPr>
          </a:p>
          <a:p>
            <a:pPr marL="342900" indent="-342900">
              <a:lnSpc>
                <a:spcPct val="80000"/>
              </a:lnSpc>
              <a:spcBef>
                <a:spcPts val="208"/>
              </a:spcBef>
              <a:buClr>
                <a:schemeClr val="dk1"/>
              </a:buClr>
              <a:buSzPts val="1040"/>
              <a:buFont typeface="Arial"/>
              <a:buNone/>
            </a:pPr>
            <a:r>
              <a:rPr lang="en-US" sz="1400" dirty="0" smtClean="0">
                <a:solidFill>
                  <a:srgbClr val="0F150D"/>
                </a:solidFill>
                <a:ea typeface="Verdana"/>
                <a:cs typeface="Verdana"/>
                <a:sym typeface="Verdana"/>
              </a:rPr>
              <a:t>I was informed of the parental rights under IDEA and that these rights transfer to me at age 18.</a:t>
            </a:r>
            <a:endParaRPr lang="en-US" sz="1400" dirty="0" smtClean="0">
              <a:solidFill>
                <a:srgbClr val="0F150D"/>
              </a:solidFill>
            </a:endParaRPr>
          </a:p>
          <a:p>
            <a:pPr marL="342900" indent="-342900">
              <a:lnSpc>
                <a:spcPct val="80000"/>
              </a:lnSpc>
              <a:spcBef>
                <a:spcPts val="208"/>
              </a:spcBef>
              <a:buClr>
                <a:schemeClr val="dk1"/>
              </a:buClr>
              <a:buSzPts val="1040"/>
              <a:buFont typeface="Arial"/>
              <a:buNone/>
            </a:pPr>
            <a:r>
              <a:rPr lang="en-US" sz="1400" dirty="0" smtClean="0">
                <a:solidFill>
                  <a:srgbClr val="0F150D"/>
                </a:solidFill>
                <a:ea typeface="Verdana"/>
                <a:cs typeface="Verdana"/>
                <a:sym typeface="Verdana"/>
              </a:rPr>
              <a:t> </a:t>
            </a:r>
            <a:endParaRPr lang="en-US" sz="1400" dirty="0" smtClean="0">
              <a:solidFill>
                <a:srgbClr val="0F150D"/>
              </a:solidFill>
            </a:endParaRPr>
          </a:p>
          <a:p>
            <a:pPr marL="342900" indent="-342900">
              <a:lnSpc>
                <a:spcPct val="80000"/>
              </a:lnSpc>
              <a:spcBef>
                <a:spcPts val="208"/>
              </a:spcBef>
              <a:buClr>
                <a:schemeClr val="dk1"/>
              </a:buClr>
              <a:buSzPts val="1040"/>
              <a:buFont typeface="Arial"/>
              <a:buNone/>
            </a:pPr>
            <a:endParaRPr lang="en-US" sz="1400" dirty="0" smtClean="0">
              <a:solidFill>
                <a:srgbClr val="0F150D"/>
              </a:solidFill>
              <a:ea typeface="Verdana"/>
              <a:cs typeface="Verdana"/>
              <a:sym typeface="Verdana"/>
            </a:endParaRPr>
          </a:p>
          <a:p>
            <a:pPr marL="342900" indent="-342900">
              <a:lnSpc>
                <a:spcPct val="80000"/>
              </a:lnSpc>
              <a:spcBef>
                <a:spcPts val="208"/>
              </a:spcBef>
              <a:buClr>
                <a:schemeClr val="dk1"/>
              </a:buClr>
              <a:buSzPts val="1040"/>
              <a:buFont typeface="Arial"/>
              <a:buNone/>
            </a:pPr>
            <a:r>
              <a:rPr lang="en-US" sz="1400" dirty="0" smtClean="0">
                <a:solidFill>
                  <a:srgbClr val="0F150D"/>
                </a:solidFill>
                <a:ea typeface="Verdana"/>
                <a:cs typeface="Verdana"/>
                <a:sym typeface="Verdana"/>
              </a:rPr>
              <a:t>_____________________          ___________________________________________________</a:t>
            </a:r>
            <a:endParaRPr lang="en-US" sz="1400" dirty="0" smtClean="0">
              <a:solidFill>
                <a:srgbClr val="0F150D"/>
              </a:solidFill>
            </a:endParaRPr>
          </a:p>
          <a:p>
            <a:pPr marL="342900" indent="-342900">
              <a:lnSpc>
                <a:spcPct val="80000"/>
              </a:lnSpc>
              <a:spcBef>
                <a:spcPts val="208"/>
              </a:spcBef>
              <a:buClr>
                <a:schemeClr val="dk1"/>
              </a:buClr>
              <a:buSzPts val="1040"/>
              <a:buFont typeface="Arial"/>
              <a:buNone/>
            </a:pPr>
            <a:r>
              <a:rPr lang="en-US" sz="1400" dirty="0" smtClean="0">
                <a:solidFill>
                  <a:srgbClr val="0F150D"/>
                </a:solidFill>
                <a:ea typeface="Verdana"/>
                <a:cs typeface="Verdana"/>
                <a:sym typeface="Verdana"/>
              </a:rPr>
              <a:t>Date                                                Student Signature</a:t>
            </a:r>
            <a:endParaRPr lang="en-US" sz="1400" dirty="0" smtClean="0">
              <a:solidFill>
                <a:srgbClr val="0F150D"/>
              </a:solidFill>
            </a:endParaRPr>
          </a:p>
          <a:p>
            <a:pPr marL="342900" indent="-342900">
              <a:lnSpc>
                <a:spcPct val="80000"/>
              </a:lnSpc>
              <a:spcBef>
                <a:spcPts val="208"/>
              </a:spcBef>
              <a:buClr>
                <a:schemeClr val="dk1"/>
              </a:buClr>
              <a:buSzPts val="1040"/>
              <a:buFont typeface="Arial"/>
              <a:buNone/>
            </a:pPr>
            <a:r>
              <a:rPr lang="en-US" sz="1400" b="1" dirty="0" smtClean="0">
                <a:solidFill>
                  <a:srgbClr val="0F150D"/>
                </a:solidFill>
                <a:ea typeface="Verdana"/>
                <a:cs typeface="Verdana"/>
                <a:sym typeface="Verdana"/>
              </a:rPr>
              <a:t> </a:t>
            </a:r>
            <a:endParaRPr lang="en-US" sz="1400" dirty="0" smtClean="0">
              <a:solidFill>
                <a:srgbClr val="0F150D"/>
              </a:solidFill>
            </a:endParaRPr>
          </a:p>
          <a:p>
            <a:pPr marL="342900" indent="-342900">
              <a:lnSpc>
                <a:spcPct val="80000"/>
              </a:lnSpc>
              <a:spcBef>
                <a:spcPts val="208"/>
              </a:spcBef>
              <a:buClr>
                <a:schemeClr val="dk1"/>
              </a:buClr>
              <a:buSzPts val="1040"/>
              <a:buFont typeface="Arial"/>
              <a:buNone/>
            </a:pPr>
            <a:endParaRPr lang="en-US" sz="1400" dirty="0" smtClean="0">
              <a:solidFill>
                <a:srgbClr val="0F150D"/>
              </a:solidFill>
              <a:ea typeface="Verdana"/>
              <a:cs typeface="Verdana"/>
              <a:sym typeface="Verdana"/>
            </a:endParaRPr>
          </a:p>
          <a:p>
            <a:pPr marL="342900" indent="-342900">
              <a:lnSpc>
                <a:spcPct val="80000"/>
              </a:lnSpc>
              <a:spcBef>
                <a:spcPts val="208"/>
              </a:spcBef>
              <a:buClr>
                <a:schemeClr val="dk1"/>
              </a:buClr>
              <a:buSzPts val="1040"/>
              <a:buFont typeface="Arial"/>
              <a:buNone/>
            </a:pPr>
            <a:r>
              <a:rPr lang="en-US" sz="1400" dirty="0" smtClean="0">
                <a:solidFill>
                  <a:srgbClr val="0F150D"/>
                </a:solidFill>
                <a:ea typeface="Verdana"/>
                <a:cs typeface="Verdana"/>
                <a:sym typeface="Verdana"/>
              </a:rPr>
              <a:t>I was informed of the parental rights under IDEA that transfer to my student at age 18.</a:t>
            </a:r>
            <a:endParaRPr lang="en-US" sz="1400" dirty="0" smtClean="0">
              <a:solidFill>
                <a:srgbClr val="0F150D"/>
              </a:solidFill>
            </a:endParaRPr>
          </a:p>
          <a:p>
            <a:pPr marL="342900" indent="-342900">
              <a:lnSpc>
                <a:spcPct val="80000"/>
              </a:lnSpc>
              <a:spcBef>
                <a:spcPts val="208"/>
              </a:spcBef>
              <a:buClr>
                <a:schemeClr val="dk1"/>
              </a:buClr>
              <a:buSzPts val="1040"/>
              <a:buFont typeface="Arial"/>
              <a:buNone/>
            </a:pPr>
            <a:endParaRPr lang="en-US" sz="1400" dirty="0" smtClean="0">
              <a:solidFill>
                <a:srgbClr val="0F150D"/>
              </a:solidFill>
              <a:ea typeface="Verdana"/>
              <a:cs typeface="Verdana"/>
              <a:sym typeface="Verdana"/>
            </a:endParaRPr>
          </a:p>
          <a:p>
            <a:pPr marL="342900" indent="-342900">
              <a:lnSpc>
                <a:spcPct val="80000"/>
              </a:lnSpc>
              <a:spcBef>
                <a:spcPts val="208"/>
              </a:spcBef>
              <a:buClr>
                <a:schemeClr val="dk1"/>
              </a:buClr>
              <a:buSzPts val="1040"/>
              <a:buFont typeface="Arial"/>
              <a:buNone/>
            </a:pPr>
            <a:endParaRPr lang="en-US" sz="1400" dirty="0" smtClean="0">
              <a:solidFill>
                <a:srgbClr val="0F150D"/>
              </a:solidFill>
              <a:ea typeface="Verdana"/>
              <a:cs typeface="Verdana"/>
              <a:sym typeface="Verdana"/>
            </a:endParaRPr>
          </a:p>
          <a:p>
            <a:pPr marL="342900" indent="-342900">
              <a:lnSpc>
                <a:spcPct val="80000"/>
              </a:lnSpc>
              <a:spcBef>
                <a:spcPts val="208"/>
              </a:spcBef>
              <a:buClr>
                <a:schemeClr val="dk1"/>
              </a:buClr>
              <a:buSzPts val="1040"/>
              <a:buFont typeface="Arial"/>
              <a:buNone/>
            </a:pPr>
            <a:r>
              <a:rPr lang="en-US" sz="1400" dirty="0" smtClean="0">
                <a:solidFill>
                  <a:srgbClr val="0F150D"/>
                </a:solidFill>
                <a:ea typeface="Verdana"/>
                <a:cs typeface="Verdana"/>
                <a:sym typeface="Verdana"/>
              </a:rPr>
              <a:t>_____________________        ___________________________________________________</a:t>
            </a:r>
            <a:endParaRPr lang="en-US" sz="1400" dirty="0" smtClean="0">
              <a:solidFill>
                <a:srgbClr val="0F150D"/>
              </a:solidFill>
            </a:endParaRPr>
          </a:p>
          <a:p>
            <a:pPr marL="342900" indent="-342900">
              <a:lnSpc>
                <a:spcPct val="80000"/>
              </a:lnSpc>
              <a:spcBef>
                <a:spcPts val="208"/>
              </a:spcBef>
              <a:buClr>
                <a:schemeClr val="dk1"/>
              </a:buClr>
              <a:buSzPts val="1040"/>
              <a:buFont typeface="Arial"/>
              <a:buNone/>
            </a:pPr>
            <a:r>
              <a:rPr lang="en-US" sz="1400" dirty="0" smtClean="0">
                <a:solidFill>
                  <a:srgbClr val="0F150D"/>
                </a:solidFill>
                <a:ea typeface="Verdana"/>
                <a:cs typeface="Verdana"/>
                <a:sym typeface="Verdana"/>
              </a:rPr>
              <a:t>Date                                               Parent Signature</a:t>
            </a:r>
            <a:endParaRPr lang="en-US" sz="1400" dirty="0">
              <a:solidFill>
                <a:srgbClr val="0F150D"/>
              </a:solidFill>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a:p>
        </p:txBody>
      </p:sp>
    </p:spTree>
    <p:extLst>
      <p:ext uri="{BB962C8B-B14F-4D97-AF65-F5344CB8AC3E}">
        <p14:creationId xmlns:p14="http://schemas.microsoft.com/office/powerpoint/2010/main" val="3006489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Diploma/Program Completion Status</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857250" lvl="1" indent="-342900">
              <a:lnSpc>
                <a:spcPct val="100000"/>
              </a:lnSpc>
              <a:spcBef>
                <a:spcPts val="0"/>
              </a:spcBef>
              <a:buSzPts val="2400"/>
            </a:pPr>
            <a:r>
              <a:rPr lang="en-US" dirty="0" smtClean="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Advanced </a:t>
            </a:r>
            <a:r>
              <a:rPr lang="en-US"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Studies Diploma</a:t>
            </a:r>
            <a:endParaRPr lang="en-US" dirty="0">
              <a:latin typeface="Trebuchet MS" panose="020B0603020202020204" pitchFamily="34" charset="0"/>
              <a:ea typeface="Verdana" panose="020B0604030504040204" pitchFamily="34" charset="0"/>
              <a:cs typeface="Verdana" panose="020B060403050404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857250" lvl="1" indent="-342900">
              <a:lnSpc>
                <a:spcPct val="100000"/>
              </a:lnSpc>
              <a:spcBef>
                <a:spcPts val="480"/>
              </a:spcBef>
              <a:buSzPts val="2400"/>
            </a:pPr>
            <a:r>
              <a:rPr lang="en-US" dirty="0" smtClean="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Standard </a:t>
            </a:r>
            <a:r>
              <a:rPr lang="en-US"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Diploma</a:t>
            </a:r>
            <a:endParaRPr lang="en-US" dirty="0">
              <a:latin typeface="Trebuchet MS" panose="020B0603020202020204" pitchFamily="34" charset="0"/>
              <a:ea typeface="Verdana" panose="020B0604030504040204" pitchFamily="34" charset="0"/>
              <a:cs typeface="Verdana" panose="020B060403050404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857250" lvl="1" indent="-342900">
              <a:lnSpc>
                <a:spcPct val="100000"/>
              </a:lnSpc>
              <a:spcBef>
                <a:spcPts val="480"/>
              </a:spcBef>
              <a:buSzPts val="2400"/>
            </a:pPr>
            <a:r>
              <a:rPr lang="en-US" dirty="0" smtClean="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Applied </a:t>
            </a:r>
            <a:r>
              <a:rPr lang="en-US"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Studies Diploma</a:t>
            </a:r>
            <a:endParaRPr lang="en-US" dirty="0">
              <a:latin typeface="Trebuchet MS" panose="020B0603020202020204" pitchFamily="34" charset="0"/>
              <a:ea typeface="Verdana" panose="020B0604030504040204" pitchFamily="34" charset="0"/>
              <a:cs typeface="Verdana" panose="020B060403050404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857250" lvl="1" indent="-342900">
              <a:lnSpc>
                <a:spcPct val="100000"/>
              </a:lnSpc>
              <a:spcBef>
                <a:spcPts val="480"/>
              </a:spcBef>
              <a:buSzPts val="2400"/>
            </a:pPr>
            <a:r>
              <a:rPr lang="en-US" dirty="0" smtClean="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Certificate </a:t>
            </a:r>
            <a:r>
              <a:rPr lang="en-US"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of Program Completion</a:t>
            </a:r>
            <a:endParaRPr lang="en-US" dirty="0">
              <a:latin typeface="Trebuchet MS" panose="020B0603020202020204" pitchFamily="34" charset="0"/>
              <a:ea typeface="Verdana" panose="020B0604030504040204" pitchFamily="34" charset="0"/>
              <a:cs typeface="Verdana" panose="020B060403050404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857250" lvl="1" indent="-342900">
              <a:lnSpc>
                <a:spcPct val="100000"/>
              </a:lnSpc>
              <a:spcBef>
                <a:spcPts val="480"/>
              </a:spcBef>
              <a:buSzPts val="2400"/>
            </a:pPr>
            <a:r>
              <a:rPr lang="en-US" dirty="0" smtClean="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Certificate </a:t>
            </a:r>
            <a:r>
              <a:rPr lang="en-US"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of High School Equivalency Exam</a:t>
            </a:r>
            <a:endParaRPr lang="en-US" dirty="0">
              <a:latin typeface="Trebuchet MS" panose="020B0603020202020204" pitchFamily="34" charset="0"/>
              <a:ea typeface="Verdana" panose="020B0604030504040204" pitchFamily="34" charset="0"/>
              <a:cs typeface="Verdana" panose="020B060403050404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857250" lvl="1" indent="-342900">
              <a:lnSpc>
                <a:spcPct val="100000"/>
              </a:lnSpc>
              <a:spcBef>
                <a:spcPts val="480"/>
              </a:spcBef>
              <a:buSzPts val="2400"/>
            </a:pPr>
            <a:r>
              <a:rPr lang="en-US" dirty="0" smtClean="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GAD </a:t>
            </a:r>
            <a:r>
              <a:rPr lang="en-US"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(General Achievement Diploma) (only for those who meet </a:t>
            </a:r>
            <a:r>
              <a:rPr lang="en-US" dirty="0" smtClean="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r>
              <a:rPr lang="en-US" dirty="0" smtClean="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specific requirements)</a:t>
            </a:r>
            <a:endParaRPr lang="en-US" dirty="0" smtClean="0">
              <a:latin typeface="Trebuchet MS" panose="020B0603020202020204" pitchFamily="34" charset="0"/>
              <a:ea typeface="Verdana" panose="020B0604030504040204" pitchFamily="34" charset="0"/>
              <a:cs typeface="Verdana" panose="020B060403050404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857250" lvl="1" indent="-342900">
              <a:lnSpc>
                <a:spcPct val="100000"/>
              </a:lnSpc>
              <a:spcBef>
                <a:spcPts val="480"/>
              </a:spcBef>
              <a:buSzPts val="2400"/>
            </a:pPr>
            <a:r>
              <a:rPr lang="en-US" dirty="0" smtClean="0">
                <a:latin typeface="Trebuchet MS" panose="020B0603020202020204" pitchFamily="34" charset="0"/>
                <a:ea typeface="Verdana" panose="020B0604030504040204" pitchFamily="34" charset="0"/>
                <a:cs typeface="Verdana" panose="020B0604030504040204" pitchFamily="34" charset="0"/>
                <a:sym typeface="Verdana"/>
              </a:rPr>
              <a:t> Not discussed at this time</a:t>
            </a: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Tree>
    <p:extLst>
      <p:ext uri="{BB962C8B-B14F-4D97-AF65-F5344CB8AC3E}">
        <p14:creationId xmlns:p14="http://schemas.microsoft.com/office/powerpoint/2010/main" val="2238151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a typeface="Verdana"/>
                <a:cs typeface="Verdana"/>
                <a:sym typeface="Verdana"/>
              </a:rPr>
              <a:t>Credit Accommodations(1 </a:t>
            </a:r>
            <a:r>
              <a:rPr lang="en-US" sz="3200" dirty="0">
                <a:ea typeface="Verdana"/>
                <a:cs typeface="Verdana"/>
                <a:sym typeface="Verdana"/>
              </a:rPr>
              <a:t>of </a:t>
            </a:r>
            <a:r>
              <a:rPr lang="en-US" sz="3200" dirty="0" smtClean="0">
                <a:ea typeface="Verdana"/>
                <a:cs typeface="Verdana"/>
                <a:sym typeface="Verdana"/>
              </a:rPr>
              <a:t>2)</a:t>
            </a:r>
            <a:endParaRPr lang="en-US" sz="3200" dirty="0"/>
          </a:p>
        </p:txBody>
      </p:sp>
      <p:sp>
        <p:nvSpPr>
          <p:cNvPr id="3" name="Content Placeholder 2"/>
          <p:cNvSpPr>
            <a:spLocks noGrp="1"/>
          </p:cNvSpPr>
          <p:nvPr>
            <p:ph idx="1"/>
          </p:nvPr>
        </p:nvSpPr>
        <p:spPr>
          <a:xfrm>
            <a:off x="838200" y="1775051"/>
            <a:ext cx="10515600" cy="3825649"/>
          </a:xfrm>
        </p:spPr>
        <p:txBody>
          <a:bodyPr/>
          <a:lstStyle/>
          <a:p>
            <a:pPr marL="0" lvl="0" indent="0">
              <a:lnSpc>
                <a:spcPct val="100000"/>
              </a:lnSpc>
              <a:spcBef>
                <a:spcPts val="0"/>
              </a:spcBef>
              <a:buClr>
                <a:schemeClr val="dk1"/>
              </a:buClr>
              <a:buSzPts val="2400"/>
              <a:buNone/>
            </a:pPr>
            <a:r>
              <a:rPr lang="en-US" u="sng" dirty="0">
                <a:solidFill>
                  <a:schemeClr val="hlink"/>
                </a:solidFill>
                <a:latin typeface="Trebuchet MS" panose="020B0603020202020204" pitchFamily="34" charset="0"/>
                <a:ea typeface="Verdana" panose="020B0604030504040204" pitchFamily="34" charset="0"/>
                <a:cs typeface="Verdana" panose="020B0604030504040204" pitchFamily="34" charset="0"/>
                <a:sym typeface="Verdana"/>
                <a:hlinkClick r:id="rId3"/>
              </a:rPr>
              <a:t>Credit accommodations</a:t>
            </a:r>
            <a:r>
              <a:rPr lang="en-US" dirty="0">
                <a:solidFill>
                  <a:schemeClr val="hlink"/>
                </a:solidFill>
                <a:uFill>
                  <a:noFill/>
                </a:uFill>
                <a:latin typeface="Trebuchet MS" panose="020B0603020202020204" pitchFamily="34" charset="0"/>
                <a:ea typeface="Verdana" panose="020B0604030504040204" pitchFamily="34" charset="0"/>
                <a:cs typeface="Verdana" panose="020B0604030504040204" pitchFamily="34" charset="0"/>
                <a:sym typeface="Verdana"/>
                <a:hlinkClick r:id="rId3"/>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a:t>
            </a: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for students with disabilities may include</a:t>
            </a:r>
            <a:r>
              <a:rPr lang="en-US"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p>
          <a:p>
            <a:pPr marL="0" lvl="0" indent="0">
              <a:lnSpc>
                <a:spcPct val="100000"/>
              </a:lnSpc>
              <a:spcBef>
                <a:spcPts val="0"/>
              </a:spcBef>
              <a:buClr>
                <a:schemeClr val="dk1"/>
              </a:buClr>
              <a:buSzPts val="2400"/>
              <a:buNone/>
            </a:pPr>
            <a:endPar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marL="342900" lvl="0" indent="-342900">
              <a:lnSpc>
                <a:spcPct val="100000"/>
              </a:lnSpc>
              <a:spcBef>
                <a:spcPts val="480"/>
              </a:spcBef>
              <a:buClr>
                <a:schemeClr val="dk1"/>
              </a:buClr>
              <a:buSzPts val="2400"/>
            </a:pP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Alternative courses to meet the standard credit </a:t>
            </a:r>
            <a:r>
              <a:rPr lang="en-US"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requirements</a:t>
            </a:r>
            <a:endPar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marL="342900" lvl="0" indent="-342900">
              <a:lnSpc>
                <a:spcPct val="100000"/>
              </a:lnSpc>
              <a:spcBef>
                <a:spcPts val="480"/>
              </a:spcBef>
              <a:buClr>
                <a:schemeClr val="dk1"/>
              </a:buClr>
              <a:buSzPts val="2400"/>
            </a:pP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Modifications to the requirements for locally awarded verified credits</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a:p>
        </p:txBody>
      </p:sp>
    </p:spTree>
    <p:extLst>
      <p:ext uri="{BB962C8B-B14F-4D97-AF65-F5344CB8AC3E}">
        <p14:creationId xmlns:p14="http://schemas.microsoft.com/office/powerpoint/2010/main" val="2152640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rebuchet MS" panose="020B0603020202020204" pitchFamily="34" charset="0"/>
                <a:ea typeface="Verdana"/>
                <a:cs typeface="Verdana"/>
                <a:sym typeface="Verdana"/>
              </a:rPr>
              <a:t>Credit Accommodations </a:t>
            </a:r>
            <a:r>
              <a:rPr lang="en-US" sz="3200" dirty="0">
                <a:latin typeface="Trebuchet MS" panose="020B0603020202020204" pitchFamily="34" charset="0"/>
                <a:ea typeface="Verdana"/>
                <a:cs typeface="Verdana"/>
                <a:sym typeface="Verdana"/>
              </a:rPr>
              <a:t>(2 of 2)</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lvl="0" indent="0">
              <a:lnSpc>
                <a:spcPct val="100000"/>
              </a:lnSpc>
              <a:spcBef>
                <a:spcPts val="0"/>
              </a:spcBef>
              <a:buClr>
                <a:schemeClr val="dk1"/>
              </a:buClr>
              <a:buSzPts val="2400"/>
              <a:buNone/>
            </a:pPr>
            <a:r>
              <a:rPr lang="en-US" sz="2400" dirty="0">
                <a:solidFill>
                  <a:schemeClr val="hlink"/>
                </a:solidFill>
                <a:latin typeface="Trebuchet MS" panose="020B0603020202020204" pitchFamily="34" charset="0"/>
                <a:ea typeface="Verdana" panose="020B0604030504040204" pitchFamily="34" charset="0"/>
                <a:cs typeface="Verdana" panose="020B0604030504040204" pitchFamily="34" charset="0"/>
                <a:sym typeface="Verdana"/>
              </a:rPr>
              <a:t>Credit accommodations</a:t>
            </a:r>
            <a:r>
              <a:rPr lang="en-US" sz="2400" dirty="0">
                <a:solidFill>
                  <a:schemeClr val="hlink"/>
                </a:solidFill>
                <a:uFill>
                  <a:noFill/>
                </a:uFill>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for students with disabilities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may also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include</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p>
          <a:p>
            <a:pPr marL="0" lvl="0" indent="0">
              <a:lnSpc>
                <a:spcPct val="100000"/>
              </a:lnSpc>
              <a:spcBef>
                <a:spcPts val="0"/>
              </a:spcBef>
              <a:buClr>
                <a:schemeClr val="dk1"/>
              </a:buClr>
              <a:buSzPts val="2400"/>
              <a:buNone/>
            </a:pP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marL="342900" lvl="0" indent="-34290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Additional tests approved by the Board of Education for earning verified credits</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marL="342900" lvl="0" indent="-34290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Adjusted cut scores on tests for earning verified credits</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marL="342900" lvl="0" indent="-34290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Allowance of work-based learning experiences through career and technical education (CTE) courses</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a:p>
        </p:txBody>
      </p:sp>
    </p:spTree>
    <p:extLst>
      <p:ext uri="{BB962C8B-B14F-4D97-AF65-F5344CB8AC3E}">
        <p14:creationId xmlns:p14="http://schemas.microsoft.com/office/powerpoint/2010/main" val="1984723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Summary of Performance (1 of 2)</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342900" lvl="0" indent="-342900">
              <a:lnSpc>
                <a:spcPct val="80000"/>
              </a:lnSpc>
              <a:spcBef>
                <a:spcPts val="0"/>
              </a:spcBef>
              <a:buClr>
                <a:schemeClr val="dk1"/>
              </a:buClr>
              <a:buSzPts val="2400"/>
              <a:buNone/>
            </a:pPr>
            <a:r>
              <a:rPr lang="en-US" sz="2400" b="1"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Ask:</a:t>
            </a:r>
            <a:endParaRPr lang="en-US" sz="2400" dirty="0">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What is the Projected Graduation/Exit Date?</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Is the student projected to graduate/exit school this year</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Will the student be graduating with a Standard or Advanced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diploma,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or exceeding the age of eligibility this year</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p>
          <a:p>
            <a:pPr lvl="0">
              <a:lnSpc>
                <a:spcPct val="100000"/>
              </a:lnSpc>
              <a:spcBef>
                <a:spcPts val="480"/>
              </a:spcBef>
              <a:buClr>
                <a:schemeClr val="dk1"/>
              </a:buClr>
              <a:buSzPts val="2400"/>
            </a:pP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marL="0" lvl="0" indent="0">
              <a:lnSpc>
                <a:spcPct val="100000"/>
              </a:lnSpc>
              <a:spcBef>
                <a:spcPts val="480"/>
              </a:spcBef>
              <a:buClr>
                <a:schemeClr val="dk1"/>
              </a:buClr>
              <a:buSzPts val="2400"/>
              <a:buNone/>
            </a:pPr>
            <a:r>
              <a:rPr lang="en-US" sz="2400" dirty="0" smtClean="0">
                <a:latin typeface="Trebuchet MS" panose="020B0603020202020204" pitchFamily="34" charset="0"/>
                <a:ea typeface="Verdana" panose="020B0604030504040204" pitchFamily="34" charset="0"/>
                <a:cs typeface="Verdana" panose="020B0604030504040204" pitchFamily="34" charset="0"/>
                <a:sym typeface="Verdana"/>
              </a:rPr>
              <a:t>If</a:t>
            </a:r>
            <a:r>
              <a:rPr lang="en-US" sz="2400" b="1" dirty="0" smtClean="0">
                <a:latin typeface="Trebuchet MS" panose="020B0603020202020204" pitchFamily="34" charset="0"/>
                <a:ea typeface="Verdana" panose="020B0604030504040204" pitchFamily="34" charset="0"/>
                <a:cs typeface="Verdana" panose="020B0604030504040204" pitchFamily="34" charset="0"/>
                <a:sym typeface="Verdana"/>
              </a:rPr>
              <a:t> Yes </a:t>
            </a: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to the above two bullet points</a:t>
            </a: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a:t>
            </a:r>
            <a:r>
              <a:rPr lang="en-US" sz="2400" b="1" dirty="0" smtClean="0">
                <a:latin typeface="Trebuchet MS" panose="020B0603020202020204" pitchFamily="34" charset="0"/>
                <a:ea typeface="Verdana" panose="020B0604030504040204" pitchFamily="34" charset="0"/>
                <a:cs typeface="Verdana" panose="020B0604030504040204" pitchFamily="34" charset="0"/>
                <a:sym typeface="Verdana"/>
              </a:rPr>
              <a:t>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 Summary of Performance must be provided to the student prior to graduating or exceeding the age of eligibility.</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6</a:t>
            </a:fld>
            <a:endParaRPr lang="en-US"/>
          </a:p>
        </p:txBody>
      </p:sp>
    </p:spTree>
    <p:extLst>
      <p:ext uri="{BB962C8B-B14F-4D97-AF65-F5344CB8AC3E}">
        <p14:creationId xmlns:p14="http://schemas.microsoft.com/office/powerpoint/2010/main" val="1513458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Summary of Performance (2 of 2)</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lvl="0" indent="0">
              <a:lnSpc>
                <a:spcPct val="100000"/>
              </a:lnSpc>
              <a:spcBef>
                <a:spcPts val="0"/>
              </a:spcBef>
              <a:buClr>
                <a:schemeClr val="dk1"/>
              </a:buClr>
              <a:buSzPts val="2400"/>
              <a:buNone/>
            </a:pPr>
            <a:r>
              <a:rPr lang="en-US" sz="2400" dirty="0">
                <a:latin typeface="Trebuchet MS" panose="020B0603020202020204" pitchFamily="34" charset="0"/>
                <a:ea typeface="Verdana" panose="020B0604030504040204" pitchFamily="34" charset="0"/>
                <a:cs typeface="Verdana" panose="020B0604030504040204" pitchFamily="34" charset="0"/>
                <a:sym typeface="Verdana"/>
              </a:rPr>
              <a:t>A summary, which will help the student make the transition to postsecondary </a:t>
            </a:r>
            <a:r>
              <a:rPr lang="en-US" sz="2400" dirty="0" smtClean="0">
                <a:latin typeface="Trebuchet MS" panose="020B0603020202020204" pitchFamily="34" charset="0"/>
                <a:ea typeface="Verdana" panose="020B0604030504040204" pitchFamily="34" charset="0"/>
                <a:cs typeface="Verdana" panose="020B0604030504040204" pitchFamily="34" charset="0"/>
                <a:sym typeface="Verdana"/>
              </a:rPr>
              <a:t>settings, </a:t>
            </a:r>
            <a:r>
              <a:rPr lang="en-US" sz="2400" dirty="0">
                <a:latin typeface="Trebuchet MS" panose="020B0603020202020204" pitchFamily="34" charset="0"/>
                <a:ea typeface="Verdana" panose="020B0604030504040204" pitchFamily="34" charset="0"/>
                <a:cs typeface="Verdana" panose="020B0604030504040204" pitchFamily="34" charset="0"/>
                <a:sym typeface="Verdana"/>
              </a:rPr>
              <a:t>includes</a:t>
            </a:r>
            <a:r>
              <a:rPr lang="en-US" sz="2400" dirty="0" smtClean="0">
                <a:latin typeface="Trebuchet MS" panose="020B0603020202020204" pitchFamily="34" charset="0"/>
                <a:ea typeface="Verdana" panose="020B0604030504040204" pitchFamily="34" charset="0"/>
                <a:cs typeface="Verdana" panose="020B0604030504040204" pitchFamily="34" charset="0"/>
                <a:sym typeface="Verdana"/>
              </a:rPr>
              <a:t>:</a:t>
            </a:r>
          </a:p>
          <a:p>
            <a:pPr marL="0" lvl="0" indent="0">
              <a:lnSpc>
                <a:spcPct val="100000"/>
              </a:lnSpc>
              <a:spcBef>
                <a:spcPts val="0"/>
              </a:spcBef>
              <a:buClr>
                <a:schemeClr val="dk1"/>
              </a:buClr>
              <a:buSzPts val="2400"/>
              <a:buNone/>
            </a:pPr>
            <a:endParaRPr lang="en-US" sz="2400" dirty="0">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Academic Achievement</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Functional Performance</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Supports</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Next Steps</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7</a:t>
            </a:fld>
            <a:endParaRPr lang="en-US"/>
          </a:p>
        </p:txBody>
      </p:sp>
    </p:spTree>
    <p:extLst>
      <p:ext uri="{BB962C8B-B14F-4D97-AF65-F5344CB8AC3E}">
        <p14:creationId xmlns:p14="http://schemas.microsoft.com/office/powerpoint/2010/main" val="119626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Interagency Release of Information Form</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342900" lvl="0" indent="0">
              <a:lnSpc>
                <a:spcPct val="100000"/>
              </a:lnSpc>
              <a:spcBef>
                <a:spcPts val="0"/>
              </a:spcBef>
              <a:buClr>
                <a:schemeClr val="dk1"/>
              </a:buClr>
              <a:buSzPts val="2600"/>
              <a:buNone/>
            </a:pP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Is there a </a:t>
            </a:r>
            <a:r>
              <a:rPr lang="en-US"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current, </a:t>
            </a: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signed </a:t>
            </a:r>
            <a:r>
              <a:rPr lang="en-US" i="1"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(by parent or adult student) </a:t>
            </a: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release of confidential information form on file with the school</a:t>
            </a:r>
            <a:r>
              <a:rPr lang="en-US"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endPar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marL="342900" lvl="0" indent="0">
              <a:lnSpc>
                <a:spcPct val="100000"/>
              </a:lnSpc>
              <a:spcBef>
                <a:spcPts val="0"/>
              </a:spcBef>
              <a:buClr>
                <a:schemeClr val="dk1"/>
              </a:buClr>
              <a:buSzPts val="2600"/>
              <a:buNone/>
            </a:pPr>
            <a:endParaRPr lang="en-US" b="1" dirty="0">
              <a:latin typeface="Trebuchet MS" panose="020B0603020202020204" pitchFamily="34" charset="0"/>
              <a:ea typeface="Verdana" panose="020B0604030504040204" pitchFamily="34" charset="0"/>
              <a:cs typeface="Verdana" panose="020B0604030504040204" pitchFamily="34" charset="0"/>
              <a:sym typeface="Verdana"/>
            </a:endParaRPr>
          </a:p>
          <a:p>
            <a:pPr marL="342900" lvl="0" indent="0">
              <a:lnSpc>
                <a:spcPct val="100000"/>
              </a:lnSpc>
              <a:spcBef>
                <a:spcPts val="0"/>
              </a:spcBef>
              <a:buClr>
                <a:schemeClr val="dk1"/>
              </a:buClr>
              <a:buSzPts val="2600"/>
              <a:buNone/>
            </a:pPr>
            <a:r>
              <a:rPr lang="en-US" dirty="0">
                <a:latin typeface="Trebuchet MS" panose="020B0603020202020204" pitchFamily="34" charset="0"/>
                <a:ea typeface="Verdana" panose="020B0604030504040204" pitchFamily="34" charset="0"/>
                <a:cs typeface="Verdana" panose="020B0604030504040204" pitchFamily="34" charset="0"/>
                <a:sym typeface="Verdana"/>
              </a:rPr>
              <a:t>If</a:t>
            </a:r>
            <a:r>
              <a:rPr lang="en-US" b="1" dirty="0">
                <a:latin typeface="Trebuchet MS" panose="020B0603020202020204" pitchFamily="34" charset="0"/>
                <a:ea typeface="Verdana" panose="020B0604030504040204" pitchFamily="34" charset="0"/>
                <a:cs typeface="Verdana" panose="020B0604030504040204" pitchFamily="34" charset="0"/>
                <a:sym typeface="Verdana"/>
              </a:rPr>
              <a:t> No</a:t>
            </a:r>
            <a:r>
              <a:rPr lang="en-US" dirty="0">
                <a:latin typeface="Trebuchet MS" panose="020B0603020202020204" pitchFamily="34" charset="0"/>
                <a:ea typeface="Verdana" panose="020B0604030504040204" pitchFamily="34" charset="0"/>
                <a:cs typeface="Verdana" panose="020B0604030504040204" pitchFamily="34" charset="0"/>
                <a:sym typeface="Verdana"/>
              </a:rPr>
              <a:t>, </a:t>
            </a: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discuss release forms for transition planning with student and family.</a:t>
            </a:r>
            <a:endPar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8</a:t>
            </a:fld>
            <a:endParaRPr lang="en-US"/>
          </a:p>
        </p:txBody>
      </p:sp>
    </p:spTree>
    <p:extLst>
      <p:ext uri="{BB962C8B-B14F-4D97-AF65-F5344CB8AC3E}">
        <p14:creationId xmlns:p14="http://schemas.microsoft.com/office/powerpoint/2010/main" val="928302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441765"/>
          </a:xfrm>
        </p:spPr>
        <p:txBody>
          <a:bodyPr>
            <a:normAutofit/>
          </a:bodyPr>
          <a:lstStyle/>
          <a:p>
            <a:r>
              <a:rPr lang="en-US" sz="3200" dirty="0" smtClean="0">
                <a:latin typeface="Trebuchet MS" panose="020B0603020202020204" pitchFamily="34" charset="0"/>
                <a:ea typeface="Verdana"/>
                <a:cs typeface="Verdana"/>
                <a:sym typeface="Verdana"/>
              </a:rPr>
              <a:t>Standards-Based </a:t>
            </a:r>
            <a:r>
              <a:rPr lang="en-US" sz="3200" dirty="0">
                <a:latin typeface="Trebuchet MS" panose="020B0603020202020204" pitchFamily="34" charset="0"/>
                <a:ea typeface="Verdana"/>
                <a:cs typeface="Verdana"/>
                <a:sym typeface="Verdana"/>
              </a:rPr>
              <a:t>Individualized Education Program</a:t>
            </a:r>
            <a:br>
              <a:rPr lang="en-US" sz="3200" dirty="0">
                <a:latin typeface="Trebuchet MS" panose="020B0603020202020204" pitchFamily="34" charset="0"/>
                <a:ea typeface="Verdana"/>
                <a:cs typeface="Verdana"/>
                <a:sym typeface="Verdana"/>
              </a:rPr>
            </a:br>
            <a:r>
              <a:rPr lang="en-US" sz="3200" dirty="0">
                <a:latin typeface="Trebuchet MS" panose="020B0603020202020204" pitchFamily="34" charset="0"/>
                <a:ea typeface="Verdana"/>
                <a:cs typeface="Verdana"/>
                <a:sym typeface="Verdana"/>
              </a:rPr>
              <a:t>Module E</a:t>
            </a:r>
            <a:r>
              <a:rPr lang="en-US" sz="3200" dirty="0" smtClean="0">
                <a:latin typeface="Trebuchet MS" panose="020B0603020202020204" pitchFamily="34" charset="0"/>
                <a:ea typeface="Verdana"/>
                <a:cs typeface="Verdana"/>
                <a:sym typeface="Verdana"/>
              </a:rPr>
              <a:t>ight: </a:t>
            </a:r>
            <a:r>
              <a:rPr lang="en-US" sz="3200" dirty="0">
                <a:latin typeface="Trebuchet MS" panose="020B0603020202020204" pitchFamily="34" charset="0"/>
                <a:ea typeface="Verdana"/>
                <a:cs typeface="Verdana"/>
                <a:sym typeface="Verdana"/>
              </a:rPr>
              <a:t>Additional Components Specific to Secondary IEPs</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4254759"/>
            <a:ext cx="10515600" cy="1922204"/>
          </a:xfrm>
        </p:spPr>
        <p:txBody>
          <a:bodyPr/>
          <a:lstStyle/>
          <a:p>
            <a:pPr marL="0" indent="0">
              <a:lnSpc>
                <a:spcPct val="100000"/>
              </a:lnSpc>
              <a:buNone/>
            </a:pPr>
            <a:r>
              <a:rPr lang="en-US" i="1" dirty="0">
                <a:solidFill>
                  <a:srgbClr val="0F150D"/>
                </a:solidFill>
                <a:latin typeface="Trebuchet MS" panose="020B0603020202020204" pitchFamily="34" charset="0"/>
                <a:ea typeface="Verdana"/>
                <a:cs typeface="Verdana"/>
                <a:sym typeface="Verdana"/>
              </a:rPr>
              <a:t>The resources used during the development of this training module are in the guidance document found on the </a:t>
            </a:r>
            <a:r>
              <a:rPr lang="en-US" i="1" u="sng" dirty="0" smtClean="0">
                <a:solidFill>
                  <a:schemeClr val="hlink"/>
                </a:solidFill>
                <a:latin typeface="Trebuchet MS" panose="020B0603020202020204" pitchFamily="34" charset="0"/>
                <a:ea typeface="Verdana"/>
                <a:cs typeface="Verdana"/>
                <a:sym typeface="Verdana"/>
                <a:hlinkClick r:id="rId3"/>
              </a:rPr>
              <a:t>VDOE Standards-Based IEP webpage</a:t>
            </a:r>
            <a:r>
              <a:rPr lang="en-US" i="1" dirty="0" smtClean="0">
                <a:solidFill>
                  <a:schemeClr val="tx1"/>
                </a:solidFill>
                <a:latin typeface="Trebuchet MS" panose="020B0603020202020204" pitchFamily="34" charset="0"/>
                <a:ea typeface="Verdana"/>
                <a:cs typeface="Verdana"/>
                <a:sym typeface="Verdana"/>
              </a:rPr>
              <a:t>.</a:t>
            </a:r>
            <a:endParaRPr lang="en-US" i="1" dirty="0">
              <a:latin typeface="Trebuchet MS" panose="020B0603020202020204" pitchFamily="34" charset="0"/>
              <a:ea typeface="Verdana"/>
              <a:cs typeface="Verdana"/>
              <a:sym typeface="Verdana"/>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a:p>
        </p:txBody>
      </p:sp>
    </p:spTree>
    <p:extLst>
      <p:ext uri="{BB962C8B-B14F-4D97-AF65-F5344CB8AC3E}">
        <p14:creationId xmlns:p14="http://schemas.microsoft.com/office/powerpoint/2010/main" val="2305091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Template>
  <TotalTime>709</TotalTime>
  <Words>1229</Words>
  <Application>Microsoft Office PowerPoint</Application>
  <PresentationFormat>Widescreen</PresentationFormat>
  <Paragraphs>107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Times New Roman</vt:lpstr>
      <vt:lpstr>Trebuchet MS</vt:lpstr>
      <vt:lpstr>Verdana</vt:lpstr>
      <vt:lpstr>VDOE</vt:lpstr>
      <vt:lpstr>Standards-Based Individualized Education Program</vt:lpstr>
      <vt:lpstr>Transfer of Rights at the Age of Majority</vt:lpstr>
      <vt:lpstr>Diploma/Program Completion Status</vt:lpstr>
      <vt:lpstr>Credit Accommodations(1 of 2)</vt:lpstr>
      <vt:lpstr>Credit Accommodations (2 of 2)</vt:lpstr>
      <vt:lpstr>Summary of Performance (1 of 2)</vt:lpstr>
      <vt:lpstr>Summary of Performance (2 of 2)</vt:lpstr>
      <vt:lpstr>Interagency Release of Information Form</vt:lpstr>
      <vt:lpstr>Standards-Based Individualized Education Program Module Eight: Additional Components Specific to Secondary IEPs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SBIEP Module 8 Additional Components</dc:title>
  <dc:creator>Virginia Department of Education</dc:creator>
  <cp:lastModifiedBy>Williams-Faus, Kristin (DOE)</cp:lastModifiedBy>
  <cp:revision>53</cp:revision>
  <dcterms:created xsi:type="dcterms:W3CDTF">2020-06-29T15:52:04Z</dcterms:created>
  <dcterms:modified xsi:type="dcterms:W3CDTF">2022-01-12T20:44:48Z</dcterms:modified>
</cp:coreProperties>
</file>