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9144000" cy="5143500" type="screen16x9"/>
  <p:notesSz cx="6858000" cy="9144000"/>
  <p:embeddedFontLst>
    <p:embeddedFont>
      <p:font typeface="Times" panose="02020603050405020304" pitchFamily="18"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Source Code Pro" panose="020B0604020202020204" charset="0"/>
      <p:regular r:id="rId57"/>
      <p:bold r:id="rId58"/>
      <p:italic r:id="rId59"/>
      <p:boldItalic r:id="rId60"/>
    </p:embeddedFont>
    <p:embeddedFont>
      <p:font typeface="Oswald" panose="020B0604020202020204" charset="0"/>
      <p:regular r:id="rId61"/>
      <p:bold r:id="rId62"/>
    </p:embeddedFont>
    <p:embeddedFont>
      <p:font typeface="Verdana" panose="020B0604030504040204" pitchFamily="34" charset="0"/>
      <p:regular r:id="rId63"/>
      <p:bold r:id="rId64"/>
      <p:italic r:id="rId65"/>
      <p:boldItalic r:id="rId66"/>
    </p:embeddedFont>
    <p:embeddedFont>
      <p:font typeface="Arimo" panose="020B0604020202020204" charset="0"/>
      <p:regular r:id="rId67"/>
      <p:bold r:id="rId68"/>
      <p:italic r:id="rId69"/>
      <p:boldItalic r:id="rId70"/>
    </p:embeddedFont>
    <p:embeddedFont>
      <p:font typeface="Roboto" panose="020B0604020202020204" charset="0"/>
      <p:regular r:id="rId71"/>
      <p:bold r:id="rId72"/>
      <p:italic r:id="rId73"/>
      <p:boldItalic r:id="rId74"/>
    </p:embeddedFont>
    <p:embeddedFont>
      <p:font typeface="Comic Sans MS" panose="030F0702030302020204" pitchFamily="66"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ra Ma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7" autoAdjust="0"/>
    <p:restoredTop sz="87194" autoAdjust="0"/>
  </p:normalViewPr>
  <p:slideViewPr>
    <p:cSldViewPr snapToGrid="0">
      <p:cViewPr>
        <p:scale>
          <a:sx n="70" d="100"/>
          <a:sy n="70" d="100"/>
        </p:scale>
        <p:origin x="234"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13.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05T02:47:14.326" idx="1">
    <p:pos x="6000" y="0"/>
    <p:text>This. Just this. Love 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efcf01b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efcf01b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efcf01b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efcf01b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efcf01bf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efcf01bf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f01bf5e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f01bf5e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efcf01bf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efcf01b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photo you can see how ONE topic can be analyzed in all forms of writing. Kelly Gallagher introduces the six pieces at one time with 5 minute quick writes. He chooses the ONE subject and addresses it six different ways. Share this information on pages 16-19.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fcf01bf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efcf01b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efcf01b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efcf01b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efcf01bf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efcf01b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efcf01bf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efcf01bf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efcf01bf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efcf01bf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ef7fc4307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ef7fc430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 am including 5th grade to emphasize the importance of looking to where they came from and where they need to be taken. Slide 2 an 3 show the progression of the writing process and foundation  needed. Look at the verbage… WILL WRITE.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f01bf5e4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f01bf5e4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f01bf5e4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f01bf5e4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f01bf5e4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f01bf5e4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efcf01bf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efcf01bf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f01bf5e4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f01bf5e4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efcf01bf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efcf01bf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efcf01bf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efcf01bf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fcf01bf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efcf01bf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081d02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081d02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efcf01bf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5efcf01bf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ef7fc430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ef7fc430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efcf01bf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5efcf01bf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efcf01bf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efcf01bf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efcf01bff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efcf01bf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efcf01bff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efcf01bff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f01bf5e4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f01bf5e4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f03deb22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f03deb22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5f03deb22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5f03deb22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f01bf5e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f01bf5e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efcf01bf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efcf01bf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efcf01b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efcf01b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ef7fc430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ef7fc430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efcf01bf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5efcf01bf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f0214b7c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f0214b7c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f01bf5e4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f01bf5e4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f0214b7c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f0214b7c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f0214b7c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f0214b7c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f0214b7c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5f0214b7c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f07e7c54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5f07e7c54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f0214b7c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f0214b7c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ef7fc4307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ef7fc4307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ef7fc4307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ef7fc4307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ef7fc4307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ef7fc4307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ef7fc4307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ef7fc4307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hharrell@shenaandoah.k12.v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hh3119@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aDNaa8cb5BqmkiXh_Y5kIwlTMfLXNqOR_riP6_WJlhI/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docs.google.com/document/d/1GeKqJLc3fz6YZv0vZZsExEOrvS9du38k3sADNqj6kKA/edit?usp=sharing" TargetMode="Externa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0B_qs2WXub3imZllaQ1MxNmtHWUE/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0B6iL41lUDAWyWTZubG4zbWozWERlYmdPNXIyRlI5aDZIX3dV/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file/d/0B_qs2WXub3imSlZsa2NzMlhPNGc/view?usp=sharing"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drive.google.com/file/d/1e2ag2Dyyne6YPKg0IaOBqDcwAzANSXgR/view?usp=sharing"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s://www.heinemann.com/products/e07822.aspx?utm_source=google&amp;utm_medium=cpc&amp;Slot=1o2&amp;KeywordMatchType=&amp;AdGroupId=54559946838&amp;utm_campaign=1334844428&amp;content=259904933452&amp;keyword=&amp;gclid=Cj0KCQjwhJrqBRDZARIsALhp1WSgona6t5WwrM1A3NLjTacNzqDTUOOLa93y2CMpov81nbpTxr5EucwaAifhEALw_wcB" TargetMode="External"/><Relationship Id="rId3" Type="http://schemas.openxmlformats.org/officeDocument/2006/relationships/hyperlink" Target="http://www.doe.virginia.gov/testing/sol/standards_docs/english/index.shtml" TargetMode="External"/><Relationship Id="rId7" Type="http://schemas.openxmlformats.org/officeDocument/2006/relationships/hyperlink" Target="https://www.heinemann.com/products/e05689.aspx?utm_source=google&amp;utm_medium=cpc&amp;Slot=1o2&amp;KeywordMatchType=&amp;AdGroupId=54559946838&amp;utm_campaign=1334844428&amp;content=259904933452&amp;keyword=&amp;gclid=Cj0KCQjwhJrqBRDZARIsALhp1WRQyRC4oMgK0yBtKyqlsMU9BfDFQ4wstpya8P8epjRiBE64d3t03vYaAuiCEALw_wcB"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www.amazon.com/Writing-Mentors-Writer-Current-Engaging/dp/032507450X/ref=asc_df_032507450X/?tag=hyprod-20&amp;linkCode=df0&amp;hvadid=312242453238&amp;hvpos=1o1&amp;hvnetw=g&amp;hvrand=3377114781549944891&amp;hvpone=&amp;hvptwo=&amp;hvqmt=&amp;hvdev=c&amp;hvdvcmdl=&amp;hvlocint=&amp;hvlocphy=9008306&amp;hvtargid=pla-523185525030&amp;psc=1" TargetMode="External"/><Relationship Id="rId5" Type="http://schemas.openxmlformats.org/officeDocument/2006/relationships/hyperlink" Target="https://www.heinemann.com/products/e08830.aspx" TargetMode="External"/><Relationship Id="rId4" Type="http://schemas.openxmlformats.org/officeDocument/2006/relationships/hyperlink" Target="https://www.amazon.com/Write-Like-This-Teaching-Real-World/dp/1571108963/ref=sr_1_2?gclid=Cj0KCQjwhJrqBRDZARIsALhp1WS6xwMZIF_xHxu8Z0N40n2C9TVayo2Kvn2VV76eFKKnNrG9JwYCKIsaAqVxEALw_wcB&amp;hvadid=241598616429&amp;hvdev=c&amp;hvlocphy=9008306&amp;hvnetw=g&amp;hvpos=1t1&amp;hvqmt=e&amp;hvrand=2553791524521437980&amp;hvtargid=aud-647006051489%3Akwd-27512499757&amp;keywords=write+like+this&amp;qid=1564943866&amp;s=gateway&amp;sr=8-2" TargetMode="External"/><Relationship Id="rId9" Type="http://schemas.openxmlformats.org/officeDocument/2006/relationships/hyperlink" Target="mailto:mhharrell@shenandoah.k12.va.u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projectcriss.com/"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drive.google.com/file/d/0B_qs2WXub3imaUdVdmh1dUsxME0/view?usp=sharing" TargetMode="External"/><Relationship Id="rId3" Type="http://schemas.openxmlformats.org/officeDocument/2006/relationships/hyperlink" Target="https://www.readingquest.org/pdf/opinion.pdf" TargetMode="External"/><Relationship Id="rId7" Type="http://schemas.openxmlformats.org/officeDocument/2006/relationships/hyperlink" Target="https://drive.google.com/file/d/0B6iL41lUDAWycXdGMVkxdk0zMlBnRzFMbFhxMGtBSVBBOG1B/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readingquest.org/raft.html" TargetMode="External"/><Relationship Id="rId5" Type="http://schemas.openxmlformats.org/officeDocument/2006/relationships/hyperlink" Target="https://docs.google.com/document/d/1RddO5yLAmQfvygYVOaRjsjHXdoy9NF_on86Sdr8D3P0/edit?usp=sharing" TargetMode="External"/><Relationship Id="rId4" Type="http://schemas.openxmlformats.org/officeDocument/2006/relationships/hyperlink" Target="https://www.readingquest.org/opinio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ovingwriters.org/2016/09/27/writing-in-the-wild-beyond-the-5-paragraph-essa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dirty="0">
                <a:solidFill>
                  <a:schemeClr val="bg2"/>
                </a:solidFill>
                <a:latin typeface="Roboto"/>
                <a:ea typeface="Roboto"/>
                <a:cs typeface="Roboto"/>
                <a:sym typeface="Roboto"/>
              </a:rPr>
              <a:t>WRITING IS NOT ONLY FOR THE SOL TESTED YEARS!</a:t>
            </a:r>
            <a:endParaRPr sz="4200" dirty="0">
              <a:solidFill>
                <a:schemeClr val="bg2"/>
              </a:solidFill>
              <a:latin typeface="Roboto"/>
              <a:ea typeface="Roboto"/>
              <a:cs typeface="Roboto"/>
              <a:sym typeface="Roboto"/>
            </a:endParaRPr>
          </a:p>
          <a:p>
            <a:pPr marL="0" lvl="0" indent="0" algn="l" rtl="0">
              <a:spcBef>
                <a:spcPts val="0"/>
              </a:spcBef>
              <a:spcAft>
                <a:spcPts val="0"/>
              </a:spcAft>
              <a:buNone/>
            </a:pPr>
            <a:r>
              <a:rPr lang="en" sz="2100" dirty="0">
                <a:solidFill>
                  <a:schemeClr val="bg2"/>
                </a:solidFill>
                <a:latin typeface="Roboto"/>
                <a:ea typeface="Roboto"/>
                <a:cs typeface="Roboto"/>
                <a:sym typeface="Roboto"/>
              </a:rPr>
              <a:t>We MUST be helping our students build the needed foundation and skills every year!</a:t>
            </a:r>
            <a:endParaRPr dirty="0">
              <a:solidFill>
                <a:schemeClr val="bg2"/>
              </a:solidFill>
            </a:endParaRPr>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Melissa Harrell                                                              </a:t>
            </a:r>
            <a:endParaRPr sz="1800" dirty="0"/>
          </a:p>
          <a:p>
            <a:pPr marL="0" lvl="0" indent="0" algn="l" rtl="0">
              <a:spcBef>
                <a:spcPts val="0"/>
              </a:spcBef>
              <a:spcAft>
                <a:spcPts val="0"/>
              </a:spcAft>
              <a:buNone/>
            </a:pPr>
            <a:r>
              <a:rPr lang="en" sz="1800" u="sng" dirty="0">
                <a:solidFill>
                  <a:schemeClr val="hlink"/>
                </a:solidFill>
                <a:hlinkClick r:id="rId3"/>
              </a:rPr>
              <a:t>Mhharrell@shenandoah.k12.va.us</a:t>
            </a:r>
            <a:endParaRPr sz="1800" dirty="0"/>
          </a:p>
          <a:p>
            <a:pPr marL="0" lvl="0" indent="0" algn="l" rtl="0">
              <a:spcBef>
                <a:spcPts val="0"/>
              </a:spcBef>
              <a:spcAft>
                <a:spcPts val="0"/>
              </a:spcAft>
              <a:buNone/>
            </a:pPr>
            <a:r>
              <a:rPr lang="en" sz="1800" u="sng" dirty="0">
                <a:solidFill>
                  <a:schemeClr val="hlink"/>
                </a:solidFill>
                <a:hlinkClick r:id="rId4"/>
              </a:rPr>
              <a:t>mhh3119@gmail.com</a:t>
            </a:r>
            <a:endParaRPr sz="1800" dirty="0"/>
          </a:p>
          <a:p>
            <a:pPr marL="0" lvl="0" indent="0" algn="l" rtl="0">
              <a:spcBef>
                <a:spcPts val="0"/>
              </a:spcBef>
              <a:spcAft>
                <a:spcPts val="0"/>
              </a:spcAft>
              <a:buNone/>
            </a:pPr>
            <a:r>
              <a:rPr lang="en" sz="1800" dirty="0"/>
              <a:t>Twitter: @pmelissahh</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My focus with you today: </a:t>
            </a:r>
            <a:r>
              <a:rPr lang="en" dirty="0">
                <a:solidFill>
                  <a:schemeClr val="bg2"/>
                </a:solidFill>
                <a:latin typeface="Roboto"/>
                <a:ea typeface="Roboto"/>
                <a:cs typeface="Roboto"/>
                <a:sym typeface="Roboto"/>
              </a:rPr>
              <a:t>The HOW!</a:t>
            </a:r>
            <a:endParaRPr dirty="0">
              <a:solidFill>
                <a:schemeClr val="bg2"/>
              </a:solidFill>
              <a:latin typeface="Roboto"/>
              <a:ea typeface="Roboto"/>
              <a:cs typeface="Roboto"/>
              <a:sym typeface="Roboto"/>
            </a:endParaRPr>
          </a:p>
        </p:txBody>
      </p:sp>
      <p:sp>
        <p:nvSpPr>
          <p:cNvPr id="119" name="Google Shape;119;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Roboto"/>
              <a:buChar char="●"/>
            </a:pPr>
            <a:r>
              <a:rPr lang="en" sz="3000" b="1" dirty="0">
                <a:solidFill>
                  <a:schemeClr val="bg2"/>
                </a:solidFill>
                <a:latin typeface="Roboto"/>
                <a:ea typeface="Roboto"/>
                <a:cs typeface="Roboto"/>
                <a:sym typeface="Roboto"/>
              </a:rPr>
              <a:t>Mentor text</a:t>
            </a:r>
            <a:endParaRPr sz="3000" b="1" dirty="0">
              <a:solidFill>
                <a:schemeClr val="bg2"/>
              </a:solidFill>
              <a:latin typeface="Roboto"/>
              <a:ea typeface="Roboto"/>
              <a:cs typeface="Roboto"/>
              <a:sym typeface="Roboto"/>
            </a:endParaRPr>
          </a:p>
          <a:p>
            <a:pPr marL="457200" lvl="0" indent="-419100" algn="l" rtl="0">
              <a:spcBef>
                <a:spcPts val="0"/>
              </a:spcBef>
              <a:spcAft>
                <a:spcPts val="0"/>
              </a:spcAft>
              <a:buClr>
                <a:schemeClr val="dk1"/>
              </a:buClr>
              <a:buSzPts val="3000"/>
              <a:buFont typeface="Roboto"/>
              <a:buChar char="●"/>
            </a:pPr>
            <a:r>
              <a:rPr lang="en" sz="3000" b="1" dirty="0">
                <a:solidFill>
                  <a:schemeClr val="bg2"/>
                </a:solidFill>
                <a:latin typeface="Roboto"/>
                <a:ea typeface="Roboto"/>
                <a:cs typeface="Roboto"/>
                <a:sym typeface="Roboto"/>
              </a:rPr>
              <a:t>Writing Templates</a:t>
            </a:r>
            <a:endParaRPr sz="3000" b="1" dirty="0">
              <a:solidFill>
                <a:schemeClr val="bg2"/>
              </a:solidFill>
              <a:latin typeface="Roboto"/>
              <a:ea typeface="Roboto"/>
              <a:cs typeface="Roboto"/>
              <a:sym typeface="Roboto"/>
            </a:endParaRPr>
          </a:p>
          <a:p>
            <a:pPr marL="457200" lvl="0" indent="-419100" algn="l" rtl="0">
              <a:spcBef>
                <a:spcPts val="0"/>
              </a:spcBef>
              <a:spcAft>
                <a:spcPts val="0"/>
              </a:spcAft>
              <a:buClr>
                <a:schemeClr val="dk1"/>
              </a:buClr>
              <a:buSzPts val="3000"/>
              <a:buFont typeface="Roboto"/>
              <a:buChar char="●"/>
            </a:pPr>
            <a:r>
              <a:rPr lang="en" sz="3000" b="1" dirty="0">
                <a:solidFill>
                  <a:schemeClr val="bg2"/>
                </a:solidFill>
                <a:latin typeface="Roboto"/>
                <a:ea typeface="Roboto"/>
                <a:cs typeface="Roboto"/>
                <a:sym typeface="Roboto"/>
              </a:rPr>
              <a:t>Mini- lessons (students use their writing)</a:t>
            </a:r>
            <a:endParaRPr sz="3000" b="1" dirty="0">
              <a:solidFill>
                <a:schemeClr val="bg2"/>
              </a:solidFill>
              <a:latin typeface="Roboto"/>
              <a:ea typeface="Roboto"/>
              <a:cs typeface="Roboto"/>
              <a:sym typeface="Roboto"/>
            </a:endParaRPr>
          </a:p>
          <a:p>
            <a:pPr marL="457200" lvl="0" indent="-419100" algn="l" rtl="0">
              <a:spcBef>
                <a:spcPts val="0"/>
              </a:spcBef>
              <a:spcAft>
                <a:spcPts val="0"/>
              </a:spcAft>
              <a:buClr>
                <a:schemeClr val="dk1"/>
              </a:buClr>
              <a:buSzPts val="3000"/>
              <a:buFont typeface="Roboto"/>
              <a:buChar char="●"/>
            </a:pPr>
            <a:r>
              <a:rPr lang="en" sz="3000" b="1" dirty="0">
                <a:solidFill>
                  <a:schemeClr val="bg2"/>
                </a:solidFill>
                <a:latin typeface="Roboto"/>
                <a:ea typeface="Roboto"/>
                <a:cs typeface="Roboto"/>
                <a:sym typeface="Roboto"/>
              </a:rPr>
              <a:t>Modeling</a:t>
            </a:r>
            <a:endParaRPr sz="3000" b="1" dirty="0">
              <a:solidFill>
                <a:schemeClr val="bg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Mentor text</a:t>
            </a:r>
            <a:endParaRPr/>
          </a:p>
        </p:txBody>
      </p:sp>
      <p:sp>
        <p:nvSpPr>
          <p:cNvPr id="125" name="Google Shape;125;p2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These are two text I recommend and will be referring to.   </a:t>
            </a:r>
            <a:endParaRPr lang="en" dirty="0" smtClean="0"/>
          </a:p>
          <a:p>
            <a:pPr marL="0" lvl="0" indent="0" algn="l" rtl="0">
              <a:spcBef>
                <a:spcPts val="0"/>
              </a:spcBef>
              <a:spcAft>
                <a:spcPts val="1600"/>
              </a:spcAft>
              <a:buNone/>
            </a:pPr>
            <a:endParaRPr lang="en" dirty="0"/>
          </a:p>
          <a:p>
            <a:pPr marL="285750" indent="-285750">
              <a:spcAft>
                <a:spcPts val="1600"/>
              </a:spcAft>
            </a:pPr>
            <a:r>
              <a:rPr lang="en" i="1" dirty="0" smtClean="0"/>
              <a:t>Writing with Mentors </a:t>
            </a:r>
            <a:r>
              <a:rPr lang="en" dirty="0" smtClean="0"/>
              <a:t>by </a:t>
            </a:r>
            <a:r>
              <a:rPr lang="en-US" dirty="0"/>
              <a:t>Allison </a:t>
            </a:r>
            <a:r>
              <a:rPr lang="en-US" dirty="0" err="1" smtClean="0"/>
              <a:t>Marchetti</a:t>
            </a:r>
            <a:r>
              <a:rPr lang="en-US" dirty="0"/>
              <a:t> </a:t>
            </a:r>
            <a:r>
              <a:rPr lang="en-US" dirty="0" smtClean="0"/>
              <a:t>and </a:t>
            </a:r>
            <a:r>
              <a:rPr lang="en-US" dirty="0"/>
              <a:t>Rebekah O'Dell</a:t>
            </a:r>
            <a:endParaRPr lang="en" dirty="0" smtClean="0"/>
          </a:p>
          <a:p>
            <a:pPr marL="285750" indent="-285750">
              <a:spcAft>
                <a:spcPts val="1600"/>
              </a:spcAft>
            </a:pPr>
            <a:r>
              <a:rPr lang="en" i="1" dirty="0" smtClean="0"/>
              <a:t>Write Like This </a:t>
            </a:r>
            <a:r>
              <a:rPr lang="en" dirty="0" smtClean="0"/>
              <a:t>by Kelly Gallagher</a:t>
            </a:r>
            <a:r>
              <a:rPr lang="en" dirty="0" smtClean="0"/>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Why Use It?</a:t>
            </a:r>
            <a:endParaRPr>
              <a:solidFill>
                <a:schemeClr val="dk1"/>
              </a:solidFill>
              <a:latin typeface="Roboto"/>
              <a:ea typeface="Roboto"/>
              <a:cs typeface="Roboto"/>
              <a:sym typeface="Roboto"/>
            </a:endParaRPr>
          </a:p>
        </p:txBody>
      </p:sp>
      <p:sp>
        <p:nvSpPr>
          <p:cNvPr id="133" name="Google Shape;133;p2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600"/>
              </a:spcBef>
              <a:spcAft>
                <a:spcPts val="0"/>
              </a:spcAft>
              <a:buClr>
                <a:srgbClr val="000000"/>
              </a:buClr>
              <a:buSzPts val="3000"/>
              <a:buFont typeface="Roboto"/>
              <a:buChar char="●"/>
            </a:pPr>
            <a:r>
              <a:rPr lang="en" sz="3000">
                <a:solidFill>
                  <a:schemeClr val="dk1"/>
                </a:solidFill>
                <a:latin typeface="Roboto"/>
                <a:ea typeface="Roboto"/>
                <a:cs typeface="Roboto"/>
                <a:sym typeface="Roboto"/>
              </a:rPr>
              <a:t>Proven</a:t>
            </a:r>
            <a:r>
              <a:rPr lang="en" sz="3000">
                <a:solidFill>
                  <a:srgbClr val="2388DB"/>
                </a:solidFill>
                <a:latin typeface="Roboto"/>
                <a:ea typeface="Roboto"/>
                <a:cs typeface="Roboto"/>
                <a:sym typeface="Roboto"/>
              </a:rPr>
              <a:t> </a:t>
            </a:r>
            <a:r>
              <a:rPr lang="en" sz="3000">
                <a:solidFill>
                  <a:srgbClr val="000000"/>
                </a:solidFill>
                <a:latin typeface="Roboto"/>
                <a:ea typeface="Roboto"/>
                <a:cs typeface="Roboto"/>
                <a:sym typeface="Roboto"/>
              </a:rPr>
              <a:t>to help students to write effectively in that specific discourse.</a:t>
            </a:r>
            <a:endParaRPr sz="3000">
              <a:solidFill>
                <a:srgbClr val="000000"/>
              </a:solidFill>
              <a:latin typeface="Roboto"/>
              <a:ea typeface="Roboto"/>
              <a:cs typeface="Roboto"/>
              <a:sym typeface="Roboto"/>
            </a:endParaRPr>
          </a:p>
          <a:p>
            <a:pPr marL="457200" lvl="0" indent="-419100" algn="l" rtl="0">
              <a:lnSpc>
                <a:spcPct val="100000"/>
              </a:lnSpc>
              <a:spcBef>
                <a:spcPts val="0"/>
              </a:spcBef>
              <a:spcAft>
                <a:spcPts val="0"/>
              </a:spcAft>
              <a:buClr>
                <a:srgbClr val="000000"/>
              </a:buClr>
              <a:buSzPts val="3000"/>
              <a:buFont typeface="Roboto"/>
              <a:buChar char="●"/>
            </a:pPr>
            <a:r>
              <a:rPr lang="en" sz="3000">
                <a:solidFill>
                  <a:srgbClr val="000000"/>
                </a:solidFill>
                <a:latin typeface="Roboto"/>
                <a:ea typeface="Roboto"/>
                <a:cs typeface="Roboto"/>
                <a:sym typeface="Roboto"/>
              </a:rPr>
              <a:t>Writing has become </a:t>
            </a:r>
            <a:r>
              <a:rPr lang="en" sz="3000">
                <a:solidFill>
                  <a:schemeClr val="dk1"/>
                </a:solidFill>
                <a:latin typeface="Roboto"/>
                <a:ea typeface="Roboto"/>
                <a:cs typeface="Roboto"/>
                <a:sym typeface="Roboto"/>
              </a:rPr>
              <a:t>MUCH</a:t>
            </a:r>
            <a:r>
              <a:rPr lang="en" sz="3000">
                <a:solidFill>
                  <a:srgbClr val="2388DB"/>
                </a:solidFill>
                <a:latin typeface="Roboto"/>
                <a:ea typeface="Roboto"/>
                <a:cs typeface="Roboto"/>
                <a:sym typeface="Roboto"/>
              </a:rPr>
              <a:t> </a:t>
            </a:r>
            <a:r>
              <a:rPr lang="en" sz="3000">
                <a:solidFill>
                  <a:srgbClr val="000000"/>
                </a:solidFill>
                <a:latin typeface="Roboto"/>
                <a:ea typeface="Roboto"/>
                <a:cs typeface="Roboto"/>
                <a:sym typeface="Roboto"/>
              </a:rPr>
              <a:t>more than school work activity- cornerstone of a </a:t>
            </a:r>
            <a:r>
              <a:rPr lang="en" sz="3000">
                <a:solidFill>
                  <a:schemeClr val="dk1"/>
                </a:solidFill>
                <a:latin typeface="Roboto"/>
                <a:ea typeface="Roboto"/>
                <a:cs typeface="Roboto"/>
                <a:sym typeface="Roboto"/>
              </a:rPr>
              <a:t>literate</a:t>
            </a:r>
            <a:r>
              <a:rPr lang="en" sz="3000">
                <a:solidFill>
                  <a:srgbClr val="000000"/>
                </a:solidFill>
                <a:latin typeface="Roboto"/>
                <a:ea typeface="Roboto"/>
                <a:cs typeface="Roboto"/>
                <a:sym typeface="Roboto"/>
              </a:rPr>
              <a:t> life.</a:t>
            </a:r>
            <a:endParaRPr sz="3000">
              <a:solidFill>
                <a:srgbClr val="000000"/>
              </a:solidFill>
              <a:latin typeface="Roboto"/>
              <a:ea typeface="Roboto"/>
              <a:cs typeface="Roboto"/>
              <a:sym typeface="Roboto"/>
            </a:endParaRPr>
          </a:p>
          <a:p>
            <a:pPr marL="457200" lvl="0" indent="-419100" algn="l" rtl="0">
              <a:lnSpc>
                <a:spcPct val="100000"/>
              </a:lnSpc>
              <a:spcBef>
                <a:spcPts val="0"/>
              </a:spcBef>
              <a:spcAft>
                <a:spcPts val="0"/>
              </a:spcAft>
              <a:buClr>
                <a:srgbClr val="000000"/>
              </a:buClr>
              <a:buSzPts val="3000"/>
              <a:buFont typeface="Roboto"/>
              <a:buChar char="●"/>
            </a:pPr>
            <a:r>
              <a:rPr lang="en" sz="3000">
                <a:solidFill>
                  <a:srgbClr val="000000"/>
                </a:solidFill>
                <a:latin typeface="Roboto"/>
                <a:ea typeface="Roboto"/>
                <a:cs typeface="Roboto"/>
                <a:sym typeface="Roboto"/>
              </a:rPr>
              <a:t>Helps support authentic writing instruction and practice to be </a:t>
            </a:r>
            <a:r>
              <a:rPr lang="en" sz="3000">
                <a:solidFill>
                  <a:schemeClr val="dk1"/>
                </a:solidFill>
                <a:latin typeface="Roboto"/>
                <a:ea typeface="Roboto"/>
                <a:cs typeface="Roboto"/>
                <a:sym typeface="Roboto"/>
              </a:rPr>
              <a:t>lifelong writers</a:t>
            </a:r>
            <a:r>
              <a:rPr lang="en" sz="3000">
                <a:solidFill>
                  <a:srgbClr val="000000"/>
                </a:solidFill>
                <a:latin typeface="Roboto"/>
                <a:ea typeface="Roboto"/>
                <a:cs typeface="Roboto"/>
                <a:sym typeface="Roboto"/>
              </a:rPr>
              <a:t>.</a:t>
            </a:r>
            <a:endParaRPr sz="3000">
              <a:solidFill>
                <a:srgbClr val="000000"/>
              </a:solidFill>
              <a:latin typeface="Roboto"/>
              <a:ea typeface="Roboto"/>
              <a:cs typeface="Roboto"/>
              <a:sym typeface="Roboto"/>
            </a:endParaRPr>
          </a:p>
          <a:p>
            <a:pPr marL="457200" lvl="0" indent="0" algn="l" rtl="0">
              <a:lnSpc>
                <a:spcPct val="100000"/>
              </a:lnSpc>
              <a:spcBef>
                <a:spcPts val="600"/>
              </a:spcBef>
              <a:spcAft>
                <a:spcPts val="0"/>
              </a:spcAft>
              <a:buNone/>
            </a:pPr>
            <a:endParaRPr sz="2400">
              <a:solidFill>
                <a:srgbClr val="000000"/>
              </a:solidFill>
              <a:latin typeface="Roboto"/>
              <a:ea typeface="Roboto"/>
              <a:cs typeface="Roboto"/>
              <a:sym typeface="Roboto"/>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Quote</a:t>
            </a:r>
            <a:endParaRPr/>
          </a:p>
        </p:txBody>
      </p:sp>
      <p:sp>
        <p:nvSpPr>
          <p:cNvPr id="139" name="Google Shape;139;p2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 Teach your students </a:t>
            </a:r>
            <a:r>
              <a:rPr lang="en" sz="3000">
                <a:solidFill>
                  <a:schemeClr val="dk1"/>
                </a:solidFill>
                <a:latin typeface="Arial"/>
                <a:ea typeface="Arial"/>
                <a:cs typeface="Arial"/>
                <a:sym typeface="Arial"/>
              </a:rPr>
              <a:t>real-world</a:t>
            </a:r>
            <a:r>
              <a:rPr lang="en" sz="3000">
                <a:solidFill>
                  <a:srgbClr val="000000"/>
                </a:solidFill>
                <a:latin typeface="Arial"/>
                <a:ea typeface="Arial"/>
                <a:cs typeface="Arial"/>
                <a:sym typeface="Arial"/>
              </a:rPr>
              <a:t> writing purposes, add a teacher who </a:t>
            </a:r>
            <a:r>
              <a:rPr lang="en" sz="3000">
                <a:solidFill>
                  <a:schemeClr val="dk1"/>
                </a:solidFill>
                <a:latin typeface="Arial"/>
                <a:ea typeface="Arial"/>
                <a:cs typeface="Arial"/>
                <a:sym typeface="Arial"/>
              </a:rPr>
              <a:t>models</a:t>
            </a:r>
            <a:r>
              <a:rPr lang="en" sz="3000">
                <a:solidFill>
                  <a:srgbClr val="000000"/>
                </a:solidFill>
                <a:latin typeface="Arial"/>
                <a:ea typeface="Arial"/>
                <a:cs typeface="Arial"/>
                <a:sym typeface="Arial"/>
              </a:rPr>
              <a:t> his or her </a:t>
            </a:r>
            <a:r>
              <a:rPr lang="en" sz="3000">
                <a:solidFill>
                  <a:schemeClr val="dk1"/>
                </a:solidFill>
                <a:latin typeface="Arial"/>
                <a:ea typeface="Arial"/>
                <a:cs typeface="Arial"/>
                <a:sym typeface="Arial"/>
              </a:rPr>
              <a:t>struggles with the writing process,</a:t>
            </a:r>
            <a:r>
              <a:rPr lang="en" sz="3000">
                <a:solidFill>
                  <a:srgbClr val="000000"/>
                </a:solidFill>
                <a:latin typeface="Arial"/>
                <a:ea typeface="Arial"/>
                <a:cs typeface="Arial"/>
                <a:sym typeface="Arial"/>
              </a:rPr>
              <a:t> throw in lots of </a:t>
            </a:r>
            <a:r>
              <a:rPr lang="en" sz="3000">
                <a:solidFill>
                  <a:schemeClr val="dk1"/>
                </a:solidFill>
                <a:latin typeface="Arial"/>
                <a:ea typeface="Arial"/>
                <a:cs typeface="Arial"/>
                <a:sym typeface="Arial"/>
              </a:rPr>
              <a:t>real-world mentor texts</a:t>
            </a:r>
            <a:r>
              <a:rPr lang="en" sz="3000">
                <a:solidFill>
                  <a:srgbClr val="000000"/>
                </a:solidFill>
                <a:latin typeface="Arial"/>
                <a:ea typeface="Arial"/>
                <a:cs typeface="Arial"/>
                <a:sym typeface="Arial"/>
              </a:rPr>
              <a:t> for students to </a:t>
            </a:r>
            <a:r>
              <a:rPr lang="en" sz="3000">
                <a:solidFill>
                  <a:schemeClr val="dk1"/>
                </a:solidFill>
                <a:latin typeface="Arial"/>
                <a:ea typeface="Arial"/>
                <a:cs typeface="Arial"/>
                <a:sym typeface="Arial"/>
              </a:rPr>
              <a:t>emulate,</a:t>
            </a:r>
            <a:r>
              <a:rPr lang="en" sz="3000">
                <a:solidFill>
                  <a:srgbClr val="000000"/>
                </a:solidFill>
                <a:latin typeface="Arial"/>
                <a:ea typeface="Arial"/>
                <a:cs typeface="Arial"/>
                <a:sym typeface="Arial"/>
              </a:rPr>
              <a:t> and give our kids the</a:t>
            </a:r>
            <a:r>
              <a:rPr lang="en" sz="3000">
                <a:solidFill>
                  <a:schemeClr val="dk1"/>
                </a:solidFill>
                <a:latin typeface="Arial"/>
                <a:ea typeface="Arial"/>
                <a:cs typeface="Arial"/>
                <a:sym typeface="Arial"/>
              </a:rPr>
              <a:t> time necessary</a:t>
            </a:r>
            <a:r>
              <a:rPr lang="en" sz="3000">
                <a:solidFill>
                  <a:srgbClr val="000000"/>
                </a:solidFill>
                <a:latin typeface="Arial"/>
                <a:ea typeface="Arial"/>
                <a:cs typeface="Arial"/>
                <a:sym typeface="Arial"/>
              </a:rPr>
              <a:t> to </a:t>
            </a:r>
            <a:r>
              <a:rPr lang="en" sz="3000">
                <a:solidFill>
                  <a:schemeClr val="dk1"/>
                </a:solidFill>
                <a:latin typeface="Arial"/>
                <a:ea typeface="Arial"/>
                <a:cs typeface="Arial"/>
                <a:sym typeface="Arial"/>
              </a:rPr>
              <a:t>enable</a:t>
            </a:r>
            <a:r>
              <a:rPr lang="en" sz="3000">
                <a:solidFill>
                  <a:srgbClr val="2388DB"/>
                </a:solidFill>
                <a:latin typeface="Arial"/>
                <a:ea typeface="Arial"/>
                <a:cs typeface="Arial"/>
                <a:sym typeface="Arial"/>
              </a:rPr>
              <a:t> </a:t>
            </a:r>
            <a:r>
              <a:rPr lang="en" sz="3000">
                <a:solidFill>
                  <a:srgbClr val="000000"/>
                </a:solidFill>
                <a:latin typeface="Arial"/>
                <a:ea typeface="Arial"/>
                <a:cs typeface="Arial"/>
                <a:sym typeface="Arial"/>
              </a:rPr>
              <a:t>them to </a:t>
            </a:r>
            <a:r>
              <a:rPr lang="en" sz="3000">
                <a:solidFill>
                  <a:schemeClr val="dk1"/>
                </a:solidFill>
                <a:latin typeface="Arial"/>
                <a:ea typeface="Arial"/>
                <a:cs typeface="Arial"/>
                <a:sym typeface="Arial"/>
              </a:rPr>
              <a:t>stretch as writers</a:t>
            </a:r>
            <a:r>
              <a:rPr lang="en" sz="3000">
                <a:solidFill>
                  <a:srgbClr val="000000"/>
                </a:solidFill>
                <a:latin typeface="Arial"/>
                <a:ea typeface="Arial"/>
                <a:cs typeface="Arial"/>
                <a:sym typeface="Arial"/>
              </a:rPr>
              <a:t>.” </a:t>
            </a:r>
            <a:endParaRPr sz="30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K. Gallagher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Can I use it?</a:t>
            </a:r>
            <a:endParaRPr/>
          </a:p>
        </p:txBody>
      </p:sp>
      <p:sp>
        <p:nvSpPr>
          <p:cNvPr id="145" name="Google Shape;145;p26"/>
          <p:cNvSpPr txBox="1">
            <a:spLocks noGrp="1"/>
          </p:cNvSpPr>
          <p:nvPr>
            <p:ph type="body" idx="1"/>
          </p:nvPr>
        </p:nvSpPr>
        <p:spPr>
          <a:xfrm>
            <a:off x="311700" y="1768450"/>
            <a:ext cx="8520600" cy="30999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Clr>
                <a:srgbClr val="000000"/>
              </a:buClr>
              <a:buSzPts val="2400"/>
              <a:buFont typeface="Arial"/>
              <a:buChar char="●"/>
            </a:pPr>
            <a:r>
              <a:rPr lang="en" sz="2400" b="1">
                <a:solidFill>
                  <a:srgbClr val="000000"/>
                </a:solidFill>
                <a:latin typeface="Arial"/>
                <a:ea typeface="Arial"/>
                <a:cs typeface="Arial"/>
                <a:sym typeface="Arial"/>
              </a:rPr>
              <a:t>Reflective or Expressive Writing</a:t>
            </a:r>
            <a:endParaRPr sz="2400" b="1">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Inform and Explain</a:t>
            </a:r>
            <a:endParaRPr sz="2400" b="1">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Evaluate and Judge</a:t>
            </a:r>
            <a:endParaRPr sz="2400" b="1">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Inquire and Explore</a:t>
            </a:r>
            <a:endParaRPr sz="2400" b="1">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Analyze and Interpret</a:t>
            </a:r>
            <a:endParaRPr sz="2400" b="1">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b="1">
                <a:solidFill>
                  <a:srgbClr val="000000"/>
                </a:solidFill>
                <a:latin typeface="Arial"/>
                <a:ea typeface="Arial"/>
                <a:cs typeface="Arial"/>
                <a:sym typeface="Arial"/>
              </a:rPr>
              <a:t>Take a Stand / Purpose Solution </a:t>
            </a:r>
            <a:r>
              <a:rPr lang="en" b="1">
                <a:solidFill>
                  <a:srgbClr val="000000"/>
                </a:solidFill>
                <a:latin typeface="Arial"/>
                <a:ea typeface="Arial"/>
                <a:cs typeface="Arial"/>
                <a:sym typeface="Arial"/>
              </a:rPr>
              <a:t>( SOL)</a:t>
            </a:r>
            <a:endParaRPr b="1">
              <a:solidFill>
                <a:srgbClr val="000000"/>
              </a:solidFill>
              <a:latin typeface="Arial"/>
              <a:ea typeface="Arial"/>
              <a:cs typeface="Arial"/>
              <a:sym typeface="Arial"/>
            </a:endParaRPr>
          </a:p>
          <a:p>
            <a:pPr marL="0" lvl="0" indent="0" algn="l" rtl="0">
              <a:lnSpc>
                <a:spcPct val="100000"/>
              </a:lnSpc>
              <a:spcBef>
                <a:spcPts val="600"/>
              </a:spcBef>
              <a:spcAft>
                <a:spcPts val="0"/>
              </a:spcAft>
              <a:buNone/>
            </a:pPr>
            <a:endParaRPr sz="24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46" name="Google Shape;146;p26" descr="Photo of a teacher created list showing how ONE topic can be analyzed in all forms of writing. Kelly Gallagher introduces the six pieces at one time with 5 minute quick writes. He chooses the ONE subject and addresses it six different ways. &#10;&#10;" title="Photo"/>
          <p:cNvPicPr preferRelativeResize="0"/>
          <p:nvPr/>
        </p:nvPicPr>
        <p:blipFill>
          <a:blip r:embed="rId3">
            <a:alphaModFix/>
          </a:blip>
          <a:stretch>
            <a:fillRect/>
          </a:stretch>
        </p:blipFill>
        <p:spPr>
          <a:xfrm>
            <a:off x="6349425" y="511238"/>
            <a:ext cx="2828250" cy="412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251625" y="350300"/>
            <a:ext cx="858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chemeClr val="lt1"/>
                </a:solidFill>
                <a:highlight>
                  <a:schemeClr val="dk1"/>
                </a:highlight>
                <a:latin typeface="Arial"/>
                <a:ea typeface="Arial"/>
                <a:cs typeface="Arial"/>
                <a:sym typeface="Arial"/>
              </a:rPr>
              <a:t>Reflective          VS         Expressive</a:t>
            </a:r>
            <a:endParaRPr>
              <a:highlight>
                <a:schemeClr val="dk1"/>
              </a:highlight>
            </a:endParaRPr>
          </a:p>
        </p:txBody>
      </p:sp>
      <p:sp>
        <p:nvSpPr>
          <p:cNvPr id="152" name="Google Shape;152;p27"/>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Reflective</a:t>
            </a:r>
            <a:endParaRPr sz="3000">
              <a:solidFill>
                <a:srgbClr val="000000"/>
              </a:solidFill>
              <a:latin typeface="Arial"/>
              <a:ea typeface="Arial"/>
              <a:cs typeface="Arial"/>
              <a:sym typeface="Arial"/>
            </a:endParaRPr>
          </a:p>
          <a:p>
            <a:pPr marL="457200" lvl="0" indent="-381000" algn="l" rtl="0">
              <a:lnSpc>
                <a:spcPct val="100000"/>
              </a:lnSpc>
              <a:spcBef>
                <a:spcPts val="600"/>
              </a:spcBef>
              <a:spcAft>
                <a:spcPts val="0"/>
              </a:spcAft>
              <a:buClr>
                <a:srgbClr val="000000"/>
              </a:buClr>
              <a:buSzPts val="2400"/>
              <a:buFont typeface="Arial"/>
              <a:buChar char="●"/>
            </a:pPr>
            <a:r>
              <a:rPr lang="en" sz="2400">
                <a:solidFill>
                  <a:srgbClr val="000000"/>
                </a:solidFill>
                <a:latin typeface="Arial"/>
                <a:ea typeface="Arial"/>
                <a:cs typeface="Arial"/>
                <a:sym typeface="Arial"/>
              </a:rPr>
              <a:t>moves beyond recounting an experience.</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Goal is </a:t>
            </a:r>
            <a:r>
              <a:rPr lang="en" sz="2400">
                <a:solidFill>
                  <a:schemeClr val="dk1"/>
                </a:solidFill>
                <a:latin typeface="Arial"/>
                <a:ea typeface="Arial"/>
                <a:cs typeface="Arial"/>
                <a:sym typeface="Arial"/>
              </a:rPr>
              <a:t>NOT</a:t>
            </a:r>
            <a:r>
              <a:rPr lang="en" sz="2400">
                <a:solidFill>
                  <a:srgbClr val="000000"/>
                </a:solidFill>
                <a:latin typeface="Arial"/>
                <a:ea typeface="Arial"/>
                <a:cs typeface="Arial"/>
                <a:sym typeface="Arial"/>
              </a:rPr>
              <a:t> to share a final thought, but to add insight and discovery of new thoughts.</a:t>
            </a:r>
            <a:endParaRPr sz="24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153" name="Google Shape;153;p27"/>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Expressive</a:t>
            </a:r>
            <a:endParaRPr sz="3000">
              <a:solidFill>
                <a:srgbClr val="000000"/>
              </a:solidFill>
              <a:latin typeface="Arial"/>
              <a:ea typeface="Arial"/>
              <a:cs typeface="Arial"/>
              <a:sym typeface="Arial"/>
            </a:endParaRPr>
          </a:p>
          <a:p>
            <a:pPr marL="457200" lvl="0" indent="-381000" algn="l" rtl="0">
              <a:lnSpc>
                <a:spcPct val="100000"/>
              </a:lnSpc>
              <a:spcBef>
                <a:spcPts val="600"/>
              </a:spcBef>
              <a:spcAft>
                <a:spcPts val="0"/>
              </a:spcAft>
              <a:buClr>
                <a:srgbClr val="000000"/>
              </a:buClr>
              <a:buSzPts val="2400"/>
              <a:buFont typeface="Arial"/>
              <a:buChar char="●"/>
            </a:pPr>
            <a:r>
              <a:rPr lang="en" sz="2400">
                <a:solidFill>
                  <a:srgbClr val="000000"/>
                </a:solidFill>
                <a:latin typeface="Arial"/>
                <a:ea typeface="Arial"/>
                <a:cs typeface="Arial"/>
                <a:sym typeface="Arial"/>
              </a:rPr>
              <a:t>personal writing</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first person</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sharing of thoughts, feelings, ideas, or questions based on an experience.</a:t>
            </a:r>
            <a:endParaRPr sz="24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748325" y="-506375"/>
            <a:ext cx="8520600" cy="249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chemeClr val="dk1"/>
                </a:solidFill>
                <a:latin typeface="Arial"/>
                <a:ea typeface="Arial"/>
                <a:cs typeface="Arial"/>
                <a:sym typeface="Arial"/>
              </a:rPr>
              <a:t>Using Mentor text for expressive and reflective writing</a:t>
            </a:r>
            <a:r>
              <a:rPr lang="en" sz="3600" b="1">
                <a:solidFill>
                  <a:srgbClr val="000000"/>
                </a:solidFill>
                <a:latin typeface="Arial"/>
                <a:ea typeface="Arial"/>
                <a:cs typeface="Arial"/>
                <a:sym typeface="Arial"/>
              </a:rPr>
              <a:t>. </a:t>
            </a:r>
            <a:r>
              <a:rPr lang="en">
                <a:solidFill>
                  <a:srgbClr val="000000"/>
                </a:solidFill>
                <a:latin typeface="Arial"/>
                <a:ea typeface="Arial"/>
                <a:cs typeface="Arial"/>
                <a:sym typeface="Arial"/>
              </a:rPr>
              <a:t>Six Word Memoir</a:t>
            </a:r>
            <a:endParaRPr sz="3600" b="1">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endParaRPr>
          </a:p>
        </p:txBody>
      </p:sp>
      <p:sp>
        <p:nvSpPr>
          <p:cNvPr id="159" name="Google Shape;159;p2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a:solidFill>
                  <a:srgbClr val="000000"/>
                </a:solidFill>
                <a:latin typeface="Arial"/>
                <a:ea typeface="Arial"/>
                <a:cs typeface="Arial"/>
                <a:sym typeface="Arial"/>
              </a:rPr>
              <a:t>First step: Share published pieces            Third Step: Students own</a:t>
            </a:r>
            <a:endParaRPr>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All things considered, I am doing well.                                                  My plan is to attend college ( Daniela)</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The past is forgiven, not forgotten.					      Failure often leads to great success ( John)</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Escaped my mother. trapped by girlfriend.		                  My dream is what I’ll be. ( Jackie)</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So the water’s deep. Man up.                                                               Letting go means being strong. ( Neida)</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You’re never the same person again. (2011)		                  Eat. School. Cheerleading. Work. Sleep. Repeat (Kiki)</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a:solidFill>
                  <a:srgbClr val="000000"/>
                </a:solidFill>
                <a:latin typeface="Arial"/>
                <a:ea typeface="Arial"/>
                <a:cs typeface="Arial"/>
                <a:sym typeface="Arial"/>
              </a:rPr>
              <a:t>Second Step:  Teacher’s examples		   </a:t>
            </a:r>
            <a:r>
              <a:rPr lang="en" sz="1200">
                <a:solidFill>
                  <a:srgbClr val="000000"/>
                </a:solidFill>
                <a:latin typeface="Arial"/>
                <a:ea typeface="Arial"/>
                <a:cs typeface="Arial"/>
                <a:sym typeface="Arial"/>
              </a:rPr>
              <a:t>Thinking of six words is hard. ( Dustin)</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Up at 4:00; writing is hard.</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Started a family, surrounded by girls.				   </a:t>
            </a:r>
            <a:r>
              <a:rPr lang="en">
                <a:solidFill>
                  <a:srgbClr val="000000"/>
                </a:solidFill>
                <a:latin typeface="Arial"/>
                <a:ea typeface="Arial"/>
                <a:cs typeface="Arial"/>
                <a:sym typeface="Arial"/>
              </a:rPr>
              <a:t>Moving on… tweeting, Encyclopedia </a:t>
            </a:r>
            <a:endParaRPr>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Teach, grade, travel, speak, write:tired.                                             </a:t>
            </a:r>
            <a:r>
              <a:rPr lang="en">
                <a:solidFill>
                  <a:srgbClr val="000000"/>
                </a:solidFill>
                <a:latin typeface="Arial"/>
                <a:ea typeface="Arial"/>
                <a:cs typeface="Arial"/>
                <a:sym typeface="Arial"/>
              </a:rPr>
              <a:t>of Life, Favorite Mistakes.</a:t>
            </a:r>
            <a:endParaRPr>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Didn't quite work out. I’m glad.</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Read a book; smarter than yesterday.</a:t>
            </a:r>
            <a:endParaRPr sz="12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You Try</a:t>
            </a:r>
            <a:endParaRPr>
              <a:solidFill>
                <a:schemeClr val="dk1"/>
              </a:solidFill>
              <a:latin typeface="Roboto"/>
              <a:ea typeface="Roboto"/>
              <a:cs typeface="Roboto"/>
              <a:sym typeface="Roboto"/>
            </a:endParaRPr>
          </a:p>
        </p:txBody>
      </p:sp>
      <p:sp>
        <p:nvSpPr>
          <p:cNvPr id="165" name="Google Shape;165;p2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Mentor text:                          Student own:</a:t>
            </a:r>
            <a:endParaRPr sz="30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All things considered, I am doing well</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The past is forgiven, not forgotten                                                                   </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Escaped my mother. Trapped by girlfriend</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Teacher text:</a:t>
            </a:r>
            <a:endParaRPr sz="30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I am smiling on the outside now.</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I cringe at the thought. Why?</a:t>
            </a:r>
            <a:endParaRPr sz="12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1200">
                <a:solidFill>
                  <a:srgbClr val="000000"/>
                </a:solidFill>
                <a:latin typeface="Arial"/>
                <a:ea typeface="Arial"/>
                <a:cs typeface="Arial"/>
                <a:sym typeface="Arial"/>
              </a:rPr>
              <a:t>I see me in her. WOW!</a:t>
            </a:r>
            <a:endParaRPr sz="12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How can I use writing templates?</a:t>
            </a:r>
            <a:endParaRPr>
              <a:solidFill>
                <a:schemeClr val="dk1"/>
              </a:solidFill>
            </a:endParaRPr>
          </a:p>
        </p:txBody>
      </p:sp>
      <p:sp>
        <p:nvSpPr>
          <p:cNvPr id="171" name="Google Shape;171;p3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231775" lvl="0" indent="-231775" algn="l" rtl="0">
              <a:lnSpc>
                <a:spcPct val="100000"/>
              </a:lnSpc>
              <a:spcBef>
                <a:spcPts val="0"/>
              </a:spcBef>
              <a:spcAft>
                <a:spcPts val="0"/>
              </a:spcAft>
              <a:buClr>
                <a:srgbClr val="000000"/>
              </a:buClr>
              <a:buSzPts val="2380"/>
              <a:buFont typeface="Roboto"/>
              <a:buChar char="•"/>
            </a:pPr>
            <a:r>
              <a:rPr lang="en" sz="2800">
                <a:solidFill>
                  <a:srgbClr val="000000"/>
                </a:solidFill>
                <a:latin typeface="Roboto"/>
                <a:ea typeface="Roboto"/>
                <a:cs typeface="Roboto"/>
                <a:sym typeface="Roboto"/>
              </a:rPr>
              <a:t>Can be used as a pre-writing tool.</a:t>
            </a:r>
            <a:endParaRPr sz="1400">
              <a:solidFill>
                <a:srgbClr val="000000"/>
              </a:solidFill>
              <a:latin typeface="Roboto"/>
              <a:ea typeface="Roboto"/>
              <a:cs typeface="Roboto"/>
              <a:sym typeface="Roboto"/>
            </a:endParaRPr>
          </a:p>
          <a:p>
            <a:pPr marL="231775" lvl="0" indent="-80645" algn="l" rtl="0">
              <a:lnSpc>
                <a:spcPct val="100000"/>
              </a:lnSpc>
              <a:spcBef>
                <a:spcPts val="0"/>
              </a:spcBef>
              <a:spcAft>
                <a:spcPts val="0"/>
              </a:spcAft>
              <a:buClr>
                <a:srgbClr val="000000"/>
              </a:buClr>
              <a:buSzPts val="2380"/>
              <a:buFont typeface="Times"/>
              <a:buNone/>
            </a:pPr>
            <a:endParaRPr sz="2800">
              <a:solidFill>
                <a:srgbClr val="000000"/>
              </a:solidFill>
              <a:latin typeface="Roboto"/>
              <a:ea typeface="Roboto"/>
              <a:cs typeface="Roboto"/>
              <a:sym typeface="Roboto"/>
            </a:endParaRPr>
          </a:p>
          <a:p>
            <a:pPr marL="231775" lvl="0" indent="-231775" algn="l" rtl="0">
              <a:lnSpc>
                <a:spcPct val="80000"/>
              </a:lnSpc>
              <a:spcBef>
                <a:spcPts val="0"/>
              </a:spcBef>
              <a:spcAft>
                <a:spcPts val="0"/>
              </a:spcAft>
              <a:buClr>
                <a:srgbClr val="000000"/>
              </a:buClr>
              <a:buSzPts val="2380"/>
              <a:buFont typeface="Roboto"/>
              <a:buChar char="•"/>
            </a:pPr>
            <a:r>
              <a:rPr lang="en" sz="2800">
                <a:solidFill>
                  <a:srgbClr val="000000"/>
                </a:solidFill>
                <a:latin typeface="Roboto"/>
                <a:ea typeface="Roboto"/>
                <a:cs typeface="Roboto"/>
                <a:sym typeface="Roboto"/>
              </a:rPr>
              <a:t>Functions as a </a:t>
            </a:r>
            <a:r>
              <a:rPr lang="en" sz="2800">
                <a:solidFill>
                  <a:schemeClr val="dk1"/>
                </a:solidFill>
                <a:latin typeface="Roboto"/>
                <a:ea typeface="Roboto"/>
                <a:cs typeface="Roboto"/>
                <a:sym typeface="Roboto"/>
              </a:rPr>
              <a:t>transition </a:t>
            </a:r>
            <a:r>
              <a:rPr lang="en" sz="2800">
                <a:solidFill>
                  <a:srgbClr val="000000"/>
                </a:solidFill>
                <a:latin typeface="Roboto"/>
                <a:ea typeface="Roboto"/>
                <a:cs typeface="Roboto"/>
                <a:sym typeface="Roboto"/>
              </a:rPr>
              <a:t>to independent writing. </a:t>
            </a:r>
            <a:endParaRPr sz="2800">
              <a:solidFill>
                <a:srgbClr val="000000"/>
              </a:solidFill>
              <a:latin typeface="Roboto"/>
              <a:ea typeface="Roboto"/>
              <a:cs typeface="Roboto"/>
              <a:sym typeface="Roboto"/>
            </a:endParaRPr>
          </a:p>
          <a:p>
            <a:pPr marL="231775" lvl="0" indent="-80645" algn="l" rtl="0">
              <a:lnSpc>
                <a:spcPct val="100000"/>
              </a:lnSpc>
              <a:spcBef>
                <a:spcPts val="0"/>
              </a:spcBef>
              <a:spcAft>
                <a:spcPts val="0"/>
              </a:spcAft>
              <a:buClr>
                <a:srgbClr val="000000"/>
              </a:buClr>
              <a:buSzPts val="2380"/>
              <a:buFont typeface="Times"/>
              <a:buNone/>
            </a:pPr>
            <a:endParaRPr sz="2800">
              <a:solidFill>
                <a:srgbClr val="000000"/>
              </a:solidFill>
              <a:latin typeface="Roboto"/>
              <a:ea typeface="Roboto"/>
              <a:cs typeface="Roboto"/>
              <a:sym typeface="Roboto"/>
            </a:endParaRPr>
          </a:p>
          <a:p>
            <a:pPr marL="231775" lvl="0" indent="-231775" algn="l" rtl="0">
              <a:lnSpc>
                <a:spcPct val="80000"/>
              </a:lnSpc>
              <a:spcBef>
                <a:spcPts val="0"/>
              </a:spcBef>
              <a:spcAft>
                <a:spcPts val="0"/>
              </a:spcAft>
              <a:buClr>
                <a:srgbClr val="000000"/>
              </a:buClr>
              <a:buSzPts val="2380"/>
              <a:buFont typeface="Roboto"/>
              <a:buChar char="•"/>
            </a:pPr>
            <a:r>
              <a:rPr lang="en" sz="2800">
                <a:solidFill>
                  <a:srgbClr val="000000"/>
                </a:solidFill>
                <a:latin typeface="Roboto"/>
                <a:ea typeface="Roboto"/>
                <a:cs typeface="Roboto"/>
                <a:sym typeface="Roboto"/>
              </a:rPr>
              <a:t>Works well for essay examinations and “sponge” activities.</a:t>
            </a:r>
            <a:endParaRPr sz="1400">
              <a:solidFill>
                <a:srgbClr val="000000"/>
              </a:solidFill>
              <a:latin typeface="Roboto"/>
              <a:ea typeface="Roboto"/>
              <a:cs typeface="Roboto"/>
              <a:sym typeface="Roboto"/>
            </a:endParaRPr>
          </a:p>
          <a:p>
            <a:pPr marL="231775" lvl="0" indent="-80645" algn="l" rtl="0">
              <a:lnSpc>
                <a:spcPct val="80000"/>
              </a:lnSpc>
              <a:spcBef>
                <a:spcPts val="0"/>
              </a:spcBef>
              <a:spcAft>
                <a:spcPts val="0"/>
              </a:spcAft>
              <a:buClr>
                <a:srgbClr val="000000"/>
              </a:buClr>
              <a:buSzPts val="2380"/>
              <a:buFont typeface="Times"/>
              <a:buNone/>
            </a:pPr>
            <a:endParaRPr sz="2800">
              <a:solidFill>
                <a:srgbClr val="000000"/>
              </a:solidFill>
              <a:latin typeface="Roboto"/>
              <a:ea typeface="Roboto"/>
              <a:cs typeface="Roboto"/>
              <a:sym typeface="Roboto"/>
            </a:endParaRPr>
          </a:p>
          <a:p>
            <a:pPr marL="231775" lvl="0" indent="-231775" algn="l" rtl="0">
              <a:lnSpc>
                <a:spcPct val="80000"/>
              </a:lnSpc>
              <a:spcBef>
                <a:spcPts val="0"/>
              </a:spcBef>
              <a:spcAft>
                <a:spcPts val="0"/>
              </a:spcAft>
              <a:buClr>
                <a:srgbClr val="000000"/>
              </a:buClr>
              <a:buSzPts val="2380"/>
              <a:buFont typeface="Roboto"/>
              <a:buChar char="•"/>
            </a:pPr>
            <a:r>
              <a:rPr lang="en" sz="2800">
                <a:solidFill>
                  <a:srgbClr val="000000"/>
                </a:solidFill>
                <a:latin typeface="Roboto"/>
                <a:ea typeface="Roboto"/>
                <a:cs typeface="Roboto"/>
                <a:sym typeface="Roboto"/>
              </a:rPr>
              <a:t>Writing is a great way to show comprehension.</a:t>
            </a:r>
            <a:endParaRPr sz="2800">
              <a:solidFill>
                <a:srgbClr val="000000"/>
              </a:solidFill>
              <a:latin typeface="Roboto"/>
              <a:ea typeface="Roboto"/>
              <a:cs typeface="Roboto"/>
              <a:sym typeface="Roboto"/>
            </a:endParaRPr>
          </a:p>
          <a:p>
            <a:pPr marL="0" lvl="0" indent="0" algn="l" rtl="0">
              <a:spcBef>
                <a:spcPts val="0"/>
              </a:spcBef>
              <a:spcAft>
                <a:spcPts val="1600"/>
              </a:spcAft>
              <a:buNone/>
            </a:pP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Structure of A Writing Template</a:t>
            </a:r>
            <a:endParaRPr>
              <a:solidFill>
                <a:schemeClr val="dk1"/>
              </a:solidFill>
            </a:endParaRPr>
          </a:p>
        </p:txBody>
      </p:sp>
      <p:sp>
        <p:nvSpPr>
          <p:cNvPr id="177" name="Google Shape;177;p3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166687" lvl="0" indent="-166687" algn="l" rtl="0">
              <a:lnSpc>
                <a:spcPct val="133333"/>
              </a:lnSpc>
              <a:spcBef>
                <a:spcPts val="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T</a:t>
            </a:r>
            <a:r>
              <a:rPr lang="en">
                <a:solidFill>
                  <a:srgbClr val="000000"/>
                </a:solidFill>
                <a:latin typeface="Roboto"/>
                <a:ea typeface="Roboto"/>
                <a:cs typeface="Roboto"/>
                <a:sym typeface="Roboto"/>
              </a:rPr>
              <a:t>he topic sentence is a general statement or opinion.</a:t>
            </a:r>
            <a:endParaRPr sz="1400">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Font typeface="Arial"/>
              <a:buNone/>
            </a:pPr>
            <a:endParaRPr>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Use three to five examples to develop the topic or opinion.</a:t>
            </a:r>
            <a:endParaRPr sz="1400">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Font typeface="Arial"/>
              <a:buNone/>
            </a:pPr>
            <a:endParaRPr>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Use transitions when needed. </a:t>
            </a:r>
            <a:r>
              <a:rPr lang="en">
                <a:solidFill>
                  <a:schemeClr val="dk1"/>
                </a:solidFill>
                <a:latin typeface="Roboto"/>
                <a:ea typeface="Roboto"/>
                <a:cs typeface="Roboto"/>
                <a:sym typeface="Roboto"/>
              </a:rPr>
              <a:t>(scaffolding)</a:t>
            </a:r>
            <a:endParaRPr>
              <a:solidFill>
                <a:schemeClr val="dk1"/>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Font typeface="Arial"/>
              <a:buNone/>
            </a:pPr>
            <a:endParaRPr>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Include a summary sentence at the end, if you wish.</a:t>
            </a:r>
            <a:endParaRPr sz="1400">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Font typeface="Arial"/>
              <a:buNone/>
            </a:pPr>
            <a:endParaRPr>
              <a:solidFill>
                <a:srgbClr val="000000"/>
              </a:solidFill>
              <a:latin typeface="Roboto"/>
              <a:ea typeface="Roboto"/>
              <a:cs typeface="Roboto"/>
              <a:sym typeface="Roboto"/>
            </a:endParaRPr>
          </a:p>
          <a:p>
            <a:pPr marL="166687" lvl="0" indent="-166687" algn="l" rtl="0">
              <a:lnSpc>
                <a:spcPct val="133333"/>
              </a:lnSpc>
              <a:spcBef>
                <a:spcPts val="0"/>
              </a:spcBef>
              <a:spcAft>
                <a:spcPts val="0"/>
              </a:spcAft>
              <a:buClr>
                <a:srgbClr val="000000"/>
              </a:buClr>
              <a:buSzPts val="1800"/>
              <a:buFont typeface="Roboto"/>
              <a:buChar char="•"/>
            </a:pPr>
            <a:r>
              <a:rPr lang="en">
                <a:solidFill>
                  <a:srgbClr val="000000"/>
                </a:solidFill>
                <a:latin typeface="Roboto"/>
                <a:ea typeface="Roboto"/>
                <a:cs typeface="Roboto"/>
                <a:sym typeface="Roboto"/>
              </a:rPr>
              <a:t>Incorporate a variety of sentences: long and short, simple and complex.</a:t>
            </a:r>
            <a:endParaRPr>
              <a:solidFill>
                <a:srgbClr val="000000"/>
              </a:solidFill>
              <a:latin typeface="Roboto"/>
              <a:ea typeface="Roboto"/>
              <a:cs typeface="Roboto"/>
              <a:sym typeface="Roboto"/>
            </a:endParaRPr>
          </a:p>
          <a:p>
            <a:pPr marL="0" lvl="0" indent="0" algn="l" rtl="0">
              <a:spcBef>
                <a:spcPts val="0"/>
              </a:spcBef>
              <a:spcAft>
                <a:spcPts val="1600"/>
              </a:spcAft>
              <a:buNone/>
            </a:pP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2A3990"/>
                </a:solidFill>
                <a:latin typeface="Roboto"/>
                <a:ea typeface="Roboto"/>
                <a:cs typeface="Roboto"/>
                <a:sym typeface="Roboto"/>
              </a:rPr>
              <a:t>Standards 5-8</a:t>
            </a:r>
            <a:endParaRPr>
              <a:solidFill>
                <a:srgbClr val="2A3990"/>
              </a:solidFill>
              <a:latin typeface="Roboto"/>
              <a:ea typeface="Roboto"/>
              <a:cs typeface="Roboto"/>
              <a:sym typeface="Roboto"/>
            </a:endParaRPr>
          </a:p>
          <a:p>
            <a:pPr marL="0" lvl="0" indent="0" algn="l" rtl="0">
              <a:spcBef>
                <a:spcPts val="0"/>
              </a:spcBef>
              <a:spcAft>
                <a:spcPts val="0"/>
              </a:spcAft>
              <a:buNone/>
            </a:pPr>
            <a:endParaRPr/>
          </a:p>
        </p:txBody>
      </p:sp>
      <p:sp>
        <p:nvSpPr>
          <p:cNvPr id="70" name="Google Shape;70;p14"/>
          <p:cNvSpPr txBox="1">
            <a:spLocks noGrp="1"/>
          </p:cNvSpPr>
          <p:nvPr>
            <p:ph type="body" idx="1"/>
          </p:nvPr>
        </p:nvSpPr>
        <p:spPr>
          <a:xfrm>
            <a:off x="161875" y="555075"/>
            <a:ext cx="8836800" cy="4284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a:solidFill>
                  <a:srgbClr val="000000"/>
                </a:solidFill>
                <a:latin typeface="Roboto"/>
                <a:ea typeface="Roboto"/>
                <a:cs typeface="Roboto"/>
                <a:sym typeface="Roboto"/>
              </a:rPr>
              <a:t>*5.7 The student </a:t>
            </a:r>
            <a:r>
              <a:rPr lang="en" sz="1600" b="1">
                <a:solidFill>
                  <a:srgbClr val="000000"/>
                </a:solidFill>
                <a:latin typeface="Roboto"/>
                <a:ea typeface="Roboto"/>
                <a:cs typeface="Roboto"/>
                <a:sym typeface="Roboto"/>
              </a:rPr>
              <a:t>will write </a:t>
            </a:r>
            <a:r>
              <a:rPr lang="en" sz="1600">
                <a:solidFill>
                  <a:srgbClr val="000000"/>
                </a:solidFill>
                <a:latin typeface="Roboto"/>
                <a:ea typeface="Roboto"/>
                <a:cs typeface="Roboto"/>
                <a:sym typeface="Roboto"/>
              </a:rPr>
              <a:t>in a variety of forms to include </a:t>
            </a:r>
            <a:r>
              <a:rPr lang="en" sz="1600">
                <a:solidFill>
                  <a:srgbClr val="000000"/>
                </a:solidFill>
                <a:highlight>
                  <a:srgbClr val="FFFF00"/>
                </a:highlight>
                <a:latin typeface="Roboto"/>
                <a:ea typeface="Roboto"/>
                <a:cs typeface="Roboto"/>
                <a:sym typeface="Roboto"/>
              </a:rPr>
              <a:t>narrative, descriptive, expository, and persuasive.</a:t>
            </a:r>
            <a:endParaRPr sz="1600">
              <a:solidFill>
                <a:srgbClr val="000000"/>
              </a:solidFill>
              <a:highlight>
                <a:srgbClr val="FFFF00"/>
              </a:highlight>
              <a:latin typeface="Roboto"/>
              <a:ea typeface="Roboto"/>
              <a:cs typeface="Roboto"/>
              <a:sym typeface="Roboto"/>
            </a:endParaRPr>
          </a:p>
          <a:p>
            <a:pPr marL="0" lvl="0" indent="0" algn="l" rtl="0">
              <a:spcBef>
                <a:spcPts val="1200"/>
              </a:spcBef>
              <a:spcAft>
                <a:spcPts val="0"/>
              </a:spcAft>
              <a:buNone/>
            </a:pPr>
            <a:endParaRPr sz="1400">
              <a:solidFill>
                <a:srgbClr val="000000"/>
              </a:solidFill>
              <a:latin typeface="Arial"/>
              <a:ea typeface="Arial"/>
              <a:cs typeface="Arial"/>
              <a:sym typeface="Arial"/>
            </a:endParaRPr>
          </a:p>
          <a:p>
            <a:pPr marL="0" lvl="0" indent="0" algn="l" rtl="0">
              <a:spcBef>
                <a:spcPts val="200"/>
              </a:spcBef>
              <a:spcAft>
                <a:spcPts val="0"/>
              </a:spcAft>
              <a:buNone/>
            </a:pPr>
            <a:r>
              <a:rPr lang="en">
                <a:solidFill>
                  <a:srgbClr val="434343"/>
                </a:solidFill>
                <a:latin typeface="Roboto"/>
                <a:ea typeface="Roboto"/>
                <a:cs typeface="Roboto"/>
                <a:sym typeface="Roboto"/>
              </a:rPr>
              <a:t>6.7 The student </a:t>
            </a:r>
            <a:r>
              <a:rPr lang="en" b="1">
                <a:solidFill>
                  <a:srgbClr val="434343"/>
                </a:solidFill>
                <a:latin typeface="Roboto"/>
                <a:ea typeface="Roboto"/>
                <a:cs typeface="Roboto"/>
                <a:sym typeface="Roboto"/>
              </a:rPr>
              <a:t>will write </a:t>
            </a:r>
            <a:r>
              <a:rPr lang="en">
                <a:solidFill>
                  <a:srgbClr val="434343"/>
                </a:solidFill>
                <a:latin typeface="Roboto"/>
                <a:ea typeface="Roboto"/>
                <a:cs typeface="Roboto"/>
                <a:sym typeface="Roboto"/>
              </a:rPr>
              <a:t>in a variety of forms to include narrative, expository, persuasive, and reflective</a:t>
            </a:r>
            <a:r>
              <a:rPr lang="en" b="1">
                <a:solidFill>
                  <a:srgbClr val="434343"/>
                </a:solidFill>
                <a:latin typeface="Roboto"/>
                <a:ea typeface="Roboto"/>
                <a:cs typeface="Roboto"/>
                <a:sym typeface="Roboto"/>
              </a:rPr>
              <a:t> </a:t>
            </a:r>
            <a:r>
              <a:rPr lang="en">
                <a:solidFill>
                  <a:srgbClr val="434343"/>
                </a:solidFill>
                <a:latin typeface="Roboto"/>
                <a:ea typeface="Roboto"/>
                <a:cs typeface="Roboto"/>
                <a:sym typeface="Roboto"/>
              </a:rPr>
              <a:t>with an </a:t>
            </a:r>
            <a:r>
              <a:rPr lang="en">
                <a:solidFill>
                  <a:srgbClr val="434343"/>
                </a:solidFill>
                <a:highlight>
                  <a:srgbClr val="FFFF00"/>
                </a:highlight>
                <a:latin typeface="Roboto"/>
                <a:ea typeface="Roboto"/>
                <a:cs typeface="Roboto"/>
                <a:sym typeface="Roboto"/>
              </a:rPr>
              <a:t>emphasis on narrative and reflective writing.</a:t>
            </a:r>
            <a:endParaRPr>
              <a:solidFill>
                <a:srgbClr val="434343"/>
              </a:solidFill>
              <a:highlight>
                <a:srgbClr val="FFFF00"/>
              </a:highlight>
              <a:latin typeface="Roboto"/>
              <a:ea typeface="Roboto"/>
              <a:cs typeface="Roboto"/>
              <a:sym typeface="Roboto"/>
            </a:endParaRPr>
          </a:p>
          <a:p>
            <a:pPr marL="0" lvl="0" indent="0" algn="l" rtl="0">
              <a:spcBef>
                <a:spcPts val="1600"/>
              </a:spcBef>
              <a:spcAft>
                <a:spcPts val="0"/>
              </a:spcAft>
              <a:buNone/>
            </a:pPr>
            <a:endParaRPr>
              <a:solidFill>
                <a:srgbClr val="434343"/>
              </a:solidFill>
              <a:latin typeface="Roboto"/>
              <a:ea typeface="Roboto"/>
              <a:cs typeface="Roboto"/>
              <a:sym typeface="Roboto"/>
            </a:endParaRPr>
          </a:p>
          <a:p>
            <a:pPr marL="0" lvl="0" indent="0" algn="l" rtl="0">
              <a:spcBef>
                <a:spcPts val="1600"/>
              </a:spcBef>
              <a:spcAft>
                <a:spcPts val="0"/>
              </a:spcAft>
              <a:buNone/>
            </a:pPr>
            <a:r>
              <a:rPr lang="en">
                <a:solidFill>
                  <a:srgbClr val="434343"/>
                </a:solidFill>
                <a:latin typeface="Roboto"/>
                <a:ea typeface="Roboto"/>
                <a:cs typeface="Roboto"/>
                <a:sym typeface="Roboto"/>
              </a:rPr>
              <a:t>7.7 The student</a:t>
            </a:r>
            <a:r>
              <a:rPr lang="en" b="1">
                <a:solidFill>
                  <a:srgbClr val="434343"/>
                </a:solidFill>
                <a:latin typeface="Roboto"/>
                <a:ea typeface="Roboto"/>
                <a:cs typeface="Roboto"/>
                <a:sym typeface="Roboto"/>
              </a:rPr>
              <a:t> will write </a:t>
            </a:r>
            <a:r>
              <a:rPr lang="en">
                <a:solidFill>
                  <a:srgbClr val="434343"/>
                </a:solidFill>
                <a:latin typeface="Roboto"/>
                <a:ea typeface="Roboto"/>
                <a:cs typeface="Roboto"/>
                <a:sym typeface="Roboto"/>
              </a:rPr>
              <a:t>in a variety of forms to include narrative, expository, persuasive, and reflective</a:t>
            </a:r>
            <a:r>
              <a:rPr lang="en" b="1">
                <a:solidFill>
                  <a:srgbClr val="434343"/>
                </a:solidFill>
                <a:latin typeface="Roboto"/>
                <a:ea typeface="Roboto"/>
                <a:cs typeface="Roboto"/>
                <a:sym typeface="Roboto"/>
              </a:rPr>
              <a:t> </a:t>
            </a:r>
            <a:r>
              <a:rPr lang="en">
                <a:solidFill>
                  <a:srgbClr val="434343"/>
                </a:solidFill>
                <a:latin typeface="Roboto"/>
                <a:ea typeface="Roboto"/>
                <a:cs typeface="Roboto"/>
                <a:sym typeface="Roboto"/>
              </a:rPr>
              <a:t>with an </a:t>
            </a:r>
            <a:r>
              <a:rPr lang="en">
                <a:solidFill>
                  <a:srgbClr val="434343"/>
                </a:solidFill>
                <a:highlight>
                  <a:srgbClr val="FFFF00"/>
                </a:highlight>
                <a:latin typeface="Roboto"/>
                <a:ea typeface="Roboto"/>
                <a:cs typeface="Roboto"/>
                <a:sym typeface="Roboto"/>
              </a:rPr>
              <a:t>emphasis on expository and persuasive writing.</a:t>
            </a:r>
            <a:endParaRPr>
              <a:solidFill>
                <a:srgbClr val="434343"/>
              </a:solidFill>
              <a:highlight>
                <a:srgbClr val="FFFF00"/>
              </a:highlight>
              <a:latin typeface="Roboto"/>
              <a:ea typeface="Roboto"/>
              <a:cs typeface="Roboto"/>
              <a:sym typeface="Roboto"/>
            </a:endParaRPr>
          </a:p>
          <a:p>
            <a:pPr marL="0" lvl="0" indent="0" algn="l" rtl="0">
              <a:spcBef>
                <a:spcPts val="1600"/>
              </a:spcBef>
              <a:spcAft>
                <a:spcPts val="0"/>
              </a:spcAft>
              <a:buNone/>
            </a:pPr>
            <a:endParaRPr>
              <a:solidFill>
                <a:srgbClr val="434343"/>
              </a:solidFill>
              <a:latin typeface="Roboto"/>
              <a:ea typeface="Roboto"/>
              <a:cs typeface="Roboto"/>
              <a:sym typeface="Roboto"/>
            </a:endParaRPr>
          </a:p>
          <a:p>
            <a:pPr marL="0" lvl="0" indent="0" algn="l" rtl="0">
              <a:spcBef>
                <a:spcPts val="1600"/>
              </a:spcBef>
              <a:spcAft>
                <a:spcPts val="1600"/>
              </a:spcAft>
              <a:buNone/>
            </a:pPr>
            <a:r>
              <a:rPr lang="en">
                <a:solidFill>
                  <a:srgbClr val="434343"/>
                </a:solidFill>
                <a:latin typeface="Roboto"/>
                <a:ea typeface="Roboto"/>
                <a:cs typeface="Roboto"/>
                <a:sym typeface="Roboto"/>
              </a:rPr>
              <a:t>8.7 The student </a:t>
            </a:r>
            <a:r>
              <a:rPr lang="en" b="1">
                <a:solidFill>
                  <a:srgbClr val="434343"/>
                </a:solidFill>
                <a:latin typeface="Roboto"/>
                <a:ea typeface="Roboto"/>
                <a:cs typeface="Roboto"/>
                <a:sym typeface="Roboto"/>
              </a:rPr>
              <a:t>will write</a:t>
            </a:r>
            <a:r>
              <a:rPr lang="en">
                <a:solidFill>
                  <a:srgbClr val="434343"/>
                </a:solidFill>
                <a:latin typeface="Roboto"/>
                <a:ea typeface="Roboto"/>
                <a:cs typeface="Roboto"/>
                <a:sym typeface="Roboto"/>
              </a:rPr>
              <a:t> in a variety of forms to include narrative, expository, persuasive, and reflective</a:t>
            </a:r>
            <a:r>
              <a:rPr lang="en" b="1">
                <a:solidFill>
                  <a:srgbClr val="434343"/>
                </a:solidFill>
                <a:latin typeface="Roboto"/>
                <a:ea typeface="Roboto"/>
                <a:cs typeface="Roboto"/>
                <a:sym typeface="Roboto"/>
              </a:rPr>
              <a:t> </a:t>
            </a:r>
            <a:r>
              <a:rPr lang="en">
                <a:solidFill>
                  <a:srgbClr val="434343"/>
                </a:solidFill>
                <a:latin typeface="Roboto"/>
                <a:ea typeface="Roboto"/>
                <a:cs typeface="Roboto"/>
                <a:sym typeface="Roboto"/>
              </a:rPr>
              <a:t>with an </a:t>
            </a:r>
            <a:r>
              <a:rPr lang="en">
                <a:solidFill>
                  <a:srgbClr val="434343"/>
                </a:solidFill>
                <a:highlight>
                  <a:srgbClr val="FFFF00"/>
                </a:highlight>
                <a:latin typeface="Roboto"/>
                <a:ea typeface="Roboto"/>
                <a:cs typeface="Roboto"/>
                <a:sym typeface="Roboto"/>
              </a:rPr>
              <a:t>emphasis on expository and persuasive writing.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a:t>
            </a:r>
            <a:endParaRPr/>
          </a:p>
        </p:txBody>
      </p:sp>
      <p:sp>
        <p:nvSpPr>
          <p:cNvPr id="183" name="Google Shape;183;p3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Clr>
                <a:srgbClr val="FF0000"/>
              </a:buClr>
              <a:buSzPts val="1800"/>
              <a:buFont typeface="Times"/>
              <a:buNone/>
            </a:pPr>
            <a:r>
              <a:rPr lang="en">
                <a:solidFill>
                  <a:schemeClr val="dk1"/>
                </a:solidFill>
                <a:latin typeface="Roboto"/>
                <a:ea typeface="Roboto"/>
                <a:cs typeface="Roboto"/>
                <a:sym typeface="Roboto"/>
              </a:rPr>
              <a:t>Student Example</a:t>
            </a:r>
            <a:endParaRPr>
              <a:solidFill>
                <a:schemeClr val="dk1"/>
              </a:solidFill>
              <a:latin typeface="Roboto"/>
              <a:ea typeface="Roboto"/>
              <a:cs typeface="Roboto"/>
              <a:sym typeface="Roboto"/>
            </a:endParaRPr>
          </a:p>
          <a:p>
            <a:pPr marL="457200" lvl="0" indent="-457200" algn="l" rtl="0">
              <a:lnSpc>
                <a:spcPct val="100000"/>
              </a:lnSpc>
              <a:spcBef>
                <a:spcPts val="0"/>
              </a:spcBef>
              <a:spcAft>
                <a:spcPts val="0"/>
              </a:spcAft>
              <a:buClr>
                <a:srgbClr val="000000"/>
              </a:buClr>
              <a:buFont typeface="Arial"/>
              <a:buNone/>
            </a:pPr>
            <a:r>
              <a:rPr lang="en">
                <a:solidFill>
                  <a:srgbClr val="000000"/>
                </a:solidFill>
                <a:latin typeface="Roboto"/>
                <a:ea typeface="Roboto"/>
                <a:cs typeface="Roboto"/>
                <a:sym typeface="Roboto"/>
              </a:rPr>
              <a:t>     Weather in Montana is erratic.  First . . . Second . . . Then . . .  It is hard to believe . . . </a:t>
            </a:r>
            <a:endParaRPr>
              <a:solidFill>
                <a:srgbClr val="000000"/>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lnSpc>
                <a:spcPct val="100000"/>
              </a:lnSpc>
              <a:spcBef>
                <a:spcPts val="1600"/>
              </a:spcBef>
              <a:spcAft>
                <a:spcPts val="0"/>
              </a:spcAft>
              <a:buClr>
                <a:srgbClr val="000000"/>
              </a:buClr>
              <a:buFont typeface="Arial"/>
              <a:buNone/>
            </a:pPr>
            <a:r>
              <a:rPr lang="en" b="1">
                <a:solidFill>
                  <a:schemeClr val="dk1"/>
                </a:solidFill>
                <a:latin typeface="Roboto"/>
                <a:ea typeface="Roboto"/>
                <a:cs typeface="Roboto"/>
                <a:sym typeface="Roboto"/>
              </a:rPr>
              <a:t>Weather in Montana is erratic</a:t>
            </a:r>
            <a:r>
              <a:rPr lang="en">
                <a:solidFill>
                  <a:schemeClr val="dk1"/>
                </a:solidFill>
                <a:latin typeface="Roboto"/>
                <a:ea typeface="Roboto"/>
                <a:cs typeface="Roboto"/>
                <a:sym typeface="Roboto"/>
              </a:rPr>
              <a:t>.  </a:t>
            </a:r>
            <a:r>
              <a:rPr lang="en" b="1">
                <a:solidFill>
                  <a:schemeClr val="dk1"/>
                </a:solidFill>
                <a:latin typeface="Roboto"/>
                <a:ea typeface="Roboto"/>
                <a:cs typeface="Roboto"/>
                <a:sym typeface="Roboto"/>
              </a:rPr>
              <a:t>First</a:t>
            </a:r>
            <a:r>
              <a:rPr lang="en">
                <a:solidFill>
                  <a:srgbClr val="000000"/>
                </a:solidFill>
                <a:latin typeface="Roboto"/>
                <a:ea typeface="Roboto"/>
                <a:cs typeface="Roboto"/>
                <a:sym typeface="Roboto"/>
              </a:rPr>
              <a:t>, it doesn’t’ get cold until December.  </a:t>
            </a:r>
            <a:r>
              <a:rPr lang="en" b="1">
                <a:solidFill>
                  <a:schemeClr val="dk1"/>
                </a:solidFill>
                <a:latin typeface="Roboto"/>
                <a:ea typeface="Roboto"/>
                <a:cs typeface="Roboto"/>
                <a:sym typeface="Roboto"/>
              </a:rPr>
              <a:t>Second</a:t>
            </a:r>
            <a:r>
              <a:rPr lang="en">
                <a:solidFill>
                  <a:srgbClr val="000000"/>
                </a:solidFill>
                <a:latin typeface="Roboto"/>
                <a:ea typeface="Roboto"/>
                <a:cs typeface="Roboto"/>
                <a:sym typeface="Roboto"/>
              </a:rPr>
              <a:t>, there isn’t any snow for Christmas.  Throughout January it changes from warm to cold, and in February it snows more.  </a:t>
            </a:r>
            <a:r>
              <a:rPr lang="en" b="1">
                <a:solidFill>
                  <a:schemeClr val="dk1"/>
                </a:solidFill>
                <a:latin typeface="Roboto"/>
                <a:ea typeface="Roboto"/>
                <a:cs typeface="Roboto"/>
                <a:sym typeface="Roboto"/>
              </a:rPr>
              <a:t>Then</a:t>
            </a:r>
            <a:r>
              <a:rPr lang="en">
                <a:solidFill>
                  <a:srgbClr val="000000"/>
                </a:solidFill>
                <a:latin typeface="Roboto"/>
                <a:ea typeface="Roboto"/>
                <a:cs typeface="Roboto"/>
                <a:sym typeface="Roboto"/>
              </a:rPr>
              <a:t>, in March, it is sixty degrees until the last days when it snows.  </a:t>
            </a:r>
            <a:r>
              <a:rPr lang="en" b="1">
                <a:solidFill>
                  <a:schemeClr val="dk1"/>
                </a:solidFill>
                <a:latin typeface="Roboto"/>
                <a:ea typeface="Roboto"/>
                <a:cs typeface="Roboto"/>
                <a:sym typeface="Roboto"/>
              </a:rPr>
              <a:t>It is hard to believe</a:t>
            </a:r>
            <a:r>
              <a:rPr lang="en">
                <a:solidFill>
                  <a:srgbClr val="000000"/>
                </a:solidFill>
                <a:latin typeface="Roboto"/>
                <a:ea typeface="Roboto"/>
                <a:cs typeface="Roboto"/>
                <a:sym typeface="Roboto"/>
              </a:rPr>
              <a:t> weather can be so different.</a:t>
            </a:r>
            <a:endParaRPr>
              <a:solidFill>
                <a:srgbClr val="000000"/>
              </a:solidFill>
              <a:latin typeface="Roboto"/>
              <a:ea typeface="Roboto"/>
              <a:cs typeface="Roboto"/>
              <a:sym typeface="Roboto"/>
            </a:endParaRPr>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Example based on Nonfiction Article on Woodchucks</a:t>
            </a:r>
            <a:r>
              <a:rPr lang="en"/>
              <a:t>.</a:t>
            </a:r>
            <a:endParaRPr/>
          </a:p>
        </p:txBody>
      </p:sp>
      <p:sp>
        <p:nvSpPr>
          <p:cNvPr id="189" name="Google Shape;189;p33"/>
          <p:cNvSpPr txBox="1">
            <a:spLocks noGrp="1"/>
          </p:cNvSpPr>
          <p:nvPr>
            <p:ph type="body" idx="1"/>
          </p:nvPr>
        </p:nvSpPr>
        <p:spPr>
          <a:xfrm>
            <a:off x="311700" y="1166200"/>
            <a:ext cx="8520600" cy="377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Font typeface="Arial"/>
              <a:buNone/>
            </a:pPr>
            <a:r>
              <a:rPr lang="en">
                <a:solidFill>
                  <a:srgbClr val="000000"/>
                </a:solidFill>
                <a:latin typeface="Roboto"/>
                <a:ea typeface="Roboto"/>
                <a:cs typeface="Roboto"/>
                <a:sym typeface="Roboto"/>
              </a:rPr>
              <a:t>One of the</a:t>
            </a:r>
            <a:r>
              <a:rPr lang="en" u="sng">
                <a:solidFill>
                  <a:srgbClr val="000000"/>
                </a:solidFill>
                <a:latin typeface="Roboto"/>
                <a:ea typeface="Roboto"/>
                <a:cs typeface="Roboto"/>
                <a:sym typeface="Roboto"/>
              </a:rPr>
              <a:t>                                                 </a:t>
            </a:r>
            <a:r>
              <a:rPr lang="en">
                <a:solidFill>
                  <a:srgbClr val="000000"/>
                </a:solidFill>
                <a:latin typeface="Roboto"/>
                <a:ea typeface="Roboto"/>
                <a:cs typeface="Roboto"/>
                <a:sym typeface="Roboto"/>
              </a:rPr>
              <a:t>aspects of the</a:t>
            </a:r>
            <a:endParaRPr sz="1400">
              <a:solidFill>
                <a:srgbClr val="000000"/>
              </a:solidFill>
              <a:latin typeface="Roboto"/>
              <a:ea typeface="Roboto"/>
              <a:cs typeface="Roboto"/>
              <a:sym typeface="Roboto"/>
            </a:endParaRPr>
          </a:p>
          <a:p>
            <a:pPr marL="0" lvl="0" indent="0" algn="l" rtl="0">
              <a:lnSpc>
                <a:spcPct val="100000"/>
              </a:lnSpc>
              <a:spcBef>
                <a:spcPts val="900"/>
              </a:spcBef>
              <a:spcAft>
                <a:spcPts val="0"/>
              </a:spcAft>
              <a:buClr>
                <a:srgbClr val="000000"/>
              </a:buClr>
              <a:buFont typeface="Arial"/>
              <a:buNone/>
            </a:pPr>
            <a:endParaRPr>
              <a:solidFill>
                <a:srgbClr val="000000"/>
              </a:solidFill>
              <a:latin typeface="Roboto"/>
              <a:ea typeface="Roboto"/>
              <a:cs typeface="Roboto"/>
              <a:sym typeface="Roboto"/>
            </a:endParaRPr>
          </a:p>
          <a:p>
            <a:pPr marL="0" lvl="0" indent="0" algn="l" rtl="0">
              <a:lnSpc>
                <a:spcPct val="100000"/>
              </a:lnSpc>
              <a:spcBef>
                <a:spcPts val="900"/>
              </a:spcBef>
              <a:spcAft>
                <a:spcPts val="0"/>
              </a:spcAft>
              <a:buClr>
                <a:srgbClr val="000000"/>
              </a:buClr>
              <a:buFont typeface="Arial"/>
              <a:buNone/>
            </a:pPr>
            <a:r>
              <a:rPr lang="en">
                <a:solidFill>
                  <a:srgbClr val="000000"/>
                </a:solidFill>
                <a:latin typeface="Roboto"/>
                <a:ea typeface="Roboto"/>
                <a:cs typeface="Roboto"/>
                <a:sym typeface="Roboto"/>
              </a:rPr>
              <a:t>Woodchuck’s </a:t>
            </a:r>
            <a:r>
              <a:rPr lang="en" u="sng">
                <a:solidFill>
                  <a:srgbClr val="000000"/>
                </a:solidFill>
                <a:latin typeface="Roboto"/>
                <a:ea typeface="Roboto"/>
                <a:cs typeface="Roboto"/>
                <a:sym typeface="Roboto"/>
              </a:rPr>
              <a:t>                                              </a:t>
            </a:r>
            <a:r>
              <a:rPr lang="en">
                <a:solidFill>
                  <a:srgbClr val="000000"/>
                </a:solidFill>
                <a:latin typeface="Roboto"/>
                <a:ea typeface="Roboto"/>
                <a:cs typeface="Roboto"/>
                <a:sym typeface="Roboto"/>
              </a:rPr>
              <a:t>is . . . .  For</a:t>
            </a:r>
            <a:endParaRPr sz="1400">
              <a:solidFill>
                <a:srgbClr val="000000"/>
              </a:solidFill>
              <a:latin typeface="Roboto"/>
              <a:ea typeface="Roboto"/>
              <a:cs typeface="Roboto"/>
              <a:sym typeface="Roboto"/>
            </a:endParaRPr>
          </a:p>
          <a:p>
            <a:pPr marL="0" lvl="0" indent="0" algn="l" rtl="0">
              <a:lnSpc>
                <a:spcPct val="100000"/>
              </a:lnSpc>
              <a:spcBef>
                <a:spcPts val="900"/>
              </a:spcBef>
              <a:spcAft>
                <a:spcPts val="0"/>
              </a:spcAft>
              <a:buClr>
                <a:srgbClr val="000000"/>
              </a:buClr>
              <a:buFont typeface="Arial"/>
              <a:buNone/>
            </a:pPr>
            <a:endParaRPr>
              <a:solidFill>
                <a:srgbClr val="000000"/>
              </a:solidFill>
              <a:latin typeface="Roboto"/>
              <a:ea typeface="Roboto"/>
              <a:cs typeface="Roboto"/>
              <a:sym typeface="Roboto"/>
            </a:endParaRPr>
          </a:p>
          <a:p>
            <a:pPr marL="0" lvl="0" indent="0" algn="l" rtl="0">
              <a:lnSpc>
                <a:spcPct val="100000"/>
              </a:lnSpc>
              <a:spcBef>
                <a:spcPts val="900"/>
              </a:spcBef>
              <a:spcAft>
                <a:spcPts val="0"/>
              </a:spcAft>
              <a:buNone/>
            </a:pPr>
            <a:r>
              <a:rPr lang="en">
                <a:solidFill>
                  <a:srgbClr val="000000"/>
                </a:solidFill>
                <a:latin typeface="Roboto"/>
                <a:ea typeface="Roboto"/>
                <a:cs typeface="Roboto"/>
                <a:sym typeface="Roboto"/>
              </a:rPr>
              <a:t>example . . . .  In addition . . . .</a:t>
            </a:r>
            <a:endParaRPr>
              <a:solidFill>
                <a:srgbClr val="000000"/>
              </a:solidFill>
              <a:latin typeface="Roboto"/>
              <a:ea typeface="Roboto"/>
              <a:cs typeface="Roboto"/>
              <a:sym typeface="Roboto"/>
            </a:endParaRPr>
          </a:p>
          <a:p>
            <a:pPr marL="0" lvl="0" indent="0" algn="l" rtl="0">
              <a:lnSpc>
                <a:spcPct val="100000"/>
              </a:lnSpc>
              <a:spcBef>
                <a:spcPts val="900"/>
              </a:spcBef>
              <a:spcAft>
                <a:spcPts val="0"/>
              </a:spcAft>
              <a:buNone/>
            </a:pPr>
            <a:endParaRPr>
              <a:solidFill>
                <a:srgbClr val="000000"/>
              </a:solidFill>
              <a:latin typeface="Roboto"/>
              <a:ea typeface="Roboto"/>
              <a:cs typeface="Roboto"/>
              <a:sym typeface="Roboto"/>
            </a:endParaRPr>
          </a:p>
          <a:p>
            <a:pPr marL="0" lvl="0" indent="0" algn="l" rtl="0">
              <a:lnSpc>
                <a:spcPct val="100000"/>
              </a:lnSpc>
              <a:spcBef>
                <a:spcPts val="0"/>
              </a:spcBef>
              <a:spcAft>
                <a:spcPts val="0"/>
              </a:spcAft>
              <a:buNone/>
            </a:pPr>
            <a:r>
              <a:rPr lang="en" u="sng">
                <a:solidFill>
                  <a:schemeClr val="dk1"/>
                </a:solidFill>
                <a:latin typeface="Roboto"/>
                <a:ea typeface="Roboto"/>
                <a:cs typeface="Roboto"/>
                <a:sym typeface="Roboto"/>
              </a:rPr>
              <a:t>One of the most</a:t>
            </a:r>
            <a:r>
              <a:rPr lang="en" i="1">
                <a:solidFill>
                  <a:srgbClr val="000000"/>
                </a:solidFill>
                <a:latin typeface="Roboto"/>
                <a:ea typeface="Roboto"/>
                <a:cs typeface="Roboto"/>
                <a:sym typeface="Roboto"/>
              </a:rPr>
              <a:t> amazing</a:t>
            </a:r>
            <a:r>
              <a:rPr lang="en">
                <a:solidFill>
                  <a:srgbClr val="000000"/>
                </a:solidFill>
                <a:latin typeface="Roboto"/>
                <a:ea typeface="Roboto"/>
                <a:cs typeface="Roboto"/>
                <a:sym typeface="Roboto"/>
              </a:rPr>
              <a:t> </a:t>
            </a:r>
            <a:r>
              <a:rPr lang="en" u="sng">
                <a:solidFill>
                  <a:schemeClr val="dk1"/>
                </a:solidFill>
                <a:latin typeface="Roboto"/>
                <a:ea typeface="Roboto"/>
                <a:cs typeface="Roboto"/>
                <a:sym typeface="Roboto"/>
              </a:rPr>
              <a:t>aspects of the woodchuck’s</a:t>
            </a:r>
            <a:r>
              <a:rPr lang="en" u="sng">
                <a:solidFill>
                  <a:srgbClr val="000000"/>
                </a:solidFill>
                <a:latin typeface="Roboto"/>
                <a:ea typeface="Roboto"/>
                <a:cs typeface="Roboto"/>
                <a:sym typeface="Roboto"/>
              </a:rPr>
              <a:t> </a:t>
            </a:r>
            <a:r>
              <a:rPr lang="en" i="1">
                <a:solidFill>
                  <a:srgbClr val="000000"/>
                </a:solidFill>
                <a:latin typeface="Roboto"/>
                <a:ea typeface="Roboto"/>
                <a:cs typeface="Roboto"/>
                <a:sym typeface="Roboto"/>
              </a:rPr>
              <a:t>life cycle</a:t>
            </a:r>
            <a:r>
              <a:rPr lang="en">
                <a:solidFill>
                  <a:srgbClr val="000000"/>
                </a:solidFill>
                <a:latin typeface="Roboto"/>
                <a:ea typeface="Roboto"/>
                <a:cs typeface="Roboto"/>
                <a:sym typeface="Roboto"/>
              </a:rPr>
              <a:t> </a:t>
            </a:r>
            <a:r>
              <a:rPr lang="en" u="sng">
                <a:solidFill>
                  <a:schemeClr val="dk1"/>
                </a:solidFill>
                <a:latin typeface="Roboto"/>
                <a:ea typeface="Roboto"/>
                <a:cs typeface="Roboto"/>
                <a:sym typeface="Roboto"/>
              </a:rPr>
              <a:t>is</a:t>
            </a:r>
            <a:r>
              <a:rPr lang="en">
                <a:solidFill>
                  <a:srgbClr val="000000"/>
                </a:solidFill>
                <a:latin typeface="Roboto"/>
                <a:ea typeface="Roboto"/>
                <a:cs typeface="Roboto"/>
                <a:sym typeface="Roboto"/>
              </a:rPr>
              <a:t> </a:t>
            </a:r>
            <a:r>
              <a:rPr lang="en" i="1">
                <a:solidFill>
                  <a:srgbClr val="000000"/>
                </a:solidFill>
                <a:latin typeface="Roboto"/>
                <a:ea typeface="Roboto"/>
                <a:cs typeface="Roboto"/>
                <a:sym typeface="Roboto"/>
              </a:rPr>
              <a:t>how quickly they mature</a:t>
            </a:r>
            <a:r>
              <a:rPr lang="en">
                <a:solidFill>
                  <a:srgbClr val="000000"/>
                </a:solidFill>
                <a:latin typeface="Roboto"/>
                <a:ea typeface="Roboto"/>
                <a:cs typeface="Roboto"/>
                <a:sym typeface="Roboto"/>
              </a:rPr>
              <a:t>.  </a:t>
            </a:r>
            <a:r>
              <a:rPr lang="en" u="sng">
                <a:solidFill>
                  <a:schemeClr val="dk1"/>
                </a:solidFill>
                <a:latin typeface="Roboto"/>
                <a:ea typeface="Roboto"/>
                <a:cs typeface="Roboto"/>
                <a:sym typeface="Roboto"/>
              </a:rPr>
              <a:t>For example</a:t>
            </a:r>
            <a:r>
              <a:rPr lang="en">
                <a:solidFill>
                  <a:srgbClr val="000000"/>
                </a:solidFill>
                <a:latin typeface="Roboto"/>
                <a:ea typeface="Roboto"/>
                <a:cs typeface="Roboto"/>
                <a:sym typeface="Roboto"/>
              </a:rPr>
              <a:t>, </a:t>
            </a:r>
            <a:r>
              <a:rPr lang="en" i="1">
                <a:solidFill>
                  <a:srgbClr val="000000"/>
                </a:solidFill>
                <a:latin typeface="Roboto"/>
                <a:ea typeface="Roboto"/>
                <a:cs typeface="Roboto"/>
                <a:sym typeface="Roboto"/>
              </a:rPr>
              <a:t>at birth they are blind, naked, and totally helpless.</a:t>
            </a:r>
            <a:r>
              <a:rPr lang="en">
                <a:solidFill>
                  <a:srgbClr val="000000"/>
                </a:solidFill>
                <a:latin typeface="Roboto"/>
                <a:ea typeface="Roboto"/>
                <a:cs typeface="Roboto"/>
                <a:sym typeface="Roboto"/>
              </a:rPr>
              <a:t>  </a:t>
            </a:r>
            <a:r>
              <a:rPr lang="en" i="1">
                <a:solidFill>
                  <a:srgbClr val="000000"/>
                </a:solidFill>
                <a:latin typeface="Roboto"/>
                <a:ea typeface="Roboto"/>
                <a:cs typeface="Roboto"/>
                <a:sym typeface="Roboto"/>
              </a:rPr>
              <a:t>By four weeks, their body is fully furred and they are eating on their own.</a:t>
            </a:r>
            <a:r>
              <a:rPr lang="en">
                <a:solidFill>
                  <a:srgbClr val="000000"/>
                </a:solidFill>
                <a:latin typeface="Roboto"/>
                <a:ea typeface="Roboto"/>
                <a:cs typeface="Roboto"/>
                <a:sym typeface="Roboto"/>
              </a:rPr>
              <a:t>  </a:t>
            </a:r>
            <a:r>
              <a:rPr lang="en" u="sng">
                <a:solidFill>
                  <a:schemeClr val="dk1"/>
                </a:solidFill>
                <a:latin typeface="Roboto"/>
                <a:ea typeface="Roboto"/>
                <a:cs typeface="Roboto"/>
                <a:sym typeface="Roboto"/>
              </a:rPr>
              <a:t>Then</a:t>
            </a:r>
            <a:r>
              <a:rPr lang="en">
                <a:solidFill>
                  <a:srgbClr val="000000"/>
                </a:solidFill>
                <a:latin typeface="Roboto"/>
                <a:ea typeface="Roboto"/>
                <a:cs typeface="Roboto"/>
                <a:sym typeface="Roboto"/>
              </a:rPr>
              <a:t>, </a:t>
            </a:r>
            <a:r>
              <a:rPr lang="en" i="1">
                <a:solidFill>
                  <a:srgbClr val="000000"/>
                </a:solidFill>
                <a:latin typeface="Roboto"/>
                <a:ea typeface="Roboto"/>
                <a:cs typeface="Roboto"/>
                <a:sym typeface="Roboto"/>
              </a:rPr>
              <a:t>by the time they are six months old, they have left their parent’s home</a:t>
            </a:r>
            <a:r>
              <a:rPr lang="en" b="1" i="1">
                <a:solidFill>
                  <a:srgbClr val="000000"/>
                </a:solidFill>
                <a:latin typeface="Roboto"/>
                <a:ea typeface="Roboto"/>
                <a:cs typeface="Roboto"/>
                <a:sym typeface="Roboto"/>
              </a:rPr>
              <a:t>.</a:t>
            </a:r>
            <a:endParaRPr>
              <a:solidFill>
                <a:srgbClr val="000000"/>
              </a:solidFill>
              <a:latin typeface="Roboto"/>
              <a:ea typeface="Roboto"/>
              <a:cs typeface="Roboto"/>
              <a:sym typeface="Roboto"/>
            </a:endParaRPr>
          </a:p>
          <a:p>
            <a:pPr marL="0" lvl="0" indent="0" algn="l" rtl="0">
              <a:spcBef>
                <a:spcPts val="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196700"/>
            <a:ext cx="8520600" cy="85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600" b="1">
              <a:solidFill>
                <a:srgbClr val="FF0000"/>
              </a:solidFill>
              <a:latin typeface="Comic Sans MS"/>
              <a:ea typeface="Comic Sans MS"/>
              <a:cs typeface="Comic Sans MS"/>
              <a:sym typeface="Comic Sans MS"/>
            </a:endParaRPr>
          </a:p>
          <a:p>
            <a:pPr marL="0" lvl="0" indent="0" algn="ctr" rtl="0">
              <a:spcBef>
                <a:spcPts val="0"/>
              </a:spcBef>
              <a:spcAft>
                <a:spcPts val="0"/>
              </a:spcAft>
              <a:buNone/>
            </a:pPr>
            <a:endParaRPr sz="3600" b="1">
              <a:solidFill>
                <a:schemeClr val="dk1"/>
              </a:solidFill>
              <a:latin typeface="Comic Sans MS"/>
              <a:ea typeface="Comic Sans MS"/>
              <a:cs typeface="Comic Sans MS"/>
              <a:sym typeface="Comic Sans MS"/>
            </a:endParaRPr>
          </a:p>
          <a:p>
            <a:pPr marL="0" lvl="0" indent="0" algn="l" rtl="0">
              <a:spcBef>
                <a:spcPts val="0"/>
              </a:spcBef>
              <a:spcAft>
                <a:spcPts val="0"/>
              </a:spcAft>
              <a:buClr>
                <a:srgbClr val="FF0000"/>
              </a:buClr>
              <a:buSzPts val="3959"/>
              <a:buFont typeface="Comic Sans MS"/>
              <a:buNone/>
            </a:pPr>
            <a:r>
              <a:rPr lang="en" sz="3600" i="1">
                <a:solidFill>
                  <a:schemeClr val="dk1"/>
                </a:solidFill>
                <a:latin typeface="Comic Sans MS"/>
                <a:ea typeface="Comic Sans MS"/>
                <a:cs typeface="Comic Sans MS"/>
                <a:sym typeface="Comic Sans MS"/>
              </a:rPr>
              <a:t/>
            </a:r>
            <a:br>
              <a:rPr lang="en" sz="3600" i="1">
                <a:solidFill>
                  <a:schemeClr val="dk1"/>
                </a:solidFill>
                <a:latin typeface="Comic Sans MS"/>
                <a:ea typeface="Comic Sans MS"/>
                <a:cs typeface="Comic Sans MS"/>
                <a:sym typeface="Comic Sans MS"/>
              </a:rPr>
            </a:br>
            <a:r>
              <a:rPr lang="en" sz="3600">
                <a:solidFill>
                  <a:schemeClr val="dk1"/>
                </a:solidFill>
                <a:latin typeface="Roboto"/>
                <a:ea typeface="Roboto"/>
                <a:cs typeface="Roboto"/>
                <a:sym typeface="Roboto"/>
              </a:rPr>
              <a:t>Character Analysis Middle and High</a:t>
            </a:r>
            <a:endParaRPr sz="3600">
              <a:solidFill>
                <a:schemeClr val="dk1"/>
              </a:solidFill>
              <a:latin typeface="Roboto"/>
              <a:ea typeface="Roboto"/>
              <a:cs typeface="Roboto"/>
              <a:sym typeface="Roboto"/>
            </a:endParaRPr>
          </a:p>
        </p:txBody>
      </p:sp>
      <p:sp>
        <p:nvSpPr>
          <p:cNvPr id="195" name="Google Shape;195;p34"/>
          <p:cNvSpPr txBox="1">
            <a:spLocks noGrp="1"/>
          </p:cNvSpPr>
          <p:nvPr>
            <p:ph type="body" idx="1"/>
          </p:nvPr>
        </p:nvSpPr>
        <p:spPr>
          <a:xfrm>
            <a:off x="311700" y="1468825"/>
            <a:ext cx="8520600" cy="3331200"/>
          </a:xfrm>
          <a:prstGeom prst="rect">
            <a:avLst/>
          </a:prstGeom>
        </p:spPr>
        <p:txBody>
          <a:bodyPr spcFirstLastPara="1" wrap="square" lIns="91425" tIns="91425" rIns="91425" bIns="91425" anchor="t" anchorCtr="0">
            <a:noAutofit/>
          </a:bodyPr>
          <a:lstStyle/>
          <a:p>
            <a:pPr marL="0" lvl="0" indent="0" algn="l" rtl="0">
              <a:lnSpc>
                <a:spcPct val="60000"/>
              </a:lnSpc>
              <a:spcBef>
                <a:spcPts val="0"/>
              </a:spcBef>
              <a:spcAft>
                <a:spcPts val="0"/>
              </a:spcAft>
              <a:buNone/>
            </a:pPr>
            <a:r>
              <a:rPr lang="en" sz="2400">
                <a:solidFill>
                  <a:srgbClr val="000000"/>
                </a:solidFill>
                <a:latin typeface="Calibri"/>
                <a:ea typeface="Calibri"/>
                <a:cs typeface="Calibri"/>
                <a:sym typeface="Calibri"/>
              </a:rPr>
              <a:t>______, </a:t>
            </a:r>
            <a:r>
              <a:rPr lang="en" sz="2400">
                <a:solidFill>
                  <a:srgbClr val="000000"/>
                </a:solidFill>
                <a:latin typeface="Roboto"/>
                <a:ea typeface="Roboto"/>
                <a:cs typeface="Roboto"/>
                <a:sym typeface="Roboto"/>
              </a:rPr>
              <a:t>a character from the classic</a:t>
            </a:r>
            <a:endParaRPr sz="2400">
              <a:solidFill>
                <a:srgbClr val="000000"/>
              </a:solidFill>
              <a:latin typeface="Roboto"/>
              <a:ea typeface="Roboto"/>
              <a:cs typeface="Roboto"/>
              <a:sym typeface="Roboto"/>
            </a:endParaRPr>
          </a:p>
          <a:p>
            <a:pPr marL="0" lvl="0" indent="0" algn="l" rtl="0">
              <a:lnSpc>
                <a:spcPct val="85714"/>
              </a:lnSpc>
              <a:spcBef>
                <a:spcPts val="1400"/>
              </a:spcBef>
              <a:spcAft>
                <a:spcPts val="0"/>
              </a:spcAft>
              <a:buNone/>
            </a:pPr>
            <a:r>
              <a:rPr lang="en" sz="2400">
                <a:solidFill>
                  <a:srgbClr val="000000"/>
                </a:solidFill>
                <a:latin typeface="Roboto"/>
                <a:ea typeface="Roboto"/>
                <a:cs typeface="Roboto"/>
                <a:sym typeface="Roboto"/>
              </a:rPr>
              <a:t> novel_____ by _____ , seems to have been a (an) </a:t>
            </a:r>
            <a:endParaRPr sz="2400" b="1">
              <a:solidFill>
                <a:srgbClr val="000000"/>
              </a:solidFill>
              <a:latin typeface="Roboto"/>
              <a:ea typeface="Roboto"/>
              <a:cs typeface="Roboto"/>
              <a:sym typeface="Roboto"/>
            </a:endParaRPr>
          </a:p>
          <a:p>
            <a:pPr marL="0" lvl="0" indent="0" algn="l" rtl="0">
              <a:lnSpc>
                <a:spcPct val="85714"/>
              </a:lnSpc>
              <a:spcBef>
                <a:spcPts val="1400"/>
              </a:spcBef>
              <a:spcAft>
                <a:spcPts val="0"/>
              </a:spcAft>
              <a:buNone/>
            </a:pPr>
            <a:r>
              <a:rPr lang="en" sz="2400">
                <a:solidFill>
                  <a:srgbClr val="000000"/>
                </a:solidFill>
                <a:latin typeface="Roboto"/>
                <a:ea typeface="Roboto"/>
                <a:cs typeface="Roboto"/>
                <a:sym typeface="Roboto"/>
              </a:rPr>
              <a:t>__________( adjective) person. An example of this</a:t>
            </a:r>
            <a:endParaRPr sz="2400">
              <a:solidFill>
                <a:srgbClr val="000000"/>
              </a:solidFill>
              <a:latin typeface="Roboto"/>
              <a:ea typeface="Roboto"/>
              <a:cs typeface="Roboto"/>
              <a:sym typeface="Roboto"/>
            </a:endParaRPr>
          </a:p>
          <a:p>
            <a:pPr marL="0" lvl="0" indent="0" algn="l" rtl="0">
              <a:lnSpc>
                <a:spcPct val="85714"/>
              </a:lnSpc>
              <a:spcBef>
                <a:spcPts val="1400"/>
              </a:spcBef>
              <a:spcAft>
                <a:spcPts val="0"/>
              </a:spcAft>
              <a:buNone/>
            </a:pPr>
            <a:r>
              <a:rPr lang="en" sz="2400">
                <a:solidFill>
                  <a:srgbClr val="000000"/>
                </a:solidFill>
                <a:latin typeface="Roboto"/>
                <a:ea typeface="Roboto"/>
                <a:cs typeface="Roboto"/>
                <a:sym typeface="Roboto"/>
              </a:rPr>
              <a:t> is was when …Another example was… Finally,…..This character</a:t>
            </a:r>
            <a:endParaRPr sz="2400">
              <a:solidFill>
                <a:srgbClr val="000000"/>
              </a:solidFill>
              <a:latin typeface="Roboto"/>
              <a:ea typeface="Roboto"/>
              <a:cs typeface="Roboto"/>
              <a:sym typeface="Roboto"/>
            </a:endParaRPr>
          </a:p>
          <a:p>
            <a:pPr marL="0" lvl="0" indent="0" algn="l" rtl="0">
              <a:lnSpc>
                <a:spcPct val="85714"/>
              </a:lnSpc>
              <a:spcBef>
                <a:spcPts val="1400"/>
              </a:spcBef>
              <a:spcAft>
                <a:spcPts val="0"/>
              </a:spcAft>
              <a:buNone/>
            </a:pPr>
            <a:r>
              <a:rPr lang="en" sz="2400">
                <a:solidFill>
                  <a:srgbClr val="000000"/>
                </a:solidFill>
                <a:latin typeface="Roboto"/>
                <a:ea typeface="Roboto"/>
                <a:cs typeface="Roboto"/>
                <a:sym typeface="Roboto"/>
              </a:rPr>
              <a:t> ,___________, always …</a:t>
            </a:r>
            <a:endParaRPr sz="2400">
              <a:solidFill>
                <a:srgbClr val="000000"/>
              </a:solidFill>
              <a:latin typeface="Roboto"/>
              <a:ea typeface="Roboto"/>
              <a:cs typeface="Roboto"/>
              <a:sym typeface="Roboto"/>
            </a:endParaRPr>
          </a:p>
          <a:p>
            <a:pPr marL="0" lvl="0" indent="0" algn="l" rtl="0">
              <a:lnSpc>
                <a:spcPct val="75000"/>
              </a:lnSpc>
              <a:spcBef>
                <a:spcPts val="1600"/>
              </a:spcBef>
              <a:spcAft>
                <a:spcPts val="0"/>
              </a:spcAft>
              <a:buNone/>
            </a:pPr>
            <a:r>
              <a:rPr lang="en" sz="3200">
                <a:solidFill>
                  <a:schemeClr val="dk1"/>
                </a:solidFill>
                <a:latin typeface="Roboto"/>
                <a:ea typeface="Roboto"/>
                <a:cs typeface="Roboto"/>
                <a:sym typeface="Roboto"/>
              </a:rPr>
              <a:t>*</a:t>
            </a:r>
            <a:r>
              <a:rPr lang="en" sz="1400">
                <a:solidFill>
                  <a:schemeClr val="dk1"/>
                </a:solidFill>
                <a:latin typeface="Roboto"/>
                <a:ea typeface="Roboto"/>
                <a:cs typeface="Roboto"/>
                <a:sym typeface="Roboto"/>
              </a:rPr>
              <a:t>use a “________” only when a word or two needs to be inserted. Use three “…” when more text is needed.</a:t>
            </a:r>
            <a:endParaRPr sz="3200">
              <a:solidFill>
                <a:schemeClr val="dk1"/>
              </a:solidFill>
              <a:latin typeface="Roboto"/>
              <a:ea typeface="Roboto"/>
              <a:cs typeface="Roboto"/>
              <a:sym typeface="Roboto"/>
            </a:endParaRPr>
          </a:p>
          <a:p>
            <a:pPr marL="0" lvl="0" indent="0" algn="l" rtl="0">
              <a:lnSpc>
                <a:spcPct val="85714"/>
              </a:lnSpc>
              <a:spcBef>
                <a:spcPts val="1400"/>
              </a:spcBef>
              <a:spcAft>
                <a:spcPts val="0"/>
              </a:spcAft>
              <a:buClr>
                <a:srgbClr val="000000"/>
              </a:buClr>
              <a:buFont typeface="Arial"/>
              <a:buNone/>
            </a:pPr>
            <a:endParaRPr sz="24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rgbClr val="FF0000"/>
              </a:buClr>
              <a:buSzPts val="3959"/>
              <a:buFont typeface="Comic Sans MS"/>
              <a:buNone/>
            </a:pPr>
            <a:r>
              <a:rPr lang="en" sz="3959" b="1">
                <a:solidFill>
                  <a:srgbClr val="000000"/>
                </a:solidFill>
                <a:latin typeface="Roboto"/>
                <a:ea typeface="Roboto"/>
                <a:cs typeface="Roboto"/>
                <a:sym typeface="Roboto"/>
              </a:rPr>
              <a:t>Writing About Literature</a:t>
            </a:r>
            <a:endParaRPr>
              <a:solidFill>
                <a:srgbClr val="000000"/>
              </a:solidFill>
              <a:latin typeface="Roboto"/>
              <a:ea typeface="Roboto"/>
              <a:cs typeface="Roboto"/>
              <a:sym typeface="Roboto"/>
            </a:endParaRPr>
          </a:p>
        </p:txBody>
      </p:sp>
      <p:sp>
        <p:nvSpPr>
          <p:cNvPr id="201" name="Google Shape;201;p3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 sz="3200">
                <a:solidFill>
                  <a:srgbClr val="000000"/>
                </a:solidFill>
                <a:latin typeface="Roboto"/>
                <a:ea typeface="Roboto"/>
                <a:cs typeface="Roboto"/>
                <a:sym typeface="Roboto"/>
              </a:rPr>
              <a:t>In the story___________, I think… In the text it </a:t>
            </a:r>
            <a:endParaRPr sz="1400">
              <a:solidFill>
                <a:srgbClr val="000000"/>
              </a:solidFill>
              <a:latin typeface="Roboto"/>
              <a:ea typeface="Roboto"/>
              <a:cs typeface="Roboto"/>
              <a:sym typeface="Roboto"/>
            </a:endParaRPr>
          </a:p>
          <a:p>
            <a:pPr marL="0" lvl="0" indent="0" algn="l" rtl="0">
              <a:lnSpc>
                <a:spcPct val="75000"/>
              </a:lnSpc>
              <a:spcBef>
                <a:spcPts val="1600"/>
              </a:spcBef>
              <a:spcAft>
                <a:spcPts val="0"/>
              </a:spcAft>
              <a:buNone/>
            </a:pPr>
            <a:r>
              <a:rPr lang="en" sz="3200">
                <a:solidFill>
                  <a:srgbClr val="000000"/>
                </a:solidFill>
                <a:latin typeface="Roboto"/>
                <a:ea typeface="Roboto"/>
                <a:cs typeface="Roboto"/>
                <a:sym typeface="Roboto"/>
              </a:rPr>
              <a:t>says… I think </a:t>
            </a:r>
            <a:endParaRPr sz="1400">
              <a:solidFill>
                <a:srgbClr val="000000"/>
              </a:solidFill>
              <a:latin typeface="Roboto"/>
              <a:ea typeface="Roboto"/>
              <a:cs typeface="Roboto"/>
              <a:sym typeface="Roboto"/>
            </a:endParaRPr>
          </a:p>
          <a:p>
            <a:pPr marL="0" lvl="0" indent="0" algn="l" rtl="0">
              <a:lnSpc>
                <a:spcPct val="75000"/>
              </a:lnSpc>
              <a:spcBef>
                <a:spcPts val="1600"/>
              </a:spcBef>
              <a:spcAft>
                <a:spcPts val="0"/>
              </a:spcAft>
              <a:buNone/>
            </a:pPr>
            <a:r>
              <a:rPr lang="en" sz="3200">
                <a:solidFill>
                  <a:schemeClr val="dk1"/>
                </a:solidFill>
                <a:latin typeface="Roboto"/>
                <a:ea typeface="Roboto"/>
                <a:cs typeface="Roboto"/>
                <a:sym typeface="Roboto"/>
              </a:rPr>
              <a:t>Or</a:t>
            </a:r>
            <a:endParaRPr sz="1400">
              <a:solidFill>
                <a:schemeClr val="dk1"/>
              </a:solidFill>
              <a:latin typeface="Roboto"/>
              <a:ea typeface="Roboto"/>
              <a:cs typeface="Roboto"/>
              <a:sym typeface="Roboto"/>
            </a:endParaRPr>
          </a:p>
          <a:p>
            <a:pPr marL="0" lvl="0" indent="0" algn="l" rtl="0">
              <a:lnSpc>
                <a:spcPct val="75000"/>
              </a:lnSpc>
              <a:spcBef>
                <a:spcPts val="1600"/>
              </a:spcBef>
              <a:spcAft>
                <a:spcPts val="0"/>
              </a:spcAft>
              <a:buNone/>
            </a:pPr>
            <a:r>
              <a:rPr lang="en" sz="3200">
                <a:solidFill>
                  <a:srgbClr val="000000"/>
                </a:solidFill>
                <a:latin typeface="Roboto"/>
                <a:ea typeface="Roboto"/>
                <a:cs typeface="Roboto"/>
                <a:sym typeface="Roboto"/>
              </a:rPr>
              <a:t>According to the story… It seems to me….The author tells us…. In the end…</a:t>
            </a:r>
            <a:endParaRPr sz="1400">
              <a:solidFill>
                <a:srgbClr val="000000"/>
              </a:solidFill>
              <a:latin typeface="Roboto"/>
              <a:ea typeface="Roboto"/>
              <a:cs typeface="Roboto"/>
              <a:sym typeface="Roboto"/>
            </a:endParaRPr>
          </a:p>
          <a:p>
            <a:pPr marL="0" lvl="0" indent="0" algn="l" rtl="0">
              <a:lnSpc>
                <a:spcPct val="75000"/>
              </a:lnSpc>
              <a:spcBef>
                <a:spcPts val="1600"/>
              </a:spcBef>
              <a:spcAft>
                <a:spcPts val="0"/>
              </a:spcAft>
              <a:buNone/>
            </a:pPr>
            <a:r>
              <a:rPr lang="en" sz="3200">
                <a:solidFill>
                  <a:schemeClr val="dk1"/>
                </a:solidFill>
                <a:latin typeface="Roboto"/>
                <a:ea typeface="Roboto"/>
                <a:cs typeface="Roboto"/>
                <a:sym typeface="Roboto"/>
              </a:rPr>
              <a:t>*</a:t>
            </a:r>
            <a:r>
              <a:rPr lang="en" sz="1400">
                <a:solidFill>
                  <a:schemeClr val="dk1"/>
                </a:solidFill>
                <a:latin typeface="Roboto"/>
                <a:ea typeface="Roboto"/>
                <a:cs typeface="Roboto"/>
                <a:sym typeface="Roboto"/>
              </a:rPr>
              <a:t>use a “________” only when a word or two needs to be inserted. Use three “…” when more text is needed. THIS NEEDS TO BE EXPLICIT TAUGHT TO THE STUDENTS.</a:t>
            </a:r>
            <a:endParaRPr sz="3200">
              <a:solidFill>
                <a:schemeClr val="dk1"/>
              </a:solidFill>
              <a:latin typeface="Roboto"/>
              <a:ea typeface="Roboto"/>
              <a:cs typeface="Roboto"/>
              <a:sym typeface="Roboto"/>
            </a:endParaRPr>
          </a:p>
          <a:p>
            <a:pPr marL="0" lvl="0" indent="0" algn="l" rtl="0">
              <a:spcBef>
                <a:spcPts val="0"/>
              </a:spcBef>
              <a:spcAft>
                <a:spcPts val="1600"/>
              </a:spcAft>
              <a:buNone/>
            </a:pPr>
            <a:endParaRPr>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Examples</a:t>
            </a:r>
            <a:endParaRPr>
              <a:solidFill>
                <a:schemeClr val="dk1"/>
              </a:solidFill>
            </a:endParaRPr>
          </a:p>
        </p:txBody>
      </p:sp>
      <p:sp>
        <p:nvSpPr>
          <p:cNvPr id="207" name="Google Shape;207;p3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8" name="Google Shape;208;p36" descr="Photo showing several samples of student writing." title="Student Samples"/>
          <p:cNvPicPr preferRelativeResize="0"/>
          <p:nvPr/>
        </p:nvPicPr>
        <p:blipFill>
          <a:blip r:embed="rId3">
            <a:alphaModFix/>
          </a:blip>
          <a:stretch>
            <a:fillRect/>
          </a:stretch>
        </p:blipFill>
        <p:spPr>
          <a:xfrm>
            <a:off x="567812" y="963184"/>
            <a:ext cx="8008375" cy="38039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Modeling in Writing</a:t>
            </a:r>
            <a:endParaRPr>
              <a:solidFill>
                <a:schemeClr val="dk1"/>
              </a:solidFill>
              <a:latin typeface="Roboto"/>
              <a:ea typeface="Roboto"/>
              <a:cs typeface="Roboto"/>
              <a:sym typeface="Roboto"/>
            </a:endParaRPr>
          </a:p>
        </p:txBody>
      </p:sp>
      <p:sp>
        <p:nvSpPr>
          <p:cNvPr id="221" name="Google Shape;221;p3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000">
                <a:solidFill>
                  <a:srgbClr val="000000"/>
                </a:solidFill>
                <a:latin typeface="Arial"/>
                <a:ea typeface="Arial"/>
                <a:cs typeface="Arial"/>
                <a:sym typeface="Arial"/>
              </a:rPr>
              <a:t>We </a:t>
            </a:r>
            <a:r>
              <a:rPr lang="en" sz="3000">
                <a:solidFill>
                  <a:schemeClr val="dk1"/>
                </a:solidFill>
                <a:latin typeface="Arial"/>
                <a:ea typeface="Arial"/>
                <a:cs typeface="Arial"/>
                <a:sym typeface="Arial"/>
              </a:rPr>
              <a:t>need</a:t>
            </a:r>
            <a:r>
              <a:rPr lang="en" sz="3000">
                <a:solidFill>
                  <a:srgbClr val="000000"/>
                </a:solidFill>
                <a:latin typeface="Arial"/>
                <a:ea typeface="Arial"/>
                <a:cs typeface="Arial"/>
                <a:sym typeface="Arial"/>
              </a:rPr>
              <a:t> to be drafting in front of our students. It takes courage, but the leap of faith you take will be </a:t>
            </a:r>
            <a:r>
              <a:rPr lang="en" sz="3000">
                <a:solidFill>
                  <a:schemeClr val="dk1"/>
                </a:solidFill>
                <a:latin typeface="Arial"/>
                <a:ea typeface="Arial"/>
                <a:cs typeface="Arial"/>
                <a:sym typeface="Arial"/>
              </a:rPr>
              <a:t>so well worth it </a:t>
            </a:r>
            <a:r>
              <a:rPr lang="en" sz="3000">
                <a:solidFill>
                  <a:srgbClr val="000000"/>
                </a:solidFill>
                <a:latin typeface="Arial"/>
                <a:ea typeface="Arial"/>
                <a:cs typeface="Arial"/>
                <a:sym typeface="Arial"/>
              </a:rPr>
              <a:t>in your writing instruction. It is imperative that they see the struggle, and valuable to watch the teacher write a crummy first draft.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dk1"/>
                </a:solidFill>
                <a:latin typeface="Roboto"/>
                <a:ea typeface="Roboto"/>
                <a:cs typeface="Roboto"/>
                <a:sym typeface="Roboto"/>
              </a:rPr>
              <a:t>Quote on Modeling</a:t>
            </a:r>
            <a:endParaRPr dirty="0">
              <a:solidFill>
                <a:schemeClr val="dk1"/>
              </a:solidFill>
              <a:latin typeface="Roboto"/>
              <a:ea typeface="Roboto"/>
              <a:cs typeface="Roboto"/>
              <a:sym typeface="Roboto"/>
            </a:endParaRPr>
          </a:p>
        </p:txBody>
      </p:sp>
      <p:sp>
        <p:nvSpPr>
          <p:cNvPr id="227" name="Google Shape;227;p3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3600">
                <a:solidFill>
                  <a:srgbClr val="000000"/>
                </a:solidFill>
                <a:latin typeface="Arial"/>
                <a:ea typeface="Arial"/>
                <a:cs typeface="Arial"/>
                <a:sym typeface="Arial"/>
              </a:rPr>
              <a:t>“</a:t>
            </a:r>
            <a:r>
              <a:rPr lang="en" sz="3600">
                <a:solidFill>
                  <a:schemeClr val="dk1"/>
                </a:solidFill>
                <a:latin typeface="Roboto"/>
                <a:ea typeface="Roboto"/>
                <a:cs typeface="Roboto"/>
                <a:sym typeface="Roboto"/>
              </a:rPr>
              <a:t> In fact, modeling on days when I don’t write well may actually be  more valuable than modeling on a day my writing is flowing.”</a:t>
            </a:r>
            <a:r>
              <a:rPr lang="en" sz="36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Kelly Gallagher</a:t>
            </a:r>
            <a:endParaRPr sz="12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231"/>
        <p:cNvGrpSpPr/>
        <p:nvPr/>
      </p:nvGrpSpPr>
      <p:grpSpPr>
        <a:xfrm>
          <a:off x="0" y="0"/>
          <a:ext cx="0" cy="0"/>
          <a:chOff x="0" y="0"/>
          <a:chExt cx="0" cy="0"/>
        </a:xfrm>
      </p:grpSpPr>
      <p:sp>
        <p:nvSpPr>
          <p:cNvPr id="232" name="Google Shape;232;p40"/>
          <p:cNvSpPr txBox="1">
            <a:spLocks noGrp="1"/>
          </p:cNvSpPr>
          <p:nvPr>
            <p:ph type="title" idx="4294967295"/>
          </p:nvPr>
        </p:nvSpPr>
        <p:spPr>
          <a:xfrm>
            <a:off x="178366" y="-4463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Examples of Student Writing</a:t>
            </a:r>
            <a:endParaRPr dirty="0"/>
          </a:p>
        </p:txBody>
      </p:sp>
      <p:pic>
        <p:nvPicPr>
          <p:cNvPr id="233" name="Google Shape;233;p40" descr="Photo of a student's narrative nonfiction writing." title="Narrative Nonfiction"/>
          <p:cNvPicPr preferRelativeResize="0"/>
          <p:nvPr/>
        </p:nvPicPr>
        <p:blipFill>
          <a:blip r:embed="rId3">
            <a:alphaModFix/>
          </a:blip>
          <a:stretch>
            <a:fillRect/>
          </a:stretch>
        </p:blipFill>
        <p:spPr>
          <a:xfrm>
            <a:off x="311699" y="1106000"/>
            <a:ext cx="3857625" cy="3903426"/>
          </a:xfrm>
          <a:prstGeom prst="rect">
            <a:avLst/>
          </a:prstGeom>
          <a:noFill/>
          <a:ln>
            <a:noFill/>
          </a:ln>
        </p:spPr>
      </p:pic>
      <p:pic>
        <p:nvPicPr>
          <p:cNvPr id="234" name="Google Shape;234;p40" descr="Photo of a narrative writing that has been turned into a poem." title="Poem"/>
          <p:cNvPicPr preferRelativeResize="0"/>
          <p:nvPr/>
        </p:nvPicPr>
        <p:blipFill>
          <a:blip r:embed="rId4">
            <a:alphaModFix/>
          </a:blip>
          <a:stretch>
            <a:fillRect/>
          </a:stretch>
        </p:blipFill>
        <p:spPr>
          <a:xfrm>
            <a:off x="5117909" y="1106000"/>
            <a:ext cx="3826715" cy="3903426"/>
          </a:xfrm>
          <a:prstGeom prst="rect">
            <a:avLst/>
          </a:prstGeom>
          <a:noFill/>
          <a:ln>
            <a:noFill/>
          </a:ln>
        </p:spPr>
      </p:pic>
      <p:sp>
        <p:nvSpPr>
          <p:cNvPr id="235" name="Google Shape;235;p40"/>
          <p:cNvSpPr txBox="1"/>
          <p:nvPr/>
        </p:nvSpPr>
        <p:spPr>
          <a:xfrm>
            <a:off x="419762" y="655851"/>
            <a:ext cx="42084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Source Code Pro"/>
                <a:ea typeface="Source Code Pro"/>
                <a:cs typeface="Source Code Pro"/>
                <a:sym typeface="Source Code Pro"/>
              </a:rPr>
              <a:t>Narrative NonFiction</a:t>
            </a:r>
            <a:endParaRPr dirty="0">
              <a:solidFill>
                <a:schemeClr val="dk1"/>
              </a:solidFill>
              <a:latin typeface="Source Code Pro"/>
              <a:ea typeface="Source Code Pro"/>
              <a:cs typeface="Source Code Pro"/>
              <a:sym typeface="Source Code Pro"/>
            </a:endParaRPr>
          </a:p>
        </p:txBody>
      </p:sp>
      <p:sp>
        <p:nvSpPr>
          <p:cNvPr id="236" name="Google Shape;236;p40"/>
          <p:cNvSpPr txBox="1"/>
          <p:nvPr/>
        </p:nvSpPr>
        <p:spPr>
          <a:xfrm>
            <a:off x="5372266" y="688865"/>
            <a:ext cx="33267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Source Code Pro"/>
                <a:ea typeface="Source Code Pro"/>
                <a:cs typeface="Source Code Pro"/>
                <a:sym typeface="Source Code Pro"/>
              </a:rPr>
              <a:t>Narrative turned into a poem</a:t>
            </a:r>
            <a:endParaRPr dirty="0">
              <a:solidFill>
                <a:schemeClr val="dk1"/>
              </a:solidFill>
              <a:latin typeface="Source Code Pro"/>
              <a:ea typeface="Source Code Pro"/>
              <a:cs typeface="Source Code Pro"/>
              <a:sym typeface="Source Code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pic>
        <p:nvPicPr>
          <p:cNvPr id="246" name="Google Shape;246;p42" descr="Photo of the teacher's writing with revision notations showing where students participated in the revision process." title="Teacher Model"/>
          <p:cNvPicPr preferRelativeResize="0"/>
          <p:nvPr/>
        </p:nvPicPr>
        <p:blipFill>
          <a:blip r:embed="rId3">
            <a:alphaModFix/>
          </a:blip>
          <a:stretch>
            <a:fillRect/>
          </a:stretch>
        </p:blipFill>
        <p:spPr>
          <a:xfrm>
            <a:off x="152400" y="152400"/>
            <a:ext cx="6834473" cy="4838700"/>
          </a:xfrm>
          <a:prstGeom prst="rect">
            <a:avLst/>
          </a:prstGeom>
          <a:noFill/>
          <a:ln>
            <a:noFill/>
          </a:ln>
        </p:spPr>
      </p:pic>
      <p:sp>
        <p:nvSpPr>
          <p:cNvPr id="247" name="Google Shape;247;p42"/>
          <p:cNvSpPr txBox="1"/>
          <p:nvPr/>
        </p:nvSpPr>
        <p:spPr>
          <a:xfrm>
            <a:off x="7030600" y="1399475"/>
            <a:ext cx="2113500" cy="4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Roboto"/>
                <a:ea typeface="Roboto"/>
                <a:cs typeface="Roboto"/>
                <a:sym typeface="Roboto"/>
              </a:rPr>
              <a:t>Example of my draft being used in a lesson.The changes are suggested by my students.</a:t>
            </a:r>
            <a:endParaRPr dirty="0">
              <a:latin typeface="Roboto"/>
              <a:ea typeface="Roboto"/>
              <a:cs typeface="Roboto"/>
              <a:sym typeface="Roboto"/>
            </a:endParaRPr>
          </a:p>
        </p:txBody>
      </p:sp>
      <p:sp>
        <p:nvSpPr>
          <p:cNvPr id="2" name="Title 1"/>
          <p:cNvSpPr>
            <a:spLocks noGrp="1"/>
          </p:cNvSpPr>
          <p:nvPr>
            <p:ph type="title"/>
          </p:nvPr>
        </p:nvSpPr>
        <p:spPr>
          <a:xfrm>
            <a:off x="6944513" y="263318"/>
            <a:ext cx="2199487" cy="733500"/>
          </a:xfrm>
        </p:spPr>
        <p:txBody>
          <a:bodyPr/>
          <a:lstStyle/>
          <a:p>
            <a:r>
              <a:rPr lang="en-US" dirty="0" smtClean="0"/>
              <a:t>Teacher Draft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Ways to Model</a:t>
            </a:r>
            <a:endParaRPr>
              <a:solidFill>
                <a:schemeClr val="dk1"/>
              </a:solidFill>
              <a:latin typeface="Roboto"/>
              <a:ea typeface="Roboto"/>
              <a:cs typeface="Roboto"/>
              <a:sym typeface="Roboto"/>
            </a:endParaRPr>
          </a:p>
        </p:txBody>
      </p:sp>
      <p:sp>
        <p:nvSpPr>
          <p:cNvPr id="253" name="Google Shape;253;p4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a:latin typeface="Roboto"/>
                <a:ea typeface="Roboto"/>
                <a:cs typeface="Roboto"/>
                <a:sym typeface="Roboto"/>
              </a:rPr>
              <a:t>Write as they write (Free write time)</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As you conference with students, share your writing.</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Use your drafts as the text in writing mini lessons.</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Bring in the text from the novels, poems, short stories and articles you are using in class.</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Use an author whose writing style showcases the mini lesson topic. </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It all goes back to </a:t>
            </a:r>
            <a:r>
              <a:rPr lang="en">
                <a:solidFill>
                  <a:schemeClr val="dk1"/>
                </a:solidFill>
                <a:latin typeface="Roboto"/>
                <a:ea typeface="Roboto"/>
                <a:cs typeface="Roboto"/>
                <a:sym typeface="Roboto"/>
              </a:rPr>
              <a:t>I do, We do, You do!</a:t>
            </a:r>
            <a:endParaRPr>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2A3990"/>
                </a:solidFill>
                <a:latin typeface="Roboto"/>
                <a:ea typeface="Roboto"/>
                <a:cs typeface="Roboto"/>
                <a:sym typeface="Roboto"/>
              </a:rPr>
              <a:t>Standards 9-12</a:t>
            </a:r>
            <a:endParaRPr/>
          </a:p>
        </p:txBody>
      </p:sp>
      <p:sp>
        <p:nvSpPr>
          <p:cNvPr id="76" name="Google Shape;76;p15"/>
          <p:cNvSpPr txBox="1">
            <a:spLocks noGrp="1"/>
          </p:cNvSpPr>
          <p:nvPr>
            <p:ph type="body" idx="1"/>
          </p:nvPr>
        </p:nvSpPr>
        <p:spPr>
          <a:xfrm>
            <a:off x="311700" y="964550"/>
            <a:ext cx="8520600" cy="4065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rgbClr val="000000"/>
                </a:solidFill>
                <a:latin typeface="Roboto"/>
                <a:ea typeface="Roboto"/>
                <a:cs typeface="Roboto"/>
                <a:sym typeface="Roboto"/>
              </a:rPr>
              <a:t>9.6 The student </a:t>
            </a:r>
            <a:r>
              <a:rPr lang="en" b="1">
                <a:solidFill>
                  <a:srgbClr val="000000"/>
                </a:solidFill>
                <a:latin typeface="Roboto"/>
                <a:ea typeface="Roboto"/>
                <a:cs typeface="Roboto"/>
                <a:sym typeface="Roboto"/>
              </a:rPr>
              <a:t>will write </a:t>
            </a:r>
            <a:r>
              <a:rPr lang="en">
                <a:solidFill>
                  <a:srgbClr val="000000"/>
                </a:solidFill>
                <a:latin typeface="Roboto"/>
                <a:ea typeface="Roboto"/>
                <a:cs typeface="Roboto"/>
                <a:sym typeface="Roboto"/>
              </a:rPr>
              <a:t>in a variety of forms to include expository, persuasive, reflective, and analytic with an </a:t>
            </a:r>
            <a:r>
              <a:rPr lang="en">
                <a:solidFill>
                  <a:srgbClr val="000000"/>
                </a:solidFill>
                <a:highlight>
                  <a:srgbClr val="FFFF00"/>
                </a:highlight>
                <a:latin typeface="Roboto"/>
                <a:ea typeface="Roboto"/>
                <a:cs typeface="Roboto"/>
                <a:sym typeface="Roboto"/>
              </a:rPr>
              <a:t>emphasis on persuasion and analysis.</a:t>
            </a:r>
            <a:endParaRPr>
              <a:solidFill>
                <a:srgbClr val="000000"/>
              </a:solidFill>
              <a:highlight>
                <a:srgbClr val="FFFF00"/>
              </a:highlight>
              <a:latin typeface="Roboto"/>
              <a:ea typeface="Roboto"/>
              <a:cs typeface="Roboto"/>
              <a:sym typeface="Roboto"/>
            </a:endParaRPr>
          </a:p>
          <a:p>
            <a:pPr marL="0" lvl="0" indent="0" algn="l" rtl="0">
              <a:spcBef>
                <a:spcPts val="1200"/>
              </a:spcBef>
              <a:spcAft>
                <a:spcPts val="0"/>
              </a:spcAft>
              <a:buNone/>
            </a:pPr>
            <a:r>
              <a:rPr lang="en">
                <a:solidFill>
                  <a:srgbClr val="000000"/>
                </a:solidFill>
                <a:latin typeface="Roboto"/>
                <a:ea typeface="Roboto"/>
                <a:cs typeface="Roboto"/>
                <a:sym typeface="Roboto"/>
              </a:rPr>
              <a:t>10.6 The student </a:t>
            </a:r>
            <a:r>
              <a:rPr lang="en" b="1">
                <a:solidFill>
                  <a:srgbClr val="000000"/>
                </a:solidFill>
                <a:latin typeface="Roboto"/>
                <a:ea typeface="Roboto"/>
                <a:cs typeface="Roboto"/>
                <a:sym typeface="Roboto"/>
              </a:rPr>
              <a:t>will write </a:t>
            </a:r>
            <a:r>
              <a:rPr lang="en">
                <a:solidFill>
                  <a:srgbClr val="000000"/>
                </a:solidFill>
                <a:latin typeface="Roboto"/>
                <a:ea typeface="Roboto"/>
                <a:cs typeface="Roboto"/>
                <a:sym typeface="Roboto"/>
              </a:rPr>
              <a:t>in a variety of forms to include persuasive, reflective, interpretive, and analytic with an </a:t>
            </a:r>
            <a:r>
              <a:rPr lang="en">
                <a:solidFill>
                  <a:srgbClr val="000000"/>
                </a:solidFill>
                <a:highlight>
                  <a:srgbClr val="FFFF00"/>
                </a:highlight>
                <a:latin typeface="Roboto"/>
                <a:ea typeface="Roboto"/>
                <a:cs typeface="Roboto"/>
                <a:sym typeface="Roboto"/>
              </a:rPr>
              <a:t>emphasis on persuasion and analysis. </a:t>
            </a:r>
            <a:endParaRPr>
              <a:solidFill>
                <a:srgbClr val="000000"/>
              </a:solidFill>
              <a:highlight>
                <a:srgbClr val="FFFF00"/>
              </a:highlight>
              <a:latin typeface="Roboto"/>
              <a:ea typeface="Roboto"/>
              <a:cs typeface="Roboto"/>
              <a:sym typeface="Roboto"/>
            </a:endParaRPr>
          </a:p>
          <a:p>
            <a:pPr marL="0" lvl="0" indent="0" algn="l" rtl="0">
              <a:spcBef>
                <a:spcPts val="1200"/>
              </a:spcBef>
              <a:spcAft>
                <a:spcPts val="0"/>
              </a:spcAft>
              <a:buNone/>
            </a:pPr>
            <a:r>
              <a:rPr lang="en">
                <a:solidFill>
                  <a:srgbClr val="000000"/>
                </a:solidFill>
                <a:latin typeface="Roboto"/>
                <a:ea typeface="Roboto"/>
                <a:cs typeface="Roboto"/>
                <a:sym typeface="Roboto"/>
              </a:rPr>
              <a:t>11.6 The student </a:t>
            </a:r>
            <a:r>
              <a:rPr lang="en" b="1">
                <a:solidFill>
                  <a:srgbClr val="000000"/>
                </a:solidFill>
                <a:latin typeface="Roboto"/>
                <a:ea typeface="Roboto"/>
                <a:cs typeface="Roboto"/>
                <a:sym typeface="Roboto"/>
              </a:rPr>
              <a:t>will write </a:t>
            </a:r>
            <a:r>
              <a:rPr lang="en">
                <a:solidFill>
                  <a:srgbClr val="000000"/>
                </a:solidFill>
                <a:latin typeface="Roboto"/>
                <a:ea typeface="Roboto"/>
                <a:cs typeface="Roboto"/>
                <a:sym typeface="Roboto"/>
              </a:rPr>
              <a:t>in a variety of forms, to include persuasive/argumentative, reflective, interpretive, and analytic with an </a:t>
            </a:r>
            <a:r>
              <a:rPr lang="en">
                <a:solidFill>
                  <a:srgbClr val="000000"/>
                </a:solidFill>
                <a:highlight>
                  <a:srgbClr val="FFFF00"/>
                </a:highlight>
                <a:latin typeface="Roboto"/>
                <a:ea typeface="Roboto"/>
                <a:cs typeface="Roboto"/>
                <a:sym typeface="Roboto"/>
              </a:rPr>
              <a:t>emphasis on persuasion/argumentation. </a:t>
            </a:r>
            <a:endParaRPr>
              <a:solidFill>
                <a:srgbClr val="000000"/>
              </a:solidFill>
              <a:highlight>
                <a:srgbClr val="FFFF00"/>
              </a:highlight>
              <a:latin typeface="Roboto"/>
              <a:ea typeface="Roboto"/>
              <a:cs typeface="Roboto"/>
              <a:sym typeface="Roboto"/>
            </a:endParaRPr>
          </a:p>
          <a:p>
            <a:pPr marL="0" lvl="0" indent="0" algn="l" rtl="0">
              <a:spcBef>
                <a:spcPts val="1200"/>
              </a:spcBef>
              <a:spcAft>
                <a:spcPts val="0"/>
              </a:spcAft>
              <a:buNone/>
            </a:pPr>
            <a:r>
              <a:rPr lang="en">
                <a:solidFill>
                  <a:srgbClr val="000000"/>
                </a:solidFill>
                <a:latin typeface="Roboto"/>
                <a:ea typeface="Roboto"/>
                <a:cs typeface="Roboto"/>
                <a:sym typeface="Roboto"/>
              </a:rPr>
              <a:t>12.6 The student </a:t>
            </a:r>
            <a:r>
              <a:rPr lang="en" b="1">
                <a:solidFill>
                  <a:srgbClr val="000000"/>
                </a:solidFill>
                <a:latin typeface="Roboto"/>
                <a:ea typeface="Roboto"/>
                <a:cs typeface="Roboto"/>
                <a:sym typeface="Roboto"/>
              </a:rPr>
              <a:t>will write</a:t>
            </a:r>
            <a:r>
              <a:rPr lang="en">
                <a:solidFill>
                  <a:srgbClr val="000000"/>
                </a:solidFill>
                <a:latin typeface="Roboto"/>
                <a:ea typeface="Roboto"/>
                <a:cs typeface="Roboto"/>
                <a:sym typeface="Roboto"/>
              </a:rPr>
              <a:t> in a variety of forms to include persuasive/argumentative reflective, interpretive, and analytic with </a:t>
            </a:r>
            <a:r>
              <a:rPr lang="en">
                <a:solidFill>
                  <a:srgbClr val="000000"/>
                </a:solidFill>
                <a:highlight>
                  <a:srgbClr val="FFFF00"/>
                </a:highlight>
                <a:latin typeface="Roboto"/>
                <a:ea typeface="Roboto"/>
                <a:cs typeface="Roboto"/>
                <a:sym typeface="Roboto"/>
              </a:rPr>
              <a:t>an emphasis on persuasion/argumentation. </a:t>
            </a:r>
            <a:endParaRPr>
              <a:solidFill>
                <a:srgbClr val="000000"/>
              </a:solidFill>
              <a:highlight>
                <a:srgbClr val="FFFF00"/>
              </a:highlight>
              <a:latin typeface="Roboto"/>
              <a:ea typeface="Roboto"/>
              <a:cs typeface="Roboto"/>
              <a:sym typeface="Roboto"/>
            </a:endParaRPr>
          </a:p>
          <a:p>
            <a:pPr marL="0" lvl="0" indent="0" algn="l" rtl="0">
              <a:spcBef>
                <a:spcPts val="2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Mini Lessons using Student Writing</a:t>
            </a:r>
            <a:endParaRPr>
              <a:solidFill>
                <a:schemeClr val="dk1"/>
              </a:solidFill>
              <a:latin typeface="Roboto"/>
              <a:ea typeface="Roboto"/>
              <a:cs typeface="Roboto"/>
              <a:sym typeface="Roboto"/>
            </a:endParaRPr>
          </a:p>
        </p:txBody>
      </p:sp>
      <p:sp>
        <p:nvSpPr>
          <p:cNvPr id="259" name="Google Shape;259;p4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Writing lessons should  NOT  be a lecture. In fact, mini writing lessons should be </a:t>
            </a:r>
            <a:r>
              <a:rPr lang="en">
                <a:solidFill>
                  <a:schemeClr val="dk1"/>
                </a:solidFill>
                <a:latin typeface="Roboto"/>
                <a:ea typeface="Roboto"/>
                <a:cs typeface="Roboto"/>
                <a:sym typeface="Roboto"/>
              </a:rPr>
              <a:t>interactive</a:t>
            </a:r>
            <a:r>
              <a:rPr lang="en">
                <a:latin typeface="Roboto"/>
                <a:ea typeface="Roboto"/>
                <a:cs typeface="Roboto"/>
                <a:sym typeface="Roboto"/>
              </a:rPr>
              <a:t>.</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Use your writing or an author's writing to teach. (Connect with reading)</a:t>
            </a:r>
            <a:endParaRPr>
              <a:latin typeface="Roboto"/>
              <a:ea typeface="Roboto"/>
              <a:cs typeface="Roboto"/>
              <a:sym typeface="Roboto"/>
            </a:endParaRPr>
          </a:p>
          <a:p>
            <a:pPr marL="0" lvl="0" indent="0" algn="l" rtl="0">
              <a:spcBef>
                <a:spcPts val="1600"/>
              </a:spcBef>
              <a:spcAft>
                <a:spcPts val="1600"/>
              </a:spcAft>
              <a:buNone/>
            </a:pPr>
            <a:r>
              <a:rPr lang="en">
                <a:latin typeface="Roboto"/>
                <a:ea typeface="Roboto"/>
                <a:cs typeface="Roboto"/>
                <a:sym typeface="Roboto"/>
              </a:rPr>
              <a:t>Have students use their writing as the practice text. This not only validates their writing, but it reinforces that writing in NOT one and done. </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p4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What does a mini lesson look like?</a:t>
            </a:r>
            <a:endParaRPr>
              <a:solidFill>
                <a:schemeClr val="dk1"/>
              </a:solidFill>
              <a:latin typeface="Roboto"/>
              <a:ea typeface="Roboto"/>
              <a:cs typeface="Roboto"/>
              <a:sym typeface="Roboto"/>
            </a:endParaRPr>
          </a:p>
        </p:txBody>
      </p:sp>
      <p:pic>
        <p:nvPicPr>
          <p:cNvPr id="265" name="Google Shape;265;p45" descr="Photo showing a snapshot of a mini lesson. You can see the essential skills, Standards, objectives, and student and teacher actions." title="Mini Lesson">
            <a:hlinkClick r:id="rId3"/>
          </p:cNvPr>
          <p:cNvPicPr preferRelativeResize="0"/>
          <p:nvPr/>
        </p:nvPicPr>
        <p:blipFill>
          <a:blip r:embed="rId4">
            <a:alphaModFix/>
          </a:blip>
          <a:stretch>
            <a:fillRect/>
          </a:stretch>
        </p:blipFill>
        <p:spPr>
          <a:xfrm>
            <a:off x="184450" y="1744075"/>
            <a:ext cx="4387550" cy="3099899"/>
          </a:xfrm>
          <a:prstGeom prst="rect">
            <a:avLst/>
          </a:prstGeom>
          <a:noFill/>
          <a:ln>
            <a:noFill/>
          </a:ln>
        </p:spPr>
      </p:pic>
      <p:pic>
        <p:nvPicPr>
          <p:cNvPr id="266" name="Google Shape;266;p45" descr="Snapshot of what a writing unit might look like." title="Unit">
            <a:hlinkClick r:id="rId5"/>
          </p:cNvPr>
          <p:cNvPicPr preferRelativeResize="0"/>
          <p:nvPr/>
        </p:nvPicPr>
        <p:blipFill>
          <a:blip r:embed="rId6">
            <a:alphaModFix/>
          </a:blip>
          <a:stretch>
            <a:fillRect/>
          </a:stretch>
        </p:blipFill>
        <p:spPr>
          <a:xfrm>
            <a:off x="4648175" y="1777850"/>
            <a:ext cx="4315200" cy="3099900"/>
          </a:xfrm>
          <a:prstGeom prst="rect">
            <a:avLst/>
          </a:prstGeom>
          <a:noFill/>
          <a:ln>
            <a:noFill/>
          </a:ln>
        </p:spPr>
      </p:pic>
      <p:sp>
        <p:nvSpPr>
          <p:cNvPr id="267" name="Google Shape;267;p45"/>
          <p:cNvSpPr txBox="1"/>
          <p:nvPr/>
        </p:nvSpPr>
        <p:spPr>
          <a:xfrm>
            <a:off x="277850" y="1374250"/>
            <a:ext cx="42942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a:ea typeface="Roboto"/>
                <a:cs typeface="Roboto"/>
                <a:sym typeface="Roboto"/>
              </a:rPr>
              <a:t>Mini Lesson-Topic</a:t>
            </a:r>
            <a:endParaRPr sz="2400">
              <a:latin typeface="Roboto"/>
              <a:ea typeface="Roboto"/>
              <a:cs typeface="Roboto"/>
              <a:sym typeface="Roboto"/>
            </a:endParaRPr>
          </a:p>
        </p:txBody>
      </p:sp>
      <p:sp>
        <p:nvSpPr>
          <p:cNvPr id="268" name="Google Shape;268;p45"/>
          <p:cNvSpPr txBox="1"/>
          <p:nvPr/>
        </p:nvSpPr>
        <p:spPr>
          <a:xfrm>
            <a:off x="4669175" y="1374250"/>
            <a:ext cx="42942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Roboto"/>
                <a:ea typeface="Roboto"/>
                <a:cs typeface="Roboto"/>
                <a:sym typeface="Roboto"/>
              </a:rPr>
              <a:t>Writing Process Unit </a:t>
            </a:r>
            <a:endParaRPr sz="2400">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Revision… YES! It is THAT important. </a:t>
            </a:r>
            <a:endParaRPr/>
          </a:p>
        </p:txBody>
      </p:sp>
      <p:sp>
        <p:nvSpPr>
          <p:cNvPr id="274" name="Google Shape;274;p4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We MUST teach them it is NOT one</a:t>
            </a:r>
            <a:endParaRPr dirty="0"/>
          </a:p>
          <a:p>
            <a:pPr marL="0" lvl="0" indent="0" algn="l" rtl="0">
              <a:lnSpc>
                <a:spcPct val="100000"/>
              </a:lnSpc>
              <a:spcBef>
                <a:spcPts val="1600"/>
              </a:spcBef>
              <a:spcAft>
                <a:spcPts val="0"/>
              </a:spcAft>
              <a:buNone/>
            </a:pPr>
            <a:r>
              <a:rPr lang="en" dirty="0"/>
              <a:t>and done. Revision and editing are not </a:t>
            </a:r>
            <a:endParaRPr dirty="0"/>
          </a:p>
          <a:p>
            <a:pPr marL="0" lvl="0" indent="0" algn="l" rtl="0">
              <a:lnSpc>
                <a:spcPct val="100000"/>
              </a:lnSpc>
              <a:spcBef>
                <a:spcPts val="1600"/>
              </a:spcBef>
              <a:spcAft>
                <a:spcPts val="0"/>
              </a:spcAft>
              <a:buNone/>
            </a:pPr>
            <a:r>
              <a:rPr lang="en" dirty="0"/>
              <a:t>worksheet lessons.</a:t>
            </a:r>
            <a:endParaRPr dirty="0"/>
          </a:p>
          <a:p>
            <a:pPr marL="457200" lvl="0" indent="-342900" algn="l" rtl="0">
              <a:lnSpc>
                <a:spcPct val="100000"/>
              </a:lnSpc>
              <a:spcBef>
                <a:spcPts val="1600"/>
              </a:spcBef>
              <a:spcAft>
                <a:spcPts val="0"/>
              </a:spcAft>
              <a:buClr>
                <a:schemeClr val="dk1"/>
              </a:buClr>
              <a:buSzPts val="1800"/>
              <a:buChar char="●"/>
            </a:pPr>
            <a:r>
              <a:rPr lang="en" dirty="0">
                <a:solidFill>
                  <a:schemeClr val="dk1"/>
                </a:solidFill>
              </a:rPr>
              <a:t>Model revision </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dirty="0">
                <a:solidFill>
                  <a:schemeClr val="dk1"/>
                </a:solidFill>
              </a:rPr>
              <a:t>Use mini lessons for focus</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dirty="0">
                <a:solidFill>
                  <a:schemeClr val="dk1"/>
                </a:solidFill>
              </a:rPr>
              <a:t>Students should use their text</a:t>
            </a:r>
            <a:endParaRPr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dirty="0">
                <a:solidFill>
                  <a:schemeClr val="dk1"/>
                </a:solidFill>
              </a:rPr>
              <a:t>Turn final drafts into new pieces</a:t>
            </a:r>
            <a:endParaRPr dirty="0">
              <a:solidFill>
                <a:schemeClr val="dk1"/>
              </a:solidFill>
            </a:endParaRPr>
          </a:p>
          <a:p>
            <a:pPr marL="0" lvl="0" indent="0" algn="l" rtl="0">
              <a:lnSpc>
                <a:spcPct val="100000"/>
              </a:lnSpc>
              <a:spcBef>
                <a:spcPts val="1600"/>
              </a:spcBef>
              <a:spcAft>
                <a:spcPts val="1600"/>
              </a:spcAft>
              <a:buNone/>
            </a:pPr>
            <a:r>
              <a:rPr lang="en" dirty="0"/>
              <a:t>I recommend this book</a:t>
            </a:r>
            <a:r>
              <a:rPr lang="en" dirty="0" smtClean="0"/>
              <a:t>! </a:t>
            </a:r>
            <a:r>
              <a:rPr lang="en" i="1" dirty="0" smtClean="0"/>
              <a:t>The Revision Toolbox </a:t>
            </a:r>
            <a:r>
              <a:rPr lang="en" dirty="0" smtClean="0"/>
              <a:t>by Georgia Heard</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Teaching Revision is </a:t>
            </a:r>
            <a:r>
              <a:rPr lang="en">
                <a:solidFill>
                  <a:schemeClr val="dk1"/>
                </a:solidFill>
              </a:rPr>
              <a:t>IMPERATIVE</a:t>
            </a:r>
            <a:r>
              <a:rPr lang="en"/>
              <a:t> in Writing Instruction.</a:t>
            </a:r>
            <a:endParaRPr/>
          </a:p>
        </p:txBody>
      </p:sp>
      <p:sp>
        <p:nvSpPr>
          <p:cNvPr id="281" name="Google Shape;281;p47"/>
          <p:cNvSpPr txBox="1">
            <a:spLocks noGrp="1"/>
          </p:cNvSpPr>
          <p:nvPr>
            <p:ph type="body" idx="1"/>
          </p:nvPr>
        </p:nvSpPr>
        <p:spPr>
          <a:xfrm>
            <a:off x="311700" y="1173600"/>
            <a:ext cx="8520600" cy="33951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2400">
                <a:solidFill>
                  <a:srgbClr val="000000"/>
                </a:solidFill>
                <a:latin typeface="Arial"/>
                <a:ea typeface="Arial"/>
                <a:cs typeface="Arial"/>
                <a:sym typeface="Arial"/>
              </a:rPr>
              <a:t>Just as equally important students need to see how to take a first draft and move it to revision. This is </a:t>
            </a:r>
            <a:r>
              <a:rPr lang="en" sz="2400">
                <a:solidFill>
                  <a:schemeClr val="dk1"/>
                </a:solidFill>
                <a:latin typeface="Arial"/>
                <a:ea typeface="Arial"/>
                <a:cs typeface="Arial"/>
                <a:sym typeface="Arial"/>
              </a:rPr>
              <a:t>critical </a:t>
            </a:r>
            <a:r>
              <a:rPr lang="en" sz="2400">
                <a:solidFill>
                  <a:srgbClr val="000000"/>
                </a:solidFill>
                <a:latin typeface="Arial"/>
                <a:ea typeface="Arial"/>
                <a:cs typeface="Arial"/>
                <a:sym typeface="Arial"/>
              </a:rPr>
              <a:t>in sharpening their </a:t>
            </a:r>
            <a:r>
              <a:rPr lang="en" sz="2400">
                <a:solidFill>
                  <a:schemeClr val="dk1"/>
                </a:solidFill>
                <a:latin typeface="Arial"/>
                <a:ea typeface="Arial"/>
                <a:cs typeface="Arial"/>
                <a:sym typeface="Arial"/>
              </a:rPr>
              <a:t>writing skills</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2400">
                <a:solidFill>
                  <a:srgbClr val="000000"/>
                </a:solidFill>
                <a:latin typeface="Arial"/>
                <a:ea typeface="Arial"/>
                <a:cs typeface="Arial"/>
                <a:sym typeface="Arial"/>
              </a:rPr>
              <a:t>Goes back to revision </a:t>
            </a:r>
            <a:r>
              <a:rPr lang="en" sz="2400">
                <a:solidFill>
                  <a:schemeClr val="dk1"/>
                </a:solidFill>
                <a:latin typeface="Arial"/>
                <a:ea typeface="Arial"/>
                <a:cs typeface="Arial"/>
                <a:sym typeface="Arial"/>
              </a:rPr>
              <a:t>IS</a:t>
            </a:r>
            <a:r>
              <a:rPr lang="en" sz="2400">
                <a:solidFill>
                  <a:srgbClr val="000000"/>
                </a:solidFill>
                <a:latin typeface="Arial"/>
                <a:ea typeface="Arial"/>
                <a:cs typeface="Arial"/>
                <a:sym typeface="Arial"/>
              </a:rPr>
              <a:t> instruction.</a:t>
            </a:r>
            <a:endParaRPr sz="24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2400">
                <a:solidFill>
                  <a:srgbClr val="000000"/>
                </a:solidFill>
                <a:latin typeface="Arial"/>
                <a:ea typeface="Arial"/>
                <a:cs typeface="Arial"/>
                <a:sym typeface="Arial"/>
              </a:rPr>
              <a:t>Takes </a:t>
            </a:r>
            <a:r>
              <a:rPr lang="en" sz="2400">
                <a:solidFill>
                  <a:schemeClr val="dk1"/>
                </a:solidFill>
                <a:latin typeface="Arial"/>
                <a:ea typeface="Arial"/>
                <a:cs typeface="Arial"/>
                <a:sym typeface="Arial"/>
              </a:rPr>
              <a:t>MANY</a:t>
            </a:r>
            <a:r>
              <a:rPr lang="en" sz="2400">
                <a:solidFill>
                  <a:srgbClr val="4A86E8"/>
                </a:solidFill>
                <a:latin typeface="Arial"/>
                <a:ea typeface="Arial"/>
                <a:cs typeface="Arial"/>
                <a:sym typeface="Arial"/>
              </a:rPr>
              <a:t> </a:t>
            </a:r>
            <a:r>
              <a:rPr lang="en" sz="2400">
                <a:solidFill>
                  <a:srgbClr val="000000"/>
                </a:solidFill>
                <a:latin typeface="Arial"/>
                <a:ea typeface="Arial"/>
                <a:cs typeface="Arial"/>
                <a:sym typeface="Arial"/>
              </a:rPr>
              <a:t>modeling sessions to break the</a:t>
            </a:r>
            <a:endParaRPr sz="24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2400">
                <a:solidFill>
                  <a:srgbClr val="000000"/>
                </a:solidFill>
                <a:latin typeface="Arial"/>
                <a:ea typeface="Arial"/>
                <a:cs typeface="Arial"/>
                <a:sym typeface="Arial"/>
              </a:rPr>
              <a:t>“One and done” mentality.</a:t>
            </a:r>
            <a:endParaRPr sz="24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2400">
                <a:solidFill>
                  <a:srgbClr val="000000"/>
                </a:solidFill>
                <a:latin typeface="Arial"/>
                <a:ea typeface="Arial"/>
                <a:cs typeface="Arial"/>
                <a:sym typeface="Arial"/>
              </a:rPr>
              <a:t>They need to know the difference between revision and editing.</a:t>
            </a:r>
            <a:endParaRPr sz="2400">
              <a:solidFill>
                <a:srgbClr val="000000"/>
              </a:solidFill>
              <a:latin typeface="Arial"/>
              <a:ea typeface="Arial"/>
              <a:cs typeface="Arial"/>
              <a:sym typeface="Arial"/>
            </a:endParaRPr>
          </a:p>
          <a:p>
            <a:pPr marL="0" lvl="0" indent="0" algn="l" rtl="0">
              <a:lnSpc>
                <a:spcPct val="100000"/>
              </a:lnSpc>
              <a:spcBef>
                <a:spcPts val="600"/>
              </a:spcBef>
              <a:spcAft>
                <a:spcPts val="0"/>
              </a:spcAft>
              <a:buNone/>
            </a:pPr>
            <a:endParaRPr sz="24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Revising is NOT editing</a:t>
            </a:r>
            <a:endParaRPr/>
          </a:p>
        </p:txBody>
      </p:sp>
      <p:sp>
        <p:nvSpPr>
          <p:cNvPr id="287" name="Google Shape;287;p4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600"/>
              </a:spcBef>
              <a:spcAft>
                <a:spcPts val="0"/>
              </a:spcAft>
              <a:buClr>
                <a:srgbClr val="000000"/>
              </a:buClr>
              <a:buSzPts val="2400"/>
              <a:buFont typeface="Arial"/>
              <a:buChar char="●"/>
            </a:pPr>
            <a:r>
              <a:rPr lang="en" sz="2400">
                <a:solidFill>
                  <a:srgbClr val="000000"/>
                </a:solidFill>
                <a:latin typeface="Arial"/>
                <a:ea typeface="Arial"/>
                <a:cs typeface="Arial"/>
                <a:sym typeface="Arial"/>
              </a:rPr>
              <a:t>Anyone can write, but rewriting is where </a:t>
            </a:r>
            <a:r>
              <a:rPr lang="en" sz="2400">
                <a:solidFill>
                  <a:schemeClr val="dk1"/>
                </a:solidFill>
                <a:latin typeface="Arial"/>
                <a:ea typeface="Arial"/>
                <a:cs typeface="Arial"/>
                <a:sym typeface="Arial"/>
              </a:rPr>
              <a:t>GOOD</a:t>
            </a:r>
            <a:r>
              <a:rPr lang="en" sz="2400">
                <a:solidFill>
                  <a:srgbClr val="000000"/>
                </a:solidFill>
                <a:latin typeface="Arial"/>
                <a:ea typeface="Arial"/>
                <a:cs typeface="Arial"/>
                <a:sym typeface="Arial"/>
              </a:rPr>
              <a:t> writing </a:t>
            </a:r>
            <a:r>
              <a:rPr lang="en" sz="2400">
                <a:solidFill>
                  <a:schemeClr val="dk1"/>
                </a:solidFill>
                <a:latin typeface="Arial"/>
                <a:ea typeface="Arial"/>
                <a:cs typeface="Arial"/>
                <a:sym typeface="Arial"/>
              </a:rPr>
              <a:t>emerges</a:t>
            </a:r>
            <a:r>
              <a:rPr lang="en" sz="2400">
                <a:solidFill>
                  <a:srgbClr val="000000"/>
                </a:solidFill>
                <a:latin typeface="Arial"/>
                <a:ea typeface="Arial"/>
                <a:cs typeface="Arial"/>
                <a:sym typeface="Arial"/>
              </a:rPr>
              <a:t>.</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chemeClr val="dk1"/>
                </a:solidFill>
                <a:latin typeface="Arial"/>
                <a:ea typeface="Arial"/>
                <a:cs typeface="Arial"/>
                <a:sym typeface="Arial"/>
              </a:rPr>
              <a:t>BAD </a:t>
            </a:r>
            <a:r>
              <a:rPr lang="en" sz="2400">
                <a:solidFill>
                  <a:srgbClr val="000000"/>
                </a:solidFill>
                <a:latin typeface="Arial"/>
                <a:ea typeface="Arial"/>
                <a:cs typeface="Arial"/>
                <a:sym typeface="Arial"/>
              </a:rPr>
              <a:t>writing has an </a:t>
            </a:r>
            <a:r>
              <a:rPr lang="en" sz="2400">
                <a:solidFill>
                  <a:schemeClr val="dk1"/>
                </a:solidFill>
                <a:latin typeface="Arial"/>
                <a:ea typeface="Arial"/>
                <a:cs typeface="Arial"/>
                <a:sym typeface="Arial"/>
              </a:rPr>
              <a:t>opportunity</a:t>
            </a:r>
            <a:r>
              <a:rPr lang="en" sz="2400">
                <a:solidFill>
                  <a:srgbClr val="000000"/>
                </a:solidFill>
                <a:latin typeface="Arial"/>
                <a:ea typeface="Arial"/>
                <a:cs typeface="Arial"/>
                <a:sym typeface="Arial"/>
              </a:rPr>
              <a:t> to be </a:t>
            </a:r>
            <a:r>
              <a:rPr lang="en" sz="2400">
                <a:solidFill>
                  <a:schemeClr val="dk1"/>
                </a:solidFill>
                <a:latin typeface="Arial"/>
                <a:ea typeface="Arial"/>
                <a:cs typeface="Arial"/>
                <a:sym typeface="Arial"/>
              </a:rPr>
              <a:t>transformed</a:t>
            </a:r>
            <a:r>
              <a:rPr lang="en" sz="2400">
                <a:solidFill>
                  <a:srgbClr val="000000"/>
                </a:solidFill>
                <a:latin typeface="Arial"/>
                <a:ea typeface="Arial"/>
                <a:cs typeface="Arial"/>
                <a:sym typeface="Arial"/>
              </a:rPr>
              <a:t> into good writing.</a:t>
            </a: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endParaRPr sz="240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 sz="2400">
                <a:solidFill>
                  <a:srgbClr val="000000"/>
                </a:solidFill>
                <a:latin typeface="Arial"/>
                <a:ea typeface="Arial"/>
                <a:cs typeface="Arial"/>
                <a:sym typeface="Arial"/>
              </a:rPr>
              <a:t>Second draft goal = </a:t>
            </a:r>
            <a:r>
              <a:rPr lang="en" sz="2400">
                <a:solidFill>
                  <a:schemeClr val="dk1"/>
                </a:solidFill>
                <a:latin typeface="Arial"/>
                <a:ea typeface="Arial"/>
                <a:cs typeface="Arial"/>
                <a:sym typeface="Arial"/>
              </a:rPr>
              <a:t>IMPROVE</a:t>
            </a:r>
            <a:r>
              <a:rPr lang="en" sz="2400">
                <a:solidFill>
                  <a:srgbClr val="000000"/>
                </a:solidFill>
                <a:latin typeface="Arial"/>
                <a:ea typeface="Arial"/>
                <a:cs typeface="Arial"/>
                <a:sym typeface="Arial"/>
              </a:rPr>
              <a:t> “stuff”</a:t>
            </a:r>
            <a:endParaRPr sz="2400">
              <a:solidFill>
                <a:srgbClr val="000000"/>
              </a:solidFill>
              <a:latin typeface="Arial"/>
              <a:ea typeface="Arial"/>
              <a:cs typeface="Arial"/>
              <a:sym typeface="Arial"/>
            </a:endParaRPr>
          </a:p>
          <a:p>
            <a:pPr marL="0" lvl="0" indent="0" algn="l" rtl="0">
              <a:lnSpc>
                <a:spcPct val="100000"/>
              </a:lnSpc>
              <a:spcBef>
                <a:spcPts val="600"/>
              </a:spcBef>
              <a:spcAft>
                <a:spcPts val="0"/>
              </a:spcAft>
              <a:buNone/>
            </a:pPr>
            <a:r>
              <a:rPr lang="en" sz="2400">
                <a:solidFill>
                  <a:srgbClr val="000000"/>
                </a:solidFill>
                <a:latin typeface="Arial"/>
                <a:ea typeface="Arial"/>
                <a:cs typeface="Arial"/>
                <a:sym typeface="Arial"/>
              </a:rPr>
              <a:t>                                   </a:t>
            </a:r>
            <a:r>
              <a:rPr lang="en" sz="2400">
                <a:solidFill>
                  <a:srgbClr val="2388DB"/>
                </a:solidFill>
                <a:latin typeface="Arial"/>
                <a:ea typeface="Arial"/>
                <a:cs typeface="Arial"/>
                <a:sym typeface="Arial"/>
              </a:rPr>
              <a:t> </a:t>
            </a:r>
            <a:r>
              <a:rPr lang="en" sz="2400">
                <a:solidFill>
                  <a:schemeClr val="dk1"/>
                </a:solidFill>
                <a:latin typeface="Arial"/>
                <a:ea typeface="Arial"/>
                <a:cs typeface="Arial"/>
                <a:sym typeface="Arial"/>
              </a:rPr>
              <a:t>NOT GRAMMAR</a:t>
            </a:r>
            <a:endParaRPr sz="2400">
              <a:solidFill>
                <a:schemeClr val="dk1"/>
              </a:solidFill>
              <a:latin typeface="Arial"/>
              <a:ea typeface="Arial"/>
              <a:cs typeface="Arial"/>
              <a:sym typeface="Arial"/>
            </a:endParaRPr>
          </a:p>
          <a:p>
            <a:pPr marL="0" lvl="0" indent="0" algn="l" rtl="0">
              <a:spcBef>
                <a:spcPts val="0"/>
              </a:spcBef>
              <a:spcAft>
                <a:spcPts val="1600"/>
              </a:spcAft>
              <a:buNone/>
            </a:pPr>
            <a:endParaRP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Rubrics</a:t>
            </a:r>
            <a:endParaRPr lang="en-US" dirty="0"/>
          </a:p>
        </p:txBody>
      </p:sp>
      <p:sp>
        <p:nvSpPr>
          <p:cNvPr id="292" name="Google Shape;292;p49"/>
          <p:cNvSpPr txBox="1">
            <a:spLocks noGrp="1"/>
          </p:cNvSpPr>
          <p:nvPr>
            <p:ph type="body" idx="4294967295"/>
          </p:nvPr>
        </p:nvSpPr>
        <p:spPr>
          <a:xfrm>
            <a:off x="0" y="1468438"/>
            <a:ext cx="8521700" cy="31003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Writing Rubric</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293" name="Google Shape;293;p49" descr="Photo of a rubric that shows how the teacher made notes and scored a student's writing." title="Rubric"/>
          <p:cNvPicPr preferRelativeResize="0"/>
          <p:nvPr/>
        </p:nvPicPr>
        <p:blipFill>
          <a:blip r:embed="rId4">
            <a:alphaModFix/>
          </a:blip>
          <a:stretch>
            <a:fillRect/>
          </a:stretch>
        </p:blipFill>
        <p:spPr>
          <a:xfrm>
            <a:off x="2572178" y="59925"/>
            <a:ext cx="6656292" cy="51449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97"/>
        <p:cNvGrpSpPr/>
        <p:nvPr/>
      </p:nvGrpSpPr>
      <p:grpSpPr>
        <a:xfrm>
          <a:off x="0" y="0"/>
          <a:ext cx="0" cy="0"/>
          <a:chOff x="0" y="0"/>
          <a:chExt cx="0" cy="0"/>
        </a:xfrm>
      </p:grpSpPr>
      <p:sp>
        <p:nvSpPr>
          <p:cNvPr id="298" name="Google Shape;298;p50"/>
          <p:cNvSpPr txBox="1"/>
          <p:nvPr/>
        </p:nvSpPr>
        <p:spPr>
          <a:xfrm>
            <a:off x="1" y="0"/>
            <a:ext cx="9144000" cy="5143500"/>
          </a:xfrm>
          <a:prstGeom prst="rect">
            <a:avLst/>
          </a:prstGeom>
          <a:noFill/>
          <a:ln>
            <a:noFill/>
          </a:ln>
        </p:spPr>
        <p:txBody>
          <a:bodyPr spcFirstLastPara="1" wrap="square" lIns="91425" tIns="91425" rIns="91425" bIns="91425" anchor="t" anchorCtr="0">
            <a:noAutofit/>
          </a:bodyPr>
          <a:lstStyle/>
          <a:p>
            <a:pPr marL="0" lvl="0" indent="0" algn="l" rtl="0">
              <a:spcBef>
                <a:spcPts val="1400"/>
              </a:spcBef>
              <a:spcAft>
                <a:spcPts val="0"/>
              </a:spcAft>
              <a:buNone/>
            </a:pPr>
            <a:r>
              <a:rPr lang="en" sz="1000" dirty="0" smtClean="0">
                <a:latin typeface="Arimo"/>
                <a:ea typeface="Arimo"/>
                <a:cs typeface="Arimo"/>
                <a:sym typeface="Arimo"/>
              </a:rPr>
              <a:t>______ </a:t>
            </a:r>
            <a:r>
              <a:rPr lang="en" sz="1000" dirty="0">
                <a:latin typeface="Arimo"/>
                <a:ea typeface="Arimo"/>
                <a:cs typeface="Arimo"/>
                <a:sym typeface="Arimo"/>
              </a:rPr>
              <a:t>I planned my paper before writing it. </a:t>
            </a:r>
            <a:endParaRPr sz="1000" dirty="0">
              <a:latin typeface="Arimo"/>
              <a:ea typeface="Arimo"/>
              <a:cs typeface="Arimo"/>
              <a:sym typeface="Arimo"/>
            </a:endParaRPr>
          </a:p>
          <a:p>
            <a:pPr marL="0" lvl="0" indent="0" algn="l" rtl="0">
              <a:spcBef>
                <a:spcPts val="1400"/>
              </a:spcBef>
              <a:spcAft>
                <a:spcPts val="0"/>
              </a:spcAft>
              <a:buNone/>
            </a:pPr>
            <a:r>
              <a:rPr lang="en" sz="1000" dirty="0">
                <a:latin typeface="Arimo"/>
                <a:ea typeface="Arimo"/>
                <a:cs typeface="Arimo"/>
                <a:sym typeface="Arimo"/>
              </a:rPr>
              <a:t>______ I revised my paper to be sure that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the introduction captures the reader's attention;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the central idea is supported with specific information and examples that will be interesting to the reader;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the content relates to my central idea;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ideas are organized in a logical manner;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my sentences are varied in length;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my sentences are varied in the way that they begin; and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the conclusion brings my ideas together. </a:t>
            </a:r>
            <a:endParaRPr sz="1000" dirty="0">
              <a:latin typeface="Arimo"/>
              <a:ea typeface="Arimo"/>
              <a:cs typeface="Arimo"/>
              <a:sym typeface="Arimo"/>
            </a:endParaRPr>
          </a:p>
          <a:p>
            <a:pPr marL="0" lvl="0" indent="0" algn="l" rtl="0">
              <a:spcBef>
                <a:spcPts val="1400"/>
              </a:spcBef>
              <a:spcAft>
                <a:spcPts val="0"/>
              </a:spcAft>
              <a:buNone/>
            </a:pPr>
            <a:r>
              <a:rPr lang="en" sz="1000" dirty="0">
                <a:latin typeface="Arimo"/>
                <a:ea typeface="Arimo"/>
                <a:cs typeface="Arimo"/>
                <a:sym typeface="Arimo"/>
              </a:rPr>
              <a:t>______ I edited my paper to be sure that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correct grammar is used;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words are capitalized when appropriate;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sentences are punctuated correctly; </a:t>
            </a:r>
            <a:endParaRPr sz="1000" dirty="0">
              <a:latin typeface="Arimo"/>
              <a:ea typeface="Arimo"/>
              <a:cs typeface="Arimo"/>
              <a:sym typeface="Arimo"/>
            </a:endParaRPr>
          </a:p>
          <a:p>
            <a:pPr marL="1311275" lvl="0" indent="0" algn="l" rtl="0">
              <a:spcBef>
                <a:spcPts val="1400"/>
              </a:spcBef>
              <a:spcAft>
                <a:spcPts val="0"/>
              </a:spcAft>
              <a:buNone/>
            </a:pPr>
            <a:r>
              <a:rPr lang="en" sz="1000" dirty="0">
                <a:latin typeface="Arimo"/>
                <a:ea typeface="Arimo"/>
                <a:cs typeface="Arimo"/>
                <a:sym typeface="Arimo"/>
              </a:rPr>
              <a:t>______ words are spelled correctly; and </a:t>
            </a:r>
            <a:r>
              <a:rPr lang="en" sz="1200" dirty="0">
                <a:latin typeface="Arimo"/>
                <a:ea typeface="Arimo"/>
                <a:cs typeface="Arimo"/>
                <a:sym typeface="Arimo"/>
              </a:rPr>
              <a:t>______ </a:t>
            </a:r>
            <a:r>
              <a:rPr lang="en" sz="1000" dirty="0">
                <a:latin typeface="Arimo"/>
                <a:ea typeface="Arimo"/>
                <a:cs typeface="Arimo"/>
                <a:sym typeface="Arimo"/>
              </a:rPr>
              <a:t>paragraphs are clearly indicated. </a:t>
            </a:r>
            <a:endParaRPr lang="en" dirty="0">
              <a:ea typeface="Arimo"/>
            </a:endParaRPr>
          </a:p>
          <a:p>
            <a:pPr marL="1311275">
              <a:spcBef>
                <a:spcPts val="1400"/>
              </a:spcBef>
            </a:pPr>
            <a:r>
              <a:rPr lang="en-US" sz="1000" u="sng" dirty="0">
                <a:solidFill>
                  <a:schemeClr val="hlink"/>
                </a:solidFill>
                <a:latin typeface="Arimo"/>
                <a:ea typeface="Arimo"/>
                <a:cs typeface="Arimo"/>
                <a:sym typeface="Arimo"/>
                <a:hlinkClick r:id="rId3"/>
              </a:rPr>
              <a:t>Printable copy</a:t>
            </a:r>
            <a:endParaRPr lang="en-US" sz="1000" dirty="0">
              <a:latin typeface="Arimo"/>
              <a:ea typeface="Arimo"/>
              <a:cs typeface="Arimo"/>
              <a:sym typeface="Arimo"/>
            </a:endParaRPr>
          </a:p>
          <a:p>
            <a:pPr marL="1311275" lvl="0" indent="0" algn="l" rtl="0">
              <a:spcBef>
                <a:spcPts val="1400"/>
              </a:spcBef>
              <a:spcAft>
                <a:spcPts val="0"/>
              </a:spcAft>
              <a:buNone/>
            </a:pPr>
            <a:endParaRPr sz="1000" dirty="0">
              <a:latin typeface="Arimo"/>
              <a:ea typeface="Arimo"/>
              <a:cs typeface="Arimo"/>
              <a:sym typeface="Arimo"/>
            </a:endParaRPr>
          </a:p>
        </p:txBody>
      </p:sp>
      <p:sp>
        <p:nvSpPr>
          <p:cNvPr id="2" name="Title 1"/>
          <p:cNvSpPr>
            <a:spLocks noGrp="1"/>
          </p:cNvSpPr>
          <p:nvPr>
            <p:ph type="title"/>
          </p:nvPr>
        </p:nvSpPr>
        <p:spPr>
          <a:xfrm>
            <a:off x="5295330" y="167785"/>
            <a:ext cx="3193577" cy="733500"/>
          </a:xfrm>
        </p:spPr>
        <p:txBody>
          <a:bodyPr/>
          <a:lstStyle/>
          <a:p>
            <a:r>
              <a:rPr lang="en-US" dirty="0" smtClean="0"/>
              <a:t>Checklist For Writers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02"/>
        <p:cNvGrpSpPr/>
        <p:nvPr/>
      </p:nvGrpSpPr>
      <p:grpSpPr>
        <a:xfrm>
          <a:off x="0" y="0"/>
          <a:ext cx="0" cy="0"/>
          <a:chOff x="0" y="0"/>
          <a:chExt cx="0" cy="0"/>
        </a:xfrm>
      </p:grpSpPr>
      <p:sp>
        <p:nvSpPr>
          <p:cNvPr id="2" name="Title 1"/>
          <p:cNvSpPr>
            <a:spLocks noGrp="1"/>
          </p:cNvSpPr>
          <p:nvPr>
            <p:ph type="title"/>
          </p:nvPr>
        </p:nvSpPr>
        <p:spPr>
          <a:xfrm>
            <a:off x="3125337" y="99544"/>
            <a:ext cx="2606724" cy="733500"/>
          </a:xfrm>
        </p:spPr>
        <p:txBody>
          <a:bodyPr/>
          <a:lstStyle/>
          <a:p>
            <a:r>
              <a:rPr lang="en-US" dirty="0" smtClean="0"/>
              <a:t>Writing Checklist</a:t>
            </a:r>
            <a:endParaRPr lang="en-US" dirty="0"/>
          </a:p>
        </p:txBody>
      </p:sp>
      <p:sp>
        <p:nvSpPr>
          <p:cNvPr id="303" name="Google Shape;303;p51"/>
          <p:cNvSpPr txBox="1">
            <a:spLocks noGrp="1"/>
          </p:cNvSpPr>
          <p:nvPr>
            <p:ph type="body" idx="4294967295"/>
          </p:nvPr>
        </p:nvSpPr>
        <p:spPr>
          <a:xfrm>
            <a:off x="0" y="717053"/>
            <a:ext cx="8521700" cy="442644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200" dirty="0">
                <a:solidFill>
                  <a:srgbClr val="000000"/>
                </a:solidFill>
                <a:latin typeface="Verdana"/>
                <a:ea typeface="Verdana"/>
                <a:cs typeface="Verdana"/>
                <a:sym typeface="Verdana"/>
              </a:rPr>
              <a:t>  </a:t>
            </a:r>
            <a:r>
              <a:rPr lang="en" sz="1200" dirty="0" smtClean="0">
                <a:solidFill>
                  <a:srgbClr val="000000"/>
                </a:solidFill>
                <a:latin typeface="Verdana"/>
                <a:ea typeface="Verdana"/>
                <a:cs typeface="Verdana"/>
                <a:sym typeface="Verdana"/>
              </a:rPr>
              <a:t> </a:t>
            </a:r>
            <a:r>
              <a:rPr lang="en" sz="1200" u="sng" dirty="0">
                <a:solidFill>
                  <a:schemeClr val="hlink"/>
                </a:solidFill>
                <a:latin typeface="Verdana"/>
                <a:ea typeface="Verdana"/>
                <a:cs typeface="Verdana"/>
                <a:sym typeface="Verdana"/>
              </a:rPr>
              <a:t>Printable </a:t>
            </a:r>
            <a:r>
              <a:rPr lang="en" sz="1200" u="sng" dirty="0" smtClean="0">
                <a:solidFill>
                  <a:schemeClr val="hlink"/>
                </a:solidFill>
                <a:latin typeface="Verdana"/>
                <a:ea typeface="Verdana"/>
                <a:cs typeface="Verdana"/>
                <a:sym typeface="Verdana"/>
              </a:rPr>
              <a:t>copy</a:t>
            </a:r>
            <a:r>
              <a:rPr lang="en" sz="1200" dirty="0">
                <a:solidFill>
                  <a:srgbClr val="000000"/>
                </a:solidFill>
                <a:latin typeface="Verdana"/>
                <a:ea typeface="Verdana"/>
                <a:cs typeface="Verdana"/>
                <a:sym typeface="Verdana"/>
              </a:rPr>
              <a:t> </a:t>
            </a:r>
            <a:r>
              <a:rPr lang="en" sz="1200" dirty="0" smtClean="0">
                <a:solidFill>
                  <a:srgbClr val="FF6600"/>
                </a:solidFill>
                <a:latin typeface="Verdana"/>
                <a:ea typeface="Verdana"/>
                <a:cs typeface="Verdana"/>
                <a:sym typeface="Verdana"/>
              </a:rPr>
              <a:t>With </a:t>
            </a:r>
            <a:r>
              <a:rPr lang="en" sz="1200" dirty="0">
                <a:solidFill>
                  <a:srgbClr val="FF6600"/>
                </a:solidFill>
                <a:latin typeface="Verdana"/>
                <a:ea typeface="Verdana"/>
                <a:cs typeface="Verdana"/>
                <a:sym typeface="Verdana"/>
              </a:rPr>
              <a:t>added touches by Mrs. Harrell </a:t>
            </a:r>
            <a:endParaRPr sz="1200" dirty="0">
              <a:solidFill>
                <a:srgbClr val="000000"/>
              </a:solidFill>
              <a:latin typeface="Verdana"/>
              <a:ea typeface="Verdana"/>
              <a:cs typeface="Verdana"/>
              <a:sym typeface="Verdana"/>
            </a:endParaRPr>
          </a:p>
          <a:p>
            <a:pPr marL="0" lvl="0" indent="0" algn="ctr" rtl="0">
              <a:lnSpc>
                <a:spcPct val="100000"/>
              </a:lnSpc>
              <a:spcBef>
                <a:spcPts val="0"/>
              </a:spcBef>
              <a:spcAft>
                <a:spcPts val="0"/>
              </a:spcAft>
              <a:buNone/>
            </a:pPr>
            <a:r>
              <a:rPr lang="en" sz="1200" dirty="0">
                <a:solidFill>
                  <a:srgbClr val="000000"/>
                </a:solidFill>
                <a:latin typeface="Verdana"/>
                <a:ea typeface="Verdana"/>
                <a:cs typeface="Verdana"/>
                <a:sym typeface="Verdana"/>
              </a:rPr>
              <a:t>CHECKLIST FOR WRITERS</a:t>
            </a:r>
            <a:endParaRPr sz="1200" dirty="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______ I planned my paper before writing it. </a:t>
            </a:r>
            <a:r>
              <a:rPr lang="en" sz="1000" dirty="0">
                <a:solidFill>
                  <a:srgbClr val="FF6600"/>
                </a:solidFill>
                <a:latin typeface="Times New Roman"/>
                <a:ea typeface="Times New Roman"/>
                <a:cs typeface="Times New Roman"/>
                <a:sym typeface="Times New Roman"/>
              </a:rPr>
              <a:t>(brainstorming, outlining)</a:t>
            </a:r>
            <a:r>
              <a:rPr lang="en" sz="1200" dirty="0">
                <a:solidFill>
                  <a:srgbClr val="FF6600"/>
                </a:solidFill>
                <a:latin typeface="Times New Roman"/>
                <a:ea typeface="Times New Roman"/>
                <a:cs typeface="Times New Roman"/>
                <a:sym typeface="Times New Roman"/>
              </a:rPr>
              <a:t> </a:t>
            </a:r>
            <a:r>
              <a:rPr lang="en" sz="1200" dirty="0">
                <a:solidFill>
                  <a:srgbClr val="FF0000"/>
                </a:solidFill>
                <a:latin typeface="Times New Roman"/>
                <a:ea typeface="Times New Roman"/>
                <a:cs typeface="Times New Roman"/>
                <a:sym typeface="Times New Roman"/>
              </a:rPr>
              <a:t>(MADMAN and Architect)</a:t>
            </a:r>
            <a:endParaRPr sz="1200" dirty="0">
              <a:solidFill>
                <a:srgbClr val="FF66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______ I </a:t>
            </a:r>
            <a:r>
              <a:rPr lang="en" sz="1200" dirty="0">
                <a:solidFill>
                  <a:srgbClr val="339966"/>
                </a:solidFill>
                <a:latin typeface="Times New Roman"/>
                <a:ea typeface="Times New Roman"/>
                <a:cs typeface="Times New Roman"/>
                <a:sym typeface="Times New Roman"/>
              </a:rPr>
              <a:t>revised</a:t>
            </a:r>
            <a:r>
              <a:rPr lang="en" sz="1200" dirty="0">
                <a:solidFill>
                  <a:srgbClr val="000000"/>
                </a:solidFill>
                <a:latin typeface="Times New Roman"/>
                <a:ea typeface="Times New Roman"/>
                <a:cs typeface="Times New Roman"/>
                <a:sym typeface="Times New Roman"/>
              </a:rPr>
              <a:t> my paper to be sure that </a:t>
            </a:r>
            <a:r>
              <a:rPr lang="en" sz="1000" dirty="0">
                <a:solidFill>
                  <a:srgbClr val="339966"/>
                </a:solidFill>
                <a:latin typeface="Times New Roman"/>
                <a:ea typeface="Times New Roman"/>
                <a:cs typeface="Times New Roman"/>
                <a:sym typeface="Times New Roman"/>
              </a:rPr>
              <a:t>(made additions and deletions- content)</a:t>
            </a:r>
            <a:r>
              <a:rPr lang="en" sz="1200" dirty="0">
                <a:solidFill>
                  <a:srgbClr val="339966"/>
                </a:solidFill>
                <a:latin typeface="Times New Roman"/>
                <a:ea typeface="Times New Roman"/>
                <a:cs typeface="Times New Roman"/>
                <a:sym typeface="Times New Roman"/>
              </a:rPr>
              <a:t> </a:t>
            </a:r>
            <a:r>
              <a:rPr lang="en" sz="1200" dirty="0">
                <a:solidFill>
                  <a:srgbClr val="FF0000"/>
                </a:solidFill>
                <a:latin typeface="Times New Roman"/>
                <a:ea typeface="Times New Roman"/>
                <a:cs typeface="Times New Roman"/>
                <a:sym typeface="Times New Roman"/>
              </a:rPr>
              <a:t>(Architect/Carpenter)</a:t>
            </a:r>
            <a:endParaRPr sz="1200" dirty="0">
              <a:solidFill>
                <a:srgbClr val="FF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the introduction captures the reader’s attention; </a:t>
            </a:r>
            <a:r>
              <a:rPr lang="en" sz="1000" dirty="0">
                <a:solidFill>
                  <a:srgbClr val="FF6600"/>
                </a:solidFill>
                <a:latin typeface="Times New Roman"/>
                <a:ea typeface="Times New Roman"/>
                <a:cs typeface="Times New Roman"/>
                <a:sym typeface="Times New Roman"/>
              </a:rPr>
              <a:t>(hook the reader)</a:t>
            </a:r>
            <a:endParaRPr sz="1000" dirty="0">
              <a:solidFill>
                <a:srgbClr val="FF99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 the central idea is supported with specific facts information and </a:t>
            </a:r>
            <a:r>
              <a:rPr lang="en" sz="1000" dirty="0">
                <a:solidFill>
                  <a:srgbClr val="FF6600"/>
                </a:solidFill>
                <a:latin typeface="Times New Roman"/>
                <a:ea typeface="Times New Roman"/>
                <a:cs typeface="Times New Roman"/>
                <a:sym typeface="Times New Roman"/>
              </a:rPr>
              <a:t>(SHOW w/ examples)</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            examples that will be interesting to the reader; </a:t>
            </a:r>
            <a:r>
              <a:rPr lang="en" sz="1000" dirty="0">
                <a:solidFill>
                  <a:srgbClr val="FF6600"/>
                </a:solidFill>
                <a:latin typeface="Times New Roman"/>
                <a:ea typeface="Times New Roman"/>
                <a:cs typeface="Times New Roman"/>
                <a:sym typeface="Times New Roman"/>
              </a:rPr>
              <a:t>(the reader should be there with you)</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 _____ the content relates to my central idea; </a:t>
            </a:r>
            <a:r>
              <a:rPr lang="en" sz="1000" dirty="0">
                <a:solidFill>
                  <a:srgbClr val="FF6600"/>
                </a:solidFill>
                <a:latin typeface="Times New Roman"/>
                <a:ea typeface="Times New Roman"/>
                <a:cs typeface="Times New Roman"/>
                <a:sym typeface="Times New Roman"/>
              </a:rPr>
              <a:t>(stay on topic)</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______ideas are organized in a logical manner;</a:t>
            </a:r>
            <a:r>
              <a:rPr lang="en" sz="1200" dirty="0">
                <a:solidFill>
                  <a:srgbClr val="FF6600"/>
                </a:solidFill>
                <a:latin typeface="Times New Roman"/>
                <a:ea typeface="Times New Roman"/>
                <a:cs typeface="Times New Roman"/>
                <a:sym typeface="Times New Roman"/>
              </a:rPr>
              <a:t> </a:t>
            </a:r>
            <a:r>
              <a:rPr lang="en" sz="1000" dirty="0">
                <a:solidFill>
                  <a:srgbClr val="FF6600"/>
                </a:solidFill>
                <a:latin typeface="Times New Roman"/>
                <a:ea typeface="Times New Roman"/>
                <a:cs typeface="Times New Roman"/>
                <a:sym typeface="Times New Roman"/>
              </a:rPr>
              <a:t>(stay in chronological order)</a:t>
            </a:r>
            <a:endParaRPr sz="12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______my sentences are varied in length; </a:t>
            </a:r>
            <a:r>
              <a:rPr lang="en" sz="1000" dirty="0">
                <a:solidFill>
                  <a:srgbClr val="FF6600"/>
                </a:solidFill>
                <a:latin typeface="Times New Roman"/>
                <a:ea typeface="Times New Roman"/>
                <a:cs typeface="Times New Roman"/>
                <a:sym typeface="Times New Roman"/>
              </a:rPr>
              <a:t>(not short and choppy)</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______my sentences are varied in the way they begin;</a:t>
            </a:r>
            <a:r>
              <a:rPr lang="en" sz="1200" dirty="0">
                <a:solidFill>
                  <a:srgbClr val="FF6600"/>
                </a:solidFill>
                <a:latin typeface="Times New Roman"/>
                <a:ea typeface="Times New Roman"/>
                <a:cs typeface="Times New Roman"/>
                <a:sym typeface="Times New Roman"/>
              </a:rPr>
              <a:t> </a:t>
            </a:r>
            <a:r>
              <a:rPr lang="en" sz="1000" dirty="0">
                <a:solidFill>
                  <a:srgbClr val="FF6600"/>
                </a:solidFill>
                <a:latin typeface="Times New Roman"/>
                <a:ea typeface="Times New Roman"/>
                <a:cs typeface="Times New Roman"/>
                <a:sym typeface="Times New Roman"/>
              </a:rPr>
              <a:t>(don’t start every sentence with “then”)</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______the conclusion brings my ideas together.</a:t>
            </a:r>
            <a:r>
              <a:rPr lang="en" sz="1200" dirty="0">
                <a:solidFill>
                  <a:srgbClr val="FF6600"/>
                </a:solidFill>
                <a:latin typeface="Times New Roman"/>
                <a:ea typeface="Times New Roman"/>
                <a:cs typeface="Times New Roman"/>
                <a:sym typeface="Times New Roman"/>
              </a:rPr>
              <a:t> </a:t>
            </a:r>
            <a:r>
              <a:rPr lang="en" sz="1000" dirty="0">
                <a:solidFill>
                  <a:srgbClr val="FF6600"/>
                </a:solidFill>
                <a:latin typeface="Times New Roman"/>
                <a:ea typeface="Times New Roman"/>
                <a:cs typeface="Times New Roman"/>
                <a:sym typeface="Times New Roman"/>
              </a:rPr>
              <a:t>(Tie it all together with a bow- leave with an interesting thought that is RELATED to your topic.)</a:t>
            </a:r>
            <a:endParaRPr sz="1000" dirty="0">
              <a:solidFill>
                <a:srgbClr val="FF66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_____ I </a:t>
            </a:r>
            <a:r>
              <a:rPr lang="en" sz="1200" dirty="0">
                <a:solidFill>
                  <a:srgbClr val="FF0000"/>
                </a:solidFill>
                <a:latin typeface="Times New Roman"/>
                <a:ea typeface="Times New Roman"/>
                <a:cs typeface="Times New Roman"/>
                <a:sym typeface="Times New Roman"/>
              </a:rPr>
              <a:t>edited</a:t>
            </a:r>
            <a:r>
              <a:rPr lang="en" sz="1200" dirty="0">
                <a:solidFill>
                  <a:srgbClr val="000000"/>
                </a:solidFill>
                <a:latin typeface="Times New Roman"/>
                <a:ea typeface="Times New Roman"/>
                <a:cs typeface="Times New Roman"/>
                <a:sym typeface="Times New Roman"/>
              </a:rPr>
              <a:t> my paper to be sure that </a:t>
            </a:r>
            <a:r>
              <a:rPr lang="en" sz="1200" dirty="0">
                <a:solidFill>
                  <a:srgbClr val="FF0000"/>
                </a:solidFill>
                <a:latin typeface="Times New Roman"/>
                <a:ea typeface="Times New Roman"/>
                <a:cs typeface="Times New Roman"/>
                <a:sym typeface="Times New Roman"/>
              </a:rPr>
              <a:t>(JUDGE PHASE)</a:t>
            </a:r>
            <a:endParaRPr sz="1200" dirty="0">
              <a:solidFill>
                <a:srgbClr val="FF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correct grammar is used ;</a:t>
            </a:r>
            <a:r>
              <a:rPr lang="en" sz="1000" dirty="0">
                <a:solidFill>
                  <a:srgbClr val="F79646"/>
                </a:solidFill>
                <a:latin typeface="Times New Roman"/>
                <a:ea typeface="Times New Roman"/>
                <a:cs typeface="Times New Roman"/>
                <a:sym typeface="Times New Roman"/>
              </a:rPr>
              <a:t>( verb tense, correct forms of words)</a:t>
            </a:r>
            <a:endParaRPr sz="1200" dirty="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words are capitalized when appropriate; </a:t>
            </a:r>
            <a:r>
              <a:rPr lang="en" sz="1000" dirty="0">
                <a:solidFill>
                  <a:srgbClr val="FF6600"/>
                </a:solidFill>
                <a:latin typeface="Times New Roman"/>
                <a:ea typeface="Times New Roman"/>
                <a:cs typeface="Times New Roman"/>
                <a:sym typeface="Times New Roman"/>
              </a:rPr>
              <a:t>( start of the sentence, proper nouns)</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sentences are punctuated correctly;</a:t>
            </a:r>
            <a:r>
              <a:rPr lang="en" sz="1200" dirty="0">
                <a:solidFill>
                  <a:srgbClr val="FF6600"/>
                </a:solidFill>
                <a:latin typeface="Times New Roman"/>
                <a:ea typeface="Times New Roman"/>
                <a:cs typeface="Times New Roman"/>
                <a:sym typeface="Times New Roman"/>
              </a:rPr>
              <a:t> </a:t>
            </a:r>
            <a:r>
              <a:rPr lang="en" sz="1000" dirty="0">
                <a:solidFill>
                  <a:srgbClr val="FF6600"/>
                </a:solidFill>
                <a:latin typeface="Times New Roman"/>
                <a:ea typeface="Times New Roman"/>
                <a:cs typeface="Times New Roman"/>
                <a:sym typeface="Times New Roman"/>
              </a:rPr>
              <a:t>( commas, ending marks?)</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words are spelled correctly; and </a:t>
            </a:r>
            <a:r>
              <a:rPr lang="en" sz="1000" dirty="0">
                <a:solidFill>
                  <a:srgbClr val="FF6600"/>
                </a:solidFill>
                <a:latin typeface="Times New Roman"/>
                <a:ea typeface="Times New Roman"/>
                <a:cs typeface="Times New Roman"/>
                <a:sym typeface="Times New Roman"/>
              </a:rPr>
              <a:t>( you can use a dictionary- so USE it!)                           </a:t>
            </a:r>
            <a:r>
              <a:rPr lang="en" sz="1000" u="sng" dirty="0">
                <a:solidFill>
                  <a:schemeClr val="hlink"/>
                </a:solidFill>
                <a:latin typeface="Times New Roman"/>
                <a:ea typeface="Times New Roman"/>
                <a:cs typeface="Times New Roman"/>
                <a:sym typeface="Times New Roman"/>
                <a:hlinkClick r:id="rId3"/>
              </a:rPr>
              <a:t>Four People</a:t>
            </a:r>
            <a:r>
              <a:rPr lang="en" sz="1000" dirty="0">
                <a:solidFill>
                  <a:srgbClr val="FF6600"/>
                </a:solidFill>
                <a:latin typeface="Times New Roman"/>
                <a:ea typeface="Times New Roman"/>
                <a:cs typeface="Times New Roman"/>
                <a:sym typeface="Times New Roman"/>
              </a:rPr>
              <a:t>                  </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paragraphs are clearly indicated. </a:t>
            </a:r>
            <a:r>
              <a:rPr lang="en" sz="1000" dirty="0">
                <a:solidFill>
                  <a:srgbClr val="FF6600"/>
                </a:solidFill>
                <a:latin typeface="Times New Roman"/>
                <a:ea typeface="Times New Roman"/>
                <a:cs typeface="Times New Roman"/>
                <a:sym typeface="Times New Roman"/>
              </a:rPr>
              <a:t>(Indent!!!)                                                                                             </a:t>
            </a:r>
            <a:endParaRPr sz="1000" dirty="0">
              <a:solidFill>
                <a:srgbClr val="FF66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 sz="1200" dirty="0">
                <a:solidFill>
                  <a:srgbClr val="000000"/>
                </a:solidFill>
                <a:latin typeface="Times New Roman"/>
                <a:ea typeface="Times New Roman"/>
                <a:cs typeface="Times New Roman"/>
                <a:sym typeface="Times New Roman"/>
              </a:rPr>
              <a:t>____ I checked my paper </a:t>
            </a:r>
            <a:r>
              <a:rPr lang="en" sz="1000" dirty="0">
                <a:solidFill>
                  <a:srgbClr val="FF6600"/>
                </a:solidFill>
                <a:latin typeface="Times New Roman"/>
                <a:ea typeface="Times New Roman"/>
                <a:cs typeface="Times New Roman"/>
                <a:sym typeface="Times New Roman"/>
              </a:rPr>
              <a:t>(Ask yourself, “Did I </a:t>
            </a:r>
            <a:r>
              <a:rPr lang="en" sz="1000" b="1" dirty="0">
                <a:solidFill>
                  <a:srgbClr val="FF6600"/>
                </a:solidFill>
                <a:latin typeface="Times New Roman"/>
                <a:ea typeface="Times New Roman"/>
                <a:cs typeface="Times New Roman"/>
                <a:sym typeface="Times New Roman"/>
              </a:rPr>
              <a:t>REALLY</a:t>
            </a:r>
            <a:r>
              <a:rPr lang="en" sz="1000" dirty="0">
                <a:solidFill>
                  <a:srgbClr val="FF6600"/>
                </a:solidFill>
                <a:latin typeface="Times New Roman"/>
                <a:ea typeface="Times New Roman"/>
                <a:cs typeface="Times New Roman"/>
                <a:sym typeface="Times New Roman"/>
              </a:rPr>
              <a:t> check over this amazing piece I just wrote?)  </a:t>
            </a:r>
            <a:endParaRPr sz="1000" dirty="0">
              <a:solidFill>
                <a:srgbClr val="FF66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307"/>
        <p:cNvGrpSpPr/>
        <p:nvPr/>
      </p:nvGrpSpPr>
      <p:grpSpPr>
        <a:xfrm>
          <a:off x="0" y="0"/>
          <a:ext cx="0" cy="0"/>
          <a:chOff x="0" y="0"/>
          <a:chExt cx="0" cy="0"/>
        </a:xfrm>
      </p:grpSpPr>
      <p:sp>
        <p:nvSpPr>
          <p:cNvPr id="308" name="Google Shape;308;p5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Class Structure Suggestions</a:t>
            </a:r>
            <a:endParaRPr>
              <a:solidFill>
                <a:schemeClr val="dk1"/>
              </a:solidFill>
              <a:latin typeface="Roboto"/>
              <a:ea typeface="Roboto"/>
              <a:cs typeface="Roboto"/>
              <a:sym typeface="Roboto"/>
            </a:endParaRPr>
          </a:p>
        </p:txBody>
      </p:sp>
      <p:sp>
        <p:nvSpPr>
          <p:cNvPr id="309" name="Google Shape;309;p5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Whether you have 45, 60, or 90 minutes you can be successful teaching writing and reading. You </a:t>
            </a:r>
            <a:r>
              <a:rPr lang="en" sz="3600" b="1">
                <a:solidFill>
                  <a:schemeClr val="dk1"/>
                </a:solidFill>
              </a:rPr>
              <a:t>can</a:t>
            </a:r>
            <a:r>
              <a:rPr lang="en" sz="3600"/>
              <a:t> accomplish it all.</a:t>
            </a:r>
            <a:endParaRPr sz="3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314"/>
        <p:cNvGrpSpPr/>
        <p:nvPr/>
      </p:nvGrpSpPr>
      <p:grpSpPr>
        <a:xfrm>
          <a:off x="0" y="0"/>
          <a:ext cx="0" cy="0"/>
          <a:chOff x="0" y="0"/>
          <a:chExt cx="0" cy="0"/>
        </a:xfrm>
      </p:grpSpPr>
      <p:sp>
        <p:nvSpPr>
          <p:cNvPr id="315" name="Google Shape;315;p5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Class break down suggestions           </a:t>
            </a:r>
            <a:endParaRPr>
              <a:solidFill>
                <a:schemeClr val="dk1"/>
              </a:solidFill>
              <a:latin typeface="Roboto"/>
              <a:ea typeface="Roboto"/>
              <a:cs typeface="Roboto"/>
              <a:sym typeface="Roboto"/>
            </a:endParaRPr>
          </a:p>
        </p:txBody>
      </p:sp>
      <p:sp>
        <p:nvSpPr>
          <p:cNvPr id="316" name="Google Shape;316;p5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I suggest Writing Workshop.</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Monday, Wednesday, Friday= Writing focus Tuesday and Thursday= Reading Focus</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Tuesday and Thursday = Writing focus and Monday, Wednesday and Friday = Reading Focus.</a:t>
            </a:r>
            <a:endParaRPr>
              <a:latin typeface="Roboto"/>
              <a:ea typeface="Roboto"/>
              <a:cs typeface="Roboto"/>
              <a:sym typeface="Roboto"/>
            </a:endParaRPr>
          </a:p>
          <a:p>
            <a:pPr marL="457200" lvl="0" indent="-342900" algn="l" rtl="0">
              <a:spcBef>
                <a:spcPts val="1600"/>
              </a:spcBef>
              <a:spcAft>
                <a:spcPts val="0"/>
              </a:spcAft>
              <a:buSzPts val="1800"/>
              <a:buChar char="●"/>
            </a:pPr>
            <a:r>
              <a:rPr lang="en">
                <a:latin typeface="Roboto"/>
                <a:ea typeface="Roboto"/>
                <a:cs typeface="Roboto"/>
                <a:sym typeface="Roboto"/>
              </a:rPr>
              <a:t>Reading and Writing NEED to be integrated. </a:t>
            </a:r>
            <a:r>
              <a:rPr lang="en" u="sng">
                <a:solidFill>
                  <a:schemeClr val="hlink"/>
                </a:solidFill>
                <a:latin typeface="Roboto"/>
                <a:ea typeface="Roboto"/>
                <a:cs typeface="Roboto"/>
                <a:sym typeface="Roboto"/>
                <a:hlinkClick r:id="rId3"/>
              </a:rPr>
              <a:t>Example</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09550" y="120200"/>
            <a:ext cx="8520600" cy="95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2"/>
                </a:solidFill>
                <a:latin typeface="Roboto"/>
                <a:ea typeface="Roboto"/>
                <a:cs typeface="Roboto"/>
                <a:sym typeface="Roboto"/>
              </a:rPr>
              <a:t>Why TEACH writing?</a:t>
            </a:r>
            <a:endParaRPr dirty="0">
              <a:solidFill>
                <a:schemeClr val="bg2"/>
              </a:solidFill>
              <a:latin typeface="Roboto"/>
              <a:ea typeface="Roboto"/>
              <a:cs typeface="Roboto"/>
              <a:sym typeface="Roboto"/>
            </a:endParaRPr>
          </a:p>
          <a:p>
            <a:pPr marL="0" lvl="0" indent="0" algn="l" rtl="0">
              <a:spcBef>
                <a:spcPts val="0"/>
              </a:spcBef>
              <a:spcAft>
                <a:spcPts val="0"/>
              </a:spcAft>
              <a:buNone/>
            </a:pPr>
            <a:endParaRPr dirty="0"/>
          </a:p>
        </p:txBody>
      </p:sp>
      <p:sp>
        <p:nvSpPr>
          <p:cNvPr id="82" name="Google Shape;82;p16"/>
          <p:cNvSpPr txBox="1">
            <a:spLocks noGrp="1"/>
          </p:cNvSpPr>
          <p:nvPr>
            <p:ph type="body" idx="1"/>
          </p:nvPr>
        </p:nvSpPr>
        <p:spPr>
          <a:xfrm>
            <a:off x="311700" y="934600"/>
            <a:ext cx="8520600" cy="410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434343"/>
                </a:solidFill>
                <a:latin typeface="Roboto"/>
                <a:ea typeface="Roboto"/>
                <a:cs typeface="Roboto"/>
                <a:sym typeface="Roboto"/>
              </a:rPr>
              <a:t>So, you may not have an SOL writing test at the end of grades 6 and 7, but how you prepare your students in these grades will have a huge impact on how well they score on the 8th grade and EoC Writing tests, as well as (and more importantly), how they will succeed in their writing in high school and beyond. </a:t>
            </a:r>
            <a:endParaRPr dirty="0">
              <a:solidFill>
                <a:srgbClr val="434343"/>
              </a:solidFill>
              <a:latin typeface="Roboto"/>
              <a:ea typeface="Roboto"/>
              <a:cs typeface="Roboto"/>
              <a:sym typeface="Roboto"/>
            </a:endParaRPr>
          </a:p>
          <a:p>
            <a:pPr marL="0" lvl="0" indent="0" algn="l" rtl="0">
              <a:spcBef>
                <a:spcPts val="1600"/>
              </a:spcBef>
              <a:spcAft>
                <a:spcPts val="0"/>
              </a:spcAft>
              <a:buNone/>
            </a:pPr>
            <a:r>
              <a:rPr lang="en" dirty="0">
                <a:solidFill>
                  <a:srgbClr val="434343"/>
                </a:solidFill>
                <a:latin typeface="Roboto"/>
                <a:ea typeface="Roboto"/>
                <a:cs typeface="Roboto"/>
                <a:sym typeface="Roboto"/>
              </a:rPr>
              <a:t>Another GREAT reason to have your students writing is that writing provides a fabulous way for you to assess their comprehension. If students can explain it in writing, then they understand it. Writing can serve as an easy formative assessment tool.</a:t>
            </a:r>
            <a:endParaRPr dirty="0">
              <a:solidFill>
                <a:srgbClr val="434343"/>
              </a:solidFill>
              <a:latin typeface="Roboto"/>
              <a:ea typeface="Roboto"/>
              <a:cs typeface="Roboto"/>
              <a:sym typeface="Roboto"/>
            </a:endParaRPr>
          </a:p>
          <a:p>
            <a:pPr marL="0" lvl="0" indent="0" algn="l" rtl="0">
              <a:spcBef>
                <a:spcPts val="1600"/>
              </a:spcBef>
              <a:spcAft>
                <a:spcPts val="0"/>
              </a:spcAft>
              <a:buNone/>
            </a:pPr>
            <a:r>
              <a:rPr lang="en" dirty="0">
                <a:solidFill>
                  <a:srgbClr val="434343"/>
                </a:solidFill>
                <a:latin typeface="Roboto"/>
                <a:ea typeface="Roboto"/>
                <a:cs typeface="Roboto"/>
                <a:sym typeface="Roboto"/>
              </a:rPr>
              <a:t>Our students</a:t>
            </a:r>
            <a:r>
              <a:rPr lang="en" dirty="0">
                <a:solidFill>
                  <a:schemeClr val="bg2"/>
                </a:solidFill>
                <a:latin typeface="Roboto"/>
                <a:ea typeface="Roboto"/>
                <a:cs typeface="Roboto"/>
                <a:sym typeface="Roboto"/>
              </a:rPr>
              <a:t> MUST </a:t>
            </a:r>
            <a:r>
              <a:rPr lang="en" dirty="0">
                <a:solidFill>
                  <a:srgbClr val="434343"/>
                </a:solidFill>
                <a:latin typeface="Roboto"/>
                <a:ea typeface="Roboto"/>
                <a:cs typeface="Roboto"/>
                <a:sym typeface="Roboto"/>
              </a:rPr>
              <a:t>be able to articulate opinions and communicate through writing to be successful in the world.</a:t>
            </a:r>
            <a:endParaRPr dirty="0">
              <a:solidFill>
                <a:srgbClr val="434343"/>
              </a:solidFill>
              <a:latin typeface="Roboto"/>
              <a:ea typeface="Roboto"/>
              <a:cs typeface="Roboto"/>
              <a:sym typeface="Roboto"/>
            </a:endParaRPr>
          </a:p>
          <a:p>
            <a:pPr marL="0" lvl="0" indent="0" algn="l" rtl="0">
              <a:spcBef>
                <a:spcPts val="1600"/>
              </a:spcBef>
              <a:spcAft>
                <a:spcPts val="0"/>
              </a:spcAft>
              <a:buNone/>
            </a:pPr>
            <a:r>
              <a:rPr lang="en" dirty="0">
                <a:solidFill>
                  <a:schemeClr val="bg2"/>
                </a:solidFill>
                <a:latin typeface="Roboto"/>
                <a:ea typeface="Roboto"/>
                <a:cs typeface="Roboto"/>
                <a:sym typeface="Roboto"/>
              </a:rPr>
              <a:t>Being able to write prepares them for jobs we don't even know exist.</a:t>
            </a:r>
            <a:endParaRPr dirty="0">
              <a:solidFill>
                <a:schemeClr val="bg2"/>
              </a:solidFill>
              <a:latin typeface="Roboto"/>
              <a:ea typeface="Roboto"/>
              <a:cs typeface="Roboto"/>
              <a:sym typeface="Roboto"/>
            </a:endParaRPr>
          </a:p>
          <a:p>
            <a:pPr marL="0" lvl="0" indent="0" algn="l" rtl="0">
              <a:spcBef>
                <a:spcPts val="1600"/>
              </a:spcBef>
              <a:spcAft>
                <a:spcPts val="16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Unit Layout Suggestion to create a flow between reading and Writing</a:t>
            </a:r>
            <a:r>
              <a:rPr lang="en">
                <a:solidFill>
                  <a:schemeClr val="dk1"/>
                </a:solidFill>
              </a:rPr>
              <a:t>.</a:t>
            </a:r>
            <a:endParaRPr>
              <a:solidFill>
                <a:schemeClr val="dk1"/>
              </a:solidFill>
            </a:endParaRPr>
          </a:p>
        </p:txBody>
      </p:sp>
      <p:sp>
        <p:nvSpPr>
          <p:cNvPr id="323" name="Google Shape;323;p54"/>
          <p:cNvSpPr txBox="1">
            <a:spLocks noGrp="1"/>
          </p:cNvSpPr>
          <p:nvPr>
            <p:ph type="body" idx="1"/>
          </p:nvPr>
        </p:nvSpPr>
        <p:spPr>
          <a:xfrm>
            <a:off x="311700" y="1468825"/>
            <a:ext cx="3999900" cy="32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Reading:</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Choose SOL strand, objective, content and assessment.</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Choose resources: Novel, short stories, poems, nonfiction. Read aloud text.</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Whole group, literature circles, small group, individual choice.</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Mini lessons</a:t>
            </a:r>
            <a:endParaRPr>
              <a:latin typeface="Roboto"/>
              <a:ea typeface="Roboto"/>
              <a:cs typeface="Roboto"/>
              <a:sym typeface="Roboto"/>
            </a:endParaRPr>
          </a:p>
          <a:p>
            <a:pPr marL="0" lvl="0" indent="0" algn="l" rtl="0">
              <a:spcBef>
                <a:spcPts val="1600"/>
              </a:spcBef>
              <a:spcAft>
                <a:spcPts val="1600"/>
              </a:spcAft>
              <a:buNone/>
            </a:pPr>
            <a:r>
              <a:rPr lang="en"/>
              <a:t>                  </a:t>
            </a:r>
            <a:endParaRPr/>
          </a:p>
        </p:txBody>
      </p:sp>
      <p:sp>
        <p:nvSpPr>
          <p:cNvPr id="324" name="Google Shape;324;p54"/>
          <p:cNvSpPr txBox="1">
            <a:spLocks noGrp="1"/>
          </p:cNvSpPr>
          <p:nvPr>
            <p:ph type="body" idx="2"/>
          </p:nvPr>
        </p:nvSpPr>
        <p:spPr>
          <a:xfrm>
            <a:off x="4832400" y="1468825"/>
            <a:ext cx="39999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Writing:</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Writing focus that connects with the SOL/objective, content and assessment.</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Format of writing: Narrative, expository, informal or formal</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Mentor text to use</a:t>
            </a:r>
            <a:endParaRPr>
              <a:latin typeface="Roboto"/>
              <a:ea typeface="Roboto"/>
              <a:cs typeface="Roboto"/>
              <a:sym typeface="Roboto"/>
            </a:endParaRPr>
          </a:p>
          <a:p>
            <a:pPr marL="0" lvl="0" indent="0" algn="l" rtl="0">
              <a:spcBef>
                <a:spcPts val="1600"/>
              </a:spcBef>
              <a:spcAft>
                <a:spcPts val="0"/>
              </a:spcAft>
              <a:buNone/>
            </a:pPr>
            <a:r>
              <a:rPr lang="en">
                <a:latin typeface="Roboto"/>
                <a:ea typeface="Roboto"/>
                <a:cs typeface="Roboto"/>
                <a:sym typeface="Roboto"/>
              </a:rPr>
              <a:t>How will you connect the text from reading?</a:t>
            </a:r>
            <a:endParaRPr>
              <a:latin typeface="Roboto"/>
              <a:ea typeface="Roboto"/>
              <a:cs typeface="Roboto"/>
              <a:sym typeface="Roboto"/>
            </a:endParaRPr>
          </a:p>
          <a:p>
            <a:pPr marL="0" lvl="0" indent="0" algn="l" rtl="0">
              <a:spcBef>
                <a:spcPts val="1600"/>
              </a:spcBef>
              <a:spcAft>
                <a:spcPts val="1600"/>
              </a:spcAft>
              <a:buNone/>
            </a:pPr>
            <a:r>
              <a:rPr lang="en">
                <a:latin typeface="Roboto"/>
                <a:ea typeface="Roboto"/>
                <a:cs typeface="Roboto"/>
                <a:sym typeface="Roboto"/>
              </a:rPr>
              <a:t>Mini lessons</a:t>
            </a:r>
            <a:endParaRPr>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sp>
        <p:nvSpPr>
          <p:cNvPr id="329" name="Google Shape;329;p5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Resources to help guide you</a:t>
            </a:r>
            <a:endParaRPr>
              <a:solidFill>
                <a:schemeClr val="dk1"/>
              </a:solidFill>
            </a:endParaRPr>
          </a:p>
        </p:txBody>
      </p:sp>
      <p:sp>
        <p:nvSpPr>
          <p:cNvPr id="330" name="Google Shape;330;p55"/>
          <p:cNvSpPr txBox="1">
            <a:spLocks noGrp="1"/>
          </p:cNvSpPr>
          <p:nvPr>
            <p:ph type="body" idx="1"/>
          </p:nvPr>
        </p:nvSpPr>
        <p:spPr>
          <a:xfrm>
            <a:off x="311700" y="1468825"/>
            <a:ext cx="8520600" cy="371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VDOE English</a:t>
            </a:r>
            <a:endParaRPr/>
          </a:p>
          <a:p>
            <a:pPr marL="0" lvl="0" indent="0" algn="l" rtl="0">
              <a:spcBef>
                <a:spcPts val="1600"/>
              </a:spcBef>
              <a:spcAft>
                <a:spcPts val="0"/>
              </a:spcAft>
              <a:buNone/>
            </a:pPr>
            <a:r>
              <a:rPr lang="en"/>
              <a:t>Write Like This- Kelly Gallagher </a:t>
            </a:r>
            <a:r>
              <a:rPr lang="en" u="sng">
                <a:solidFill>
                  <a:schemeClr val="hlink"/>
                </a:solidFill>
                <a:hlinkClick r:id="rId4"/>
              </a:rPr>
              <a:t>Book</a:t>
            </a:r>
            <a:endParaRPr/>
          </a:p>
          <a:p>
            <a:pPr marL="0" lvl="0" indent="0" algn="l" rtl="0">
              <a:spcBef>
                <a:spcPts val="1600"/>
              </a:spcBef>
              <a:spcAft>
                <a:spcPts val="0"/>
              </a:spcAft>
              <a:buNone/>
            </a:pPr>
            <a:r>
              <a:rPr lang="en"/>
              <a:t>Lessons That Change Writers- Nancie Atwell</a:t>
            </a:r>
            <a:r>
              <a:rPr lang="en" u="sng">
                <a:solidFill>
                  <a:schemeClr val="hlink"/>
                </a:solidFill>
                <a:hlinkClick r:id="rId5"/>
              </a:rPr>
              <a:t> Book</a:t>
            </a:r>
            <a:endParaRPr/>
          </a:p>
          <a:p>
            <a:pPr marL="0" lvl="0" indent="0" algn="l" rtl="0">
              <a:spcBef>
                <a:spcPts val="1600"/>
              </a:spcBef>
              <a:spcAft>
                <a:spcPts val="0"/>
              </a:spcAft>
              <a:buNone/>
            </a:pPr>
            <a:r>
              <a:rPr lang="en"/>
              <a:t>Writing With Mentor Text </a:t>
            </a:r>
            <a:r>
              <a:rPr lang="en" u="sng">
                <a:solidFill>
                  <a:schemeClr val="hlink"/>
                </a:solidFill>
                <a:hlinkClick r:id="rId6"/>
              </a:rPr>
              <a:t>Book</a:t>
            </a:r>
            <a:endParaRPr/>
          </a:p>
          <a:p>
            <a:pPr marL="0" lvl="0" indent="0" algn="l" rtl="0">
              <a:spcBef>
                <a:spcPts val="1600"/>
              </a:spcBef>
              <a:spcAft>
                <a:spcPts val="0"/>
              </a:spcAft>
              <a:buNone/>
            </a:pPr>
            <a:r>
              <a:rPr lang="en"/>
              <a:t>The Revision Toolbox (second edition)</a:t>
            </a:r>
            <a:r>
              <a:rPr lang="en" u="sng">
                <a:solidFill>
                  <a:schemeClr val="hlink"/>
                </a:solidFill>
                <a:hlinkClick r:id="rId7"/>
              </a:rPr>
              <a:t>Book</a:t>
            </a:r>
            <a:endParaRPr/>
          </a:p>
          <a:p>
            <a:pPr marL="0" lvl="0" indent="0" algn="l" rtl="0">
              <a:spcBef>
                <a:spcPts val="1600"/>
              </a:spcBef>
              <a:spcAft>
                <a:spcPts val="0"/>
              </a:spcAft>
              <a:buNone/>
            </a:pPr>
            <a:r>
              <a:rPr lang="en"/>
              <a:t>Writing Strategies -Jennifer Serravallo </a:t>
            </a:r>
            <a:r>
              <a:rPr lang="en" u="sng">
                <a:solidFill>
                  <a:schemeClr val="hlink"/>
                </a:solidFill>
                <a:hlinkClick r:id="rId8"/>
              </a:rPr>
              <a:t>Book</a:t>
            </a:r>
            <a:endParaRPr/>
          </a:p>
          <a:p>
            <a:pPr marL="0" lvl="0" indent="0" algn="l" rtl="0">
              <a:spcBef>
                <a:spcPts val="1600"/>
              </a:spcBef>
              <a:spcAft>
                <a:spcPts val="0"/>
              </a:spcAft>
              <a:buNone/>
            </a:pPr>
            <a:r>
              <a:rPr lang="en"/>
              <a:t>Melissa Harrell </a:t>
            </a:r>
            <a:r>
              <a:rPr lang="en" u="sng">
                <a:solidFill>
                  <a:schemeClr val="hlink"/>
                </a:solidFill>
                <a:hlinkClick r:id="rId9"/>
              </a:rPr>
              <a:t>email</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5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Questions and Answers</a:t>
            </a:r>
            <a:endParaRPr>
              <a:solidFill>
                <a:schemeClr val="dk1"/>
              </a:solidFill>
            </a:endParaRPr>
          </a:p>
        </p:txBody>
      </p:sp>
      <p:sp>
        <p:nvSpPr>
          <p:cNvPr id="336" name="Google Shape;336;p56"/>
          <p:cNvSpPr txBox="1">
            <a:spLocks noGrp="1"/>
          </p:cNvSpPr>
          <p:nvPr>
            <p:ph type="body" idx="1"/>
          </p:nvPr>
        </p:nvSpPr>
        <p:spPr>
          <a:xfrm>
            <a:off x="279850" y="1325500"/>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Roboto"/>
                <a:ea typeface="Roboto"/>
                <a:cs typeface="Roboto"/>
                <a:sym typeface="Roboto"/>
              </a:rPr>
              <a:t>A BIG</a:t>
            </a:r>
            <a:endParaRPr sz="2400">
              <a:solidFill>
                <a:schemeClr val="dk1"/>
              </a:solidFill>
              <a:latin typeface="Roboto"/>
              <a:ea typeface="Roboto"/>
              <a:cs typeface="Roboto"/>
              <a:sym typeface="Roboto"/>
            </a:endParaRPr>
          </a:p>
          <a:p>
            <a:pPr marL="0" lvl="0" indent="0" algn="l" rtl="0">
              <a:spcBef>
                <a:spcPts val="1600"/>
              </a:spcBef>
              <a:spcAft>
                <a:spcPts val="0"/>
              </a:spcAft>
              <a:buNone/>
            </a:pPr>
            <a:r>
              <a:rPr lang="en" sz="2400">
                <a:solidFill>
                  <a:schemeClr val="dk1"/>
                </a:solidFill>
                <a:latin typeface="Roboto"/>
                <a:ea typeface="Roboto"/>
                <a:cs typeface="Roboto"/>
                <a:sym typeface="Roboto"/>
              </a:rPr>
              <a:t>THANK YOU</a:t>
            </a:r>
            <a:endParaRPr sz="2400">
              <a:solidFill>
                <a:schemeClr val="dk1"/>
              </a:solidFill>
              <a:latin typeface="Roboto"/>
              <a:ea typeface="Roboto"/>
              <a:cs typeface="Roboto"/>
              <a:sym typeface="Roboto"/>
            </a:endParaRPr>
          </a:p>
          <a:p>
            <a:pPr marL="0" lvl="0" indent="0" algn="l" rtl="0">
              <a:spcBef>
                <a:spcPts val="1600"/>
              </a:spcBef>
              <a:spcAft>
                <a:spcPts val="0"/>
              </a:spcAft>
              <a:buNone/>
            </a:pPr>
            <a:r>
              <a:rPr lang="en" sz="2400">
                <a:solidFill>
                  <a:schemeClr val="dk1"/>
                </a:solidFill>
                <a:latin typeface="Roboto"/>
                <a:ea typeface="Roboto"/>
                <a:cs typeface="Roboto"/>
                <a:sym typeface="Roboto"/>
              </a:rPr>
              <a:t>FOR ALL </a:t>
            </a:r>
            <a:endParaRPr sz="2400">
              <a:solidFill>
                <a:schemeClr val="dk1"/>
              </a:solidFill>
              <a:latin typeface="Roboto"/>
              <a:ea typeface="Roboto"/>
              <a:cs typeface="Roboto"/>
              <a:sym typeface="Roboto"/>
            </a:endParaRPr>
          </a:p>
          <a:p>
            <a:pPr marL="0" lvl="0" indent="0" algn="l" rtl="0">
              <a:spcBef>
                <a:spcPts val="1600"/>
              </a:spcBef>
              <a:spcAft>
                <a:spcPts val="0"/>
              </a:spcAft>
              <a:buNone/>
            </a:pPr>
            <a:r>
              <a:rPr lang="en" sz="2400">
                <a:solidFill>
                  <a:schemeClr val="dk1"/>
                </a:solidFill>
                <a:latin typeface="Roboto"/>
                <a:ea typeface="Roboto"/>
                <a:cs typeface="Roboto"/>
                <a:sym typeface="Roboto"/>
              </a:rPr>
              <a:t>YOU DO</a:t>
            </a:r>
            <a:endParaRPr sz="2400">
              <a:solidFill>
                <a:schemeClr val="dk1"/>
              </a:solidFill>
              <a:latin typeface="Roboto"/>
              <a:ea typeface="Roboto"/>
              <a:cs typeface="Roboto"/>
              <a:sym typeface="Roboto"/>
            </a:endParaRPr>
          </a:p>
          <a:p>
            <a:pPr marL="0" lvl="0" indent="0" algn="l" rtl="0">
              <a:spcBef>
                <a:spcPts val="1600"/>
              </a:spcBef>
              <a:spcAft>
                <a:spcPts val="0"/>
              </a:spcAft>
              <a:buNone/>
            </a:pPr>
            <a:r>
              <a:rPr lang="en" sz="2400">
                <a:solidFill>
                  <a:schemeClr val="dk1"/>
                </a:solidFill>
                <a:latin typeface="Roboto"/>
                <a:ea typeface="Roboto"/>
                <a:cs typeface="Roboto"/>
                <a:sym typeface="Roboto"/>
              </a:rPr>
              <a:t>EVERYDAY</a:t>
            </a:r>
            <a:endParaRPr sz="2400">
              <a:solidFill>
                <a:schemeClr val="dk1"/>
              </a:solidFill>
              <a:latin typeface="Roboto"/>
              <a:ea typeface="Roboto"/>
              <a:cs typeface="Roboto"/>
              <a:sym typeface="Roboto"/>
            </a:endParaRPr>
          </a:p>
          <a:p>
            <a:pPr marL="0" lvl="0" indent="0" algn="l" rtl="0">
              <a:spcBef>
                <a:spcPts val="1600"/>
              </a:spcBef>
              <a:spcAft>
                <a:spcPts val="1600"/>
              </a:spcAft>
              <a:buNone/>
            </a:pPr>
            <a:r>
              <a:rPr lang="en" sz="2400">
                <a:solidFill>
                  <a:schemeClr val="dk1"/>
                </a:solidFill>
                <a:latin typeface="Roboto"/>
                <a:ea typeface="Roboto"/>
                <a:cs typeface="Roboto"/>
                <a:sym typeface="Roboto"/>
              </a:rPr>
              <a:t>TO MAKE A STUDENT’S DAY BRIGHT!</a:t>
            </a:r>
            <a:endParaRPr sz="2400">
              <a:solidFill>
                <a:schemeClr val="dk1"/>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Google Shape;342;p5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rgbClr val="2A3990"/>
                </a:solidFill>
                <a:latin typeface="Roboto"/>
                <a:ea typeface="Roboto"/>
                <a:cs typeface="Roboto"/>
                <a:sym typeface="Roboto"/>
              </a:rPr>
              <a:t>Using </a:t>
            </a:r>
            <a:r>
              <a:rPr lang="en" dirty="0">
                <a:solidFill>
                  <a:srgbClr val="2A3990"/>
                </a:solidFill>
                <a:latin typeface="Roboto"/>
                <a:ea typeface="Roboto"/>
                <a:cs typeface="Roboto"/>
                <a:sym typeface="Roboto"/>
              </a:rPr>
              <a:t>Strategies Across </a:t>
            </a:r>
            <a:r>
              <a:rPr lang="en" dirty="0">
                <a:solidFill>
                  <a:srgbClr val="2A3990"/>
                </a:solidFill>
                <a:latin typeface="Roboto"/>
                <a:ea typeface="Roboto"/>
                <a:cs typeface="Roboto"/>
                <a:sym typeface="Roboto"/>
              </a:rPr>
              <a:t>G</a:t>
            </a:r>
            <a:r>
              <a:rPr lang="en" dirty="0" smtClean="0">
                <a:solidFill>
                  <a:srgbClr val="2A3990"/>
                </a:solidFill>
                <a:latin typeface="Roboto"/>
                <a:ea typeface="Roboto"/>
                <a:cs typeface="Roboto"/>
                <a:sym typeface="Roboto"/>
              </a:rPr>
              <a:t>rade </a:t>
            </a:r>
            <a:r>
              <a:rPr lang="en" dirty="0">
                <a:solidFill>
                  <a:srgbClr val="2A3990"/>
                </a:solidFill>
                <a:latin typeface="Roboto"/>
                <a:ea typeface="Roboto"/>
                <a:cs typeface="Roboto"/>
                <a:sym typeface="Roboto"/>
              </a:rPr>
              <a:t>Levels</a:t>
            </a:r>
            <a:endParaRPr dirty="0"/>
          </a:p>
        </p:txBody>
      </p:sp>
      <p:sp>
        <p:nvSpPr>
          <p:cNvPr id="343" name="Google Shape;343;p5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434343"/>
                </a:solidFill>
                <a:latin typeface="Roboto"/>
                <a:ea typeface="Roboto"/>
                <a:cs typeface="Roboto"/>
                <a:sym typeface="Roboto"/>
              </a:rPr>
              <a:t>We </a:t>
            </a:r>
            <a:r>
              <a:rPr lang="en" sz="2400">
                <a:solidFill>
                  <a:srgbClr val="434343"/>
                </a:solidFill>
                <a:highlight>
                  <a:schemeClr val="accent6"/>
                </a:highlight>
                <a:latin typeface="Roboto"/>
                <a:ea typeface="Roboto"/>
                <a:cs typeface="Roboto"/>
                <a:sym typeface="Roboto"/>
              </a:rPr>
              <a:t>can’t assume </a:t>
            </a:r>
            <a:r>
              <a:rPr lang="en" sz="2400">
                <a:solidFill>
                  <a:srgbClr val="434343"/>
                </a:solidFill>
                <a:latin typeface="Roboto"/>
                <a:ea typeface="Roboto"/>
                <a:cs typeface="Roboto"/>
                <a:sym typeface="Roboto"/>
              </a:rPr>
              <a:t>that students know </a:t>
            </a:r>
            <a:r>
              <a:rPr lang="en" sz="2400">
                <a:solidFill>
                  <a:srgbClr val="434343"/>
                </a:solidFill>
                <a:highlight>
                  <a:srgbClr val="FFFF00"/>
                </a:highlight>
                <a:latin typeface="Roboto"/>
                <a:ea typeface="Roboto"/>
                <a:cs typeface="Roboto"/>
                <a:sym typeface="Roboto"/>
              </a:rPr>
              <a:t>how</a:t>
            </a:r>
            <a:r>
              <a:rPr lang="en" sz="2400">
                <a:solidFill>
                  <a:srgbClr val="434343"/>
                </a:solidFill>
                <a:latin typeface="Roboto"/>
                <a:ea typeface="Roboto"/>
                <a:cs typeface="Roboto"/>
                <a:sym typeface="Roboto"/>
              </a:rPr>
              <a:t> to write, so we must meet them where they are. At any grade level, we as teachers must provide the </a:t>
            </a:r>
            <a:r>
              <a:rPr lang="en" sz="2400">
                <a:solidFill>
                  <a:srgbClr val="434343"/>
                </a:solidFill>
                <a:highlight>
                  <a:srgbClr val="FFFF00"/>
                </a:highlight>
                <a:latin typeface="Roboto"/>
                <a:ea typeface="Roboto"/>
                <a:cs typeface="Roboto"/>
                <a:sym typeface="Roboto"/>
              </a:rPr>
              <a:t>modeling and scaffolding </a:t>
            </a:r>
            <a:r>
              <a:rPr lang="en" sz="2400">
                <a:solidFill>
                  <a:srgbClr val="434343"/>
                </a:solidFill>
                <a:latin typeface="Roboto"/>
                <a:ea typeface="Roboto"/>
                <a:cs typeface="Roboto"/>
                <a:sym typeface="Roboto"/>
              </a:rPr>
              <a:t>needed. The amount of modeling or scaffolding required will be determined by the students you teach. These strategies can be used across grade levels as long as the needed support is provided for them to be successful. </a:t>
            </a:r>
            <a:endParaRPr sz="2400">
              <a:solidFill>
                <a:srgbClr val="434343"/>
              </a:solidFill>
              <a:latin typeface="Roboto"/>
              <a:ea typeface="Roboto"/>
              <a:cs typeface="Roboto"/>
              <a:sym typeface="Roboto"/>
            </a:endParaRPr>
          </a:p>
          <a:p>
            <a:pPr marL="0" lvl="0" indent="0" algn="l" rtl="0">
              <a:spcBef>
                <a:spcPts val="1600"/>
              </a:spcBef>
              <a:spcAft>
                <a:spcPts val="1600"/>
              </a:spcAft>
              <a:buNone/>
            </a:pPr>
            <a:r>
              <a:rPr lang="en" sz="2400">
                <a:solidFill>
                  <a:srgbClr val="434343"/>
                </a:solidFill>
                <a:latin typeface="Roboto"/>
                <a:ea typeface="Roboto"/>
                <a:cs typeface="Roboto"/>
                <a:sym typeface="Roboto"/>
              </a:rPr>
              <a:t> Think : </a:t>
            </a:r>
            <a:r>
              <a:rPr lang="en" sz="2400">
                <a:solidFill>
                  <a:srgbClr val="D23369"/>
                </a:solidFill>
                <a:latin typeface="Roboto"/>
                <a:ea typeface="Roboto"/>
                <a:cs typeface="Roboto"/>
                <a:sym typeface="Roboto"/>
              </a:rPr>
              <a:t>I do, We do, You do !</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349" name="Google Shape;349;p5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1"/>
                </a:solidFill>
              </a:rPr>
              <a:t>Reflection</a:t>
            </a:r>
            <a:endParaRPr>
              <a:solidFill>
                <a:schemeClr val="dk1"/>
              </a:solidFill>
            </a:endParaRPr>
          </a:p>
        </p:txBody>
      </p:sp>
      <p:sp>
        <p:nvSpPr>
          <p:cNvPr id="350" name="Google Shape;350;p5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Take a few minutes to reflect and write about the following:</a:t>
            </a:r>
            <a:endParaRPr>
              <a:solidFill>
                <a:schemeClr val="dk1"/>
              </a:solidFill>
              <a:latin typeface="Roboto"/>
              <a:ea typeface="Roboto"/>
              <a:cs typeface="Roboto"/>
              <a:sym typeface="Roboto"/>
            </a:endParaRPr>
          </a:p>
          <a:p>
            <a:pPr marL="0" lvl="0" indent="0" algn="l" rtl="0">
              <a:spcBef>
                <a:spcPts val="1600"/>
              </a:spcBef>
              <a:spcAft>
                <a:spcPts val="1600"/>
              </a:spcAft>
              <a:buNone/>
            </a:pPr>
            <a:r>
              <a:rPr lang="en">
                <a:latin typeface="Roboto"/>
                <a:ea typeface="Roboto"/>
                <a:cs typeface="Roboto"/>
                <a:sym typeface="Roboto"/>
              </a:rPr>
              <a:t>  </a:t>
            </a:r>
            <a:r>
              <a:rPr lang="en" sz="2400">
                <a:latin typeface="Roboto"/>
                <a:ea typeface="Roboto"/>
                <a:cs typeface="Roboto"/>
                <a:sym typeface="Roboto"/>
              </a:rPr>
              <a:t>Based on the information from the presentation and the great things you are already doing how are you going to implement good writing practices in your instruction? What is one thing you will drop? What is one thing you will add? What is one thing you will tweak to make it even better?</a:t>
            </a:r>
            <a:endParaRPr sz="24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p5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Presentation Cite </a:t>
            </a:r>
            <a:r>
              <a:rPr lang="en" dirty="0" smtClean="0"/>
              <a:t>Page (1 of 2)</a:t>
            </a:r>
            <a:endParaRPr dirty="0"/>
          </a:p>
        </p:txBody>
      </p:sp>
      <p:sp>
        <p:nvSpPr>
          <p:cNvPr id="356" name="Google Shape;356;p59"/>
          <p:cNvSpPr txBox="1">
            <a:spLocks noGrp="1"/>
          </p:cNvSpPr>
          <p:nvPr>
            <p:ph type="body" idx="1"/>
          </p:nvPr>
        </p:nvSpPr>
        <p:spPr>
          <a:xfrm>
            <a:off x="109275" y="1534300"/>
            <a:ext cx="9034800" cy="353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highlight>
                  <a:srgbClr val="FFFFFF"/>
                </a:highlight>
                <a:latin typeface="Arial"/>
                <a:ea typeface="Arial"/>
                <a:cs typeface="Arial"/>
                <a:sym typeface="Arial"/>
              </a:rPr>
              <a:t>Ebarvia, T. (2019). Writing in the Wild: Beyond the 5 Paragraph Essay. [Blog] </a:t>
            </a:r>
            <a:r>
              <a:rPr lang="en" i="1">
                <a:solidFill>
                  <a:srgbClr val="000000"/>
                </a:solidFill>
                <a:highlight>
                  <a:srgbClr val="FFFFFF"/>
                </a:highlight>
                <a:latin typeface="Arial"/>
                <a:ea typeface="Arial"/>
                <a:cs typeface="Arial"/>
                <a:sym typeface="Arial"/>
              </a:rPr>
              <a:t>Moving Writers</a:t>
            </a:r>
            <a:r>
              <a:rPr lang="en">
                <a:solidFill>
                  <a:srgbClr val="000000"/>
                </a:solidFill>
                <a:highlight>
                  <a:srgbClr val="FFFFFF"/>
                </a:highlight>
                <a:latin typeface="Arial"/>
                <a:ea typeface="Arial"/>
                <a:cs typeface="Arial"/>
                <a:sym typeface="Arial"/>
              </a:rPr>
              <a:t>. Available at: https://movingwriters.org/2016/09/27/writing-in-the-wild-beyond-the-5-paragraph-essay/ [Accessed 6 Aug. 2019].</a:t>
            </a:r>
            <a:endParaRPr>
              <a:solidFill>
                <a:srgbClr val="333333"/>
              </a:solidFill>
              <a:highlight>
                <a:srgbClr val="FFFFFF"/>
              </a:highlight>
              <a:latin typeface="Roboto"/>
              <a:ea typeface="Roboto"/>
              <a:cs typeface="Roboto"/>
              <a:sym typeface="Roboto"/>
            </a:endParaRPr>
          </a:p>
          <a:p>
            <a:pPr marL="0" lvl="0" indent="0" algn="l" rtl="0">
              <a:spcBef>
                <a:spcPts val="1600"/>
              </a:spcBef>
              <a:spcAft>
                <a:spcPts val="0"/>
              </a:spcAft>
              <a:buNone/>
            </a:pPr>
            <a:r>
              <a:rPr lang="en">
                <a:solidFill>
                  <a:srgbClr val="333333"/>
                </a:solidFill>
                <a:highlight>
                  <a:srgbClr val="FFFFFF"/>
                </a:highlight>
                <a:latin typeface="Roboto"/>
                <a:ea typeface="Roboto"/>
                <a:cs typeface="Roboto"/>
                <a:sym typeface="Roboto"/>
              </a:rPr>
              <a:t>Gallagher, Kelly, and Kelly Gallagher. </a:t>
            </a:r>
            <a:r>
              <a:rPr lang="en" i="1">
                <a:solidFill>
                  <a:srgbClr val="333333"/>
                </a:solidFill>
                <a:latin typeface="Roboto"/>
                <a:ea typeface="Roboto"/>
                <a:cs typeface="Roboto"/>
                <a:sym typeface="Roboto"/>
              </a:rPr>
              <a:t>Write like This: Teaching Real-World Writing Through Modeling &amp; Mentor Texts</a:t>
            </a:r>
            <a:r>
              <a:rPr lang="en">
                <a:solidFill>
                  <a:srgbClr val="333333"/>
                </a:solidFill>
                <a:highlight>
                  <a:srgbClr val="FFFFFF"/>
                </a:highlight>
                <a:latin typeface="Roboto"/>
                <a:ea typeface="Roboto"/>
                <a:cs typeface="Roboto"/>
                <a:sym typeface="Roboto"/>
              </a:rPr>
              <a:t>. Stenhouse Publishers, 2011.</a:t>
            </a:r>
            <a:endParaRPr>
              <a:solidFill>
                <a:srgbClr val="333333"/>
              </a:solidFill>
              <a:highlight>
                <a:schemeClr val="lt1"/>
              </a:highlight>
              <a:latin typeface="Roboto"/>
              <a:ea typeface="Roboto"/>
              <a:cs typeface="Roboto"/>
              <a:sym typeface="Roboto"/>
            </a:endParaRPr>
          </a:p>
          <a:p>
            <a:pPr marL="0" lvl="0" indent="0" algn="l" rtl="0">
              <a:spcBef>
                <a:spcPts val="1600"/>
              </a:spcBef>
              <a:spcAft>
                <a:spcPts val="0"/>
              </a:spcAft>
              <a:buNone/>
            </a:pPr>
            <a:r>
              <a:rPr lang="en">
                <a:solidFill>
                  <a:srgbClr val="000000"/>
                </a:solidFill>
                <a:highlight>
                  <a:schemeClr val="lt1"/>
                </a:highlight>
                <a:latin typeface="Roboto"/>
                <a:ea typeface="Roboto"/>
                <a:cs typeface="Roboto"/>
                <a:sym typeface="Roboto"/>
              </a:rPr>
              <a:t>Jones, R. (2019). </a:t>
            </a:r>
            <a:r>
              <a:rPr lang="en" i="1">
                <a:solidFill>
                  <a:srgbClr val="000000"/>
                </a:solidFill>
                <a:highlight>
                  <a:schemeClr val="lt1"/>
                </a:highlight>
                <a:latin typeface="Roboto"/>
                <a:ea typeface="Roboto"/>
                <a:cs typeface="Roboto"/>
                <a:sym typeface="Roboto"/>
              </a:rPr>
              <a:t>ReadingQuest | Main Page</a:t>
            </a:r>
            <a:r>
              <a:rPr lang="en">
                <a:solidFill>
                  <a:srgbClr val="000000"/>
                </a:solidFill>
                <a:highlight>
                  <a:schemeClr val="lt1"/>
                </a:highlight>
                <a:latin typeface="Roboto"/>
                <a:ea typeface="Roboto"/>
                <a:cs typeface="Roboto"/>
                <a:sym typeface="Roboto"/>
              </a:rPr>
              <a:t>. [online] Readingquest.org</a:t>
            </a:r>
            <a:endParaRPr>
              <a:solidFill>
                <a:srgbClr val="333333"/>
              </a:solidFill>
              <a:highlight>
                <a:srgbClr val="FFFFFF"/>
              </a:highlight>
              <a:latin typeface="Roboto"/>
              <a:ea typeface="Roboto"/>
              <a:cs typeface="Roboto"/>
              <a:sym typeface="Roboto"/>
            </a:endParaRPr>
          </a:p>
          <a:p>
            <a:pPr marL="0" lvl="0" indent="0" algn="l" rtl="0">
              <a:spcBef>
                <a:spcPts val="1600"/>
              </a:spcBef>
              <a:spcAft>
                <a:spcPts val="0"/>
              </a:spcAft>
              <a:buNone/>
            </a:pPr>
            <a:r>
              <a:rPr lang="en">
                <a:solidFill>
                  <a:srgbClr val="333333"/>
                </a:solidFill>
                <a:highlight>
                  <a:srgbClr val="FFFFFF"/>
                </a:highlight>
                <a:latin typeface="Roboto"/>
                <a:ea typeface="Roboto"/>
                <a:cs typeface="Roboto"/>
                <a:sym typeface="Roboto"/>
              </a:rPr>
              <a:t>.</a:t>
            </a:r>
            <a:endParaRPr>
              <a:latin typeface="Roboto"/>
              <a:ea typeface="Roboto"/>
              <a:cs typeface="Roboto"/>
              <a:sym typeface="Roboto"/>
            </a:endParaRPr>
          </a:p>
          <a:p>
            <a:pPr marL="0" lvl="0" indent="0" algn="l" rtl="0">
              <a:spcBef>
                <a:spcPts val="1600"/>
              </a:spcBef>
              <a:spcAft>
                <a:spcPts val="0"/>
              </a:spcAft>
              <a:buNone/>
            </a:pPr>
            <a:endParaRPr>
              <a:solidFill>
                <a:srgbClr val="333333"/>
              </a:solidFill>
              <a:highlight>
                <a:srgbClr val="FFFFFF"/>
              </a:highlight>
              <a:latin typeface="Roboto"/>
              <a:ea typeface="Roboto"/>
              <a:cs typeface="Roboto"/>
              <a:sym typeface="Roboto"/>
            </a:endParaRPr>
          </a:p>
          <a:p>
            <a:pPr marL="0" lvl="0" indent="0" algn="l" rtl="0">
              <a:spcBef>
                <a:spcPts val="1600"/>
              </a:spcBef>
              <a:spcAft>
                <a:spcPts val="0"/>
              </a:spcAft>
              <a:buNone/>
            </a:pPr>
            <a:endParaRPr>
              <a:solidFill>
                <a:srgbClr val="000000"/>
              </a:solidFill>
              <a:highlight>
                <a:srgbClr val="FFFFFF"/>
              </a:highlight>
              <a:latin typeface="Roboto"/>
              <a:ea typeface="Roboto"/>
              <a:cs typeface="Roboto"/>
              <a:sym typeface="Roboto"/>
            </a:endParaRPr>
          </a:p>
          <a:p>
            <a:pPr marL="0" lvl="0" indent="0" algn="l" rtl="0">
              <a:spcBef>
                <a:spcPts val="1600"/>
              </a:spcBef>
              <a:spcAft>
                <a:spcPts val="1600"/>
              </a:spcAft>
              <a:buNone/>
            </a:pPr>
            <a:endParaRPr>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360"/>
        <p:cNvGrpSpPr/>
        <p:nvPr/>
      </p:nvGrpSpPr>
      <p:grpSpPr>
        <a:xfrm>
          <a:off x="0" y="0"/>
          <a:ext cx="0" cy="0"/>
          <a:chOff x="0" y="0"/>
          <a:chExt cx="0" cy="0"/>
        </a:xfrm>
      </p:grpSpPr>
      <p:sp>
        <p:nvSpPr>
          <p:cNvPr id="361" name="Google Shape;361;p6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Presentation Cite </a:t>
            </a:r>
            <a:r>
              <a:rPr lang="en" dirty="0" smtClean="0"/>
              <a:t>Page (2 of 2)</a:t>
            </a:r>
            <a:endParaRPr dirty="0"/>
          </a:p>
        </p:txBody>
      </p:sp>
      <p:sp>
        <p:nvSpPr>
          <p:cNvPr id="362" name="Google Shape;362;p6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333333"/>
                </a:solidFill>
                <a:highlight>
                  <a:schemeClr val="lt1"/>
                </a:highlight>
                <a:latin typeface="Roboto"/>
                <a:ea typeface="Roboto"/>
                <a:cs typeface="Roboto"/>
                <a:sym typeface="Roboto"/>
              </a:rPr>
              <a:t>Marchetti, Allison, and Rebekah ODell. </a:t>
            </a:r>
            <a:r>
              <a:rPr lang="en" i="1" dirty="0">
                <a:solidFill>
                  <a:srgbClr val="333333"/>
                </a:solidFill>
                <a:latin typeface="Roboto"/>
                <a:ea typeface="Roboto"/>
                <a:cs typeface="Roboto"/>
                <a:sym typeface="Roboto"/>
              </a:rPr>
              <a:t>Writing with Mentors: How to Reach Every Writer in the Room Using Current, Engaging Mentor Texts</a:t>
            </a:r>
            <a:r>
              <a:rPr lang="en" dirty="0">
                <a:solidFill>
                  <a:srgbClr val="333333"/>
                </a:solidFill>
                <a:highlight>
                  <a:schemeClr val="lt1"/>
                </a:highlight>
                <a:latin typeface="Roboto"/>
                <a:ea typeface="Roboto"/>
                <a:cs typeface="Roboto"/>
                <a:sym typeface="Roboto"/>
              </a:rPr>
              <a:t>. Heinemann, 2015.</a:t>
            </a:r>
            <a:endParaRPr dirty="0">
              <a:latin typeface="Roboto"/>
              <a:ea typeface="Roboto"/>
              <a:cs typeface="Roboto"/>
              <a:sym typeface="Roboto"/>
            </a:endParaRPr>
          </a:p>
          <a:p>
            <a:pPr marL="0" lvl="0" indent="0" algn="l" rtl="0">
              <a:spcBef>
                <a:spcPts val="1600"/>
              </a:spcBef>
              <a:spcAft>
                <a:spcPts val="0"/>
              </a:spcAft>
              <a:buNone/>
            </a:pPr>
            <a:r>
              <a:rPr lang="en" dirty="0">
                <a:solidFill>
                  <a:srgbClr val="333333"/>
                </a:solidFill>
                <a:highlight>
                  <a:schemeClr val="lt1"/>
                </a:highlight>
                <a:latin typeface="Roboto"/>
                <a:ea typeface="Roboto"/>
                <a:cs typeface="Roboto"/>
                <a:sym typeface="Roboto"/>
              </a:rPr>
              <a:t>“Project CRISS: Home.” </a:t>
            </a:r>
            <a:r>
              <a:rPr lang="en" i="1" dirty="0">
                <a:solidFill>
                  <a:srgbClr val="333333"/>
                </a:solidFill>
                <a:latin typeface="Roboto"/>
                <a:ea typeface="Roboto"/>
                <a:cs typeface="Roboto"/>
                <a:sym typeface="Roboto"/>
              </a:rPr>
              <a:t>Project CRISS | Home</a:t>
            </a:r>
            <a:r>
              <a:rPr lang="en" dirty="0">
                <a:solidFill>
                  <a:srgbClr val="333333"/>
                </a:solidFill>
                <a:highlight>
                  <a:schemeClr val="lt1"/>
                </a:highlight>
                <a:latin typeface="Roboto"/>
                <a:ea typeface="Roboto"/>
                <a:cs typeface="Roboto"/>
                <a:sym typeface="Roboto"/>
              </a:rPr>
              <a:t>, </a:t>
            </a:r>
            <a:r>
              <a:rPr lang="en-US" u="sng" dirty="0" smtClean="0">
                <a:solidFill>
                  <a:schemeClr val="accent5"/>
                </a:solidFill>
                <a:highlight>
                  <a:schemeClr val="lt1"/>
                </a:highlight>
                <a:latin typeface="Roboto"/>
                <a:ea typeface="Roboto"/>
                <a:cs typeface="Roboto"/>
                <a:sym typeface="Roboto"/>
                <a:hlinkClick r:id="rId3"/>
              </a:rPr>
              <a:t>Project </a:t>
            </a:r>
            <a:r>
              <a:rPr lang="en-US" u="sng" dirty="0" err="1" smtClean="0">
                <a:solidFill>
                  <a:schemeClr val="accent5"/>
                </a:solidFill>
                <a:highlight>
                  <a:schemeClr val="lt1"/>
                </a:highlight>
                <a:latin typeface="Roboto"/>
                <a:ea typeface="Roboto"/>
                <a:cs typeface="Roboto"/>
                <a:sym typeface="Roboto"/>
                <a:hlinkClick r:id="rId3"/>
              </a:rPr>
              <a:t>Criss</a:t>
            </a:r>
            <a:r>
              <a:rPr lang="en-US" u="sng" dirty="0" smtClean="0">
                <a:solidFill>
                  <a:schemeClr val="accent5"/>
                </a:solidFill>
                <a:highlight>
                  <a:schemeClr val="lt1"/>
                </a:highlight>
                <a:latin typeface="Roboto"/>
                <a:ea typeface="Roboto"/>
                <a:cs typeface="Roboto"/>
                <a:sym typeface="Roboto"/>
                <a:hlinkClick r:id="rId3"/>
              </a:rPr>
              <a:t> Website</a:t>
            </a:r>
            <a:endParaRPr dirty="0">
              <a:solidFill>
                <a:srgbClr val="000000"/>
              </a:solidFill>
              <a:highlight>
                <a:srgbClr val="FFFFFF"/>
              </a:highlight>
              <a:latin typeface="Arial"/>
              <a:ea typeface="Arial"/>
              <a:cs typeface="Arial"/>
              <a:sym typeface="Arial"/>
            </a:endParaRPr>
          </a:p>
          <a:p>
            <a:pPr marL="0" lvl="0" indent="0" algn="l" rtl="0">
              <a:spcBef>
                <a:spcPts val="1600"/>
              </a:spcBef>
              <a:spcAft>
                <a:spcPts val="0"/>
              </a:spcAft>
              <a:buNone/>
            </a:pPr>
            <a:r>
              <a:rPr lang="en" dirty="0">
                <a:solidFill>
                  <a:srgbClr val="000000"/>
                </a:solidFill>
                <a:highlight>
                  <a:srgbClr val="FFFFFF"/>
                </a:highlight>
                <a:latin typeface="Arial"/>
                <a:ea typeface="Arial"/>
                <a:cs typeface="Arial"/>
                <a:sym typeface="Arial"/>
              </a:rPr>
              <a:t>Ripp, P. (2019). Why Writing Sucks and We Need to Talk About it. [Blog] </a:t>
            </a:r>
            <a:r>
              <a:rPr lang="en" i="1" dirty="0">
                <a:solidFill>
                  <a:srgbClr val="000000"/>
                </a:solidFill>
                <a:highlight>
                  <a:srgbClr val="FFFFFF"/>
                </a:highlight>
                <a:latin typeface="Arial"/>
                <a:ea typeface="Arial"/>
                <a:cs typeface="Arial"/>
                <a:sym typeface="Arial"/>
              </a:rPr>
              <a:t>Pernille Ripp</a:t>
            </a:r>
            <a:r>
              <a:rPr lang="en" dirty="0">
                <a:solidFill>
                  <a:srgbClr val="000000"/>
                </a:solidFill>
                <a:highlight>
                  <a:srgbClr val="FFFFFF"/>
                </a:highlight>
                <a:latin typeface="Arial"/>
                <a:ea typeface="Arial"/>
                <a:cs typeface="Arial"/>
                <a:sym typeface="Arial"/>
              </a:rPr>
              <a:t>. Available at: https://pernillesripp.com/2019/07/26/why-writing-sucks-and-we-need-to-talk-about-it/ [Accessed 6 Aug. 2019].</a:t>
            </a:r>
            <a:endParaRPr dirty="0">
              <a:solidFill>
                <a:srgbClr val="333333"/>
              </a:solidFill>
              <a:highlight>
                <a:schemeClr val="lt1"/>
              </a:highlight>
              <a:latin typeface="Roboto"/>
              <a:ea typeface="Roboto"/>
              <a:cs typeface="Roboto"/>
              <a:sym typeface="Roboto"/>
            </a:endParaRPr>
          </a:p>
          <a:p>
            <a:pPr marL="0" lvl="0" indent="0" algn="l" rtl="0">
              <a:spcBef>
                <a:spcPts val="1600"/>
              </a:spcBef>
              <a:spcAft>
                <a:spcPts val="0"/>
              </a:spcAft>
              <a:buNone/>
            </a:pPr>
            <a:endParaRPr dirty="0">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endParaRPr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chemeClr val="bg2"/>
                </a:solidFill>
                <a:latin typeface="Roboto"/>
                <a:ea typeface="Roboto"/>
                <a:cs typeface="Roboto"/>
                <a:sym typeface="Roboto"/>
              </a:rPr>
              <a:t>3.2.1 Reflection</a:t>
            </a:r>
            <a:r>
              <a:rPr lang="en" dirty="0">
                <a:solidFill>
                  <a:schemeClr val="bg2"/>
                </a:solidFill>
                <a:highlight>
                  <a:schemeClr val="dk1"/>
                </a:highlight>
                <a:latin typeface="Roboto"/>
                <a:ea typeface="Roboto"/>
                <a:cs typeface="Roboto"/>
                <a:sym typeface="Roboto"/>
              </a:rPr>
              <a:t> </a:t>
            </a:r>
            <a:endParaRPr dirty="0">
              <a:solidFill>
                <a:schemeClr val="bg2"/>
              </a:solidFill>
              <a:highlight>
                <a:schemeClr val="dk1"/>
              </a:highlight>
              <a:latin typeface="Roboto"/>
              <a:ea typeface="Roboto"/>
              <a:cs typeface="Roboto"/>
              <a:sym typeface="Roboto"/>
            </a:endParaRPr>
          </a:p>
        </p:txBody>
      </p:sp>
      <p:sp>
        <p:nvSpPr>
          <p:cNvPr id="88" name="Google Shape;88;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3 ways you use writing in your instruction.</a:t>
            </a:r>
            <a:endParaRPr sz="3000">
              <a:latin typeface="Roboto"/>
              <a:ea typeface="Roboto"/>
              <a:cs typeface="Roboto"/>
              <a:sym typeface="Roboto"/>
            </a:endParaRPr>
          </a:p>
          <a:p>
            <a:pPr marL="0" lvl="0" indent="0" algn="l" rtl="0">
              <a:spcBef>
                <a:spcPts val="1600"/>
              </a:spcBef>
              <a:spcAft>
                <a:spcPts val="0"/>
              </a:spcAft>
              <a:buNone/>
            </a:pPr>
            <a:r>
              <a:rPr lang="en" sz="3000">
                <a:latin typeface="Roboto"/>
                <a:ea typeface="Roboto"/>
                <a:cs typeface="Roboto"/>
                <a:sym typeface="Roboto"/>
              </a:rPr>
              <a:t>2 things you are apprehensive about with writing instruction.</a:t>
            </a:r>
            <a:endParaRPr sz="3000">
              <a:latin typeface="Roboto"/>
              <a:ea typeface="Roboto"/>
              <a:cs typeface="Roboto"/>
              <a:sym typeface="Roboto"/>
            </a:endParaRPr>
          </a:p>
          <a:p>
            <a:pPr marL="0" lvl="0" indent="0" algn="l" rtl="0">
              <a:spcBef>
                <a:spcPts val="1600"/>
              </a:spcBef>
              <a:spcAft>
                <a:spcPts val="1600"/>
              </a:spcAft>
              <a:buNone/>
            </a:pPr>
            <a:r>
              <a:rPr lang="en" sz="3000">
                <a:latin typeface="Roboto"/>
                <a:ea typeface="Roboto"/>
                <a:cs typeface="Roboto"/>
                <a:sym typeface="Roboto"/>
              </a:rPr>
              <a:t>1 favorite writing lesson you teach.</a:t>
            </a:r>
            <a:endParaRPr sz="300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2" name="Title 1"/>
          <p:cNvSpPr>
            <a:spLocks noGrp="1"/>
          </p:cNvSpPr>
          <p:nvPr>
            <p:ph type="title"/>
          </p:nvPr>
        </p:nvSpPr>
        <p:spPr>
          <a:xfrm>
            <a:off x="3821373" y="2146709"/>
            <a:ext cx="2281373" cy="733500"/>
          </a:xfrm>
        </p:spPr>
        <p:txBody>
          <a:bodyPr/>
          <a:lstStyle/>
          <a:p>
            <a:r>
              <a:rPr lang="en-US" sz="4000" dirty="0" smtClean="0"/>
              <a:t>How?</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2A3990"/>
                </a:solidFill>
                <a:latin typeface="Roboto"/>
                <a:ea typeface="Roboto"/>
                <a:cs typeface="Roboto"/>
                <a:sym typeface="Roboto"/>
              </a:rPr>
              <a:t>Using the Strategies Across grade Levels</a:t>
            </a:r>
            <a:endParaRPr/>
          </a:p>
        </p:txBody>
      </p:sp>
      <p:sp>
        <p:nvSpPr>
          <p:cNvPr id="100" name="Google Shape;100;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434343"/>
                </a:solidFill>
                <a:latin typeface="Roboto"/>
                <a:ea typeface="Roboto"/>
                <a:cs typeface="Roboto"/>
                <a:sym typeface="Roboto"/>
              </a:rPr>
              <a:t>We </a:t>
            </a:r>
            <a:r>
              <a:rPr lang="en" sz="2400" dirty="0">
                <a:solidFill>
                  <a:srgbClr val="434343"/>
                </a:solidFill>
                <a:highlight>
                  <a:schemeClr val="accent6"/>
                </a:highlight>
                <a:latin typeface="Roboto"/>
                <a:ea typeface="Roboto"/>
                <a:cs typeface="Roboto"/>
                <a:sym typeface="Roboto"/>
              </a:rPr>
              <a:t>can’t assume </a:t>
            </a:r>
            <a:r>
              <a:rPr lang="en" sz="2400" dirty="0">
                <a:solidFill>
                  <a:srgbClr val="434343"/>
                </a:solidFill>
                <a:latin typeface="Roboto"/>
                <a:ea typeface="Roboto"/>
                <a:cs typeface="Roboto"/>
                <a:sym typeface="Roboto"/>
              </a:rPr>
              <a:t>that students know </a:t>
            </a:r>
            <a:r>
              <a:rPr lang="en" sz="2400" dirty="0">
                <a:solidFill>
                  <a:srgbClr val="434343"/>
                </a:solidFill>
                <a:highlight>
                  <a:srgbClr val="FFFF00"/>
                </a:highlight>
                <a:latin typeface="Roboto"/>
                <a:ea typeface="Roboto"/>
                <a:cs typeface="Roboto"/>
                <a:sym typeface="Roboto"/>
              </a:rPr>
              <a:t>how</a:t>
            </a:r>
            <a:r>
              <a:rPr lang="en" sz="2400" dirty="0">
                <a:solidFill>
                  <a:srgbClr val="434343"/>
                </a:solidFill>
                <a:latin typeface="Roboto"/>
                <a:ea typeface="Roboto"/>
                <a:cs typeface="Roboto"/>
                <a:sym typeface="Roboto"/>
              </a:rPr>
              <a:t> to write, so we must meet them where they are. At any grade level, we as teachers must provide the </a:t>
            </a:r>
            <a:r>
              <a:rPr lang="en" sz="2400" dirty="0">
                <a:solidFill>
                  <a:srgbClr val="434343"/>
                </a:solidFill>
                <a:highlight>
                  <a:srgbClr val="FFFF00"/>
                </a:highlight>
                <a:latin typeface="Roboto"/>
                <a:ea typeface="Roboto"/>
                <a:cs typeface="Roboto"/>
                <a:sym typeface="Roboto"/>
              </a:rPr>
              <a:t>modeling and scaffolding </a:t>
            </a:r>
            <a:r>
              <a:rPr lang="en" sz="2400" dirty="0">
                <a:solidFill>
                  <a:srgbClr val="434343"/>
                </a:solidFill>
                <a:latin typeface="Roboto"/>
                <a:ea typeface="Roboto"/>
                <a:cs typeface="Roboto"/>
                <a:sym typeface="Roboto"/>
              </a:rPr>
              <a:t>needed. The amount of modeling or scaffolding required will be determined by the students you teach. These strategies can be used across grade levels as long as the needed support is provided for them to be successful. </a:t>
            </a:r>
            <a:endParaRPr sz="2400" dirty="0">
              <a:solidFill>
                <a:srgbClr val="434343"/>
              </a:solidFill>
              <a:latin typeface="Roboto"/>
              <a:ea typeface="Roboto"/>
              <a:cs typeface="Roboto"/>
              <a:sym typeface="Roboto"/>
            </a:endParaRPr>
          </a:p>
          <a:p>
            <a:pPr marL="0" lvl="0" indent="0" algn="l" rtl="0">
              <a:spcBef>
                <a:spcPts val="1600"/>
              </a:spcBef>
              <a:spcAft>
                <a:spcPts val="1600"/>
              </a:spcAft>
              <a:buNone/>
            </a:pPr>
            <a:r>
              <a:rPr lang="en" sz="2400" dirty="0">
                <a:solidFill>
                  <a:srgbClr val="434343"/>
                </a:solidFill>
                <a:latin typeface="Roboto"/>
                <a:ea typeface="Roboto"/>
                <a:cs typeface="Roboto"/>
                <a:sym typeface="Roboto"/>
              </a:rPr>
              <a:t> Think : </a:t>
            </a:r>
            <a:r>
              <a:rPr lang="en" sz="2400" dirty="0">
                <a:solidFill>
                  <a:schemeClr val="bg2"/>
                </a:solidFill>
                <a:latin typeface="Roboto"/>
                <a:ea typeface="Roboto"/>
                <a:cs typeface="Roboto"/>
                <a:sym typeface="Roboto"/>
              </a:rPr>
              <a:t>I do, We do, You do!</a:t>
            </a:r>
            <a:endParaRPr sz="2400" dirty="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Informal Writing Formats- Reading and Writing Connection</a:t>
            </a:r>
            <a:endParaRPr/>
          </a:p>
        </p:txBody>
      </p:sp>
      <p:sp>
        <p:nvSpPr>
          <p:cNvPr id="107" name="Google Shape;107;p20"/>
          <p:cNvSpPr txBox="1">
            <a:spLocks noGrp="1"/>
          </p:cNvSpPr>
          <p:nvPr>
            <p:ph type="body" idx="1"/>
          </p:nvPr>
        </p:nvSpPr>
        <p:spPr>
          <a:xfrm>
            <a:off x="311700" y="1468825"/>
            <a:ext cx="8520600" cy="367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Double Reflective Entry Journals</a:t>
            </a:r>
            <a:endParaRPr dirty="0">
              <a:solidFill>
                <a:schemeClr val="bg2"/>
              </a:solidFill>
            </a:endParaRPr>
          </a:p>
          <a:p>
            <a:pPr marL="0" lvl="0" indent="0" algn="l" rtl="0">
              <a:spcBef>
                <a:spcPts val="1600"/>
              </a:spcBef>
              <a:spcAft>
                <a:spcPts val="0"/>
              </a:spcAft>
              <a:buNone/>
            </a:pPr>
            <a:r>
              <a:rPr lang="en" dirty="0">
                <a:solidFill>
                  <a:schemeClr val="bg2"/>
                </a:solidFill>
              </a:rPr>
              <a:t>Perspective Journal</a:t>
            </a:r>
            <a:endParaRPr dirty="0">
              <a:solidFill>
                <a:schemeClr val="bg2"/>
              </a:solidFill>
            </a:endParaRPr>
          </a:p>
          <a:p>
            <a:pPr marL="0" lvl="0" indent="0" algn="l" rtl="0">
              <a:spcBef>
                <a:spcPts val="1600"/>
              </a:spcBef>
              <a:spcAft>
                <a:spcPts val="0"/>
              </a:spcAft>
              <a:buNone/>
            </a:pPr>
            <a:r>
              <a:rPr lang="en" dirty="0">
                <a:solidFill>
                  <a:schemeClr val="bg2"/>
                </a:solidFill>
              </a:rPr>
              <a:t>Opinion/Proof</a:t>
            </a:r>
            <a:r>
              <a:rPr lang="en" dirty="0"/>
              <a:t> </a:t>
            </a:r>
            <a:r>
              <a:rPr lang="en" u="sng" dirty="0">
                <a:solidFill>
                  <a:schemeClr val="hlink"/>
                </a:solidFill>
                <a:hlinkClick r:id="rId3"/>
              </a:rPr>
              <a:t>(template)</a:t>
            </a:r>
            <a:r>
              <a:rPr lang="en" dirty="0"/>
              <a:t> </a:t>
            </a:r>
            <a:r>
              <a:rPr lang="en" u="sng" dirty="0">
                <a:solidFill>
                  <a:schemeClr val="hlink"/>
                </a:solidFill>
                <a:hlinkClick r:id="rId4"/>
              </a:rPr>
              <a:t>(explanation)</a:t>
            </a:r>
            <a:endParaRPr dirty="0"/>
          </a:p>
          <a:p>
            <a:pPr marL="0" lvl="0" indent="0" algn="l" rtl="0">
              <a:spcBef>
                <a:spcPts val="1600"/>
              </a:spcBef>
              <a:spcAft>
                <a:spcPts val="0"/>
              </a:spcAft>
              <a:buNone/>
            </a:pPr>
            <a:r>
              <a:rPr lang="en" dirty="0">
                <a:solidFill>
                  <a:schemeClr val="bg2"/>
                </a:solidFill>
              </a:rPr>
              <a:t>BHH ( Book, Head,Heart)</a:t>
            </a:r>
            <a:r>
              <a:rPr lang="en" u="sng" dirty="0">
                <a:solidFill>
                  <a:schemeClr val="bg2"/>
                </a:solidFill>
                <a:hlinkClick r:id="rId5"/>
              </a:rPr>
              <a:t>BHH </a:t>
            </a:r>
            <a:r>
              <a:rPr lang="en" u="sng" dirty="0">
                <a:solidFill>
                  <a:schemeClr val="accent5"/>
                </a:solidFill>
                <a:hlinkClick r:id="rId5"/>
              </a:rPr>
              <a:t>Template</a:t>
            </a:r>
            <a:endParaRPr dirty="0">
              <a:solidFill>
                <a:schemeClr val="accent5"/>
              </a:solidFill>
            </a:endParaRPr>
          </a:p>
          <a:p>
            <a:pPr marL="0" lvl="0" indent="0" algn="l" rtl="0">
              <a:spcBef>
                <a:spcPts val="1600"/>
              </a:spcBef>
              <a:spcAft>
                <a:spcPts val="0"/>
              </a:spcAft>
              <a:buNone/>
            </a:pPr>
            <a:r>
              <a:rPr lang="en" dirty="0">
                <a:solidFill>
                  <a:schemeClr val="bg2"/>
                </a:solidFill>
              </a:rPr>
              <a:t>Free Write/Guided Free Write</a:t>
            </a:r>
            <a:endParaRPr dirty="0">
              <a:solidFill>
                <a:schemeClr val="bg2"/>
              </a:solidFill>
            </a:endParaRPr>
          </a:p>
          <a:p>
            <a:pPr marL="0" lvl="0" indent="0" algn="l" rtl="0">
              <a:spcBef>
                <a:spcPts val="1600"/>
              </a:spcBef>
              <a:spcAft>
                <a:spcPts val="0"/>
              </a:spcAft>
              <a:buNone/>
            </a:pPr>
            <a:r>
              <a:rPr lang="en" dirty="0">
                <a:solidFill>
                  <a:schemeClr val="bg2"/>
                </a:solidFill>
              </a:rPr>
              <a:t>R.A.F.T</a:t>
            </a:r>
            <a:r>
              <a:rPr lang="en" dirty="0"/>
              <a:t> </a:t>
            </a:r>
            <a:r>
              <a:rPr lang="en" u="sng" dirty="0">
                <a:solidFill>
                  <a:schemeClr val="hlink"/>
                </a:solidFill>
                <a:hlinkClick r:id="rId6"/>
              </a:rPr>
              <a:t>Explanation</a:t>
            </a:r>
            <a:r>
              <a:rPr lang="en" dirty="0"/>
              <a:t> </a:t>
            </a:r>
            <a:r>
              <a:rPr lang="en" u="sng" dirty="0">
                <a:solidFill>
                  <a:schemeClr val="hlink"/>
                </a:solidFill>
                <a:hlinkClick r:id="rId7"/>
              </a:rPr>
              <a:t>Examples</a:t>
            </a:r>
            <a:r>
              <a:rPr lang="en" dirty="0"/>
              <a:t> </a:t>
            </a:r>
            <a:endParaRPr dirty="0"/>
          </a:p>
          <a:p>
            <a:pPr marL="0" lvl="0" indent="0" algn="l" rtl="0">
              <a:spcBef>
                <a:spcPts val="1600"/>
              </a:spcBef>
              <a:spcAft>
                <a:spcPts val="0"/>
              </a:spcAft>
              <a:buNone/>
            </a:pPr>
            <a:r>
              <a:rPr lang="en" dirty="0">
                <a:solidFill>
                  <a:schemeClr val="bg2"/>
                </a:solidFill>
              </a:rPr>
              <a:t>Portfolio Reflection </a:t>
            </a:r>
            <a:r>
              <a:rPr lang="en" u="sng" dirty="0">
                <a:solidFill>
                  <a:schemeClr val="hlink"/>
                </a:solidFill>
                <a:hlinkClick r:id="rId8"/>
              </a:rPr>
              <a:t>Driving Questions</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Formal Writing- Reading and Writing Connection</a:t>
            </a:r>
            <a:endParaRPr/>
          </a:p>
        </p:txBody>
      </p:sp>
      <p:sp>
        <p:nvSpPr>
          <p:cNvPr id="113" name="Google Shape;113;p21"/>
          <p:cNvSpPr txBox="1">
            <a:spLocks noGrp="1"/>
          </p:cNvSpPr>
          <p:nvPr>
            <p:ph type="body" idx="1"/>
          </p:nvPr>
        </p:nvSpPr>
        <p:spPr>
          <a:xfrm>
            <a:off x="311700" y="1468825"/>
            <a:ext cx="8520600" cy="357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2"/>
                </a:solidFill>
              </a:rPr>
              <a:t>Narrative Essay</a:t>
            </a:r>
            <a:endParaRPr dirty="0">
              <a:solidFill>
                <a:schemeClr val="bg2"/>
              </a:solidFill>
            </a:endParaRPr>
          </a:p>
          <a:p>
            <a:pPr marL="0" lvl="0" indent="0" algn="l" rtl="0">
              <a:spcBef>
                <a:spcPts val="1600"/>
              </a:spcBef>
              <a:spcAft>
                <a:spcPts val="0"/>
              </a:spcAft>
              <a:buNone/>
            </a:pPr>
            <a:r>
              <a:rPr lang="en" dirty="0">
                <a:solidFill>
                  <a:schemeClr val="bg2"/>
                </a:solidFill>
              </a:rPr>
              <a:t>Essay (</a:t>
            </a:r>
            <a:r>
              <a:rPr lang="en" b="1" dirty="0">
                <a:solidFill>
                  <a:schemeClr val="bg2"/>
                </a:solidFill>
              </a:rPr>
              <a:t>NO</a:t>
            </a:r>
            <a:r>
              <a:rPr lang="en" dirty="0">
                <a:solidFill>
                  <a:schemeClr val="bg2"/>
                </a:solidFill>
              </a:rPr>
              <a:t> longer the 5 paragraph)</a:t>
            </a:r>
            <a:r>
              <a:rPr lang="en" sz="1200" u="sng" dirty="0">
                <a:solidFill>
                  <a:schemeClr val="bg2"/>
                </a:solidFill>
                <a:hlinkClick r:id="rId3"/>
              </a:rPr>
              <a:t>Writing </a:t>
            </a:r>
            <a:r>
              <a:rPr lang="en" sz="1200" u="sng" dirty="0">
                <a:solidFill>
                  <a:schemeClr val="hlink"/>
                </a:solidFill>
                <a:hlinkClick r:id="rId3"/>
              </a:rPr>
              <a:t>in the Wild: Beyond the 5 Paragraph Essay</a:t>
            </a:r>
            <a:endParaRPr sz="1200" dirty="0"/>
          </a:p>
          <a:p>
            <a:pPr marL="0" lvl="0" indent="0" algn="l" rtl="0">
              <a:spcBef>
                <a:spcPts val="1600"/>
              </a:spcBef>
              <a:spcAft>
                <a:spcPts val="0"/>
              </a:spcAft>
              <a:buNone/>
            </a:pPr>
            <a:r>
              <a:rPr lang="en" dirty="0"/>
              <a:t>   </a:t>
            </a:r>
            <a:r>
              <a:rPr lang="en" dirty="0">
                <a:solidFill>
                  <a:schemeClr val="bg2"/>
                </a:solidFill>
              </a:rPr>
              <a:t>*persuasive</a:t>
            </a:r>
            <a:endParaRPr dirty="0">
              <a:solidFill>
                <a:schemeClr val="bg2"/>
              </a:solidFill>
            </a:endParaRPr>
          </a:p>
          <a:p>
            <a:pPr marL="0" lvl="0" indent="0" algn="l" rtl="0">
              <a:spcBef>
                <a:spcPts val="1600"/>
              </a:spcBef>
              <a:spcAft>
                <a:spcPts val="0"/>
              </a:spcAft>
              <a:buNone/>
            </a:pPr>
            <a:r>
              <a:rPr lang="en" dirty="0">
                <a:solidFill>
                  <a:schemeClr val="bg2"/>
                </a:solidFill>
              </a:rPr>
              <a:t>   *argumentative</a:t>
            </a:r>
            <a:endParaRPr dirty="0">
              <a:solidFill>
                <a:schemeClr val="bg2"/>
              </a:solidFill>
            </a:endParaRPr>
          </a:p>
          <a:p>
            <a:pPr marL="0" lvl="0" indent="0" algn="l" rtl="0">
              <a:spcBef>
                <a:spcPts val="1600"/>
              </a:spcBef>
              <a:spcAft>
                <a:spcPts val="0"/>
              </a:spcAft>
              <a:buNone/>
            </a:pPr>
            <a:r>
              <a:rPr lang="en" dirty="0">
                <a:solidFill>
                  <a:schemeClr val="bg2"/>
                </a:solidFill>
              </a:rPr>
              <a:t>   *expository</a:t>
            </a:r>
            <a:endParaRPr dirty="0">
              <a:solidFill>
                <a:schemeClr val="bg2"/>
              </a:solidFill>
            </a:endParaRPr>
          </a:p>
          <a:p>
            <a:pPr marL="0" lvl="0" indent="0" algn="l" rtl="0">
              <a:spcBef>
                <a:spcPts val="1600"/>
              </a:spcBef>
              <a:spcAft>
                <a:spcPts val="0"/>
              </a:spcAft>
              <a:buNone/>
            </a:pPr>
            <a:r>
              <a:rPr lang="en" dirty="0">
                <a:solidFill>
                  <a:schemeClr val="bg2"/>
                </a:solidFill>
              </a:rPr>
              <a:t>   *reflective</a:t>
            </a:r>
            <a:endParaRPr dirty="0">
              <a:solidFill>
                <a:schemeClr val="bg2"/>
              </a:solidFill>
            </a:endParaRPr>
          </a:p>
          <a:p>
            <a:pPr marL="0" lvl="0" indent="0" algn="l" rtl="0">
              <a:spcBef>
                <a:spcPts val="1600"/>
              </a:spcBef>
              <a:spcAft>
                <a:spcPts val="0"/>
              </a:spcAft>
              <a:buNone/>
            </a:pPr>
            <a:r>
              <a:rPr lang="en" dirty="0">
                <a:solidFill>
                  <a:schemeClr val="bg2"/>
                </a:solidFill>
              </a:rPr>
              <a:t>Research paper/ presentation</a:t>
            </a:r>
            <a:endParaRPr dirty="0">
              <a:solidFill>
                <a:schemeClr val="bg2"/>
              </a:solidFill>
            </a:endParaRPr>
          </a:p>
          <a:p>
            <a:pPr marL="0" lvl="0" indent="0" algn="l" rtl="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2931</Words>
  <Application>Microsoft Office PowerPoint</Application>
  <PresentationFormat>On-screen Show (16:9)</PresentationFormat>
  <Paragraphs>297</Paragraphs>
  <Slides>46</Slides>
  <Notes>46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Times</vt:lpstr>
      <vt:lpstr>Calibri</vt:lpstr>
      <vt:lpstr>Source Code Pro</vt:lpstr>
      <vt:lpstr>Oswald</vt:lpstr>
      <vt:lpstr>Verdana</vt:lpstr>
      <vt:lpstr>Arimo</vt:lpstr>
      <vt:lpstr>Roboto</vt:lpstr>
      <vt:lpstr>Times New Roman</vt:lpstr>
      <vt:lpstr>Comic Sans MS</vt:lpstr>
      <vt:lpstr>Modern Writer</vt:lpstr>
      <vt:lpstr>WRITING IS NOT ONLY FOR THE SOL TESTED YEARS! We MUST be helping our students build the needed foundation and skills every year!</vt:lpstr>
      <vt:lpstr>Standards 5-8 </vt:lpstr>
      <vt:lpstr>Standards 9-12</vt:lpstr>
      <vt:lpstr>Why TEACH writing? </vt:lpstr>
      <vt:lpstr>3.2.1 Reflection </vt:lpstr>
      <vt:lpstr>How?</vt:lpstr>
      <vt:lpstr>Using the Strategies Across grade Levels</vt:lpstr>
      <vt:lpstr>Informal Writing Formats- Reading and Writing Connection</vt:lpstr>
      <vt:lpstr>Formal Writing- Reading and Writing Connection</vt:lpstr>
      <vt:lpstr>My focus with you today: The HOW!</vt:lpstr>
      <vt:lpstr>Mentor text</vt:lpstr>
      <vt:lpstr>Why Use It?</vt:lpstr>
      <vt:lpstr>Quote</vt:lpstr>
      <vt:lpstr>How Can I use it?</vt:lpstr>
      <vt:lpstr>Reflective          VS         Expressive</vt:lpstr>
      <vt:lpstr>Using Mentor text for expressive and reflective writing. Six Word Memoir </vt:lpstr>
      <vt:lpstr>You Try</vt:lpstr>
      <vt:lpstr>How can I use writing templates?</vt:lpstr>
      <vt:lpstr>Structure of A Writing Template</vt:lpstr>
      <vt:lpstr>Example</vt:lpstr>
      <vt:lpstr>Example based on Nonfiction Article on Woodchucks.</vt:lpstr>
      <vt:lpstr>   Character Analysis Middle and High</vt:lpstr>
      <vt:lpstr>Writing About Literature</vt:lpstr>
      <vt:lpstr>Examples</vt:lpstr>
      <vt:lpstr>Modeling in Writing</vt:lpstr>
      <vt:lpstr>Quote on Modeling</vt:lpstr>
      <vt:lpstr>Examples of Student Writing</vt:lpstr>
      <vt:lpstr>Teacher Draft</vt:lpstr>
      <vt:lpstr>Ways to Model</vt:lpstr>
      <vt:lpstr>Mini Lessons using Student Writing</vt:lpstr>
      <vt:lpstr>What does a mini lesson look like?</vt:lpstr>
      <vt:lpstr>Revision… YES! It is THAT important. </vt:lpstr>
      <vt:lpstr>Teaching Revision is IMPERATIVE in Writing Instruction.</vt:lpstr>
      <vt:lpstr>Revising is NOT editing</vt:lpstr>
      <vt:lpstr>Rubrics</vt:lpstr>
      <vt:lpstr>Checklist For Writers</vt:lpstr>
      <vt:lpstr>Writing Checklist</vt:lpstr>
      <vt:lpstr>Class Structure Suggestions</vt:lpstr>
      <vt:lpstr>Class break down suggestions           </vt:lpstr>
      <vt:lpstr>Unit Layout Suggestion to create a flow between reading and Writing.</vt:lpstr>
      <vt:lpstr>Resources to help guide you</vt:lpstr>
      <vt:lpstr>Questions and Answers</vt:lpstr>
      <vt:lpstr>Using Strategies Across Grade Levels</vt:lpstr>
      <vt:lpstr>Reflection</vt:lpstr>
      <vt:lpstr>Presentation Cite Page (1 of 2)</vt:lpstr>
      <vt:lpstr>Presentation Cite Page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IS NOT ONLY FOR THE SOL TESTED YEARS! We MUST be helping our students build the needed foundation and skills every year!</dc:title>
  <dc:creator>Kurek, Carmen (DOE)</dc:creator>
  <cp:lastModifiedBy>VITA Program</cp:lastModifiedBy>
  <cp:revision>11</cp:revision>
  <dcterms:modified xsi:type="dcterms:W3CDTF">2019-11-13T14:16:24Z</dcterms:modified>
</cp:coreProperties>
</file>