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62"/>
  </p:notesMasterIdLst>
  <p:sldIdLst>
    <p:sldId id="273" r:id="rId2"/>
    <p:sldId id="266" r:id="rId3"/>
    <p:sldId id="272" r:id="rId4"/>
    <p:sldId id="275" r:id="rId5"/>
    <p:sldId id="274" r:id="rId6"/>
    <p:sldId id="267" r:id="rId7"/>
    <p:sldId id="276" r:id="rId8"/>
    <p:sldId id="277" r:id="rId9"/>
    <p:sldId id="278" r:id="rId10"/>
    <p:sldId id="279" r:id="rId11"/>
    <p:sldId id="280" r:id="rId12"/>
    <p:sldId id="268" r:id="rId13"/>
    <p:sldId id="269" r:id="rId14"/>
    <p:sldId id="281" r:id="rId15"/>
    <p:sldId id="282" r:id="rId16"/>
    <p:sldId id="283" r:id="rId17"/>
    <p:sldId id="285" r:id="rId18"/>
    <p:sldId id="286" r:id="rId19"/>
    <p:sldId id="284" r:id="rId20"/>
    <p:sldId id="287" r:id="rId21"/>
    <p:sldId id="288" r:id="rId22"/>
    <p:sldId id="289" r:id="rId23"/>
    <p:sldId id="290" r:id="rId24"/>
    <p:sldId id="291" r:id="rId25"/>
    <p:sldId id="292" r:id="rId26"/>
    <p:sldId id="293" r:id="rId27"/>
    <p:sldId id="295" r:id="rId28"/>
    <p:sldId id="294" r:id="rId29"/>
    <p:sldId id="297" r:id="rId30"/>
    <p:sldId id="296" r:id="rId31"/>
    <p:sldId id="298" r:id="rId32"/>
    <p:sldId id="299" r:id="rId33"/>
    <p:sldId id="300" r:id="rId34"/>
    <p:sldId id="301"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7" r:id="rId49"/>
    <p:sldId id="318" r:id="rId50"/>
    <p:sldId id="319" r:id="rId51"/>
    <p:sldId id="320" r:id="rId52"/>
    <p:sldId id="321" r:id="rId53"/>
    <p:sldId id="316" r:id="rId54"/>
    <p:sldId id="322" r:id="rId55"/>
    <p:sldId id="323" r:id="rId56"/>
    <p:sldId id="324" r:id="rId57"/>
    <p:sldId id="325" r:id="rId58"/>
    <p:sldId id="326" r:id="rId59"/>
    <p:sldId id="327" r:id="rId60"/>
    <p:sldId id="328"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59" d="100"/>
          <a:sy n="59" d="100"/>
        </p:scale>
        <p:origin x="246" y="78"/>
      </p:cViewPr>
      <p:guideLst>
        <p:guide orient="horz" pos="2160"/>
        <p:guide pos="2880"/>
      </p:guideLst>
    </p:cSldViewPr>
  </p:slideViewPr>
  <p:outlineViewPr>
    <p:cViewPr>
      <p:scale>
        <a:sx n="33" d="100"/>
        <a:sy n="33" d="100"/>
      </p:scale>
      <p:origin x="0" y="-39632"/>
    </p:cViewPr>
  </p:outlineViewPr>
  <p:notesTextViewPr>
    <p:cViewPr>
      <p:scale>
        <a:sx n="1" d="1"/>
        <a:sy n="1" d="1"/>
      </p:scale>
      <p:origin x="0" y="0"/>
    </p:cViewPr>
  </p:notesTextViewPr>
  <p:sorterViewPr>
    <p:cViewPr varScale="1">
      <p:scale>
        <a:sx n="100" d="100"/>
        <a:sy n="100" d="100"/>
      </p:scale>
      <p:origin x="0" y="-1938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704C2E-CA54-4F82-A560-EDE448AB2AD9}" type="datetimeFigureOut">
              <a:rPr lang="en-US" smtClean="0"/>
              <a:t>11/13/2019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7C2FC1-51B8-4865-902E-0688058F4A33}" type="slidenum">
              <a:rPr lang="en-US" smtClean="0"/>
              <a:t>‹#›</a:t>
            </a:fld>
            <a:endParaRPr lang="en-US"/>
          </a:p>
        </p:txBody>
      </p:sp>
    </p:spTree>
    <p:extLst>
      <p:ext uri="{BB962C8B-B14F-4D97-AF65-F5344CB8AC3E}">
        <p14:creationId xmlns:p14="http://schemas.microsoft.com/office/powerpoint/2010/main" val="1789252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ln>
            <a:noFill/>
          </a:ln>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fld id="{3E000780-5619-4268-B72E-BCB4D60300E3}" type="datetimeFigureOut">
              <a:rPr lang="en-US" smtClean="0"/>
              <a:pPr/>
              <a:t>11/13/2019</a:t>
            </a:fld>
            <a:endParaRPr lang="en-US"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948D1FF7-DE7A-468E-81AD-367720C7FDEA}" type="slidenum">
              <a:rPr lang="en-US" smtClean="0"/>
              <a:pPr/>
              <a:t>‹#›</a:t>
            </a:fld>
            <a:endParaRPr lang="en-US" dirty="0"/>
          </a:p>
        </p:txBody>
      </p:sp>
      <p:pic>
        <p:nvPicPr>
          <p:cNvPr id="7" name="Picture 2" descr="Decorativ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6824" y="5611368"/>
            <a:ext cx="8150352" cy="865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73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00780-5619-4268-B72E-BCB4D60300E3}"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rot="5400000">
            <a:off x="-101473" y="5923407"/>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667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00780-5619-4268-B72E-BCB4D60300E3}"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rot="5400000">
            <a:off x="-101473" y="5923407"/>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20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00780-5619-4268-B72E-BCB4D60300E3}"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7"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121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252787"/>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1752600"/>
            <a:ext cx="7772400" cy="1500187"/>
          </a:xfrm>
        </p:spPr>
        <p:txBody>
          <a:bodyPr anchor="b"/>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000780-5619-4268-B72E-BCB4D60300E3}"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7"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6665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000780-5619-4268-B72E-BCB4D60300E3}"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80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000780-5619-4268-B72E-BCB4D60300E3}" type="datetimeFigureOut">
              <a:rPr lang="en-US" smtClean="0"/>
              <a:t>11/13/2019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D1FF7-DE7A-468E-81AD-367720C7FDEA}" type="slidenum">
              <a:rPr lang="en-US" smtClean="0"/>
              <a:t>‹#›</a:t>
            </a:fld>
            <a:endParaRPr lang="en-US"/>
          </a:p>
        </p:txBody>
      </p:sp>
      <p:pic>
        <p:nvPicPr>
          <p:cNvPr id="10"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769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000780-5619-4268-B72E-BCB4D60300E3}" type="datetimeFigureOut">
              <a:rPr lang="en-US" smtClean="0"/>
              <a:t>11/13/2019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D1FF7-DE7A-468E-81AD-367720C7FDEA}" type="slidenum">
              <a:rPr lang="en-US" smtClean="0"/>
              <a:t>‹#›</a:t>
            </a:fld>
            <a:endParaRPr lang="en-US"/>
          </a:p>
        </p:txBody>
      </p:sp>
      <p:pic>
        <p:nvPicPr>
          <p:cNvPr id="6"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664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00780-5619-4268-B72E-BCB4D60300E3}" type="datetimeFigureOut">
              <a:rPr lang="en-US" smtClean="0"/>
              <a:t>11/13/2019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D1FF7-DE7A-468E-81AD-367720C7FDEA}" type="slidenum">
              <a:rPr lang="en-US" smtClean="0"/>
              <a:t>‹#›</a:t>
            </a:fld>
            <a:endParaRPr lang="en-US"/>
          </a:p>
        </p:txBody>
      </p:sp>
      <p:pic>
        <p:nvPicPr>
          <p:cNvPr id="5"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158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357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08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fld id="{3E000780-5619-4268-B72E-BCB4D60300E3}" type="datetimeFigureOut">
              <a:rPr lang="en-US" smtClean="0"/>
              <a:pPr/>
              <a:t>11/13/2019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948D1FF7-DE7A-468E-81AD-367720C7FDEA}" type="slidenum">
              <a:rPr lang="en-US" smtClean="0"/>
              <a:pPr/>
              <a:t>‹#›</a:t>
            </a:fld>
            <a:endParaRPr lang="en-US"/>
          </a:p>
        </p:txBody>
      </p:sp>
      <p:sp>
        <p:nvSpPr>
          <p:cNvPr id="7" name="Rectangle 6"/>
          <p:cNvSpPr/>
          <p:nvPr userDrawn="1"/>
        </p:nvSpPr>
        <p:spPr>
          <a:xfrm>
            <a:off x="0" y="6781800"/>
            <a:ext cx="9144000" cy="76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6447352"/>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ctr" defTabSz="914400" rtl="0" eaLnBrk="1" latinLnBrk="0" hangingPunct="1">
        <a:spcBef>
          <a:spcPct val="0"/>
        </a:spcBef>
        <a:buNone/>
        <a:defRPr sz="4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847850"/>
          </a:xfrm>
        </p:spPr>
        <p:txBody>
          <a:bodyPr>
            <a:normAutofit fontScale="90000"/>
          </a:bodyPr>
          <a:lstStyle/>
          <a:p>
            <a:r>
              <a:rPr lang="en" dirty="0">
                <a:latin typeface="Dosis"/>
                <a:ea typeface="Dosis"/>
                <a:cs typeface="Dosis"/>
                <a:sym typeface="Dosis"/>
              </a:rPr>
              <a:t>Using Understand Scoring with Local Performance Assessments for Verified Credit</a:t>
            </a:r>
            <a:br>
              <a:rPr lang="en" dirty="0">
                <a:latin typeface="Dosis"/>
                <a:ea typeface="Dosis"/>
                <a:cs typeface="Dosis"/>
                <a:sym typeface="Dosis"/>
              </a:rPr>
            </a:br>
            <a:endParaRPr lang="en-US" dirty="0"/>
          </a:p>
        </p:txBody>
      </p:sp>
      <p:sp>
        <p:nvSpPr>
          <p:cNvPr id="3" name="Subtitle 2"/>
          <p:cNvSpPr>
            <a:spLocks noGrp="1"/>
          </p:cNvSpPr>
          <p:nvPr>
            <p:ph type="subTitle" idx="1"/>
          </p:nvPr>
        </p:nvSpPr>
        <p:spPr/>
        <p:txBody>
          <a:bodyPr/>
          <a:lstStyle/>
          <a:p>
            <a:r>
              <a:rPr lang="en-US" dirty="0"/>
              <a:t>Fall 2019</a:t>
            </a:r>
          </a:p>
        </p:txBody>
      </p:sp>
    </p:spTree>
    <p:extLst>
      <p:ext uri="{BB962C8B-B14F-4D97-AF65-F5344CB8AC3E}">
        <p14:creationId xmlns:p14="http://schemas.microsoft.com/office/powerpoint/2010/main" val="802837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1E397-AE44-40F0-952C-93230382C52A}"/>
              </a:ext>
            </a:extLst>
          </p:cNvPr>
          <p:cNvSpPr>
            <a:spLocks noGrp="1"/>
          </p:cNvSpPr>
          <p:nvPr>
            <p:ph type="title"/>
          </p:nvPr>
        </p:nvSpPr>
        <p:spPr>
          <a:xfrm>
            <a:off x="457200" y="914400"/>
            <a:ext cx="8229600" cy="1143000"/>
          </a:xfrm>
        </p:spPr>
        <p:txBody>
          <a:bodyPr>
            <a:normAutofit fontScale="90000"/>
          </a:bodyPr>
          <a:lstStyle/>
          <a:p>
            <a:r>
              <a:rPr lang="en-US" dirty="0"/>
              <a:t>Composing &amp; Written Expression: Score Point 4 (2017)</a:t>
            </a:r>
          </a:p>
        </p:txBody>
      </p:sp>
      <p:sp>
        <p:nvSpPr>
          <p:cNvPr id="3" name="Content Placeholder 2">
            <a:extLst>
              <a:ext uri="{FF2B5EF4-FFF2-40B4-BE49-F238E27FC236}">
                <a16:creationId xmlns:a16="http://schemas.microsoft.com/office/drawing/2014/main" id="{64573299-EFBF-4A7C-9D18-6C38C473DA64}"/>
              </a:ext>
            </a:extLst>
          </p:cNvPr>
          <p:cNvSpPr>
            <a:spLocks noGrp="1"/>
          </p:cNvSpPr>
          <p:nvPr>
            <p:ph idx="1"/>
          </p:nvPr>
        </p:nvSpPr>
        <p:spPr>
          <a:xfrm>
            <a:off x="457200" y="2743201"/>
            <a:ext cx="8229600" cy="3505200"/>
          </a:xfrm>
        </p:spPr>
        <p:txBody>
          <a:bodyPr>
            <a:normAutofit fontScale="55000" lnSpcReduction="20000"/>
          </a:bodyPr>
          <a:lstStyle/>
          <a:p>
            <a:pPr marL="0" lvl="0" indent="0">
              <a:lnSpc>
                <a:spcPct val="115000"/>
              </a:lnSpc>
              <a:spcBef>
                <a:spcPts val="0"/>
              </a:spcBef>
              <a:buClr>
                <a:schemeClr val="dk1"/>
              </a:buClr>
              <a:buSzPts val="1100"/>
              <a:buNone/>
            </a:pPr>
            <a:r>
              <a:rPr lang="en-US" dirty="0">
                <a:latin typeface="Titillium Web"/>
                <a:ea typeface="Titillium Web"/>
                <a:cs typeface="Titillium Web"/>
                <a:sym typeface="Titillium Web"/>
              </a:rPr>
              <a:t>The writer demonstrates consistent, though not necessarily perfect, control of the Composing/Written Expression domain’s features.</a:t>
            </a:r>
          </a:p>
          <a:p>
            <a:pPr marL="0" lvl="0" indent="0">
              <a:lnSpc>
                <a:spcPct val="115000"/>
              </a:lnSpc>
              <a:spcBef>
                <a:spcPts val="0"/>
              </a:spcBef>
              <a:buClr>
                <a:schemeClr val="dk1"/>
              </a:buClr>
              <a:buSzPts val="1100"/>
              <a:buNone/>
            </a:pPr>
            <a:r>
              <a:rPr lang="en-US" dirty="0">
                <a:latin typeface="Titillium Web"/>
                <a:ea typeface="Titillium Web"/>
                <a:cs typeface="Titillium Web"/>
                <a:sym typeface="Titillium Web"/>
              </a:rPr>
              <a:t>The writing at this score point level:</a:t>
            </a:r>
          </a:p>
          <a:p>
            <a:pPr marL="285750" indent="-285750">
              <a:lnSpc>
                <a:spcPct val="115000"/>
              </a:lnSpc>
              <a:spcBef>
                <a:spcPts val="0"/>
              </a:spcBef>
              <a:buClr>
                <a:schemeClr val="dk1"/>
              </a:buClr>
              <a:buSzPts val="1100"/>
            </a:pPr>
            <a:r>
              <a:rPr lang="en-US" dirty="0">
                <a:latin typeface="Titillium Web"/>
                <a:ea typeface="Titillium Web"/>
                <a:cs typeface="Titillium Web"/>
                <a:sym typeface="Titillium Web"/>
              </a:rPr>
              <a:t>Develops a clear thesis that illustrates the central idea, purpose, or position.</a:t>
            </a:r>
          </a:p>
          <a:p>
            <a:pPr marL="285750" indent="-285750">
              <a:lnSpc>
                <a:spcPct val="115000"/>
              </a:lnSpc>
              <a:spcBef>
                <a:spcPts val="0"/>
              </a:spcBef>
              <a:buClr>
                <a:schemeClr val="dk1"/>
              </a:buClr>
              <a:buSzPts val="1100"/>
            </a:pPr>
            <a:r>
              <a:rPr lang="en-US" dirty="0">
                <a:latin typeface="Titillium Web"/>
                <a:ea typeface="Titillium Web"/>
                <a:cs typeface="Titillium Web"/>
                <a:sym typeface="Titillium Web"/>
              </a:rPr>
              <a:t>Draws effective conclusions that follow logically from reasons, claims,	  or evidence presented. Includes a call to action or solution, analyzes misconceptions, or addresses counterclaims, when appropriate for the mode of writing.</a:t>
            </a:r>
          </a:p>
          <a:p>
            <a:pPr marL="285750" indent="-285750">
              <a:lnSpc>
                <a:spcPct val="115000"/>
              </a:lnSpc>
              <a:spcBef>
                <a:spcPts val="0"/>
              </a:spcBef>
              <a:buClr>
                <a:schemeClr val="dk1"/>
              </a:buClr>
              <a:buSzPts val="1100"/>
            </a:pPr>
            <a:r>
              <a:rPr lang="en-US" dirty="0">
                <a:latin typeface="Titillium Web"/>
                <a:ea typeface="Titillium Web"/>
                <a:cs typeface="Titillium Web"/>
                <a:sym typeface="Titillium Web"/>
              </a:rPr>
              <a:t>Contains precise and relevant evidence that fully and clearly elaborates ideas and supports purpose, audience, and situation.</a:t>
            </a:r>
          </a:p>
          <a:p>
            <a:endParaRPr lang="en-US" dirty="0"/>
          </a:p>
        </p:txBody>
      </p:sp>
    </p:spTree>
    <p:extLst>
      <p:ext uri="{BB962C8B-B14F-4D97-AF65-F5344CB8AC3E}">
        <p14:creationId xmlns:p14="http://schemas.microsoft.com/office/powerpoint/2010/main" val="1419263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F6072-AF6C-42E2-A315-EC2AB3BA2774}"/>
              </a:ext>
            </a:extLst>
          </p:cNvPr>
          <p:cNvSpPr>
            <a:spLocks noGrp="1"/>
          </p:cNvSpPr>
          <p:nvPr>
            <p:ph type="title"/>
          </p:nvPr>
        </p:nvSpPr>
        <p:spPr>
          <a:xfrm>
            <a:off x="457200" y="609600"/>
            <a:ext cx="8229600" cy="1143000"/>
          </a:xfrm>
        </p:spPr>
        <p:txBody>
          <a:bodyPr>
            <a:normAutofit fontScale="90000"/>
          </a:bodyPr>
          <a:lstStyle/>
          <a:p>
            <a:r>
              <a:rPr lang="en-US" dirty="0"/>
              <a:t>Composing and Written Expression: Score Point 4 (2017)</a:t>
            </a:r>
          </a:p>
        </p:txBody>
      </p:sp>
      <p:sp>
        <p:nvSpPr>
          <p:cNvPr id="3" name="Content Placeholder 2">
            <a:extLst>
              <a:ext uri="{FF2B5EF4-FFF2-40B4-BE49-F238E27FC236}">
                <a16:creationId xmlns:a16="http://schemas.microsoft.com/office/drawing/2014/main" id="{5D563F80-6A84-491F-97F1-D71981C1DEB9}"/>
              </a:ext>
            </a:extLst>
          </p:cNvPr>
          <p:cNvSpPr>
            <a:spLocks noGrp="1"/>
          </p:cNvSpPr>
          <p:nvPr>
            <p:ph idx="1"/>
          </p:nvPr>
        </p:nvSpPr>
        <p:spPr>
          <a:xfrm>
            <a:off x="457200" y="1981200"/>
            <a:ext cx="8229600" cy="4267200"/>
          </a:xfrm>
        </p:spPr>
        <p:txBody>
          <a:bodyPr>
            <a:normAutofit fontScale="70000" lnSpcReduction="20000"/>
          </a:bodyPr>
          <a:lstStyle/>
          <a:p>
            <a:pPr marL="0" lvl="0" indent="0">
              <a:lnSpc>
                <a:spcPct val="115000"/>
              </a:lnSpc>
              <a:spcBef>
                <a:spcPts val="0"/>
              </a:spcBef>
              <a:buClr>
                <a:schemeClr val="dk1"/>
              </a:buClr>
              <a:buSzPts val="1100"/>
              <a:buNone/>
            </a:pPr>
            <a:r>
              <a:rPr lang="en-US" dirty="0">
                <a:latin typeface="Titillium Web"/>
                <a:ea typeface="Titillium Web"/>
                <a:cs typeface="Titillium Web"/>
                <a:sym typeface="Titillium Web"/>
              </a:rPr>
              <a:t>Score of 4 (Continued)</a:t>
            </a:r>
          </a:p>
          <a:p>
            <a:pPr marL="285750" indent="-285750">
              <a:lnSpc>
                <a:spcPct val="115000"/>
              </a:lnSpc>
              <a:spcBef>
                <a:spcPts val="0"/>
              </a:spcBef>
              <a:buClr>
                <a:schemeClr val="dk1"/>
              </a:buClr>
              <a:buSzPts val="1100"/>
            </a:pPr>
            <a:endParaRPr lang="en-US" dirty="0">
              <a:latin typeface="Titillium Web"/>
              <a:ea typeface="Titillium Web"/>
              <a:cs typeface="Titillium Web"/>
              <a:sym typeface="Titillium Web"/>
            </a:endParaRPr>
          </a:p>
          <a:p>
            <a:pPr marL="285750" indent="-285750">
              <a:lnSpc>
                <a:spcPct val="115000"/>
              </a:lnSpc>
              <a:spcBef>
                <a:spcPts val="0"/>
              </a:spcBef>
              <a:buClr>
                <a:schemeClr val="dk1"/>
              </a:buClr>
              <a:buSzPts val="1100"/>
            </a:pPr>
            <a:r>
              <a:rPr lang="en-US" dirty="0">
                <a:latin typeface="Titillium Web"/>
                <a:ea typeface="Titillium Web"/>
                <a:cs typeface="Titillium Web"/>
                <a:sym typeface="Titillium Web"/>
              </a:rPr>
              <a:t>Organizes ideas in a sustained and logical sequence and exhibits unity by having few if any digressions, maintaining  a consistent point of view, using effective, purposeful transitions to connect ideas within and across paragraphs.</a:t>
            </a:r>
          </a:p>
          <a:p>
            <a:pPr marL="285750" indent="-285750">
              <a:lnSpc>
                <a:spcPct val="115000"/>
              </a:lnSpc>
              <a:spcBef>
                <a:spcPts val="0"/>
              </a:spcBef>
              <a:buClr>
                <a:schemeClr val="dk1"/>
              </a:buClr>
              <a:buSzPts val="1100"/>
            </a:pPr>
            <a:r>
              <a:rPr lang="en-US" dirty="0">
                <a:latin typeface="Titillium Web"/>
                <a:ea typeface="Titillium Web"/>
                <a:cs typeface="Titillium Web"/>
                <a:sym typeface="Titillium Web"/>
              </a:rPr>
              <a:t>Contains purposeful sentence construction and variety through the appropriate subordination of ideas, and/or the effect embedding of modifiers.</a:t>
            </a:r>
          </a:p>
          <a:p>
            <a:pPr marL="285750" indent="-285750">
              <a:lnSpc>
                <a:spcPct val="115000"/>
              </a:lnSpc>
              <a:spcBef>
                <a:spcPts val="0"/>
              </a:spcBef>
              <a:buClr>
                <a:schemeClr val="dk1"/>
              </a:buClr>
              <a:buSzPts val="1100"/>
            </a:pPr>
            <a:r>
              <a:rPr lang="en-US" dirty="0">
                <a:latin typeface="Titillium Web"/>
                <a:ea typeface="Titillium Web"/>
                <a:cs typeface="Titillium Web"/>
                <a:sym typeface="Titillium Web"/>
              </a:rPr>
              <a:t>Contains specific word choice, descriptive language, and purposeful information, enhancing the writer’s voice and creating a tone appropriate for the intended audience.</a:t>
            </a:r>
          </a:p>
          <a:p>
            <a:endParaRPr lang="en-US" dirty="0"/>
          </a:p>
        </p:txBody>
      </p:sp>
    </p:spTree>
    <p:extLst>
      <p:ext uri="{BB962C8B-B14F-4D97-AF65-F5344CB8AC3E}">
        <p14:creationId xmlns:p14="http://schemas.microsoft.com/office/powerpoint/2010/main" val="145180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Reader Bias</a:t>
            </a:r>
          </a:p>
        </p:txBody>
      </p:sp>
      <p:sp>
        <p:nvSpPr>
          <p:cNvPr id="4" name="Content Placeholder 3"/>
          <p:cNvSpPr>
            <a:spLocks noGrp="1"/>
          </p:cNvSpPr>
          <p:nvPr>
            <p:ph idx="1"/>
          </p:nvPr>
        </p:nvSpPr>
        <p:spPr/>
        <p:txBody>
          <a:bodyPr>
            <a:normAutofit/>
          </a:bodyPr>
          <a:lstStyle/>
          <a:p>
            <a:pPr lvl="0"/>
            <a:r>
              <a:rPr lang="en-US" dirty="0"/>
              <a:t>We all have a reader bias; what’s yours?</a:t>
            </a:r>
          </a:p>
        </p:txBody>
      </p:sp>
    </p:spTree>
    <p:extLst>
      <p:ext uri="{BB962C8B-B14F-4D97-AF65-F5344CB8AC3E}">
        <p14:creationId xmlns:p14="http://schemas.microsoft.com/office/powerpoint/2010/main" val="4022111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Reader’s Bias</a:t>
            </a:r>
          </a:p>
        </p:txBody>
      </p:sp>
      <p:sp>
        <p:nvSpPr>
          <p:cNvPr id="4" name="Content Placeholder 3"/>
          <p:cNvSpPr>
            <a:spLocks noGrp="1"/>
          </p:cNvSpPr>
          <p:nvPr>
            <p:ph idx="1"/>
          </p:nvPr>
        </p:nvSpPr>
        <p:spPr/>
        <p:txBody>
          <a:bodyPr>
            <a:normAutofit fontScale="92500" lnSpcReduction="20000"/>
          </a:bodyPr>
          <a:lstStyle/>
          <a:p>
            <a:r>
              <a:rPr lang="en-US" dirty="0">
                <a:solidFill>
                  <a:schemeClr val="dk1"/>
                </a:solidFill>
                <a:latin typeface="Titillium Web"/>
                <a:ea typeface="Titillium Web"/>
                <a:cs typeface="Titillium Web"/>
                <a:sym typeface="Titillium Web"/>
              </a:rPr>
              <a:t>Reader bias refers to personal factors that may affect a reader's perception of a student's response, but have no basis in a rubric. Here are factors that affect some readers but must not be allowed to have an impact on scoring:</a:t>
            </a:r>
            <a:endParaRPr lang="en-US" dirty="0"/>
          </a:p>
          <a:p>
            <a:pPr marL="457200" lvl="0" indent="-355600">
              <a:spcBef>
                <a:spcPts val="600"/>
              </a:spcBef>
              <a:buSzPts val="2000"/>
              <a:buChar char="▪"/>
            </a:pPr>
            <a:r>
              <a:rPr lang="en-US" sz="2000" dirty="0"/>
              <a:t>Appearance of Response</a:t>
            </a:r>
          </a:p>
          <a:p>
            <a:pPr marL="457200" lvl="0" indent="-355600">
              <a:spcBef>
                <a:spcPts val="0"/>
              </a:spcBef>
              <a:buSzPts val="2000"/>
              <a:buChar char="▪"/>
            </a:pPr>
            <a:r>
              <a:rPr lang="en-US" sz="2000" dirty="0"/>
              <a:t>Length of Response</a:t>
            </a:r>
          </a:p>
          <a:p>
            <a:pPr marL="457200" lvl="0" indent="-355600">
              <a:spcBef>
                <a:spcPts val="0"/>
              </a:spcBef>
              <a:buSzPts val="2000"/>
              <a:buChar char="▪"/>
            </a:pPr>
            <a:r>
              <a:rPr lang="en-US" sz="2000" dirty="0"/>
              <a:t>Repetition of Response</a:t>
            </a:r>
          </a:p>
          <a:p>
            <a:pPr marL="457200" lvl="0" indent="-355600">
              <a:spcBef>
                <a:spcPts val="0"/>
              </a:spcBef>
              <a:buSzPts val="2000"/>
              <a:buChar char="▪"/>
            </a:pPr>
            <a:r>
              <a:rPr lang="en-US" sz="2000" dirty="0"/>
              <a:t>Offensive or Disturbing Content</a:t>
            </a:r>
          </a:p>
          <a:p>
            <a:pPr marL="457200" lvl="0" indent="-355600">
              <a:spcBef>
                <a:spcPts val="0"/>
              </a:spcBef>
              <a:buSzPts val="2000"/>
              <a:buChar char="▪"/>
            </a:pPr>
            <a:r>
              <a:rPr lang="en-US" sz="2000" dirty="0"/>
              <a:t>Alert Papers</a:t>
            </a:r>
          </a:p>
          <a:p>
            <a:pPr marL="457200" lvl="0" indent="-355600">
              <a:spcBef>
                <a:spcPts val="600"/>
              </a:spcBef>
              <a:buSzPts val="2000"/>
              <a:buChar char="▪"/>
            </a:pPr>
            <a:r>
              <a:rPr lang="en-US" sz="2000" dirty="0"/>
              <a:t>Reaction to Style</a:t>
            </a:r>
          </a:p>
          <a:p>
            <a:pPr marL="457200" lvl="0" indent="-355600">
              <a:spcBef>
                <a:spcPts val="0"/>
              </a:spcBef>
              <a:buSzPts val="2000"/>
              <a:buChar char="▪"/>
            </a:pPr>
            <a:r>
              <a:rPr lang="en-US" sz="2000" dirty="0"/>
              <a:t>Writer’s Personality</a:t>
            </a:r>
          </a:p>
          <a:p>
            <a:pPr marL="457200" lvl="0" indent="-355600">
              <a:spcBef>
                <a:spcPts val="0"/>
              </a:spcBef>
              <a:buSzPts val="2000"/>
              <a:buChar char="▪"/>
            </a:pPr>
            <a:r>
              <a:rPr lang="en-US" sz="2000"/>
              <a:t>Reactions to Writing Assessments</a:t>
            </a:r>
          </a:p>
        </p:txBody>
      </p:sp>
    </p:spTree>
    <p:extLst>
      <p:ext uri="{BB962C8B-B14F-4D97-AF65-F5344CB8AC3E}">
        <p14:creationId xmlns:p14="http://schemas.microsoft.com/office/powerpoint/2010/main" val="2025454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2E53C-D23D-4E1C-94D9-6C6BC1933D4C}"/>
              </a:ext>
            </a:extLst>
          </p:cNvPr>
          <p:cNvSpPr>
            <a:spLocks noGrp="1"/>
          </p:cNvSpPr>
          <p:nvPr>
            <p:ph type="title"/>
          </p:nvPr>
        </p:nvSpPr>
        <p:spPr/>
        <p:txBody>
          <a:bodyPr/>
          <a:lstStyle/>
          <a:p>
            <a:r>
              <a:rPr lang="en-US" dirty="0"/>
              <a:t>Reader’s Bias  (Part 1)</a:t>
            </a:r>
          </a:p>
        </p:txBody>
      </p:sp>
      <p:sp>
        <p:nvSpPr>
          <p:cNvPr id="3" name="Content Placeholder 2">
            <a:extLst>
              <a:ext uri="{FF2B5EF4-FFF2-40B4-BE49-F238E27FC236}">
                <a16:creationId xmlns:a16="http://schemas.microsoft.com/office/drawing/2014/main" id="{813ECDB7-2A2D-4C3B-B8D6-8DD3065C8C0A}"/>
              </a:ext>
            </a:extLst>
          </p:cNvPr>
          <p:cNvSpPr>
            <a:spLocks noGrp="1"/>
          </p:cNvSpPr>
          <p:nvPr>
            <p:ph idx="1"/>
          </p:nvPr>
        </p:nvSpPr>
        <p:spPr/>
        <p:txBody>
          <a:bodyPr>
            <a:normAutofit fontScale="70000" lnSpcReduction="20000"/>
          </a:bodyPr>
          <a:lstStyle/>
          <a:p>
            <a:pPr marL="0" lvl="0" indent="0">
              <a:lnSpc>
                <a:spcPct val="115000"/>
              </a:lnSpc>
              <a:spcBef>
                <a:spcPts val="0"/>
              </a:spcBef>
              <a:buNone/>
            </a:pPr>
            <a:r>
              <a:rPr lang="en-US" dirty="0">
                <a:solidFill>
                  <a:schemeClr val="dk1"/>
                </a:solidFill>
                <a:latin typeface="Titillium Web"/>
                <a:ea typeface="Titillium Web"/>
                <a:cs typeface="Titillium Web"/>
                <a:sym typeface="Titillium Web"/>
              </a:rPr>
              <a:t>Appearance of Response. The quality of the keyboarding skills exhibited—stray spacing, margins not always flush, and overall neatness—are not part of the scoring criteria.</a:t>
            </a:r>
          </a:p>
          <a:p>
            <a:pPr marL="0" lvl="0" indent="0">
              <a:lnSpc>
                <a:spcPct val="115000"/>
              </a:lnSpc>
              <a:spcBef>
                <a:spcPts val="1600"/>
              </a:spcBef>
              <a:buNone/>
            </a:pPr>
            <a:r>
              <a:rPr lang="en-US" dirty="0">
                <a:solidFill>
                  <a:schemeClr val="dk1"/>
                </a:solidFill>
                <a:latin typeface="Titillium Web"/>
                <a:ea typeface="Titillium Web"/>
                <a:cs typeface="Titillium Web"/>
                <a:sym typeface="Titillium Web"/>
              </a:rPr>
              <a:t>Length of Response. The length of a student paper is not part of the scoring criteria. Readers should take into consideration only whether the finished piece seems complete and has the components required.</a:t>
            </a:r>
          </a:p>
          <a:p>
            <a:pPr marL="0" lvl="0" indent="0">
              <a:lnSpc>
                <a:spcPct val="115000"/>
              </a:lnSpc>
              <a:spcBef>
                <a:spcPts val="1600"/>
              </a:spcBef>
              <a:buNone/>
            </a:pPr>
            <a:r>
              <a:rPr lang="en-US" dirty="0">
                <a:latin typeface="Titillium Web"/>
                <a:ea typeface="Titillium Web"/>
                <a:cs typeface="Titillium Web"/>
                <a:sym typeface="Titillium Web"/>
              </a:rPr>
              <a:t>Repetition of Response. Although readers may tire of reading several essays on the same topic, it is important to remember that for each student the response represents a unique attemp</a:t>
            </a:r>
            <a:r>
              <a:rPr lang="en-US" sz="2800" dirty="0">
                <a:latin typeface="News Cycle"/>
                <a:ea typeface="News Cycle"/>
                <a:cs typeface="News Cycle"/>
                <a:sym typeface="News Cycle"/>
              </a:rPr>
              <a:t>t.</a:t>
            </a:r>
          </a:p>
          <a:p>
            <a:endParaRPr lang="en-US" dirty="0"/>
          </a:p>
        </p:txBody>
      </p:sp>
    </p:spTree>
    <p:extLst>
      <p:ext uri="{BB962C8B-B14F-4D97-AF65-F5344CB8AC3E}">
        <p14:creationId xmlns:p14="http://schemas.microsoft.com/office/powerpoint/2010/main" val="1779500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DAED8-591A-4972-A407-C432D7903EA4}"/>
              </a:ext>
            </a:extLst>
          </p:cNvPr>
          <p:cNvSpPr>
            <a:spLocks noGrp="1"/>
          </p:cNvSpPr>
          <p:nvPr>
            <p:ph type="title"/>
          </p:nvPr>
        </p:nvSpPr>
        <p:spPr/>
        <p:txBody>
          <a:bodyPr/>
          <a:lstStyle/>
          <a:p>
            <a:r>
              <a:rPr lang="en-US" dirty="0"/>
              <a:t>Reader’s Bias (Part 2)</a:t>
            </a:r>
          </a:p>
        </p:txBody>
      </p:sp>
      <p:sp>
        <p:nvSpPr>
          <p:cNvPr id="3" name="Content Placeholder 2">
            <a:extLst>
              <a:ext uri="{FF2B5EF4-FFF2-40B4-BE49-F238E27FC236}">
                <a16:creationId xmlns:a16="http://schemas.microsoft.com/office/drawing/2014/main" id="{5A3D852F-B8CB-4D65-BD37-24705A4D3EF6}"/>
              </a:ext>
            </a:extLst>
          </p:cNvPr>
          <p:cNvSpPr>
            <a:spLocks noGrp="1"/>
          </p:cNvSpPr>
          <p:nvPr>
            <p:ph idx="1"/>
          </p:nvPr>
        </p:nvSpPr>
        <p:spPr/>
        <p:txBody>
          <a:bodyPr>
            <a:normAutofit fontScale="62500" lnSpcReduction="20000"/>
          </a:bodyPr>
          <a:lstStyle/>
          <a:p>
            <a:pPr marL="0" lvl="0" indent="0">
              <a:lnSpc>
                <a:spcPct val="115000"/>
              </a:lnSpc>
              <a:spcBef>
                <a:spcPts val="0"/>
              </a:spcBef>
              <a:buNone/>
            </a:pPr>
            <a:r>
              <a:rPr lang="en-US" dirty="0">
                <a:solidFill>
                  <a:schemeClr val="dk1"/>
                </a:solidFill>
                <a:latin typeface="Titillium Web"/>
                <a:ea typeface="Titillium Web"/>
                <a:cs typeface="Titillium Web"/>
                <a:sym typeface="Titillium Web"/>
              </a:rPr>
              <a:t>Offensive or Disturbing Content. If a student uses vulgar language, adopts a sexist or racist point of view, or perhaps takes a naive or narrow approach to a topic, readers should not let the student's point of view affect the score. Likewise, readers should not let a student's lifestyle or maturity level influence them either positively or negatively regarding the writing.</a:t>
            </a:r>
          </a:p>
          <a:p>
            <a:pPr marL="0" lvl="0" indent="0">
              <a:lnSpc>
                <a:spcPct val="115000"/>
              </a:lnSpc>
              <a:spcBef>
                <a:spcPts val="1600"/>
              </a:spcBef>
              <a:buNone/>
            </a:pPr>
            <a:r>
              <a:rPr lang="en-US" dirty="0">
                <a:solidFill>
                  <a:schemeClr val="dk1"/>
                </a:solidFill>
                <a:latin typeface="Titillium Web"/>
                <a:ea typeface="Titillium Web"/>
                <a:cs typeface="Titillium Web"/>
                <a:sym typeface="Titillium Web"/>
              </a:rPr>
              <a:t>Alert Papers. Because the prompts are designed to have meaning to students so they can create a personal response, sometimes the paper relates situations and information that are disturbing. It is Virginia's policy to bring disturbing papers to the attention of an adult close to the student as soon as possible so that positive action can be taken if necessary. Readers are instructed to indicate to the Scoring Director any paper that is found to be disturbing and then score the paper according to the criteria.</a:t>
            </a:r>
          </a:p>
          <a:p>
            <a:endParaRPr lang="en-US" dirty="0"/>
          </a:p>
        </p:txBody>
      </p:sp>
    </p:spTree>
    <p:extLst>
      <p:ext uri="{BB962C8B-B14F-4D97-AF65-F5344CB8AC3E}">
        <p14:creationId xmlns:p14="http://schemas.microsoft.com/office/powerpoint/2010/main" val="290712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CB020-0487-4C03-8911-6E8F752C7E57}"/>
              </a:ext>
            </a:extLst>
          </p:cNvPr>
          <p:cNvSpPr>
            <a:spLocks noGrp="1"/>
          </p:cNvSpPr>
          <p:nvPr>
            <p:ph type="title"/>
          </p:nvPr>
        </p:nvSpPr>
        <p:spPr/>
        <p:txBody>
          <a:bodyPr>
            <a:normAutofit/>
          </a:bodyPr>
          <a:lstStyle/>
          <a:p>
            <a:r>
              <a:rPr lang="en-US" dirty="0"/>
              <a:t>Reader’s Bias (Part 3)</a:t>
            </a:r>
          </a:p>
        </p:txBody>
      </p:sp>
      <p:sp>
        <p:nvSpPr>
          <p:cNvPr id="3" name="Content Placeholder 2">
            <a:extLst>
              <a:ext uri="{FF2B5EF4-FFF2-40B4-BE49-F238E27FC236}">
                <a16:creationId xmlns:a16="http://schemas.microsoft.com/office/drawing/2014/main" id="{2CFB0193-4B9E-4390-9B62-8240AF59C8D8}"/>
              </a:ext>
            </a:extLst>
          </p:cNvPr>
          <p:cNvSpPr>
            <a:spLocks noGrp="1"/>
          </p:cNvSpPr>
          <p:nvPr>
            <p:ph idx="1"/>
          </p:nvPr>
        </p:nvSpPr>
        <p:spPr/>
        <p:txBody>
          <a:bodyPr>
            <a:normAutofit fontScale="40000" lnSpcReduction="20000"/>
          </a:bodyPr>
          <a:lstStyle/>
          <a:p>
            <a:pPr marL="0" lvl="0" indent="0">
              <a:lnSpc>
                <a:spcPct val="115000"/>
              </a:lnSpc>
              <a:spcBef>
                <a:spcPts val="0"/>
              </a:spcBef>
              <a:buNone/>
            </a:pPr>
            <a:r>
              <a:rPr lang="en-US" sz="3800" dirty="0">
                <a:solidFill>
                  <a:schemeClr val="dk1"/>
                </a:solidFill>
                <a:latin typeface="Titillium Web"/>
                <a:ea typeface="Titillium Web"/>
                <a:cs typeface="Titillium Web"/>
                <a:sym typeface="Titillium Web"/>
              </a:rPr>
              <a:t>Reactions to Style. A reader's own grammatical biases should not play a part in assigning a score if the student has not violated standard writing conventions. In other words, the absence of a formal thesis sentence, the use of first or second person, or an informal tone are not wrong in this type of assessment. Classroom assessments often have different requirements.</a:t>
            </a:r>
          </a:p>
          <a:p>
            <a:pPr marL="0" lvl="0" indent="0">
              <a:lnSpc>
                <a:spcPct val="115000"/>
              </a:lnSpc>
              <a:spcBef>
                <a:spcPts val="1600"/>
              </a:spcBef>
              <a:buNone/>
            </a:pPr>
            <a:r>
              <a:rPr lang="en-US" sz="3800" dirty="0">
                <a:solidFill>
                  <a:schemeClr val="dk1"/>
                </a:solidFill>
                <a:latin typeface="Titillium Web"/>
                <a:ea typeface="Titillium Web"/>
                <a:cs typeface="Titillium Web"/>
                <a:sym typeface="Titillium Web"/>
              </a:rPr>
              <a:t>Writer's Personality. Writers may come across as brash, sassy, cute, self-aware, shy, surly, flat, honest, or naive. Readers are scoring the written passage, not the writer's personality.</a:t>
            </a:r>
          </a:p>
          <a:p>
            <a:pPr marL="0" lvl="0" indent="0">
              <a:lnSpc>
                <a:spcPct val="115000"/>
              </a:lnSpc>
              <a:spcBef>
                <a:spcPts val="1600"/>
              </a:spcBef>
              <a:buNone/>
            </a:pPr>
            <a:r>
              <a:rPr lang="en-US" sz="3800" dirty="0">
                <a:solidFill>
                  <a:schemeClr val="dk1"/>
                </a:solidFill>
                <a:latin typeface="Titillium Web"/>
                <a:ea typeface="Titillium Web"/>
                <a:cs typeface="Titillium Web"/>
                <a:sym typeface="Titillium Web"/>
              </a:rPr>
              <a:t>Reactions to Writing Assessments. Some readers may approach writing assessments with their own biases in favor of one type of assessment over another. Or, they may believe it is impossible to score writing fairly using any of these techniques. The prompts and rubrics used in Understand Scoring for Virginia have been analyzed and validated by experts in the field and adhere to standard practices in state assessments. Teachers should tailor their own classroom writing assessments around local curricular</a:t>
            </a:r>
            <a:r>
              <a:rPr lang="en-US" sz="3800" dirty="0">
                <a:solidFill>
                  <a:srgbClr val="FFFF00"/>
                </a:solidFill>
                <a:latin typeface="Titillium Web"/>
                <a:ea typeface="Titillium Web"/>
                <a:cs typeface="Titillium Web"/>
                <a:sym typeface="Titillium Web"/>
              </a:rPr>
              <a:t> </a:t>
            </a:r>
            <a:r>
              <a:rPr lang="en-US" sz="3800" dirty="0">
                <a:solidFill>
                  <a:srgbClr val="000000"/>
                </a:solidFill>
                <a:latin typeface="Titillium Web"/>
                <a:ea typeface="Titillium Web"/>
                <a:cs typeface="Titillium Web"/>
                <a:sym typeface="Titillium Web"/>
              </a:rPr>
              <a:t>expectations.</a:t>
            </a:r>
          </a:p>
          <a:p>
            <a:pPr marL="0" indent="0">
              <a:buNone/>
            </a:pPr>
            <a:endParaRPr lang="en-US" dirty="0"/>
          </a:p>
        </p:txBody>
      </p:sp>
    </p:spTree>
    <p:extLst>
      <p:ext uri="{BB962C8B-B14F-4D97-AF65-F5344CB8AC3E}">
        <p14:creationId xmlns:p14="http://schemas.microsoft.com/office/powerpoint/2010/main" val="2995866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C9758-5EB0-45A7-BF5E-55481EF690EE}"/>
              </a:ext>
            </a:extLst>
          </p:cNvPr>
          <p:cNvSpPr>
            <a:spLocks noGrp="1"/>
          </p:cNvSpPr>
          <p:nvPr>
            <p:ph type="title"/>
          </p:nvPr>
        </p:nvSpPr>
        <p:spPr>
          <a:xfrm>
            <a:off x="457200" y="2133600"/>
            <a:ext cx="8229600" cy="1143000"/>
          </a:xfrm>
        </p:spPr>
        <p:txBody>
          <a:bodyPr>
            <a:normAutofit fontScale="90000"/>
          </a:bodyPr>
          <a:lstStyle/>
          <a:p>
            <a:r>
              <a:rPr lang="en-US" dirty="0"/>
              <a:t>Rubrics and </a:t>
            </a:r>
            <a:br>
              <a:rPr lang="en-US" dirty="0"/>
            </a:br>
            <a:r>
              <a:rPr lang="en-US" dirty="0"/>
              <a:t>Practice Scoring</a:t>
            </a:r>
          </a:p>
        </p:txBody>
      </p:sp>
    </p:spTree>
    <p:extLst>
      <p:ext uri="{BB962C8B-B14F-4D97-AF65-F5344CB8AC3E}">
        <p14:creationId xmlns:p14="http://schemas.microsoft.com/office/powerpoint/2010/main" val="1248160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BAEEB-0A6C-48C0-87EC-AC00CF9E02B0}"/>
              </a:ext>
            </a:extLst>
          </p:cNvPr>
          <p:cNvSpPr>
            <a:spLocks noGrp="1"/>
          </p:cNvSpPr>
          <p:nvPr>
            <p:ph type="title"/>
          </p:nvPr>
        </p:nvSpPr>
        <p:spPr>
          <a:xfrm>
            <a:off x="457200" y="2299447"/>
            <a:ext cx="8229600" cy="1143000"/>
          </a:xfrm>
        </p:spPr>
        <p:txBody>
          <a:bodyPr>
            <a:normAutofit fontScale="90000"/>
          </a:bodyPr>
          <a:lstStyle/>
          <a:p>
            <a:r>
              <a:rPr lang="en-US" dirty="0"/>
              <a:t>Let’s narrow our lens to focus on one writing task.</a:t>
            </a:r>
          </a:p>
        </p:txBody>
      </p:sp>
    </p:spTree>
    <p:extLst>
      <p:ext uri="{BB962C8B-B14F-4D97-AF65-F5344CB8AC3E}">
        <p14:creationId xmlns:p14="http://schemas.microsoft.com/office/powerpoint/2010/main" val="1313634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FE8C340-C2DE-4C68-9082-1B21466EE680}"/>
              </a:ext>
            </a:extLst>
          </p:cNvPr>
          <p:cNvSpPr>
            <a:spLocks noGrp="1"/>
          </p:cNvSpPr>
          <p:nvPr>
            <p:ph type="title"/>
          </p:nvPr>
        </p:nvSpPr>
        <p:spPr>
          <a:xfrm>
            <a:off x="457200" y="2286000"/>
            <a:ext cx="8229600" cy="1143000"/>
          </a:xfrm>
        </p:spPr>
        <p:txBody>
          <a:bodyPr/>
          <a:lstStyle/>
          <a:p>
            <a:r>
              <a:rPr lang="en-US" dirty="0"/>
              <a:t>Anchor</a:t>
            </a:r>
          </a:p>
        </p:txBody>
      </p:sp>
    </p:spTree>
    <p:extLst>
      <p:ext uri="{BB962C8B-B14F-4D97-AF65-F5344CB8AC3E}">
        <p14:creationId xmlns:p14="http://schemas.microsoft.com/office/powerpoint/2010/main" val="2332386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QFT</a:t>
            </a:r>
          </a:p>
        </p:txBody>
      </p:sp>
      <p:sp>
        <p:nvSpPr>
          <p:cNvPr id="4" name="Content Placeholder 3"/>
          <p:cNvSpPr>
            <a:spLocks noGrp="1"/>
          </p:cNvSpPr>
          <p:nvPr>
            <p:ph idx="1"/>
          </p:nvPr>
        </p:nvSpPr>
        <p:spPr>
          <a:xfrm>
            <a:off x="457200" y="1600201"/>
            <a:ext cx="8229600" cy="1752600"/>
          </a:xfrm>
        </p:spPr>
        <p:txBody>
          <a:bodyPr>
            <a:normAutofit/>
          </a:bodyPr>
          <a:lstStyle/>
          <a:p>
            <a:pPr marL="0" lvl="0" indent="0" algn="ctr">
              <a:buNone/>
            </a:pPr>
            <a:r>
              <a:rPr lang="en-US" dirty="0"/>
              <a:t>Question Formulation Technique</a:t>
            </a:r>
          </a:p>
        </p:txBody>
      </p:sp>
    </p:spTree>
    <p:extLst>
      <p:ext uri="{BB962C8B-B14F-4D97-AF65-F5344CB8AC3E}">
        <p14:creationId xmlns:p14="http://schemas.microsoft.com/office/powerpoint/2010/main" val="3492711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6304-3662-4FD2-A3E8-B58D95AABAF8}"/>
              </a:ext>
            </a:extLst>
          </p:cNvPr>
          <p:cNvSpPr>
            <a:spLocks noGrp="1"/>
          </p:cNvSpPr>
          <p:nvPr>
            <p:ph type="title"/>
          </p:nvPr>
        </p:nvSpPr>
        <p:spPr/>
        <p:txBody>
          <a:bodyPr>
            <a:normAutofit fontScale="90000"/>
          </a:bodyPr>
          <a:lstStyle/>
          <a:p>
            <a:r>
              <a:rPr lang="en" dirty="0"/>
              <a:t>Composing &amp; Written Expression: Paper 1</a:t>
            </a:r>
            <a:endParaRPr lang="en-US" dirty="0"/>
          </a:p>
        </p:txBody>
      </p:sp>
      <p:sp>
        <p:nvSpPr>
          <p:cNvPr id="3" name="Content Placeholder 2">
            <a:extLst>
              <a:ext uri="{FF2B5EF4-FFF2-40B4-BE49-F238E27FC236}">
                <a16:creationId xmlns:a16="http://schemas.microsoft.com/office/drawing/2014/main" id="{2F582FDC-5075-45B9-8550-9216A0575611}"/>
              </a:ext>
            </a:extLst>
          </p:cNvPr>
          <p:cNvSpPr>
            <a:spLocks noGrp="1"/>
          </p:cNvSpPr>
          <p:nvPr>
            <p:ph idx="1"/>
          </p:nvPr>
        </p:nvSpPr>
        <p:spPr>
          <a:xfrm>
            <a:off x="457200" y="1981200"/>
            <a:ext cx="8229600" cy="3505200"/>
          </a:xfrm>
        </p:spPr>
        <p:txBody>
          <a:bodyPr/>
          <a:lstStyle/>
          <a:p>
            <a:pPr marL="0" lvl="0" indent="0">
              <a:spcBef>
                <a:spcPts val="600"/>
              </a:spcBef>
              <a:buNone/>
            </a:pPr>
            <a:r>
              <a:rPr lang="en-US" dirty="0">
                <a:solidFill>
                  <a:srgbClr val="000000"/>
                </a:solidFill>
              </a:rPr>
              <a:t>Read “Paper 1” from  the designated folder on your table.</a:t>
            </a:r>
          </a:p>
          <a:p>
            <a:pPr marL="0" lvl="0" indent="0">
              <a:spcBef>
                <a:spcPts val="600"/>
              </a:spcBef>
              <a:buNone/>
            </a:pPr>
            <a:r>
              <a:rPr lang="en-US" dirty="0">
                <a:solidFill>
                  <a:srgbClr val="000000"/>
                </a:solidFill>
              </a:rPr>
              <a:t>This paper is a 2.  Using the language of the rubric, explain why this paper is a 2.</a:t>
            </a:r>
          </a:p>
          <a:p>
            <a:pPr marL="0" lvl="0" indent="0">
              <a:spcBef>
                <a:spcPts val="600"/>
              </a:spcBef>
              <a:buNone/>
            </a:pPr>
            <a:r>
              <a:rPr lang="en-US" dirty="0">
                <a:latin typeface="Titillium Web"/>
                <a:ea typeface="Titillium Web"/>
                <a:cs typeface="Titillium Web"/>
                <a:sym typeface="Titillium Web"/>
              </a:rPr>
              <a:t>Share your rationale with your neighbor.</a:t>
            </a:r>
          </a:p>
          <a:p>
            <a:pPr marL="0" indent="0">
              <a:buNone/>
            </a:pPr>
            <a:endParaRPr lang="en-US" dirty="0"/>
          </a:p>
        </p:txBody>
      </p:sp>
    </p:spTree>
    <p:extLst>
      <p:ext uri="{BB962C8B-B14F-4D97-AF65-F5344CB8AC3E}">
        <p14:creationId xmlns:p14="http://schemas.microsoft.com/office/powerpoint/2010/main" val="1611940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685A1F-EB94-4C18-BB36-75C9E42A612F}"/>
              </a:ext>
            </a:extLst>
          </p:cNvPr>
          <p:cNvSpPr>
            <a:spLocks noGrp="1"/>
          </p:cNvSpPr>
          <p:nvPr>
            <p:ph type="title"/>
          </p:nvPr>
        </p:nvSpPr>
        <p:spPr>
          <a:xfrm>
            <a:off x="457200" y="2438400"/>
            <a:ext cx="8229600" cy="1143000"/>
          </a:xfrm>
        </p:spPr>
        <p:txBody>
          <a:bodyPr/>
          <a:lstStyle/>
          <a:p>
            <a:r>
              <a:rPr lang="en-US" dirty="0"/>
              <a:t>This paper earned a 2</a:t>
            </a:r>
          </a:p>
        </p:txBody>
      </p:sp>
    </p:spTree>
    <p:extLst>
      <p:ext uri="{BB962C8B-B14F-4D97-AF65-F5344CB8AC3E}">
        <p14:creationId xmlns:p14="http://schemas.microsoft.com/office/powerpoint/2010/main" val="1084461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0A78F-E395-438F-BF86-E6148C7FC0DF}"/>
              </a:ext>
            </a:extLst>
          </p:cNvPr>
          <p:cNvSpPr>
            <a:spLocks noGrp="1"/>
          </p:cNvSpPr>
          <p:nvPr>
            <p:ph type="title"/>
          </p:nvPr>
        </p:nvSpPr>
        <p:spPr/>
        <p:txBody>
          <a:bodyPr/>
          <a:lstStyle/>
          <a:p>
            <a:r>
              <a:rPr lang="en-US" dirty="0"/>
              <a:t>Rationale</a:t>
            </a:r>
          </a:p>
        </p:txBody>
      </p:sp>
      <p:sp>
        <p:nvSpPr>
          <p:cNvPr id="3" name="Content Placeholder 2">
            <a:extLst>
              <a:ext uri="{FF2B5EF4-FFF2-40B4-BE49-F238E27FC236}">
                <a16:creationId xmlns:a16="http://schemas.microsoft.com/office/drawing/2014/main" id="{9E42345F-6CA4-447A-87F0-A9925F295702}"/>
              </a:ext>
            </a:extLst>
          </p:cNvPr>
          <p:cNvSpPr>
            <a:spLocks noGrp="1"/>
          </p:cNvSpPr>
          <p:nvPr>
            <p:ph idx="1"/>
          </p:nvPr>
        </p:nvSpPr>
        <p:spPr/>
        <p:txBody>
          <a:bodyPr>
            <a:normAutofit fontScale="85000" lnSpcReduction="20000"/>
          </a:bodyPr>
          <a:lstStyle/>
          <a:p>
            <a:pPr marL="0" lvl="0" indent="0">
              <a:spcBef>
                <a:spcPts val="0"/>
              </a:spcBef>
              <a:buClr>
                <a:schemeClr val="dk1"/>
              </a:buClr>
              <a:buSzPts val="1100"/>
              <a:buNone/>
            </a:pPr>
            <a:r>
              <a:rPr lang="en-US" dirty="0">
                <a:solidFill>
                  <a:schemeClr val="dk1"/>
                </a:solidFill>
                <a:latin typeface="Titillium Web"/>
                <a:ea typeface="Titillium Web"/>
                <a:cs typeface="Titillium Web"/>
                <a:sym typeface="Titillium Web"/>
              </a:rPr>
              <a:t>The writer demonstrates inconsistent control of several of the Composing/Written Expression domain’s features, receiving a score point 2. </a:t>
            </a:r>
          </a:p>
          <a:p>
            <a:pPr marL="0" lvl="0" indent="0">
              <a:spcBef>
                <a:spcPts val="0"/>
              </a:spcBef>
              <a:buClr>
                <a:schemeClr val="dk1"/>
              </a:buClr>
              <a:buSzPts val="1100"/>
              <a:buNone/>
            </a:pPr>
            <a:endParaRPr lang="en-US" dirty="0">
              <a:solidFill>
                <a:schemeClr val="dk1"/>
              </a:solidFill>
              <a:latin typeface="Titillium Web"/>
              <a:ea typeface="Titillium Web"/>
              <a:cs typeface="Titillium Web"/>
              <a:sym typeface="Titillium Web"/>
            </a:endParaRPr>
          </a:p>
          <a:p>
            <a:pPr marL="0" lvl="0" indent="0">
              <a:spcBef>
                <a:spcPts val="0"/>
              </a:spcBef>
              <a:buClr>
                <a:schemeClr val="dk1"/>
              </a:buClr>
              <a:buSzPts val="1100"/>
              <a:buNone/>
            </a:pPr>
            <a:r>
              <a:rPr lang="en-US" dirty="0">
                <a:solidFill>
                  <a:schemeClr val="dk1"/>
                </a:solidFill>
                <a:latin typeface="Titillium Web"/>
                <a:ea typeface="Titillium Web"/>
                <a:cs typeface="Titillium Web"/>
                <a:sym typeface="Titillium Web"/>
              </a:rPr>
              <a:t>The writer identifies a central idea but draws weak conclusions from the limited evidence listed. Ideas are organized by paragraphs and some basic transitions are used to connect ideas across paragraphs. However, there is limited evidence that connects ideas within paragraphs. Sentence variety is often lacking and word choice is mostly general. </a:t>
            </a:r>
          </a:p>
          <a:p>
            <a:endParaRPr lang="en-US" dirty="0"/>
          </a:p>
        </p:txBody>
      </p:sp>
    </p:spTree>
    <p:extLst>
      <p:ext uri="{BB962C8B-B14F-4D97-AF65-F5344CB8AC3E}">
        <p14:creationId xmlns:p14="http://schemas.microsoft.com/office/powerpoint/2010/main" val="237296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50873-2960-4CA1-8155-BC57F47D6CE1}"/>
              </a:ext>
            </a:extLst>
          </p:cNvPr>
          <p:cNvSpPr>
            <a:spLocks noGrp="1"/>
          </p:cNvSpPr>
          <p:nvPr>
            <p:ph type="title"/>
          </p:nvPr>
        </p:nvSpPr>
        <p:spPr/>
        <p:txBody>
          <a:bodyPr>
            <a:normAutofit fontScale="90000"/>
          </a:bodyPr>
          <a:lstStyle/>
          <a:p>
            <a:r>
              <a:rPr lang="en-US" dirty="0"/>
              <a:t>Composing and Written Expression Paper 2</a:t>
            </a:r>
          </a:p>
        </p:txBody>
      </p:sp>
      <p:sp>
        <p:nvSpPr>
          <p:cNvPr id="3" name="Content Placeholder 2">
            <a:extLst>
              <a:ext uri="{FF2B5EF4-FFF2-40B4-BE49-F238E27FC236}">
                <a16:creationId xmlns:a16="http://schemas.microsoft.com/office/drawing/2014/main" id="{0D05E112-33F9-4537-8CE3-51425AAF067A}"/>
              </a:ext>
            </a:extLst>
          </p:cNvPr>
          <p:cNvSpPr>
            <a:spLocks noGrp="1"/>
          </p:cNvSpPr>
          <p:nvPr>
            <p:ph idx="1"/>
          </p:nvPr>
        </p:nvSpPr>
        <p:spPr>
          <a:xfrm>
            <a:off x="457200" y="2057400"/>
            <a:ext cx="8229600" cy="4068763"/>
          </a:xfrm>
        </p:spPr>
        <p:txBody>
          <a:bodyPr/>
          <a:lstStyle/>
          <a:p>
            <a:pPr marL="0" lvl="0" indent="0">
              <a:spcBef>
                <a:spcPts val="600"/>
              </a:spcBef>
              <a:buNone/>
            </a:pPr>
            <a:r>
              <a:rPr lang="en-US" dirty="0"/>
              <a:t>Read “Paper 2” </a:t>
            </a:r>
            <a:r>
              <a:rPr lang="en-US" dirty="0">
                <a:solidFill>
                  <a:schemeClr val="dk1"/>
                </a:solidFill>
              </a:rPr>
              <a:t>from  the designated folder on your table.</a:t>
            </a:r>
            <a:endParaRPr lang="en-US" dirty="0"/>
          </a:p>
          <a:p>
            <a:pPr marL="0" lvl="0" indent="0">
              <a:spcBef>
                <a:spcPts val="600"/>
              </a:spcBef>
              <a:buClr>
                <a:schemeClr val="dk1"/>
              </a:buClr>
              <a:buSzPts val="1100"/>
              <a:buNone/>
            </a:pPr>
            <a:r>
              <a:rPr lang="en-US" dirty="0">
                <a:solidFill>
                  <a:schemeClr val="dk1"/>
                </a:solidFill>
              </a:rPr>
              <a:t>This paper is a 3.  Using the language of the rubric, explain why this paper is a 3.</a:t>
            </a:r>
            <a:endParaRPr lang="en-US" dirty="0"/>
          </a:p>
          <a:p>
            <a:pPr marL="0" lvl="0" indent="0">
              <a:spcBef>
                <a:spcPts val="600"/>
              </a:spcBef>
              <a:buNone/>
            </a:pPr>
            <a:r>
              <a:rPr lang="en-US" dirty="0">
                <a:latin typeface="Titillium Web"/>
                <a:ea typeface="Titillium Web"/>
                <a:cs typeface="Titillium Web"/>
                <a:sym typeface="Titillium Web"/>
              </a:rPr>
              <a:t>Share your rationale with your neighbor.</a:t>
            </a:r>
          </a:p>
          <a:p>
            <a:endParaRPr lang="en-US" dirty="0"/>
          </a:p>
        </p:txBody>
      </p:sp>
    </p:spTree>
    <p:extLst>
      <p:ext uri="{BB962C8B-B14F-4D97-AF65-F5344CB8AC3E}">
        <p14:creationId xmlns:p14="http://schemas.microsoft.com/office/powerpoint/2010/main" val="2314348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A91F7B5-632C-4EBE-B63B-21C9FEA78782}"/>
              </a:ext>
            </a:extLst>
          </p:cNvPr>
          <p:cNvSpPr>
            <a:spLocks noGrp="1"/>
          </p:cNvSpPr>
          <p:nvPr>
            <p:ph type="title"/>
          </p:nvPr>
        </p:nvSpPr>
        <p:spPr>
          <a:xfrm>
            <a:off x="457200" y="2514600"/>
            <a:ext cx="8229600" cy="1143000"/>
          </a:xfrm>
        </p:spPr>
        <p:txBody>
          <a:bodyPr/>
          <a:lstStyle/>
          <a:p>
            <a:r>
              <a:rPr lang="en-US" dirty="0"/>
              <a:t>This paper earned a 3</a:t>
            </a:r>
          </a:p>
        </p:txBody>
      </p:sp>
    </p:spTree>
    <p:extLst>
      <p:ext uri="{BB962C8B-B14F-4D97-AF65-F5344CB8AC3E}">
        <p14:creationId xmlns:p14="http://schemas.microsoft.com/office/powerpoint/2010/main" val="803259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8BF3C6-4E51-44F8-B04F-BDD8895963CB}"/>
              </a:ext>
            </a:extLst>
          </p:cNvPr>
          <p:cNvSpPr>
            <a:spLocks noGrp="1"/>
          </p:cNvSpPr>
          <p:nvPr>
            <p:ph type="title"/>
          </p:nvPr>
        </p:nvSpPr>
        <p:spPr/>
        <p:txBody>
          <a:bodyPr/>
          <a:lstStyle/>
          <a:p>
            <a:r>
              <a:rPr lang="en-US" dirty="0"/>
              <a:t>Rationale: Paper 2</a:t>
            </a:r>
          </a:p>
        </p:txBody>
      </p:sp>
      <p:sp>
        <p:nvSpPr>
          <p:cNvPr id="4" name="Content Placeholder 3">
            <a:extLst>
              <a:ext uri="{FF2B5EF4-FFF2-40B4-BE49-F238E27FC236}">
                <a16:creationId xmlns:a16="http://schemas.microsoft.com/office/drawing/2014/main" id="{71920218-56A8-4500-B5AF-EA257D90F58E}"/>
              </a:ext>
            </a:extLst>
          </p:cNvPr>
          <p:cNvSpPr>
            <a:spLocks noGrp="1"/>
          </p:cNvSpPr>
          <p:nvPr>
            <p:ph idx="1"/>
          </p:nvPr>
        </p:nvSpPr>
        <p:spPr/>
        <p:txBody>
          <a:bodyPr>
            <a:normAutofit fontScale="70000" lnSpcReduction="20000"/>
          </a:bodyPr>
          <a:lstStyle/>
          <a:p>
            <a:pPr marL="0" lvl="0" indent="0">
              <a:spcBef>
                <a:spcPts val="0"/>
              </a:spcBef>
              <a:buClr>
                <a:schemeClr val="dk1"/>
              </a:buClr>
              <a:buSzPts val="1100"/>
              <a:buNone/>
            </a:pPr>
            <a:r>
              <a:rPr lang="en-US" dirty="0">
                <a:solidFill>
                  <a:schemeClr val="dk1"/>
                </a:solidFill>
                <a:latin typeface="Titillium Web"/>
                <a:ea typeface="Titillium Web"/>
                <a:cs typeface="Titillium Web"/>
                <a:sym typeface="Titillium Web"/>
              </a:rPr>
              <a:t>The writer demonstrates reasonable, but not consistent, control of the Composing/Written Expression domain’s features, earning a score point 3.</a:t>
            </a:r>
          </a:p>
          <a:p>
            <a:pPr marL="0" lvl="0" indent="0">
              <a:spcBef>
                <a:spcPts val="0"/>
              </a:spcBef>
              <a:buClr>
                <a:schemeClr val="dk1"/>
              </a:buClr>
              <a:buSzPts val="1100"/>
              <a:buNone/>
            </a:pPr>
            <a:endParaRPr lang="en-US" dirty="0">
              <a:solidFill>
                <a:schemeClr val="dk1"/>
              </a:solidFill>
              <a:latin typeface="Titillium Web"/>
              <a:ea typeface="Titillium Web"/>
              <a:cs typeface="Titillium Web"/>
              <a:sym typeface="Titillium Web"/>
            </a:endParaRPr>
          </a:p>
          <a:p>
            <a:pPr marL="0" lvl="0" indent="0">
              <a:spcBef>
                <a:spcPts val="0"/>
              </a:spcBef>
              <a:buClr>
                <a:schemeClr val="dk1"/>
              </a:buClr>
              <a:buSzPts val="1100"/>
              <a:buNone/>
            </a:pPr>
            <a:r>
              <a:rPr lang="en-US" dirty="0">
                <a:solidFill>
                  <a:schemeClr val="dk1"/>
                </a:solidFill>
                <a:latin typeface="Titillium Web"/>
                <a:ea typeface="Titillium Web"/>
                <a:cs typeface="Titillium Web"/>
                <a:sym typeface="Titillium Web"/>
              </a:rPr>
              <a:t>The writer of this essay develops a generally clear thesis and draws reasonable conclusions. The response contains relevant evidence that elaborates ideas and supports purpose, though elaboration is occasionally thin. Ideas are organized in a logical sequence, and there are only a few minor digressions that do not contribute to the purpose. Some reasonably specific word choice and purposeful information help create tone and enhance the writer’s voice. </a:t>
            </a:r>
          </a:p>
          <a:p>
            <a:pPr marL="0" indent="0">
              <a:buNone/>
            </a:pPr>
            <a:endParaRPr lang="en-US" dirty="0"/>
          </a:p>
        </p:txBody>
      </p:sp>
    </p:spTree>
    <p:extLst>
      <p:ext uri="{BB962C8B-B14F-4D97-AF65-F5344CB8AC3E}">
        <p14:creationId xmlns:p14="http://schemas.microsoft.com/office/powerpoint/2010/main" val="3807407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A48AEA-7746-40DE-BF94-3C5472BD5DF8}"/>
              </a:ext>
            </a:extLst>
          </p:cNvPr>
          <p:cNvSpPr>
            <a:spLocks noGrp="1"/>
          </p:cNvSpPr>
          <p:nvPr>
            <p:ph type="title"/>
          </p:nvPr>
        </p:nvSpPr>
        <p:spPr>
          <a:xfrm>
            <a:off x="457200" y="2590800"/>
            <a:ext cx="8229600" cy="1143000"/>
          </a:xfrm>
        </p:spPr>
        <p:txBody>
          <a:bodyPr/>
          <a:lstStyle/>
          <a:p>
            <a:r>
              <a:rPr lang="en-US" dirty="0"/>
              <a:t>Usage and Mechanics</a:t>
            </a:r>
          </a:p>
        </p:txBody>
      </p:sp>
    </p:spTree>
    <p:extLst>
      <p:ext uri="{BB962C8B-B14F-4D97-AF65-F5344CB8AC3E}">
        <p14:creationId xmlns:p14="http://schemas.microsoft.com/office/powerpoint/2010/main" val="43355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9FFD4E-9691-4A7B-8771-04BA0E022688}"/>
              </a:ext>
            </a:extLst>
          </p:cNvPr>
          <p:cNvSpPr>
            <a:spLocks noGrp="1"/>
          </p:cNvSpPr>
          <p:nvPr>
            <p:ph type="title"/>
          </p:nvPr>
        </p:nvSpPr>
        <p:spPr>
          <a:xfrm>
            <a:off x="457200" y="2590800"/>
            <a:ext cx="8229600" cy="1143000"/>
          </a:xfrm>
        </p:spPr>
        <p:txBody>
          <a:bodyPr>
            <a:normAutofit fontScale="90000"/>
          </a:bodyPr>
          <a:lstStyle/>
          <a:p>
            <a:r>
              <a:rPr lang="en-US" dirty="0"/>
              <a:t>Usage and Mechanics Anchor</a:t>
            </a:r>
          </a:p>
        </p:txBody>
      </p:sp>
    </p:spTree>
    <p:extLst>
      <p:ext uri="{BB962C8B-B14F-4D97-AF65-F5344CB8AC3E}">
        <p14:creationId xmlns:p14="http://schemas.microsoft.com/office/powerpoint/2010/main" val="3330352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44148-44AA-4713-9C23-CBA68BBC1440}"/>
              </a:ext>
            </a:extLst>
          </p:cNvPr>
          <p:cNvSpPr>
            <a:spLocks noGrp="1"/>
          </p:cNvSpPr>
          <p:nvPr>
            <p:ph type="title"/>
          </p:nvPr>
        </p:nvSpPr>
        <p:spPr>
          <a:xfrm>
            <a:off x="228600" y="274638"/>
            <a:ext cx="8686800" cy="1143000"/>
          </a:xfrm>
        </p:spPr>
        <p:txBody>
          <a:bodyPr>
            <a:normAutofit fontScale="90000"/>
          </a:bodyPr>
          <a:lstStyle/>
          <a:p>
            <a:r>
              <a:rPr lang="en-US" dirty="0"/>
              <a:t>Usage and Mechanics Paper 1</a:t>
            </a:r>
          </a:p>
        </p:txBody>
      </p:sp>
      <p:sp>
        <p:nvSpPr>
          <p:cNvPr id="3" name="Content Placeholder 2">
            <a:extLst>
              <a:ext uri="{FF2B5EF4-FFF2-40B4-BE49-F238E27FC236}">
                <a16:creationId xmlns:a16="http://schemas.microsoft.com/office/drawing/2014/main" id="{92178B65-46EF-4B74-9B3D-8E0E5C8D5093}"/>
              </a:ext>
            </a:extLst>
          </p:cNvPr>
          <p:cNvSpPr>
            <a:spLocks noGrp="1"/>
          </p:cNvSpPr>
          <p:nvPr>
            <p:ph idx="1"/>
          </p:nvPr>
        </p:nvSpPr>
        <p:spPr/>
        <p:txBody>
          <a:bodyPr/>
          <a:lstStyle/>
          <a:p>
            <a:pPr marL="0" lvl="0" indent="0">
              <a:spcBef>
                <a:spcPts val="600"/>
              </a:spcBef>
              <a:buNone/>
            </a:pPr>
            <a:r>
              <a:rPr lang="en-US" dirty="0"/>
              <a:t>Read “Paper 1” </a:t>
            </a:r>
            <a:r>
              <a:rPr lang="en-US" dirty="0">
                <a:solidFill>
                  <a:schemeClr val="dk1"/>
                </a:solidFill>
              </a:rPr>
              <a:t>from  the designated folder on your table.</a:t>
            </a:r>
            <a:endParaRPr lang="en-US" dirty="0"/>
          </a:p>
          <a:p>
            <a:pPr marL="0" lvl="0" indent="0">
              <a:spcBef>
                <a:spcPts val="600"/>
              </a:spcBef>
              <a:buClr>
                <a:schemeClr val="dk1"/>
              </a:buClr>
              <a:buSzPts val="1100"/>
              <a:buNone/>
            </a:pPr>
            <a:r>
              <a:rPr lang="en-US" dirty="0">
                <a:solidFill>
                  <a:schemeClr val="dk1"/>
                </a:solidFill>
              </a:rPr>
              <a:t>This paper is a 3.  Using the language of the rubric, explain why this paper is a 3.</a:t>
            </a:r>
            <a:endParaRPr lang="en-US" dirty="0"/>
          </a:p>
          <a:p>
            <a:pPr marL="0" lvl="0" indent="0">
              <a:spcBef>
                <a:spcPts val="600"/>
              </a:spcBef>
              <a:buNone/>
            </a:pPr>
            <a:r>
              <a:rPr lang="en-US" dirty="0">
                <a:latin typeface="Titillium Web"/>
                <a:ea typeface="Titillium Web"/>
                <a:cs typeface="Titillium Web"/>
                <a:sym typeface="Titillium Web"/>
              </a:rPr>
              <a:t>Share your rationale with your neighbor.</a:t>
            </a:r>
          </a:p>
          <a:p>
            <a:pPr marL="0" indent="0">
              <a:buNone/>
            </a:pPr>
            <a:endParaRPr lang="en-US" dirty="0"/>
          </a:p>
        </p:txBody>
      </p:sp>
    </p:spTree>
    <p:extLst>
      <p:ext uri="{BB962C8B-B14F-4D97-AF65-F5344CB8AC3E}">
        <p14:creationId xmlns:p14="http://schemas.microsoft.com/office/powerpoint/2010/main" val="3051265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2B220C-5BF8-4689-9AE3-D29E83AC73CF}"/>
              </a:ext>
            </a:extLst>
          </p:cNvPr>
          <p:cNvSpPr>
            <a:spLocks noGrp="1"/>
          </p:cNvSpPr>
          <p:nvPr>
            <p:ph type="title"/>
          </p:nvPr>
        </p:nvSpPr>
        <p:spPr>
          <a:xfrm>
            <a:off x="457200" y="2514600"/>
            <a:ext cx="8229600" cy="1371600"/>
          </a:xfrm>
        </p:spPr>
        <p:txBody>
          <a:bodyPr>
            <a:normAutofit fontScale="90000"/>
          </a:bodyPr>
          <a:lstStyle/>
          <a:p>
            <a:r>
              <a:rPr lang="en-US" sz="4000" dirty="0"/>
              <a:t>Usage and Mechanics Paper 1: </a:t>
            </a:r>
            <a:r>
              <a:rPr lang="en-US" dirty="0"/>
              <a:t/>
            </a:r>
            <a:br>
              <a:rPr lang="en-US" dirty="0"/>
            </a:br>
            <a:r>
              <a:rPr lang="en-US" dirty="0"/>
              <a:t>This paper earned a 3</a:t>
            </a:r>
          </a:p>
        </p:txBody>
      </p:sp>
    </p:spTree>
    <p:extLst>
      <p:ext uri="{BB962C8B-B14F-4D97-AF65-F5344CB8AC3E}">
        <p14:creationId xmlns:p14="http://schemas.microsoft.com/office/powerpoint/2010/main" val="2383730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 dirty="0"/>
              <a:t>Q Focus: Scoring Performance Assessments</a:t>
            </a:r>
            <a:endParaRPr lang="en-US" dirty="0"/>
          </a:p>
        </p:txBody>
      </p:sp>
      <p:sp>
        <p:nvSpPr>
          <p:cNvPr id="4" name="Content Placeholder 3"/>
          <p:cNvSpPr>
            <a:spLocks noGrp="1"/>
          </p:cNvSpPr>
          <p:nvPr>
            <p:ph idx="1"/>
          </p:nvPr>
        </p:nvSpPr>
        <p:spPr/>
        <p:txBody>
          <a:bodyPr>
            <a:normAutofit/>
          </a:bodyPr>
          <a:lstStyle/>
          <a:p>
            <a:pPr marL="0" lvl="0" indent="0">
              <a:spcBef>
                <a:spcPts val="600"/>
              </a:spcBef>
              <a:buClr>
                <a:schemeClr val="dk1"/>
              </a:buClr>
              <a:buSzPts val="1100"/>
              <a:buNone/>
            </a:pPr>
            <a:r>
              <a:rPr lang="en-US" dirty="0"/>
              <a:t>I. Write as many questions as you can conjure.</a:t>
            </a:r>
          </a:p>
          <a:p>
            <a:pPr marL="0" lvl="0" indent="0">
              <a:spcBef>
                <a:spcPts val="600"/>
              </a:spcBef>
              <a:buClr>
                <a:schemeClr val="dk1"/>
              </a:buClr>
              <a:buSzPts val="1100"/>
              <a:buNone/>
            </a:pPr>
            <a:r>
              <a:rPr lang="en-US" dirty="0"/>
              <a:t>II. No discussing. No judging. No clarifying.</a:t>
            </a:r>
          </a:p>
          <a:p>
            <a:pPr marL="0" lvl="0" indent="0">
              <a:spcBef>
                <a:spcPts val="600"/>
              </a:spcBef>
              <a:buClr>
                <a:schemeClr val="dk1"/>
              </a:buClr>
              <a:buSzPts val="1100"/>
              <a:buNone/>
            </a:pPr>
            <a:r>
              <a:rPr lang="en-US" dirty="0"/>
              <a:t>III. One person captures the exact question.</a:t>
            </a:r>
          </a:p>
          <a:p>
            <a:pPr marL="0" lvl="0" indent="0">
              <a:spcBef>
                <a:spcPts val="600"/>
              </a:spcBef>
              <a:buClr>
                <a:schemeClr val="dk1"/>
              </a:buClr>
              <a:buSzPts val="1100"/>
              <a:buNone/>
            </a:pPr>
            <a:r>
              <a:rPr lang="en-US" dirty="0"/>
              <a:t>IV. You have 3 minutes.</a:t>
            </a:r>
          </a:p>
          <a:p>
            <a:pPr marL="0" lvl="0" indent="0">
              <a:spcBef>
                <a:spcPts val="600"/>
              </a:spcBef>
              <a:buClr>
                <a:schemeClr val="dk1"/>
              </a:buClr>
              <a:buSzPts val="1100"/>
              <a:buNone/>
            </a:pPr>
            <a:r>
              <a:rPr lang="en-US" dirty="0"/>
              <a:t>V. Number your questions.</a:t>
            </a:r>
          </a:p>
        </p:txBody>
      </p:sp>
    </p:spTree>
    <p:extLst>
      <p:ext uri="{BB962C8B-B14F-4D97-AF65-F5344CB8AC3E}">
        <p14:creationId xmlns:p14="http://schemas.microsoft.com/office/powerpoint/2010/main" val="542067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0157C-31C2-4919-A795-0C555EB40E70}"/>
              </a:ext>
            </a:extLst>
          </p:cNvPr>
          <p:cNvSpPr>
            <a:spLocks noGrp="1"/>
          </p:cNvSpPr>
          <p:nvPr>
            <p:ph type="title"/>
          </p:nvPr>
        </p:nvSpPr>
        <p:spPr/>
        <p:txBody>
          <a:bodyPr/>
          <a:lstStyle/>
          <a:p>
            <a:r>
              <a:rPr lang="en-US" dirty="0"/>
              <a:t>Rationale: Paper 1</a:t>
            </a:r>
          </a:p>
        </p:txBody>
      </p:sp>
      <p:sp>
        <p:nvSpPr>
          <p:cNvPr id="3" name="Content Placeholder 2">
            <a:extLst>
              <a:ext uri="{FF2B5EF4-FFF2-40B4-BE49-F238E27FC236}">
                <a16:creationId xmlns:a16="http://schemas.microsoft.com/office/drawing/2014/main" id="{179B3C27-B1A0-47BC-B644-C7A966CEA32B}"/>
              </a:ext>
            </a:extLst>
          </p:cNvPr>
          <p:cNvSpPr>
            <a:spLocks noGrp="1"/>
          </p:cNvSpPr>
          <p:nvPr>
            <p:ph idx="1"/>
          </p:nvPr>
        </p:nvSpPr>
        <p:spPr/>
        <p:txBody>
          <a:bodyPr>
            <a:normAutofit fontScale="62500" lnSpcReduction="20000"/>
          </a:bodyPr>
          <a:lstStyle/>
          <a:p>
            <a:pPr marL="0" lvl="0" indent="0">
              <a:spcBef>
                <a:spcPts val="600"/>
              </a:spcBef>
              <a:buClr>
                <a:schemeClr val="dk1"/>
              </a:buClr>
              <a:buSzPts val="1100"/>
              <a:buNone/>
            </a:pPr>
            <a:r>
              <a:rPr lang="en-US" dirty="0">
                <a:latin typeface="Titillium Web"/>
                <a:ea typeface="Titillium Web"/>
                <a:cs typeface="Titillium Web"/>
                <a:sym typeface="Titillium Web"/>
              </a:rPr>
              <a:t>The writer demonstrates reasonable, but not consistent, control of most of the features of the usage and mechanics domain. </a:t>
            </a:r>
            <a:endParaRPr lang="en-US" dirty="0"/>
          </a:p>
          <a:p>
            <a:pPr marL="0" lvl="0" indent="0">
              <a:spcBef>
                <a:spcPts val="600"/>
              </a:spcBef>
              <a:buClr>
                <a:schemeClr val="dk1"/>
              </a:buClr>
              <a:buSzPts val="1100"/>
              <a:buNone/>
            </a:pPr>
            <a:endParaRPr lang="en-US" dirty="0"/>
          </a:p>
          <a:p>
            <a:pPr marL="0" lvl="0" indent="0">
              <a:spcBef>
                <a:spcPts val="600"/>
              </a:spcBef>
              <a:buClr>
                <a:schemeClr val="dk1"/>
              </a:buClr>
              <a:buSzPts val="1100"/>
              <a:buNone/>
            </a:pPr>
            <a:r>
              <a:rPr lang="en-US" dirty="0"/>
              <a:t>In terms of </a:t>
            </a:r>
            <a:r>
              <a:rPr lang="en-US" dirty="0">
                <a:latin typeface="Titillium Web"/>
                <a:ea typeface="Titillium Web"/>
                <a:cs typeface="Titillium Web"/>
                <a:sym typeface="Titillium Web"/>
              </a:rPr>
              <a:t>sentence formations</a:t>
            </a:r>
            <a:r>
              <a:rPr lang="en-US" dirty="0"/>
              <a:t>, the feature is handled well, although a comma splice appears in the third paragraph.</a:t>
            </a:r>
            <a:r>
              <a:rPr lang="en-US" dirty="0">
                <a:latin typeface="Titillium Web"/>
                <a:ea typeface="Titillium Web"/>
                <a:cs typeface="Titillium Web"/>
                <a:sym typeface="Titillium Web"/>
              </a:rPr>
              <a:t> </a:t>
            </a:r>
            <a:r>
              <a:rPr lang="en-US" dirty="0">
                <a:highlight>
                  <a:srgbClr val="FFFF00"/>
                </a:highlight>
                <a:latin typeface="Titillium Web"/>
                <a:ea typeface="Titillium Web"/>
                <a:cs typeface="Titillium Web"/>
                <a:sym typeface="Titillium Web"/>
              </a:rPr>
              <a:t>In</a:t>
            </a:r>
            <a:r>
              <a:rPr lang="en-US" dirty="0">
                <a:highlight>
                  <a:srgbClr val="FFFF00"/>
                </a:highlight>
              </a:rPr>
              <a:t> </a:t>
            </a:r>
            <a:r>
              <a:rPr lang="en-US" dirty="0">
                <a:highlight>
                  <a:srgbClr val="FFFF00"/>
                </a:highlight>
                <a:latin typeface="Titillium Web"/>
                <a:ea typeface="Titillium Web"/>
                <a:cs typeface="Titillium Web"/>
                <a:sym typeface="Titillium Web"/>
              </a:rPr>
              <a:t>usage</a:t>
            </a:r>
            <a:r>
              <a:rPr lang="en-US" dirty="0"/>
              <a:t>, a variety of errors proves indicative of some weakness in the feature. </a:t>
            </a:r>
            <a:r>
              <a:rPr lang="en-US" dirty="0">
                <a:latin typeface="Titillium Web"/>
                <a:ea typeface="Titillium Web"/>
                <a:cs typeface="Titillium Web"/>
                <a:sym typeface="Titillium Web"/>
              </a:rPr>
              <a:t>Parts of speech</a:t>
            </a:r>
            <a:r>
              <a:rPr lang="en-US" dirty="0"/>
              <a:t> are confused at times, and </a:t>
            </a:r>
            <a:r>
              <a:rPr lang="en-US" dirty="0">
                <a:latin typeface="Titillium Web"/>
                <a:ea typeface="Titillium Web"/>
                <a:cs typeface="Titillium Web"/>
                <a:sym typeface="Titillium Web"/>
              </a:rPr>
              <a:t>homophone </a:t>
            </a:r>
            <a:r>
              <a:rPr lang="en-US" dirty="0"/>
              <a:t>mistakes, as well as </a:t>
            </a:r>
            <a:r>
              <a:rPr lang="en-US" dirty="0">
                <a:latin typeface="Titillium Web"/>
                <a:ea typeface="Titillium Web"/>
                <a:cs typeface="Titillium Web"/>
                <a:sym typeface="Titillium Web"/>
              </a:rPr>
              <a:t>subject-verb agreement</a:t>
            </a:r>
            <a:r>
              <a:rPr lang="en-US" dirty="0"/>
              <a:t> issues, are present alongside examples of correct usage.</a:t>
            </a:r>
            <a:r>
              <a:rPr lang="en-US" dirty="0">
                <a:highlight>
                  <a:srgbClr val="FFFF00"/>
                </a:highlight>
                <a:latin typeface="Titillium Web"/>
                <a:ea typeface="Titillium Web"/>
                <a:cs typeface="Titillium Web"/>
                <a:sym typeface="Titillium Web"/>
              </a:rPr>
              <a:t> In mechanics,</a:t>
            </a:r>
            <a:r>
              <a:rPr lang="en-US" dirty="0">
                <a:latin typeface="Titillium Web"/>
                <a:ea typeface="Titillium Web"/>
                <a:cs typeface="Titillium Web"/>
                <a:sym typeface="Titillium Web"/>
              </a:rPr>
              <a:t> commas</a:t>
            </a:r>
            <a:r>
              <a:rPr lang="en-US" dirty="0"/>
              <a:t> are used properly at times but are missing at others. The variety of errors across features of the Usage and Mechanics domain demonstrates reasonable, but not consistent control, warranting a </a:t>
            </a:r>
            <a:r>
              <a:rPr lang="en-US" dirty="0">
                <a:latin typeface="Titillium Web"/>
                <a:ea typeface="Titillium Web"/>
                <a:cs typeface="Titillium Web"/>
                <a:sym typeface="Titillium Web"/>
              </a:rPr>
              <a:t>score point 3.</a:t>
            </a:r>
          </a:p>
          <a:p>
            <a:pPr marL="0" indent="0">
              <a:buNone/>
            </a:pPr>
            <a:endParaRPr lang="en-US" dirty="0"/>
          </a:p>
        </p:txBody>
      </p:sp>
    </p:spTree>
    <p:extLst>
      <p:ext uri="{BB962C8B-B14F-4D97-AF65-F5344CB8AC3E}">
        <p14:creationId xmlns:p14="http://schemas.microsoft.com/office/powerpoint/2010/main" val="2366332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D3669-3E35-4E17-99BD-36ADF742C3BC}"/>
              </a:ext>
            </a:extLst>
          </p:cNvPr>
          <p:cNvSpPr>
            <a:spLocks noGrp="1"/>
          </p:cNvSpPr>
          <p:nvPr>
            <p:ph type="title"/>
          </p:nvPr>
        </p:nvSpPr>
        <p:spPr>
          <a:xfrm>
            <a:off x="152400" y="274638"/>
            <a:ext cx="8763000" cy="1143000"/>
          </a:xfrm>
        </p:spPr>
        <p:txBody>
          <a:bodyPr>
            <a:normAutofit fontScale="90000"/>
          </a:bodyPr>
          <a:lstStyle/>
          <a:p>
            <a:r>
              <a:rPr lang="en-US" dirty="0"/>
              <a:t>Usage and Mechanics Paper 2</a:t>
            </a:r>
          </a:p>
        </p:txBody>
      </p:sp>
      <p:sp>
        <p:nvSpPr>
          <p:cNvPr id="3" name="Content Placeholder 2">
            <a:extLst>
              <a:ext uri="{FF2B5EF4-FFF2-40B4-BE49-F238E27FC236}">
                <a16:creationId xmlns:a16="http://schemas.microsoft.com/office/drawing/2014/main" id="{75862790-A87D-4B8F-B996-0487F54E78E6}"/>
              </a:ext>
            </a:extLst>
          </p:cNvPr>
          <p:cNvSpPr>
            <a:spLocks noGrp="1"/>
          </p:cNvSpPr>
          <p:nvPr>
            <p:ph idx="1"/>
          </p:nvPr>
        </p:nvSpPr>
        <p:spPr/>
        <p:txBody>
          <a:bodyPr/>
          <a:lstStyle/>
          <a:p>
            <a:pPr marL="0" lvl="0" indent="0">
              <a:spcBef>
                <a:spcPts val="600"/>
              </a:spcBef>
              <a:buNone/>
            </a:pPr>
            <a:r>
              <a:rPr lang="en-US" dirty="0"/>
              <a:t>Read “Paper 2” </a:t>
            </a:r>
            <a:r>
              <a:rPr lang="en-US" dirty="0">
                <a:solidFill>
                  <a:schemeClr val="dk1"/>
                </a:solidFill>
              </a:rPr>
              <a:t>from  the designated folder on your table.</a:t>
            </a:r>
            <a:r>
              <a:rPr lang="en-US" dirty="0"/>
              <a:t>  </a:t>
            </a:r>
          </a:p>
          <a:p>
            <a:pPr marL="0" lvl="0" indent="0">
              <a:spcBef>
                <a:spcPts val="600"/>
              </a:spcBef>
              <a:buNone/>
            </a:pPr>
            <a:r>
              <a:rPr lang="en-US" dirty="0">
                <a:solidFill>
                  <a:schemeClr val="dk1"/>
                </a:solidFill>
              </a:rPr>
              <a:t>This paper is a 4. Using the language of the rubric, explain why this paper is a 4.</a:t>
            </a:r>
            <a:endParaRPr lang="en-US" dirty="0"/>
          </a:p>
          <a:p>
            <a:pPr marL="0" lvl="0" indent="0">
              <a:spcBef>
                <a:spcPts val="600"/>
              </a:spcBef>
              <a:buNone/>
            </a:pPr>
            <a:r>
              <a:rPr lang="en-US" dirty="0">
                <a:latin typeface="Titillium Web"/>
                <a:ea typeface="Titillium Web"/>
                <a:cs typeface="Titillium Web"/>
                <a:sym typeface="Titillium Web"/>
              </a:rPr>
              <a:t>Share your rationale with your neighbor.</a:t>
            </a:r>
          </a:p>
          <a:p>
            <a:pPr marL="0" indent="0">
              <a:buNone/>
            </a:pPr>
            <a:endParaRPr lang="en-US" dirty="0"/>
          </a:p>
        </p:txBody>
      </p:sp>
    </p:spTree>
    <p:extLst>
      <p:ext uri="{BB962C8B-B14F-4D97-AF65-F5344CB8AC3E}">
        <p14:creationId xmlns:p14="http://schemas.microsoft.com/office/powerpoint/2010/main" val="32344122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17CD09-B9A7-4E1C-AB0B-3C250FC34F43}"/>
              </a:ext>
            </a:extLst>
          </p:cNvPr>
          <p:cNvSpPr>
            <a:spLocks noGrp="1"/>
          </p:cNvSpPr>
          <p:nvPr>
            <p:ph type="title"/>
          </p:nvPr>
        </p:nvSpPr>
        <p:spPr>
          <a:xfrm>
            <a:off x="457200" y="2590800"/>
            <a:ext cx="8229600" cy="1143000"/>
          </a:xfrm>
        </p:spPr>
        <p:txBody>
          <a:bodyPr/>
          <a:lstStyle/>
          <a:p>
            <a:r>
              <a:rPr lang="en-US" dirty="0"/>
              <a:t>This paper earned a 4</a:t>
            </a:r>
          </a:p>
        </p:txBody>
      </p:sp>
    </p:spTree>
    <p:extLst>
      <p:ext uri="{BB962C8B-B14F-4D97-AF65-F5344CB8AC3E}">
        <p14:creationId xmlns:p14="http://schemas.microsoft.com/office/powerpoint/2010/main" val="3855202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C31C7AF-62F0-4A2D-B070-AAAE1908DFD4}"/>
              </a:ext>
            </a:extLst>
          </p:cNvPr>
          <p:cNvSpPr>
            <a:spLocks noGrp="1"/>
          </p:cNvSpPr>
          <p:nvPr>
            <p:ph type="title"/>
          </p:nvPr>
        </p:nvSpPr>
        <p:spPr/>
        <p:txBody>
          <a:bodyPr>
            <a:normAutofit fontScale="90000"/>
          </a:bodyPr>
          <a:lstStyle/>
          <a:p>
            <a:r>
              <a:rPr lang="en-US" dirty="0"/>
              <a:t>Rationale: Usage and Mechanics Paper 2</a:t>
            </a:r>
          </a:p>
        </p:txBody>
      </p:sp>
      <p:sp>
        <p:nvSpPr>
          <p:cNvPr id="7" name="Content Placeholder 6">
            <a:extLst>
              <a:ext uri="{FF2B5EF4-FFF2-40B4-BE49-F238E27FC236}">
                <a16:creationId xmlns:a16="http://schemas.microsoft.com/office/drawing/2014/main" id="{0F53DC48-658F-490A-964B-B96E0F17FA1F}"/>
              </a:ext>
            </a:extLst>
          </p:cNvPr>
          <p:cNvSpPr>
            <a:spLocks noGrp="1"/>
          </p:cNvSpPr>
          <p:nvPr>
            <p:ph idx="1"/>
          </p:nvPr>
        </p:nvSpPr>
        <p:spPr/>
        <p:txBody>
          <a:bodyPr>
            <a:normAutofit fontScale="62500" lnSpcReduction="20000"/>
          </a:bodyPr>
          <a:lstStyle/>
          <a:p>
            <a:pPr marL="0" lvl="0" indent="0">
              <a:spcBef>
                <a:spcPts val="600"/>
              </a:spcBef>
              <a:buNone/>
            </a:pPr>
            <a:r>
              <a:rPr lang="en-US" dirty="0">
                <a:latin typeface="Titillium Web"/>
                <a:ea typeface="Titillium Web"/>
                <a:cs typeface="Titillium Web"/>
                <a:sym typeface="Titillium Web"/>
              </a:rPr>
              <a:t>The writer demonstrates consistent, though not necessarily perfect, control of the Usage and Mechanics domain’s features.</a:t>
            </a:r>
          </a:p>
          <a:p>
            <a:pPr marL="0" lvl="0" indent="0">
              <a:spcBef>
                <a:spcPts val="600"/>
              </a:spcBef>
              <a:buNone/>
            </a:pPr>
            <a:endParaRPr lang="en-US" dirty="0"/>
          </a:p>
          <a:p>
            <a:pPr marL="0" lvl="0" indent="0">
              <a:spcBef>
                <a:spcPts val="600"/>
              </a:spcBef>
              <a:buNone/>
            </a:pPr>
            <a:r>
              <a:rPr lang="en-US" dirty="0"/>
              <a:t>Despite two sentences in the last paragraph that begin with the conjunction “but,” which are treated as errors, consistent control of</a:t>
            </a:r>
            <a:r>
              <a:rPr lang="en-US" dirty="0">
                <a:latin typeface="Titillium Web"/>
                <a:ea typeface="Titillium Web"/>
                <a:cs typeface="Titillium Web"/>
                <a:sym typeface="Titillium Web"/>
              </a:rPr>
              <a:t> sentence formation</a:t>
            </a:r>
            <a:r>
              <a:rPr lang="en-US" dirty="0"/>
              <a:t> is evident throughout the response. There are a couple of </a:t>
            </a:r>
            <a:r>
              <a:rPr lang="en-US" dirty="0">
                <a:highlight>
                  <a:srgbClr val="FFFF00"/>
                </a:highlight>
                <a:latin typeface="Titillium Web"/>
                <a:ea typeface="Titillium Web"/>
                <a:cs typeface="Titillium Web"/>
                <a:sym typeface="Titillium Web"/>
              </a:rPr>
              <a:t>usage</a:t>
            </a:r>
            <a:r>
              <a:rPr lang="en-US" dirty="0"/>
              <a:t> errors; however, </a:t>
            </a:r>
            <a:r>
              <a:rPr lang="en-US" dirty="0">
                <a:highlight>
                  <a:srgbClr val="FFFF00"/>
                </a:highlight>
                <a:latin typeface="Titillium Web"/>
                <a:ea typeface="Titillium Web"/>
                <a:cs typeface="Titillium Web"/>
                <a:sym typeface="Titillium Web"/>
              </a:rPr>
              <a:t>usage</a:t>
            </a:r>
            <a:r>
              <a:rPr lang="en-US" dirty="0"/>
              <a:t> is well controlled overall. </a:t>
            </a:r>
            <a:r>
              <a:rPr lang="en-US" dirty="0">
                <a:latin typeface="Titillium Web"/>
                <a:ea typeface="Titillium Web"/>
                <a:cs typeface="Titillium Web"/>
                <a:sym typeface="Titillium Web"/>
              </a:rPr>
              <a:t>Punctuation</a:t>
            </a:r>
            <a:r>
              <a:rPr lang="en-US" dirty="0"/>
              <a:t> is consistently employed, with only a few errors involving missing</a:t>
            </a:r>
            <a:r>
              <a:rPr lang="en-US" dirty="0">
                <a:latin typeface="Titillium Web"/>
                <a:ea typeface="Titillium Web"/>
                <a:cs typeface="Titillium Web"/>
                <a:sym typeface="Titillium Web"/>
              </a:rPr>
              <a:t> commas</a:t>
            </a:r>
            <a:r>
              <a:rPr lang="en-US" dirty="0"/>
              <a:t> before introductory clauses. Consistent, though not necessarily perfect, control of the Usage and Mechanics domain’s features is displayed throughout this response, resulting in a</a:t>
            </a:r>
            <a:r>
              <a:rPr lang="en-US" dirty="0">
                <a:latin typeface="Titillium Web"/>
                <a:ea typeface="Titillium Web"/>
                <a:cs typeface="Titillium Web"/>
                <a:sym typeface="Titillium Web"/>
              </a:rPr>
              <a:t> score point 4.</a:t>
            </a:r>
          </a:p>
          <a:p>
            <a:pPr marL="0" indent="0">
              <a:buNone/>
            </a:pPr>
            <a:endParaRPr lang="en-US" dirty="0"/>
          </a:p>
        </p:txBody>
      </p:sp>
    </p:spTree>
    <p:extLst>
      <p:ext uri="{BB962C8B-B14F-4D97-AF65-F5344CB8AC3E}">
        <p14:creationId xmlns:p14="http://schemas.microsoft.com/office/powerpoint/2010/main" val="3469509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8F898E-BC45-42E3-BE56-2D2B1A977E7D}"/>
              </a:ext>
            </a:extLst>
          </p:cNvPr>
          <p:cNvSpPr>
            <a:spLocks noGrp="1"/>
          </p:cNvSpPr>
          <p:nvPr>
            <p:ph type="title"/>
          </p:nvPr>
        </p:nvSpPr>
        <p:spPr>
          <a:xfrm>
            <a:off x="457200" y="2438400"/>
            <a:ext cx="8229600" cy="1143000"/>
          </a:xfrm>
        </p:spPr>
        <p:txBody>
          <a:bodyPr>
            <a:normAutofit fontScale="90000"/>
          </a:bodyPr>
          <a:lstStyle/>
          <a:p>
            <a:r>
              <a:rPr lang="en-US" dirty="0"/>
              <a:t>Experience the Scoring Process</a:t>
            </a:r>
          </a:p>
        </p:txBody>
      </p:sp>
    </p:spTree>
    <p:extLst>
      <p:ext uri="{BB962C8B-B14F-4D97-AF65-F5344CB8AC3E}">
        <p14:creationId xmlns:p14="http://schemas.microsoft.com/office/powerpoint/2010/main" val="2963578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A19CE-9AF4-4CCE-9667-1B7EC146AA11}"/>
              </a:ext>
            </a:extLst>
          </p:cNvPr>
          <p:cNvSpPr>
            <a:spLocks noGrp="1"/>
          </p:cNvSpPr>
          <p:nvPr>
            <p:ph type="title"/>
          </p:nvPr>
        </p:nvSpPr>
        <p:spPr>
          <a:xfrm>
            <a:off x="457200" y="2209800"/>
            <a:ext cx="8229600" cy="1790700"/>
          </a:xfrm>
        </p:spPr>
        <p:txBody>
          <a:bodyPr>
            <a:normAutofit fontScale="90000"/>
          </a:bodyPr>
          <a:lstStyle/>
          <a:p>
            <a:r>
              <a:rPr lang="en-US" dirty="0">
                <a:latin typeface="Titillium Web Light"/>
                <a:ea typeface="Titillium Web Light"/>
                <a:cs typeface="Titillium Web Light"/>
                <a:sym typeface="Titillium Web Light"/>
              </a:rPr>
              <a:t>Each group member needs a copy of the Practice Scoring papers located in </a:t>
            </a:r>
            <a:r>
              <a:rPr lang="en-US" dirty="0" err="1">
                <a:latin typeface="Titillium Web Light"/>
                <a:ea typeface="Titillium Web Light"/>
                <a:cs typeface="Titillium Web Light"/>
                <a:sym typeface="Titillium Web Light"/>
              </a:rPr>
              <a:t>th</a:t>
            </a:r>
            <a:r>
              <a:rPr lang="en-US" dirty="0">
                <a:latin typeface="Titillium Web Light"/>
                <a:ea typeface="Titillium Web Light"/>
                <a:cs typeface="Titillium Web Light"/>
                <a:sym typeface="Titillium Web Light"/>
              </a:rPr>
              <a:t> designated folder on your table.</a:t>
            </a:r>
            <a:br>
              <a:rPr lang="en-US" dirty="0">
                <a:latin typeface="Titillium Web Light"/>
                <a:ea typeface="Titillium Web Light"/>
                <a:cs typeface="Titillium Web Light"/>
                <a:sym typeface="Titillium Web Light"/>
              </a:rPr>
            </a:br>
            <a:endParaRPr lang="en-US" dirty="0"/>
          </a:p>
        </p:txBody>
      </p:sp>
    </p:spTree>
    <p:extLst>
      <p:ext uri="{BB962C8B-B14F-4D97-AF65-F5344CB8AC3E}">
        <p14:creationId xmlns:p14="http://schemas.microsoft.com/office/powerpoint/2010/main" val="24583312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75F37F-3EAF-4130-8492-6A12BAB68899}"/>
              </a:ext>
            </a:extLst>
          </p:cNvPr>
          <p:cNvSpPr>
            <a:spLocks noGrp="1"/>
          </p:cNvSpPr>
          <p:nvPr>
            <p:ph type="title"/>
          </p:nvPr>
        </p:nvSpPr>
        <p:spPr/>
        <p:txBody>
          <a:bodyPr/>
          <a:lstStyle/>
          <a:p>
            <a:r>
              <a:rPr lang="en-US" dirty="0"/>
              <a:t>On Your Own</a:t>
            </a:r>
          </a:p>
        </p:txBody>
      </p:sp>
      <p:sp>
        <p:nvSpPr>
          <p:cNvPr id="4" name="Content Placeholder 3">
            <a:extLst>
              <a:ext uri="{FF2B5EF4-FFF2-40B4-BE49-F238E27FC236}">
                <a16:creationId xmlns:a16="http://schemas.microsoft.com/office/drawing/2014/main" id="{F57FE736-B508-46EE-9912-963C5AC26317}"/>
              </a:ext>
            </a:extLst>
          </p:cNvPr>
          <p:cNvSpPr>
            <a:spLocks noGrp="1"/>
          </p:cNvSpPr>
          <p:nvPr>
            <p:ph idx="1"/>
          </p:nvPr>
        </p:nvSpPr>
        <p:spPr/>
        <p:txBody>
          <a:bodyPr/>
          <a:lstStyle/>
          <a:p>
            <a:pPr marL="457200" lvl="0" indent="-457200">
              <a:spcBef>
                <a:spcPts val="600"/>
              </a:spcBef>
              <a:buSzPts val="3600"/>
              <a:buAutoNum type="arabicPeriod"/>
            </a:pPr>
            <a:r>
              <a:rPr lang="en-US" dirty="0"/>
              <a:t>Read both sample papers. Give each paper a score for each category.</a:t>
            </a:r>
          </a:p>
          <a:p>
            <a:pPr marL="457200" lvl="0" indent="-457200">
              <a:spcBef>
                <a:spcPts val="0"/>
              </a:spcBef>
              <a:buSzPts val="3600"/>
              <a:buAutoNum type="arabicPeriod"/>
            </a:pPr>
            <a:r>
              <a:rPr lang="en-US" dirty="0"/>
              <a:t>Share your scores with your neighbor.</a:t>
            </a:r>
          </a:p>
          <a:p>
            <a:pPr marL="0" indent="0">
              <a:buNone/>
            </a:pPr>
            <a:endParaRPr lang="en-US" dirty="0"/>
          </a:p>
        </p:txBody>
      </p:sp>
    </p:spTree>
    <p:extLst>
      <p:ext uri="{BB962C8B-B14F-4D97-AF65-F5344CB8AC3E}">
        <p14:creationId xmlns:p14="http://schemas.microsoft.com/office/powerpoint/2010/main" val="2181115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30FABE-EF05-4776-929C-E54E8A81CE1A}"/>
              </a:ext>
            </a:extLst>
          </p:cNvPr>
          <p:cNvSpPr>
            <a:spLocks noGrp="1"/>
          </p:cNvSpPr>
          <p:nvPr>
            <p:ph type="title"/>
          </p:nvPr>
        </p:nvSpPr>
        <p:spPr>
          <a:xfrm>
            <a:off x="457200" y="274638"/>
            <a:ext cx="8229600" cy="5135562"/>
          </a:xfrm>
        </p:spPr>
        <p:txBody>
          <a:bodyPr>
            <a:normAutofit/>
          </a:bodyPr>
          <a:lstStyle/>
          <a:p>
            <a:r>
              <a:rPr lang="en" dirty="0"/>
              <a:t>Paper 1 earned a </a:t>
            </a:r>
            <a:r>
              <a:rPr lang="en" dirty="0">
                <a:cs typeface="Dosis"/>
                <a:sym typeface="Dosis"/>
              </a:rPr>
              <a:t>2</a:t>
            </a:r>
            <a:r>
              <a:rPr lang="en" dirty="0">
                <a:latin typeface="Dosis"/>
                <a:ea typeface="Dosis"/>
                <a:cs typeface="Dosis"/>
                <a:sym typeface="Dosis"/>
              </a:rPr>
              <a:t> </a:t>
            </a:r>
            <a:r>
              <a:rPr lang="en" dirty="0"/>
              <a:t>in Composing &amp; Written Expression.</a:t>
            </a:r>
            <a:endParaRPr lang="en-US" dirty="0"/>
          </a:p>
        </p:txBody>
      </p:sp>
    </p:spTree>
    <p:extLst>
      <p:ext uri="{BB962C8B-B14F-4D97-AF65-F5344CB8AC3E}">
        <p14:creationId xmlns:p14="http://schemas.microsoft.com/office/powerpoint/2010/main" val="17893234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ADDA5-6650-4CEA-9579-8C17928ECAF0}"/>
              </a:ext>
            </a:extLst>
          </p:cNvPr>
          <p:cNvSpPr>
            <a:spLocks noGrp="1"/>
          </p:cNvSpPr>
          <p:nvPr>
            <p:ph type="title"/>
          </p:nvPr>
        </p:nvSpPr>
        <p:spPr/>
        <p:txBody>
          <a:bodyPr>
            <a:normAutofit fontScale="90000"/>
          </a:bodyPr>
          <a:lstStyle/>
          <a:p>
            <a:r>
              <a:rPr lang="en-US" dirty="0"/>
              <a:t>Rationale: Composing and Written Expression Paper 1</a:t>
            </a:r>
          </a:p>
        </p:txBody>
      </p:sp>
      <p:sp>
        <p:nvSpPr>
          <p:cNvPr id="3" name="Content Placeholder 2">
            <a:extLst>
              <a:ext uri="{FF2B5EF4-FFF2-40B4-BE49-F238E27FC236}">
                <a16:creationId xmlns:a16="http://schemas.microsoft.com/office/drawing/2014/main" id="{85C213D4-9EBA-4EBB-9368-F56FCF7343F4}"/>
              </a:ext>
            </a:extLst>
          </p:cNvPr>
          <p:cNvSpPr>
            <a:spLocks noGrp="1"/>
          </p:cNvSpPr>
          <p:nvPr>
            <p:ph idx="1"/>
          </p:nvPr>
        </p:nvSpPr>
        <p:spPr/>
        <p:txBody>
          <a:bodyPr>
            <a:normAutofit fontScale="85000" lnSpcReduction="10000"/>
          </a:bodyPr>
          <a:lstStyle/>
          <a:p>
            <a:pPr marL="0" indent="0">
              <a:buNone/>
            </a:pPr>
            <a:endParaRPr lang="en-US" dirty="0"/>
          </a:p>
          <a:p>
            <a:pPr marL="0" indent="0">
              <a:buNone/>
            </a:pPr>
            <a:r>
              <a:rPr lang="en-US" sz="2800" dirty="0"/>
              <a:t>The writer attempts to develop a </a:t>
            </a:r>
            <a:r>
              <a:rPr lang="en-US" sz="3000" dirty="0">
                <a:cs typeface="Titillium Web"/>
                <a:sym typeface="Titillium Web"/>
              </a:rPr>
              <a:t>thesis</a:t>
            </a:r>
            <a:r>
              <a:rPr lang="en-US" sz="2800" dirty="0"/>
              <a:t> but </a:t>
            </a:r>
            <a:r>
              <a:rPr lang="en-US" sz="2800" dirty="0">
                <a:cs typeface="Titillium Web"/>
                <a:sym typeface="Titillium Web"/>
              </a:rPr>
              <a:t>inconsistently </a:t>
            </a:r>
            <a:r>
              <a:rPr lang="en-US" sz="2800" dirty="0"/>
              <a:t>illustrates the central idea. The </a:t>
            </a:r>
            <a:r>
              <a:rPr lang="en-US" sz="2800" dirty="0">
                <a:cs typeface="Titillium Web"/>
                <a:sym typeface="Titillium Web"/>
              </a:rPr>
              <a:t>evidence provided is thin</a:t>
            </a:r>
            <a:r>
              <a:rPr lang="en-US" sz="2800" dirty="0"/>
              <a:t>, and the </a:t>
            </a:r>
            <a:r>
              <a:rPr lang="en-US" sz="2800" dirty="0">
                <a:cs typeface="Titillium Web"/>
                <a:sym typeface="Titillium Web"/>
              </a:rPr>
              <a:t>conclusions drawn are weak</a:t>
            </a:r>
            <a:r>
              <a:rPr lang="en-US" sz="2800" dirty="0"/>
              <a:t>. There is evidence of an organizational structure, and there are </a:t>
            </a:r>
            <a:r>
              <a:rPr lang="en-US" sz="2800" dirty="0">
                <a:cs typeface="Titillium Web"/>
                <a:sym typeface="Titillium Web"/>
              </a:rPr>
              <a:t>no major digressions</a:t>
            </a:r>
            <a:r>
              <a:rPr lang="en-US" sz="2800" dirty="0"/>
              <a:t>, but the response </a:t>
            </a:r>
            <a:r>
              <a:rPr lang="en-US" sz="2800" dirty="0">
                <a:cs typeface="Titillium Web"/>
                <a:sym typeface="Titillium Web"/>
              </a:rPr>
              <a:t>lacks transitions</a:t>
            </a:r>
            <a:r>
              <a:rPr lang="en-US" sz="2800" dirty="0"/>
              <a:t> to connect ideas across paragraphs. The writer demonstrates </a:t>
            </a:r>
            <a:r>
              <a:rPr lang="en-US" sz="2800" dirty="0">
                <a:cs typeface="Titillium Web"/>
                <a:sym typeface="Titillium Web"/>
              </a:rPr>
              <a:t>inconsistent control </a:t>
            </a:r>
            <a:r>
              <a:rPr lang="en-US" sz="2800" dirty="0"/>
              <a:t>of several of the Composing/Written Expression domain’s features,</a:t>
            </a:r>
            <a:r>
              <a:rPr lang="en-US" sz="2800" dirty="0">
                <a:cs typeface="Titillium Web"/>
                <a:sym typeface="Titillium Web"/>
              </a:rPr>
              <a:t> indicating significant weakness, </a:t>
            </a:r>
            <a:r>
              <a:rPr lang="en-US" sz="2800" dirty="0"/>
              <a:t>receiving a </a:t>
            </a:r>
            <a:r>
              <a:rPr lang="en-US" sz="2800" dirty="0">
                <a:cs typeface="Titillium Web"/>
                <a:sym typeface="Titillium Web"/>
              </a:rPr>
              <a:t>score point 2.</a:t>
            </a:r>
            <a:endParaRPr lang="en-US" sz="2800" dirty="0">
              <a:solidFill>
                <a:srgbClr val="FF0000"/>
              </a:solidFill>
              <a:cs typeface="Titillium Web"/>
              <a:sym typeface="Titillium Web"/>
            </a:endParaRPr>
          </a:p>
          <a:p>
            <a:pPr marL="0" indent="0">
              <a:buNone/>
            </a:pPr>
            <a:endParaRPr lang="en-US" dirty="0"/>
          </a:p>
        </p:txBody>
      </p:sp>
    </p:spTree>
    <p:extLst>
      <p:ext uri="{BB962C8B-B14F-4D97-AF65-F5344CB8AC3E}">
        <p14:creationId xmlns:p14="http://schemas.microsoft.com/office/powerpoint/2010/main" val="25141294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0FBCB-244E-4150-9A8E-10C0AFB9EFB2}"/>
              </a:ext>
            </a:extLst>
          </p:cNvPr>
          <p:cNvSpPr>
            <a:spLocks noGrp="1"/>
          </p:cNvSpPr>
          <p:nvPr>
            <p:ph type="title"/>
          </p:nvPr>
        </p:nvSpPr>
        <p:spPr/>
        <p:txBody>
          <a:bodyPr>
            <a:normAutofit fontScale="90000"/>
          </a:bodyPr>
          <a:lstStyle/>
          <a:p>
            <a:r>
              <a:rPr lang="en-US" dirty="0"/>
              <a:t>Rationale: Paper 1 (Continued)</a:t>
            </a:r>
          </a:p>
        </p:txBody>
      </p:sp>
      <p:sp>
        <p:nvSpPr>
          <p:cNvPr id="3" name="Content Placeholder 2">
            <a:extLst>
              <a:ext uri="{FF2B5EF4-FFF2-40B4-BE49-F238E27FC236}">
                <a16:creationId xmlns:a16="http://schemas.microsoft.com/office/drawing/2014/main" id="{A40EC22C-BD6E-44D1-8B7D-52C92F199C87}"/>
              </a:ext>
            </a:extLst>
          </p:cNvPr>
          <p:cNvSpPr>
            <a:spLocks noGrp="1"/>
          </p:cNvSpPr>
          <p:nvPr>
            <p:ph idx="1"/>
          </p:nvPr>
        </p:nvSpPr>
        <p:spPr/>
        <p:txBody>
          <a:bodyPr>
            <a:normAutofit fontScale="85000" lnSpcReduction="10000"/>
          </a:bodyPr>
          <a:lstStyle/>
          <a:p>
            <a:pPr marL="0" indent="0">
              <a:buNone/>
            </a:pPr>
            <a:r>
              <a:rPr lang="en-US" dirty="0"/>
              <a:t>Usage and Mechanics </a:t>
            </a:r>
          </a:p>
          <a:p>
            <a:pPr marL="0" indent="0">
              <a:buNone/>
            </a:pPr>
            <a:r>
              <a:rPr lang="en-US" dirty="0">
                <a:solidFill>
                  <a:schemeClr val="dk1"/>
                </a:solidFill>
                <a:latin typeface="Titillium Web"/>
                <a:ea typeface="Titillium Web"/>
                <a:cs typeface="Titillium Web"/>
                <a:sym typeface="Titillium Web"/>
              </a:rPr>
              <a:t>The writer demonstrates consistent control of sentence formation, avoiding fragments and run-ons, although there is a comma splice. Usage is consistently controlled. There are a few mechanics errors in punctuation, spelling, and capitalization. The response is correctly formatted. The writer demonstrates consistent, though not necessarily perfect control of the Usage and Mechanics domain’s features, receiving a score point 4.</a:t>
            </a:r>
            <a:endParaRPr lang="en-US" dirty="0">
              <a:solidFill>
                <a:srgbClr val="FF0000"/>
              </a:solidFill>
              <a:latin typeface="Titillium Web"/>
              <a:ea typeface="Titillium Web"/>
              <a:cs typeface="Titillium Web"/>
              <a:sym typeface="Titillium Web"/>
            </a:endParaRPr>
          </a:p>
          <a:p>
            <a:pPr marL="0" indent="0">
              <a:buNone/>
            </a:pPr>
            <a:endParaRPr lang="en-US" dirty="0"/>
          </a:p>
        </p:txBody>
      </p:sp>
    </p:spTree>
    <p:extLst>
      <p:ext uri="{BB962C8B-B14F-4D97-AF65-F5344CB8AC3E}">
        <p14:creationId xmlns:p14="http://schemas.microsoft.com/office/powerpoint/2010/main" val="2778472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D148E-DBC9-4A0E-9585-67994C70F755}"/>
              </a:ext>
            </a:extLst>
          </p:cNvPr>
          <p:cNvSpPr>
            <a:spLocks noGrp="1"/>
          </p:cNvSpPr>
          <p:nvPr>
            <p:ph type="title"/>
          </p:nvPr>
        </p:nvSpPr>
        <p:spPr/>
        <p:txBody>
          <a:bodyPr>
            <a:noAutofit/>
          </a:bodyPr>
          <a:lstStyle/>
          <a:p>
            <a:r>
              <a:rPr lang="en-US" sz="3600" dirty="0"/>
              <a:t>Q Focus: Scoring Performance Assessments Part Two</a:t>
            </a:r>
          </a:p>
        </p:txBody>
      </p:sp>
      <p:sp>
        <p:nvSpPr>
          <p:cNvPr id="3" name="Content Placeholder 2">
            <a:extLst>
              <a:ext uri="{FF2B5EF4-FFF2-40B4-BE49-F238E27FC236}">
                <a16:creationId xmlns:a16="http://schemas.microsoft.com/office/drawing/2014/main" id="{625E7454-73CF-4D35-95F2-1EC67EEC5F5D}"/>
              </a:ext>
            </a:extLst>
          </p:cNvPr>
          <p:cNvSpPr>
            <a:spLocks noGrp="1"/>
          </p:cNvSpPr>
          <p:nvPr>
            <p:ph idx="1"/>
          </p:nvPr>
        </p:nvSpPr>
        <p:spPr/>
        <p:txBody>
          <a:bodyPr>
            <a:normAutofit fontScale="92500" lnSpcReduction="10000"/>
          </a:bodyPr>
          <a:lstStyle/>
          <a:p>
            <a:pPr marL="0" lvl="0" indent="0">
              <a:spcBef>
                <a:spcPts val="600"/>
              </a:spcBef>
              <a:buNone/>
            </a:pPr>
            <a:r>
              <a:rPr lang="en-US" dirty="0"/>
              <a:t>I. As a group, determine if your questions are “closed” or “open.”</a:t>
            </a:r>
          </a:p>
          <a:p>
            <a:pPr marL="0" lvl="0" indent="0">
              <a:spcBef>
                <a:spcPts val="600"/>
              </a:spcBef>
              <a:buNone/>
            </a:pPr>
            <a:r>
              <a:rPr lang="en-US" dirty="0"/>
              <a:t>II. Change three of your “closed” questions into “open” ones.</a:t>
            </a:r>
          </a:p>
          <a:p>
            <a:pPr marL="0" lvl="0" indent="0">
              <a:spcBef>
                <a:spcPts val="600"/>
              </a:spcBef>
              <a:buNone/>
            </a:pPr>
            <a:r>
              <a:rPr lang="en-US" dirty="0"/>
              <a:t>III. Choose your three most important questions.</a:t>
            </a:r>
          </a:p>
          <a:p>
            <a:pPr marL="0" lvl="0" indent="0">
              <a:spcBef>
                <a:spcPts val="600"/>
              </a:spcBef>
              <a:buNone/>
            </a:pPr>
            <a:r>
              <a:rPr lang="en-US" dirty="0"/>
              <a:t>IV. Discuss as a group why you chose those three questions.</a:t>
            </a:r>
          </a:p>
          <a:p>
            <a:pPr marL="0" lvl="0" indent="0">
              <a:spcBef>
                <a:spcPts val="600"/>
              </a:spcBef>
              <a:buNone/>
            </a:pPr>
            <a:r>
              <a:rPr lang="en-US" dirty="0"/>
              <a:t>V. Did you notice where your priority questions fell in a numerical order?</a:t>
            </a:r>
          </a:p>
          <a:p>
            <a:endParaRPr lang="en-US" dirty="0"/>
          </a:p>
        </p:txBody>
      </p:sp>
    </p:spTree>
    <p:extLst>
      <p:ext uri="{BB962C8B-B14F-4D97-AF65-F5344CB8AC3E}">
        <p14:creationId xmlns:p14="http://schemas.microsoft.com/office/powerpoint/2010/main" val="1177246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65092F-89A3-4B7D-A12D-3913A63A3B15}"/>
              </a:ext>
            </a:extLst>
          </p:cNvPr>
          <p:cNvSpPr>
            <a:spLocks noGrp="1"/>
          </p:cNvSpPr>
          <p:nvPr>
            <p:ph type="title"/>
          </p:nvPr>
        </p:nvSpPr>
        <p:spPr>
          <a:xfrm>
            <a:off x="457200" y="274638"/>
            <a:ext cx="8229600" cy="5973762"/>
          </a:xfrm>
        </p:spPr>
        <p:txBody>
          <a:bodyPr>
            <a:normAutofit/>
          </a:bodyPr>
          <a:lstStyle/>
          <a:p>
            <a:r>
              <a:rPr lang="en" dirty="0"/>
              <a:t>Paper #2 earned a </a:t>
            </a:r>
            <a:r>
              <a:rPr lang="en" dirty="0">
                <a:latin typeface="Dosis"/>
                <a:ea typeface="Dosis"/>
                <a:cs typeface="Dosis"/>
                <a:sym typeface="Dosis"/>
              </a:rPr>
              <a:t>3 </a:t>
            </a:r>
            <a:r>
              <a:rPr lang="en" dirty="0"/>
              <a:t>in Composing &amp; Written Expression.</a:t>
            </a:r>
            <a:endParaRPr lang="en-US" dirty="0"/>
          </a:p>
        </p:txBody>
      </p:sp>
    </p:spTree>
    <p:extLst>
      <p:ext uri="{BB962C8B-B14F-4D97-AF65-F5344CB8AC3E}">
        <p14:creationId xmlns:p14="http://schemas.microsoft.com/office/powerpoint/2010/main" val="1618635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BD91EB-995B-4447-AA72-C90F2D641799}"/>
              </a:ext>
            </a:extLst>
          </p:cNvPr>
          <p:cNvSpPr>
            <a:spLocks noGrp="1"/>
          </p:cNvSpPr>
          <p:nvPr>
            <p:ph type="title"/>
          </p:nvPr>
        </p:nvSpPr>
        <p:spPr/>
        <p:txBody>
          <a:bodyPr>
            <a:normAutofit fontScale="90000"/>
          </a:bodyPr>
          <a:lstStyle/>
          <a:p>
            <a:r>
              <a:rPr lang="en-US" dirty="0"/>
              <a:t>Rationale: Composing and Written Expression Paper 2</a:t>
            </a:r>
          </a:p>
        </p:txBody>
      </p:sp>
      <p:sp>
        <p:nvSpPr>
          <p:cNvPr id="6" name="Content Placeholder 5">
            <a:extLst>
              <a:ext uri="{FF2B5EF4-FFF2-40B4-BE49-F238E27FC236}">
                <a16:creationId xmlns:a16="http://schemas.microsoft.com/office/drawing/2014/main" id="{04EDF026-1BD7-47A1-821D-874BEEF2BA01}"/>
              </a:ext>
            </a:extLst>
          </p:cNvPr>
          <p:cNvSpPr>
            <a:spLocks noGrp="1"/>
          </p:cNvSpPr>
          <p:nvPr>
            <p:ph idx="1"/>
          </p:nvPr>
        </p:nvSpPr>
        <p:spPr/>
        <p:txBody>
          <a:bodyPr>
            <a:normAutofit fontScale="85000" lnSpcReduction="10000"/>
          </a:bodyPr>
          <a:lstStyle/>
          <a:p>
            <a:pPr marL="457200" lvl="0" indent="0">
              <a:spcBef>
                <a:spcPts val="0"/>
              </a:spcBef>
              <a:buNone/>
            </a:pPr>
            <a:r>
              <a:rPr lang="en-US" sz="3000" dirty="0">
                <a:solidFill>
                  <a:schemeClr val="dk1"/>
                </a:solidFill>
                <a:latin typeface="Titillium Web"/>
                <a:ea typeface="Titillium Web"/>
                <a:cs typeface="Titillium Web"/>
                <a:sym typeface="Titillium Web"/>
              </a:rPr>
              <a:t>Composing/Written Expression</a:t>
            </a:r>
          </a:p>
          <a:p>
            <a:pPr marL="457200" lvl="0" indent="0">
              <a:spcBef>
                <a:spcPts val="0"/>
              </a:spcBef>
              <a:buNone/>
            </a:pPr>
            <a:endParaRPr lang="en-US" sz="2400" dirty="0">
              <a:solidFill>
                <a:schemeClr val="dk1"/>
              </a:solidFill>
              <a:latin typeface="Titillium Web"/>
              <a:ea typeface="Titillium Web"/>
              <a:cs typeface="Titillium Web"/>
              <a:sym typeface="Titillium Web"/>
            </a:endParaRPr>
          </a:p>
          <a:p>
            <a:pPr marL="457200" lvl="0" indent="0">
              <a:spcBef>
                <a:spcPts val="0"/>
              </a:spcBef>
              <a:buNone/>
            </a:pPr>
            <a:r>
              <a:rPr lang="en-US" dirty="0">
                <a:solidFill>
                  <a:schemeClr val="dk1"/>
                </a:solidFill>
                <a:latin typeface="Titillium Web"/>
                <a:ea typeface="Titillium Web"/>
                <a:cs typeface="Titillium Web"/>
                <a:sym typeface="Titillium Web"/>
              </a:rPr>
              <a:t>The writer identifies a central idea and cites relevant evidence as support. There is a logical organizational structure with few digressions. Some reasonably specific word choice and purposeful information help enhance the writer’s voice. The writer demonstrates reasonable, but not consistent control, of the Composing/Written Expression domain’s features, receiving a score point 3.</a:t>
            </a:r>
            <a:endParaRPr lang="en-US" dirty="0">
              <a:solidFill>
                <a:srgbClr val="FF0000"/>
              </a:solidFill>
              <a:latin typeface="Titillium Web"/>
              <a:ea typeface="Titillium Web"/>
              <a:cs typeface="Titillium Web"/>
              <a:sym typeface="Titillium Web"/>
            </a:endParaRPr>
          </a:p>
          <a:p>
            <a:endParaRPr lang="en-US" dirty="0"/>
          </a:p>
        </p:txBody>
      </p:sp>
    </p:spTree>
    <p:extLst>
      <p:ext uri="{BB962C8B-B14F-4D97-AF65-F5344CB8AC3E}">
        <p14:creationId xmlns:p14="http://schemas.microsoft.com/office/powerpoint/2010/main" val="28272622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D41C8-51CE-4246-A9BF-5E1B8433F919}"/>
              </a:ext>
            </a:extLst>
          </p:cNvPr>
          <p:cNvSpPr>
            <a:spLocks noGrp="1"/>
          </p:cNvSpPr>
          <p:nvPr>
            <p:ph type="title"/>
          </p:nvPr>
        </p:nvSpPr>
        <p:spPr/>
        <p:txBody>
          <a:bodyPr>
            <a:normAutofit fontScale="90000"/>
          </a:bodyPr>
          <a:lstStyle/>
          <a:p>
            <a:r>
              <a:rPr lang="en-US" dirty="0"/>
              <a:t>Rationale: Paper 2 (Continued)</a:t>
            </a:r>
          </a:p>
        </p:txBody>
      </p:sp>
      <p:sp>
        <p:nvSpPr>
          <p:cNvPr id="3" name="Content Placeholder 2">
            <a:extLst>
              <a:ext uri="{FF2B5EF4-FFF2-40B4-BE49-F238E27FC236}">
                <a16:creationId xmlns:a16="http://schemas.microsoft.com/office/drawing/2014/main" id="{AF2A3A45-0938-474B-AE49-197F6389106E}"/>
              </a:ext>
            </a:extLst>
          </p:cNvPr>
          <p:cNvSpPr>
            <a:spLocks noGrp="1"/>
          </p:cNvSpPr>
          <p:nvPr>
            <p:ph idx="4294967295"/>
          </p:nvPr>
        </p:nvSpPr>
        <p:spPr>
          <a:xfrm>
            <a:off x="228600" y="1600200"/>
            <a:ext cx="8001000" cy="4525963"/>
          </a:xfrm>
        </p:spPr>
        <p:txBody>
          <a:bodyPr>
            <a:normAutofit fontScale="92500" lnSpcReduction="20000"/>
          </a:bodyPr>
          <a:lstStyle/>
          <a:p>
            <a:pPr marL="457200" lvl="0" indent="0">
              <a:spcBef>
                <a:spcPts val="0"/>
              </a:spcBef>
              <a:buNone/>
            </a:pPr>
            <a:r>
              <a:rPr lang="en-US" sz="3000" dirty="0">
                <a:solidFill>
                  <a:schemeClr val="dk1"/>
                </a:solidFill>
                <a:latin typeface="Titillium Web"/>
                <a:ea typeface="Titillium Web"/>
                <a:cs typeface="Titillium Web"/>
                <a:sym typeface="Titillium Web"/>
              </a:rPr>
              <a:t>Usage and Mechanics</a:t>
            </a:r>
          </a:p>
          <a:p>
            <a:pPr marL="457200" lvl="0" indent="0">
              <a:spcBef>
                <a:spcPts val="0"/>
              </a:spcBef>
              <a:buNone/>
            </a:pPr>
            <a:endParaRPr lang="en-US" sz="2400" dirty="0">
              <a:solidFill>
                <a:schemeClr val="dk1"/>
              </a:solidFill>
              <a:latin typeface="Titillium Web"/>
              <a:ea typeface="Titillium Web"/>
              <a:cs typeface="Titillium Web"/>
              <a:sym typeface="Titillium Web"/>
            </a:endParaRPr>
          </a:p>
          <a:p>
            <a:pPr marL="457200" lvl="0" indent="0">
              <a:spcBef>
                <a:spcPts val="0"/>
              </a:spcBef>
              <a:buNone/>
            </a:pPr>
            <a:r>
              <a:rPr lang="en-US" dirty="0">
                <a:solidFill>
                  <a:schemeClr val="dk1"/>
                </a:solidFill>
                <a:latin typeface="Titillium Web"/>
                <a:ea typeface="Titillium Web"/>
                <a:cs typeface="Titillium Web"/>
                <a:sym typeface="Titillium Web"/>
              </a:rPr>
              <a:t>Most sentences are formed correctly, and usage is well-controlled, though that feature is not error-free. Mechanics are consistently controlled, although there are a few mistakes in capitalization and punctuation. Overall, the writer demonstrates consistent, though not necessarily perfect, control of the Usage and Mechanics domain’s features, receiving a score point 4.</a:t>
            </a:r>
            <a:endParaRPr lang="en-US" dirty="0">
              <a:solidFill>
                <a:srgbClr val="FF0000"/>
              </a:solidFill>
              <a:latin typeface="Titillium Web"/>
              <a:ea typeface="Titillium Web"/>
              <a:cs typeface="Titillium Web"/>
              <a:sym typeface="Titillium Web"/>
            </a:endParaRPr>
          </a:p>
          <a:p>
            <a:pPr marL="0" indent="0">
              <a:buNone/>
            </a:pPr>
            <a:endParaRPr lang="en-US" dirty="0"/>
          </a:p>
        </p:txBody>
      </p:sp>
    </p:spTree>
    <p:extLst>
      <p:ext uri="{BB962C8B-B14F-4D97-AF65-F5344CB8AC3E}">
        <p14:creationId xmlns:p14="http://schemas.microsoft.com/office/powerpoint/2010/main" val="14154322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479DC0-E3A5-40FE-BF99-B42226C7B831}"/>
              </a:ext>
            </a:extLst>
          </p:cNvPr>
          <p:cNvSpPr>
            <a:spLocks noGrp="1"/>
          </p:cNvSpPr>
          <p:nvPr>
            <p:ph type="title"/>
          </p:nvPr>
        </p:nvSpPr>
        <p:spPr>
          <a:xfrm>
            <a:off x="457200" y="609600"/>
            <a:ext cx="8229600" cy="1143000"/>
          </a:xfrm>
        </p:spPr>
        <p:txBody>
          <a:bodyPr>
            <a:normAutofit fontScale="90000"/>
          </a:bodyPr>
          <a:lstStyle/>
          <a:p>
            <a:pPr lvl="0">
              <a:spcBef>
                <a:spcPts val="0"/>
              </a:spcBef>
            </a:pPr>
            <a:r>
              <a:rPr lang="en-US" dirty="0"/>
              <a:t/>
            </a:r>
            <a:br>
              <a:rPr lang="en-US" dirty="0"/>
            </a:br>
            <a:r>
              <a:rPr lang="en-US" dirty="0"/>
              <a:t>Scoring and Weights</a:t>
            </a:r>
          </a:p>
        </p:txBody>
      </p:sp>
      <p:sp>
        <p:nvSpPr>
          <p:cNvPr id="6" name="Content Placeholder 5">
            <a:extLst>
              <a:ext uri="{FF2B5EF4-FFF2-40B4-BE49-F238E27FC236}">
                <a16:creationId xmlns:a16="http://schemas.microsoft.com/office/drawing/2014/main" id="{8893F5E4-806F-4D49-A3DA-B88CBF96F42E}"/>
              </a:ext>
            </a:extLst>
          </p:cNvPr>
          <p:cNvSpPr>
            <a:spLocks noGrp="1"/>
          </p:cNvSpPr>
          <p:nvPr>
            <p:ph idx="1"/>
          </p:nvPr>
        </p:nvSpPr>
        <p:spPr>
          <a:xfrm>
            <a:off x="457200" y="2008095"/>
            <a:ext cx="8229600" cy="1524000"/>
          </a:xfrm>
        </p:spPr>
        <p:txBody>
          <a:bodyPr/>
          <a:lstStyle/>
          <a:p>
            <a:pPr marL="0" indent="0">
              <a:buNone/>
            </a:pPr>
            <a:r>
              <a:rPr lang="en-US" dirty="0"/>
              <a:t>“How can students earn their local verified credit?”</a:t>
            </a:r>
          </a:p>
          <a:p>
            <a:pPr marL="0" indent="0">
              <a:buNone/>
            </a:pPr>
            <a:endParaRPr lang="en-US" dirty="0"/>
          </a:p>
        </p:txBody>
      </p:sp>
    </p:spTree>
    <p:extLst>
      <p:ext uri="{BB962C8B-B14F-4D97-AF65-F5344CB8AC3E}">
        <p14:creationId xmlns:p14="http://schemas.microsoft.com/office/powerpoint/2010/main" val="30861419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2015E-3D38-4C04-9782-238433A4FA93}"/>
              </a:ext>
            </a:extLst>
          </p:cNvPr>
          <p:cNvSpPr>
            <a:spLocks noGrp="1"/>
          </p:cNvSpPr>
          <p:nvPr>
            <p:ph type="title"/>
          </p:nvPr>
        </p:nvSpPr>
        <p:spPr>
          <a:xfrm>
            <a:off x="457200" y="755786"/>
            <a:ext cx="8229600" cy="1143000"/>
          </a:xfrm>
        </p:spPr>
        <p:txBody>
          <a:bodyPr>
            <a:normAutofit fontScale="90000"/>
          </a:bodyPr>
          <a:lstStyle/>
          <a:p>
            <a:r>
              <a:rPr lang="en-US" dirty="0"/>
              <a:t>Putting It Together: Performance Level Descriptors </a:t>
            </a:r>
          </a:p>
        </p:txBody>
      </p:sp>
      <p:sp>
        <p:nvSpPr>
          <p:cNvPr id="3" name="Content Placeholder 2">
            <a:extLst>
              <a:ext uri="{FF2B5EF4-FFF2-40B4-BE49-F238E27FC236}">
                <a16:creationId xmlns:a16="http://schemas.microsoft.com/office/drawing/2014/main" id="{CDA9AB03-2137-41E7-ACE1-27CD0E9E8567}"/>
              </a:ext>
            </a:extLst>
          </p:cNvPr>
          <p:cNvSpPr>
            <a:spLocks noGrp="1"/>
          </p:cNvSpPr>
          <p:nvPr>
            <p:ph idx="1"/>
          </p:nvPr>
        </p:nvSpPr>
        <p:spPr>
          <a:xfrm>
            <a:off x="457200" y="2362200"/>
            <a:ext cx="8229600" cy="3763963"/>
          </a:xfrm>
        </p:spPr>
        <p:txBody>
          <a:bodyPr/>
          <a:lstStyle/>
          <a:p>
            <a:endParaRPr lang="en-US" dirty="0"/>
          </a:p>
          <a:p>
            <a:r>
              <a:rPr lang="en-US" dirty="0"/>
              <a:t>Persuasive</a:t>
            </a:r>
          </a:p>
          <a:p>
            <a:r>
              <a:rPr lang="en-US" dirty="0"/>
              <a:t>Analytical</a:t>
            </a:r>
          </a:p>
          <a:p>
            <a:r>
              <a:rPr lang="en-US" dirty="0"/>
              <a:t>Argumentative</a:t>
            </a:r>
          </a:p>
        </p:txBody>
      </p:sp>
    </p:spTree>
    <p:extLst>
      <p:ext uri="{BB962C8B-B14F-4D97-AF65-F5344CB8AC3E}">
        <p14:creationId xmlns:p14="http://schemas.microsoft.com/office/powerpoint/2010/main" val="1732483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3436C-625C-4AA8-909A-961B40D7AABD}"/>
              </a:ext>
            </a:extLst>
          </p:cNvPr>
          <p:cNvSpPr>
            <a:spLocks noGrp="1"/>
          </p:cNvSpPr>
          <p:nvPr>
            <p:ph type="title"/>
          </p:nvPr>
        </p:nvSpPr>
        <p:spPr/>
        <p:txBody>
          <a:bodyPr>
            <a:normAutofit fontScale="90000"/>
          </a:bodyPr>
          <a:lstStyle/>
          <a:p>
            <a:r>
              <a:rPr lang="en-US" dirty="0"/>
              <a:t>Performance Level Descriptors</a:t>
            </a:r>
          </a:p>
        </p:txBody>
      </p:sp>
      <p:sp>
        <p:nvSpPr>
          <p:cNvPr id="3" name="Content Placeholder 2">
            <a:extLst>
              <a:ext uri="{FF2B5EF4-FFF2-40B4-BE49-F238E27FC236}">
                <a16:creationId xmlns:a16="http://schemas.microsoft.com/office/drawing/2014/main" id="{327572E8-73A2-447B-9201-A816CE7D4433}"/>
              </a:ext>
            </a:extLst>
          </p:cNvPr>
          <p:cNvSpPr>
            <a:spLocks noGrp="1"/>
          </p:cNvSpPr>
          <p:nvPr>
            <p:ph idx="1"/>
          </p:nvPr>
        </p:nvSpPr>
        <p:spPr>
          <a:xfrm>
            <a:off x="457200" y="2095501"/>
            <a:ext cx="8229600" cy="3276600"/>
          </a:xfrm>
        </p:spPr>
        <p:txBody>
          <a:bodyPr/>
          <a:lstStyle/>
          <a:p>
            <a:pPr marL="0" indent="0">
              <a:buNone/>
            </a:pPr>
            <a:r>
              <a:rPr lang="en-US" dirty="0"/>
              <a:t>Students will earn their local verified credit </a:t>
            </a:r>
            <a:r>
              <a:rPr lang="en-US" dirty="0">
                <a:cs typeface="Titillium Web"/>
                <a:sym typeface="Titillium Web"/>
              </a:rPr>
              <a:t>after</a:t>
            </a:r>
            <a:r>
              <a:rPr lang="en-US" dirty="0"/>
              <a:t> they have written all three performance tasks and met the performance level descriptor criteria set forth by the VDOE.</a:t>
            </a:r>
          </a:p>
          <a:p>
            <a:pPr marL="0" indent="0">
              <a:buNone/>
            </a:pPr>
            <a:endParaRPr lang="en-US" dirty="0"/>
          </a:p>
        </p:txBody>
      </p:sp>
    </p:spTree>
    <p:extLst>
      <p:ext uri="{BB962C8B-B14F-4D97-AF65-F5344CB8AC3E}">
        <p14:creationId xmlns:p14="http://schemas.microsoft.com/office/powerpoint/2010/main" val="2013668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6888-1621-4624-A96E-1383A4AD0B85}"/>
              </a:ext>
            </a:extLst>
          </p:cNvPr>
          <p:cNvSpPr>
            <a:spLocks noGrp="1"/>
          </p:cNvSpPr>
          <p:nvPr>
            <p:ph type="title"/>
          </p:nvPr>
        </p:nvSpPr>
        <p:spPr/>
        <p:txBody>
          <a:bodyPr/>
          <a:lstStyle/>
          <a:p>
            <a:r>
              <a:rPr lang="en-US" dirty="0"/>
              <a:t>Reviewing the Rubric </a:t>
            </a:r>
          </a:p>
        </p:txBody>
      </p:sp>
      <p:sp>
        <p:nvSpPr>
          <p:cNvPr id="3" name="Content Placeholder 2">
            <a:extLst>
              <a:ext uri="{FF2B5EF4-FFF2-40B4-BE49-F238E27FC236}">
                <a16:creationId xmlns:a16="http://schemas.microsoft.com/office/drawing/2014/main" id="{658B3FBB-4AB9-439C-A7FD-A1E5DF30AA1C}"/>
              </a:ext>
            </a:extLst>
          </p:cNvPr>
          <p:cNvSpPr>
            <a:spLocks noGrp="1"/>
          </p:cNvSpPr>
          <p:nvPr>
            <p:ph idx="1"/>
          </p:nvPr>
        </p:nvSpPr>
        <p:spPr/>
        <p:txBody>
          <a:bodyPr/>
          <a:lstStyle/>
          <a:p>
            <a:pPr marL="0" lvl="0" indent="0">
              <a:lnSpc>
                <a:spcPct val="115000"/>
              </a:lnSpc>
              <a:spcBef>
                <a:spcPts val="0"/>
              </a:spcBef>
              <a:buClr>
                <a:schemeClr val="dk1"/>
              </a:buClr>
              <a:buSzPts val="1100"/>
              <a:buNone/>
            </a:pPr>
            <a:r>
              <a:rPr lang="en-US" dirty="0">
                <a:solidFill>
                  <a:schemeClr val="dk1"/>
                </a:solidFill>
                <a:highlight>
                  <a:srgbClr val="A4C2F4"/>
                </a:highlight>
                <a:latin typeface="Titillium Web"/>
                <a:ea typeface="Titillium Web"/>
                <a:cs typeface="Titillium Web"/>
                <a:sym typeface="Titillium Web"/>
              </a:rPr>
              <a:t>Composing &amp; Written Expression</a:t>
            </a:r>
          </a:p>
          <a:p>
            <a:pPr marL="0" lvl="0" indent="457200">
              <a:lnSpc>
                <a:spcPct val="115000"/>
              </a:lnSpc>
              <a:spcBef>
                <a:spcPts val="0"/>
              </a:spcBef>
              <a:buClr>
                <a:schemeClr val="dk1"/>
              </a:buClr>
              <a:buSzPts val="1100"/>
              <a:buNone/>
            </a:pPr>
            <a:r>
              <a:rPr lang="en-US" sz="2800" dirty="0">
                <a:solidFill>
                  <a:srgbClr val="FFCD00"/>
                </a:solidFill>
                <a:latin typeface="Titillium Web"/>
                <a:ea typeface="Titillium Web"/>
                <a:cs typeface="Titillium Web"/>
                <a:sym typeface="Titillium Web"/>
              </a:rPr>
              <a:t>○	</a:t>
            </a:r>
            <a:r>
              <a:rPr lang="en-US" sz="2800" dirty="0">
                <a:solidFill>
                  <a:schemeClr val="dk1"/>
                </a:solidFill>
                <a:latin typeface="Titillium Web"/>
                <a:ea typeface="Titillium Web"/>
                <a:cs typeface="Titillium Web"/>
                <a:sym typeface="Titillium Web"/>
              </a:rPr>
              <a:t>Grading scale of 1-4</a:t>
            </a:r>
          </a:p>
          <a:p>
            <a:pPr marL="457200" lvl="0" indent="457200">
              <a:lnSpc>
                <a:spcPct val="115000"/>
              </a:lnSpc>
              <a:spcBef>
                <a:spcPts val="0"/>
              </a:spcBef>
              <a:buClr>
                <a:schemeClr val="dk1"/>
              </a:buClr>
              <a:buSzPts val="1100"/>
              <a:buNone/>
            </a:pPr>
            <a:r>
              <a:rPr lang="en-US" i="1" dirty="0">
                <a:solidFill>
                  <a:schemeClr val="dk1"/>
                </a:solidFill>
                <a:highlight>
                  <a:srgbClr val="FFD966"/>
                </a:highlight>
                <a:latin typeface="Titillium Web"/>
                <a:ea typeface="Titillium Web"/>
                <a:cs typeface="Titillium Web"/>
                <a:sym typeface="Titillium Web"/>
              </a:rPr>
              <a:t>Weighted Twice</a:t>
            </a:r>
          </a:p>
          <a:p>
            <a:pPr marL="0" lvl="0" indent="0">
              <a:lnSpc>
                <a:spcPct val="115000"/>
              </a:lnSpc>
              <a:spcBef>
                <a:spcPts val="0"/>
              </a:spcBef>
              <a:buClr>
                <a:schemeClr val="dk1"/>
              </a:buClr>
              <a:buSzPts val="1100"/>
              <a:buNone/>
            </a:pPr>
            <a:endParaRPr lang="en-US" dirty="0">
              <a:solidFill>
                <a:srgbClr val="FFCD00"/>
              </a:solidFill>
              <a:latin typeface="Titillium Web"/>
              <a:ea typeface="Titillium Web"/>
              <a:cs typeface="Titillium Web"/>
              <a:sym typeface="Titillium Web"/>
            </a:endParaRPr>
          </a:p>
          <a:p>
            <a:pPr marL="0" lvl="0" indent="0">
              <a:lnSpc>
                <a:spcPct val="115000"/>
              </a:lnSpc>
              <a:spcBef>
                <a:spcPts val="0"/>
              </a:spcBef>
              <a:buClr>
                <a:schemeClr val="dk1"/>
              </a:buClr>
              <a:buSzPts val="1100"/>
              <a:buNone/>
            </a:pPr>
            <a:r>
              <a:rPr lang="en-US" dirty="0">
                <a:solidFill>
                  <a:srgbClr val="FFCD00"/>
                </a:solidFill>
                <a:latin typeface="Titillium Web"/>
                <a:ea typeface="Titillium Web"/>
                <a:cs typeface="Titillium Web"/>
                <a:sym typeface="Titillium Web"/>
              </a:rPr>
              <a:t>◉</a:t>
            </a:r>
            <a:r>
              <a:rPr lang="en-US" dirty="0">
                <a:solidFill>
                  <a:schemeClr val="dk1"/>
                </a:solidFill>
                <a:highlight>
                  <a:srgbClr val="B6D7A8"/>
                </a:highlight>
                <a:latin typeface="Titillium Web"/>
                <a:ea typeface="Titillium Web"/>
                <a:cs typeface="Titillium Web"/>
                <a:sym typeface="Titillium Web"/>
              </a:rPr>
              <a:t>Usage and Mechanics</a:t>
            </a:r>
          </a:p>
          <a:p>
            <a:pPr marL="0" lvl="0" indent="457200">
              <a:lnSpc>
                <a:spcPct val="115000"/>
              </a:lnSpc>
              <a:spcBef>
                <a:spcPts val="0"/>
              </a:spcBef>
              <a:buClr>
                <a:schemeClr val="dk1"/>
              </a:buClr>
              <a:buSzPts val="1100"/>
              <a:buNone/>
            </a:pPr>
            <a:r>
              <a:rPr lang="en-US" sz="2800" dirty="0">
                <a:solidFill>
                  <a:srgbClr val="FFCD00"/>
                </a:solidFill>
                <a:latin typeface="Titillium Web"/>
                <a:ea typeface="Titillium Web"/>
                <a:cs typeface="Titillium Web"/>
                <a:sym typeface="Titillium Web"/>
              </a:rPr>
              <a:t>○	</a:t>
            </a:r>
            <a:r>
              <a:rPr lang="en-US" sz="2800" dirty="0">
                <a:solidFill>
                  <a:schemeClr val="dk1"/>
                </a:solidFill>
                <a:latin typeface="Titillium Web"/>
                <a:ea typeface="Titillium Web"/>
                <a:cs typeface="Titillium Web"/>
                <a:sym typeface="Titillium Web"/>
              </a:rPr>
              <a:t>Grading scale of 1-4</a:t>
            </a:r>
          </a:p>
          <a:p>
            <a:endParaRPr lang="en-US" dirty="0"/>
          </a:p>
        </p:txBody>
      </p:sp>
    </p:spTree>
    <p:extLst>
      <p:ext uri="{BB962C8B-B14F-4D97-AF65-F5344CB8AC3E}">
        <p14:creationId xmlns:p14="http://schemas.microsoft.com/office/powerpoint/2010/main" val="30093562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D512A-5424-4046-830B-711AE4FDBB1F}"/>
              </a:ext>
            </a:extLst>
          </p:cNvPr>
          <p:cNvSpPr>
            <a:spLocks noGrp="1"/>
          </p:cNvSpPr>
          <p:nvPr>
            <p:ph type="title"/>
          </p:nvPr>
        </p:nvSpPr>
        <p:spPr/>
        <p:txBody>
          <a:bodyPr/>
          <a:lstStyle/>
          <a:p>
            <a:r>
              <a:rPr lang="en-US" dirty="0"/>
              <a:t>Scoring</a:t>
            </a:r>
          </a:p>
        </p:txBody>
      </p:sp>
      <p:sp>
        <p:nvSpPr>
          <p:cNvPr id="3" name="Content Placeholder 2">
            <a:extLst>
              <a:ext uri="{FF2B5EF4-FFF2-40B4-BE49-F238E27FC236}">
                <a16:creationId xmlns:a16="http://schemas.microsoft.com/office/drawing/2014/main" id="{097D6F9C-741B-49DC-929F-1C3C43B5FF5E}"/>
              </a:ext>
            </a:extLst>
          </p:cNvPr>
          <p:cNvSpPr>
            <a:spLocks noGrp="1"/>
          </p:cNvSpPr>
          <p:nvPr>
            <p:ph idx="1"/>
          </p:nvPr>
        </p:nvSpPr>
        <p:spPr/>
        <p:txBody>
          <a:bodyPr/>
          <a:lstStyle/>
          <a:p>
            <a:pPr marL="0" lvl="0" indent="0">
              <a:lnSpc>
                <a:spcPct val="115000"/>
              </a:lnSpc>
              <a:spcBef>
                <a:spcPts val="0"/>
              </a:spcBef>
              <a:buNone/>
            </a:pPr>
            <a:r>
              <a:rPr lang="en-US" dirty="0">
                <a:solidFill>
                  <a:srgbClr val="FFCD00"/>
                </a:solidFill>
                <a:latin typeface="Titillium Web"/>
                <a:ea typeface="Titillium Web"/>
                <a:cs typeface="Titillium Web"/>
                <a:sym typeface="Titillium Web"/>
              </a:rPr>
              <a:t>◉</a:t>
            </a:r>
            <a:r>
              <a:rPr lang="en-US" dirty="0">
                <a:solidFill>
                  <a:schemeClr val="dk1"/>
                </a:solidFill>
                <a:latin typeface="Titillium Web"/>
                <a:ea typeface="Titillium Web"/>
                <a:cs typeface="Titillium Web"/>
                <a:sym typeface="Titillium Web"/>
              </a:rPr>
              <a:t>2 Categories: </a:t>
            </a:r>
            <a:r>
              <a:rPr lang="en-US" dirty="0">
                <a:solidFill>
                  <a:schemeClr val="dk1"/>
                </a:solidFill>
                <a:highlight>
                  <a:srgbClr val="A4C2F4"/>
                </a:highlight>
                <a:latin typeface="Titillium Web"/>
                <a:ea typeface="Titillium Web"/>
                <a:cs typeface="Titillium Web"/>
                <a:sym typeface="Titillium Web"/>
              </a:rPr>
              <a:t>Composing &amp; Written Expression</a:t>
            </a:r>
            <a:r>
              <a:rPr lang="en-US" dirty="0">
                <a:solidFill>
                  <a:schemeClr val="dk1"/>
                </a:solidFill>
                <a:latin typeface="Titillium Web"/>
                <a:ea typeface="Titillium Web"/>
                <a:cs typeface="Titillium Web"/>
                <a:sym typeface="Titillium Web"/>
              </a:rPr>
              <a:t> AND </a:t>
            </a:r>
            <a:r>
              <a:rPr lang="en-US" dirty="0">
                <a:solidFill>
                  <a:schemeClr val="dk1"/>
                </a:solidFill>
                <a:highlight>
                  <a:srgbClr val="B6D7A8"/>
                </a:highlight>
                <a:latin typeface="Titillium Web"/>
                <a:ea typeface="Titillium Web"/>
                <a:cs typeface="Titillium Web"/>
                <a:sym typeface="Titillium Web"/>
              </a:rPr>
              <a:t>Usage &amp; Mechanics.</a:t>
            </a:r>
          </a:p>
          <a:p>
            <a:pPr marL="0" lvl="0" indent="0">
              <a:lnSpc>
                <a:spcPct val="115000"/>
              </a:lnSpc>
              <a:spcBef>
                <a:spcPts val="0"/>
              </a:spcBef>
              <a:buNone/>
            </a:pPr>
            <a:r>
              <a:rPr lang="en-US" dirty="0">
                <a:solidFill>
                  <a:srgbClr val="FFCD00"/>
                </a:solidFill>
                <a:latin typeface="Titillium Web"/>
                <a:ea typeface="Titillium Web"/>
                <a:cs typeface="Titillium Web"/>
                <a:sym typeface="Titillium Web"/>
              </a:rPr>
              <a:t>◉</a:t>
            </a:r>
            <a:r>
              <a:rPr lang="en-US" dirty="0">
                <a:solidFill>
                  <a:schemeClr val="dk1"/>
                </a:solidFill>
                <a:latin typeface="Titillium Web"/>
                <a:ea typeface="Titillium Web"/>
                <a:cs typeface="Titillium Web"/>
                <a:sym typeface="Titillium Web"/>
              </a:rPr>
              <a:t>Each category is scored on a 1-4 rubric.</a:t>
            </a:r>
          </a:p>
          <a:p>
            <a:pPr marL="0" lvl="0" indent="0">
              <a:lnSpc>
                <a:spcPct val="115000"/>
              </a:lnSpc>
              <a:spcBef>
                <a:spcPts val="0"/>
              </a:spcBef>
              <a:buNone/>
            </a:pPr>
            <a:r>
              <a:rPr lang="en-US" dirty="0">
                <a:solidFill>
                  <a:srgbClr val="FFCD00"/>
                </a:solidFill>
                <a:latin typeface="Titillium Web"/>
                <a:ea typeface="Titillium Web"/>
                <a:cs typeface="Titillium Web"/>
                <a:sym typeface="Titillium Web"/>
              </a:rPr>
              <a:t>◉</a:t>
            </a:r>
            <a:r>
              <a:rPr lang="en-US" dirty="0">
                <a:solidFill>
                  <a:schemeClr val="dk1"/>
                </a:solidFill>
                <a:latin typeface="Titillium Web"/>
                <a:ea typeface="Titillium Web"/>
                <a:cs typeface="Titillium Web"/>
                <a:sym typeface="Titillium Web"/>
              </a:rPr>
              <a:t>The Composing &amp; Written Expression score is doubled.</a:t>
            </a:r>
          </a:p>
          <a:p>
            <a:pPr marL="0" lvl="0" indent="0">
              <a:lnSpc>
                <a:spcPct val="115000"/>
              </a:lnSpc>
              <a:spcBef>
                <a:spcPts val="0"/>
              </a:spcBef>
              <a:buNone/>
            </a:pPr>
            <a:endParaRPr lang="en-US" dirty="0">
              <a:solidFill>
                <a:schemeClr val="dk1"/>
              </a:solidFill>
              <a:latin typeface="Titillium Web"/>
              <a:ea typeface="Titillium Web"/>
              <a:cs typeface="Titillium Web"/>
              <a:sym typeface="Titillium Web"/>
            </a:endParaRPr>
          </a:p>
          <a:p>
            <a:endParaRPr lang="en-US" dirty="0"/>
          </a:p>
        </p:txBody>
      </p:sp>
      <p:pic>
        <p:nvPicPr>
          <p:cNvPr id="4" name="Picture 3" descr="A box that gives a formula for how one scorer can score a short paper.  ">
            <a:extLst>
              <a:ext uri="{FF2B5EF4-FFF2-40B4-BE49-F238E27FC236}">
                <a16:creationId xmlns:a16="http://schemas.microsoft.com/office/drawing/2014/main" id="{A6DB1802-A2E3-476D-BE75-8E869205C582}"/>
              </a:ext>
            </a:extLst>
          </p:cNvPr>
          <p:cNvPicPr>
            <a:picLocks noChangeAspect="1"/>
          </p:cNvPicPr>
          <p:nvPr/>
        </p:nvPicPr>
        <p:blipFill>
          <a:blip r:embed="rId2"/>
          <a:stretch>
            <a:fillRect/>
          </a:stretch>
        </p:blipFill>
        <p:spPr>
          <a:xfrm>
            <a:off x="838200" y="4736547"/>
            <a:ext cx="7260965" cy="1042506"/>
          </a:xfrm>
          <a:prstGeom prst="rect">
            <a:avLst/>
          </a:prstGeom>
        </p:spPr>
      </p:pic>
    </p:spTree>
    <p:extLst>
      <p:ext uri="{BB962C8B-B14F-4D97-AF65-F5344CB8AC3E}">
        <p14:creationId xmlns:p14="http://schemas.microsoft.com/office/powerpoint/2010/main" val="15493307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E11C5-5876-4AFA-ADD6-530909139653}"/>
              </a:ext>
            </a:extLst>
          </p:cNvPr>
          <p:cNvSpPr>
            <a:spLocks noGrp="1"/>
          </p:cNvSpPr>
          <p:nvPr>
            <p:ph type="title"/>
          </p:nvPr>
        </p:nvSpPr>
        <p:spPr/>
        <p:txBody>
          <a:bodyPr/>
          <a:lstStyle/>
          <a:p>
            <a:r>
              <a:rPr lang="en-US" dirty="0"/>
              <a:t>How is this scored?</a:t>
            </a:r>
          </a:p>
        </p:txBody>
      </p:sp>
      <p:sp>
        <p:nvSpPr>
          <p:cNvPr id="3" name="Content Placeholder 2">
            <a:extLst>
              <a:ext uri="{FF2B5EF4-FFF2-40B4-BE49-F238E27FC236}">
                <a16:creationId xmlns:a16="http://schemas.microsoft.com/office/drawing/2014/main" id="{DF1AE1AA-E599-463E-8163-2AE9E3DD594F}"/>
              </a:ext>
            </a:extLst>
          </p:cNvPr>
          <p:cNvSpPr>
            <a:spLocks noGrp="1"/>
          </p:cNvSpPr>
          <p:nvPr>
            <p:ph idx="1"/>
          </p:nvPr>
        </p:nvSpPr>
        <p:spPr>
          <a:xfrm>
            <a:off x="493160" y="1142999"/>
            <a:ext cx="8229600" cy="4114800"/>
          </a:xfrm>
        </p:spPr>
        <p:txBody>
          <a:bodyPr/>
          <a:lstStyle/>
          <a:p>
            <a:pPr marL="0" lvl="0" indent="0">
              <a:lnSpc>
                <a:spcPct val="115000"/>
              </a:lnSpc>
              <a:spcBef>
                <a:spcPts val="0"/>
              </a:spcBef>
              <a:buClr>
                <a:schemeClr val="dk1"/>
              </a:buClr>
              <a:buSzPts val="1100"/>
              <a:buNone/>
            </a:pPr>
            <a:r>
              <a:rPr lang="en-US" dirty="0">
                <a:solidFill>
                  <a:schemeClr val="dk1"/>
                </a:solidFill>
                <a:latin typeface="Titillium Web"/>
                <a:ea typeface="Titillium Web"/>
                <a:cs typeface="Titillium Web"/>
                <a:sym typeface="Titillium Web"/>
              </a:rPr>
              <a:t>The VDOE scores the EOC Short Paper with two scorers. This outlines a two-scorer option.</a:t>
            </a:r>
          </a:p>
          <a:p>
            <a:pPr marL="0" lvl="0" indent="0">
              <a:lnSpc>
                <a:spcPct val="115000"/>
              </a:lnSpc>
              <a:spcBef>
                <a:spcPts val="0"/>
              </a:spcBef>
              <a:buClr>
                <a:schemeClr val="dk1"/>
              </a:buClr>
              <a:buSzPts val="1100"/>
              <a:buNone/>
            </a:pPr>
            <a:r>
              <a:rPr lang="en-US" dirty="0">
                <a:solidFill>
                  <a:srgbClr val="FFCD00"/>
                </a:solidFill>
                <a:latin typeface="Titillium Web"/>
                <a:ea typeface="Titillium Web"/>
                <a:cs typeface="Titillium Web"/>
                <a:sym typeface="Titillium Web"/>
              </a:rPr>
              <a:t>◉</a:t>
            </a:r>
            <a:r>
              <a:rPr lang="en-US" dirty="0">
                <a:solidFill>
                  <a:schemeClr val="dk1"/>
                </a:solidFill>
                <a:latin typeface="Titillium Web"/>
                <a:ea typeface="Titillium Web"/>
                <a:cs typeface="Titillium Web"/>
                <a:sym typeface="Titillium Web"/>
              </a:rPr>
              <a:t>Both scores are added together for a total of 24 possible points.</a:t>
            </a:r>
          </a:p>
          <a:p>
            <a:pPr marL="0" lvl="0" indent="0">
              <a:lnSpc>
                <a:spcPct val="115000"/>
              </a:lnSpc>
              <a:spcBef>
                <a:spcPts val="0"/>
              </a:spcBef>
              <a:buClr>
                <a:schemeClr val="dk1"/>
              </a:buClr>
              <a:buSzPts val="1100"/>
              <a:buNone/>
            </a:pPr>
            <a:endParaRPr lang="en-US" dirty="0">
              <a:solidFill>
                <a:schemeClr val="dk1"/>
              </a:solidFill>
              <a:latin typeface="Titillium Web"/>
              <a:ea typeface="Titillium Web"/>
              <a:cs typeface="Titillium Web"/>
              <a:sym typeface="Titillium Web"/>
            </a:endParaRPr>
          </a:p>
          <a:p>
            <a:pPr marL="0" indent="0">
              <a:buNone/>
            </a:pPr>
            <a:endParaRPr lang="en-US" dirty="0"/>
          </a:p>
        </p:txBody>
      </p:sp>
      <p:pic>
        <p:nvPicPr>
          <p:cNvPr id="4" name="Picture 3" descr="A description of how two scores are added together to come up with a final score on a short paper.">
            <a:extLst>
              <a:ext uri="{FF2B5EF4-FFF2-40B4-BE49-F238E27FC236}">
                <a16:creationId xmlns:a16="http://schemas.microsoft.com/office/drawing/2014/main" id="{C20750C0-FE4E-447D-B1D7-EFCB94A433E4}"/>
              </a:ext>
            </a:extLst>
          </p:cNvPr>
          <p:cNvPicPr>
            <a:picLocks noChangeAspect="1"/>
          </p:cNvPicPr>
          <p:nvPr/>
        </p:nvPicPr>
        <p:blipFill>
          <a:blip r:embed="rId2"/>
          <a:stretch>
            <a:fillRect/>
          </a:stretch>
        </p:blipFill>
        <p:spPr>
          <a:xfrm>
            <a:off x="1206716" y="4114801"/>
            <a:ext cx="6730567" cy="1981200"/>
          </a:xfrm>
          <a:prstGeom prst="rect">
            <a:avLst/>
          </a:prstGeom>
        </p:spPr>
      </p:pic>
      <p:sp>
        <p:nvSpPr>
          <p:cNvPr id="5" name="Rectangle 4">
            <a:extLst>
              <a:ext uri="{FF2B5EF4-FFF2-40B4-BE49-F238E27FC236}">
                <a16:creationId xmlns:a16="http://schemas.microsoft.com/office/drawing/2014/main" id="{5C4290CA-3FD7-430E-BDA4-66DD4DE090D2}"/>
              </a:ext>
            </a:extLst>
          </p:cNvPr>
          <p:cNvSpPr/>
          <p:nvPr/>
        </p:nvSpPr>
        <p:spPr>
          <a:xfrm>
            <a:off x="1206716" y="6103748"/>
            <a:ext cx="6730566" cy="383823"/>
          </a:xfrm>
          <a:prstGeom prst="rect">
            <a:avLst/>
          </a:prstGeom>
        </p:spPr>
        <p:txBody>
          <a:bodyPr wrap="square">
            <a:spAutoFit/>
          </a:bodyPr>
          <a:lstStyle/>
          <a:p>
            <a:pPr lvl="0">
              <a:lnSpc>
                <a:spcPct val="115000"/>
              </a:lnSpc>
              <a:buClr>
                <a:schemeClr val="dk1"/>
              </a:buClr>
              <a:buSzPts val="1100"/>
            </a:pPr>
            <a:r>
              <a:rPr lang="en-US" dirty="0">
                <a:solidFill>
                  <a:schemeClr val="dk1"/>
                </a:solidFill>
                <a:latin typeface="Titillium Web"/>
                <a:ea typeface="Titillium Web"/>
                <a:cs typeface="Titillium Web"/>
                <a:sym typeface="Titillium Web"/>
              </a:rPr>
              <a:t>A 16/24 is a successful attempt for the EOC Short Paper.</a:t>
            </a:r>
            <a:endParaRPr lang="en-US" b="1" dirty="0">
              <a:solidFill>
                <a:schemeClr val="dk1"/>
              </a:solidFill>
              <a:latin typeface="Titillium Web"/>
              <a:ea typeface="Titillium Web"/>
              <a:cs typeface="Titillium Web"/>
              <a:sym typeface="Titillium Web"/>
            </a:endParaRPr>
          </a:p>
        </p:txBody>
      </p:sp>
    </p:spTree>
    <p:extLst>
      <p:ext uri="{BB962C8B-B14F-4D97-AF65-F5344CB8AC3E}">
        <p14:creationId xmlns:p14="http://schemas.microsoft.com/office/powerpoint/2010/main" val="11814120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89AE-E5CC-4ED6-A0AA-DB9CF68A30A8}"/>
              </a:ext>
            </a:extLst>
          </p:cNvPr>
          <p:cNvSpPr>
            <a:spLocks noGrp="1"/>
          </p:cNvSpPr>
          <p:nvPr>
            <p:ph type="title"/>
          </p:nvPr>
        </p:nvSpPr>
        <p:spPr/>
        <p:txBody>
          <a:bodyPr>
            <a:normAutofit fontScale="90000"/>
          </a:bodyPr>
          <a:lstStyle/>
          <a:p>
            <a:r>
              <a:rPr lang="en-US" dirty="0"/>
              <a:t>Local Performance Assessment Scoring</a:t>
            </a:r>
          </a:p>
        </p:txBody>
      </p:sp>
      <p:sp>
        <p:nvSpPr>
          <p:cNvPr id="3" name="Content Placeholder 2">
            <a:extLst>
              <a:ext uri="{FF2B5EF4-FFF2-40B4-BE49-F238E27FC236}">
                <a16:creationId xmlns:a16="http://schemas.microsoft.com/office/drawing/2014/main" id="{2BD98297-F1DC-4A3E-91F0-1E6A693F2825}"/>
              </a:ext>
            </a:extLst>
          </p:cNvPr>
          <p:cNvSpPr>
            <a:spLocks noGrp="1"/>
          </p:cNvSpPr>
          <p:nvPr>
            <p:ph idx="1"/>
          </p:nvPr>
        </p:nvSpPr>
        <p:spPr/>
        <p:txBody>
          <a:bodyPr>
            <a:normAutofit fontScale="85000" lnSpcReduction="20000"/>
          </a:bodyPr>
          <a:lstStyle/>
          <a:p>
            <a:r>
              <a:rPr lang="en-US" dirty="0"/>
              <a:t>A similar protocol could be used after each written attempt to help determine if a student should rewrite to a new task.</a:t>
            </a:r>
          </a:p>
          <a:p>
            <a:r>
              <a:rPr lang="en-US" dirty="0"/>
              <a:t>Individual tasks will be scored according to the local high school rubric for the 2017 SOL. </a:t>
            </a:r>
          </a:p>
          <a:p>
            <a:r>
              <a:rPr lang="en-US" dirty="0"/>
              <a:t>The student’s final body of evidence is evaluated according to the EOC Writing Performance Level Descriptors to determine if a verified credit is awarded.</a:t>
            </a:r>
          </a:p>
          <a:p>
            <a:endParaRPr lang="en-US" dirty="0"/>
          </a:p>
        </p:txBody>
      </p:sp>
    </p:spTree>
    <p:extLst>
      <p:ext uri="{BB962C8B-B14F-4D97-AF65-F5344CB8AC3E}">
        <p14:creationId xmlns:p14="http://schemas.microsoft.com/office/powerpoint/2010/main" val="3835071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CF44-6950-4E1C-BAEB-34B8FE8D9D55}"/>
              </a:ext>
            </a:extLst>
          </p:cNvPr>
          <p:cNvSpPr>
            <a:spLocks noGrp="1"/>
          </p:cNvSpPr>
          <p:nvPr>
            <p:ph type="title"/>
          </p:nvPr>
        </p:nvSpPr>
        <p:spPr/>
        <p:txBody>
          <a:bodyPr>
            <a:normAutofit fontScale="90000"/>
          </a:bodyPr>
          <a:lstStyle/>
          <a:p>
            <a:r>
              <a:rPr lang="en-US" dirty="0"/>
              <a:t>Learning Target and Agenda</a:t>
            </a:r>
          </a:p>
        </p:txBody>
      </p:sp>
      <p:sp>
        <p:nvSpPr>
          <p:cNvPr id="3" name="Content Placeholder 2">
            <a:extLst>
              <a:ext uri="{FF2B5EF4-FFF2-40B4-BE49-F238E27FC236}">
                <a16:creationId xmlns:a16="http://schemas.microsoft.com/office/drawing/2014/main" id="{C7FA3457-22A2-4795-B502-CBF5D71F59ED}"/>
              </a:ext>
            </a:extLst>
          </p:cNvPr>
          <p:cNvSpPr>
            <a:spLocks noGrp="1"/>
          </p:cNvSpPr>
          <p:nvPr>
            <p:ph idx="1"/>
          </p:nvPr>
        </p:nvSpPr>
        <p:spPr/>
        <p:txBody>
          <a:bodyPr>
            <a:normAutofit fontScale="85000" lnSpcReduction="20000"/>
          </a:bodyPr>
          <a:lstStyle/>
          <a:p>
            <a:pPr marL="0" lvl="0" indent="0">
              <a:lnSpc>
                <a:spcPct val="115000"/>
              </a:lnSpc>
              <a:spcBef>
                <a:spcPts val="0"/>
              </a:spcBef>
              <a:buNone/>
            </a:pPr>
            <a:r>
              <a:rPr lang="en-US" dirty="0">
                <a:solidFill>
                  <a:schemeClr val="dk1"/>
                </a:solidFill>
                <a:latin typeface="Titillium Web"/>
                <a:ea typeface="Titillium Web"/>
                <a:cs typeface="Titillium Web"/>
                <a:sym typeface="Titillium Web"/>
              </a:rPr>
              <a:t>Learning Target: You will learn the process for using the VDOE rubrics to score student work for locally verified credit in writing.</a:t>
            </a:r>
          </a:p>
          <a:p>
            <a:pPr marL="0" lvl="0" indent="0">
              <a:lnSpc>
                <a:spcPct val="115000"/>
              </a:lnSpc>
              <a:spcBef>
                <a:spcPts val="0"/>
              </a:spcBef>
              <a:buNone/>
            </a:pPr>
            <a:endParaRPr lang="en-US" dirty="0">
              <a:solidFill>
                <a:schemeClr val="dk1"/>
              </a:solidFill>
              <a:latin typeface="Titillium Web"/>
              <a:ea typeface="Titillium Web"/>
              <a:cs typeface="Titillium Web"/>
              <a:sym typeface="Titillium Web"/>
            </a:endParaRPr>
          </a:p>
          <a:p>
            <a:pPr marL="0" lvl="0" indent="0">
              <a:lnSpc>
                <a:spcPct val="115000"/>
              </a:lnSpc>
              <a:spcBef>
                <a:spcPts val="0"/>
              </a:spcBef>
              <a:buNone/>
            </a:pPr>
            <a:r>
              <a:rPr lang="en-US" dirty="0">
                <a:solidFill>
                  <a:schemeClr val="dk1"/>
                </a:solidFill>
                <a:latin typeface="Titillium Web"/>
                <a:ea typeface="Titillium Web"/>
                <a:cs typeface="Titillium Web"/>
                <a:sym typeface="Titillium Web"/>
              </a:rPr>
              <a:t>Today’s Agenda:</a:t>
            </a:r>
          </a:p>
          <a:p>
            <a:pPr marL="457200" lvl="0" indent="-355600">
              <a:lnSpc>
                <a:spcPct val="115000"/>
              </a:lnSpc>
              <a:spcBef>
                <a:spcPts val="0"/>
              </a:spcBef>
              <a:buClr>
                <a:schemeClr val="dk1"/>
              </a:buClr>
              <a:buSzPts val="2000"/>
              <a:buFont typeface="Titillium Web"/>
              <a:buAutoNum type="arabicPeriod"/>
            </a:pPr>
            <a:r>
              <a:rPr lang="en-US" dirty="0">
                <a:solidFill>
                  <a:schemeClr val="dk1"/>
                </a:solidFill>
                <a:latin typeface="Titillium Web"/>
                <a:ea typeface="Titillium Web"/>
                <a:cs typeface="Titillium Web"/>
                <a:sym typeface="Titillium Web"/>
              </a:rPr>
              <a:t>Review Focused Holistic Scoring vs. Grading</a:t>
            </a:r>
          </a:p>
          <a:p>
            <a:pPr marL="457200" lvl="0" indent="-355600">
              <a:lnSpc>
                <a:spcPct val="115000"/>
              </a:lnSpc>
              <a:spcBef>
                <a:spcPts val="0"/>
              </a:spcBef>
              <a:buClr>
                <a:schemeClr val="dk1"/>
              </a:buClr>
              <a:buSzPts val="2000"/>
              <a:buFont typeface="Titillium Web"/>
              <a:buAutoNum type="arabicPeriod"/>
            </a:pPr>
            <a:r>
              <a:rPr lang="en-US" dirty="0">
                <a:solidFill>
                  <a:schemeClr val="dk1"/>
                </a:solidFill>
                <a:latin typeface="Titillium Web"/>
                <a:ea typeface="Titillium Web"/>
                <a:cs typeface="Titillium Web"/>
                <a:sym typeface="Titillium Web"/>
              </a:rPr>
              <a:t>Review Scoring and Weights</a:t>
            </a:r>
          </a:p>
          <a:p>
            <a:pPr marL="457200" lvl="0" indent="-355600">
              <a:lnSpc>
                <a:spcPct val="115000"/>
              </a:lnSpc>
              <a:spcBef>
                <a:spcPts val="0"/>
              </a:spcBef>
              <a:buClr>
                <a:schemeClr val="dk1"/>
              </a:buClr>
              <a:buSzPts val="2000"/>
              <a:buFont typeface="Titillium Web"/>
              <a:buAutoNum type="arabicPeriod"/>
            </a:pPr>
            <a:r>
              <a:rPr lang="en-US" dirty="0">
                <a:solidFill>
                  <a:schemeClr val="dk1"/>
                </a:solidFill>
                <a:latin typeface="Titillium Web"/>
                <a:ea typeface="Titillium Web"/>
                <a:cs typeface="Titillium Web"/>
                <a:sym typeface="Titillium Web"/>
              </a:rPr>
              <a:t>Discuss Reader Bias</a:t>
            </a:r>
          </a:p>
          <a:p>
            <a:pPr marL="457200" lvl="0" indent="-355600">
              <a:lnSpc>
                <a:spcPct val="115000"/>
              </a:lnSpc>
              <a:spcBef>
                <a:spcPts val="0"/>
              </a:spcBef>
              <a:buClr>
                <a:schemeClr val="dk1"/>
              </a:buClr>
              <a:buSzPts val="2000"/>
              <a:buFont typeface="Titillium Web"/>
              <a:buAutoNum type="arabicPeriod"/>
            </a:pPr>
            <a:r>
              <a:rPr lang="en-US" dirty="0">
                <a:solidFill>
                  <a:schemeClr val="dk1"/>
                </a:solidFill>
                <a:latin typeface="Titillium Web"/>
                <a:ea typeface="Titillium Web"/>
                <a:cs typeface="Titillium Web"/>
                <a:sym typeface="Titillium Web"/>
              </a:rPr>
              <a:t>Review VDOE Rubrics </a:t>
            </a:r>
          </a:p>
          <a:p>
            <a:pPr marL="457200" lvl="0" indent="-355600">
              <a:lnSpc>
                <a:spcPct val="115000"/>
              </a:lnSpc>
              <a:spcBef>
                <a:spcPts val="0"/>
              </a:spcBef>
              <a:buClr>
                <a:schemeClr val="dk1"/>
              </a:buClr>
              <a:buSzPts val="2000"/>
              <a:buFont typeface="Titillium Web"/>
              <a:buAutoNum type="arabicPeriod"/>
            </a:pPr>
            <a:r>
              <a:rPr lang="en-US" dirty="0">
                <a:solidFill>
                  <a:schemeClr val="dk1"/>
                </a:solidFill>
                <a:latin typeface="Titillium Web"/>
                <a:ea typeface="Titillium Web"/>
                <a:cs typeface="Titillium Web"/>
                <a:sym typeface="Titillium Web"/>
              </a:rPr>
              <a:t>Practice Scoring: Small Group, Whole Group</a:t>
            </a:r>
          </a:p>
          <a:p>
            <a:pPr marL="457200" lvl="0" indent="-355600">
              <a:lnSpc>
                <a:spcPct val="115000"/>
              </a:lnSpc>
              <a:spcBef>
                <a:spcPts val="0"/>
              </a:spcBef>
              <a:buClr>
                <a:schemeClr val="dk1"/>
              </a:buClr>
              <a:buSzPts val="2000"/>
              <a:buFont typeface="Titillium Web"/>
              <a:buAutoNum type="arabicPeriod"/>
            </a:pPr>
            <a:r>
              <a:rPr lang="en-US" dirty="0">
                <a:solidFill>
                  <a:schemeClr val="dk1"/>
                </a:solidFill>
                <a:latin typeface="Titillium Web"/>
                <a:ea typeface="Titillium Web"/>
                <a:cs typeface="Titillium Web"/>
                <a:sym typeface="Titillium Web"/>
              </a:rPr>
              <a:t>Wrap Up</a:t>
            </a:r>
          </a:p>
          <a:p>
            <a:endParaRPr lang="en-US" dirty="0"/>
          </a:p>
        </p:txBody>
      </p:sp>
    </p:spTree>
    <p:extLst>
      <p:ext uri="{BB962C8B-B14F-4D97-AF65-F5344CB8AC3E}">
        <p14:creationId xmlns:p14="http://schemas.microsoft.com/office/powerpoint/2010/main" val="18952813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80C4A3-00A7-4431-B407-7F8663CF7683}"/>
              </a:ext>
            </a:extLst>
          </p:cNvPr>
          <p:cNvSpPr>
            <a:spLocks noGrp="1"/>
          </p:cNvSpPr>
          <p:nvPr>
            <p:ph type="title"/>
          </p:nvPr>
        </p:nvSpPr>
        <p:spPr>
          <a:xfrm>
            <a:off x="457200" y="2667000"/>
            <a:ext cx="8229600" cy="1143000"/>
          </a:xfrm>
        </p:spPr>
        <p:txBody>
          <a:bodyPr/>
          <a:lstStyle/>
          <a:p>
            <a:r>
              <a:rPr lang="en-US" dirty="0"/>
              <a:t>Put It Together</a:t>
            </a:r>
          </a:p>
        </p:txBody>
      </p:sp>
    </p:spTree>
    <p:extLst>
      <p:ext uri="{BB962C8B-B14F-4D97-AF65-F5344CB8AC3E}">
        <p14:creationId xmlns:p14="http://schemas.microsoft.com/office/powerpoint/2010/main" val="23325045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7E47AA-4AB2-402A-8E47-EDDCC0091D92}"/>
              </a:ext>
            </a:extLst>
          </p:cNvPr>
          <p:cNvSpPr>
            <a:spLocks noGrp="1"/>
          </p:cNvSpPr>
          <p:nvPr>
            <p:ph type="title"/>
          </p:nvPr>
        </p:nvSpPr>
        <p:spPr/>
        <p:txBody>
          <a:bodyPr>
            <a:normAutofit fontScale="90000"/>
          </a:bodyPr>
          <a:lstStyle/>
          <a:p>
            <a:r>
              <a:rPr lang="en-US" dirty="0"/>
              <a:t>Performance Level Descriptors For Writing</a:t>
            </a:r>
          </a:p>
        </p:txBody>
      </p:sp>
      <p:sp>
        <p:nvSpPr>
          <p:cNvPr id="4" name="Content Placeholder 3">
            <a:extLst>
              <a:ext uri="{FF2B5EF4-FFF2-40B4-BE49-F238E27FC236}">
                <a16:creationId xmlns:a16="http://schemas.microsoft.com/office/drawing/2014/main" id="{7B330054-C3F8-4099-B80A-CFFB2CC50625}"/>
              </a:ext>
            </a:extLst>
          </p:cNvPr>
          <p:cNvSpPr>
            <a:spLocks noGrp="1"/>
          </p:cNvSpPr>
          <p:nvPr>
            <p:ph idx="1"/>
          </p:nvPr>
        </p:nvSpPr>
        <p:spPr/>
        <p:txBody>
          <a:bodyPr/>
          <a:lstStyle/>
          <a:p>
            <a:r>
              <a:rPr lang="en-US" dirty="0"/>
              <a:t>Persuasive</a:t>
            </a:r>
          </a:p>
          <a:p>
            <a:r>
              <a:rPr lang="en-US" dirty="0"/>
              <a:t>Argumentative</a:t>
            </a:r>
          </a:p>
          <a:p>
            <a:r>
              <a:rPr lang="en-US" dirty="0"/>
              <a:t>Analytical</a:t>
            </a:r>
          </a:p>
        </p:txBody>
      </p:sp>
    </p:spTree>
    <p:extLst>
      <p:ext uri="{BB962C8B-B14F-4D97-AF65-F5344CB8AC3E}">
        <p14:creationId xmlns:p14="http://schemas.microsoft.com/office/powerpoint/2010/main" val="22817134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08382-48A4-4009-8D4F-D37E28E73B50}"/>
              </a:ext>
            </a:extLst>
          </p:cNvPr>
          <p:cNvSpPr>
            <a:spLocks noGrp="1"/>
          </p:cNvSpPr>
          <p:nvPr>
            <p:ph type="title"/>
          </p:nvPr>
        </p:nvSpPr>
        <p:spPr/>
        <p:txBody>
          <a:bodyPr/>
          <a:lstStyle/>
          <a:p>
            <a:r>
              <a:rPr lang="en-US" dirty="0"/>
              <a:t>Concluding Step</a:t>
            </a:r>
          </a:p>
        </p:txBody>
      </p:sp>
      <p:sp>
        <p:nvSpPr>
          <p:cNvPr id="3" name="Content Placeholder 2">
            <a:extLst>
              <a:ext uri="{FF2B5EF4-FFF2-40B4-BE49-F238E27FC236}">
                <a16:creationId xmlns:a16="http://schemas.microsoft.com/office/drawing/2014/main" id="{528FEC5B-3737-48D7-94C3-0EEE2836A0A3}"/>
              </a:ext>
            </a:extLst>
          </p:cNvPr>
          <p:cNvSpPr>
            <a:spLocks noGrp="1"/>
          </p:cNvSpPr>
          <p:nvPr>
            <p:ph idx="1"/>
          </p:nvPr>
        </p:nvSpPr>
        <p:spPr/>
        <p:txBody>
          <a:bodyPr>
            <a:normAutofit fontScale="92500" lnSpcReduction="20000"/>
          </a:bodyPr>
          <a:lstStyle/>
          <a:p>
            <a:pPr marL="457200" lvl="0" indent="-406400">
              <a:spcBef>
                <a:spcPts val="600"/>
              </a:spcBef>
              <a:buSzPts val="2800"/>
              <a:buChar char="▪"/>
            </a:pPr>
            <a:r>
              <a:rPr lang="en-US" dirty="0"/>
              <a:t>After students have written to their three performance tasks, their portfolio of writing tasks are analyzed using the performance level descriptors.</a:t>
            </a:r>
          </a:p>
          <a:p>
            <a:pPr marL="457200" lvl="0" indent="-406400">
              <a:spcBef>
                <a:spcPts val="0"/>
              </a:spcBef>
              <a:buSzPts val="2800"/>
              <a:buChar char="▪"/>
            </a:pPr>
            <a:r>
              <a:rPr lang="en-US" dirty="0"/>
              <a:t>The performance level descriptors are </a:t>
            </a:r>
            <a:r>
              <a:rPr lang="en-US" dirty="0">
                <a:latin typeface="Titillium Web"/>
                <a:ea typeface="Titillium Web"/>
                <a:cs typeface="Titillium Web"/>
                <a:sym typeface="Titillium Web"/>
              </a:rPr>
              <a:t>not</a:t>
            </a:r>
            <a:r>
              <a:rPr lang="en-US" dirty="0"/>
              <a:t> associated with a specific number. </a:t>
            </a:r>
          </a:p>
          <a:p>
            <a:pPr marL="457200" lvl="0" indent="-406400">
              <a:spcBef>
                <a:spcPts val="0"/>
              </a:spcBef>
              <a:buSzPts val="2800"/>
              <a:buChar char="▪"/>
            </a:pPr>
            <a:r>
              <a:rPr lang="en-US" dirty="0"/>
              <a:t>The individual score for one writing task can serve as an indicator of student competency.</a:t>
            </a:r>
          </a:p>
          <a:p>
            <a:endParaRPr lang="en-US" dirty="0"/>
          </a:p>
        </p:txBody>
      </p:sp>
    </p:spTree>
    <p:extLst>
      <p:ext uri="{BB962C8B-B14F-4D97-AF65-F5344CB8AC3E}">
        <p14:creationId xmlns:p14="http://schemas.microsoft.com/office/powerpoint/2010/main" val="6245181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9E164D-BEEC-48AC-BD77-99CF024423BD}"/>
              </a:ext>
            </a:extLst>
          </p:cNvPr>
          <p:cNvSpPr>
            <a:spLocks noGrp="1"/>
          </p:cNvSpPr>
          <p:nvPr>
            <p:ph type="title"/>
          </p:nvPr>
        </p:nvSpPr>
        <p:spPr>
          <a:xfrm>
            <a:off x="457200" y="2294964"/>
            <a:ext cx="8229600" cy="2048435"/>
          </a:xfrm>
        </p:spPr>
        <p:txBody>
          <a:bodyPr>
            <a:normAutofit fontScale="90000"/>
          </a:bodyPr>
          <a:lstStyle/>
          <a:p>
            <a:r>
              <a:rPr lang="en-US" dirty="0"/>
              <a:t>Performance Level Descriptors: What are the Parts?</a:t>
            </a:r>
          </a:p>
        </p:txBody>
      </p:sp>
    </p:spTree>
    <p:extLst>
      <p:ext uri="{BB962C8B-B14F-4D97-AF65-F5344CB8AC3E}">
        <p14:creationId xmlns:p14="http://schemas.microsoft.com/office/powerpoint/2010/main" val="1825612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F8E5A9-9FD8-40D1-A2E0-E8ED5F4180E9}"/>
              </a:ext>
            </a:extLst>
          </p:cNvPr>
          <p:cNvSpPr>
            <a:spLocks noGrp="1"/>
          </p:cNvSpPr>
          <p:nvPr>
            <p:ph type="title"/>
          </p:nvPr>
        </p:nvSpPr>
        <p:spPr/>
        <p:txBody>
          <a:bodyPr/>
          <a:lstStyle/>
          <a:p>
            <a:r>
              <a:rPr lang="en-US" dirty="0"/>
              <a:t>Fail Basic</a:t>
            </a:r>
          </a:p>
        </p:txBody>
      </p:sp>
      <p:sp>
        <p:nvSpPr>
          <p:cNvPr id="4" name="Content Placeholder 3">
            <a:extLst>
              <a:ext uri="{FF2B5EF4-FFF2-40B4-BE49-F238E27FC236}">
                <a16:creationId xmlns:a16="http://schemas.microsoft.com/office/drawing/2014/main" id="{41813886-B5DA-4A8A-B50C-264679F6C94B}"/>
              </a:ext>
            </a:extLst>
          </p:cNvPr>
          <p:cNvSpPr>
            <a:spLocks noGrp="1"/>
          </p:cNvSpPr>
          <p:nvPr>
            <p:ph idx="1"/>
          </p:nvPr>
        </p:nvSpPr>
        <p:spPr/>
        <p:txBody>
          <a:bodyPr>
            <a:normAutofit fontScale="85000" lnSpcReduction="20000"/>
          </a:bodyPr>
          <a:lstStyle/>
          <a:p>
            <a:pPr marL="0" indent="0">
              <a:buNone/>
            </a:pPr>
            <a:r>
              <a:rPr lang="en-US" dirty="0"/>
              <a:t>A student performing at this level should be able to use resources, prewriting strategies, and revision in order to: develop a simple thesis; provide basic information and limited evidence related to the topic; show relationships between or among ideas; arrange sentences in an attempt to exhibit unity; construct a limited variety of sentences; use specific words and relevant vocabulary to write about a topic; compose sentences that maintain standard usage; use mechanics to support writing.</a:t>
            </a:r>
          </a:p>
          <a:p>
            <a:endParaRPr lang="en-US" dirty="0"/>
          </a:p>
        </p:txBody>
      </p:sp>
    </p:spTree>
    <p:extLst>
      <p:ext uri="{BB962C8B-B14F-4D97-AF65-F5344CB8AC3E}">
        <p14:creationId xmlns:p14="http://schemas.microsoft.com/office/powerpoint/2010/main" val="25335879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9D3B6-06EB-4B6A-982B-13FC367C406E}"/>
              </a:ext>
            </a:extLst>
          </p:cNvPr>
          <p:cNvSpPr>
            <a:spLocks noGrp="1"/>
          </p:cNvSpPr>
          <p:nvPr>
            <p:ph type="title"/>
          </p:nvPr>
        </p:nvSpPr>
        <p:spPr/>
        <p:txBody>
          <a:bodyPr/>
          <a:lstStyle/>
          <a:p>
            <a:r>
              <a:rPr lang="en-US" dirty="0"/>
              <a:t>Pass Proficient</a:t>
            </a:r>
          </a:p>
        </p:txBody>
      </p:sp>
      <p:sp>
        <p:nvSpPr>
          <p:cNvPr id="3" name="Content Placeholder 2">
            <a:extLst>
              <a:ext uri="{FF2B5EF4-FFF2-40B4-BE49-F238E27FC236}">
                <a16:creationId xmlns:a16="http://schemas.microsoft.com/office/drawing/2014/main" id="{E38402F6-07CE-4B21-A36A-110D3920A684}"/>
              </a:ext>
            </a:extLst>
          </p:cNvPr>
          <p:cNvSpPr>
            <a:spLocks noGrp="1"/>
          </p:cNvSpPr>
          <p:nvPr>
            <p:ph idx="1"/>
          </p:nvPr>
        </p:nvSpPr>
        <p:spPr/>
        <p:txBody>
          <a:bodyPr>
            <a:normAutofit fontScale="70000" lnSpcReduction="20000"/>
          </a:bodyPr>
          <a:lstStyle/>
          <a:p>
            <a:pPr marL="0" indent="0">
              <a:buNone/>
            </a:pPr>
            <a:r>
              <a:rPr lang="en-US" dirty="0"/>
              <a:t>A student performing at this level should be able to use resources, prewriting strategies, and revision in order to: compose a logical thesis that conveys a central idea, purpose, or position; support the thesis with accurate, relevant evidence; provide conclusions drawn from reasons, claims, or evidence; attempt to provide a call to action or solution, analyze misconceptions, or address counterclaims, when appropriate for the mode of writing; connect ideas in a clear progression to show unity; use modifiers to create varied, complex sentences that enhance the writing; adapt word choice and language to the audience and purpose; compose complete sentences that demonstrate control of usage and mechanics. </a:t>
            </a:r>
          </a:p>
          <a:p>
            <a:endParaRPr lang="en-US" dirty="0"/>
          </a:p>
        </p:txBody>
      </p:sp>
    </p:spTree>
    <p:extLst>
      <p:ext uri="{BB962C8B-B14F-4D97-AF65-F5344CB8AC3E}">
        <p14:creationId xmlns:p14="http://schemas.microsoft.com/office/powerpoint/2010/main" val="17288921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43329-4626-47D8-A20F-74586327708F}"/>
              </a:ext>
            </a:extLst>
          </p:cNvPr>
          <p:cNvSpPr>
            <a:spLocks noGrp="1"/>
          </p:cNvSpPr>
          <p:nvPr>
            <p:ph type="title"/>
          </p:nvPr>
        </p:nvSpPr>
        <p:spPr/>
        <p:txBody>
          <a:bodyPr/>
          <a:lstStyle/>
          <a:p>
            <a:r>
              <a:rPr lang="en-US" dirty="0"/>
              <a:t>Pass Advanced</a:t>
            </a:r>
          </a:p>
        </p:txBody>
      </p:sp>
      <p:sp>
        <p:nvSpPr>
          <p:cNvPr id="3" name="Content Placeholder 2">
            <a:extLst>
              <a:ext uri="{FF2B5EF4-FFF2-40B4-BE49-F238E27FC236}">
                <a16:creationId xmlns:a16="http://schemas.microsoft.com/office/drawing/2014/main" id="{FEC276E2-2B78-48A1-8A1A-A14BE046D847}"/>
              </a:ext>
            </a:extLst>
          </p:cNvPr>
          <p:cNvSpPr>
            <a:spLocks noGrp="1"/>
          </p:cNvSpPr>
          <p:nvPr>
            <p:ph idx="1"/>
          </p:nvPr>
        </p:nvSpPr>
        <p:spPr/>
        <p:txBody>
          <a:bodyPr>
            <a:normAutofit fontScale="70000" lnSpcReduction="20000"/>
          </a:bodyPr>
          <a:lstStyle/>
          <a:p>
            <a:pPr marL="0" indent="0">
              <a:buNone/>
            </a:pPr>
            <a:r>
              <a:rPr lang="en-US" dirty="0"/>
              <a:t>A student performing at this level should be able to use resources, prewriting strategies, and revision in order to: compose a logical thesis that conveys a central idea, purpose, or position; support the thesis with accurate, relevant evidence; provide conclusions drawn from reasons, claims, or evidence; attempt to provide a call to action or solution, analyze misconceptions, or address counterclaims, when appropriate for the mode of writing; connect ideas in a clear progression to show unity; use modifiers to create varied, complex sentences that enhance the writing; adapt word choice and language to the audience and purpose; compose complete sentences that demonstrate control of usage and mechanics. </a:t>
            </a:r>
          </a:p>
          <a:p>
            <a:endParaRPr lang="en-US" dirty="0"/>
          </a:p>
        </p:txBody>
      </p:sp>
    </p:spTree>
    <p:extLst>
      <p:ext uri="{BB962C8B-B14F-4D97-AF65-F5344CB8AC3E}">
        <p14:creationId xmlns:p14="http://schemas.microsoft.com/office/powerpoint/2010/main" val="10175349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41ECA5-B6B4-4DB8-B423-B6C5531F8A1E}"/>
              </a:ext>
            </a:extLst>
          </p:cNvPr>
          <p:cNvSpPr>
            <a:spLocks noGrp="1"/>
          </p:cNvSpPr>
          <p:nvPr>
            <p:ph type="title"/>
          </p:nvPr>
        </p:nvSpPr>
        <p:spPr>
          <a:xfrm>
            <a:off x="457200" y="3200400"/>
            <a:ext cx="8229600" cy="1523999"/>
          </a:xfrm>
        </p:spPr>
        <p:txBody>
          <a:bodyPr>
            <a:normAutofit fontScale="90000"/>
          </a:bodyPr>
          <a:lstStyle/>
          <a:p>
            <a:r>
              <a:rPr lang="en-US" sz="3100" i="1" dirty="0"/>
              <a:t>*While the use of resources, prewriting strategies, and revision are integral parts of the writing process, a completed piece of writing may not include direct evidence of these skills. Because of this limitation, it is not possible to evaluate a student’s use of resources, prewriting, or revision in the final writing samples included in the body of evidence evaluated for verified credit. School division staff must ensure a student’s competence in the use of these skills through other means.</a:t>
            </a:r>
            <a:r>
              <a:rPr lang="en-US" sz="3100" dirty="0"/>
              <a:t> </a:t>
            </a:r>
            <a:r>
              <a:rPr lang="en-US" dirty="0"/>
              <a:t/>
            </a:r>
            <a:br>
              <a:rPr lang="en-US" dirty="0"/>
            </a:br>
            <a:endParaRPr lang="en-US" dirty="0"/>
          </a:p>
        </p:txBody>
      </p:sp>
    </p:spTree>
    <p:extLst>
      <p:ext uri="{BB962C8B-B14F-4D97-AF65-F5344CB8AC3E}">
        <p14:creationId xmlns:p14="http://schemas.microsoft.com/office/powerpoint/2010/main" val="17654259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34F10-7091-4B9C-9B95-25FEB411A67D}"/>
              </a:ext>
            </a:extLst>
          </p:cNvPr>
          <p:cNvSpPr>
            <a:spLocks noGrp="1"/>
          </p:cNvSpPr>
          <p:nvPr>
            <p:ph type="title"/>
          </p:nvPr>
        </p:nvSpPr>
        <p:spPr/>
        <p:txBody>
          <a:bodyPr/>
          <a:lstStyle/>
          <a:p>
            <a:r>
              <a:rPr lang="en-US" dirty="0"/>
              <a:t>Wrap-Up</a:t>
            </a:r>
          </a:p>
        </p:txBody>
      </p:sp>
      <p:sp>
        <p:nvSpPr>
          <p:cNvPr id="3" name="Content Placeholder 2">
            <a:extLst>
              <a:ext uri="{FF2B5EF4-FFF2-40B4-BE49-F238E27FC236}">
                <a16:creationId xmlns:a16="http://schemas.microsoft.com/office/drawing/2014/main" id="{10B160A6-E5E5-4CFB-9000-875AF0517626}"/>
              </a:ext>
            </a:extLst>
          </p:cNvPr>
          <p:cNvSpPr>
            <a:spLocks noGrp="1"/>
          </p:cNvSpPr>
          <p:nvPr>
            <p:ph idx="1"/>
          </p:nvPr>
        </p:nvSpPr>
        <p:spPr/>
        <p:txBody>
          <a:bodyPr/>
          <a:lstStyle/>
          <a:p>
            <a:pPr marL="0" indent="0">
              <a:buNone/>
            </a:pPr>
            <a:r>
              <a:rPr lang="en-US" dirty="0">
                <a:latin typeface="Titillium Web Light"/>
                <a:ea typeface="Titillium Web Light"/>
                <a:cs typeface="Titillium Web Light"/>
                <a:sym typeface="Titillium Web Light"/>
              </a:rPr>
              <a:t>Reflect on your questions from the QFT. Cross out questions that have been answered. What questions remain?</a:t>
            </a:r>
          </a:p>
          <a:p>
            <a:pPr marL="0" indent="0">
              <a:buNone/>
            </a:pPr>
            <a:endParaRPr lang="en-US" dirty="0"/>
          </a:p>
        </p:txBody>
      </p:sp>
    </p:spTree>
    <p:extLst>
      <p:ext uri="{BB962C8B-B14F-4D97-AF65-F5344CB8AC3E}">
        <p14:creationId xmlns:p14="http://schemas.microsoft.com/office/powerpoint/2010/main" val="25955190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DD1EB-22BC-4036-9342-4845633F1EDF}"/>
              </a:ext>
            </a:extLst>
          </p:cNvPr>
          <p:cNvSpPr>
            <a:spLocks noGrp="1"/>
          </p:cNvSpPr>
          <p:nvPr>
            <p:ph type="title"/>
          </p:nvPr>
        </p:nvSpPr>
        <p:spPr/>
        <p:txBody>
          <a:bodyPr/>
          <a:lstStyle/>
          <a:p>
            <a:r>
              <a:rPr lang="en-US" dirty="0"/>
              <a:t>Thank you for joining us!</a:t>
            </a:r>
          </a:p>
        </p:txBody>
      </p:sp>
      <p:sp>
        <p:nvSpPr>
          <p:cNvPr id="4" name="Content Placeholder 3">
            <a:extLst>
              <a:ext uri="{FF2B5EF4-FFF2-40B4-BE49-F238E27FC236}">
                <a16:creationId xmlns:a16="http://schemas.microsoft.com/office/drawing/2014/main" id="{067EA281-9EDC-493E-8343-8288BF9D79EE}"/>
              </a:ext>
            </a:extLst>
          </p:cNvPr>
          <p:cNvSpPr>
            <a:spLocks noGrp="1"/>
          </p:cNvSpPr>
          <p:nvPr>
            <p:ph sz="half" idx="1"/>
          </p:nvPr>
        </p:nvSpPr>
        <p:spPr/>
        <p:txBody>
          <a:bodyPr>
            <a:normAutofit fontScale="85000" lnSpcReduction="10000"/>
          </a:bodyPr>
          <a:lstStyle/>
          <a:p>
            <a:pPr marL="0" lvl="0" indent="0">
              <a:spcBef>
                <a:spcPts val="600"/>
              </a:spcBef>
              <a:buClr>
                <a:schemeClr val="dk1"/>
              </a:buClr>
              <a:buSzPts val="1100"/>
              <a:buNone/>
            </a:pPr>
            <a:r>
              <a:rPr lang="en-US" dirty="0">
                <a:latin typeface="Titillium Web"/>
                <a:ea typeface="Titillium Web"/>
                <a:cs typeface="Titillium Web"/>
                <a:sym typeface="Titillium Web"/>
              </a:rPr>
              <a:t>Dr. Melissa Goodwin</a:t>
            </a:r>
          </a:p>
          <a:p>
            <a:pPr marL="0" lvl="0" indent="0">
              <a:spcBef>
                <a:spcPts val="600"/>
              </a:spcBef>
              <a:buClr>
                <a:schemeClr val="dk1"/>
              </a:buClr>
              <a:buSzPts val="1100"/>
              <a:buNone/>
            </a:pPr>
            <a:r>
              <a:rPr lang="en-US" i="1" dirty="0">
                <a:latin typeface="Titillium Web"/>
                <a:ea typeface="Titillium Web"/>
                <a:cs typeface="Titillium Web"/>
                <a:sym typeface="Titillium Web"/>
              </a:rPr>
              <a:t>Supervisor of English</a:t>
            </a:r>
            <a:endParaRPr lang="en-US" dirty="0">
              <a:latin typeface="Titillium Web"/>
              <a:ea typeface="Titillium Web"/>
              <a:cs typeface="Titillium Web"/>
              <a:sym typeface="Titillium Web"/>
            </a:endParaRPr>
          </a:p>
          <a:p>
            <a:pPr marL="0" lvl="0" indent="0">
              <a:spcBef>
                <a:spcPts val="600"/>
              </a:spcBef>
              <a:buClr>
                <a:schemeClr val="dk1"/>
              </a:buClr>
              <a:buSzPts val="1100"/>
              <a:buNone/>
            </a:pPr>
            <a:r>
              <a:rPr lang="en-US" dirty="0">
                <a:latin typeface="Titillium Web"/>
                <a:ea typeface="Titillium Web"/>
                <a:cs typeface="Titillium Web"/>
                <a:sym typeface="Titillium Web"/>
              </a:rPr>
              <a:t>Chesapeake Public Schools</a:t>
            </a:r>
          </a:p>
          <a:p>
            <a:pPr marL="0" lvl="0" indent="0">
              <a:spcBef>
                <a:spcPts val="600"/>
              </a:spcBef>
              <a:buClr>
                <a:schemeClr val="dk1"/>
              </a:buClr>
              <a:buSzPts val="1100"/>
              <a:buNone/>
            </a:pPr>
            <a:r>
              <a:rPr lang="en-US" i="1" dirty="0">
                <a:latin typeface="Titillium Web"/>
                <a:ea typeface="Titillium Web"/>
                <a:cs typeface="Titillium Web"/>
                <a:sym typeface="Titillium Web"/>
              </a:rPr>
              <a:t>melissa.goodwin@cpschools.com</a:t>
            </a:r>
          </a:p>
          <a:p>
            <a:pPr marL="0" lvl="0" indent="0">
              <a:spcBef>
                <a:spcPts val="600"/>
              </a:spcBef>
              <a:buClr>
                <a:schemeClr val="dk1"/>
              </a:buClr>
              <a:buSzPts val="1100"/>
              <a:buNone/>
            </a:pPr>
            <a:r>
              <a:rPr lang="en-US" i="1" dirty="0">
                <a:latin typeface="Titillium Web"/>
                <a:ea typeface="Titillium Web"/>
                <a:cs typeface="Titillium Web"/>
                <a:sym typeface="Titillium Web"/>
              </a:rPr>
              <a:t>Me1issaGoodwin</a:t>
            </a:r>
            <a:endParaRPr lang="en-US" dirty="0">
              <a:latin typeface="Titillium Web"/>
              <a:ea typeface="Titillium Web"/>
              <a:cs typeface="Titillium Web"/>
              <a:sym typeface="Titillium Web"/>
            </a:endParaRPr>
          </a:p>
          <a:p>
            <a:pPr marL="0" lvl="0" indent="0">
              <a:spcBef>
                <a:spcPts val="600"/>
              </a:spcBef>
              <a:buClr>
                <a:schemeClr val="dk1"/>
              </a:buClr>
              <a:buSzPts val="1100"/>
              <a:buNone/>
            </a:pPr>
            <a:r>
              <a:rPr lang="en-US" dirty="0">
                <a:latin typeface="Titillium Web"/>
                <a:ea typeface="Titillium Web"/>
                <a:cs typeface="Titillium Web"/>
                <a:sym typeface="Titillium Web"/>
              </a:rPr>
              <a:t>Member: 2018-2019 </a:t>
            </a:r>
          </a:p>
          <a:p>
            <a:pPr marL="0" lvl="0" indent="0">
              <a:spcBef>
                <a:spcPts val="600"/>
              </a:spcBef>
              <a:buClr>
                <a:schemeClr val="dk1"/>
              </a:buClr>
              <a:buSzPts val="1100"/>
              <a:buNone/>
            </a:pPr>
            <a:r>
              <a:rPr lang="en-US" dirty="0">
                <a:latin typeface="Titillium Web"/>
                <a:ea typeface="Titillium Web"/>
                <a:cs typeface="Titillium Web"/>
                <a:sym typeface="Titillium Web"/>
              </a:rPr>
              <a:t>Local High School Assessment Range Finding Committee</a:t>
            </a:r>
          </a:p>
          <a:p>
            <a:endParaRPr lang="en-US" dirty="0"/>
          </a:p>
        </p:txBody>
      </p:sp>
      <p:sp>
        <p:nvSpPr>
          <p:cNvPr id="5" name="Content Placeholder 4">
            <a:extLst>
              <a:ext uri="{FF2B5EF4-FFF2-40B4-BE49-F238E27FC236}">
                <a16:creationId xmlns:a16="http://schemas.microsoft.com/office/drawing/2014/main" id="{A5D29E5C-957A-468C-BECE-66754433B8EE}"/>
              </a:ext>
            </a:extLst>
          </p:cNvPr>
          <p:cNvSpPr>
            <a:spLocks noGrp="1"/>
          </p:cNvSpPr>
          <p:nvPr>
            <p:ph sz="half" idx="2"/>
          </p:nvPr>
        </p:nvSpPr>
        <p:spPr/>
        <p:txBody>
          <a:bodyPr>
            <a:normAutofit fontScale="85000" lnSpcReduction="10000"/>
          </a:bodyPr>
          <a:lstStyle/>
          <a:p>
            <a:pPr marL="0" lvl="0" indent="0">
              <a:spcBef>
                <a:spcPts val="600"/>
              </a:spcBef>
              <a:buClr>
                <a:schemeClr val="dk1"/>
              </a:buClr>
              <a:buSzPts val="1100"/>
              <a:buNone/>
            </a:pPr>
            <a:r>
              <a:rPr lang="en-US" dirty="0">
                <a:latin typeface="Titillium Web"/>
                <a:ea typeface="Titillium Web"/>
                <a:cs typeface="Titillium Web"/>
                <a:sym typeface="Titillium Web"/>
              </a:rPr>
              <a:t>Emily Stains</a:t>
            </a:r>
          </a:p>
          <a:p>
            <a:pPr marL="0" lvl="0" indent="0">
              <a:spcBef>
                <a:spcPts val="600"/>
              </a:spcBef>
              <a:buClr>
                <a:schemeClr val="dk1"/>
              </a:buClr>
              <a:buSzPts val="1100"/>
              <a:buNone/>
            </a:pPr>
            <a:r>
              <a:rPr lang="en-US" sz="2400" i="1" dirty="0">
                <a:latin typeface="Titillium Web"/>
                <a:ea typeface="Titillium Web"/>
                <a:cs typeface="Titillium Web"/>
                <a:sym typeface="Titillium Web"/>
              </a:rPr>
              <a:t>Secondary Literacy Curriculum Specialist</a:t>
            </a:r>
            <a:endParaRPr lang="en-US" sz="2400" dirty="0">
              <a:latin typeface="Titillium Web"/>
              <a:ea typeface="Titillium Web"/>
              <a:cs typeface="Titillium Web"/>
              <a:sym typeface="Titillium Web"/>
            </a:endParaRPr>
          </a:p>
          <a:p>
            <a:pPr marL="0" lvl="0" indent="0">
              <a:spcBef>
                <a:spcPts val="600"/>
              </a:spcBef>
              <a:buClr>
                <a:schemeClr val="dk1"/>
              </a:buClr>
              <a:buSzPts val="1100"/>
              <a:buNone/>
            </a:pPr>
            <a:r>
              <a:rPr lang="en-US" dirty="0">
                <a:latin typeface="Titillium Web"/>
                <a:ea typeface="Titillium Web"/>
                <a:cs typeface="Titillium Web"/>
                <a:sym typeface="Titillium Web"/>
              </a:rPr>
              <a:t>Chesterfield County Public Schools</a:t>
            </a:r>
          </a:p>
          <a:p>
            <a:pPr marL="0" lvl="0" indent="0">
              <a:spcBef>
                <a:spcPts val="600"/>
              </a:spcBef>
              <a:buClr>
                <a:schemeClr val="dk1"/>
              </a:buClr>
              <a:buSzPts val="1100"/>
              <a:buNone/>
            </a:pPr>
            <a:r>
              <a:rPr lang="en-US" i="1" dirty="0">
                <a:latin typeface="Titillium Web"/>
                <a:ea typeface="Titillium Web"/>
                <a:cs typeface="Titillium Web"/>
                <a:sym typeface="Titillium Web"/>
              </a:rPr>
              <a:t>emily_stains@ccpsnet.net</a:t>
            </a:r>
          </a:p>
          <a:p>
            <a:pPr marL="0" lvl="0" indent="0">
              <a:spcBef>
                <a:spcPts val="600"/>
              </a:spcBef>
              <a:buClr>
                <a:schemeClr val="dk1"/>
              </a:buClr>
              <a:buSzPts val="1100"/>
              <a:buNone/>
            </a:pPr>
            <a:r>
              <a:rPr lang="en-US" dirty="0">
                <a:latin typeface="Titillium Web"/>
                <a:ea typeface="Titillium Web"/>
                <a:cs typeface="Titillium Web"/>
                <a:sym typeface="Titillium Web"/>
              </a:rPr>
              <a:t>emily_stains413</a:t>
            </a:r>
          </a:p>
          <a:p>
            <a:pPr marL="0" lvl="0" indent="0">
              <a:spcBef>
                <a:spcPts val="600"/>
              </a:spcBef>
              <a:buClr>
                <a:schemeClr val="dk1"/>
              </a:buClr>
              <a:buSzPts val="1100"/>
              <a:buNone/>
            </a:pPr>
            <a:r>
              <a:rPr lang="en-US" dirty="0">
                <a:latin typeface="Titillium Web"/>
                <a:ea typeface="Titillium Web"/>
                <a:cs typeface="Titillium Web"/>
                <a:sym typeface="Titillium Web"/>
              </a:rPr>
              <a:t>Member: 2018-2019 </a:t>
            </a:r>
          </a:p>
          <a:p>
            <a:pPr marL="0" lvl="0" indent="0">
              <a:spcBef>
                <a:spcPts val="600"/>
              </a:spcBef>
              <a:buClr>
                <a:schemeClr val="dk1"/>
              </a:buClr>
              <a:buSzPts val="1100"/>
              <a:buNone/>
            </a:pPr>
            <a:r>
              <a:rPr lang="en-US" dirty="0">
                <a:latin typeface="Titillium Web"/>
                <a:ea typeface="Titillium Web"/>
                <a:cs typeface="Titillium Web"/>
                <a:sym typeface="Titillium Web"/>
              </a:rPr>
              <a:t>Local High School Assessment </a:t>
            </a:r>
          </a:p>
          <a:p>
            <a:pPr marL="0" lvl="0" indent="0">
              <a:spcBef>
                <a:spcPts val="600"/>
              </a:spcBef>
              <a:buClr>
                <a:schemeClr val="dk1"/>
              </a:buClr>
              <a:buSzPts val="1100"/>
              <a:buNone/>
            </a:pPr>
            <a:r>
              <a:rPr lang="en-US" dirty="0">
                <a:latin typeface="Titillium Web"/>
                <a:ea typeface="Titillium Web"/>
                <a:cs typeface="Titillium Web"/>
                <a:sym typeface="Titillium Web"/>
              </a:rPr>
              <a:t>Range Finding Committee</a:t>
            </a:r>
          </a:p>
          <a:p>
            <a:endParaRPr lang="en-US" dirty="0"/>
          </a:p>
        </p:txBody>
      </p:sp>
    </p:spTree>
    <p:extLst>
      <p:ext uri="{BB962C8B-B14F-4D97-AF65-F5344CB8AC3E}">
        <p14:creationId xmlns:p14="http://schemas.microsoft.com/office/powerpoint/2010/main" val="3024615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Focused Holistic Scoring vs. Grading</a:t>
            </a:r>
          </a:p>
        </p:txBody>
      </p:sp>
      <p:sp>
        <p:nvSpPr>
          <p:cNvPr id="4" name="Content Placeholder 3"/>
          <p:cNvSpPr>
            <a:spLocks noGrp="1"/>
          </p:cNvSpPr>
          <p:nvPr>
            <p:ph idx="1"/>
          </p:nvPr>
        </p:nvSpPr>
        <p:spPr>
          <a:xfrm>
            <a:off x="457200" y="2819400"/>
            <a:ext cx="8229600" cy="838200"/>
          </a:xfrm>
        </p:spPr>
        <p:txBody>
          <a:bodyPr>
            <a:normAutofit/>
          </a:bodyPr>
          <a:lstStyle/>
          <a:p>
            <a:pPr marL="0" lvl="0" indent="0" algn="ctr">
              <a:buNone/>
            </a:pPr>
            <a:r>
              <a:rPr lang="en-US" dirty="0"/>
              <a:t>What’s the difference?</a:t>
            </a:r>
          </a:p>
        </p:txBody>
      </p:sp>
    </p:spTree>
    <p:extLst>
      <p:ext uri="{BB962C8B-B14F-4D97-AF65-F5344CB8AC3E}">
        <p14:creationId xmlns:p14="http://schemas.microsoft.com/office/powerpoint/2010/main" val="1826145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DD1EB-22BC-4036-9342-4845633F1EDF}"/>
              </a:ext>
            </a:extLst>
          </p:cNvPr>
          <p:cNvSpPr>
            <a:spLocks noGrp="1"/>
          </p:cNvSpPr>
          <p:nvPr>
            <p:ph type="title"/>
          </p:nvPr>
        </p:nvSpPr>
        <p:spPr/>
        <p:txBody>
          <a:bodyPr/>
          <a:lstStyle/>
          <a:p>
            <a:r>
              <a:rPr lang="en-US" dirty="0"/>
              <a:t>Thank you!</a:t>
            </a:r>
          </a:p>
        </p:txBody>
      </p:sp>
      <p:sp>
        <p:nvSpPr>
          <p:cNvPr id="4" name="Content Placeholder 3">
            <a:extLst>
              <a:ext uri="{FF2B5EF4-FFF2-40B4-BE49-F238E27FC236}">
                <a16:creationId xmlns:a16="http://schemas.microsoft.com/office/drawing/2014/main" id="{067EA281-9EDC-493E-8343-8288BF9D79EE}"/>
              </a:ext>
            </a:extLst>
          </p:cNvPr>
          <p:cNvSpPr>
            <a:spLocks noGrp="1"/>
          </p:cNvSpPr>
          <p:nvPr>
            <p:ph sz="half" idx="1"/>
          </p:nvPr>
        </p:nvSpPr>
        <p:spPr/>
        <p:txBody>
          <a:bodyPr>
            <a:normAutofit fontScale="92500" lnSpcReduction="20000"/>
          </a:bodyPr>
          <a:lstStyle/>
          <a:p>
            <a:pPr marL="0" lvl="0" indent="0">
              <a:spcBef>
                <a:spcPts val="600"/>
              </a:spcBef>
              <a:buClr>
                <a:schemeClr val="dk1"/>
              </a:buClr>
              <a:buSzPts val="1100"/>
              <a:buNone/>
            </a:pPr>
            <a:r>
              <a:rPr lang="en-US" dirty="0">
                <a:latin typeface="Titillium Web"/>
                <a:ea typeface="Titillium Web"/>
                <a:cs typeface="Titillium Web"/>
                <a:sym typeface="Titillium Web"/>
              </a:rPr>
              <a:t>Jennifer Campbell</a:t>
            </a:r>
          </a:p>
          <a:p>
            <a:pPr marL="0" lvl="0" indent="0">
              <a:spcBef>
                <a:spcPts val="600"/>
              </a:spcBef>
              <a:buClr>
                <a:schemeClr val="dk1"/>
              </a:buClr>
              <a:buSzPts val="1100"/>
              <a:buNone/>
            </a:pPr>
            <a:r>
              <a:rPr lang="en-US" sz="2400" i="1" dirty="0">
                <a:latin typeface="Titillium Web"/>
                <a:ea typeface="Titillium Web"/>
                <a:cs typeface="Titillium Web"/>
                <a:sym typeface="Titillium Web"/>
              </a:rPr>
              <a:t>English Teacher, Department Chair</a:t>
            </a:r>
            <a:endParaRPr lang="en-US" sz="2400" dirty="0">
              <a:latin typeface="Titillium Web"/>
              <a:ea typeface="Titillium Web"/>
              <a:cs typeface="Titillium Web"/>
              <a:sym typeface="Titillium Web"/>
            </a:endParaRPr>
          </a:p>
          <a:p>
            <a:pPr marL="0" lvl="0" indent="0">
              <a:spcBef>
                <a:spcPts val="600"/>
              </a:spcBef>
              <a:buClr>
                <a:schemeClr val="dk1"/>
              </a:buClr>
              <a:buSzPts val="1100"/>
              <a:buNone/>
            </a:pPr>
            <a:r>
              <a:rPr lang="en-US" dirty="0">
                <a:latin typeface="Titillium Web"/>
                <a:ea typeface="Titillium Web"/>
                <a:cs typeface="Titillium Web"/>
                <a:sym typeface="Titillium Web"/>
              </a:rPr>
              <a:t>Nelson County Public Schools</a:t>
            </a:r>
          </a:p>
          <a:p>
            <a:pPr marL="0" lvl="0" indent="0">
              <a:spcBef>
                <a:spcPts val="600"/>
              </a:spcBef>
              <a:buClr>
                <a:schemeClr val="dk1"/>
              </a:buClr>
              <a:buSzPts val="1100"/>
              <a:buNone/>
            </a:pPr>
            <a:r>
              <a:rPr lang="en-US" i="1" dirty="0">
                <a:latin typeface="Titillium Web"/>
                <a:ea typeface="Titillium Web"/>
                <a:cs typeface="Titillium Web"/>
                <a:sym typeface="Titillium Web"/>
              </a:rPr>
              <a:t>jennifercampbell@nelson.k12.va.us</a:t>
            </a:r>
          </a:p>
          <a:p>
            <a:pPr marL="0" lvl="0" indent="0">
              <a:spcBef>
                <a:spcPts val="600"/>
              </a:spcBef>
              <a:buClr>
                <a:schemeClr val="dk1"/>
              </a:buClr>
              <a:buSzPts val="1100"/>
              <a:buNone/>
            </a:pPr>
            <a:r>
              <a:rPr lang="en-US" i="1" dirty="0" err="1">
                <a:latin typeface="Titillium Web"/>
                <a:ea typeface="Titillium Web"/>
                <a:cs typeface="Titillium Web"/>
                <a:sym typeface="Titillium Web"/>
              </a:rPr>
              <a:t>CampbellNCHS</a:t>
            </a:r>
            <a:endParaRPr lang="en-US" i="1" dirty="0">
              <a:latin typeface="Titillium Web"/>
              <a:ea typeface="Titillium Web"/>
              <a:cs typeface="Titillium Web"/>
              <a:sym typeface="Titillium Web"/>
            </a:endParaRPr>
          </a:p>
          <a:p>
            <a:pPr marL="0" lvl="0" indent="0">
              <a:spcBef>
                <a:spcPts val="600"/>
              </a:spcBef>
              <a:buClr>
                <a:schemeClr val="dk1"/>
              </a:buClr>
              <a:buSzPts val="1100"/>
              <a:buNone/>
            </a:pPr>
            <a:r>
              <a:rPr lang="en-US" dirty="0">
                <a:latin typeface="Titillium Web"/>
                <a:ea typeface="Titillium Web"/>
                <a:cs typeface="Titillium Web"/>
                <a:sym typeface="Titillium Web"/>
              </a:rPr>
              <a:t>Member: 2018-2019 </a:t>
            </a:r>
          </a:p>
          <a:p>
            <a:pPr marL="0" lvl="0" indent="0">
              <a:spcBef>
                <a:spcPts val="600"/>
              </a:spcBef>
              <a:buClr>
                <a:schemeClr val="dk1"/>
              </a:buClr>
              <a:buSzPts val="1100"/>
              <a:buNone/>
            </a:pPr>
            <a:r>
              <a:rPr lang="en-US" dirty="0">
                <a:latin typeface="Titillium Web"/>
                <a:ea typeface="Titillium Web"/>
                <a:cs typeface="Titillium Web"/>
                <a:sym typeface="Titillium Web"/>
              </a:rPr>
              <a:t>Local High School Assessment Range Finding Committee</a:t>
            </a:r>
          </a:p>
          <a:p>
            <a:endParaRPr lang="en-US" dirty="0"/>
          </a:p>
        </p:txBody>
      </p:sp>
      <p:sp>
        <p:nvSpPr>
          <p:cNvPr id="5" name="Content Placeholder 4">
            <a:extLst>
              <a:ext uri="{FF2B5EF4-FFF2-40B4-BE49-F238E27FC236}">
                <a16:creationId xmlns:a16="http://schemas.microsoft.com/office/drawing/2014/main" id="{A5D29E5C-957A-468C-BECE-66754433B8EE}"/>
              </a:ext>
            </a:extLst>
          </p:cNvPr>
          <p:cNvSpPr>
            <a:spLocks noGrp="1"/>
          </p:cNvSpPr>
          <p:nvPr>
            <p:ph sz="half" idx="2"/>
          </p:nvPr>
        </p:nvSpPr>
        <p:spPr/>
        <p:txBody>
          <a:bodyPr>
            <a:normAutofit fontScale="92500" lnSpcReduction="20000"/>
          </a:bodyPr>
          <a:lstStyle/>
          <a:p>
            <a:pPr marL="0" lvl="0" indent="0">
              <a:spcBef>
                <a:spcPts val="600"/>
              </a:spcBef>
              <a:buClr>
                <a:schemeClr val="dk1"/>
              </a:buClr>
              <a:buSzPts val="1100"/>
              <a:buNone/>
            </a:pPr>
            <a:r>
              <a:rPr lang="en-US" dirty="0">
                <a:latin typeface="Titillium Web"/>
                <a:ea typeface="Titillium Web"/>
                <a:cs typeface="Titillium Web"/>
                <a:sym typeface="Titillium Web"/>
              </a:rPr>
              <a:t>Brad Hutchinson</a:t>
            </a:r>
          </a:p>
          <a:p>
            <a:pPr marL="0" lvl="0" indent="0">
              <a:spcBef>
                <a:spcPts val="600"/>
              </a:spcBef>
              <a:buClr>
                <a:schemeClr val="dk1"/>
              </a:buClr>
              <a:buSzPts val="1100"/>
              <a:buNone/>
            </a:pPr>
            <a:r>
              <a:rPr lang="en-US" sz="2400" i="1" dirty="0">
                <a:latin typeface="Titillium Web"/>
                <a:ea typeface="Titillium Web"/>
                <a:cs typeface="Titillium Web"/>
                <a:sym typeface="Titillium Web"/>
              </a:rPr>
              <a:t>English Teacher, Department Chair</a:t>
            </a:r>
            <a:endParaRPr lang="en-US" sz="2400" dirty="0">
              <a:latin typeface="Titillium Web"/>
              <a:ea typeface="Titillium Web"/>
              <a:cs typeface="Titillium Web"/>
              <a:sym typeface="Titillium Web"/>
            </a:endParaRPr>
          </a:p>
          <a:p>
            <a:pPr marL="0" lvl="0" indent="0">
              <a:spcBef>
                <a:spcPts val="600"/>
              </a:spcBef>
              <a:buClr>
                <a:schemeClr val="dk1"/>
              </a:buClr>
              <a:buSzPts val="1100"/>
              <a:buNone/>
            </a:pPr>
            <a:r>
              <a:rPr lang="en-US" dirty="0">
                <a:latin typeface="Titillium Web"/>
                <a:ea typeface="Titillium Web"/>
                <a:cs typeface="Titillium Web"/>
                <a:sym typeface="Titillium Web"/>
              </a:rPr>
              <a:t>Bristol County Public Schools</a:t>
            </a:r>
          </a:p>
          <a:p>
            <a:pPr marL="0" lvl="0" indent="0">
              <a:spcBef>
                <a:spcPts val="600"/>
              </a:spcBef>
              <a:buClr>
                <a:schemeClr val="dk1"/>
              </a:buClr>
              <a:buSzPts val="1100"/>
              <a:buNone/>
            </a:pPr>
            <a:r>
              <a:rPr lang="en-US" i="1" dirty="0">
                <a:highlight>
                  <a:srgbClr val="FFFFFF"/>
                </a:highlight>
                <a:latin typeface="Roboto"/>
                <a:ea typeface="Roboto"/>
                <a:cs typeface="Roboto"/>
                <a:sym typeface="Roboto"/>
              </a:rPr>
              <a:t>hutchinson@bvps.org</a:t>
            </a:r>
            <a:endParaRPr lang="en-US" i="1" dirty="0">
              <a:latin typeface="Titillium Web"/>
              <a:ea typeface="Titillium Web"/>
              <a:cs typeface="Titillium Web"/>
              <a:sym typeface="Titillium Web"/>
            </a:endParaRPr>
          </a:p>
          <a:p>
            <a:pPr marL="0" lvl="0" indent="0">
              <a:spcBef>
                <a:spcPts val="600"/>
              </a:spcBef>
              <a:buClr>
                <a:schemeClr val="dk1"/>
              </a:buClr>
              <a:buSzPts val="1100"/>
              <a:buNone/>
            </a:pPr>
            <a:r>
              <a:rPr lang="en-US" i="1" dirty="0">
                <a:latin typeface="Titillium Web"/>
                <a:ea typeface="Titillium Web"/>
                <a:cs typeface="Titillium Web"/>
                <a:sym typeface="Titillium Web"/>
              </a:rPr>
              <a:t>Bhutchinson64</a:t>
            </a:r>
          </a:p>
          <a:p>
            <a:pPr marL="0" lvl="0" indent="0">
              <a:spcBef>
                <a:spcPts val="600"/>
              </a:spcBef>
              <a:buClr>
                <a:schemeClr val="dk1"/>
              </a:buClr>
              <a:buSzPts val="1100"/>
              <a:buNone/>
            </a:pPr>
            <a:r>
              <a:rPr lang="en-US" dirty="0">
                <a:latin typeface="Titillium Web"/>
                <a:ea typeface="Titillium Web"/>
                <a:cs typeface="Titillium Web"/>
                <a:sym typeface="Titillium Web"/>
              </a:rPr>
              <a:t>Member: 2018-2019 </a:t>
            </a:r>
          </a:p>
          <a:p>
            <a:pPr marL="0" lvl="0" indent="0">
              <a:spcBef>
                <a:spcPts val="600"/>
              </a:spcBef>
              <a:buClr>
                <a:schemeClr val="dk1"/>
              </a:buClr>
              <a:buSzPts val="1100"/>
              <a:buNone/>
            </a:pPr>
            <a:r>
              <a:rPr lang="en-US" dirty="0">
                <a:latin typeface="Titillium Web"/>
                <a:ea typeface="Titillium Web"/>
                <a:cs typeface="Titillium Web"/>
                <a:sym typeface="Titillium Web"/>
              </a:rPr>
              <a:t>Local High School Assessment Range Finding Committee</a:t>
            </a:r>
          </a:p>
          <a:p>
            <a:endParaRPr lang="en-US" dirty="0"/>
          </a:p>
        </p:txBody>
      </p:sp>
    </p:spTree>
    <p:extLst>
      <p:ext uri="{BB962C8B-B14F-4D97-AF65-F5344CB8AC3E}">
        <p14:creationId xmlns:p14="http://schemas.microsoft.com/office/powerpoint/2010/main" val="1777356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2DFB3-7BAF-4EDB-A7E4-F8D5297FD190}"/>
              </a:ext>
            </a:extLst>
          </p:cNvPr>
          <p:cNvSpPr>
            <a:spLocks noGrp="1"/>
          </p:cNvSpPr>
          <p:nvPr>
            <p:ph type="title"/>
          </p:nvPr>
        </p:nvSpPr>
        <p:spPr/>
        <p:txBody>
          <a:bodyPr>
            <a:normAutofit fontScale="90000"/>
          </a:bodyPr>
          <a:lstStyle/>
          <a:p>
            <a:r>
              <a:rPr lang="en-US" dirty="0"/>
              <a:t>Understanding Focused Holistic Scoring</a:t>
            </a:r>
          </a:p>
        </p:txBody>
      </p:sp>
      <p:sp>
        <p:nvSpPr>
          <p:cNvPr id="3" name="Content Placeholder 2">
            <a:extLst>
              <a:ext uri="{FF2B5EF4-FFF2-40B4-BE49-F238E27FC236}">
                <a16:creationId xmlns:a16="http://schemas.microsoft.com/office/drawing/2014/main" id="{AD00C279-8946-4692-808B-464AF60665B9}"/>
              </a:ext>
            </a:extLst>
          </p:cNvPr>
          <p:cNvSpPr>
            <a:spLocks noGrp="1"/>
          </p:cNvSpPr>
          <p:nvPr>
            <p:ph idx="1"/>
          </p:nvPr>
        </p:nvSpPr>
        <p:spPr/>
        <p:txBody>
          <a:bodyPr>
            <a:normAutofit fontScale="77500" lnSpcReduction="20000"/>
          </a:bodyPr>
          <a:lstStyle/>
          <a:p>
            <a:pPr>
              <a:lnSpc>
                <a:spcPct val="115000"/>
              </a:lnSpc>
              <a:spcBef>
                <a:spcPts val="0"/>
              </a:spcBef>
              <a:buClr>
                <a:schemeClr val="dk1"/>
              </a:buClr>
              <a:buSzPts val="1100"/>
            </a:pPr>
            <a:r>
              <a:rPr lang="en-US" dirty="0">
                <a:solidFill>
                  <a:schemeClr val="dk1"/>
                </a:solidFill>
                <a:latin typeface="Titillium Web"/>
                <a:ea typeface="Titillium Web"/>
                <a:cs typeface="Titillium Web"/>
                <a:sym typeface="Titillium Web"/>
              </a:rPr>
              <a:t>We will score each paper </a:t>
            </a:r>
            <a:r>
              <a:rPr lang="en-US" i="1" dirty="0">
                <a:solidFill>
                  <a:schemeClr val="dk1"/>
                </a:solidFill>
                <a:latin typeface="Titillium Web"/>
                <a:ea typeface="Titillium Web"/>
                <a:cs typeface="Titillium Web"/>
                <a:sym typeface="Titillium Web"/>
              </a:rPr>
              <a:t>holistically </a:t>
            </a:r>
            <a:r>
              <a:rPr lang="en-US" dirty="0">
                <a:solidFill>
                  <a:schemeClr val="dk1"/>
                </a:solidFill>
                <a:latin typeface="Titillium Web"/>
                <a:ea typeface="Titillium Web"/>
                <a:cs typeface="Titillium Web"/>
                <a:sym typeface="Titillium Web"/>
              </a:rPr>
              <a:t>in two areas: composing &amp; written expression AND usage &amp; mechanics.</a:t>
            </a:r>
          </a:p>
          <a:p>
            <a:pPr>
              <a:lnSpc>
                <a:spcPct val="115000"/>
              </a:lnSpc>
              <a:spcBef>
                <a:spcPts val="0"/>
              </a:spcBef>
              <a:buClr>
                <a:schemeClr val="dk1"/>
              </a:buClr>
              <a:buSzPts val="1100"/>
            </a:pPr>
            <a:r>
              <a:rPr lang="en-US" dirty="0">
                <a:solidFill>
                  <a:schemeClr val="dk1"/>
                </a:solidFill>
                <a:latin typeface="Titillium Web"/>
                <a:ea typeface="Titillium Web"/>
                <a:cs typeface="Titillium Web"/>
                <a:sym typeface="Titillium Web"/>
              </a:rPr>
              <a:t>Remember, we will review the paper as a whole for each category.</a:t>
            </a:r>
          </a:p>
          <a:p>
            <a:pPr>
              <a:lnSpc>
                <a:spcPct val="115000"/>
              </a:lnSpc>
              <a:spcBef>
                <a:spcPts val="0"/>
              </a:spcBef>
              <a:buClr>
                <a:schemeClr val="dk1"/>
              </a:buClr>
              <a:buSzPts val="1100"/>
            </a:pPr>
            <a:r>
              <a:rPr lang="en-US" dirty="0">
                <a:solidFill>
                  <a:schemeClr val="dk1"/>
                </a:solidFill>
                <a:latin typeface="Titillium Web"/>
                <a:ea typeface="Titillium Web"/>
                <a:cs typeface="Titillium Web"/>
                <a:sym typeface="Titillium Web"/>
              </a:rPr>
              <a:t>Reframe your lens. You are a scorer, not a grader. This is not a teachable moment that generates feedback. This is a summative performance measure.</a:t>
            </a:r>
          </a:p>
          <a:p>
            <a:pPr marL="0" lvl="0" indent="457200">
              <a:lnSpc>
                <a:spcPct val="115000"/>
              </a:lnSpc>
              <a:spcBef>
                <a:spcPts val="0"/>
              </a:spcBef>
              <a:buClr>
                <a:schemeClr val="dk1"/>
              </a:buClr>
              <a:buSzPts val="1100"/>
              <a:buNone/>
            </a:pPr>
            <a:r>
              <a:rPr lang="en-US" sz="2800" dirty="0">
                <a:solidFill>
                  <a:srgbClr val="FFCD00"/>
                </a:solidFill>
                <a:latin typeface="Titillium Web"/>
                <a:ea typeface="Titillium Web"/>
                <a:cs typeface="Titillium Web"/>
                <a:sym typeface="Titillium Web"/>
              </a:rPr>
              <a:t>○</a:t>
            </a:r>
            <a:r>
              <a:rPr lang="en-US" sz="2800" dirty="0">
                <a:solidFill>
                  <a:schemeClr val="dk1"/>
                </a:solidFill>
                <a:latin typeface="Titillium Web"/>
                <a:ea typeface="Titillium Web"/>
                <a:cs typeface="Titillium Web"/>
                <a:sym typeface="Titillium Web"/>
              </a:rPr>
              <a:t>Think support, not criticism.</a:t>
            </a:r>
          </a:p>
          <a:p>
            <a:pPr marL="0" lvl="0" indent="457200">
              <a:lnSpc>
                <a:spcPct val="115000"/>
              </a:lnSpc>
              <a:spcBef>
                <a:spcPts val="0"/>
              </a:spcBef>
              <a:buClr>
                <a:schemeClr val="dk1"/>
              </a:buClr>
              <a:buSzPts val="1100"/>
              <a:buNone/>
            </a:pPr>
            <a:r>
              <a:rPr lang="en-US" sz="2800" dirty="0">
                <a:solidFill>
                  <a:srgbClr val="FFCD00"/>
                </a:solidFill>
                <a:latin typeface="Titillium Web"/>
                <a:ea typeface="Titillium Web"/>
                <a:cs typeface="Titillium Web"/>
                <a:sym typeface="Titillium Web"/>
              </a:rPr>
              <a:t>○</a:t>
            </a:r>
            <a:r>
              <a:rPr lang="en-US" sz="2800" dirty="0">
                <a:solidFill>
                  <a:schemeClr val="dk1"/>
                </a:solidFill>
                <a:latin typeface="Titillium Web"/>
                <a:ea typeface="Titillium Web"/>
                <a:cs typeface="Titillium Web"/>
                <a:sym typeface="Titillium Web"/>
              </a:rPr>
              <a:t>Think with a standardized lens (SAT/ACT/AP/SOL writing tests).</a:t>
            </a:r>
          </a:p>
          <a:p>
            <a:endParaRPr lang="en-US" dirty="0"/>
          </a:p>
        </p:txBody>
      </p:sp>
    </p:spTree>
    <p:extLst>
      <p:ext uri="{BB962C8B-B14F-4D97-AF65-F5344CB8AC3E}">
        <p14:creationId xmlns:p14="http://schemas.microsoft.com/office/powerpoint/2010/main" val="3804887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1C9A7-041B-4ADC-946D-B95A0783ECB7}"/>
              </a:ext>
            </a:extLst>
          </p:cNvPr>
          <p:cNvSpPr>
            <a:spLocks noGrp="1"/>
          </p:cNvSpPr>
          <p:nvPr>
            <p:ph type="title"/>
          </p:nvPr>
        </p:nvSpPr>
        <p:spPr>
          <a:xfrm>
            <a:off x="609600" y="2306444"/>
            <a:ext cx="8229600" cy="1143000"/>
          </a:xfrm>
        </p:spPr>
        <p:txBody>
          <a:bodyPr>
            <a:normAutofit fontScale="90000"/>
          </a:bodyPr>
          <a:lstStyle/>
          <a:p>
            <a:r>
              <a:rPr lang="en-US" dirty="0">
                <a:latin typeface="Titillium Web Light"/>
                <a:ea typeface="Titillium Web Light"/>
                <a:cs typeface="Titillium Web Light"/>
                <a:sym typeface="Titillium Web Light"/>
              </a:rPr>
              <a:t>Each group member needs a copy of the VDOE Rubric located in the designated folder on your table.</a:t>
            </a:r>
            <a:br>
              <a:rPr lang="en-US" dirty="0">
                <a:latin typeface="Titillium Web Light"/>
                <a:ea typeface="Titillium Web Light"/>
                <a:cs typeface="Titillium Web Light"/>
                <a:sym typeface="Titillium Web Light"/>
              </a:rPr>
            </a:br>
            <a:endParaRPr lang="en-US" dirty="0"/>
          </a:p>
        </p:txBody>
      </p:sp>
    </p:spTree>
    <p:extLst>
      <p:ext uri="{BB962C8B-B14F-4D97-AF65-F5344CB8AC3E}">
        <p14:creationId xmlns:p14="http://schemas.microsoft.com/office/powerpoint/2010/main" val="3608197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29C7F-CE64-4B9B-A529-9CEB552B6C96}"/>
              </a:ext>
            </a:extLst>
          </p:cNvPr>
          <p:cNvSpPr>
            <a:spLocks noGrp="1"/>
          </p:cNvSpPr>
          <p:nvPr>
            <p:ph type="title"/>
          </p:nvPr>
        </p:nvSpPr>
        <p:spPr>
          <a:xfrm>
            <a:off x="421888" y="762000"/>
            <a:ext cx="8229600" cy="1143000"/>
          </a:xfrm>
        </p:spPr>
        <p:txBody>
          <a:bodyPr>
            <a:normAutofit fontScale="90000"/>
          </a:bodyPr>
          <a:lstStyle/>
          <a:p>
            <a:r>
              <a:rPr lang="en-US" dirty="0"/>
              <a:t>Composing and Written Expression </a:t>
            </a:r>
            <a:br>
              <a:rPr lang="en-US" dirty="0"/>
            </a:br>
            <a:r>
              <a:rPr lang="en-US" dirty="0"/>
              <a:t>Usage and Mechanics</a:t>
            </a:r>
          </a:p>
        </p:txBody>
      </p:sp>
      <p:sp>
        <p:nvSpPr>
          <p:cNvPr id="3" name="Content Placeholder 2">
            <a:extLst>
              <a:ext uri="{FF2B5EF4-FFF2-40B4-BE49-F238E27FC236}">
                <a16:creationId xmlns:a16="http://schemas.microsoft.com/office/drawing/2014/main" id="{53DB6CCC-7973-43B9-A9CB-8E9FBFBCEF98}"/>
              </a:ext>
            </a:extLst>
          </p:cNvPr>
          <p:cNvSpPr>
            <a:spLocks noGrp="1"/>
          </p:cNvSpPr>
          <p:nvPr>
            <p:ph idx="1"/>
          </p:nvPr>
        </p:nvSpPr>
        <p:spPr>
          <a:xfrm>
            <a:off x="457200" y="2438400"/>
            <a:ext cx="8229600" cy="3581400"/>
          </a:xfrm>
        </p:spPr>
        <p:txBody>
          <a:bodyPr>
            <a:normAutofit fontScale="85000" lnSpcReduction="10000"/>
          </a:bodyPr>
          <a:lstStyle/>
          <a:p>
            <a:pPr marL="0" lvl="0" indent="0">
              <a:lnSpc>
                <a:spcPct val="115000"/>
              </a:lnSpc>
              <a:spcBef>
                <a:spcPts val="0"/>
              </a:spcBef>
              <a:buClr>
                <a:schemeClr val="dk1"/>
              </a:buClr>
              <a:buSzPts val="1100"/>
              <a:buNone/>
            </a:pPr>
            <a:r>
              <a:rPr lang="en-US" dirty="0">
                <a:latin typeface="Titillium Web"/>
                <a:ea typeface="Titillium Web"/>
                <a:cs typeface="Titillium Web"/>
                <a:sym typeface="Titillium Web"/>
              </a:rPr>
              <a:t>4--The writer demonstrates consistent, though not necessarily perfect, control … </a:t>
            </a:r>
          </a:p>
          <a:p>
            <a:pPr marL="0" lvl="0" indent="0">
              <a:lnSpc>
                <a:spcPct val="115000"/>
              </a:lnSpc>
              <a:spcBef>
                <a:spcPts val="0"/>
              </a:spcBef>
              <a:buClr>
                <a:schemeClr val="dk1"/>
              </a:buClr>
              <a:buSzPts val="1100"/>
              <a:buNone/>
            </a:pPr>
            <a:r>
              <a:rPr lang="en-US" dirty="0">
                <a:latin typeface="Titillium Web"/>
                <a:ea typeface="Titillium Web"/>
                <a:cs typeface="Titillium Web"/>
                <a:sym typeface="Titillium Web"/>
              </a:rPr>
              <a:t>3--The writer demonstrates reasonable, though not necessarily consistent, control …</a:t>
            </a:r>
          </a:p>
          <a:p>
            <a:pPr marL="0" lvl="0" indent="0">
              <a:lnSpc>
                <a:spcPct val="115000"/>
              </a:lnSpc>
              <a:spcBef>
                <a:spcPts val="0"/>
              </a:spcBef>
              <a:buClr>
                <a:schemeClr val="dk1"/>
              </a:buClr>
              <a:buSzPts val="1100"/>
              <a:buNone/>
            </a:pPr>
            <a:r>
              <a:rPr lang="en-US" dirty="0">
                <a:latin typeface="Titillium Web"/>
                <a:ea typeface="Titillium Web"/>
                <a:cs typeface="Titillium Web"/>
                <a:sym typeface="Titillium Web"/>
              </a:rPr>
              <a:t>2--The writer demonstrates inconsistent control …</a:t>
            </a:r>
          </a:p>
          <a:p>
            <a:pPr marL="0" lvl="0" indent="0">
              <a:lnSpc>
                <a:spcPct val="115000"/>
              </a:lnSpc>
              <a:spcBef>
                <a:spcPts val="0"/>
              </a:spcBef>
              <a:buClr>
                <a:schemeClr val="dk1"/>
              </a:buClr>
              <a:buSzPts val="1100"/>
              <a:buNone/>
            </a:pPr>
            <a:r>
              <a:rPr lang="en-US" dirty="0">
                <a:latin typeface="Titillium Web"/>
                <a:ea typeface="Titillium Web"/>
                <a:cs typeface="Titillium Web"/>
                <a:sym typeface="Titillium Web"/>
              </a:rPr>
              <a:t>1--The writer demonstrates little or no control …   </a:t>
            </a:r>
          </a:p>
          <a:p>
            <a:endParaRPr lang="en-US" dirty="0"/>
          </a:p>
        </p:txBody>
      </p:sp>
    </p:spTree>
    <p:extLst>
      <p:ext uri="{BB962C8B-B14F-4D97-AF65-F5344CB8AC3E}">
        <p14:creationId xmlns:p14="http://schemas.microsoft.com/office/powerpoint/2010/main" val="121410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420</TotalTime>
  <Words>2954</Words>
  <Application>Microsoft Office PowerPoint</Application>
  <PresentationFormat>On-screen Show (4:3)</PresentationFormat>
  <Paragraphs>215</Paragraphs>
  <Slides>60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60</vt:i4>
      </vt:variant>
    </vt:vector>
  </HeadingPairs>
  <TitlesOfParts>
    <vt:vector size="69" baseType="lpstr">
      <vt:lpstr>Arial</vt:lpstr>
      <vt:lpstr>Calibri</vt:lpstr>
      <vt:lpstr>Dosis</vt:lpstr>
      <vt:lpstr>News Cycle</vt:lpstr>
      <vt:lpstr>Roboto</vt:lpstr>
      <vt:lpstr>Titillium Web</vt:lpstr>
      <vt:lpstr>Titillium Web Light</vt:lpstr>
      <vt:lpstr>Verdana</vt:lpstr>
      <vt:lpstr>Office Theme</vt:lpstr>
      <vt:lpstr>Using Understand Scoring with Local Performance Assessments for Verified Credit </vt:lpstr>
      <vt:lpstr>QFT</vt:lpstr>
      <vt:lpstr>Q Focus: Scoring Performance Assessments</vt:lpstr>
      <vt:lpstr>Q Focus: Scoring Performance Assessments Part Two</vt:lpstr>
      <vt:lpstr>Learning Target and Agenda</vt:lpstr>
      <vt:lpstr>Focused Holistic Scoring vs. Grading</vt:lpstr>
      <vt:lpstr>Understanding Focused Holistic Scoring</vt:lpstr>
      <vt:lpstr>Each group member needs a copy of the VDOE Rubric located in the designated folder on your table. </vt:lpstr>
      <vt:lpstr>Composing and Written Expression  Usage and Mechanics</vt:lpstr>
      <vt:lpstr>Composing &amp; Written Expression: Score Point 4 (2017)</vt:lpstr>
      <vt:lpstr>Composing and Written Expression: Score Point 4 (2017)</vt:lpstr>
      <vt:lpstr>Addressing Reader Bias</vt:lpstr>
      <vt:lpstr>Reader’s Bias</vt:lpstr>
      <vt:lpstr>Reader’s Bias  (Part 1)</vt:lpstr>
      <vt:lpstr>Reader’s Bias (Part 2)</vt:lpstr>
      <vt:lpstr>Reader’s Bias (Part 3)</vt:lpstr>
      <vt:lpstr>Rubrics and  Practice Scoring</vt:lpstr>
      <vt:lpstr>Let’s narrow our lens to focus on one writing task.</vt:lpstr>
      <vt:lpstr>Anchor</vt:lpstr>
      <vt:lpstr>Composing &amp; Written Expression: Paper 1</vt:lpstr>
      <vt:lpstr>This paper earned a 2</vt:lpstr>
      <vt:lpstr>Rationale</vt:lpstr>
      <vt:lpstr>Composing and Written Expression Paper 2</vt:lpstr>
      <vt:lpstr>This paper earned a 3</vt:lpstr>
      <vt:lpstr>Rationale: Paper 2</vt:lpstr>
      <vt:lpstr>Usage and Mechanics</vt:lpstr>
      <vt:lpstr>Usage and Mechanics Anchor</vt:lpstr>
      <vt:lpstr>Usage and Mechanics Paper 1</vt:lpstr>
      <vt:lpstr>Usage and Mechanics Paper 1:  This paper earned a 3</vt:lpstr>
      <vt:lpstr>Rationale: Paper 1</vt:lpstr>
      <vt:lpstr>Usage and Mechanics Paper 2</vt:lpstr>
      <vt:lpstr>This paper earned a 4</vt:lpstr>
      <vt:lpstr>Rationale: Usage and Mechanics Paper 2</vt:lpstr>
      <vt:lpstr>Experience the Scoring Process</vt:lpstr>
      <vt:lpstr>Each group member needs a copy of the Practice Scoring papers located in th designated folder on your table. </vt:lpstr>
      <vt:lpstr>On Your Own</vt:lpstr>
      <vt:lpstr>Paper 1 earned a 2 in Composing &amp; Written Expression.</vt:lpstr>
      <vt:lpstr>Rationale: Composing and Written Expression Paper 1</vt:lpstr>
      <vt:lpstr>Rationale: Paper 1 (Continued)</vt:lpstr>
      <vt:lpstr>Paper #2 earned a 3 in Composing &amp; Written Expression.</vt:lpstr>
      <vt:lpstr>Rationale: Composing and Written Expression Paper 2</vt:lpstr>
      <vt:lpstr>Rationale: Paper 2 (Continued)</vt:lpstr>
      <vt:lpstr> Scoring and Weights</vt:lpstr>
      <vt:lpstr>Putting It Together: Performance Level Descriptors </vt:lpstr>
      <vt:lpstr>Performance Level Descriptors</vt:lpstr>
      <vt:lpstr>Reviewing the Rubric </vt:lpstr>
      <vt:lpstr>Scoring</vt:lpstr>
      <vt:lpstr>How is this scored?</vt:lpstr>
      <vt:lpstr>Local Performance Assessment Scoring</vt:lpstr>
      <vt:lpstr>Put It Together</vt:lpstr>
      <vt:lpstr>Performance Level Descriptors For Writing</vt:lpstr>
      <vt:lpstr>Concluding Step</vt:lpstr>
      <vt:lpstr>Performance Level Descriptors: What are the Parts?</vt:lpstr>
      <vt:lpstr>Fail Basic</vt:lpstr>
      <vt:lpstr>Pass Proficient</vt:lpstr>
      <vt:lpstr>Pass Advanced</vt:lpstr>
      <vt:lpstr>*While the use of resources, prewriting strategies, and revision are integral parts of the writing process, a completed piece of writing may not include direct evidence of these skills. Because of this limitation, it is not possible to evaluate a student’s use of resources, prewriting, or revision in the final writing samples included in the body of evidence evaluated for verified credit. School division staff must ensure a student’s competence in the use of these skills through other means.  </vt:lpstr>
      <vt:lpstr>Wrap-Up</vt:lpstr>
      <vt:lpstr>Thank you for joining us!</vt:lpstr>
      <vt:lpstr>Thank you!</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lastModifiedBy>VITA Program</cp:lastModifiedBy>
  <cp:revision>38</cp:revision>
  <dcterms:created xsi:type="dcterms:W3CDTF">2017-06-06T17:34:59Z</dcterms:created>
  <dcterms:modified xsi:type="dcterms:W3CDTF">2019-11-13T14:31:41Z</dcterms:modified>
</cp:coreProperties>
</file>