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81c1a63a5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81c1a63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81c1a63a5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81c1a63a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81c1a63a5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81c1a63a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81c1a63a5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81c1a63a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81c1a63a5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81c1a63a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81c1a63a5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81c1a63a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81c1a63a5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81c1a63a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81c1a63a5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81c1a63a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24B140-798D-4421-B455-EF927380ECF1}" type="slidenum">
              <a:rPr lang="en-US" smtClean="0"/>
              <a:t>18</a:t>
            </a:fld>
            <a:endParaRPr lang="en-US"/>
          </a:p>
        </p:txBody>
      </p:sp>
    </p:spTree>
    <p:extLst>
      <p:ext uri="{BB962C8B-B14F-4D97-AF65-F5344CB8AC3E}">
        <p14:creationId xmlns:p14="http://schemas.microsoft.com/office/powerpoint/2010/main" val="423724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81c1a63a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81c1a63a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3F3F3F"/>
              </a:buClr>
              <a:buSzPts val="3200"/>
              <a:buNone/>
              <a:defRPr>
                <a:solidFill>
                  <a:srgbClr val="3F3F3F"/>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595959"/>
                </a:solidFill>
                <a:latin typeface="Calibri"/>
                <a:ea typeface="Calibri"/>
                <a:cs typeface="Calibri"/>
                <a:sym typeface="Calibri"/>
              </a:defRPr>
            </a:lvl1pPr>
            <a:lvl2pPr marL="0" lvl="1" indent="0" algn="r">
              <a:spcBef>
                <a:spcPts val="0"/>
              </a:spcBef>
              <a:buNone/>
              <a:defRPr sz="1200" b="0" i="0" u="none" strike="noStrike" cap="none">
                <a:solidFill>
                  <a:srgbClr val="595959"/>
                </a:solidFill>
                <a:latin typeface="Calibri"/>
                <a:ea typeface="Calibri"/>
                <a:cs typeface="Calibri"/>
                <a:sym typeface="Calibri"/>
              </a:defRPr>
            </a:lvl2pPr>
            <a:lvl3pPr marL="0" lvl="2" indent="0" algn="r">
              <a:spcBef>
                <a:spcPts val="0"/>
              </a:spcBef>
              <a:buNone/>
              <a:defRPr sz="1200" b="0" i="0" u="none" strike="noStrike" cap="none">
                <a:solidFill>
                  <a:srgbClr val="595959"/>
                </a:solidFill>
                <a:latin typeface="Calibri"/>
                <a:ea typeface="Calibri"/>
                <a:cs typeface="Calibri"/>
                <a:sym typeface="Calibri"/>
              </a:defRPr>
            </a:lvl3pPr>
            <a:lvl4pPr marL="0" lvl="3" indent="0" algn="r">
              <a:spcBef>
                <a:spcPts val="0"/>
              </a:spcBef>
              <a:buNone/>
              <a:defRPr sz="1200" b="0" i="0" u="none" strike="noStrike" cap="none">
                <a:solidFill>
                  <a:srgbClr val="595959"/>
                </a:solidFill>
                <a:latin typeface="Calibri"/>
                <a:ea typeface="Calibri"/>
                <a:cs typeface="Calibri"/>
                <a:sym typeface="Calibri"/>
              </a:defRPr>
            </a:lvl4pPr>
            <a:lvl5pPr marL="0" lvl="4" indent="0" algn="r">
              <a:spcBef>
                <a:spcPts val="0"/>
              </a:spcBef>
              <a:buNone/>
              <a:defRPr sz="1200" b="0" i="0" u="none" strike="noStrike" cap="none">
                <a:solidFill>
                  <a:srgbClr val="595959"/>
                </a:solidFill>
                <a:latin typeface="Calibri"/>
                <a:ea typeface="Calibri"/>
                <a:cs typeface="Calibri"/>
                <a:sym typeface="Calibri"/>
              </a:defRPr>
            </a:lvl5pPr>
            <a:lvl6pPr marL="0" lvl="5" indent="0" algn="r">
              <a:spcBef>
                <a:spcPts val="0"/>
              </a:spcBef>
              <a:buNone/>
              <a:defRPr sz="1200" b="0" i="0" u="none" strike="noStrike" cap="none">
                <a:solidFill>
                  <a:srgbClr val="595959"/>
                </a:solidFill>
                <a:latin typeface="Calibri"/>
                <a:ea typeface="Calibri"/>
                <a:cs typeface="Calibri"/>
                <a:sym typeface="Calibri"/>
              </a:defRPr>
            </a:lvl6pPr>
            <a:lvl7pPr marL="0" lvl="6" indent="0" algn="r">
              <a:spcBef>
                <a:spcPts val="0"/>
              </a:spcBef>
              <a:buNone/>
              <a:defRPr sz="1200" b="0" i="0" u="none" strike="noStrike" cap="none">
                <a:solidFill>
                  <a:srgbClr val="595959"/>
                </a:solidFill>
                <a:latin typeface="Calibri"/>
                <a:ea typeface="Calibri"/>
                <a:cs typeface="Calibri"/>
                <a:sym typeface="Calibri"/>
              </a:defRPr>
            </a:lvl7pPr>
            <a:lvl8pPr marL="0" lvl="7" indent="0" algn="r">
              <a:spcBef>
                <a:spcPts val="0"/>
              </a:spcBef>
              <a:buNone/>
              <a:defRPr sz="1200" b="0" i="0" u="none" strike="noStrike" cap="none">
                <a:solidFill>
                  <a:srgbClr val="595959"/>
                </a:solidFill>
                <a:latin typeface="Calibri"/>
                <a:ea typeface="Calibri"/>
                <a:cs typeface="Calibri"/>
                <a:sym typeface="Calibri"/>
              </a:defRPr>
            </a:lvl8pPr>
            <a:lvl9pPr marL="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2" descr="Decorative"/>
          <p:cNvPicPr preferRelativeResize="0"/>
          <p:nvPr/>
        </p:nvPicPr>
        <p:blipFill rotWithShape="1">
          <a:blip r:embed="rId2">
            <a:alphaModFix/>
          </a:blip>
          <a:srcRect/>
          <a:stretch/>
        </p:blipFill>
        <p:spPr>
          <a:xfrm>
            <a:off x="496824" y="5611368"/>
            <a:ext cx="8150352" cy="8656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11" descr="Decorative"/>
          <p:cNvPicPr preferRelativeResize="0"/>
          <p:nvPr/>
        </p:nvPicPr>
        <p:blipFill rotWithShape="1">
          <a:blip r:embed="rId2">
            <a:alphaModFix/>
          </a:blip>
          <a:srcRect r="75411"/>
          <a:stretch/>
        </p:blipFill>
        <p:spPr>
          <a:xfrm rot="5400000">
            <a:off x="-101473" y="5923407"/>
            <a:ext cx="1002030" cy="4328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12" descr="Decorative"/>
          <p:cNvPicPr preferRelativeResize="0"/>
          <p:nvPr/>
        </p:nvPicPr>
        <p:blipFill rotWithShape="1">
          <a:blip r:embed="rId2">
            <a:alphaModFix/>
          </a:blip>
          <a:srcRect r="75411"/>
          <a:stretch/>
        </p:blipFill>
        <p:spPr>
          <a:xfrm rot="5400000">
            <a:off x="-101473" y="5923407"/>
            <a:ext cx="1002030" cy="4328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3"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252787"/>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1752600"/>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3F3F3F"/>
              </a:buClr>
              <a:buSzPts val="2000"/>
              <a:buNone/>
              <a:defRPr sz="2000">
                <a:solidFill>
                  <a:srgbClr val="3F3F3F"/>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4"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5"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6"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7"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8"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9"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10"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Verdana"/>
              <a:buNone/>
              <a:defRPr sz="44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1"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3F3F3F"/>
                </a:solidFill>
                <a:latin typeface="Calibri"/>
                <a:ea typeface="Calibri"/>
                <a:cs typeface="Calibri"/>
                <a:sym typeface="Calibri"/>
              </a:defRPr>
            </a:lvl1pPr>
            <a:lvl2pPr marL="0" marR="0" lvl="1" indent="0" algn="r" rtl="0">
              <a:spcBef>
                <a:spcPts val="0"/>
              </a:spcBef>
              <a:buNone/>
              <a:defRPr sz="1200" b="0" i="0" u="none" strike="noStrike" cap="none">
                <a:solidFill>
                  <a:srgbClr val="3F3F3F"/>
                </a:solidFill>
                <a:latin typeface="Calibri"/>
                <a:ea typeface="Calibri"/>
                <a:cs typeface="Calibri"/>
                <a:sym typeface="Calibri"/>
              </a:defRPr>
            </a:lvl2pPr>
            <a:lvl3pPr marL="0" marR="0" lvl="2" indent="0" algn="r" rtl="0">
              <a:spcBef>
                <a:spcPts val="0"/>
              </a:spcBef>
              <a:buNone/>
              <a:defRPr sz="1200" b="0" i="0" u="none" strike="noStrike" cap="none">
                <a:solidFill>
                  <a:srgbClr val="3F3F3F"/>
                </a:solidFill>
                <a:latin typeface="Calibri"/>
                <a:ea typeface="Calibri"/>
                <a:cs typeface="Calibri"/>
                <a:sym typeface="Calibri"/>
              </a:defRPr>
            </a:lvl3pPr>
            <a:lvl4pPr marL="0" marR="0" lvl="3" indent="0" algn="r" rtl="0">
              <a:spcBef>
                <a:spcPts val="0"/>
              </a:spcBef>
              <a:buNone/>
              <a:defRPr sz="1200" b="0" i="0" u="none" strike="noStrike" cap="none">
                <a:solidFill>
                  <a:srgbClr val="3F3F3F"/>
                </a:solidFill>
                <a:latin typeface="Calibri"/>
                <a:ea typeface="Calibri"/>
                <a:cs typeface="Calibri"/>
                <a:sym typeface="Calibri"/>
              </a:defRPr>
            </a:lvl4pPr>
            <a:lvl5pPr marL="0" marR="0" lvl="4" indent="0" algn="r" rtl="0">
              <a:spcBef>
                <a:spcPts val="0"/>
              </a:spcBef>
              <a:buNone/>
              <a:defRPr sz="1200" b="0" i="0" u="none" strike="noStrike" cap="none">
                <a:solidFill>
                  <a:srgbClr val="3F3F3F"/>
                </a:solidFill>
                <a:latin typeface="Calibri"/>
                <a:ea typeface="Calibri"/>
                <a:cs typeface="Calibri"/>
                <a:sym typeface="Calibri"/>
              </a:defRPr>
            </a:lvl5pPr>
            <a:lvl6pPr marL="0" marR="0" lvl="5" indent="0" algn="r" rtl="0">
              <a:spcBef>
                <a:spcPts val="0"/>
              </a:spcBef>
              <a:buNone/>
              <a:defRPr sz="1200" b="0" i="0" u="none" strike="noStrike" cap="none">
                <a:solidFill>
                  <a:srgbClr val="3F3F3F"/>
                </a:solidFill>
                <a:latin typeface="Calibri"/>
                <a:ea typeface="Calibri"/>
                <a:cs typeface="Calibri"/>
                <a:sym typeface="Calibri"/>
              </a:defRPr>
            </a:lvl6pPr>
            <a:lvl7pPr marL="0" marR="0" lvl="6" indent="0" algn="r" rtl="0">
              <a:spcBef>
                <a:spcPts val="0"/>
              </a:spcBef>
              <a:buNone/>
              <a:defRPr sz="1200" b="0" i="0" u="none" strike="noStrike" cap="none">
                <a:solidFill>
                  <a:srgbClr val="3F3F3F"/>
                </a:solidFill>
                <a:latin typeface="Calibri"/>
                <a:ea typeface="Calibri"/>
                <a:cs typeface="Calibri"/>
                <a:sym typeface="Calibri"/>
              </a:defRPr>
            </a:lvl7pPr>
            <a:lvl8pPr marL="0" marR="0" lvl="7" indent="0" algn="r" rtl="0">
              <a:spcBef>
                <a:spcPts val="0"/>
              </a:spcBef>
              <a:buNone/>
              <a:defRPr sz="1200" b="0" i="0" u="none" strike="noStrike" cap="none">
                <a:solidFill>
                  <a:srgbClr val="3F3F3F"/>
                </a:solidFill>
                <a:latin typeface="Calibri"/>
                <a:ea typeface="Calibri"/>
                <a:cs typeface="Calibri"/>
                <a:sym typeface="Calibri"/>
              </a:defRPr>
            </a:lvl8pPr>
            <a:lvl9pPr marL="0" marR="0" lvl="8" indent="0" algn="r" rtl="0">
              <a:spcBef>
                <a:spcPts val="0"/>
              </a:spcBef>
              <a:buNone/>
              <a:defRPr sz="12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p:cNvSpPr/>
          <p:nvPr/>
        </p:nvSpPr>
        <p:spPr>
          <a:xfrm>
            <a:off x="0" y="6781800"/>
            <a:ext cx="9144000" cy="762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
          <p:cNvSpPr/>
          <p:nvPr/>
        </p:nvSpPr>
        <p:spPr>
          <a:xfrm>
            <a:off x="0" y="0"/>
            <a:ext cx="9144000" cy="2286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2eSBgJNV7OHLxyCAA68IeyUxQH24aXyXTiamaiO39tk/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rightquestion.org/educators/seminar-resourc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ightquestion.org/educators/seminar-re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4800" b="0">
                <a:latin typeface="Tahoma"/>
                <a:ea typeface="Tahoma"/>
                <a:cs typeface="Tahoma"/>
                <a:sym typeface="Tahoma"/>
              </a:rPr>
              <a:t>Integrating Strands Using Thematic Planning</a:t>
            </a:r>
            <a:endParaRPr sz="3959">
              <a:latin typeface="Tahoma"/>
              <a:ea typeface="Tahoma"/>
              <a:cs typeface="Tahoma"/>
              <a:sym typeface="Tahoma"/>
            </a:endParaRPr>
          </a:p>
        </p:txBody>
      </p:sp>
      <p:sp>
        <p:nvSpPr>
          <p:cNvPr id="98" name="Google Shape;98;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3200"/>
              <a:buNone/>
            </a:pPr>
            <a:r>
              <a:rPr lang="en-US" b="0">
                <a:latin typeface="Tahoma"/>
                <a:ea typeface="Tahoma"/>
                <a:cs typeface="Tahoma"/>
                <a:sym typeface="Tahoma"/>
              </a:rPr>
              <a:t>Emily Stains</a:t>
            </a:r>
            <a:endParaRPr b="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Unit planning drives lesson planning</a:t>
            </a:r>
            <a:endParaRPr/>
          </a:p>
        </p:txBody>
      </p:sp>
      <p:sp>
        <p:nvSpPr>
          <p:cNvPr id="150" name="Google Shape;150;p2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latin typeface="Tahoma"/>
                <a:ea typeface="Tahoma"/>
                <a:cs typeface="Tahoma"/>
                <a:sym typeface="Tahoma"/>
              </a:rPr>
              <a:t>How would our units change if we gave students a Qfocus, and they generated the questions we would explore via texts?</a:t>
            </a:r>
            <a:endParaRPr>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Unit Planning: </a:t>
            </a:r>
            <a:r>
              <a:rPr lang="en-US" sz="3600" dirty="0" smtClean="0"/>
              <a:t>Theme (1 of 2)</a:t>
            </a:r>
            <a:endParaRPr sz="3600" dirty="0"/>
          </a:p>
        </p:txBody>
      </p:sp>
      <p:sp>
        <p:nvSpPr>
          <p:cNvPr id="156" name="Google Shape;156;p2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Tahoma"/>
                <a:ea typeface="Tahoma"/>
                <a:cs typeface="Tahoma"/>
                <a:sym typeface="Tahoma"/>
              </a:rPr>
              <a:t>Nonfiction: </a:t>
            </a:r>
            <a:r>
              <a:rPr lang="en-US" sz="1800" b="0" dirty="0">
                <a:latin typeface="Tahoma"/>
                <a:ea typeface="Tahoma"/>
                <a:cs typeface="Tahoma"/>
                <a:sym typeface="Tahoma"/>
              </a:rPr>
              <a:t>Mentor text to facilitate a mini-lesson, leveled practice, independent practice, and paired practice</a:t>
            </a:r>
            <a:endParaRPr sz="1800" b="0" dirty="0">
              <a:solidFill>
                <a:srgbClr val="000000"/>
              </a:solidFill>
              <a:latin typeface="Tahoma"/>
              <a:ea typeface="Tahoma"/>
              <a:cs typeface="Tahoma"/>
              <a:sym typeface="Tahoma"/>
            </a:endParaRPr>
          </a:p>
          <a:p>
            <a:pPr marL="0" lvl="0" indent="0" algn="l" rtl="0">
              <a:spcBef>
                <a:spcPts val="360"/>
              </a:spcBef>
              <a:spcAft>
                <a:spcPts val="0"/>
              </a:spcAft>
              <a:buNone/>
            </a:pPr>
            <a:r>
              <a:rPr lang="en-US" sz="1800" dirty="0">
                <a:solidFill>
                  <a:srgbClr val="000000"/>
                </a:solidFill>
                <a:latin typeface="Tahoma"/>
                <a:ea typeface="Tahoma"/>
                <a:cs typeface="Tahoma"/>
                <a:sym typeface="Tahoma"/>
              </a:rPr>
              <a:t>Writing and Grammar: </a:t>
            </a:r>
            <a:r>
              <a:rPr lang="en-US" sz="1800" b="0" dirty="0">
                <a:solidFill>
                  <a:srgbClr val="000000"/>
                </a:solidFill>
                <a:latin typeface="Tahoma"/>
                <a:ea typeface="Tahoma"/>
                <a:cs typeface="Tahoma"/>
                <a:sym typeface="Tahoma"/>
              </a:rPr>
              <a:t>Use mentor texts to have students explore how to write a persuasive essay and determine components.</a:t>
            </a:r>
            <a:endParaRPr sz="1800" b="0" dirty="0">
              <a:solidFill>
                <a:srgbClr val="000000"/>
              </a:solidFill>
              <a:latin typeface="Tahoma"/>
              <a:ea typeface="Tahoma"/>
              <a:cs typeface="Tahoma"/>
              <a:sym typeface="Tahoma"/>
            </a:endParaRPr>
          </a:p>
          <a:p>
            <a:pPr marL="0" lvl="0" indent="0" algn="l" rtl="0">
              <a:lnSpc>
                <a:spcPct val="90000"/>
              </a:lnSpc>
              <a:spcBef>
                <a:spcPts val="600"/>
              </a:spcBef>
              <a:spcAft>
                <a:spcPts val="0"/>
              </a:spcAft>
              <a:buNone/>
            </a:pPr>
            <a:r>
              <a:rPr lang="en-US" sz="1800" b="0" dirty="0">
                <a:solidFill>
                  <a:srgbClr val="000000"/>
                </a:solidFill>
                <a:latin typeface="Tahoma"/>
                <a:ea typeface="Tahoma"/>
                <a:cs typeface="Tahoma"/>
                <a:sym typeface="Tahoma"/>
              </a:rPr>
              <a:t>Write something everyday.</a:t>
            </a:r>
            <a:endParaRPr sz="1800" b="0" dirty="0">
              <a:solidFill>
                <a:srgbClr val="000000"/>
              </a:solidFill>
              <a:latin typeface="Tahoma"/>
              <a:ea typeface="Tahoma"/>
              <a:cs typeface="Tahoma"/>
              <a:sym typeface="Tahoma"/>
            </a:endParaRPr>
          </a:p>
          <a:p>
            <a:pPr marL="0" lvl="0" indent="0" algn="l" rtl="0">
              <a:lnSpc>
                <a:spcPct val="90000"/>
              </a:lnSpc>
              <a:spcBef>
                <a:spcPts val="600"/>
              </a:spcBef>
              <a:spcAft>
                <a:spcPts val="0"/>
              </a:spcAft>
              <a:buNone/>
            </a:pPr>
            <a:r>
              <a:rPr lang="en-US" sz="1800" dirty="0">
                <a:solidFill>
                  <a:srgbClr val="000000"/>
                </a:solidFill>
                <a:latin typeface="Tahoma"/>
                <a:ea typeface="Tahoma"/>
                <a:cs typeface="Tahoma"/>
                <a:sym typeface="Tahoma"/>
              </a:rPr>
              <a:t>Media and Visuals: </a:t>
            </a:r>
            <a:r>
              <a:rPr lang="en-US" sz="1800" b="0" dirty="0">
                <a:solidFill>
                  <a:srgbClr val="000000"/>
                </a:solidFill>
                <a:latin typeface="Tahoma"/>
                <a:ea typeface="Tahoma"/>
                <a:cs typeface="Tahoma"/>
                <a:sym typeface="Tahoma"/>
              </a:rPr>
              <a:t>There is so much power in a </a:t>
            </a:r>
            <a:r>
              <a:rPr lang="en-US" sz="1800" b="0" dirty="0" err="1">
                <a:solidFill>
                  <a:srgbClr val="000000"/>
                </a:solidFill>
                <a:latin typeface="Tahoma"/>
                <a:ea typeface="Tahoma"/>
                <a:cs typeface="Tahoma"/>
                <a:sym typeface="Tahoma"/>
              </a:rPr>
              <a:t>TedTalk</a:t>
            </a:r>
            <a:r>
              <a:rPr lang="en-US" sz="1800" b="0" dirty="0">
                <a:solidFill>
                  <a:srgbClr val="000000"/>
                </a:solidFill>
                <a:latin typeface="Tahoma"/>
                <a:ea typeface="Tahoma"/>
                <a:cs typeface="Tahoma"/>
                <a:sym typeface="Tahoma"/>
              </a:rPr>
              <a:t>, a YouTube video, a visual, a song. Let it serve as a mentor text, a QFT, a supplement.</a:t>
            </a:r>
            <a:endParaRPr sz="1800" b="0" dirty="0">
              <a:solidFill>
                <a:srgbClr val="000000"/>
              </a:solidFill>
              <a:latin typeface="Tahoma"/>
              <a:ea typeface="Tahoma"/>
              <a:cs typeface="Tahoma"/>
              <a:sym typeface="Tahoma"/>
            </a:endParaRPr>
          </a:p>
          <a:p>
            <a:pPr marL="0" lvl="0" indent="0" algn="l" rtl="0">
              <a:lnSpc>
                <a:spcPct val="90000"/>
              </a:lnSpc>
              <a:spcBef>
                <a:spcPts val="600"/>
              </a:spcBef>
              <a:spcAft>
                <a:spcPts val="0"/>
              </a:spcAft>
              <a:buNone/>
            </a:pPr>
            <a:r>
              <a:rPr lang="en-US" sz="1800" dirty="0">
                <a:solidFill>
                  <a:srgbClr val="000000"/>
                </a:solidFill>
                <a:latin typeface="Tahoma"/>
                <a:ea typeface="Tahoma"/>
                <a:cs typeface="Tahoma"/>
                <a:sym typeface="Tahoma"/>
              </a:rPr>
              <a:t>Communication</a:t>
            </a:r>
            <a:r>
              <a:rPr lang="en-US" sz="1800" b="0" dirty="0">
                <a:solidFill>
                  <a:srgbClr val="000000"/>
                </a:solidFill>
                <a:latin typeface="Tahoma"/>
                <a:ea typeface="Tahoma"/>
                <a:cs typeface="Tahoma"/>
                <a:sym typeface="Tahoma"/>
              </a:rPr>
              <a:t>: </a:t>
            </a:r>
            <a:r>
              <a:rPr lang="en-US" sz="1800" b="0" dirty="0">
                <a:latin typeface="Tahoma"/>
                <a:ea typeface="Tahoma"/>
                <a:cs typeface="Tahoma"/>
                <a:sym typeface="Tahoma"/>
              </a:rPr>
              <a:t>Give opportunities for them to connect and share without fear of a correct </a:t>
            </a:r>
            <a:r>
              <a:rPr lang="en-US" sz="1800" b="0" dirty="0" err="1">
                <a:latin typeface="Tahoma"/>
                <a:ea typeface="Tahoma"/>
                <a:cs typeface="Tahoma"/>
                <a:sym typeface="Tahoma"/>
              </a:rPr>
              <a:t>answer.Model</a:t>
            </a:r>
            <a:r>
              <a:rPr lang="en-US" sz="1800" b="0" dirty="0">
                <a:latin typeface="Tahoma"/>
                <a:ea typeface="Tahoma"/>
                <a:cs typeface="Tahoma"/>
                <a:sym typeface="Tahoma"/>
              </a:rPr>
              <a:t> how different audiences require a different communication style.</a:t>
            </a:r>
            <a:endParaRPr sz="1800" b="0" dirty="0">
              <a:latin typeface="Tahoma"/>
              <a:ea typeface="Tahoma"/>
              <a:cs typeface="Tahoma"/>
              <a:sym typeface="Tahoma"/>
            </a:endParaRPr>
          </a:p>
          <a:p>
            <a:pPr marL="0" lvl="0" indent="0" algn="l" rtl="0">
              <a:lnSpc>
                <a:spcPct val="90000"/>
              </a:lnSpc>
              <a:spcBef>
                <a:spcPts val="600"/>
              </a:spcBef>
              <a:spcAft>
                <a:spcPts val="0"/>
              </a:spcAft>
              <a:buNone/>
            </a:pPr>
            <a:r>
              <a:rPr lang="en-US" sz="1800" dirty="0">
                <a:latin typeface="Tahoma"/>
                <a:ea typeface="Tahoma"/>
                <a:cs typeface="Tahoma"/>
                <a:sym typeface="Tahoma"/>
              </a:rPr>
              <a:t>Poetry:</a:t>
            </a:r>
            <a:r>
              <a:rPr lang="en-US" sz="1800" b="0" dirty="0">
                <a:latin typeface="Tahoma"/>
                <a:ea typeface="Tahoma"/>
                <a:cs typeface="Tahoma"/>
                <a:sym typeface="Tahoma"/>
              </a:rPr>
              <a:t> Mentor text to facilitate a mini-lesson, Leveled Practice, Independent Practice, Paired Practice</a:t>
            </a:r>
            <a:endParaRPr sz="1800" b="0" dirty="0">
              <a:latin typeface="Tahoma"/>
              <a:ea typeface="Tahoma"/>
              <a:cs typeface="Tahoma"/>
              <a:sym typeface="Tahoma"/>
            </a:endParaRPr>
          </a:p>
          <a:p>
            <a:pPr marL="0" lvl="0" indent="0" algn="l" rtl="0">
              <a:spcBef>
                <a:spcPts val="360"/>
              </a:spcBef>
              <a:spcAft>
                <a:spcPts val="0"/>
              </a:spcAft>
              <a:buNone/>
            </a:pPr>
            <a:r>
              <a:rPr lang="en-US" sz="1800" dirty="0">
                <a:latin typeface="Tahoma"/>
                <a:ea typeface="Tahoma"/>
                <a:cs typeface="Tahoma"/>
                <a:sym typeface="Tahoma"/>
              </a:rPr>
              <a:t>Fiction: </a:t>
            </a:r>
            <a:r>
              <a:rPr lang="en-US" sz="1800" b="0" dirty="0">
                <a:latin typeface="Tahoma"/>
                <a:ea typeface="Tahoma"/>
                <a:cs typeface="Tahoma"/>
                <a:sym typeface="Tahoma"/>
              </a:rPr>
              <a:t>Mentor text to facilitate a mini-lesson, leveled practice, independent practice, and paired practice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Unit Planning: Theme (2 of 2)</a:t>
            </a:r>
            <a:endParaRPr lang="en-US" sz="3600" dirty="0"/>
          </a:p>
        </p:txBody>
      </p:sp>
      <p:sp>
        <p:nvSpPr>
          <p:cNvPr id="161" name="Google Shape;161;p24"/>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•Activating Prior Knowledge</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•Connection from previous day’s skill</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•Foreshadowing/building prior knowledge for today’s skill</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•Focused literacy skill with SSR text</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•SSR</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•Classroom libraries</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•Matching students with the right texts</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•Practice what we preach</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•Mini-lesson</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•Direct instruction to guided practice to partner practice to differentiated, independent practice</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•Reading, writing, grammar, and vocabulary incorporated throughout anchor and guided practice texts</a:t>
            </a:r>
            <a:endParaRPr sz="1800" b="0" dirty="0">
              <a:latin typeface="Tahoma"/>
              <a:ea typeface="Tahoma"/>
              <a:cs typeface="Tahoma"/>
              <a:sym typeface="Tahoma"/>
            </a:endParaRPr>
          </a:p>
          <a:p>
            <a:pPr marL="0" lvl="0" indent="0" algn="l" rtl="0">
              <a:lnSpc>
                <a:spcPct val="115000"/>
              </a:lnSpc>
              <a:spcBef>
                <a:spcPts val="0"/>
              </a:spcBef>
              <a:spcAft>
                <a:spcPts val="0"/>
              </a:spcAft>
              <a:buNone/>
            </a:pPr>
            <a:r>
              <a:rPr lang="en-US" sz="1800" b="0" dirty="0">
                <a:latin typeface="Tahoma"/>
                <a:ea typeface="Tahoma"/>
                <a:cs typeface="Tahoma"/>
                <a:sym typeface="Tahoma"/>
              </a:rPr>
              <a:t>•Summative </a:t>
            </a:r>
            <a:r>
              <a:rPr lang="en-US" sz="1800" b="0" dirty="0" smtClean="0">
                <a:latin typeface="Tahoma"/>
                <a:ea typeface="Tahoma"/>
                <a:cs typeface="Tahoma"/>
                <a:sym typeface="Tahoma"/>
              </a:rPr>
              <a:t>assessments/PBA</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dirty="0">
                <a:latin typeface="Tahoma"/>
                <a:ea typeface="Tahoma"/>
                <a:cs typeface="Tahoma"/>
                <a:sym typeface="Tahoma"/>
              </a:rPr>
              <a:t>How could your classroom change if you let young adult novels drive your mini-lesson?</a:t>
            </a:r>
            <a:endParaRPr sz="1800" b="0" dirty="0">
              <a:latin typeface="Tahoma"/>
              <a:ea typeface="Tahoma"/>
              <a:cs typeface="Tahoma"/>
              <a:sym typeface="Tahoma"/>
            </a:endParaRPr>
          </a:p>
          <a:p>
            <a:pPr marL="0" lvl="0" indent="0" algn="l" rtl="0">
              <a:spcBef>
                <a:spcPts val="36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Determine a Skill to </a:t>
            </a:r>
            <a:r>
              <a:rPr lang="en-US" dirty="0" smtClean="0"/>
              <a:t>Reinforce (1 of 2)</a:t>
            </a:r>
            <a:endParaRPr dirty="0"/>
          </a:p>
        </p:txBody>
      </p:sp>
      <p:sp>
        <p:nvSpPr>
          <p:cNvPr id="167" name="Google Shape;167;p2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0" u="sng">
                <a:highlight>
                  <a:srgbClr val="FFFF00"/>
                </a:highlight>
                <a:latin typeface="Tahoma"/>
                <a:ea typeface="Tahoma"/>
                <a:cs typeface="Tahoma"/>
                <a:sym typeface="Tahoma"/>
              </a:rPr>
              <a:t>Skill</a:t>
            </a:r>
            <a:r>
              <a:rPr lang="en-US" sz="1800" b="0">
                <a:highlight>
                  <a:srgbClr val="FFFF00"/>
                </a:highlight>
                <a:latin typeface="Tahoma"/>
                <a:ea typeface="Tahoma"/>
                <a:cs typeface="Tahoma"/>
                <a:sym typeface="Tahoma"/>
              </a:rPr>
              <a:t>: Analyze the effect characterization</a:t>
            </a:r>
            <a:endParaRPr sz="1800" b="0">
              <a:highlight>
                <a:srgbClr val="FFFF00"/>
              </a:highlight>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a:latin typeface="Tahoma"/>
                <a:ea typeface="Tahoma"/>
                <a:cs typeface="Tahoma"/>
                <a:sym typeface="Tahoma"/>
              </a:rPr>
              <a:t>Determine the elements of characterization students should consider in their analysis</a:t>
            </a:r>
            <a:endParaRPr sz="1800" b="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a:latin typeface="Tahoma"/>
                <a:ea typeface="Tahoma"/>
                <a:cs typeface="Tahoma"/>
                <a:sym typeface="Tahoma"/>
              </a:rPr>
              <a:t>Choose a mentor text to model the skill</a:t>
            </a:r>
            <a:endParaRPr sz="1800" b="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i="1">
                <a:latin typeface="Tahoma"/>
                <a:ea typeface="Tahoma"/>
                <a:cs typeface="Tahoma"/>
                <a:sym typeface="Tahoma"/>
              </a:rPr>
              <a:t>From </a:t>
            </a:r>
            <a:r>
              <a:rPr lang="en-US" sz="1800" b="0" i="1" u="sng">
                <a:latin typeface="Tahoma"/>
                <a:ea typeface="Tahoma"/>
                <a:cs typeface="Tahoma"/>
                <a:sym typeface="Tahoma"/>
              </a:rPr>
              <a:t>The Hate U Give</a:t>
            </a:r>
            <a:r>
              <a:rPr lang="en-US" sz="1800" b="0">
                <a:latin typeface="Tahoma"/>
                <a:ea typeface="Tahoma"/>
                <a:cs typeface="Tahoma"/>
                <a:sym typeface="Tahoma"/>
              </a:rPr>
              <a:t> by Angie Thomas</a:t>
            </a:r>
            <a:endParaRPr sz="1800" b="0">
              <a:latin typeface="Tahoma"/>
              <a:ea typeface="Tahoma"/>
              <a:cs typeface="Tahoma"/>
              <a:sym typeface="Tahoma"/>
            </a:endParaRPr>
          </a:p>
          <a:p>
            <a:pPr marL="0" lvl="0" indent="0" algn="l" rtl="0">
              <a:lnSpc>
                <a:spcPct val="150000"/>
              </a:lnSpc>
              <a:spcBef>
                <a:spcPts val="2100"/>
              </a:spcBef>
              <a:spcAft>
                <a:spcPts val="0"/>
              </a:spcAft>
              <a:buClr>
                <a:schemeClr val="dk1"/>
              </a:buClr>
              <a:buSzPts val="1100"/>
              <a:buFont typeface="Arial"/>
              <a:buNone/>
            </a:pPr>
            <a:r>
              <a:rPr lang="en-US" sz="1200" b="0">
                <a:latin typeface="Tahoma"/>
                <a:ea typeface="Tahoma"/>
                <a:cs typeface="Tahoma"/>
                <a:sym typeface="Tahoma"/>
              </a:rPr>
              <a:t>I get lost again as classmates and teachers that I don’t know are discussed. I can’t say anything. Doesn’t matter though. I’m invisible.</a:t>
            </a:r>
            <a:endParaRPr sz="1200" b="0">
              <a:latin typeface="Tahoma"/>
              <a:ea typeface="Tahoma"/>
              <a:cs typeface="Tahoma"/>
              <a:sym typeface="Tahoma"/>
            </a:endParaRPr>
          </a:p>
          <a:p>
            <a:pPr marL="0" lvl="0" indent="0" algn="l" rtl="0">
              <a:lnSpc>
                <a:spcPct val="150000"/>
              </a:lnSpc>
              <a:spcBef>
                <a:spcPts val="2100"/>
              </a:spcBef>
              <a:spcAft>
                <a:spcPts val="0"/>
              </a:spcAft>
              <a:buClr>
                <a:schemeClr val="dk1"/>
              </a:buClr>
              <a:buSzPts val="1100"/>
              <a:buFont typeface="Arial"/>
              <a:buNone/>
            </a:pPr>
            <a:r>
              <a:rPr lang="en-US" sz="1200" b="0">
                <a:latin typeface="Tahoma"/>
                <a:ea typeface="Tahoma"/>
                <a:cs typeface="Tahoma"/>
                <a:sym typeface="Tahoma"/>
              </a:rPr>
              <a:t>I feel like that a lot around here.</a:t>
            </a:r>
            <a:endParaRPr sz="1200" b="0">
              <a:latin typeface="Tahoma"/>
              <a:ea typeface="Tahoma"/>
              <a:cs typeface="Tahoma"/>
              <a:sym typeface="Tahoma"/>
            </a:endParaRPr>
          </a:p>
          <a:p>
            <a:pPr marL="0" lvl="0" indent="0" algn="l" rtl="0">
              <a:lnSpc>
                <a:spcPct val="150000"/>
              </a:lnSpc>
              <a:spcBef>
                <a:spcPts val="2100"/>
              </a:spcBef>
              <a:spcAft>
                <a:spcPts val="0"/>
              </a:spcAft>
              <a:buClr>
                <a:schemeClr val="dk1"/>
              </a:buClr>
              <a:buSzPts val="1100"/>
              <a:buFont typeface="Arial"/>
              <a:buNone/>
            </a:pPr>
            <a:r>
              <a:rPr lang="en-US" sz="1200" b="0">
                <a:latin typeface="Tahoma"/>
                <a:ea typeface="Tahoma"/>
                <a:cs typeface="Tahoma"/>
                <a:sym typeface="Tahoma"/>
              </a:rPr>
              <a:t>In the middle of them complaining about Denasia and their teachers, Kenya says something about getting another drink, and the three of them walk off without me.</a:t>
            </a:r>
            <a:endParaRPr sz="1200" b="0">
              <a:latin typeface="Tahoma"/>
              <a:ea typeface="Tahoma"/>
              <a:cs typeface="Tahoma"/>
              <a:sym typeface="Tahoma"/>
            </a:endParaRPr>
          </a:p>
          <a:p>
            <a:pPr marL="0" lvl="0" indent="0" algn="l" rtl="0">
              <a:lnSpc>
                <a:spcPct val="150000"/>
              </a:lnSpc>
              <a:spcBef>
                <a:spcPts val="2100"/>
              </a:spcBef>
              <a:spcAft>
                <a:spcPts val="0"/>
              </a:spcAft>
              <a:buClr>
                <a:schemeClr val="dk1"/>
              </a:buClr>
              <a:buSzPts val="1100"/>
              <a:buFont typeface="Arial"/>
              <a:buNone/>
            </a:pPr>
            <a:r>
              <a:rPr lang="en-US" sz="1200" b="0">
                <a:latin typeface="Tahoma"/>
                <a:ea typeface="Tahoma"/>
                <a:cs typeface="Tahoma"/>
                <a:sym typeface="Tahoma"/>
              </a:rPr>
              <a:t>Suddenly I’m Eve in the Garden after she ate the fruit—it’s like I realize I’m naked. I’m by myself at a party I’m not even supposed to be at, where I barely know anybody. And the person I do know just left me hanging.</a:t>
            </a:r>
            <a:endParaRPr sz="1200" b="0">
              <a:latin typeface="Tahoma"/>
              <a:ea typeface="Tahoma"/>
              <a:cs typeface="Tahoma"/>
              <a:sym typeface="Tahoma"/>
            </a:endParaRPr>
          </a:p>
          <a:p>
            <a:pPr marL="0" lvl="0" indent="0" algn="l" rtl="0">
              <a:spcBef>
                <a:spcPts val="36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Determine a Skill to </a:t>
            </a:r>
            <a:r>
              <a:rPr lang="en-US" dirty="0" smtClean="0"/>
              <a:t>Reinforce (2 of 2)</a:t>
            </a:r>
            <a:endParaRPr dirty="0"/>
          </a:p>
        </p:txBody>
      </p:sp>
      <p:sp>
        <p:nvSpPr>
          <p:cNvPr id="173" name="Google Shape;173;p2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0" u="sng" dirty="0">
                <a:highlight>
                  <a:srgbClr val="FFFF00"/>
                </a:highlight>
                <a:latin typeface="Tahoma"/>
                <a:ea typeface="Tahoma"/>
                <a:cs typeface="Tahoma"/>
                <a:sym typeface="Tahoma"/>
              </a:rPr>
              <a:t>Skill</a:t>
            </a:r>
            <a:r>
              <a:rPr lang="en-US" sz="1800" b="0" dirty="0">
                <a:highlight>
                  <a:srgbClr val="FFFF00"/>
                </a:highlight>
                <a:latin typeface="Tahoma"/>
                <a:ea typeface="Tahoma"/>
                <a:cs typeface="Tahoma"/>
                <a:sym typeface="Tahoma"/>
              </a:rPr>
              <a:t>: Analyze the effect characterization</a:t>
            </a:r>
            <a:endParaRPr sz="1800" b="0" dirty="0">
              <a:highlight>
                <a:srgbClr val="FFFF00"/>
              </a:highlight>
              <a:latin typeface="Tahoma"/>
              <a:ea typeface="Tahoma"/>
              <a:cs typeface="Tahoma"/>
              <a:sym typeface="Tahoma"/>
            </a:endParaRPr>
          </a:p>
          <a:p>
            <a:pPr marL="0" lvl="0" indent="0" algn="l" rtl="0">
              <a:lnSpc>
                <a:spcPct val="115000"/>
              </a:lnSpc>
              <a:spcBef>
                <a:spcPts val="0"/>
              </a:spcBef>
              <a:spcAft>
                <a:spcPts val="0"/>
              </a:spcAft>
              <a:buNone/>
            </a:pPr>
            <a:r>
              <a:rPr lang="en-US" sz="1800" b="0" dirty="0">
                <a:latin typeface="Tahoma"/>
                <a:ea typeface="Tahoma"/>
                <a:cs typeface="Tahoma"/>
                <a:sym typeface="Tahoma"/>
              </a:rPr>
              <a:t>Determine the elements of characterization students should consider in their analysis</a:t>
            </a:r>
            <a:endParaRPr sz="1800" b="0" dirty="0">
              <a:latin typeface="Tahoma"/>
              <a:ea typeface="Tahoma"/>
              <a:cs typeface="Tahoma"/>
              <a:sym typeface="Tahoma"/>
            </a:endParaRPr>
          </a:p>
          <a:p>
            <a:pPr marL="0" lvl="0" indent="0" algn="l" rtl="0">
              <a:lnSpc>
                <a:spcPct val="115000"/>
              </a:lnSpc>
              <a:spcBef>
                <a:spcPts val="0"/>
              </a:spcBef>
              <a:spcAft>
                <a:spcPts val="0"/>
              </a:spcAft>
              <a:buNone/>
            </a:pPr>
            <a:r>
              <a:rPr lang="en-US" sz="1800" b="0" dirty="0">
                <a:latin typeface="Tahoma"/>
                <a:ea typeface="Tahoma"/>
                <a:cs typeface="Tahoma"/>
                <a:sym typeface="Tahoma"/>
              </a:rPr>
              <a:t>Choose a mentor text to model the skill</a:t>
            </a:r>
            <a:endParaRPr sz="1800" b="0" dirty="0">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sz="1800" b="0" i="1" dirty="0">
                <a:latin typeface="Tahoma"/>
                <a:ea typeface="Tahoma"/>
                <a:cs typeface="Tahoma"/>
                <a:sym typeface="Tahoma"/>
              </a:rPr>
              <a:t>From </a:t>
            </a:r>
            <a:r>
              <a:rPr lang="en-US" sz="1800" b="0" i="1" u="sng" dirty="0">
                <a:latin typeface="Tahoma"/>
                <a:ea typeface="Tahoma"/>
                <a:cs typeface="Tahoma"/>
                <a:sym typeface="Tahoma"/>
              </a:rPr>
              <a:t>Pride and Prejudice</a:t>
            </a:r>
            <a:endParaRPr sz="1800" b="0" i="1" u="sng" dirty="0">
              <a:latin typeface="Tahoma"/>
              <a:ea typeface="Tahoma"/>
              <a:cs typeface="Tahoma"/>
              <a:sym typeface="Tahoma"/>
            </a:endParaRPr>
          </a:p>
          <a:p>
            <a:pPr marL="0" lvl="0" indent="0" algn="l" rtl="0">
              <a:lnSpc>
                <a:spcPct val="115000"/>
              </a:lnSpc>
              <a:spcBef>
                <a:spcPts val="1600"/>
              </a:spcBef>
              <a:spcAft>
                <a:spcPts val="0"/>
              </a:spcAft>
              <a:buClr>
                <a:schemeClr val="dk1"/>
              </a:buClr>
              <a:buSzPts val="1100"/>
              <a:buFont typeface="Arial"/>
              <a:buNone/>
            </a:pPr>
            <a:r>
              <a:rPr lang="en-US" sz="1800" b="0" dirty="0">
                <a:latin typeface="Tahoma"/>
                <a:ea typeface="Tahoma"/>
                <a:cs typeface="Tahoma"/>
                <a:sym typeface="Tahoma"/>
              </a:rPr>
              <a:t>"Come, Darcy," said he, "I must have you dance. I hate to see you standing about by yourself in this stupid manner. You had much better dance."</a:t>
            </a:r>
            <a:endParaRPr sz="1800" b="0" dirty="0">
              <a:latin typeface="Tahoma"/>
              <a:ea typeface="Tahoma"/>
              <a:cs typeface="Tahoma"/>
              <a:sym typeface="Tahoma"/>
            </a:endParaRPr>
          </a:p>
          <a:p>
            <a:pPr marL="0" lvl="0" indent="0" algn="l" rtl="0">
              <a:lnSpc>
                <a:spcPct val="115000"/>
              </a:lnSpc>
              <a:spcBef>
                <a:spcPts val="1600"/>
              </a:spcBef>
              <a:spcAft>
                <a:spcPts val="0"/>
              </a:spcAft>
              <a:buClr>
                <a:schemeClr val="dk1"/>
              </a:buClr>
              <a:buSzPts val="1100"/>
              <a:buFont typeface="Arial"/>
              <a:buNone/>
            </a:pPr>
            <a:r>
              <a:rPr lang="en-US" sz="1800" b="0" dirty="0">
                <a:latin typeface="Tahoma"/>
                <a:ea typeface="Tahoma"/>
                <a:cs typeface="Tahoma"/>
                <a:sym typeface="Tahoma"/>
              </a:rPr>
              <a:t>"I certainly shall not. You know how I detest it, unless I am particularly acquainted with my partner. At such an assembly as this, it would be insupportable. Your sisters are engaged, and there is not another woman in the room whom it would not be a punishment to me to stand up with."</a:t>
            </a:r>
            <a:endParaRPr sz="1800" b="0" dirty="0">
              <a:latin typeface="Tahoma"/>
              <a:ea typeface="Tahoma"/>
              <a:cs typeface="Tahoma"/>
              <a:sym typeface="Tahoma"/>
            </a:endParaRPr>
          </a:p>
          <a:p>
            <a:pPr marL="0" lvl="0" indent="0" algn="l" rtl="0">
              <a:spcBef>
                <a:spcPts val="360"/>
              </a:spcBef>
              <a:spcAft>
                <a:spcPts val="0"/>
              </a:spcAft>
              <a:buNone/>
            </a:pPr>
            <a:endParaRPr sz="1800" b="0" i="1" dirty="0">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Sample English 9 Unit Plan</a:t>
            </a:r>
            <a:endParaRPr/>
          </a:p>
        </p:txBody>
      </p:sp>
      <p:sp>
        <p:nvSpPr>
          <p:cNvPr id="179" name="Google Shape;179;p2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3000">
                <a:latin typeface="Tahoma"/>
                <a:ea typeface="Tahoma"/>
                <a:cs typeface="Tahoma"/>
                <a:sym typeface="Tahoma"/>
              </a:rPr>
              <a:t>Unit Theme</a:t>
            </a:r>
            <a:r>
              <a:rPr lang="en-US" sz="3000" b="0">
                <a:latin typeface="Tahoma"/>
                <a:ea typeface="Tahoma"/>
                <a:cs typeface="Tahoma"/>
                <a:sym typeface="Tahoma"/>
              </a:rPr>
              <a:t>:</a:t>
            </a:r>
            <a:endParaRPr sz="3000" b="0">
              <a:latin typeface="Tahoma"/>
              <a:ea typeface="Tahoma"/>
              <a:cs typeface="Tahoma"/>
              <a:sym typeface="Tahoma"/>
            </a:endParaRPr>
          </a:p>
          <a:p>
            <a:pPr marL="0" lvl="0" indent="0" algn="l" rtl="0">
              <a:lnSpc>
                <a:spcPct val="90000"/>
              </a:lnSpc>
              <a:spcBef>
                <a:spcPts val="600"/>
              </a:spcBef>
              <a:spcAft>
                <a:spcPts val="0"/>
              </a:spcAft>
              <a:buClr>
                <a:schemeClr val="dk1"/>
              </a:buClr>
              <a:buSzPts val="1100"/>
              <a:buFont typeface="Arial"/>
              <a:buNone/>
            </a:pPr>
            <a:r>
              <a:rPr lang="en-US" sz="3000" b="0">
                <a:latin typeface="Tahoma"/>
                <a:ea typeface="Tahoma"/>
                <a:cs typeface="Tahoma"/>
                <a:sym typeface="Tahoma"/>
              </a:rPr>
              <a:t>What does it mean to be “happy?”</a:t>
            </a:r>
            <a:endParaRPr sz="3000" b="0">
              <a:latin typeface="Tahoma"/>
              <a:ea typeface="Tahoma"/>
              <a:cs typeface="Tahoma"/>
              <a:sym typeface="Tahoma"/>
            </a:endParaRPr>
          </a:p>
          <a:p>
            <a:pPr marL="0" lvl="0" indent="0" algn="l" rtl="0">
              <a:lnSpc>
                <a:spcPct val="90000"/>
              </a:lnSpc>
              <a:spcBef>
                <a:spcPts val="600"/>
              </a:spcBef>
              <a:spcAft>
                <a:spcPts val="0"/>
              </a:spcAft>
              <a:buClr>
                <a:schemeClr val="dk1"/>
              </a:buClr>
              <a:buSzPts val="1100"/>
              <a:buFont typeface="Arial"/>
              <a:buNone/>
            </a:pPr>
            <a:r>
              <a:rPr lang="en-US" sz="1400" b="0">
                <a:latin typeface="Tahoma"/>
                <a:ea typeface="Tahoma"/>
                <a:cs typeface="Tahoma"/>
                <a:sym typeface="Tahoma"/>
              </a:rPr>
              <a:t>Link to Sample</a:t>
            </a:r>
            <a:r>
              <a:rPr lang="en-US" sz="1400" b="0">
                <a:uFill>
                  <a:noFill/>
                </a:uFill>
                <a:latin typeface="Tahoma"/>
                <a:ea typeface="Tahoma"/>
                <a:cs typeface="Tahoma"/>
                <a:sym typeface="Tahoma"/>
                <a:hlinkClick r:id="rId3"/>
              </a:rPr>
              <a:t> </a:t>
            </a:r>
            <a:r>
              <a:rPr lang="en-US" sz="1400" b="0" u="sng">
                <a:solidFill>
                  <a:schemeClr val="hlink"/>
                </a:solidFill>
                <a:latin typeface="Tahoma"/>
                <a:ea typeface="Tahoma"/>
                <a:cs typeface="Tahoma"/>
                <a:sym typeface="Tahoma"/>
                <a:hlinkClick r:id="rId3"/>
              </a:rPr>
              <a:t>Unit</a:t>
            </a:r>
            <a:endParaRPr sz="1400" b="0" u="sng">
              <a:solidFill>
                <a:schemeClr val="hlink"/>
              </a:solidFill>
              <a:latin typeface="Tahoma"/>
              <a:ea typeface="Tahoma"/>
              <a:cs typeface="Tahoma"/>
              <a:sym typeface="Tahoma"/>
              <a:hlinkClick r:id="rId3"/>
            </a:endParaRPr>
          </a:p>
          <a:p>
            <a:pPr marL="0" lvl="0" indent="0" algn="l" rtl="0">
              <a:spcBef>
                <a:spcPts val="360"/>
              </a:spcBef>
              <a:spcAft>
                <a:spcPts val="0"/>
              </a:spcAft>
              <a:buNone/>
            </a:pPr>
            <a:endParaRPr/>
          </a:p>
          <a:p>
            <a:pPr marL="0" lvl="0" indent="0" algn="l" rtl="0">
              <a:lnSpc>
                <a:spcPct val="90000"/>
              </a:lnSpc>
              <a:spcBef>
                <a:spcPts val="600"/>
              </a:spcBef>
              <a:spcAft>
                <a:spcPts val="0"/>
              </a:spcAft>
              <a:buClr>
                <a:schemeClr val="dk1"/>
              </a:buClr>
              <a:buSzPts val="1100"/>
              <a:buFont typeface="Arial"/>
              <a:buNone/>
            </a:pPr>
            <a:r>
              <a:rPr lang="en-US" sz="3000">
                <a:latin typeface="Tahoma"/>
                <a:ea typeface="Tahoma"/>
                <a:cs typeface="Tahoma"/>
                <a:sym typeface="Tahoma"/>
              </a:rPr>
              <a:t>QFocus:</a:t>
            </a:r>
            <a:endParaRPr sz="3000">
              <a:latin typeface="Tahoma"/>
              <a:ea typeface="Tahoma"/>
              <a:cs typeface="Tahoma"/>
              <a:sym typeface="Tahoma"/>
            </a:endParaRPr>
          </a:p>
          <a:p>
            <a:pPr marL="0" lvl="0" indent="0" algn="l" rtl="0">
              <a:lnSpc>
                <a:spcPct val="90000"/>
              </a:lnSpc>
              <a:spcBef>
                <a:spcPts val="600"/>
              </a:spcBef>
              <a:spcAft>
                <a:spcPts val="0"/>
              </a:spcAft>
              <a:buClr>
                <a:schemeClr val="dk1"/>
              </a:buClr>
              <a:buSzPts val="1100"/>
              <a:buFont typeface="Arial"/>
              <a:buNone/>
            </a:pPr>
            <a:r>
              <a:rPr lang="en-US" sz="3000" b="0">
                <a:latin typeface="Tahoma"/>
                <a:ea typeface="Tahoma"/>
                <a:cs typeface="Tahoma"/>
                <a:sym typeface="Tahoma"/>
              </a:rPr>
              <a:t>Happiness is determined by your perspective.</a:t>
            </a:r>
            <a:endParaRPr sz="3000" b="0">
              <a:latin typeface="Tahoma"/>
              <a:ea typeface="Tahoma"/>
              <a:cs typeface="Tahoma"/>
              <a:sym typeface="Tahoma"/>
            </a:endParaRPr>
          </a:p>
          <a:p>
            <a:pPr marL="0" lvl="0" indent="0" algn="r" rtl="0">
              <a:lnSpc>
                <a:spcPct val="90000"/>
              </a:lnSpc>
              <a:spcBef>
                <a:spcPts val="600"/>
              </a:spcBef>
              <a:spcAft>
                <a:spcPts val="0"/>
              </a:spcAft>
              <a:buClr>
                <a:schemeClr val="dk1"/>
              </a:buClr>
              <a:buSzPts val="1100"/>
              <a:buFont typeface="Arial"/>
              <a:buNone/>
            </a:pPr>
            <a:r>
              <a:rPr lang="en-US" sz="1200" u="sng">
                <a:solidFill>
                  <a:schemeClr val="hlink"/>
                </a:solidFill>
                <a:latin typeface="Tahoma"/>
                <a:ea typeface="Tahoma"/>
                <a:cs typeface="Tahoma"/>
                <a:sym typeface="Tahoma"/>
                <a:hlinkClick r:id="rId4"/>
              </a:rPr>
              <a:t>-QFT</a:t>
            </a:r>
            <a:r>
              <a:rPr lang="en-US" sz="1200" u="sng">
                <a:solidFill>
                  <a:schemeClr val="hlink"/>
                </a:solidFill>
                <a:latin typeface="Tahoma"/>
                <a:ea typeface="Tahoma"/>
                <a:cs typeface="Tahoma"/>
                <a:sym typeface="Tahoma"/>
              </a:rPr>
              <a:t> </a:t>
            </a:r>
            <a:r>
              <a:rPr lang="en-US" sz="1200">
                <a:latin typeface="Tahoma"/>
                <a:ea typeface="Tahoma"/>
                <a:cs typeface="Tahoma"/>
                <a:sym typeface="Tahoma"/>
              </a:rPr>
              <a:t>Strategy</a:t>
            </a:r>
            <a:endParaRPr sz="1200">
              <a:latin typeface="Tahoma"/>
              <a:ea typeface="Tahoma"/>
              <a:cs typeface="Tahoma"/>
              <a:sym typeface="Tahoma"/>
            </a:endParaRPr>
          </a:p>
          <a:p>
            <a:pPr marL="0" lvl="0" indent="0" algn="l" rtl="0">
              <a:spcBef>
                <a:spcPts val="36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William Damon Quote</a:t>
            </a:r>
            <a:endParaRPr dirty="0"/>
          </a:p>
        </p:txBody>
      </p:sp>
      <p:sp>
        <p:nvSpPr>
          <p:cNvPr id="185" name="Google Shape;185;p2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b="0">
                <a:solidFill>
                  <a:srgbClr val="000000"/>
                </a:solidFill>
                <a:latin typeface="Tahoma"/>
                <a:ea typeface="Tahoma"/>
                <a:cs typeface="Tahoma"/>
                <a:sym typeface="Tahoma"/>
              </a:rPr>
              <a:t>William Damon (2008) writes that“...young people do best when they are challenged to strive, to achieve, to serve...fails to address the most essential question of all: </a:t>
            </a:r>
            <a:r>
              <a:rPr lang="en-US" sz="3000" b="0" i="1">
                <a:solidFill>
                  <a:srgbClr val="000000"/>
                </a:solidFill>
                <a:latin typeface="Tahoma"/>
                <a:ea typeface="Tahoma"/>
                <a:cs typeface="Tahoma"/>
                <a:sym typeface="Tahoma"/>
              </a:rPr>
              <a:t>For what purpose</a:t>
            </a:r>
            <a:r>
              <a:rPr lang="en-US" sz="2400" b="0" i="1">
                <a:solidFill>
                  <a:srgbClr val="000000"/>
                </a:solidFill>
                <a:latin typeface="Tahoma"/>
                <a:ea typeface="Tahoma"/>
                <a:cs typeface="Tahoma"/>
                <a:sym typeface="Tahoma"/>
              </a:rPr>
              <a:t>?  </a:t>
            </a:r>
            <a:r>
              <a:rPr lang="en-US" sz="2400" b="0">
                <a:solidFill>
                  <a:srgbClr val="000000"/>
                </a:solidFill>
                <a:latin typeface="Tahoma"/>
                <a:ea typeface="Tahoma"/>
                <a:cs typeface="Tahoma"/>
                <a:sym typeface="Tahoma"/>
              </a:rPr>
              <a:t>Or, in a word, </a:t>
            </a:r>
            <a:r>
              <a:rPr lang="en-US" sz="3000" b="0" i="1">
                <a:solidFill>
                  <a:srgbClr val="000000"/>
                </a:solidFill>
                <a:latin typeface="Tahoma"/>
                <a:ea typeface="Tahoma"/>
                <a:cs typeface="Tahoma"/>
                <a:sym typeface="Tahoma"/>
              </a:rPr>
              <a:t>Why</a:t>
            </a:r>
            <a:r>
              <a:rPr lang="en-US" sz="2400" b="0" i="1">
                <a:solidFill>
                  <a:srgbClr val="000000"/>
                </a:solidFill>
                <a:latin typeface="Tahoma"/>
                <a:ea typeface="Tahoma"/>
                <a:cs typeface="Tahoma"/>
                <a:sym typeface="Tahoma"/>
              </a:rPr>
              <a:t>?</a:t>
            </a:r>
            <a:r>
              <a:rPr lang="en-US" sz="2400" b="0">
                <a:solidFill>
                  <a:srgbClr val="000000"/>
                </a:solidFill>
                <a:latin typeface="Tahoma"/>
                <a:ea typeface="Tahoma"/>
                <a:cs typeface="Tahoma"/>
                <a:sym typeface="Tahoma"/>
              </a:rPr>
              <a:t>  For young people, this concern means starting to ask--and answer--questions such as: What do I hope to accomplish with all my efforts? What matters to me; and why should it matter? What is my ultimate goal in life?”</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Thank you!</a:t>
            </a:r>
            <a:endParaRPr/>
          </a:p>
        </p:txBody>
      </p:sp>
      <p:sp>
        <p:nvSpPr>
          <p:cNvPr id="191" name="Google Shape;191;p2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sz="2100" b="0">
                <a:latin typeface="Tahoma"/>
                <a:ea typeface="Tahoma"/>
                <a:cs typeface="Tahoma"/>
                <a:sym typeface="Tahoma"/>
              </a:rPr>
              <a:t>ANY QUESTIONS?</a:t>
            </a:r>
            <a:endParaRPr sz="2100" b="0">
              <a:latin typeface="Tahoma"/>
              <a:ea typeface="Tahoma"/>
              <a:cs typeface="Tahoma"/>
              <a:sym typeface="Tahoma"/>
            </a:endParaRPr>
          </a:p>
          <a:p>
            <a:pPr marL="0" lvl="0" indent="0" algn="l" rtl="0">
              <a:lnSpc>
                <a:spcPct val="90000"/>
              </a:lnSpc>
              <a:spcBef>
                <a:spcPts val="600"/>
              </a:spcBef>
              <a:spcAft>
                <a:spcPts val="0"/>
              </a:spcAft>
              <a:buClr>
                <a:schemeClr val="dk1"/>
              </a:buClr>
              <a:buSzPts val="1100"/>
              <a:buFont typeface="Arial"/>
              <a:buNone/>
            </a:pPr>
            <a:r>
              <a:rPr lang="en-US" sz="2100" b="0">
                <a:latin typeface="Tahoma"/>
                <a:ea typeface="Tahoma"/>
                <a:cs typeface="Tahoma"/>
                <a:sym typeface="Tahoma"/>
              </a:rPr>
              <a:t>You can find me at</a:t>
            </a:r>
            <a:endParaRPr sz="2100" b="0">
              <a:latin typeface="Tahoma"/>
              <a:ea typeface="Tahoma"/>
              <a:cs typeface="Tahoma"/>
              <a:sym typeface="Tahoma"/>
            </a:endParaRPr>
          </a:p>
          <a:p>
            <a:pPr marL="0" lvl="0" indent="0" algn="l" rtl="0">
              <a:lnSpc>
                <a:spcPct val="90000"/>
              </a:lnSpc>
              <a:spcBef>
                <a:spcPts val="600"/>
              </a:spcBef>
              <a:spcAft>
                <a:spcPts val="0"/>
              </a:spcAft>
              <a:buClr>
                <a:schemeClr val="dk1"/>
              </a:buClr>
              <a:buSzPts val="1100"/>
              <a:buFont typeface="Arial"/>
              <a:buNone/>
            </a:pPr>
            <a:r>
              <a:rPr lang="en-US" sz="2400" b="0">
                <a:solidFill>
                  <a:srgbClr val="FFFFFF"/>
                </a:solidFill>
                <a:latin typeface="Arial"/>
                <a:ea typeface="Arial"/>
                <a:cs typeface="Arial"/>
                <a:sym typeface="Arial"/>
              </a:rPr>
              <a:t>⊷</a:t>
            </a:r>
            <a:r>
              <a:rPr lang="en-US" sz="2100" b="0">
                <a:latin typeface="Tahoma"/>
                <a:ea typeface="Tahoma"/>
                <a:cs typeface="Tahoma"/>
                <a:sym typeface="Tahoma"/>
              </a:rPr>
              <a:t>@emily_stains413</a:t>
            </a:r>
            <a:endParaRPr sz="2100" b="0">
              <a:latin typeface="Tahoma"/>
              <a:ea typeface="Tahoma"/>
              <a:cs typeface="Tahoma"/>
              <a:sym typeface="Tahoma"/>
            </a:endParaRPr>
          </a:p>
          <a:p>
            <a:pPr marL="0" lvl="0" indent="0" algn="l" rtl="0">
              <a:lnSpc>
                <a:spcPct val="90000"/>
              </a:lnSpc>
              <a:spcBef>
                <a:spcPts val="0"/>
              </a:spcBef>
              <a:spcAft>
                <a:spcPts val="0"/>
              </a:spcAft>
              <a:buClr>
                <a:schemeClr val="dk1"/>
              </a:buClr>
              <a:buSzPts val="1100"/>
              <a:buFont typeface="Arial"/>
              <a:buNone/>
            </a:pPr>
            <a:r>
              <a:rPr lang="en-US" sz="2400" b="0">
                <a:solidFill>
                  <a:srgbClr val="FFFFFF"/>
                </a:solidFill>
                <a:latin typeface="Arial"/>
                <a:ea typeface="Arial"/>
                <a:cs typeface="Arial"/>
                <a:sym typeface="Arial"/>
              </a:rPr>
              <a:t>⊷</a:t>
            </a:r>
            <a:r>
              <a:rPr lang="en-US" sz="2100" b="0" u="sng">
                <a:latin typeface="Tahoma"/>
                <a:ea typeface="Tahoma"/>
                <a:cs typeface="Tahoma"/>
                <a:sym typeface="Tahoma"/>
              </a:rPr>
              <a:t>emily_stains@ccpsnet.net</a:t>
            </a:r>
            <a:endParaRPr sz="2100" b="0" u="sng">
              <a:latin typeface="Tahoma"/>
              <a:ea typeface="Tahoma"/>
              <a:cs typeface="Tahoma"/>
              <a:sym typeface="Tahoma"/>
            </a:endParaRPr>
          </a:p>
          <a:p>
            <a:pPr marL="0" lvl="0" indent="0" algn="l" rtl="0">
              <a:lnSpc>
                <a:spcPct val="90000"/>
              </a:lnSpc>
              <a:spcBef>
                <a:spcPts val="600"/>
              </a:spcBef>
              <a:spcAft>
                <a:spcPts val="0"/>
              </a:spcAft>
              <a:buClr>
                <a:schemeClr val="dk1"/>
              </a:buClr>
              <a:buSzPts val="1100"/>
              <a:buFont typeface="Arial"/>
              <a:buNone/>
            </a:pPr>
            <a:r>
              <a:rPr lang="en-US" sz="2100" b="0">
                <a:latin typeface="Tahoma"/>
                <a:ea typeface="Tahoma"/>
                <a:cs typeface="Tahoma"/>
                <a:sym typeface="Tahoma"/>
              </a:rPr>
              <a:t>I loved learning with you today. Let’s keep in touch!</a:t>
            </a:r>
            <a:r>
              <a:rPr lang="en-US" sz="2100" b="0">
                <a:solidFill>
                  <a:srgbClr val="FFFFFF"/>
                </a:solidFill>
                <a:latin typeface="Tahoma"/>
                <a:ea typeface="Tahoma"/>
                <a:cs typeface="Tahoma"/>
                <a:sym typeface="Tahoma"/>
              </a:rPr>
              <a:t>!</a:t>
            </a:r>
            <a:endParaRPr sz="2100" b="0">
              <a:solidFill>
                <a:srgbClr val="FFFFFF"/>
              </a:solidFill>
              <a:latin typeface="Tahoma"/>
              <a:ea typeface="Tahoma"/>
              <a:cs typeface="Tahoma"/>
              <a:sym typeface="Tahoma"/>
            </a:endParaRPr>
          </a:p>
          <a:p>
            <a:pPr marL="0" lvl="0" indent="0" algn="l" rtl="0">
              <a:spcBef>
                <a:spcPts val="360"/>
              </a:spcBef>
              <a:spcAft>
                <a:spcPts val="0"/>
              </a:spcAft>
              <a:buNone/>
            </a:pPr>
            <a:endParaRPr sz="2400" b="0">
              <a:solidFill>
                <a:srgbClr val="000000"/>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r>
              <a:rPr lang="en-US" sz="2800" dirty="0" smtClean="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lang="en-US" sz="2800" dirty="0"/>
          </a:p>
        </p:txBody>
      </p:sp>
    </p:spTree>
    <p:extLst>
      <p:ext uri="{BB962C8B-B14F-4D97-AF65-F5344CB8AC3E}">
        <p14:creationId xmlns:p14="http://schemas.microsoft.com/office/powerpoint/2010/main" val="247868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Background</a:t>
            </a:r>
            <a:endParaRPr/>
          </a:p>
        </p:txBody>
      </p:sp>
      <p:sp>
        <p:nvSpPr>
          <p:cNvPr id="104" name="Google Shape;104;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416560" algn="l" rtl="0">
              <a:lnSpc>
                <a:spcPct val="90000"/>
              </a:lnSpc>
              <a:spcBef>
                <a:spcPts val="600"/>
              </a:spcBef>
              <a:spcAft>
                <a:spcPts val="0"/>
              </a:spcAft>
              <a:buSzPts val="2960"/>
              <a:buFont typeface="Tahoma"/>
              <a:buChar char="•"/>
            </a:pPr>
            <a:r>
              <a:rPr lang="en-US" sz="1800">
                <a:latin typeface="Tahoma"/>
                <a:ea typeface="Tahoma"/>
                <a:cs typeface="Tahoma"/>
                <a:sym typeface="Tahoma"/>
              </a:rPr>
              <a:t>Secondary Literacy Curriculum Specialist</a:t>
            </a:r>
            <a:endParaRPr sz="180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1800" b="0">
                <a:latin typeface="Tahoma"/>
                <a:ea typeface="Tahoma"/>
                <a:cs typeface="Tahoma"/>
                <a:sym typeface="Tahoma"/>
              </a:rPr>
              <a:t>Chesterfield County Public Schools</a:t>
            </a:r>
            <a:endParaRPr sz="1800" b="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1800" b="0">
                <a:latin typeface="Tahoma"/>
                <a:ea typeface="Tahoma"/>
                <a:cs typeface="Tahoma"/>
                <a:sym typeface="Tahoma"/>
              </a:rPr>
              <a:t>Starting 12th year in education</a:t>
            </a:r>
            <a:endParaRPr sz="1800" b="0">
              <a:latin typeface="Tahoma"/>
              <a:ea typeface="Tahoma"/>
              <a:cs typeface="Tahoma"/>
              <a:sym typeface="Tahoma"/>
            </a:endParaRPr>
          </a:p>
          <a:p>
            <a:pPr marL="342900" lvl="0" indent="-416560" algn="l" rtl="0">
              <a:lnSpc>
                <a:spcPct val="90000"/>
              </a:lnSpc>
              <a:spcBef>
                <a:spcPts val="0"/>
              </a:spcBef>
              <a:spcAft>
                <a:spcPts val="0"/>
              </a:spcAft>
              <a:buSzPts val="2960"/>
              <a:buChar char="•"/>
            </a:pPr>
            <a:r>
              <a:rPr lang="en-US" sz="1800" b="0">
                <a:latin typeface="Tahoma"/>
                <a:ea typeface="Tahoma"/>
                <a:cs typeface="Tahoma"/>
                <a:sym typeface="Tahoma"/>
              </a:rPr>
              <a:t>Certified K-12 Reading Specialist</a:t>
            </a:r>
            <a:endParaRPr sz="1800" b="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1800" b="0">
                <a:latin typeface="Tahoma"/>
                <a:ea typeface="Tahoma"/>
                <a:cs typeface="Tahoma"/>
                <a:sym typeface="Tahoma"/>
              </a:rPr>
              <a:t>NBCT in Adolescent Literacy</a:t>
            </a:r>
            <a:endParaRPr sz="1800" b="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1800" b="0">
                <a:latin typeface="Tahoma"/>
                <a:ea typeface="Tahoma"/>
                <a:cs typeface="Tahoma"/>
                <a:sym typeface="Tahoma"/>
              </a:rPr>
              <a:t>Former Department Leader</a:t>
            </a:r>
            <a:endParaRPr sz="1800" b="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1800" b="0">
                <a:latin typeface="Tahoma"/>
                <a:ea typeface="Tahoma"/>
                <a:cs typeface="Tahoma"/>
                <a:sym typeface="Tahoma"/>
              </a:rPr>
              <a:t>Collaborative, College Prep, Honors, and AP Literature</a:t>
            </a:r>
            <a:endParaRPr sz="1800" b="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1800" b="0">
                <a:latin typeface="Tahoma"/>
                <a:ea typeface="Tahoma"/>
                <a:cs typeface="Tahoma"/>
                <a:sym typeface="Tahoma"/>
              </a:rPr>
              <a:t>AP Lead Teacher for Henrico County Public Schools</a:t>
            </a:r>
            <a:endParaRPr sz="1800" b="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1800">
                <a:latin typeface="Tahoma"/>
                <a:ea typeface="Tahoma"/>
                <a:cs typeface="Tahoma"/>
                <a:sym typeface="Tahoma"/>
              </a:rPr>
              <a:t>Let’s keep in touch!</a:t>
            </a:r>
            <a:endParaRPr sz="1800">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2400" u="sng">
                <a:latin typeface="Tahoma"/>
                <a:ea typeface="Tahoma"/>
                <a:cs typeface="Tahoma"/>
                <a:sym typeface="Tahoma"/>
              </a:rPr>
              <a:t>emily_stains@ccpsnet.net</a:t>
            </a:r>
            <a:endParaRPr sz="2400" u="sng">
              <a:latin typeface="Tahoma"/>
              <a:ea typeface="Tahoma"/>
              <a:cs typeface="Tahoma"/>
              <a:sym typeface="Tahoma"/>
            </a:endParaRPr>
          </a:p>
          <a:p>
            <a:pPr marL="342900" lvl="0" indent="-416560" algn="l" rtl="0">
              <a:lnSpc>
                <a:spcPct val="90000"/>
              </a:lnSpc>
              <a:spcBef>
                <a:spcPts val="0"/>
              </a:spcBef>
              <a:spcAft>
                <a:spcPts val="0"/>
              </a:spcAft>
              <a:buSzPts val="2960"/>
              <a:buFont typeface="Tahoma"/>
              <a:buChar char="•"/>
            </a:pPr>
            <a:r>
              <a:rPr lang="en-US" sz="2400">
                <a:latin typeface="Tahoma"/>
                <a:ea typeface="Tahoma"/>
                <a:cs typeface="Tahoma"/>
                <a:sym typeface="Tahoma"/>
              </a:rPr>
              <a:t>emily_stains314</a:t>
            </a:r>
            <a:endParaRPr sz="2960">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Learning Target &amp; Success Criteria</a:t>
            </a:r>
            <a:endParaRPr/>
          </a:p>
        </p:txBody>
      </p:sp>
      <p:sp>
        <p:nvSpPr>
          <p:cNvPr id="110" name="Google Shape;110;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416560" algn="l" rtl="0">
              <a:lnSpc>
                <a:spcPct val="90000"/>
              </a:lnSpc>
              <a:spcBef>
                <a:spcPts val="600"/>
              </a:spcBef>
              <a:spcAft>
                <a:spcPts val="0"/>
              </a:spcAft>
              <a:buSzPts val="2960"/>
              <a:buFont typeface="Tahoma"/>
              <a:buChar char="•"/>
            </a:pPr>
            <a:r>
              <a:rPr lang="en-US" sz="3000" b="0">
                <a:solidFill>
                  <a:srgbClr val="4A5C65"/>
                </a:solidFill>
                <a:latin typeface="Tahoma"/>
                <a:ea typeface="Tahoma"/>
                <a:cs typeface="Tahoma"/>
                <a:sym typeface="Tahoma"/>
              </a:rPr>
              <a:t>I understand how balanced literacy and state standards inform my teaching to integrate strands into thematic units and lesson planning.</a:t>
            </a:r>
            <a:endParaRPr sz="3000" b="0">
              <a:solidFill>
                <a:srgbClr val="4A5C65"/>
              </a:solidFill>
              <a:latin typeface="Tahoma"/>
              <a:ea typeface="Tahoma"/>
              <a:cs typeface="Tahoma"/>
              <a:sym typeface="Tahoma"/>
            </a:endParaRPr>
          </a:p>
          <a:p>
            <a:pPr marL="342900" lvl="0" indent="-419100" algn="l" rtl="0">
              <a:lnSpc>
                <a:spcPct val="90000"/>
              </a:lnSpc>
              <a:spcBef>
                <a:spcPts val="0"/>
              </a:spcBef>
              <a:spcAft>
                <a:spcPts val="0"/>
              </a:spcAft>
              <a:buClr>
                <a:srgbClr val="4A5C65"/>
              </a:buClr>
              <a:buSzPts val="3000"/>
              <a:buFont typeface="Tahoma"/>
              <a:buChar char="•"/>
            </a:pPr>
            <a:r>
              <a:rPr lang="en-US" sz="3000" b="0">
                <a:solidFill>
                  <a:srgbClr val="4A5C65"/>
                </a:solidFill>
                <a:latin typeface="Tahoma"/>
                <a:ea typeface="Tahoma"/>
                <a:cs typeface="Tahoma"/>
                <a:sym typeface="Tahoma"/>
              </a:rPr>
              <a:t>I know I will be successful when I can create an integrated lesson plan within a thematic unit.</a:t>
            </a:r>
            <a:endParaRPr sz="3000" b="0">
              <a:solidFill>
                <a:srgbClr val="4A5C65"/>
              </a:solidFill>
              <a:latin typeface="Tahoma"/>
              <a:ea typeface="Tahoma"/>
              <a:cs typeface="Tahoma"/>
              <a:sym typeface="Tahoma"/>
            </a:endParaRPr>
          </a:p>
          <a:p>
            <a:pPr marL="342900" lvl="0" indent="0" algn="l" rtl="0">
              <a:lnSpc>
                <a:spcPct val="90000"/>
              </a:lnSpc>
              <a:spcBef>
                <a:spcPts val="1000"/>
              </a:spcBef>
              <a:spcAft>
                <a:spcPts val="0"/>
              </a:spcAft>
              <a:buNone/>
            </a:pPr>
            <a:endParaRPr sz="3000" b="0">
              <a:solidFill>
                <a:srgbClr val="4A5C65"/>
              </a:solidFill>
              <a:latin typeface="Arial"/>
              <a:ea typeface="Arial"/>
              <a:cs typeface="Arial"/>
              <a:sym typeface="Arial"/>
            </a:endParaRPr>
          </a:p>
          <a:p>
            <a:pPr marL="342900" marR="0" lvl="0" indent="0" algn="l" rtl="0">
              <a:lnSpc>
                <a:spcPct val="80000"/>
              </a:lnSpc>
              <a:spcBef>
                <a:spcPts val="1000"/>
              </a:spcBef>
              <a:spcAft>
                <a:spcPts val="0"/>
              </a:spcAft>
              <a:buNone/>
            </a:pPr>
            <a:endParaRPr sz="296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Agenda</a:t>
            </a:r>
            <a:endParaRPr/>
          </a:p>
        </p:txBody>
      </p:sp>
      <p:sp>
        <p:nvSpPr>
          <p:cNvPr id="116" name="Google Shape;11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Tahoma"/>
              <a:buChar char="•"/>
            </a:pPr>
            <a:r>
              <a:rPr lang="en-US" sz="2480">
                <a:latin typeface="Tahoma"/>
                <a:ea typeface="Tahoma"/>
                <a:cs typeface="Tahoma"/>
                <a:sym typeface="Tahoma"/>
              </a:rPr>
              <a:t>Define Balanced Literacy</a:t>
            </a:r>
            <a:endParaRPr sz="2480">
              <a:latin typeface="Tahoma"/>
              <a:ea typeface="Tahoma"/>
              <a:cs typeface="Tahoma"/>
              <a:sym typeface="Tahoma"/>
            </a:endParaRPr>
          </a:p>
          <a:p>
            <a:pPr marL="342900" marR="0" lvl="0" indent="-342900" algn="l" rtl="0">
              <a:lnSpc>
                <a:spcPct val="80000"/>
              </a:lnSpc>
              <a:spcBef>
                <a:spcPts val="0"/>
              </a:spcBef>
              <a:spcAft>
                <a:spcPts val="0"/>
              </a:spcAft>
              <a:buSzPts val="2480"/>
              <a:buFont typeface="Tahoma"/>
              <a:buChar char="•"/>
            </a:pPr>
            <a:r>
              <a:rPr lang="en-US" sz="2480">
                <a:latin typeface="Tahoma"/>
                <a:ea typeface="Tahoma"/>
                <a:cs typeface="Tahoma"/>
                <a:sym typeface="Tahoma"/>
              </a:rPr>
              <a:t>Create a thematic unit</a:t>
            </a:r>
            <a:endParaRPr sz="2480">
              <a:latin typeface="Tahoma"/>
              <a:ea typeface="Tahoma"/>
              <a:cs typeface="Tahoma"/>
              <a:sym typeface="Tahoma"/>
            </a:endParaRPr>
          </a:p>
          <a:p>
            <a:pPr marL="342900" marR="0" lvl="0" indent="-342900" algn="l" rtl="0">
              <a:lnSpc>
                <a:spcPct val="80000"/>
              </a:lnSpc>
              <a:spcBef>
                <a:spcPts val="0"/>
              </a:spcBef>
              <a:spcAft>
                <a:spcPts val="0"/>
              </a:spcAft>
              <a:buSzPts val="2480"/>
              <a:buFont typeface="Tahoma"/>
              <a:buChar char="•"/>
            </a:pPr>
            <a:r>
              <a:rPr lang="en-US" sz="2480">
                <a:latin typeface="Tahoma"/>
                <a:ea typeface="Tahoma"/>
                <a:cs typeface="Tahoma"/>
                <a:sym typeface="Tahoma"/>
              </a:rPr>
              <a:t>Build integrated lesson plans</a:t>
            </a:r>
            <a:endParaRPr sz="2480">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Balanced Literacy</a:t>
            </a:r>
            <a:endParaRPr/>
          </a:p>
        </p:txBody>
      </p:sp>
      <p:sp>
        <p:nvSpPr>
          <p:cNvPr id="122" name="Google Shape;122;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81000" algn="ctr" rtl="0">
              <a:lnSpc>
                <a:spcPct val="138000"/>
              </a:lnSpc>
              <a:spcBef>
                <a:spcPts val="0"/>
              </a:spcBef>
              <a:spcAft>
                <a:spcPts val="0"/>
              </a:spcAft>
              <a:buSzPts val="2400"/>
              <a:buFont typeface="Tahoma"/>
              <a:buChar char="•"/>
            </a:pPr>
            <a:r>
              <a:rPr lang="en-US" sz="2400" b="0">
                <a:solidFill>
                  <a:srgbClr val="000000"/>
                </a:solidFill>
                <a:latin typeface="Tahoma"/>
                <a:ea typeface="Tahoma"/>
                <a:cs typeface="Tahoma"/>
                <a:sym typeface="Tahoma"/>
              </a:rPr>
              <a:t>Teachers should integrate critical reading, writing, research, communication, and collaborating to deepen student learning and impact achievement. This is accomplished through balanced literacy. </a:t>
            </a:r>
            <a:r>
              <a:rPr lang="en-US" sz="2400" b="0" i="1">
                <a:solidFill>
                  <a:srgbClr val="000000"/>
                </a:solidFill>
                <a:latin typeface="Tahoma"/>
                <a:ea typeface="Tahoma"/>
                <a:cs typeface="Tahoma"/>
                <a:sym typeface="Tahoma"/>
              </a:rPr>
              <a:t>Balanced literacy is an approach to teaching that incorporates direct instruction via mentor texts to target and improve specific reading and writing practice.</a:t>
            </a:r>
            <a:endParaRPr sz="2400" b="0" i="1">
              <a:solidFill>
                <a:srgbClr val="000000"/>
              </a:solidFill>
              <a:latin typeface="Tahoma"/>
              <a:ea typeface="Tahoma"/>
              <a:cs typeface="Tahoma"/>
              <a:sym typeface="Tahoma"/>
            </a:endParaRPr>
          </a:p>
          <a:p>
            <a:pPr marL="342900" lvl="0" indent="-381000" algn="ctr" rtl="0">
              <a:lnSpc>
                <a:spcPct val="138000"/>
              </a:lnSpc>
              <a:spcBef>
                <a:spcPts val="0"/>
              </a:spcBef>
              <a:spcAft>
                <a:spcPts val="0"/>
              </a:spcAft>
              <a:buClr>
                <a:srgbClr val="000000"/>
              </a:buClr>
              <a:buSzPts val="2400"/>
              <a:buFont typeface="Tahoma"/>
              <a:buChar char="•"/>
            </a:pPr>
            <a:r>
              <a:rPr lang="en-US" sz="2400" b="0" i="1">
                <a:solidFill>
                  <a:srgbClr val="000000"/>
                </a:solidFill>
                <a:latin typeface="Tahoma"/>
                <a:ea typeface="Tahoma"/>
                <a:cs typeface="Tahoma"/>
                <a:sym typeface="Tahoma"/>
              </a:rPr>
              <a:t>How is balanced literacy accomplished in practicality?</a:t>
            </a:r>
            <a:endParaRPr sz="2400" b="0" i="1">
              <a:solidFill>
                <a:srgbClr val="000000"/>
              </a:solidFill>
              <a:latin typeface="Tahoma"/>
              <a:ea typeface="Tahoma"/>
              <a:cs typeface="Tahoma"/>
              <a:sym typeface="Tahoma"/>
            </a:endParaRPr>
          </a:p>
          <a:p>
            <a:pPr marL="342900" marR="0" lvl="0" indent="0" algn="l" rtl="0">
              <a:lnSpc>
                <a:spcPct val="80000"/>
              </a:lnSpc>
              <a:spcBef>
                <a:spcPts val="0"/>
              </a:spcBef>
              <a:spcAft>
                <a:spcPts val="0"/>
              </a:spcAft>
              <a:buNone/>
            </a:pPr>
            <a:endParaRPr sz="2400">
              <a:solidFill>
                <a:srgbClr val="000000"/>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QFOCUS: Using thematic units to frame instruction</a:t>
            </a:r>
            <a:endParaRPr/>
          </a:p>
        </p:txBody>
      </p:sp>
      <p:sp>
        <p:nvSpPr>
          <p:cNvPr id="128" name="Google Shape;128;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81000" algn="l" rtl="0">
              <a:lnSpc>
                <a:spcPct val="90000"/>
              </a:lnSpc>
              <a:spcBef>
                <a:spcPts val="80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Write as many questions as you want.</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No discussion. No judgement. No clarifying.</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Capture the exact quoted question.</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3 minutes!</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Number your questions.</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Turn your closed questions into open-ended ones.</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Choose the three most important questions as a group and circle the numbers.</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Consider why you chose those three questions.</a:t>
            </a:r>
            <a:endParaRPr sz="2400" b="0">
              <a:solidFill>
                <a:srgbClr val="000000"/>
              </a:solidFill>
              <a:latin typeface="Tahoma"/>
              <a:ea typeface="Tahoma"/>
              <a:cs typeface="Tahoma"/>
              <a:sym typeface="Tahoma"/>
            </a:endParaRPr>
          </a:p>
          <a:p>
            <a:pPr marL="342900" lvl="0" indent="-381000" algn="l" rtl="0">
              <a:lnSpc>
                <a:spcPct val="90000"/>
              </a:lnSpc>
              <a:spcBef>
                <a:spcPts val="0"/>
              </a:spcBef>
              <a:spcAft>
                <a:spcPts val="0"/>
              </a:spcAft>
              <a:buClr>
                <a:srgbClr val="000000"/>
              </a:buClr>
              <a:buSzPts val="2400"/>
              <a:buFont typeface="Tahoma"/>
              <a:buChar char="•"/>
            </a:pPr>
            <a:r>
              <a:rPr lang="en-US" sz="2400" b="0">
                <a:solidFill>
                  <a:srgbClr val="000000"/>
                </a:solidFill>
                <a:latin typeface="Tahoma"/>
                <a:ea typeface="Tahoma"/>
                <a:cs typeface="Tahoma"/>
                <a:sym typeface="Tahoma"/>
              </a:rPr>
              <a:t>Did you notice where your priority questions fell in a numerical order? </a:t>
            </a:r>
            <a:r>
              <a:rPr lang="en-US" sz="2400" b="0" u="sng">
                <a:solidFill>
                  <a:srgbClr val="000000"/>
                </a:solidFill>
                <a:latin typeface="Tahoma"/>
                <a:ea typeface="Tahoma"/>
                <a:cs typeface="Tahoma"/>
                <a:sym typeface="Tahoma"/>
                <a:hlinkClick r:id="rId3"/>
              </a:rPr>
              <a:t>QFT</a:t>
            </a:r>
            <a:r>
              <a:rPr lang="en-US" sz="2400" b="0" u="sng">
                <a:solidFill>
                  <a:srgbClr val="000000"/>
                </a:solidFill>
                <a:latin typeface="Tahoma"/>
                <a:ea typeface="Tahoma"/>
                <a:cs typeface="Tahoma"/>
                <a:sym typeface="Tahoma"/>
              </a:rPr>
              <a:t> </a:t>
            </a:r>
            <a:r>
              <a:rPr lang="en-US" sz="2400" b="0">
                <a:solidFill>
                  <a:srgbClr val="000000"/>
                </a:solidFill>
                <a:latin typeface="Tahoma"/>
                <a:ea typeface="Tahoma"/>
                <a:cs typeface="Tahoma"/>
                <a:sym typeface="Tahoma"/>
              </a:rPr>
              <a:t>Strategy</a:t>
            </a:r>
            <a:endParaRPr sz="2400" b="0">
              <a:solidFill>
                <a:srgbClr val="000000"/>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Quote</a:t>
            </a:r>
            <a:endParaRPr lang="en-US" dirty="0"/>
          </a:p>
        </p:txBody>
      </p:sp>
      <p:sp>
        <p:nvSpPr>
          <p:cNvPr id="133" name="Google Shape;133;p1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ts val="2000"/>
              <a:buFont typeface="Arial"/>
              <a:buChar char="•"/>
            </a:pPr>
            <a:r>
              <a:rPr lang="en-US" sz="2400" b="0">
                <a:solidFill>
                  <a:srgbClr val="000000"/>
                </a:solidFill>
                <a:latin typeface="Tahoma"/>
                <a:ea typeface="Tahoma"/>
                <a:cs typeface="Tahoma"/>
                <a:sym typeface="Tahoma"/>
              </a:rPr>
              <a:t>“All genuine learning is active, not passive. It involves use of the mind, not just memory. It is a process of discovery in which the student is the main agent, not the teacher. How does a teacher aid discovery and elicit the activity of the student’s mind? By inviting and entertaining questions...” Mortimer Adler (1982)</a:t>
            </a:r>
            <a:endParaRPr sz="175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959"/>
              <a:t>Starting Point</a:t>
            </a:r>
            <a:endParaRPr/>
          </a:p>
        </p:txBody>
      </p:sp>
      <p:sp>
        <p:nvSpPr>
          <p:cNvPr id="139" name="Google Shape;139;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000"/>
              <a:buFont typeface="Tahoma"/>
              <a:buChar char="•"/>
            </a:pPr>
            <a:r>
              <a:rPr lang="en-US" sz="2000">
                <a:latin typeface="Tahoma"/>
                <a:ea typeface="Tahoma"/>
                <a:cs typeface="Tahoma"/>
                <a:sym typeface="Tahoma"/>
              </a:rPr>
              <a:t>Step 1: Skills?</a:t>
            </a:r>
            <a:endParaRPr sz="2000">
              <a:latin typeface="Tahoma"/>
              <a:ea typeface="Tahoma"/>
              <a:cs typeface="Tahoma"/>
              <a:sym typeface="Tahoma"/>
            </a:endParaRPr>
          </a:p>
          <a:p>
            <a:pPr marL="742950" marR="0" lvl="1" indent="-298450" algn="l" rtl="0">
              <a:lnSpc>
                <a:spcPct val="80000"/>
              </a:lnSpc>
              <a:spcBef>
                <a:spcPts val="0"/>
              </a:spcBef>
              <a:spcAft>
                <a:spcPts val="0"/>
              </a:spcAft>
              <a:buSzPts val="2000"/>
              <a:buFont typeface="Tahoma"/>
              <a:buChar char="–"/>
            </a:pPr>
            <a:r>
              <a:rPr lang="en-US" sz="2000">
                <a:latin typeface="Tahoma"/>
                <a:ea typeface="Tahoma"/>
                <a:cs typeface="Tahoma"/>
                <a:sym typeface="Tahoma"/>
              </a:rPr>
              <a:t>Determine the goals, essential question(s), and skills students will know upon completing the unit</a:t>
            </a:r>
            <a:endParaRPr sz="2000">
              <a:latin typeface="Tahoma"/>
              <a:ea typeface="Tahoma"/>
              <a:cs typeface="Tahoma"/>
              <a:sym typeface="Tahoma"/>
            </a:endParaRPr>
          </a:p>
          <a:p>
            <a:pPr marL="342900" marR="0" lvl="0" indent="-342900" algn="l" rtl="0">
              <a:lnSpc>
                <a:spcPct val="80000"/>
              </a:lnSpc>
              <a:spcBef>
                <a:spcPts val="0"/>
              </a:spcBef>
              <a:spcAft>
                <a:spcPts val="0"/>
              </a:spcAft>
              <a:buSzPts val="2000"/>
              <a:buFont typeface="Tahoma"/>
              <a:buChar char="•"/>
            </a:pPr>
            <a:r>
              <a:rPr lang="en-US" sz="2000">
                <a:latin typeface="Tahoma"/>
                <a:ea typeface="Tahoma"/>
                <a:cs typeface="Tahoma"/>
                <a:sym typeface="Tahoma"/>
              </a:rPr>
              <a:t>Step 2: Assessment?</a:t>
            </a:r>
            <a:endParaRPr sz="2000">
              <a:latin typeface="Tahoma"/>
              <a:ea typeface="Tahoma"/>
              <a:cs typeface="Tahoma"/>
              <a:sym typeface="Tahoma"/>
            </a:endParaRPr>
          </a:p>
          <a:p>
            <a:pPr marL="742950" marR="0" lvl="1" indent="-298450" algn="l" rtl="0">
              <a:lnSpc>
                <a:spcPct val="80000"/>
              </a:lnSpc>
              <a:spcBef>
                <a:spcPts val="0"/>
              </a:spcBef>
              <a:spcAft>
                <a:spcPts val="0"/>
              </a:spcAft>
              <a:buSzPts val="2000"/>
              <a:buFont typeface="Tahoma"/>
              <a:buChar char="–"/>
            </a:pPr>
            <a:r>
              <a:rPr lang="en-US" sz="2000">
                <a:latin typeface="Tahoma"/>
                <a:ea typeface="Tahoma"/>
                <a:cs typeface="Tahoma"/>
                <a:sym typeface="Tahoma"/>
              </a:rPr>
              <a:t>Performance tasks, other evidence (i.e. quizzes, tests, homework), and student reflection is incorporated</a:t>
            </a:r>
            <a:endParaRPr sz="2000">
              <a:latin typeface="Tahoma"/>
              <a:ea typeface="Tahoma"/>
              <a:cs typeface="Tahoma"/>
              <a:sym typeface="Tahoma"/>
            </a:endParaRPr>
          </a:p>
          <a:p>
            <a:pPr marL="342900" marR="0" lvl="0" indent="-342900" algn="l" rtl="0">
              <a:lnSpc>
                <a:spcPct val="80000"/>
              </a:lnSpc>
              <a:spcBef>
                <a:spcPts val="0"/>
              </a:spcBef>
              <a:spcAft>
                <a:spcPts val="0"/>
              </a:spcAft>
              <a:buSzPts val="2000"/>
              <a:buFont typeface="Tahoma"/>
              <a:buChar char="•"/>
            </a:pPr>
            <a:r>
              <a:rPr lang="en-US" sz="2000">
                <a:latin typeface="Tahoma"/>
                <a:ea typeface="Tahoma"/>
                <a:cs typeface="Tahoma"/>
                <a:sym typeface="Tahoma"/>
              </a:rPr>
              <a:t>Step 3: How will students acquire these skills?</a:t>
            </a:r>
            <a:endParaRPr sz="2000">
              <a:latin typeface="Tahoma"/>
              <a:ea typeface="Tahoma"/>
              <a:cs typeface="Tahoma"/>
              <a:sym typeface="Tahoma"/>
            </a:endParaRPr>
          </a:p>
          <a:p>
            <a:pPr marL="742950" marR="0" lvl="1" indent="-298450" algn="l" rtl="0">
              <a:lnSpc>
                <a:spcPct val="80000"/>
              </a:lnSpc>
              <a:spcBef>
                <a:spcPts val="0"/>
              </a:spcBef>
              <a:spcAft>
                <a:spcPts val="0"/>
              </a:spcAft>
              <a:buSzPts val="2000"/>
              <a:buFont typeface="Tahoma"/>
              <a:buChar char="–"/>
            </a:pPr>
            <a:r>
              <a:rPr lang="en-US" sz="2000">
                <a:latin typeface="Tahoma"/>
                <a:ea typeface="Tahoma"/>
                <a:cs typeface="Tahoma"/>
                <a:sym typeface="Tahoma"/>
              </a:rPr>
              <a:t>What learning experiences, instruction, and platforms will allow students to achieve the desired results?</a:t>
            </a:r>
            <a:endParaRPr sz="2000">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Burke Quote</a:t>
            </a:r>
            <a:endParaRPr lang="en-US" dirty="0"/>
          </a:p>
        </p:txBody>
      </p:sp>
      <p:sp>
        <p:nvSpPr>
          <p:cNvPr id="144" name="Google Shape;144;p2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latin typeface="Tahoma"/>
                <a:ea typeface="Tahoma"/>
                <a:cs typeface="Tahoma"/>
                <a:sym typeface="Tahoma"/>
              </a:rPr>
              <a:t>“Too often underachieving students have no opportunity to ask or respond to questions that would connect school to their lives outside.” Jim Burke</a:t>
            </a:r>
            <a:endParaRPr>
              <a:latin typeface="Tahoma"/>
              <a:ea typeface="Tahoma"/>
              <a:cs typeface="Tahoma"/>
              <a:sym typeface="Tahoma"/>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1204</Words>
  <Application>Microsoft Office PowerPoint</Application>
  <PresentationFormat>On-screen Show (4:3)</PresentationFormat>
  <Paragraphs>104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Verdana</vt:lpstr>
      <vt:lpstr>Tahoma</vt:lpstr>
      <vt:lpstr>Arial</vt:lpstr>
      <vt:lpstr>Office Theme</vt:lpstr>
      <vt:lpstr>Integrating Strands Using Thematic Planning</vt:lpstr>
      <vt:lpstr>Background</vt:lpstr>
      <vt:lpstr>Learning Target &amp; Success Criteria</vt:lpstr>
      <vt:lpstr>Agenda</vt:lpstr>
      <vt:lpstr>Balanced Literacy</vt:lpstr>
      <vt:lpstr>QFOCUS: Using thematic units to frame instruction</vt:lpstr>
      <vt:lpstr>Quote</vt:lpstr>
      <vt:lpstr>Starting Point</vt:lpstr>
      <vt:lpstr>Jim Burke Quote</vt:lpstr>
      <vt:lpstr>Unit planning drives lesson planning</vt:lpstr>
      <vt:lpstr>Unit Planning: Theme (1 of 2)</vt:lpstr>
      <vt:lpstr>Unit Planning: Theme (2 of 2)</vt:lpstr>
      <vt:lpstr>Determine a Skill to Reinforce (1 of 2)</vt:lpstr>
      <vt:lpstr>Determine a Skill to Reinforce (2 of 2)</vt:lpstr>
      <vt:lpstr>Sample English 9 Unit Plan</vt:lpstr>
      <vt:lpstr>William Damon Quote</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Strands Using Thematic Planning</dc:title>
  <dc:creator>Emily L Stains</dc:creator>
  <cp:lastModifiedBy>Fehrenbach, Denise (DOE)</cp:lastModifiedBy>
  <cp:revision>3</cp:revision>
  <dcterms:modified xsi:type="dcterms:W3CDTF">2019-01-02T17:02:48Z</dcterms:modified>
</cp:coreProperties>
</file>