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Lst>
  <p:notesMasterIdLst>
    <p:notesMasterId r:id="rId21"/>
  </p:notesMasterIdLst>
  <p:sldIdLst>
    <p:sldId id="273" r:id="rId2"/>
    <p:sldId id="266" r:id="rId3"/>
    <p:sldId id="272" r:id="rId4"/>
    <p:sldId id="285" r:id="rId5"/>
    <p:sldId id="268" r:id="rId6"/>
    <p:sldId id="269" r:id="rId7"/>
    <p:sldId id="270" r:id="rId8"/>
    <p:sldId id="271" r:id="rId9"/>
    <p:sldId id="274" r:id="rId10"/>
    <p:sldId id="275" r:id="rId11"/>
    <p:sldId id="276" r:id="rId12"/>
    <p:sldId id="277" r:id="rId13"/>
    <p:sldId id="286" r:id="rId14"/>
    <p:sldId id="279" r:id="rId15"/>
    <p:sldId id="280" r:id="rId16"/>
    <p:sldId id="281" r:id="rId17"/>
    <p:sldId id="282" r:id="rId18"/>
    <p:sldId id="283" r:id="rId19"/>
    <p:sldId id="28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66" y="1224"/>
      </p:cViewPr>
      <p:guideLst>
        <p:guide orient="horz" pos="2160"/>
        <p:guide pos="2880"/>
      </p:guideLst>
    </p:cSldViewPr>
  </p:slideViewPr>
  <p:notesTextViewPr>
    <p:cViewPr>
      <p:scale>
        <a:sx n="1" d="1"/>
        <a:sy n="1" d="1"/>
      </p:scale>
      <p:origin x="0" y="0"/>
    </p:cViewPr>
  </p:notesTextViewPr>
  <p:sorterViewPr>
    <p:cViewPr>
      <p:scale>
        <a:sx n="100" d="100"/>
        <a:sy n="100" d="100"/>
      </p:scale>
      <p:origin x="0" y="22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617C00-5940-45BC-A69E-08E9B7FB36CA}" type="datetimeFigureOut">
              <a:rPr lang="en-US" smtClean="0"/>
              <a:t>1/24/2019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9852832-EA7A-4515-B6B8-1086B4784E22}" type="slidenum">
              <a:rPr lang="en-US" smtClean="0"/>
              <a:t>‹#›</a:t>
            </a:fld>
            <a:endParaRPr lang="en-US"/>
          </a:p>
        </p:txBody>
      </p:sp>
    </p:spTree>
    <p:extLst>
      <p:ext uri="{BB962C8B-B14F-4D97-AF65-F5344CB8AC3E}">
        <p14:creationId xmlns:p14="http://schemas.microsoft.com/office/powerpoint/2010/main" val="806618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124B140-798D-4421-B455-EF927380ECF1}" type="slidenum">
              <a:rPr lang="en-US" smtClean="0"/>
              <a:t>19</a:t>
            </a:fld>
            <a:endParaRPr lang="en-US"/>
          </a:p>
        </p:txBody>
      </p:sp>
    </p:spTree>
    <p:extLst>
      <p:ext uri="{BB962C8B-B14F-4D97-AF65-F5344CB8AC3E}">
        <p14:creationId xmlns:p14="http://schemas.microsoft.com/office/powerpoint/2010/main" val="4572939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ln>
            <a:noFill/>
          </a:ln>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65000"/>
                    <a:lumOff val="35000"/>
                  </a:schemeClr>
                </a:solidFill>
              </a:defRPr>
            </a:lvl1pPr>
          </a:lstStyle>
          <a:p>
            <a:fld id="{3E000780-5619-4268-B72E-BCB4D60300E3}" type="datetimeFigureOut">
              <a:rPr lang="en-US" smtClean="0"/>
              <a:pPr/>
              <a:t>1/24/2019</a:t>
            </a:fld>
            <a:endParaRPr lang="en-US" dirty="0"/>
          </a:p>
        </p:txBody>
      </p:sp>
      <p:sp>
        <p:nvSpPr>
          <p:cNvPr id="5" name="Footer Placeholder 4"/>
          <p:cNvSpPr>
            <a:spLocks noGrp="1"/>
          </p:cNvSpPr>
          <p:nvPr>
            <p:ph type="ftr" sz="quarter" idx="11"/>
          </p:nvPr>
        </p:nvSpPr>
        <p:spPr/>
        <p:txBody>
          <a:bodyPr/>
          <a:lstStyle>
            <a:lvl1pPr>
              <a:defRPr>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lumOff val="35000"/>
                  </a:schemeClr>
                </a:solidFill>
              </a:defRPr>
            </a:lvl1pPr>
          </a:lstStyle>
          <a:p>
            <a:fld id="{948D1FF7-DE7A-468E-81AD-367720C7FDEA}" type="slidenum">
              <a:rPr lang="en-US" smtClean="0"/>
              <a:pPr/>
              <a:t>‹#›</a:t>
            </a:fld>
            <a:endParaRPr lang="en-US" dirty="0"/>
          </a:p>
        </p:txBody>
      </p:sp>
      <p:pic>
        <p:nvPicPr>
          <p:cNvPr id="7" name="Picture 2" descr="Decorative"/>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6824" y="5611368"/>
            <a:ext cx="8150352" cy="865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7333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rot="5400000">
            <a:off x="-101473" y="5923407"/>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86679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rot="5400000">
            <a:off x="-101473" y="5923407"/>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2065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000780-5619-4268-B72E-BCB4D60300E3}"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7"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612165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252787"/>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1752600"/>
            <a:ext cx="7772400" cy="1500187"/>
          </a:xfrm>
        </p:spPr>
        <p:txBody>
          <a:bodyPr anchor="b"/>
          <a:lstStyle>
            <a:lvl1pPr marL="0" indent="0">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000780-5619-4268-B72E-BCB4D60300E3}" type="datetimeFigureOut">
              <a:rPr lang="en-US" smtClean="0"/>
              <a:t>1/24/2019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8D1FF7-DE7A-468E-81AD-367720C7FDEA}" type="slidenum">
              <a:rPr lang="en-US" smtClean="0"/>
              <a:t>‹#›</a:t>
            </a:fld>
            <a:endParaRPr lang="en-US"/>
          </a:p>
        </p:txBody>
      </p:sp>
      <p:pic>
        <p:nvPicPr>
          <p:cNvPr id="7"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66659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E000780-5619-4268-B72E-BCB4D60300E3}"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080164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000780-5619-4268-B72E-BCB4D60300E3}" type="datetimeFigureOut">
              <a:rPr lang="en-US" smtClean="0"/>
              <a:t>1/24/2019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8D1FF7-DE7A-468E-81AD-367720C7FDEA}" type="slidenum">
              <a:rPr lang="en-US" smtClean="0"/>
              <a:t>‹#›</a:t>
            </a:fld>
            <a:endParaRPr lang="en-US"/>
          </a:p>
        </p:txBody>
      </p:sp>
      <p:pic>
        <p:nvPicPr>
          <p:cNvPr id="10"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576999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E000780-5619-4268-B72E-BCB4D60300E3}" type="datetimeFigureOut">
              <a:rPr lang="en-US" smtClean="0"/>
              <a:t>1/24/2019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8D1FF7-DE7A-468E-81AD-367720C7FDEA}" type="slidenum">
              <a:rPr lang="en-US" smtClean="0"/>
              <a:t>‹#›</a:t>
            </a:fld>
            <a:endParaRPr lang="en-US"/>
          </a:p>
        </p:txBody>
      </p:sp>
      <p:pic>
        <p:nvPicPr>
          <p:cNvPr id="6"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86643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000780-5619-4268-B72E-BCB4D60300E3}" type="datetimeFigureOut">
              <a:rPr lang="en-US" smtClean="0"/>
              <a:t>1/24/2019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8D1FF7-DE7A-468E-81AD-367720C7FDEA}" type="slidenum">
              <a:rPr lang="en-US" smtClean="0"/>
              <a:t>‹#›</a:t>
            </a:fld>
            <a:endParaRPr lang="en-US"/>
          </a:p>
        </p:txBody>
      </p:sp>
      <p:pic>
        <p:nvPicPr>
          <p:cNvPr id="5"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2158816"/>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3575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000780-5619-4268-B72E-BCB4D60300E3}" type="datetimeFigureOut">
              <a:rPr lang="en-US" smtClean="0"/>
              <a:t>1/24/2019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8D1FF7-DE7A-468E-81AD-367720C7FDEA}" type="slidenum">
              <a:rPr lang="en-US" smtClean="0"/>
              <a:t>‹#›</a:t>
            </a:fld>
            <a:endParaRPr lang="en-US"/>
          </a:p>
        </p:txBody>
      </p:sp>
      <p:pic>
        <p:nvPicPr>
          <p:cNvPr id="8" name="Picture 2" descr="Decorative"/>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75411"/>
          <a:stretch/>
        </p:blipFill>
        <p:spPr bwMode="auto">
          <a:xfrm>
            <a:off x="8001000" y="6248400"/>
            <a:ext cx="1002030" cy="4328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7008816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lumMod val="75000"/>
                    <a:lumOff val="25000"/>
                  </a:schemeClr>
                </a:solidFill>
              </a:defRPr>
            </a:lvl1pPr>
          </a:lstStyle>
          <a:p>
            <a:fld id="{3E000780-5619-4268-B72E-BCB4D60300E3}" type="datetimeFigureOut">
              <a:rPr lang="en-US" smtClean="0"/>
              <a:pPr/>
              <a:t>1/24/2019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lumMod val="75000"/>
                    <a:lumOff val="25000"/>
                  </a:schemeClr>
                </a:solidFill>
              </a:defRPr>
            </a:lvl1pPr>
          </a:lstStyle>
          <a:p>
            <a:fld id="{948D1FF7-DE7A-468E-81AD-367720C7FDEA}" type="slidenum">
              <a:rPr lang="en-US" smtClean="0"/>
              <a:pPr/>
              <a:t>‹#›</a:t>
            </a:fld>
            <a:endParaRPr lang="en-US"/>
          </a:p>
        </p:txBody>
      </p:sp>
      <p:sp>
        <p:nvSpPr>
          <p:cNvPr id="7" name="Rectangle 6"/>
          <p:cNvSpPr/>
          <p:nvPr userDrawn="1"/>
        </p:nvSpPr>
        <p:spPr>
          <a:xfrm>
            <a:off x="0" y="6781800"/>
            <a:ext cx="9144000" cy="762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2286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6447352"/>
      </p:ext>
    </p:extLst>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timing>
    <p:tnLst>
      <p:par>
        <p:cTn id="1" dur="indefinite" restart="never" nodeType="tmRoot"/>
      </p:par>
    </p:tnLst>
  </p:timing>
  <p:txStyles>
    <p:titleStyle>
      <a:lvl1pPr algn="ctr" defTabSz="914400" rtl="0" eaLnBrk="1" latinLnBrk="0" hangingPunct="1">
        <a:spcBef>
          <a:spcPct val="0"/>
        </a:spcBef>
        <a:buNone/>
        <a:defRPr sz="44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b="1"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inyurl.com/yck89xs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mailto:meredith.perry@powhatan.k12.va.us" TargetMode="External"/><Relationship Id="rId2" Type="http://schemas.openxmlformats.org/officeDocument/2006/relationships/hyperlink" Target="mailto:tracey.ingle@powhatan.k12.va.u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storyboardthat.com/"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docs.google.com/document/d/1oslGuvPSnuepWuC4RwaTYtvGHgEt1j2Lyb7fXSnPhU8/edi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1470025"/>
          </a:xfrm>
        </p:spPr>
        <p:txBody>
          <a:bodyPr>
            <a:normAutofit fontScale="90000"/>
          </a:bodyPr>
          <a:lstStyle/>
          <a:p>
            <a:r>
              <a:rPr lang="en-US" sz="3600" dirty="0"/>
              <a:t>Killing Two Birds with One Stone:  An Innovative Approach to Teaching English and Government</a:t>
            </a:r>
            <a:r>
              <a:rPr lang="en-US" b="0" dirty="0"/>
              <a:t/>
            </a:r>
            <a:br>
              <a:rPr lang="en-US" b="0" dirty="0"/>
            </a:br>
            <a:r>
              <a:rPr lang="en-US" dirty="0"/>
              <a:t/>
            </a:r>
            <a:br>
              <a:rPr lang="en-US" dirty="0"/>
            </a:br>
            <a:endParaRPr lang="en-US" dirty="0"/>
          </a:p>
        </p:txBody>
      </p:sp>
      <p:sp>
        <p:nvSpPr>
          <p:cNvPr id="3" name="Subtitle 2"/>
          <p:cNvSpPr>
            <a:spLocks noGrp="1"/>
          </p:cNvSpPr>
          <p:nvPr>
            <p:ph type="subTitle" idx="1"/>
          </p:nvPr>
        </p:nvSpPr>
        <p:spPr>
          <a:xfrm>
            <a:off x="1371600" y="4648200"/>
            <a:ext cx="6400800" cy="1752600"/>
          </a:xfrm>
        </p:spPr>
        <p:txBody>
          <a:bodyPr>
            <a:normAutofit/>
          </a:bodyPr>
          <a:lstStyle/>
          <a:p>
            <a:r>
              <a:rPr lang="en-US" sz="2400" dirty="0" smtClean="0"/>
              <a:t>Tracey Ingle and Meredith Perry</a:t>
            </a:r>
          </a:p>
          <a:p>
            <a:r>
              <a:rPr lang="en-US" sz="2400" dirty="0" smtClean="0"/>
              <a:t>July 2018</a:t>
            </a:r>
            <a:endParaRPr lang="en-US" sz="2400" dirty="0"/>
          </a:p>
        </p:txBody>
      </p:sp>
    </p:spTree>
    <p:extLst>
      <p:ext uri="{BB962C8B-B14F-4D97-AF65-F5344CB8AC3E}">
        <p14:creationId xmlns:p14="http://schemas.microsoft.com/office/powerpoint/2010/main" val="8028372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Strategies Implemented (1 of 2)</a:t>
            </a:r>
            <a:endParaRPr lang="en-US" sz="3600" dirty="0"/>
          </a:p>
        </p:txBody>
      </p:sp>
      <p:sp>
        <p:nvSpPr>
          <p:cNvPr id="3" name="Content Placeholder 2"/>
          <p:cNvSpPr>
            <a:spLocks noGrp="1"/>
          </p:cNvSpPr>
          <p:nvPr>
            <p:ph idx="1"/>
          </p:nvPr>
        </p:nvSpPr>
        <p:spPr/>
        <p:txBody>
          <a:bodyPr/>
          <a:lstStyle/>
          <a:p>
            <a:pPr fontAlgn="base"/>
            <a:r>
              <a:rPr lang="en-US" b="0" dirty="0"/>
              <a:t>Discussion Boards</a:t>
            </a:r>
          </a:p>
          <a:p>
            <a:pPr fontAlgn="base"/>
            <a:r>
              <a:rPr lang="en-US" b="0" dirty="0"/>
              <a:t>Blogging</a:t>
            </a:r>
          </a:p>
          <a:p>
            <a:pPr fontAlgn="base"/>
            <a:r>
              <a:rPr lang="en-US" b="0" dirty="0"/>
              <a:t>Metaphor &amp; Simile Connections</a:t>
            </a:r>
          </a:p>
          <a:p>
            <a:pPr fontAlgn="base"/>
            <a:r>
              <a:rPr lang="en-US" b="0" dirty="0"/>
              <a:t>Green Screen</a:t>
            </a:r>
          </a:p>
          <a:p>
            <a:pPr fontAlgn="base"/>
            <a:r>
              <a:rPr lang="en-US" b="0" dirty="0"/>
              <a:t>Signposts</a:t>
            </a:r>
          </a:p>
          <a:p>
            <a:pPr fontAlgn="base"/>
            <a:r>
              <a:rPr lang="en-US" b="0" dirty="0" err="1"/>
              <a:t>Flipgrid</a:t>
            </a:r>
            <a:endParaRPr lang="en-US" b="0" dirty="0"/>
          </a:p>
          <a:p>
            <a:pPr fontAlgn="base"/>
            <a:r>
              <a:rPr lang="en-US" b="0" dirty="0"/>
              <a:t>Recursive Process of Writing</a:t>
            </a:r>
          </a:p>
          <a:p>
            <a:pPr marL="0" indent="0">
              <a:buNone/>
            </a:pPr>
            <a:endParaRPr lang="en-US" dirty="0"/>
          </a:p>
        </p:txBody>
      </p:sp>
    </p:spTree>
    <p:extLst>
      <p:ext uri="{BB962C8B-B14F-4D97-AF65-F5344CB8AC3E}">
        <p14:creationId xmlns:p14="http://schemas.microsoft.com/office/powerpoint/2010/main" val="3011962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Strategies Implemented (2 of 2)</a:t>
            </a:r>
            <a:endParaRPr lang="en-US" sz="3600" dirty="0"/>
          </a:p>
        </p:txBody>
      </p:sp>
      <p:sp>
        <p:nvSpPr>
          <p:cNvPr id="3" name="Content Placeholder 2"/>
          <p:cNvSpPr>
            <a:spLocks noGrp="1"/>
          </p:cNvSpPr>
          <p:nvPr>
            <p:ph idx="1"/>
          </p:nvPr>
        </p:nvSpPr>
        <p:spPr/>
        <p:txBody>
          <a:bodyPr/>
          <a:lstStyle/>
          <a:p>
            <a:pPr fontAlgn="base"/>
            <a:r>
              <a:rPr lang="en-US" b="0" dirty="0"/>
              <a:t>Cross-curricular Connections</a:t>
            </a:r>
          </a:p>
          <a:p>
            <a:pPr fontAlgn="base"/>
            <a:r>
              <a:rPr lang="en-US" b="0" dirty="0"/>
              <a:t>Sticky Notes</a:t>
            </a:r>
          </a:p>
          <a:p>
            <a:pPr fontAlgn="base"/>
            <a:r>
              <a:rPr lang="en-US" b="0" dirty="0"/>
              <a:t>Interviews</a:t>
            </a:r>
          </a:p>
          <a:p>
            <a:pPr fontAlgn="base"/>
            <a:r>
              <a:rPr lang="en-US" b="0" dirty="0"/>
              <a:t>Research</a:t>
            </a:r>
          </a:p>
          <a:p>
            <a:pPr fontAlgn="base"/>
            <a:r>
              <a:rPr lang="en-US" b="0" dirty="0"/>
              <a:t>Storyboard That</a:t>
            </a:r>
          </a:p>
          <a:p>
            <a:endParaRPr lang="en-US" dirty="0"/>
          </a:p>
        </p:txBody>
      </p:sp>
    </p:spTree>
    <p:extLst>
      <p:ext uri="{BB962C8B-B14F-4D97-AF65-F5344CB8AC3E}">
        <p14:creationId xmlns:p14="http://schemas.microsoft.com/office/powerpoint/2010/main" val="3740812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t>Padlet</a:t>
            </a:r>
            <a:endParaRPr lang="en-US" sz="3600" dirty="0"/>
          </a:p>
        </p:txBody>
      </p:sp>
      <p:sp>
        <p:nvSpPr>
          <p:cNvPr id="3" name="Content Placeholder 2"/>
          <p:cNvSpPr>
            <a:spLocks noGrp="1"/>
          </p:cNvSpPr>
          <p:nvPr>
            <p:ph idx="1"/>
          </p:nvPr>
        </p:nvSpPr>
        <p:spPr/>
        <p:txBody>
          <a:bodyPr>
            <a:normAutofit fontScale="85000" lnSpcReduction="10000"/>
          </a:bodyPr>
          <a:lstStyle/>
          <a:p>
            <a:r>
              <a:rPr lang="en-US" dirty="0"/>
              <a:t>Discussion Post</a:t>
            </a:r>
            <a:r>
              <a:rPr lang="en-US"/>
              <a:t>: </a:t>
            </a:r>
            <a:r>
              <a:rPr lang="en-US" u="sng" smtClean="0">
                <a:hlinkClick r:id="rId2"/>
              </a:rPr>
              <a:t>Discussion Post</a:t>
            </a:r>
            <a:endParaRPr lang="en-US" b="0" dirty="0"/>
          </a:p>
          <a:p>
            <a:r>
              <a:rPr lang="en-US" b="0" dirty="0"/>
              <a:t>An invader has entered your country.  This "being" begins to plunder, kill, and destroy. There is a tremendous loss of life, including your greatest warriors.  The enemy enters in silence and retreats to a hidden place where no one can find him. There is only one person who has the courage to fight against the destroyer...a great hero.  Does this remind you of anything in our nation's history? If so, what and why? </a:t>
            </a:r>
          </a:p>
          <a:p>
            <a:pPr marL="0" indent="0">
              <a:buNone/>
            </a:pPr>
            <a:endParaRPr lang="en-US" dirty="0"/>
          </a:p>
        </p:txBody>
      </p:sp>
    </p:spTree>
    <p:extLst>
      <p:ext uri="{BB962C8B-B14F-4D97-AF65-F5344CB8AC3E}">
        <p14:creationId xmlns:p14="http://schemas.microsoft.com/office/powerpoint/2010/main" val="24319889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Field Trips</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Fall</a:t>
            </a:r>
            <a:r>
              <a:rPr lang="en-US" dirty="0"/>
              <a:t>	</a:t>
            </a:r>
          </a:p>
          <a:p>
            <a:pPr lvl="1"/>
            <a:r>
              <a:rPr lang="en-US" dirty="0" smtClean="0"/>
              <a:t>Washington DC</a:t>
            </a:r>
          </a:p>
          <a:p>
            <a:pPr lvl="1"/>
            <a:r>
              <a:rPr lang="en-US" dirty="0" smtClean="0"/>
              <a:t>VA State Police Academy</a:t>
            </a:r>
          </a:p>
          <a:p>
            <a:pPr lvl="1"/>
            <a:r>
              <a:rPr lang="en-US" dirty="0" smtClean="0"/>
              <a:t>VA Holocaust Museum</a:t>
            </a:r>
            <a:endParaRPr lang="en-US" dirty="0"/>
          </a:p>
          <a:p>
            <a:pPr lvl="0"/>
            <a:r>
              <a:rPr lang="en-US" dirty="0" smtClean="0"/>
              <a:t>Winter</a:t>
            </a:r>
            <a:endParaRPr lang="en-US" dirty="0"/>
          </a:p>
          <a:p>
            <a:pPr lvl="1"/>
            <a:r>
              <a:rPr lang="en-US" dirty="0" smtClean="0"/>
              <a:t>Luck Stone</a:t>
            </a:r>
            <a:endParaRPr lang="en-US" dirty="0"/>
          </a:p>
          <a:p>
            <a:pPr lvl="1"/>
            <a:r>
              <a:rPr lang="en-US" dirty="0" smtClean="0"/>
              <a:t>Dept. of Game and Inland Fisheries</a:t>
            </a:r>
          </a:p>
          <a:p>
            <a:pPr lvl="1"/>
            <a:r>
              <a:rPr lang="en-US" dirty="0" smtClean="0"/>
              <a:t>General Assembly</a:t>
            </a:r>
          </a:p>
          <a:p>
            <a:pPr lvl="1"/>
            <a:r>
              <a:rPr lang="en-US" dirty="0" smtClean="0"/>
              <a:t>VA War Memorial Museum</a:t>
            </a:r>
          </a:p>
          <a:p>
            <a:pPr lvl="1"/>
            <a:endParaRPr lang="en-US" dirty="0"/>
          </a:p>
          <a:p>
            <a:pPr lvl="0"/>
            <a:r>
              <a:rPr lang="en-US" dirty="0" smtClean="0"/>
              <a:t>Spring</a:t>
            </a:r>
            <a:r>
              <a:rPr lang="en-US" dirty="0"/>
              <a:t>	</a:t>
            </a:r>
          </a:p>
          <a:p>
            <a:pPr lvl="1"/>
            <a:r>
              <a:rPr lang="en-US" dirty="0" smtClean="0"/>
              <a:t>TBD</a:t>
            </a:r>
            <a:endParaRPr lang="en-US" dirty="0"/>
          </a:p>
        </p:txBody>
      </p:sp>
    </p:spTree>
    <p:extLst>
      <p:ext uri="{BB962C8B-B14F-4D97-AF65-F5344CB8AC3E}">
        <p14:creationId xmlns:p14="http://schemas.microsoft.com/office/powerpoint/2010/main" val="2113397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Service Learning Project</a:t>
            </a:r>
            <a:endParaRPr lang="en-US" sz="3600" dirty="0"/>
          </a:p>
        </p:txBody>
      </p:sp>
      <p:sp>
        <p:nvSpPr>
          <p:cNvPr id="3" name="Content Placeholder 2"/>
          <p:cNvSpPr>
            <a:spLocks noGrp="1"/>
          </p:cNvSpPr>
          <p:nvPr>
            <p:ph idx="1"/>
          </p:nvPr>
        </p:nvSpPr>
        <p:spPr/>
        <p:txBody>
          <a:bodyPr>
            <a:normAutofit lnSpcReduction="10000"/>
          </a:bodyPr>
          <a:lstStyle/>
          <a:p>
            <a:pPr fontAlgn="base"/>
            <a:r>
              <a:rPr lang="en-US" b="0" dirty="0"/>
              <a:t>CHOICE (the most impactful “C”)</a:t>
            </a:r>
          </a:p>
          <a:p>
            <a:pPr fontAlgn="base"/>
            <a:r>
              <a:rPr lang="en-US" b="0" dirty="0"/>
              <a:t>Citizenship</a:t>
            </a:r>
          </a:p>
          <a:p>
            <a:pPr fontAlgn="base"/>
            <a:r>
              <a:rPr lang="en-US" b="0" dirty="0"/>
              <a:t>Communication</a:t>
            </a:r>
          </a:p>
          <a:p>
            <a:pPr fontAlgn="base"/>
            <a:r>
              <a:rPr lang="en-US" b="0" dirty="0"/>
              <a:t>Collaboration</a:t>
            </a:r>
          </a:p>
          <a:p>
            <a:pPr fontAlgn="base"/>
            <a:r>
              <a:rPr lang="en-US" b="0" dirty="0"/>
              <a:t>Creativity</a:t>
            </a:r>
          </a:p>
          <a:p>
            <a:pPr fontAlgn="base"/>
            <a:r>
              <a:rPr lang="en-US" b="0" dirty="0"/>
              <a:t>Critical Thinking</a:t>
            </a:r>
          </a:p>
          <a:p>
            <a:pPr marL="0" indent="0">
              <a:buNone/>
            </a:pPr>
            <a:r>
              <a:rPr lang="en-US" b="0" dirty="0"/>
              <a:t/>
            </a:r>
            <a:br>
              <a:rPr lang="en-US" b="0" dirty="0"/>
            </a:br>
            <a:endParaRPr lang="en-US" dirty="0"/>
          </a:p>
        </p:txBody>
      </p:sp>
    </p:spTree>
    <p:extLst>
      <p:ext uri="{BB962C8B-B14F-4D97-AF65-F5344CB8AC3E}">
        <p14:creationId xmlns:p14="http://schemas.microsoft.com/office/powerpoint/2010/main" val="527059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Service Learning Project Reflection</a:t>
            </a:r>
            <a:endParaRPr lang="en-US" sz="3600" dirty="0"/>
          </a:p>
        </p:txBody>
      </p:sp>
      <p:sp>
        <p:nvSpPr>
          <p:cNvPr id="3" name="Content Placeholder 2"/>
          <p:cNvSpPr>
            <a:spLocks noGrp="1"/>
          </p:cNvSpPr>
          <p:nvPr>
            <p:ph idx="1"/>
          </p:nvPr>
        </p:nvSpPr>
        <p:spPr/>
        <p:txBody>
          <a:bodyPr/>
          <a:lstStyle/>
          <a:p>
            <a:pPr marL="0" indent="0">
              <a:buNone/>
            </a:pPr>
            <a:r>
              <a:rPr lang="en-US" b="0" i="1" dirty="0"/>
              <a:t>“I enjoyed this project and I am happy that this is the last project I will do in high school because I feel like it was also the most meaningful project of my high school career.”</a:t>
            </a:r>
            <a:endParaRPr lang="en-US" b="0" dirty="0"/>
          </a:p>
          <a:p>
            <a:pPr marL="0" indent="0">
              <a:buNone/>
            </a:pPr>
            <a:r>
              <a:rPr lang="en-US" dirty="0"/>
              <a:t/>
            </a:r>
            <a:br>
              <a:rPr lang="en-US" dirty="0"/>
            </a:br>
            <a:endParaRPr lang="en-US" dirty="0"/>
          </a:p>
        </p:txBody>
      </p:sp>
    </p:spTree>
    <p:extLst>
      <p:ext uri="{BB962C8B-B14F-4D97-AF65-F5344CB8AC3E}">
        <p14:creationId xmlns:p14="http://schemas.microsoft.com/office/powerpoint/2010/main" val="1487778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Motivation</a:t>
            </a:r>
            <a:endParaRPr lang="en-US" sz="3600" dirty="0"/>
          </a:p>
        </p:txBody>
      </p:sp>
      <p:sp>
        <p:nvSpPr>
          <p:cNvPr id="3" name="Content Placeholder 2"/>
          <p:cNvSpPr>
            <a:spLocks noGrp="1"/>
          </p:cNvSpPr>
          <p:nvPr>
            <p:ph idx="1"/>
          </p:nvPr>
        </p:nvSpPr>
        <p:spPr/>
        <p:txBody>
          <a:bodyPr/>
          <a:lstStyle/>
          <a:p>
            <a:pPr marL="0" indent="0">
              <a:buNone/>
            </a:pPr>
            <a:r>
              <a:rPr lang="en-US" b="0" i="1" dirty="0"/>
              <a:t>“Every day try something new.  It won’t cost much more than the courage it takes to do it!”</a:t>
            </a:r>
            <a:endParaRPr lang="en-US" b="0" dirty="0"/>
          </a:p>
          <a:p>
            <a:pPr marL="0" indent="0">
              <a:buNone/>
            </a:pPr>
            <a:r>
              <a:rPr lang="en-US" b="0" i="1" dirty="0" smtClean="0"/>
              <a:t>				-</a:t>
            </a:r>
            <a:r>
              <a:rPr lang="en-US" b="0" i="1" dirty="0"/>
              <a:t>HpLyricz.com</a:t>
            </a:r>
            <a:endParaRPr lang="en-US" b="0" dirty="0"/>
          </a:p>
          <a:p>
            <a:endParaRPr lang="en-US" dirty="0"/>
          </a:p>
        </p:txBody>
      </p:sp>
    </p:spTree>
    <p:extLst>
      <p:ext uri="{BB962C8B-B14F-4D97-AF65-F5344CB8AC3E}">
        <p14:creationId xmlns:p14="http://schemas.microsoft.com/office/powerpoint/2010/main" val="2022258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Thanks!</a:t>
            </a:r>
            <a:r>
              <a:rPr lang="en-US" b="0" dirty="0"/>
              <a:t/>
            </a:r>
            <a:br>
              <a:rPr lang="en-US" b="0" dirty="0"/>
            </a:br>
            <a:endParaRPr lang="en-US" dirty="0"/>
          </a:p>
        </p:txBody>
      </p:sp>
      <p:sp>
        <p:nvSpPr>
          <p:cNvPr id="3" name="Content Placeholder 2"/>
          <p:cNvSpPr>
            <a:spLocks noGrp="1"/>
          </p:cNvSpPr>
          <p:nvPr>
            <p:ph idx="1"/>
          </p:nvPr>
        </p:nvSpPr>
        <p:spPr/>
        <p:txBody>
          <a:bodyPr>
            <a:normAutofit/>
          </a:bodyPr>
          <a:lstStyle/>
          <a:p>
            <a:pPr marL="0" indent="0" algn="ctr">
              <a:buNone/>
            </a:pPr>
            <a:r>
              <a:rPr lang="en-US" b="0" dirty="0"/>
              <a:t/>
            </a:r>
            <a:br>
              <a:rPr lang="en-US" b="0" dirty="0"/>
            </a:br>
            <a:r>
              <a:rPr lang="en-US" b="0" dirty="0"/>
              <a:t>Any questions?</a:t>
            </a:r>
          </a:p>
          <a:p>
            <a:pPr marL="0" indent="0" algn="ctr">
              <a:buNone/>
            </a:pPr>
            <a:r>
              <a:rPr lang="en-US" b="0" dirty="0"/>
              <a:t/>
            </a:r>
            <a:br>
              <a:rPr lang="en-US" b="0" dirty="0"/>
            </a:br>
            <a:r>
              <a:rPr lang="en-US" b="0" dirty="0"/>
              <a:t>You can contact us at:</a:t>
            </a:r>
          </a:p>
          <a:p>
            <a:pPr marL="0" indent="0" algn="ctr">
              <a:buNone/>
            </a:pPr>
            <a:r>
              <a:rPr lang="en-US" b="0" u="sng" dirty="0">
                <a:hlinkClick r:id="rId2"/>
              </a:rPr>
              <a:t>tracey.ingle@powhatan.k12.va.us</a:t>
            </a:r>
            <a:endParaRPr lang="en-US" b="0" dirty="0"/>
          </a:p>
          <a:p>
            <a:pPr marL="0" indent="0" algn="ctr">
              <a:buNone/>
            </a:pPr>
            <a:r>
              <a:rPr lang="en-US" b="0" u="sng" dirty="0">
                <a:hlinkClick r:id="rId3"/>
              </a:rPr>
              <a:t>meredith.perry@powhatan.k12.va.us</a:t>
            </a:r>
            <a:endParaRPr lang="en-US" b="0" dirty="0"/>
          </a:p>
          <a:p>
            <a:pPr marL="0" indent="0" algn="ctr">
              <a:buNone/>
            </a:pPr>
            <a:r>
              <a:rPr lang="en-US" b="0" dirty="0"/>
              <a:t/>
            </a:r>
            <a:br>
              <a:rPr lang="en-US" b="0" dirty="0"/>
            </a:br>
            <a:endParaRPr lang="en-US" dirty="0"/>
          </a:p>
        </p:txBody>
      </p:sp>
    </p:spTree>
    <p:extLst>
      <p:ext uri="{BB962C8B-B14F-4D97-AF65-F5344CB8AC3E}">
        <p14:creationId xmlns:p14="http://schemas.microsoft.com/office/powerpoint/2010/main" val="10445379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Works Cited</a:t>
            </a:r>
            <a:endParaRPr lang="en-US" sz="3600" dirty="0"/>
          </a:p>
        </p:txBody>
      </p:sp>
      <p:sp>
        <p:nvSpPr>
          <p:cNvPr id="3" name="Content Placeholder 2"/>
          <p:cNvSpPr>
            <a:spLocks noGrp="1"/>
          </p:cNvSpPr>
          <p:nvPr>
            <p:ph idx="1"/>
          </p:nvPr>
        </p:nvSpPr>
        <p:spPr/>
        <p:txBody>
          <a:bodyPr>
            <a:normAutofit fontScale="70000" lnSpcReduction="20000"/>
          </a:bodyPr>
          <a:lstStyle/>
          <a:p>
            <a:pPr marL="0" indent="0">
              <a:buNone/>
            </a:pPr>
            <a:r>
              <a:rPr lang="en-US" b="0" dirty="0"/>
              <a:t>Beers, G.K., &amp; Probst. R.E. (2016). Reading</a:t>
            </a:r>
          </a:p>
          <a:p>
            <a:pPr marL="0" indent="0">
              <a:buNone/>
            </a:pPr>
            <a:r>
              <a:rPr lang="en-US" b="0" dirty="0"/>
              <a:t>    nonfiction:  Notice &amp; note stances, signposts, and</a:t>
            </a:r>
          </a:p>
          <a:p>
            <a:pPr marL="0" indent="0">
              <a:buNone/>
            </a:pPr>
            <a:r>
              <a:rPr lang="en-US" b="0" dirty="0"/>
              <a:t>    strategies.  Portsmouth, NH:  Heinemann.</a:t>
            </a:r>
          </a:p>
          <a:p>
            <a:pPr marL="0" indent="0">
              <a:buNone/>
            </a:pPr>
            <a:r>
              <a:rPr lang="en-US" b="0" dirty="0"/>
              <a:t/>
            </a:r>
            <a:br>
              <a:rPr lang="en-US" b="0" dirty="0"/>
            </a:br>
            <a:r>
              <a:rPr lang="en-US" b="0" dirty="0" err="1"/>
              <a:t>Flipgrid</a:t>
            </a:r>
            <a:r>
              <a:rPr lang="en-US" b="0" dirty="0"/>
              <a:t>- Video for student engagement and</a:t>
            </a:r>
          </a:p>
          <a:p>
            <a:pPr marL="0" indent="0">
              <a:buNone/>
            </a:pPr>
            <a:r>
              <a:rPr lang="en-US" b="0" dirty="0"/>
              <a:t>    formative…(</a:t>
            </a:r>
            <a:r>
              <a:rPr lang="en-US" b="0" dirty="0" err="1"/>
              <a:t>n.d.</a:t>
            </a:r>
            <a:r>
              <a:rPr lang="en-US" b="0" dirty="0"/>
              <a:t>). Retrieved from https:</a:t>
            </a:r>
          </a:p>
          <a:p>
            <a:pPr marL="0" indent="0">
              <a:buNone/>
            </a:pPr>
            <a:r>
              <a:rPr lang="en-US" b="0" dirty="0"/>
              <a:t>    //flipgrid.com/</a:t>
            </a:r>
          </a:p>
          <a:p>
            <a:pPr marL="0" indent="0">
              <a:buNone/>
            </a:pPr>
            <a:r>
              <a:rPr lang="en-US" b="0" dirty="0"/>
              <a:t/>
            </a:r>
            <a:br>
              <a:rPr lang="en-US" b="0" dirty="0"/>
            </a:br>
            <a:r>
              <a:rPr lang="en-US" b="0" dirty="0"/>
              <a:t>Prototypes, LLC Clever. “The World's Best Free Online</a:t>
            </a:r>
          </a:p>
          <a:p>
            <a:pPr marL="0" indent="0">
              <a:buNone/>
            </a:pPr>
            <a:r>
              <a:rPr lang="en-US" b="0" dirty="0"/>
              <a:t>    Storyboard Creator.” </a:t>
            </a:r>
            <a:r>
              <a:rPr lang="en-US" b="0" i="1" dirty="0"/>
              <a:t>Storyboard That</a:t>
            </a:r>
            <a:r>
              <a:rPr lang="en-US" b="0" dirty="0"/>
              <a:t>, Storyboard</a:t>
            </a:r>
          </a:p>
          <a:p>
            <a:pPr marL="0" indent="0">
              <a:buNone/>
            </a:pPr>
            <a:r>
              <a:rPr lang="en-US" b="0" dirty="0"/>
              <a:t>    That, </a:t>
            </a:r>
            <a:r>
              <a:rPr lang="en-US" b="0" u="sng" dirty="0"/>
              <a:t>w</a:t>
            </a:r>
            <a:r>
              <a:rPr lang="en-US" b="0" u="sng" dirty="0">
                <a:hlinkClick r:id="rId2"/>
              </a:rPr>
              <a:t>ww.storyboardthat.com/</a:t>
            </a:r>
            <a:r>
              <a:rPr lang="en-US" b="0" dirty="0"/>
              <a:t>.</a:t>
            </a:r>
          </a:p>
          <a:p>
            <a:pPr marL="0" indent="0">
              <a:buNone/>
            </a:pPr>
            <a:r>
              <a:rPr lang="en-US" b="0" dirty="0"/>
              <a:t/>
            </a:r>
            <a:br>
              <a:rPr lang="en-US" b="0" dirty="0"/>
            </a:br>
            <a:endParaRPr lang="en-US" dirty="0"/>
          </a:p>
        </p:txBody>
      </p:sp>
    </p:spTree>
    <p:extLst>
      <p:ext uri="{BB962C8B-B14F-4D97-AF65-F5344CB8AC3E}">
        <p14:creationId xmlns:p14="http://schemas.microsoft.com/office/powerpoint/2010/main" val="10691166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Disclaimer</a:t>
            </a:r>
            <a:endParaRPr lang="en-US" dirty="0"/>
          </a:p>
        </p:txBody>
      </p:sp>
      <p:sp>
        <p:nvSpPr>
          <p:cNvPr id="3" name="Content Placeholder 2"/>
          <p:cNvSpPr>
            <a:spLocks noGrp="1"/>
          </p:cNvSpPr>
          <p:nvPr>
            <p:ph idx="1"/>
          </p:nvPr>
        </p:nvSpPr>
        <p:spPr/>
        <p:txBody>
          <a:bodyPr>
            <a:normAutofit/>
          </a:bodyPr>
          <a:lstStyle/>
          <a:p>
            <a:pPr marL="0" indent="0">
              <a:buNone/>
            </a:pPr>
            <a:r>
              <a:rPr lang="en-US" sz="2800" dirty="0" smtClean="0"/>
              <a:t>Reference within this presentation to any specific commercial or non-commercial product, process, or service by trade name, trademark, manufacturer or otherwise does not constitute or imply an endorsement, recommendation, or favoring by the Virginia Department of Education.</a:t>
            </a:r>
            <a:endParaRPr lang="en-US" sz="2800" dirty="0"/>
          </a:p>
        </p:txBody>
      </p:sp>
    </p:spTree>
    <p:extLst>
      <p:ext uri="{BB962C8B-B14F-4D97-AF65-F5344CB8AC3E}">
        <p14:creationId xmlns:p14="http://schemas.microsoft.com/office/powerpoint/2010/main" val="1081147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High Hopes</a:t>
            </a:r>
            <a:endParaRPr lang="en-US" sz="3600" dirty="0"/>
          </a:p>
        </p:txBody>
      </p:sp>
      <p:sp>
        <p:nvSpPr>
          <p:cNvPr id="4" name="Content Placeholder 3"/>
          <p:cNvSpPr>
            <a:spLocks noGrp="1"/>
          </p:cNvSpPr>
          <p:nvPr>
            <p:ph idx="1"/>
          </p:nvPr>
        </p:nvSpPr>
        <p:spPr/>
        <p:txBody>
          <a:bodyPr>
            <a:normAutofit/>
          </a:bodyPr>
          <a:lstStyle/>
          <a:p>
            <a:pPr marL="0" indent="0">
              <a:buNone/>
            </a:pPr>
            <a:r>
              <a:rPr lang="en-US" b="0" dirty="0"/>
              <a:t>Listen to the song, </a:t>
            </a:r>
            <a:r>
              <a:rPr lang="en-US" b="0" i="1" dirty="0"/>
              <a:t>High Hopes</a:t>
            </a:r>
            <a:r>
              <a:rPr lang="en-US" b="0" dirty="0"/>
              <a:t>, by Panic at the Disco.  As you listen, reflect on how you think this song could relate to your life.  Write a few sentences describing this connection.  </a:t>
            </a:r>
          </a:p>
          <a:p>
            <a:pPr marL="0" indent="0">
              <a:buNone/>
            </a:pPr>
            <a:endParaRPr lang="en-US" dirty="0"/>
          </a:p>
        </p:txBody>
      </p:sp>
    </p:spTree>
    <p:extLst>
      <p:ext uri="{BB962C8B-B14F-4D97-AF65-F5344CB8AC3E}">
        <p14:creationId xmlns:p14="http://schemas.microsoft.com/office/powerpoint/2010/main" val="34927118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Activity</a:t>
            </a:r>
            <a:endParaRPr lang="en-US" sz="3600" dirty="0"/>
          </a:p>
        </p:txBody>
      </p:sp>
      <p:sp>
        <p:nvSpPr>
          <p:cNvPr id="4" name="Content Placeholder 3"/>
          <p:cNvSpPr>
            <a:spLocks noGrp="1"/>
          </p:cNvSpPr>
          <p:nvPr>
            <p:ph idx="1"/>
          </p:nvPr>
        </p:nvSpPr>
        <p:spPr/>
        <p:txBody>
          <a:bodyPr>
            <a:normAutofit lnSpcReduction="10000"/>
          </a:bodyPr>
          <a:lstStyle/>
          <a:p>
            <a:pPr marL="0" indent="0">
              <a:buNone/>
            </a:pPr>
            <a:r>
              <a:rPr lang="en-US" b="0" dirty="0"/>
              <a:t>C</a:t>
            </a:r>
            <a:r>
              <a:rPr lang="en-US" b="0" dirty="0" smtClean="0"/>
              <a:t>ombine </a:t>
            </a:r>
            <a:r>
              <a:rPr lang="en-US" b="0" dirty="0"/>
              <a:t>your thoughts and create a thesis statement for a marketing pitch that will persuade Panic at the Disco to feature you in their next music video. Write it out and then share it using </a:t>
            </a:r>
            <a:r>
              <a:rPr lang="en-US" b="0" dirty="0" err="1"/>
              <a:t>FlipGrid</a:t>
            </a:r>
            <a:r>
              <a:rPr lang="en-US" b="0" dirty="0"/>
              <a:t>.</a:t>
            </a:r>
          </a:p>
          <a:p>
            <a:pPr marL="0" indent="0">
              <a:buNone/>
            </a:pPr>
            <a:r>
              <a:rPr lang="en-US" b="0" dirty="0"/>
              <a:t> </a:t>
            </a:r>
            <a:r>
              <a:rPr lang="en-US" b="0" dirty="0" smtClean="0"/>
              <a:t>       flipgrid.com/</a:t>
            </a:r>
            <a:r>
              <a:rPr lang="en-US" b="0" dirty="0" err="1" smtClean="0"/>
              <a:t>persuadepanic</a:t>
            </a:r>
            <a:endParaRPr lang="en-US" b="0" dirty="0"/>
          </a:p>
          <a:p>
            <a:pPr marL="0" indent="0">
              <a:buNone/>
            </a:pPr>
            <a:r>
              <a:rPr lang="en-US" dirty="0"/>
              <a:t/>
            </a:r>
            <a:br>
              <a:rPr lang="en-US" dirty="0"/>
            </a:br>
            <a:endParaRPr lang="en-US" dirty="0"/>
          </a:p>
        </p:txBody>
      </p:sp>
    </p:spTree>
    <p:extLst>
      <p:ext uri="{BB962C8B-B14F-4D97-AF65-F5344CB8AC3E}">
        <p14:creationId xmlns:p14="http://schemas.microsoft.com/office/powerpoint/2010/main" val="542067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Content Featured</a:t>
            </a:r>
          </a:p>
        </p:txBody>
      </p:sp>
      <p:sp>
        <p:nvSpPr>
          <p:cNvPr id="3" name="Content Placeholder 2"/>
          <p:cNvSpPr>
            <a:spLocks noGrp="1"/>
          </p:cNvSpPr>
          <p:nvPr>
            <p:ph idx="1"/>
          </p:nvPr>
        </p:nvSpPr>
        <p:spPr/>
        <p:txBody>
          <a:bodyPr>
            <a:normAutofit fontScale="85000" lnSpcReduction="20000"/>
          </a:bodyPr>
          <a:lstStyle/>
          <a:p>
            <a:pPr lvl="0"/>
            <a:r>
              <a:rPr lang="en-US" dirty="0" smtClean="0"/>
              <a:t>English</a:t>
            </a:r>
            <a:endParaRPr lang="en-US" dirty="0"/>
          </a:p>
          <a:p>
            <a:pPr lvl="1"/>
            <a:r>
              <a:rPr lang="en-US" dirty="0" smtClean="0"/>
              <a:t>Current Events</a:t>
            </a:r>
          </a:p>
          <a:p>
            <a:pPr lvl="1"/>
            <a:r>
              <a:rPr lang="en-US" dirty="0" smtClean="0"/>
              <a:t>Nonfiction articles</a:t>
            </a:r>
          </a:p>
          <a:p>
            <a:pPr lvl="1"/>
            <a:r>
              <a:rPr lang="en-US" dirty="0" smtClean="0"/>
              <a:t>Resumes</a:t>
            </a:r>
          </a:p>
          <a:p>
            <a:pPr lvl="1"/>
            <a:r>
              <a:rPr lang="en-US" dirty="0" smtClean="0"/>
              <a:t>Beowulf and Macbeth</a:t>
            </a:r>
          </a:p>
          <a:p>
            <a:pPr lvl="1"/>
            <a:r>
              <a:rPr lang="en-US" dirty="0" smtClean="0"/>
              <a:t>Poetry</a:t>
            </a:r>
          </a:p>
          <a:p>
            <a:pPr lvl="0"/>
            <a:r>
              <a:rPr lang="en-US" dirty="0" smtClean="0"/>
              <a:t>Government</a:t>
            </a:r>
            <a:endParaRPr lang="en-US" dirty="0"/>
          </a:p>
          <a:p>
            <a:pPr lvl="1"/>
            <a:r>
              <a:rPr lang="en-US" dirty="0" smtClean="0"/>
              <a:t>Foundational Documents</a:t>
            </a:r>
          </a:p>
          <a:p>
            <a:pPr lvl="1"/>
            <a:r>
              <a:rPr lang="en-US" dirty="0" smtClean="0"/>
              <a:t>Branches of Government</a:t>
            </a:r>
          </a:p>
          <a:p>
            <a:pPr lvl="1"/>
            <a:r>
              <a:rPr lang="en-US" dirty="0" smtClean="0"/>
              <a:t>Citizenship</a:t>
            </a:r>
          </a:p>
          <a:p>
            <a:pPr lvl="1"/>
            <a:r>
              <a:rPr lang="en-US" dirty="0" smtClean="0"/>
              <a:t>Campaigns and elections</a:t>
            </a:r>
          </a:p>
          <a:p>
            <a:pPr lvl="1"/>
            <a:r>
              <a:rPr lang="en-US" dirty="0" smtClean="0"/>
              <a:t>Specific Bills</a:t>
            </a:r>
            <a:endParaRPr lang="en-US" dirty="0"/>
          </a:p>
          <a:p>
            <a:endParaRPr lang="en-US" dirty="0"/>
          </a:p>
          <a:p>
            <a:endParaRPr lang="en-US" dirty="0"/>
          </a:p>
        </p:txBody>
      </p:sp>
    </p:spTree>
    <p:extLst>
      <p:ext uri="{BB962C8B-B14F-4D97-AF65-F5344CB8AC3E}">
        <p14:creationId xmlns:p14="http://schemas.microsoft.com/office/powerpoint/2010/main" val="3502086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 Far This Year….</a:t>
            </a:r>
            <a:endParaRPr lang="en-US" sz="3600" dirty="0"/>
          </a:p>
        </p:txBody>
      </p:sp>
      <p:sp>
        <p:nvSpPr>
          <p:cNvPr id="4" name="Content Placeholder 3"/>
          <p:cNvSpPr>
            <a:spLocks noGrp="1"/>
          </p:cNvSpPr>
          <p:nvPr>
            <p:ph idx="1"/>
          </p:nvPr>
        </p:nvSpPr>
        <p:spPr/>
        <p:txBody>
          <a:bodyPr>
            <a:normAutofit/>
          </a:bodyPr>
          <a:lstStyle/>
          <a:p>
            <a:pPr fontAlgn="base"/>
            <a:r>
              <a:rPr lang="en-US" b="0" dirty="0"/>
              <a:t>1st Day Email (writing pre-test)</a:t>
            </a:r>
          </a:p>
          <a:p>
            <a:pPr fontAlgn="base"/>
            <a:r>
              <a:rPr lang="en-US" b="0" dirty="0"/>
              <a:t>1st Day Political Issue Choice (research pre-test)</a:t>
            </a:r>
          </a:p>
          <a:p>
            <a:pPr fontAlgn="base"/>
            <a:r>
              <a:rPr lang="en-US" b="0" i="1" dirty="0"/>
              <a:t>What is your theme song?</a:t>
            </a:r>
            <a:r>
              <a:rPr lang="en-US" b="0" dirty="0"/>
              <a:t> Discussion Post</a:t>
            </a:r>
          </a:p>
          <a:p>
            <a:pPr fontAlgn="base"/>
            <a:r>
              <a:rPr lang="en-US" b="0" dirty="0"/>
              <a:t>9/11 RAFT</a:t>
            </a:r>
          </a:p>
          <a:p>
            <a:pPr fontAlgn="base"/>
            <a:r>
              <a:rPr lang="en-US" b="0" dirty="0"/>
              <a:t>Resume &amp; Cover Letter</a:t>
            </a:r>
          </a:p>
        </p:txBody>
      </p:sp>
    </p:spTree>
    <p:extLst>
      <p:ext uri="{BB962C8B-B14F-4D97-AF65-F5344CB8AC3E}">
        <p14:creationId xmlns:p14="http://schemas.microsoft.com/office/powerpoint/2010/main" val="40221114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So Far This Year……</a:t>
            </a:r>
            <a:endParaRPr lang="en-US" sz="3600" dirty="0"/>
          </a:p>
        </p:txBody>
      </p:sp>
      <p:sp>
        <p:nvSpPr>
          <p:cNvPr id="4" name="Content Placeholder 3"/>
          <p:cNvSpPr>
            <a:spLocks noGrp="1"/>
          </p:cNvSpPr>
          <p:nvPr>
            <p:ph idx="1"/>
          </p:nvPr>
        </p:nvSpPr>
        <p:spPr/>
        <p:txBody>
          <a:bodyPr>
            <a:normAutofit/>
          </a:bodyPr>
          <a:lstStyle/>
          <a:p>
            <a:pPr fontAlgn="base"/>
            <a:r>
              <a:rPr lang="en-US" b="0" dirty="0"/>
              <a:t>Thank You Letter</a:t>
            </a:r>
          </a:p>
          <a:p>
            <a:pPr fontAlgn="base"/>
            <a:r>
              <a:rPr lang="en-US" b="0" dirty="0"/>
              <a:t>Analyze and Interpret</a:t>
            </a:r>
          </a:p>
          <a:p>
            <a:pPr fontAlgn="base"/>
            <a:r>
              <a:rPr lang="en-US" b="0" dirty="0"/>
              <a:t>Senses Discussion Post</a:t>
            </a:r>
          </a:p>
          <a:p>
            <a:pPr fontAlgn="base"/>
            <a:r>
              <a:rPr lang="en-US" b="0" dirty="0"/>
              <a:t>Scenario Discussion Post</a:t>
            </a:r>
          </a:p>
          <a:p>
            <a:pPr fontAlgn="base"/>
            <a:r>
              <a:rPr lang="en-US" b="0" dirty="0"/>
              <a:t>Beowulf and the U.S. Constitution Discussion Post </a:t>
            </a:r>
          </a:p>
          <a:p>
            <a:pPr marL="0" lvl="0" indent="0">
              <a:buNone/>
            </a:pPr>
            <a:endParaRPr lang="en-US" dirty="0"/>
          </a:p>
        </p:txBody>
      </p:sp>
    </p:spTree>
    <p:extLst>
      <p:ext uri="{BB962C8B-B14F-4D97-AF65-F5344CB8AC3E}">
        <p14:creationId xmlns:p14="http://schemas.microsoft.com/office/powerpoint/2010/main" val="20254544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Email Pre-assessment (1 of 2)</a:t>
            </a:r>
            <a:endParaRPr lang="en-US" sz="3600" dirty="0"/>
          </a:p>
        </p:txBody>
      </p:sp>
      <p:sp>
        <p:nvSpPr>
          <p:cNvPr id="4" name="Content Placeholder 3"/>
          <p:cNvSpPr>
            <a:spLocks noGrp="1"/>
          </p:cNvSpPr>
          <p:nvPr>
            <p:ph idx="1"/>
          </p:nvPr>
        </p:nvSpPr>
        <p:spPr/>
        <p:txBody>
          <a:bodyPr>
            <a:normAutofit/>
          </a:bodyPr>
          <a:lstStyle/>
          <a:p>
            <a:pPr marL="0" indent="0">
              <a:buNone/>
            </a:pPr>
            <a:r>
              <a:rPr lang="en-US" b="0" dirty="0"/>
              <a:t>After high school I plan on working with my dad until I figure out what I want to do in the work force. I plan on helping his because he runs his own business and he works alone and always appreciates the help.</a:t>
            </a:r>
          </a:p>
          <a:p>
            <a:pPr marL="0" indent="0">
              <a:buNone/>
            </a:pPr>
            <a:endParaRPr lang="en-US" dirty="0"/>
          </a:p>
        </p:txBody>
      </p:sp>
    </p:spTree>
    <p:extLst>
      <p:ext uri="{BB962C8B-B14F-4D97-AF65-F5344CB8AC3E}">
        <p14:creationId xmlns:p14="http://schemas.microsoft.com/office/powerpoint/2010/main" val="20254544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Email Pre-assessment (2 of 2)</a:t>
            </a:r>
            <a:endParaRPr lang="en-US" sz="3600" dirty="0"/>
          </a:p>
        </p:txBody>
      </p:sp>
      <p:sp>
        <p:nvSpPr>
          <p:cNvPr id="4" name="Content Placeholder 3"/>
          <p:cNvSpPr>
            <a:spLocks noGrp="1"/>
          </p:cNvSpPr>
          <p:nvPr>
            <p:ph idx="1"/>
          </p:nvPr>
        </p:nvSpPr>
        <p:spPr/>
        <p:txBody>
          <a:bodyPr>
            <a:normAutofit/>
          </a:bodyPr>
          <a:lstStyle/>
          <a:p>
            <a:pPr marL="0" indent="0">
              <a:buNone/>
            </a:pPr>
            <a:r>
              <a:rPr lang="en-US" b="0" dirty="0"/>
              <a:t>The qualities of a good teacher involves caring and kindness. A teacher who cares about his or her students and always offers help with assignments is the best kind of teacher to have. The teacher cares about the students grades just as much sometimes even more than the students themselves.</a:t>
            </a:r>
          </a:p>
          <a:p>
            <a:pPr marL="0" indent="0">
              <a:buNone/>
            </a:pPr>
            <a:endParaRPr lang="en-US" dirty="0"/>
          </a:p>
        </p:txBody>
      </p:sp>
    </p:spTree>
    <p:extLst>
      <p:ext uri="{BB962C8B-B14F-4D97-AF65-F5344CB8AC3E}">
        <p14:creationId xmlns:p14="http://schemas.microsoft.com/office/powerpoint/2010/main" val="2025454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Modeling Good Writing</a:t>
            </a:r>
            <a:endParaRPr lang="en-US" sz="3600" dirty="0"/>
          </a:p>
        </p:txBody>
      </p:sp>
      <p:sp>
        <p:nvSpPr>
          <p:cNvPr id="3" name="Content Placeholder 2"/>
          <p:cNvSpPr>
            <a:spLocks noGrp="1"/>
          </p:cNvSpPr>
          <p:nvPr>
            <p:ph idx="1"/>
          </p:nvPr>
        </p:nvSpPr>
        <p:spPr/>
        <p:txBody>
          <a:bodyPr>
            <a:normAutofit fontScale="92500" lnSpcReduction="10000"/>
          </a:bodyPr>
          <a:lstStyle/>
          <a:p>
            <a:pPr fontAlgn="base"/>
            <a:r>
              <a:rPr lang="en-US" b="0" dirty="0"/>
              <a:t>Kelly </a:t>
            </a:r>
            <a:r>
              <a:rPr lang="en-US" b="0" dirty="0" smtClean="0"/>
              <a:t>Gallagher</a:t>
            </a:r>
          </a:p>
          <a:p>
            <a:pPr fontAlgn="base"/>
            <a:endParaRPr lang="en-US" b="0" i="1" dirty="0"/>
          </a:p>
          <a:p>
            <a:pPr fontAlgn="base"/>
            <a:r>
              <a:rPr lang="en-US" b="0" i="1" dirty="0" smtClean="0"/>
              <a:t>Two </a:t>
            </a:r>
            <a:r>
              <a:rPr lang="en-US" b="0" i="1" dirty="0"/>
              <a:t>Little </a:t>
            </a:r>
            <a:r>
              <a:rPr lang="en-US" b="0" i="1" dirty="0" smtClean="0"/>
              <a:t>Leaguers</a:t>
            </a:r>
          </a:p>
          <a:p>
            <a:pPr fontAlgn="base"/>
            <a:endParaRPr lang="en-US" b="0" i="1" u="sng" dirty="0">
              <a:hlinkClick r:id="rId2"/>
            </a:endParaRPr>
          </a:p>
          <a:p>
            <a:pPr fontAlgn="base"/>
            <a:r>
              <a:rPr lang="en-US" b="0" u="sng" dirty="0" smtClean="0">
                <a:hlinkClick r:id="rId2"/>
              </a:rPr>
              <a:t>Student Sample</a:t>
            </a:r>
            <a:endParaRPr lang="en-US" b="0" dirty="0"/>
          </a:p>
          <a:p>
            <a:pPr fontAlgn="base"/>
            <a:endParaRPr lang="en-US" b="0" dirty="0"/>
          </a:p>
          <a:p>
            <a:pPr fontAlgn="base"/>
            <a:r>
              <a:rPr lang="en-US" b="0" dirty="0" smtClean="0"/>
              <a:t>Feedback </a:t>
            </a:r>
            <a:r>
              <a:rPr lang="en-US" b="0" dirty="0"/>
              <a:t>Loop</a:t>
            </a:r>
          </a:p>
          <a:p>
            <a:pPr marL="0" indent="0">
              <a:buNone/>
            </a:pPr>
            <a:r>
              <a:rPr lang="en-US" b="0" dirty="0"/>
              <a:t/>
            </a:r>
            <a:br>
              <a:rPr lang="en-US" b="0" dirty="0"/>
            </a:br>
            <a:endParaRPr lang="en-US" dirty="0"/>
          </a:p>
        </p:txBody>
      </p:sp>
    </p:spTree>
    <p:extLst>
      <p:ext uri="{BB962C8B-B14F-4D97-AF65-F5344CB8AC3E}">
        <p14:creationId xmlns:p14="http://schemas.microsoft.com/office/powerpoint/2010/main" val="2594931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280</TotalTime>
  <Words>462</Words>
  <Application>Microsoft Office PowerPoint</Application>
  <PresentationFormat>On-screen Show (4:3)</PresentationFormat>
  <Paragraphs>111</Paragraphs>
  <Slides>19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Verdana</vt:lpstr>
      <vt:lpstr>Office Theme</vt:lpstr>
      <vt:lpstr>Killing Two Birds with One Stone:  An Innovative Approach to Teaching English and Government  </vt:lpstr>
      <vt:lpstr>High Hopes</vt:lpstr>
      <vt:lpstr>Activity</vt:lpstr>
      <vt:lpstr>Content Featured</vt:lpstr>
      <vt:lpstr>So Far This Year….</vt:lpstr>
      <vt:lpstr>So Far This Year……</vt:lpstr>
      <vt:lpstr>Email Pre-assessment (1 of 2)</vt:lpstr>
      <vt:lpstr>Email Pre-assessment (2 of 2)</vt:lpstr>
      <vt:lpstr>Modeling Good Writing</vt:lpstr>
      <vt:lpstr>Strategies Implemented (1 of 2)</vt:lpstr>
      <vt:lpstr>Strategies Implemented (2 of 2)</vt:lpstr>
      <vt:lpstr>Padlet</vt:lpstr>
      <vt:lpstr>Field Trips</vt:lpstr>
      <vt:lpstr>Service Learning Project</vt:lpstr>
      <vt:lpstr>Service Learning Project Reflection</vt:lpstr>
      <vt:lpstr>Motivation</vt:lpstr>
      <vt:lpstr>Thanks! </vt:lpstr>
      <vt:lpstr>Works Cited</vt:lpstr>
      <vt:lpstr>Disclaimer</vt:lpstr>
    </vt:vector>
  </TitlesOfParts>
  <Company>Virginia IT Infrastructure Partnership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crb29104</dc:creator>
  <cp:lastModifiedBy>Fehrenbach, Denise (DOE)</cp:lastModifiedBy>
  <cp:revision>24</cp:revision>
  <dcterms:created xsi:type="dcterms:W3CDTF">2017-06-06T17:34:59Z</dcterms:created>
  <dcterms:modified xsi:type="dcterms:W3CDTF">2019-01-24T20:02:58Z</dcterms:modified>
</cp:coreProperties>
</file>