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66" r:id="rId1"/>
  </p:sldMasterIdLst>
  <p:notesMasterIdLst>
    <p:notesMasterId r:id="rId40"/>
  </p:notesMasterIdLst>
  <p:sldIdLst>
    <p:sldId id="256" r:id="rId2"/>
    <p:sldId id="279" r:id="rId3"/>
    <p:sldId id="257" r:id="rId4"/>
    <p:sldId id="258" r:id="rId5"/>
    <p:sldId id="259" r:id="rId6"/>
    <p:sldId id="261" r:id="rId7"/>
    <p:sldId id="312" r:id="rId8"/>
    <p:sldId id="266" r:id="rId9"/>
    <p:sldId id="267" r:id="rId10"/>
    <p:sldId id="268" r:id="rId11"/>
    <p:sldId id="269" r:id="rId12"/>
    <p:sldId id="270" r:id="rId13"/>
    <p:sldId id="273" r:id="rId14"/>
    <p:sldId id="274" r:id="rId15"/>
    <p:sldId id="276" r:id="rId16"/>
    <p:sldId id="277" r:id="rId17"/>
    <p:sldId id="278" r:id="rId18"/>
    <p:sldId id="280" r:id="rId19"/>
    <p:sldId id="282" r:id="rId20"/>
    <p:sldId id="283" r:id="rId21"/>
    <p:sldId id="284" r:id="rId22"/>
    <p:sldId id="285" r:id="rId23"/>
    <p:sldId id="307" r:id="rId24"/>
    <p:sldId id="291" r:id="rId25"/>
    <p:sldId id="308" r:id="rId26"/>
    <p:sldId id="309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2" r:id="rId35"/>
    <p:sldId id="303" r:id="rId36"/>
    <p:sldId id="310" r:id="rId37"/>
    <p:sldId id="311" r:id="rId38"/>
    <p:sldId id="313" r:id="rId39"/>
  </p:sldIdLst>
  <p:sldSz cx="9144000" cy="5143500" type="screen16x9"/>
  <p:notesSz cx="6858000" cy="9144000"/>
  <p:embeddedFontLst>
    <p:embeddedFont>
      <p:font typeface="Source Code Pro" panose="020B0604020202020204" charset="0"/>
      <p:regular r:id="rId41"/>
      <p:bold r:id="rId42"/>
      <p:italic r:id="rId43"/>
      <p:boldItalic r:id="rId44"/>
    </p:embeddedFont>
    <p:embeddedFont>
      <p:font typeface="Verdana" panose="020B0604030504040204" pitchFamily="34" charset="0"/>
      <p:regular r:id="rId45"/>
      <p:bold r:id="rId46"/>
      <p:italic r:id="rId47"/>
      <p:boldItalic r:id="rId48"/>
    </p:embeddedFont>
    <p:embeddedFont>
      <p:font typeface="Amatic SC" panose="020B0604020202020204" charset="-79"/>
      <p:regular r:id="rId49"/>
      <p:bold r:id="rId50"/>
    </p:embeddedFont>
    <p:embeddedFont>
      <p:font typeface="Roboto" panose="020B0604020202020204" charset="0"/>
      <p:regular r:id="rId51"/>
      <p:bold r:id="rId52"/>
      <p:italic r:id="rId53"/>
      <p:boldItalic r:id="rId54"/>
    </p:embeddedFont>
    <p:embeddedFont>
      <p:font typeface="Comic Sans MS" panose="030F0702030302020204" pitchFamily="66" charset="0"/>
      <p:regular r:id="rId55"/>
      <p:bold r:id="rId56"/>
      <p:italic r:id="rId57"/>
      <p:boldItalic r:id="rId58"/>
    </p:embeddedFont>
    <p:embeddedFont>
      <p:font typeface="Arial Black" panose="020B0A04020102020204" pitchFamily="34" charset="0"/>
      <p:bold r:id="rId5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66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2.fntdata"/><Relationship Id="rId47" Type="http://schemas.openxmlformats.org/officeDocument/2006/relationships/font" Target="fonts/font7.fntdata"/><Relationship Id="rId50" Type="http://schemas.openxmlformats.org/officeDocument/2006/relationships/font" Target="fonts/font10.fntdata"/><Relationship Id="rId55" Type="http://schemas.openxmlformats.org/officeDocument/2006/relationships/font" Target="fonts/font15.fntdata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1.fntdata"/><Relationship Id="rId54" Type="http://schemas.openxmlformats.org/officeDocument/2006/relationships/font" Target="fonts/font14.fntdata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font" Target="fonts/font5.fntdata"/><Relationship Id="rId53" Type="http://schemas.openxmlformats.org/officeDocument/2006/relationships/font" Target="fonts/font13.fntdata"/><Relationship Id="rId58" Type="http://schemas.openxmlformats.org/officeDocument/2006/relationships/font" Target="fonts/font1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9.fntdata"/><Relationship Id="rId57" Type="http://schemas.openxmlformats.org/officeDocument/2006/relationships/font" Target="fonts/font17.fntdata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4.fntdata"/><Relationship Id="rId52" Type="http://schemas.openxmlformats.org/officeDocument/2006/relationships/font" Target="fonts/font12.fntdata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3.fntdata"/><Relationship Id="rId48" Type="http://schemas.openxmlformats.org/officeDocument/2006/relationships/font" Target="fonts/font8.fntdata"/><Relationship Id="rId56" Type="http://schemas.openxmlformats.org/officeDocument/2006/relationships/font" Target="fonts/font16.fntdata"/><Relationship Id="rId8" Type="http://schemas.openxmlformats.org/officeDocument/2006/relationships/slide" Target="slides/slide7.xml"/><Relationship Id="rId51" Type="http://schemas.openxmlformats.org/officeDocument/2006/relationships/font" Target="fonts/font11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6.fntdata"/><Relationship Id="rId59" Type="http://schemas.openxmlformats.org/officeDocument/2006/relationships/font" Target="fonts/font1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282897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5bbd585def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5bbd585def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5b9bf4c0f0_3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5b9bf4c0f0_3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5b9bf4c0f0_3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5b9bf4c0f0_3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5b9bf4c0f0_3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5b9bf4c0f0_3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5b98f4c0a9_2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5b98f4c0a9_2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5b9bf4c0f0_3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5b9bf4c0f0_3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61ecfb3d2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61ecfb3d2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5b98f4c0a9_2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5b98f4c0a9_2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5b9bf4c0f0_3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5b9bf4c0f0_3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5bbd585def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5bbd585def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482c78e19b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482c78e19b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5bbd585def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5bbd585def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5b98f9194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5b98f9194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5b98f4c0a9_2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5b98f4c0a9_2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482c78e19b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482c78e19b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5b98f4c0a9_2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5b98f4c0a9_2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5b98f9194b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5b98f9194b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5b98f9194b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5b98f9194b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5b98f4c0a9_2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5b98f4c0a9_2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5b9c136a1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Google Shape;370;g5b9c136a1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5b9c136a1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5b9c136a1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5b9c136a17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5b9c136a17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5d43d9dec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5d43d9dec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5b98f9194b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5b98f9194b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5b98f9194b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5b98f9194b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5b98f9194b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5b98f9194b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5b98f9194b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5b98f9194b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5b98f9194b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5b98f9194b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d43d9deca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5d43d9deca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5d43d9deca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5d43d9deca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482c78e19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482c78e19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5bbd585def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5bbd585def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5b98f4c0a9_2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5b98f4c0a9_2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5b9bf4c0f0_3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5b9bf4c0f0_3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AUTOLAYOUT">
    <p:bg>
      <p:bgPr>
        <a:solidFill>
          <a:srgbClr val="FFFFFF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03975" y="310400"/>
            <a:ext cx="4300800" cy="1070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03975" y="1457300"/>
            <a:ext cx="4300800" cy="573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2"/>
          </p:nvPr>
        </p:nvSpPr>
        <p:spPr>
          <a:xfrm>
            <a:off x="303975" y="2815900"/>
            <a:ext cx="4300800" cy="2017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  <a:highlight>
                  <a:schemeClr val="lt1"/>
                </a:highlight>
              </a:defRPr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  <a:highlight>
                  <a:schemeClr val="lt1"/>
                </a:highlight>
              </a:defRPr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  <a:highlight>
                  <a:schemeClr val="lt1"/>
                </a:highlight>
              </a:defRPr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  <a:highlight>
                  <a:schemeClr val="lt1"/>
                </a:highlight>
              </a:defRPr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  <a:highlight>
                  <a:schemeClr val="lt1"/>
                </a:highlight>
              </a:defRPr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  <a:highlight>
                  <a:schemeClr val="lt1"/>
                </a:highlight>
              </a:defRPr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  <a:highlight>
                  <a:schemeClr val="lt1"/>
                </a:highlight>
              </a:defRPr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Char char="○"/>
              <a:defRPr sz="1200">
                <a:solidFill>
                  <a:schemeClr val="dk2"/>
                </a:solidFill>
                <a:highlight>
                  <a:schemeClr val="lt1"/>
                </a:highlight>
              </a:defRPr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Char char="■"/>
              <a:defRPr sz="1200">
                <a:solidFill>
                  <a:schemeClr val="dk2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2">
  <p:cSld name="AUTOLAYOUT_2">
    <p:bg>
      <p:bgPr>
        <a:solidFill>
          <a:srgbClr val="FFFFFF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0" name="Google Shape;60;p14"/>
          <p:cNvCxnSpPr/>
          <p:nvPr/>
        </p:nvCxnSpPr>
        <p:spPr>
          <a:xfrm>
            <a:off x="474475" y="336950"/>
            <a:ext cx="31632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1" name="Google Shape;61;p14"/>
          <p:cNvCxnSpPr/>
          <p:nvPr/>
        </p:nvCxnSpPr>
        <p:spPr>
          <a:xfrm>
            <a:off x="3828800" y="344225"/>
            <a:ext cx="4863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474475" y="450125"/>
            <a:ext cx="3163200" cy="2062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828775" y="450125"/>
            <a:ext cx="4863000" cy="4115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accent1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accent1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accent1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accent1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accent1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accent1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accent1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accent1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3">
  <p:cSld name="AUTOLAYOUT_3">
    <p:bg>
      <p:bgPr>
        <a:solidFill>
          <a:srgbClr val="FFFFFF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7" name="Google Shape;67;p15"/>
          <p:cNvCxnSpPr/>
          <p:nvPr/>
        </p:nvCxnSpPr>
        <p:spPr>
          <a:xfrm>
            <a:off x="3027472" y="0"/>
            <a:ext cx="0" cy="513330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50800" dist="38100" algn="l" rotWithShape="0">
              <a:srgbClr val="000000">
                <a:alpha val="40000"/>
              </a:srgbClr>
            </a:outerShdw>
          </a:effectLst>
        </p:spPr>
      </p:cxnSp>
      <p:sp>
        <p:nvSpPr>
          <p:cNvPr id="68" name="Google Shape;68;p15"/>
          <p:cNvSpPr/>
          <p:nvPr/>
        </p:nvSpPr>
        <p:spPr>
          <a:xfrm>
            <a:off x="0" y="0"/>
            <a:ext cx="3048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284100" y="307975"/>
            <a:ext cx="2479800" cy="426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381100" y="307975"/>
            <a:ext cx="5451300" cy="426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4">
  <p:cSld name="AUTOLAYOUT_4">
    <p:bg>
      <p:bgPr>
        <a:solidFill>
          <a:srgbClr val="FFFFFF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6"/>
          <p:cNvSpPr/>
          <p:nvPr/>
        </p:nvSpPr>
        <p:spPr>
          <a:xfrm>
            <a:off x="0" y="0"/>
            <a:ext cx="3585000" cy="5143500"/>
          </a:xfrm>
          <a:prstGeom prst="rect">
            <a:avLst/>
          </a:prstGeom>
          <a:solidFill>
            <a:srgbClr val="2121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6"/>
          <p:cNvSpPr/>
          <p:nvPr/>
        </p:nvSpPr>
        <p:spPr>
          <a:xfrm>
            <a:off x="4108825" y="636500"/>
            <a:ext cx="1944900" cy="57900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6"/>
          <p:cNvSpPr/>
          <p:nvPr/>
        </p:nvSpPr>
        <p:spPr>
          <a:xfrm>
            <a:off x="388425" y="636500"/>
            <a:ext cx="2789700" cy="57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08775" y="770525"/>
            <a:ext cx="2866800" cy="375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4022850" y="770525"/>
            <a:ext cx="4919400" cy="3811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>
                <a:solidFill>
                  <a:srgbClr val="434343"/>
                </a:solidFill>
              </a:defRPr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>
                <a:solidFill>
                  <a:srgbClr val="434343"/>
                </a:solidFill>
              </a:defRPr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rgbClr val="666666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6">
  <p:cSld name="AUTOLAYOUT_6">
    <p:bg>
      <p:bgPr>
        <a:solidFill>
          <a:srgbClr val="FFFFFF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7"/>
          <p:cNvSpPr/>
          <p:nvPr/>
        </p:nvSpPr>
        <p:spPr>
          <a:xfrm>
            <a:off x="181125" y="181125"/>
            <a:ext cx="8795400" cy="47811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811650" y="799739"/>
            <a:ext cx="6458400" cy="1479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811650" y="2432039"/>
            <a:ext cx="6458400" cy="203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marL="137160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marL="182880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marL="228600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marL="274320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marL="320040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marL="365760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marL="411480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5">
  <p:cSld name="AUTOLAYOUT_9">
    <p:bg>
      <p:bgPr>
        <a:solidFill>
          <a:srgbClr val="FFFFFF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291875" y="406900"/>
            <a:ext cx="4813500" cy="138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291975" y="1854951"/>
            <a:ext cx="4813500" cy="2577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1pPr>
            <a:lvl2pPr lvl="1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2pPr>
            <a:lvl3pPr lvl="2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3pPr>
            <a:lvl4pPr lvl="3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4pPr>
            <a:lvl5pPr lvl="4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5pPr>
            <a:lvl6pPr lvl="5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6pPr>
            <a:lvl7pPr lvl="6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7pPr>
            <a:lvl8pPr lvl="7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8pPr>
            <a:lvl9pPr lvl="8" algn="r">
              <a:lnSpc>
                <a:spcPct val="100000"/>
              </a:lnSpc>
              <a:spcAft>
                <a:spcPts val="0"/>
              </a:spcAft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6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7" r:id="rId1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dwritethink.org/files/resources/printouts/Editing%20Checklist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static01.nyt.com/files/2018/learning/ElementsTechniquesEffectiveStorytellingLN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67uH52F9UZdz_9sp0op9WZklXg6UmztiKrO-fv3Xb58/edit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ville.org/tfiles/folder1824/Podcast%20Rubric.do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docs.google.com/document/d/1KQAD1VlZf5X_OJGCIBAevcfEzImIDkhYu6i1NU0MJmI/edi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hrome.google.com/webstore/detail/simple-audio-recorder/hopfkembkmkllehkacjjbncmpdnnlog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gopro.com/awards/free-music" TargetMode="External"/><Relationship Id="rId3" Type="http://schemas.openxmlformats.org/officeDocument/2006/relationships/hyperlink" Target="http://www.bensound.com/royalty-free-music/2" TargetMode="External"/><Relationship Id="rId7" Type="http://schemas.openxmlformats.org/officeDocument/2006/relationships/hyperlink" Target="http://www.royaltyfreemusic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pond5.com/royalty-free-music/" TargetMode="External"/><Relationship Id="rId11" Type="http://schemas.openxmlformats.org/officeDocument/2006/relationships/hyperlink" Target="http://sevenskiesmusic.com/" TargetMode="External"/><Relationship Id="rId5" Type="http://schemas.openxmlformats.org/officeDocument/2006/relationships/hyperlink" Target="http://www.audiomicro.com/royalty-free-music" TargetMode="External"/><Relationship Id="rId10" Type="http://schemas.openxmlformats.org/officeDocument/2006/relationships/hyperlink" Target="http://www.beatsuite.com/music/category/latest-music/4" TargetMode="External"/><Relationship Id="rId4" Type="http://schemas.openxmlformats.org/officeDocument/2006/relationships/hyperlink" Target="http://www.purple-planet.com/" TargetMode="External"/><Relationship Id="rId9" Type="http://schemas.openxmlformats.org/officeDocument/2006/relationships/hyperlink" Target="http://cms.bsu.edu/academics/libraries/collectionsanddept/copyright/freemusicresource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odcasts.apple.com/us/podcast/watch-listen-connecting-people-organizations-and-ideas/id1446617209?i=1000445368841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podcasts.apple.com/us/podcast/watch-listen-the-meaning-behind-miss-black-illinois-usa/id1446617209?i=1000445368845" TargetMode="External"/><Relationship Id="rId4" Type="http://schemas.openxmlformats.org/officeDocument/2006/relationships/hyperlink" Target="https://podcasts.apple.com/us/podcast/watch-listen-illinois-symphony-orchestra-executive/id1446617209?i=1000445368839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tificamerican.com/article/how-to-use-your-ears-to-influence-people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hbr.org/2012/06/the-discipline-of-listeni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bartholomew@nkcps.k12.va.u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Leckert@nkcps.k12.va.us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ia.com/rr/369052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scholastic.com/content/dam/teachers/blogs/genia-connell/migrated-files/personal_narrative_graphic_organizer_hook.pdf" TargetMode="External"/><Relationship Id="rId5" Type="http://schemas.openxmlformats.org/officeDocument/2006/relationships/hyperlink" Target="https://www.youtube.com/watch?v=AxInWagSaA0" TargetMode="External"/><Relationship Id="rId4" Type="http://schemas.openxmlformats.org/officeDocument/2006/relationships/hyperlink" Target="https://www.youtube.com/watch?v=eByzm-hEBy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holastic.com/content/dam/teachers/blogs/genia-connell/migrated-files/personal_narrative_graphic_organizer_hook.pdf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time4writing.com/writing-resources/expository-writing-graphic-organizers/" TargetMode="External"/><Relationship Id="rId4" Type="http://schemas.openxmlformats.org/officeDocument/2006/relationships/hyperlink" Target="https://www.quia.com/rr/823162.html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D9arWXIddM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QaCfbRcNDo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readwritethink.org/files/resources/lesson_images/lesson107/107BookList.pdf" TargetMode="External"/><Relationship Id="rId4" Type="http://schemas.openxmlformats.org/officeDocument/2006/relationships/hyperlink" Target="http://www.readwritethink.org/classroom-resources/printouts/conflict-30197.html#teaching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dwritethink.org/classroom-resources/printouts/conflict-30197.html#teaching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lectics.com/articles/character.html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scholastic.com/content/dam/teachers/lesson-plans/migrated-featured-files/name_that_emotion.pdf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me.org/items/262233108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ic01.nyt.com/files/2018/learning/EffectiveStorytellingLN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ic01.nyt.com/files/2018/learning/PodcastPlanningHandoutLN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8474" y="1600949"/>
            <a:ext cx="74217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000" b="1" dirty="0">
                <a:solidFill>
                  <a:schemeClr val="accent1"/>
                </a:solidFill>
              </a:rPr>
              <a:t>Yes</a:t>
            </a:r>
            <a:r>
              <a:rPr lang="en-US" sz="4000" b="1" dirty="0" smtClean="0">
                <a:solidFill>
                  <a:schemeClr val="accent1"/>
                </a:solidFill>
              </a:rPr>
              <a:t>, it </a:t>
            </a:r>
            <a:r>
              <a:rPr lang="en-US" sz="4000" b="1" dirty="0">
                <a:solidFill>
                  <a:schemeClr val="accent1"/>
                </a:solidFill>
              </a:rPr>
              <a:t>is possible</a:t>
            </a:r>
            <a:r>
              <a:rPr lang="en-US" sz="4000" b="1" dirty="0" smtClean="0">
                <a:solidFill>
                  <a:schemeClr val="accent1"/>
                </a:solidFill>
              </a:rPr>
              <a:t>!!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Black" panose="020B0A04020102020204" pitchFamily="34" charset="0"/>
              </a:rPr>
              <a:t>Middle Schoolers Writing…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2"/>
          <p:cNvSpPr txBox="1">
            <a:spLocks noGrp="1"/>
          </p:cNvSpPr>
          <p:nvPr>
            <p:ph type="title"/>
          </p:nvPr>
        </p:nvSpPr>
        <p:spPr>
          <a:xfrm>
            <a:off x="279164" y="547779"/>
            <a:ext cx="3120983" cy="44059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</a:t>
            </a:r>
            <a:r>
              <a:rPr lang="en" sz="4000" dirty="0">
                <a:latin typeface="Arial Black" panose="020B0A04020102020204" pitchFamily="34" charset="0"/>
              </a:rPr>
              <a:t>Podcast </a:t>
            </a:r>
            <a:r>
              <a:rPr lang="en" sz="4000" dirty="0" smtClean="0">
                <a:latin typeface="Arial Black" panose="020B0A04020102020204" pitchFamily="34" charset="0"/>
              </a:rPr>
              <a:t>in a </a:t>
            </a:r>
            <a:br>
              <a:rPr lang="en" sz="4000" dirty="0" smtClean="0">
                <a:latin typeface="Arial Black" panose="020B0A04020102020204" pitchFamily="34" charset="0"/>
              </a:rPr>
            </a:br>
            <a:r>
              <a:rPr lang="en" sz="4000" dirty="0" smtClean="0">
                <a:latin typeface="Arial Black" panose="020B0A04020102020204" pitchFamily="34" charset="0"/>
              </a:rPr>
              <a:t>Week</a:t>
            </a:r>
            <a:br>
              <a:rPr lang="en" sz="4000" dirty="0" smtClean="0">
                <a:latin typeface="Arial Black" panose="020B0A04020102020204" pitchFamily="34" charset="0"/>
              </a:rPr>
            </a:br>
            <a:r>
              <a:rPr lang="en" sz="4000" dirty="0" smtClean="0">
                <a:latin typeface="Arial Black" panose="020B0A04020102020204" pitchFamily="34" charset="0"/>
              </a:rPr>
              <a:t>Day </a:t>
            </a:r>
            <a:r>
              <a:rPr lang="en" sz="4000" dirty="0">
                <a:latin typeface="Arial Black" panose="020B0A04020102020204" pitchFamily="34" charset="0"/>
              </a:rPr>
              <a:t>Three</a:t>
            </a:r>
            <a:endParaRPr sz="4000" dirty="0">
              <a:latin typeface="Arial Black" panose="020B0A040201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8" name="Google Shape;188;p32"/>
          <p:cNvSpPr txBox="1">
            <a:spLocks noGrp="1"/>
          </p:cNvSpPr>
          <p:nvPr>
            <p:ph type="body" idx="1"/>
          </p:nvPr>
        </p:nvSpPr>
        <p:spPr>
          <a:xfrm>
            <a:off x="3869075" y="1151700"/>
            <a:ext cx="4863000" cy="284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Students will create their 1-3 minute script.</a:t>
            </a:r>
            <a:endParaRPr dirty="0">
              <a:solidFill>
                <a:schemeClr val="accent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Teacher will conduct conferences and provide an </a:t>
            </a:r>
            <a:r>
              <a:rPr lang="en" u="sng" dirty="0">
                <a:solidFill>
                  <a:schemeClr val="accent1"/>
                </a:solidFill>
                <a:hlinkClick r:id="rId3"/>
              </a:rPr>
              <a:t>editing checklist</a:t>
            </a:r>
            <a:r>
              <a:rPr lang="en" dirty="0">
                <a:solidFill>
                  <a:schemeClr val="accent1"/>
                </a:solidFill>
              </a:rPr>
              <a:t> while students are script writing.Students will </a:t>
            </a:r>
            <a:r>
              <a:rPr lang="en" u="sng" dirty="0">
                <a:solidFill>
                  <a:schemeClr val="accent1"/>
                </a:solidFill>
                <a:hlinkClick r:id="rId4"/>
              </a:rPr>
              <a:t>revise script</a:t>
            </a:r>
            <a:r>
              <a:rPr lang="en" dirty="0">
                <a:solidFill>
                  <a:schemeClr val="accent1"/>
                </a:solidFill>
              </a:rPr>
              <a:t>.</a:t>
            </a:r>
            <a:endParaRPr sz="140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3"/>
          <p:cNvSpPr txBox="1">
            <a:spLocks noGrp="1"/>
          </p:cNvSpPr>
          <p:nvPr>
            <p:ph type="title"/>
          </p:nvPr>
        </p:nvSpPr>
        <p:spPr>
          <a:xfrm>
            <a:off x="465598" y="538902"/>
            <a:ext cx="3163200" cy="206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latin typeface="Arial Black" panose="020B0A04020102020204" pitchFamily="34" charset="0"/>
              </a:rPr>
              <a:t>Podcast in a Week </a:t>
            </a:r>
            <a:endParaRPr sz="4400" dirty="0">
              <a:latin typeface="Arial Black" panose="020B0A0402010202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latin typeface="Arial Black" panose="020B0A04020102020204" pitchFamily="34" charset="0"/>
              </a:rPr>
              <a:t>Day </a:t>
            </a:r>
            <a:r>
              <a:rPr lang="en" sz="4400" dirty="0" smtClean="0">
                <a:latin typeface="Arial Black" panose="020B0A04020102020204" pitchFamily="34" charset="0"/>
              </a:rPr>
              <a:t>Four</a:t>
            </a:r>
            <a:endParaRPr sz="4400" dirty="0">
              <a:latin typeface="Arial Black" panose="020B0A0402010202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400" dirty="0"/>
          </a:p>
        </p:txBody>
      </p:sp>
      <p:sp>
        <p:nvSpPr>
          <p:cNvPr id="195" name="Google Shape;195;p33"/>
          <p:cNvSpPr txBox="1">
            <a:spLocks noGrp="1"/>
          </p:cNvSpPr>
          <p:nvPr>
            <p:ph type="body" idx="1"/>
          </p:nvPr>
        </p:nvSpPr>
        <p:spPr>
          <a:xfrm>
            <a:off x="3817375" y="301850"/>
            <a:ext cx="4863000" cy="411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Show students the sample </a:t>
            </a:r>
            <a:r>
              <a:rPr lang="en" u="sng" dirty="0">
                <a:solidFill>
                  <a:schemeClr val="accent1"/>
                </a:solidFill>
                <a:hlinkClick r:id="rId3"/>
              </a:rPr>
              <a:t>outline</a:t>
            </a:r>
            <a:r>
              <a:rPr lang="en" dirty="0">
                <a:solidFill>
                  <a:schemeClr val="accent1"/>
                </a:solidFill>
              </a:rPr>
              <a:t> for recording a podcast</a:t>
            </a:r>
            <a:endParaRPr sz="140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Mini-lesson on Copyright - royalty free music</a:t>
            </a:r>
            <a:endParaRPr dirty="0">
              <a:solidFill>
                <a:schemeClr val="accent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Students may use cell phones, Ipads, or Chromebooks to record podcast.</a:t>
            </a:r>
            <a:endParaRPr dirty="0">
              <a:solidFill>
                <a:schemeClr val="accent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Have students create the podcast and listen to their podcast ~ making edits and revising as necessary</a:t>
            </a:r>
            <a:endParaRPr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4"/>
          <p:cNvSpPr txBox="1">
            <a:spLocks noGrp="1"/>
          </p:cNvSpPr>
          <p:nvPr>
            <p:ph type="title"/>
          </p:nvPr>
        </p:nvSpPr>
        <p:spPr>
          <a:xfrm>
            <a:off x="483353" y="734211"/>
            <a:ext cx="3163200" cy="206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latin typeface="Arial Black" panose="020B0A04020102020204" pitchFamily="34" charset="0"/>
              </a:rPr>
              <a:t>Podcast in a Week </a:t>
            </a:r>
            <a:endParaRPr sz="4400" dirty="0">
              <a:latin typeface="Arial Black" panose="020B0A0402010202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latin typeface="Arial Black" panose="020B0A04020102020204" pitchFamily="34" charset="0"/>
              </a:rPr>
              <a:t>Day F</a:t>
            </a:r>
            <a:r>
              <a:rPr lang="en" sz="4400" dirty="0" smtClean="0">
                <a:latin typeface="Arial Black" panose="020B0A04020102020204" pitchFamily="34" charset="0"/>
              </a:rPr>
              <a:t>ive </a:t>
            </a:r>
            <a:endParaRPr sz="4400" dirty="0">
              <a:latin typeface="Arial Black" panose="020B0A040201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p34"/>
          <p:cNvSpPr txBox="1">
            <a:spLocks noGrp="1"/>
          </p:cNvSpPr>
          <p:nvPr>
            <p:ph type="body" idx="1"/>
          </p:nvPr>
        </p:nvSpPr>
        <p:spPr>
          <a:xfrm>
            <a:off x="3882500" y="990600"/>
            <a:ext cx="4863000" cy="316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Have students finalize the recording of podcast</a:t>
            </a:r>
            <a:endParaRPr dirty="0">
              <a:solidFill>
                <a:schemeClr val="accent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Have students self assess the podcast using the </a:t>
            </a:r>
            <a:r>
              <a:rPr lang="en" u="sng" dirty="0">
                <a:solidFill>
                  <a:schemeClr val="accent1"/>
                </a:solidFill>
                <a:hlinkClick r:id="rId3"/>
              </a:rPr>
              <a:t>scoring guide</a:t>
            </a:r>
            <a:r>
              <a:rPr lang="en" dirty="0">
                <a:solidFill>
                  <a:schemeClr val="accent1"/>
                </a:solidFill>
              </a:rPr>
              <a:t>.</a:t>
            </a:r>
            <a:endParaRPr sz="140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Have students complete the podcast </a:t>
            </a:r>
            <a:r>
              <a:rPr lang="en" u="sng" dirty="0">
                <a:solidFill>
                  <a:schemeClr val="accent1"/>
                </a:solidFill>
                <a:hlinkClick r:id="rId4"/>
              </a:rPr>
              <a:t>reflection sheet</a:t>
            </a:r>
            <a:r>
              <a:rPr lang="en" dirty="0">
                <a:solidFill>
                  <a:schemeClr val="accent1"/>
                </a:solidFill>
              </a:rPr>
              <a:t> </a:t>
            </a:r>
            <a:endParaRPr sz="140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As time permits, begin listening the the podcasts.</a:t>
            </a:r>
            <a:endParaRPr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7"/>
          <p:cNvSpPr txBox="1">
            <a:spLocks noGrp="1"/>
          </p:cNvSpPr>
          <p:nvPr>
            <p:ph type="title"/>
          </p:nvPr>
        </p:nvSpPr>
        <p:spPr>
          <a:xfrm rot="20524975">
            <a:off x="367943" y="663188"/>
            <a:ext cx="3163200" cy="206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rial Black" panose="020B0A04020102020204" pitchFamily="34" charset="0"/>
              </a:rPr>
              <a:t>Apps for Voice Recording</a:t>
            </a:r>
            <a:endParaRPr dirty="0">
              <a:latin typeface="Arial Black" panose="020B0A040201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2" name="Google Shape;222;p37"/>
          <p:cNvSpPr txBox="1">
            <a:spLocks noGrp="1"/>
          </p:cNvSpPr>
          <p:nvPr>
            <p:ph type="body" idx="1"/>
          </p:nvPr>
        </p:nvSpPr>
        <p:spPr>
          <a:xfrm>
            <a:off x="3615711" y="565535"/>
            <a:ext cx="4863000" cy="411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Iphone: Voicememo</a:t>
            </a:r>
            <a:endParaRPr sz="2000" b="1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4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Chromebook: </a:t>
            </a:r>
            <a:r>
              <a:rPr lang="en" sz="2000" b="1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Beautiful </a:t>
            </a:r>
            <a:r>
              <a:rPr lang="en" sz="2000" b="1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Audio Editor App Google Voice Recorder</a:t>
            </a:r>
            <a:endParaRPr sz="2000" b="1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4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" sz="2000" b="1" dirty="0" smtClean="0">
                <a:solidFill>
                  <a:srgbClr val="000000"/>
                </a:solidFill>
              </a:rPr>
              <a:t>Audacity</a:t>
            </a:r>
          </a:p>
          <a:p>
            <a:pPr marL="0" lvl="0" indent="0" algn="l" rtl="0">
              <a:lnSpc>
                <a:spcPct val="14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en" sz="2000" b="1" dirty="0" smtClean="0">
                <a:solidFill>
                  <a:srgbClr val="000000"/>
                </a:solidFill>
              </a:rPr>
              <a:t>Soundtrap</a:t>
            </a:r>
            <a:endParaRPr sz="2000" u="sng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hlinkClick r:id="rId3"/>
            </a:endParaRPr>
          </a:p>
          <a:p>
            <a:pPr marL="0" lvl="0" indent="0" algn="l" rtl="0">
              <a:spcBef>
                <a:spcPts val="11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60411" y="185062"/>
            <a:ext cx="8537700" cy="560662"/>
          </a:xfrm>
        </p:spPr>
        <p:txBody>
          <a:bodyPr/>
          <a:lstStyle/>
          <a:p>
            <a:pPr lvl="0"/>
            <a:r>
              <a:rPr lang="en-US" u="sng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Royalty Free Sounds:</a:t>
            </a:r>
            <a:r>
              <a:rPr lang="en-US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dirty="0"/>
          </a:p>
        </p:txBody>
      </p:sp>
      <p:sp>
        <p:nvSpPr>
          <p:cNvPr id="228" name="Google Shape;228;p38"/>
          <p:cNvSpPr txBox="1">
            <a:spLocks noGrp="1"/>
          </p:cNvSpPr>
          <p:nvPr>
            <p:ph type="body" idx="4294967295"/>
          </p:nvPr>
        </p:nvSpPr>
        <p:spPr>
          <a:xfrm>
            <a:off x="0" y="958850"/>
            <a:ext cx="8188325" cy="34877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Site for </a:t>
            </a:r>
            <a:r>
              <a:rPr lang="en-US" sz="1200" u="sng" dirty="0" err="1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royality</a:t>
            </a: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 free music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Site for </a:t>
            </a:r>
            <a:r>
              <a:rPr lang="en-US" sz="1200" u="sng" dirty="0" err="1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royality</a:t>
            </a: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 free music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Site for </a:t>
            </a:r>
            <a:r>
              <a:rPr lang="en-US" sz="1200" u="sng" dirty="0" err="1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royality</a:t>
            </a: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 free music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Site for </a:t>
            </a:r>
            <a:r>
              <a:rPr lang="en-US" sz="1200" u="sng" dirty="0" err="1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royality</a:t>
            </a: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 free music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Site for </a:t>
            </a:r>
            <a:r>
              <a:rPr lang="en-US" sz="1200" u="sng" dirty="0" err="1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royality</a:t>
            </a: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 free music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Site for </a:t>
            </a:r>
            <a:r>
              <a:rPr lang="en-US" sz="1200" u="sng" dirty="0" err="1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royality</a:t>
            </a: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 free music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Site for </a:t>
            </a:r>
            <a:r>
              <a:rPr lang="en-US" sz="1200" u="sng" dirty="0" err="1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royality</a:t>
            </a: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 free music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Site for </a:t>
            </a:r>
            <a:r>
              <a:rPr lang="en-US" sz="1200" u="sng" dirty="0" err="1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royality</a:t>
            </a: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 free music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Site for </a:t>
            </a:r>
            <a:r>
              <a:rPr lang="en-US" sz="1200" u="sng" dirty="0" err="1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royality</a:t>
            </a:r>
            <a:r>
              <a:rPr lang="en-US" sz="1200" u="sng" dirty="0" smtClean="0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 free music</a:t>
            </a:r>
            <a:endParaRPr sz="1200" b="1" u="sng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Sample NPR Podcasts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40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WATCH &amp; LISTEN: Connecting People, Organizations and </a:t>
            </a:r>
            <a:r>
              <a:rPr lang="en" b="1" dirty="0" smtClean="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Ideas</a:t>
            </a:r>
            <a:endParaRPr lang="en" b="1" dirty="0" smtClean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rgbClr val="11111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  <a:hlinkClick r:id="rId4"/>
              </a:rPr>
              <a:t>Illinois </a:t>
            </a:r>
            <a:r>
              <a:rPr lang="en" b="1" dirty="0">
                <a:solidFill>
                  <a:srgbClr val="11111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  <a:hlinkClick r:id="rId4"/>
              </a:rPr>
              <a:t>Symphony Orchestra Executive Director Discusses </a:t>
            </a:r>
            <a:r>
              <a:rPr lang="en" b="1" dirty="0" smtClean="0">
                <a:solidFill>
                  <a:srgbClr val="11111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  <a:hlinkClick r:id="rId4"/>
              </a:rPr>
              <a:t>Career</a:t>
            </a:r>
            <a:endParaRPr lang="en" b="1" dirty="0" smtClean="0">
              <a:solidFill>
                <a:srgbClr val="111111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b="1" dirty="0">
              <a:solidFill>
                <a:srgbClr val="111111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 smtClean="0">
                <a:solidFill>
                  <a:srgbClr val="11111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  <a:hlinkClick r:id="rId5"/>
              </a:rPr>
              <a:t>The </a:t>
            </a:r>
            <a:r>
              <a:rPr lang="en" b="1" dirty="0">
                <a:solidFill>
                  <a:srgbClr val="111111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  <a:hlinkClick r:id="rId5"/>
              </a:rPr>
              <a:t>Meaning Behind Miss. Black Illinois USA</a:t>
            </a:r>
            <a:r>
              <a:rPr lang="en" dirty="0">
                <a:hlinkClick r:id="rId5"/>
              </a:rPr>
              <a:t> </a:t>
            </a:r>
            <a:endParaRPr b="1" dirty="0">
              <a:solidFill>
                <a:srgbClr val="22222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latin typeface="Arial Black" panose="020B0A04020102020204" pitchFamily="34" charset="0"/>
              </a:rPr>
              <a:t>Teacher Notes: Sample Script</a:t>
            </a:r>
            <a:endParaRPr sz="4000" dirty="0">
              <a:latin typeface="Arial Black" panose="020B0A04020102020204" pitchFamily="34" charset="0"/>
            </a:endParaRPr>
          </a:p>
        </p:txBody>
      </p:sp>
      <p:sp>
        <p:nvSpPr>
          <p:cNvPr id="248" name="Google Shape;248;p4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First scene: School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Leah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(walking) Ugh I wish we didn’t have to go to school so early.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Mia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Yeah same, and our grades will probably stink!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Mia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To top all of that we are going to be new so it will be hard for people to tell us apart.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Leah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Yeah, but that could be a good thing.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Mia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How?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Leah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Well we could sneak around and switch places since no one knows us.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Mia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Yeah I guess, but we really need to get to class now the bell is about to ring!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Mrs. Sparrow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Hello Mia and Leah, welcome to class B14 I’m guessing you are twins?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Mia and Leah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Yes Ma’am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2"/>
          <p:cNvSpPr txBox="1">
            <a:spLocks noGrp="1"/>
          </p:cNvSpPr>
          <p:nvPr>
            <p:ph type="title"/>
          </p:nvPr>
        </p:nvSpPr>
        <p:spPr>
          <a:xfrm>
            <a:off x="84900" y="281450"/>
            <a:ext cx="89742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latin typeface="Arial Black" panose="020B0A04020102020204" pitchFamily="34" charset="0"/>
              </a:rPr>
              <a:t>Teacher Notes: Tier  one and two Sentence Frames for Podcasting</a:t>
            </a:r>
            <a:endParaRPr sz="2400" dirty="0">
              <a:latin typeface="Arial Black" panose="020B0A04020102020204" pitchFamily="34" charset="0"/>
            </a:endParaRPr>
          </a:p>
        </p:txBody>
      </p:sp>
      <p:sp>
        <p:nvSpPr>
          <p:cNvPr id="255" name="Google Shape;255;p42"/>
          <p:cNvSpPr txBox="1">
            <a:spLocks noGrp="1"/>
          </p:cNvSpPr>
          <p:nvPr>
            <p:ph type="body" idx="1"/>
          </p:nvPr>
        </p:nvSpPr>
        <p:spPr>
          <a:xfrm>
            <a:off x="311700" y="10010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 One reason may occur is_____________ because____________ . 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• Another reason may occur is because___________________ . 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• At first I thought___________ but now I think because_________________ .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I like/don’t like________________ because________________ . 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• My opinion is________________ because________________ . 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• The most important message is ____________ because ___________ .</a:t>
            </a:r>
            <a:endParaRPr dirty="0">
              <a:solidFill>
                <a:schemeClr val="accent1"/>
              </a:solidFill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 dirty="0">
                <a:solidFill>
                  <a:schemeClr val="accent1"/>
                </a:solidFill>
              </a:rPr>
              <a:t>I want to add to what ___________ said about__________.</a:t>
            </a:r>
            <a:endParaRPr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4"/>
          <p:cNvSpPr txBox="1">
            <a:spLocks noGrp="1"/>
          </p:cNvSpPr>
          <p:nvPr>
            <p:ph type="title"/>
          </p:nvPr>
        </p:nvSpPr>
        <p:spPr>
          <a:xfrm>
            <a:off x="311700" y="1775421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>
                <a:latin typeface="Arial Black" panose="020B0A04020102020204" pitchFamily="34" charset="0"/>
              </a:rPr>
              <a:t>Mini </a:t>
            </a:r>
            <a:r>
              <a:rPr lang="en" sz="7200" dirty="0" smtClean="0">
                <a:latin typeface="Arial Black" panose="020B0A04020102020204" pitchFamily="34" charset="0"/>
              </a:rPr>
              <a:t>Lessons</a:t>
            </a:r>
            <a:endParaRPr sz="72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6"/>
          <p:cNvSpPr txBox="1">
            <a:spLocks noGrp="1"/>
          </p:cNvSpPr>
          <p:nvPr>
            <p:ph type="title"/>
          </p:nvPr>
        </p:nvSpPr>
        <p:spPr>
          <a:xfrm>
            <a:off x="311700" y="103800"/>
            <a:ext cx="8520600" cy="133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latin typeface="Arial Black" panose="020B0A04020102020204" pitchFamily="34" charset="0"/>
              </a:rPr>
              <a:t>Listening Skills - Why is it important to be a good listener?</a:t>
            </a:r>
            <a:endParaRPr sz="2000" dirty="0">
              <a:latin typeface="Arial Black" panose="020B0A04020102020204" pitchFamily="34" charset="0"/>
            </a:endParaRPr>
          </a:p>
        </p:txBody>
      </p:sp>
      <p:sp>
        <p:nvSpPr>
          <p:cNvPr id="282" name="Google Shape;282;p46"/>
          <p:cNvSpPr txBox="1">
            <a:spLocks noGrp="1"/>
          </p:cNvSpPr>
          <p:nvPr>
            <p:ph type="body" idx="1"/>
          </p:nvPr>
        </p:nvSpPr>
        <p:spPr>
          <a:xfrm>
            <a:off x="320578" y="951978"/>
            <a:ext cx="8520600" cy="365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333333"/>
                </a:solidFill>
                <a:highlight>
                  <a:srgbClr val="FFFFFF"/>
                </a:highlight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Research shows that being a good listener can help you:</a:t>
            </a:r>
            <a:endParaRPr sz="2400" dirty="0">
              <a:solidFill>
                <a:srgbClr val="333333"/>
              </a:solidFill>
              <a:highlight>
                <a:srgbClr val="FFFFFF"/>
              </a:highlight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457200" lvl="0" indent="-355600" algn="l" rtl="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❏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become </a:t>
            </a: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Arial Black" panose="020B0A04020102020204" pitchFamily="34" charset="0"/>
                <a:ea typeface="Comic Sans MS"/>
                <a:cs typeface="Comic Sans MS"/>
                <a:sym typeface="Comic Sans MS"/>
                <a:hlinkClick r:id="rId3"/>
              </a:rPr>
              <a:t>more influential</a:t>
            </a: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 and </a:t>
            </a: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uFill>
                  <a:noFill/>
                </a:uFill>
                <a:latin typeface="Arial Black" panose="020B0A04020102020204" pitchFamily="34" charset="0"/>
                <a:ea typeface="Comic Sans MS"/>
                <a:cs typeface="Comic Sans MS"/>
                <a:sym typeface="Comic Sans MS"/>
                <a:hlinkClick r:id="rId4"/>
              </a:rPr>
              <a:t>a better leader</a:t>
            </a:r>
            <a:endParaRPr sz="2000" dirty="0">
              <a:solidFill>
                <a:srgbClr val="000000"/>
              </a:solidFill>
              <a:highlight>
                <a:srgbClr val="FFFFFF"/>
              </a:highlight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❏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gain information faster and easier </a:t>
            </a:r>
            <a:endParaRPr sz="2000" dirty="0">
              <a:solidFill>
                <a:srgbClr val="000000"/>
              </a:solidFill>
              <a:highlight>
                <a:srgbClr val="FFFFFF"/>
              </a:highlight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❏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be more empathetic</a:t>
            </a:r>
            <a:endParaRPr sz="2000" dirty="0">
              <a:solidFill>
                <a:srgbClr val="000000"/>
              </a:solidFill>
              <a:highlight>
                <a:srgbClr val="FFFFFF"/>
              </a:highlight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❏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establish trust</a:t>
            </a:r>
            <a:endParaRPr sz="2000" dirty="0">
              <a:solidFill>
                <a:srgbClr val="000000"/>
              </a:solidFill>
              <a:highlight>
                <a:srgbClr val="FFFFFF"/>
              </a:highlight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❏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build relationships</a:t>
            </a:r>
            <a:endParaRPr sz="2000" dirty="0">
              <a:solidFill>
                <a:srgbClr val="000000"/>
              </a:solidFill>
              <a:highlight>
                <a:srgbClr val="FFFFFF"/>
              </a:highlight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❏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manage conflicts </a:t>
            </a:r>
            <a:endParaRPr sz="2000" dirty="0">
              <a:solidFill>
                <a:srgbClr val="000000"/>
              </a:solidFill>
              <a:highlight>
                <a:srgbClr val="FFFFFF"/>
              </a:highlight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❏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come up with creative solutions to problems</a:t>
            </a:r>
            <a:endParaRPr sz="2000" dirty="0">
              <a:solidFill>
                <a:srgbClr val="000000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3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 dirty="0" smtClean="0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Our Information</a:t>
            </a:r>
            <a:endParaRPr sz="3600" dirty="0"/>
          </a:p>
        </p:txBody>
      </p:sp>
      <p:sp>
        <p:nvSpPr>
          <p:cNvPr id="261" name="Google Shape;261;p43"/>
          <p:cNvSpPr txBox="1">
            <a:spLocks noGrp="1"/>
          </p:cNvSpPr>
          <p:nvPr>
            <p:ph type="body" idx="1"/>
          </p:nvPr>
        </p:nvSpPr>
        <p:spPr>
          <a:xfrm>
            <a:off x="311700" y="901650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Stephanie Bartholomew </a:t>
            </a:r>
            <a:r>
              <a:rPr lang="en" sz="2400" dirty="0" smtClean="0">
                <a:solidFill>
                  <a:srgbClr val="000000"/>
                </a:solidFill>
              </a:rPr>
              <a:t>– New Kent Middle School </a:t>
            </a:r>
            <a:r>
              <a:rPr lang="en" sz="2400" dirty="0" smtClean="0">
                <a:solidFill>
                  <a:srgbClr val="000000"/>
                </a:solidFill>
                <a:uFill>
                  <a:noFill/>
                </a:uFill>
                <a:hlinkClick r:id="rId3"/>
              </a:rPr>
              <a:t>Sbartholomew@nkcps.k12.va.us</a:t>
            </a:r>
            <a:endParaRPr sz="24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Lori Eckert </a:t>
            </a:r>
            <a:r>
              <a:rPr lang="en" sz="2400" dirty="0" smtClean="0">
                <a:solidFill>
                  <a:srgbClr val="000000"/>
                </a:solidFill>
              </a:rPr>
              <a:t>– New Kent Middle School </a:t>
            </a:r>
            <a:r>
              <a:rPr lang="en" sz="2400" dirty="0" smtClean="0">
                <a:solidFill>
                  <a:srgbClr val="000000"/>
                </a:solidFill>
                <a:uFill>
                  <a:noFill/>
                </a:uFill>
                <a:hlinkClick r:id="rId4"/>
              </a:rPr>
              <a:t>Leckert@nkcps.k12.va.us</a:t>
            </a:r>
            <a:endParaRPr sz="24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7"/>
          <p:cNvSpPr txBox="1">
            <a:spLocks noGrp="1"/>
          </p:cNvSpPr>
          <p:nvPr>
            <p:ph type="title"/>
          </p:nvPr>
        </p:nvSpPr>
        <p:spPr>
          <a:xfrm>
            <a:off x="197900" y="338350"/>
            <a:ext cx="26814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Arial Black" panose="020B0A04020102020204" pitchFamily="34" charset="0"/>
              </a:rPr>
              <a:t>Writing  Focus Based on Your </a:t>
            </a:r>
            <a:r>
              <a:rPr lang="en" sz="2800" dirty="0" smtClean="0">
                <a:latin typeface="Arial Black" panose="020B0A04020102020204" pitchFamily="34" charset="0"/>
              </a:rPr>
              <a:t>Topic</a:t>
            </a:r>
            <a:endParaRPr sz="2800" dirty="0">
              <a:latin typeface="Arial Black" panose="020B0A04020102020204" pitchFamily="34" charset="0"/>
            </a:endParaRPr>
          </a:p>
        </p:txBody>
      </p:sp>
      <p:sp>
        <p:nvSpPr>
          <p:cNvPr id="289" name="Google Shape;289;p47"/>
          <p:cNvSpPr txBox="1">
            <a:spLocks noGrp="1"/>
          </p:cNvSpPr>
          <p:nvPr>
            <p:ph type="body" idx="1"/>
          </p:nvPr>
        </p:nvSpPr>
        <p:spPr>
          <a:xfrm>
            <a:off x="3084200" y="244400"/>
            <a:ext cx="5645700" cy="42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1"/>
                </a:solidFill>
              </a:rPr>
              <a:t>Tell a story</a:t>
            </a:r>
            <a:r>
              <a:rPr lang="en" dirty="0">
                <a:solidFill>
                  <a:schemeClr val="accent1"/>
                </a:solidFill>
              </a:rPr>
              <a:t> - Narrative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“What was your best vacation ever?”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1"/>
                </a:solidFill>
              </a:rPr>
              <a:t>Inform or give details</a:t>
            </a:r>
            <a:r>
              <a:rPr lang="en" dirty="0">
                <a:solidFill>
                  <a:schemeClr val="accent1"/>
                </a:solidFill>
              </a:rPr>
              <a:t> - Expository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Example: “ What would you teach the world in an online video?”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1"/>
                </a:solidFill>
              </a:rPr>
              <a:t>Influence or persuade</a:t>
            </a:r>
            <a:r>
              <a:rPr lang="en" dirty="0">
                <a:solidFill>
                  <a:schemeClr val="accent1"/>
                </a:solidFill>
              </a:rPr>
              <a:t> - Persuasive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Example: “Should what you say on Facebook be grounds for getting fired?”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accent1"/>
                </a:solidFill>
              </a:rPr>
              <a:t>Reflective - </a:t>
            </a:r>
            <a:r>
              <a:rPr lang="en" dirty="0">
                <a:solidFill>
                  <a:schemeClr val="accent1"/>
                </a:solidFill>
              </a:rPr>
              <a:t>Personal reflection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“A time I helped a friend”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48"/>
          <p:cNvSpPr txBox="1">
            <a:spLocks noGrp="1"/>
          </p:cNvSpPr>
          <p:nvPr>
            <p:ph type="title"/>
          </p:nvPr>
        </p:nvSpPr>
        <p:spPr>
          <a:xfrm>
            <a:off x="362896" y="158325"/>
            <a:ext cx="7867500" cy="60515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accent1"/>
                </a:solidFill>
                <a:latin typeface="Arial Black" panose="020B0A04020102020204" pitchFamily="34" charset="0"/>
              </a:rPr>
              <a:t>Writing Strategies to engage the Listener</a:t>
            </a:r>
            <a:endParaRPr sz="2400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296" name="Google Shape;296;p48"/>
          <p:cNvSpPr txBox="1">
            <a:spLocks noGrp="1"/>
          </p:cNvSpPr>
          <p:nvPr>
            <p:ph type="body" idx="1"/>
          </p:nvPr>
        </p:nvSpPr>
        <p:spPr>
          <a:xfrm>
            <a:off x="939945" y="1057404"/>
            <a:ext cx="7751294" cy="29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accent1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Action</a:t>
            </a:r>
            <a:r>
              <a:rPr lang="en" sz="2400" dirty="0">
                <a:solidFill>
                  <a:schemeClr val="accent1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 - A main character doing something</a:t>
            </a:r>
            <a:endParaRPr sz="2400" dirty="0">
              <a:solidFill>
                <a:schemeClr val="accent1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accent1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Dialog</a:t>
            </a:r>
            <a:r>
              <a:rPr lang="en" sz="2400" dirty="0">
                <a:solidFill>
                  <a:schemeClr val="accent1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 - Character or characters speaking</a:t>
            </a:r>
            <a:endParaRPr sz="2400" dirty="0">
              <a:solidFill>
                <a:schemeClr val="accent1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accent1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Reaction/Reflection</a:t>
            </a:r>
            <a:r>
              <a:rPr lang="en" sz="2400" dirty="0">
                <a:solidFill>
                  <a:schemeClr val="accent1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 - A character thinking</a:t>
            </a:r>
            <a:endParaRPr sz="2400" dirty="0">
              <a:solidFill>
                <a:schemeClr val="accent1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accent1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Event</a:t>
            </a:r>
            <a:r>
              <a:rPr lang="en" sz="2400" dirty="0">
                <a:solidFill>
                  <a:schemeClr val="accent1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 - Something happened</a:t>
            </a:r>
            <a:endParaRPr sz="2400" dirty="0">
              <a:solidFill>
                <a:schemeClr val="accent1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accent1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Details </a:t>
            </a:r>
            <a:r>
              <a:rPr lang="en" sz="2400" dirty="0">
                <a:solidFill>
                  <a:schemeClr val="accent1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- Be specific</a:t>
            </a:r>
            <a:endParaRPr sz="2400" dirty="0">
              <a:solidFill>
                <a:schemeClr val="accent1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9"/>
          <p:cNvSpPr txBox="1"/>
          <p:nvPr/>
        </p:nvSpPr>
        <p:spPr>
          <a:xfrm>
            <a:off x="3195475" y="161000"/>
            <a:ext cx="5658000" cy="45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A </a:t>
            </a:r>
            <a:r>
              <a:rPr lang="en" sz="2400" b="1" dirty="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story</a:t>
            </a:r>
            <a:r>
              <a:rPr lang="en" sz="2400" dirty="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has five important </a:t>
            </a:r>
            <a:r>
              <a:rPr lang="en" sz="2400" b="1" dirty="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elements</a:t>
            </a:r>
            <a:endParaRPr sz="2400" dirty="0">
              <a:solidFill>
                <a:srgbClr val="222222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 </a:t>
            </a:r>
            <a:endParaRPr sz="2400" dirty="0">
              <a:solidFill>
                <a:srgbClr val="222222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Roboto"/>
              <a:buChar char="-"/>
            </a:pPr>
            <a:r>
              <a:rPr lang="en" sz="2400" dirty="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Characters</a:t>
            </a:r>
            <a:endParaRPr sz="2400" dirty="0">
              <a:solidFill>
                <a:srgbClr val="222222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Roboto"/>
              <a:buChar char="-"/>
            </a:pPr>
            <a:r>
              <a:rPr lang="en" sz="2400" dirty="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Setting</a:t>
            </a:r>
            <a:endParaRPr sz="2400" dirty="0">
              <a:solidFill>
                <a:srgbClr val="222222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Roboto"/>
              <a:buChar char="-"/>
            </a:pPr>
            <a:r>
              <a:rPr lang="en" sz="2400" dirty="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Plot</a:t>
            </a:r>
            <a:endParaRPr sz="2400" dirty="0">
              <a:solidFill>
                <a:srgbClr val="222222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Roboto"/>
              <a:buChar char="-"/>
            </a:pPr>
            <a:r>
              <a:rPr lang="en" sz="2400" dirty="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Conflict </a:t>
            </a:r>
            <a:endParaRPr sz="2400" dirty="0">
              <a:solidFill>
                <a:srgbClr val="222222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Roboto"/>
              <a:buChar char="-"/>
            </a:pPr>
            <a:r>
              <a:rPr lang="en" sz="2400" dirty="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Resolution</a:t>
            </a:r>
            <a:endParaRPr sz="2400" dirty="0">
              <a:solidFill>
                <a:srgbClr val="222222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222222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These </a:t>
            </a:r>
            <a:r>
              <a:rPr lang="en" sz="2400" b="1" dirty="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elements</a:t>
            </a:r>
            <a:r>
              <a:rPr lang="en" sz="2400" dirty="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keep the </a:t>
            </a:r>
            <a:r>
              <a:rPr lang="en" sz="2400" b="1" dirty="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story</a:t>
            </a:r>
            <a:r>
              <a:rPr lang="en" sz="2400" dirty="0">
                <a:solidFill>
                  <a:srgbClr val="222222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running smoothly and allow the action to develop in a logical way that the reader can follow.</a:t>
            </a:r>
            <a:endParaRPr sz="2400" dirty="0"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302" name="Google Shape;302;p49"/>
          <p:cNvSpPr txBox="1">
            <a:spLocks noGrp="1"/>
          </p:cNvSpPr>
          <p:nvPr>
            <p:ph type="title"/>
          </p:nvPr>
        </p:nvSpPr>
        <p:spPr>
          <a:xfrm>
            <a:off x="122575" y="627375"/>
            <a:ext cx="3072900" cy="35362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rial Black" panose="020B0A04020102020204" pitchFamily="34" charset="0"/>
              </a:rPr>
              <a:t>What are </a:t>
            </a:r>
            <a:r>
              <a:rPr lang="en" dirty="0" smtClean="0">
                <a:latin typeface="Arial Black" panose="020B0A04020102020204" pitchFamily="34" charset="0"/>
              </a:rPr>
              <a:t>the </a:t>
            </a:r>
            <a:r>
              <a:rPr lang="en" dirty="0">
                <a:latin typeface="Arial Black" panose="020B0A04020102020204" pitchFamily="34" charset="0"/>
              </a:rPr>
              <a:t>E</a:t>
            </a:r>
            <a:r>
              <a:rPr lang="en" dirty="0" smtClean="0">
                <a:latin typeface="Arial Black" panose="020B0A04020102020204" pitchFamily="34" charset="0"/>
              </a:rPr>
              <a:t>lements </a:t>
            </a:r>
            <a:r>
              <a:rPr lang="en" dirty="0">
                <a:latin typeface="Arial Black" panose="020B0A04020102020204" pitchFamily="34" charset="0"/>
              </a:rPr>
              <a:t>of a </a:t>
            </a:r>
            <a:r>
              <a:rPr lang="en" dirty="0" smtClean="0">
                <a:latin typeface="Arial Black" panose="020B0A04020102020204" pitchFamily="34" charset="0"/>
              </a:rPr>
              <a:t>Good </a:t>
            </a:r>
            <a:r>
              <a:rPr lang="en" dirty="0">
                <a:latin typeface="Arial Black" panose="020B0A04020102020204" pitchFamily="34" charset="0"/>
              </a:rPr>
              <a:t>S</a:t>
            </a:r>
            <a:r>
              <a:rPr lang="en" dirty="0" smtClean="0">
                <a:latin typeface="Arial Black" panose="020B0A04020102020204" pitchFamily="34" charset="0"/>
              </a:rPr>
              <a:t>tory</a:t>
            </a:r>
            <a:r>
              <a:rPr lang="en" dirty="0">
                <a:latin typeface="Arial Black" panose="020B0A04020102020204" pitchFamily="34" charset="0"/>
              </a:rPr>
              <a:t>?</a:t>
            </a:r>
            <a:endParaRPr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0617" y="1161644"/>
            <a:ext cx="7599286" cy="3131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Step 1: Identify Your </a:t>
            </a:r>
            <a:r>
              <a:rPr lang="en-US" sz="1800" b="1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Characters</a:t>
            </a:r>
            <a:r>
              <a:rPr lang="en-US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 &amp; Their Roles in the </a:t>
            </a:r>
            <a:r>
              <a:rPr lang="en-US" sz="1800" b="1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Story</a:t>
            </a:r>
            <a:r>
              <a:rPr lang="en-US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. </a:t>
            </a:r>
          </a:p>
          <a:p>
            <a:pPr lvl="0"/>
            <a:endParaRPr lang="en-US" sz="1800" dirty="0">
              <a:solidFill>
                <a:srgbClr val="222222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lvl="0">
              <a:spcBef>
                <a:spcPts val="300"/>
              </a:spcBef>
            </a:pPr>
            <a:r>
              <a:rPr lang="en-US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Step 2: Get Inside Your </a:t>
            </a:r>
            <a:r>
              <a:rPr lang="en-US" sz="1800" b="1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Character's</a:t>
            </a:r>
            <a:r>
              <a:rPr lang="en-US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 Head. ...</a:t>
            </a:r>
          </a:p>
          <a:p>
            <a:pPr lvl="0">
              <a:spcBef>
                <a:spcPts val="300"/>
              </a:spcBef>
            </a:pPr>
            <a:endParaRPr lang="en-US" sz="1800" dirty="0">
              <a:solidFill>
                <a:srgbClr val="222222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lvl="0">
              <a:spcBef>
                <a:spcPts val="300"/>
              </a:spcBef>
            </a:pPr>
            <a:r>
              <a:rPr lang="en-US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Step 3: Research, Research, Research. ...</a:t>
            </a:r>
          </a:p>
          <a:p>
            <a:pPr lvl="0">
              <a:spcBef>
                <a:spcPts val="300"/>
              </a:spcBef>
            </a:pPr>
            <a:endParaRPr lang="en-US" sz="1800" dirty="0">
              <a:solidFill>
                <a:srgbClr val="222222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lvl="0">
              <a:spcBef>
                <a:spcPts val="300"/>
              </a:spcBef>
            </a:pPr>
            <a:r>
              <a:rPr lang="en-US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Step 4: Strong Dialogue = Stronger </a:t>
            </a:r>
            <a:r>
              <a:rPr lang="en-US" sz="1800" b="1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Character</a:t>
            </a:r>
            <a:r>
              <a:rPr lang="en-US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 Development. ...</a:t>
            </a:r>
          </a:p>
          <a:p>
            <a:pPr lvl="0">
              <a:spcBef>
                <a:spcPts val="300"/>
              </a:spcBef>
            </a:pPr>
            <a:endParaRPr lang="en-US" sz="1800" dirty="0">
              <a:solidFill>
                <a:srgbClr val="222222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lvl="0">
              <a:spcBef>
                <a:spcPts val="300"/>
              </a:spcBef>
            </a:pPr>
            <a:r>
              <a:rPr lang="en-US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Step 5: Show, Don't Tell.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>
                <a:latin typeface="Arial Black" panose="020B0A04020102020204" pitchFamily="34" charset="0"/>
              </a:rPr>
              <a:t>Character Development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74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55"/>
          <p:cNvSpPr txBox="1">
            <a:spLocks noGrp="1"/>
          </p:cNvSpPr>
          <p:nvPr>
            <p:ph type="title"/>
          </p:nvPr>
        </p:nvSpPr>
        <p:spPr>
          <a:xfrm>
            <a:off x="291875" y="76900"/>
            <a:ext cx="5016972" cy="66882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accent1"/>
                </a:solidFill>
                <a:latin typeface="Arial Black" panose="020B0A04020102020204" pitchFamily="34" charset="0"/>
              </a:rPr>
              <a:t>Rules of Dialogue</a:t>
            </a:r>
            <a:endParaRPr sz="3200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344" name="Google Shape;344;p55"/>
          <p:cNvSpPr txBox="1">
            <a:spLocks noGrp="1"/>
          </p:cNvSpPr>
          <p:nvPr>
            <p:ph type="body" idx="1"/>
          </p:nvPr>
        </p:nvSpPr>
        <p:spPr>
          <a:xfrm>
            <a:off x="337500" y="793475"/>
            <a:ext cx="8015700" cy="257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Roboto"/>
              <a:buChar char="●"/>
            </a:pPr>
            <a:r>
              <a:rPr lang="en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Use quotation marks. One of the absolute </a:t>
            </a:r>
            <a:r>
              <a:rPr lang="en" sz="1800" b="1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dialogue writing rules</a:t>
            </a:r>
            <a:r>
              <a:rPr lang="en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 is using quotation marks. </a:t>
            </a:r>
            <a:endParaRPr sz="1800" dirty="0">
              <a:solidFill>
                <a:srgbClr val="222222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omic Sans MS"/>
              <a:buChar char="●"/>
            </a:pPr>
            <a:r>
              <a:rPr lang="en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Each speaker gets their own paragraph. Each speaker needs to be given their own paragraph. ...</a:t>
            </a:r>
            <a:endParaRPr sz="1800" dirty="0">
              <a:solidFill>
                <a:srgbClr val="222222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omic Sans MS"/>
              <a:buChar char="●"/>
            </a:pPr>
            <a:r>
              <a:rPr lang="en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Make sure the reader knows who is speaking. ...</a:t>
            </a:r>
            <a:endParaRPr sz="1800" dirty="0">
              <a:solidFill>
                <a:srgbClr val="222222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omic Sans MS"/>
              <a:buChar char="●"/>
            </a:pPr>
            <a:r>
              <a:rPr lang="en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Never say the obvious (Joyce said, “I was at the park and there were slides and swings.”)</a:t>
            </a:r>
            <a:endParaRPr sz="1800" dirty="0">
              <a:solidFill>
                <a:srgbClr val="222222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Roboto"/>
              <a:buChar char="●"/>
            </a:pPr>
            <a:r>
              <a:rPr lang="en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Skip the meet and greet (</a:t>
            </a:r>
            <a:r>
              <a:rPr lang="en" sz="1800" dirty="0">
                <a:solidFill>
                  <a:srgbClr val="000000"/>
                </a:solidFill>
                <a:highlight>
                  <a:srgbClr val="FFFFFF"/>
                </a:highlight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“Hi James, ” he said  James replied, “Hello there!”)</a:t>
            </a:r>
            <a:endParaRPr sz="1800" dirty="0">
              <a:solidFill>
                <a:srgbClr val="222222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Roboto"/>
              <a:buChar char="●"/>
            </a:pPr>
            <a:r>
              <a:rPr lang="en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Written </a:t>
            </a:r>
            <a:r>
              <a:rPr lang="en" sz="1800" b="1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dialogue</a:t>
            </a:r>
            <a:r>
              <a:rPr lang="en" sz="1800" dirty="0">
                <a:solidFill>
                  <a:srgbClr val="222222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 should sound real.</a:t>
            </a:r>
            <a:endParaRPr sz="1800" dirty="0">
              <a:solidFill>
                <a:srgbClr val="222222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Char char="●"/>
            </a:pPr>
            <a:r>
              <a:rPr lang="en" sz="1800" dirty="0">
                <a:solidFill>
                  <a:srgbClr val="000000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Dialogue to add to the plot</a:t>
            </a:r>
            <a:endParaRPr sz="1800" dirty="0">
              <a:solidFill>
                <a:srgbClr val="000000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omic Sans MS"/>
              <a:buChar char="●"/>
            </a:pPr>
            <a:r>
              <a:rPr lang="en" sz="1800" dirty="0">
                <a:solidFill>
                  <a:srgbClr val="000000"/>
                </a:solidFill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Dialogue should reveal a characters personality.</a:t>
            </a:r>
            <a:endParaRPr sz="1800" dirty="0">
              <a:solidFill>
                <a:srgbClr val="000000"/>
              </a:solidFill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800" dirty="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23;p52"/>
          <p:cNvSpPr txBox="1">
            <a:spLocks/>
          </p:cNvSpPr>
          <p:nvPr/>
        </p:nvSpPr>
        <p:spPr>
          <a:xfrm>
            <a:off x="639192" y="1158170"/>
            <a:ext cx="784786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 dirty="0" smtClean="0"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Think of the plot as the engine of your podcast</a:t>
            </a:r>
            <a:endParaRPr lang="en-US" sz="2400" dirty="0" smtClean="0"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  <a:p>
            <a:pPr>
              <a:spcBef>
                <a:spcPts val="1600"/>
              </a:spcBef>
            </a:pPr>
            <a:r>
              <a:rPr lang="en-US" sz="2400" dirty="0" smtClean="0"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A successful story answers two questions:</a:t>
            </a:r>
          </a:p>
          <a:p>
            <a:pPr>
              <a:spcBef>
                <a:spcPts val="1600"/>
              </a:spcBef>
            </a:pPr>
            <a:r>
              <a:rPr lang="en-US" sz="2400" dirty="0" smtClean="0"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                What happens?</a:t>
            </a:r>
          </a:p>
          <a:p>
            <a:pPr>
              <a:spcBef>
                <a:spcPts val="1600"/>
              </a:spcBef>
              <a:spcAft>
                <a:spcPts val="1600"/>
              </a:spcAft>
            </a:pPr>
            <a:r>
              <a:rPr lang="en-US" sz="2400" dirty="0" smtClean="0">
                <a:latin typeface="Arial Black" panose="020B0A04020102020204" pitchFamily="34" charset="0"/>
                <a:ea typeface="Comic Sans MS"/>
                <a:cs typeface="Comic Sans MS"/>
                <a:sym typeface="Comic Sans MS"/>
              </a:rPr>
              <a:t>             What does it mean?</a:t>
            </a:r>
            <a:endParaRPr lang="en-US" sz="2400" dirty="0">
              <a:latin typeface="Arial Black" panose="020B0A04020102020204" pitchFamily="34" charset="0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panose="020B0A04020102020204" pitchFamily="34" charset="0"/>
              </a:rPr>
              <a:t>Plot Development</a:t>
            </a:r>
            <a:br>
              <a:rPr lang="en-US" dirty="0">
                <a:latin typeface="Arial Black" panose="020B0A040201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50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656" y="868643"/>
            <a:ext cx="8537700" cy="748200"/>
          </a:xfrm>
        </p:spPr>
        <p:txBody>
          <a:bodyPr/>
          <a:lstStyle/>
          <a:p>
            <a:pPr algn="ctr"/>
            <a:r>
              <a:rPr lang="en-US" sz="9600" dirty="0" smtClean="0">
                <a:latin typeface="Arial Black" panose="020B0A04020102020204" pitchFamily="34" charset="0"/>
              </a:rPr>
              <a:t>Teacher Notes</a:t>
            </a:r>
            <a:endParaRPr lang="en-US" sz="9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4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5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latin typeface="Arial Black" panose="020B0A04020102020204" pitchFamily="34" charset="0"/>
              </a:rPr>
              <a:t>Teacher Notes: Creating a </a:t>
            </a:r>
            <a:r>
              <a:rPr lang="en" sz="3200" dirty="0" smtClean="0">
                <a:latin typeface="Arial Black" panose="020B0A04020102020204" pitchFamily="34" charset="0"/>
              </a:rPr>
              <a:t>Podcast</a:t>
            </a:r>
            <a:endParaRPr sz="3200" dirty="0">
              <a:latin typeface="Arial Black" panose="020B0A0402010202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355" name="Google Shape;355;p5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Have students share elements of a good story.</a:t>
            </a:r>
            <a:endParaRPr dirty="0">
              <a:solidFill>
                <a:schemeClr val="accent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Provide possible writing prompt ideas for telling a story through a podcast.</a:t>
            </a:r>
            <a:endParaRPr dirty="0">
              <a:solidFill>
                <a:schemeClr val="accent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Have students review the prompts.</a:t>
            </a:r>
            <a:endParaRPr dirty="0">
              <a:solidFill>
                <a:schemeClr val="accent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Share with students the elements of a good story including: setting, characters, conflict, and plot.</a:t>
            </a:r>
            <a:endParaRPr dirty="0">
              <a:solidFill>
                <a:schemeClr val="accent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Show students the interactive story of Cinderella and have students complete activities as a class.</a:t>
            </a:r>
            <a:endParaRPr dirty="0">
              <a:solidFill>
                <a:schemeClr val="accent1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 smtClean="0">
                <a:latin typeface="Arial Black" panose="020B0A04020102020204" pitchFamily="34" charset="0"/>
              </a:rPr>
              <a:t>Teacher  </a:t>
            </a:r>
            <a:r>
              <a:rPr lang="en" sz="3200" dirty="0">
                <a:latin typeface="Arial Black" panose="020B0A04020102020204" pitchFamily="34" charset="0"/>
              </a:rPr>
              <a:t>notes: </a:t>
            </a:r>
            <a:r>
              <a:rPr lang="en" sz="3200" dirty="0" smtClean="0">
                <a:latin typeface="Arial Black" panose="020B0A04020102020204" pitchFamily="34" charset="0"/>
              </a:rPr>
              <a:t>Listening </a:t>
            </a:r>
            <a:r>
              <a:rPr lang="en" sz="3200" dirty="0">
                <a:latin typeface="Arial Black" panose="020B0A04020102020204" pitchFamily="34" charset="0"/>
              </a:rPr>
              <a:t>to </a:t>
            </a:r>
            <a:r>
              <a:rPr lang="en" sz="3200" dirty="0" smtClean="0">
                <a:latin typeface="Arial Black" panose="020B0A04020102020204" pitchFamily="34" charset="0"/>
              </a:rPr>
              <a:t>Sample </a:t>
            </a:r>
            <a:r>
              <a:rPr lang="en" sz="3200" dirty="0">
                <a:latin typeface="Arial Black" panose="020B0A04020102020204" pitchFamily="34" charset="0"/>
              </a:rPr>
              <a:t>Podcasts</a:t>
            </a:r>
            <a:endParaRPr sz="3200" dirty="0">
              <a:latin typeface="Arial Black" panose="020B0A04020102020204" pitchFamily="34" charset="0"/>
            </a:endParaRPr>
          </a:p>
        </p:txBody>
      </p:sp>
      <p:sp>
        <p:nvSpPr>
          <p:cNvPr id="361" name="Google Shape;361;p5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Ask students to think about stories they have been told and what makes a good story</a:t>
            </a:r>
            <a:endParaRPr dirty="0">
              <a:solidFill>
                <a:schemeClr val="accent1"/>
              </a:solidFill>
            </a:endParaRPr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Students will listen to a variety of podcasts </a:t>
            </a:r>
            <a:endParaRPr dirty="0">
              <a:solidFill>
                <a:schemeClr val="accent1"/>
              </a:solidFill>
            </a:endParaRPr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Students will write the elements of good storytelling</a:t>
            </a:r>
            <a:endParaRPr dirty="0">
              <a:solidFill>
                <a:schemeClr val="accent1"/>
              </a:solidFill>
            </a:endParaRPr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Students will talk about what they heard - likes and dislikes</a:t>
            </a:r>
            <a:endParaRPr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59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latin typeface="Arial Black" panose="020B0A04020102020204" pitchFamily="34" charset="0"/>
              </a:rPr>
              <a:t>Teacher Notes</a:t>
            </a:r>
            <a:r>
              <a:rPr lang="en" sz="3200" dirty="0" smtClean="0">
                <a:latin typeface="Arial Black" panose="020B0A04020102020204" pitchFamily="34" charset="0"/>
              </a:rPr>
              <a:t>: Narrative </a:t>
            </a:r>
            <a:r>
              <a:rPr lang="en" sz="3200" dirty="0">
                <a:latin typeface="Arial Black" panose="020B0A04020102020204" pitchFamily="34" charset="0"/>
              </a:rPr>
              <a:t>Writing</a:t>
            </a:r>
            <a:endParaRPr sz="3200" dirty="0">
              <a:latin typeface="Arial Black" panose="020B0A04020102020204" pitchFamily="34" charset="0"/>
            </a:endParaRPr>
          </a:p>
        </p:txBody>
      </p:sp>
      <p:sp>
        <p:nvSpPr>
          <p:cNvPr id="367" name="Google Shape;367;p59"/>
          <p:cNvSpPr txBox="1">
            <a:spLocks noGrp="1"/>
          </p:cNvSpPr>
          <p:nvPr>
            <p:ph type="body" idx="1"/>
          </p:nvPr>
        </p:nvSpPr>
        <p:spPr>
          <a:xfrm>
            <a:off x="197900" y="1093850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Char char="●"/>
            </a:pP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Tells a story as it happens</a:t>
            </a:r>
            <a:endParaRPr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Char char="●"/>
            </a:pP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Uses sensory details to help reader “experience” the event</a:t>
            </a:r>
            <a:endParaRPr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Verdana"/>
              <a:buChar char="●"/>
            </a:pP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Chronological order (from beginning to end or end to beginning</a:t>
            </a:r>
            <a:r>
              <a:rPr lang="en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</a:p>
          <a:p>
            <a:pPr marL="1143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endParaRPr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Resources</a:t>
            </a:r>
            <a:r>
              <a:rPr lang="en" b="1" u="sng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endParaRPr b="1" u="sng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lvl="0" indent="-469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Rags to Riches Text </a:t>
            </a:r>
            <a:r>
              <a:rPr lang="en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Structure</a:t>
            </a:r>
            <a:r>
              <a:rPr lang="en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lvl="0" indent="-469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Narrative </a:t>
            </a: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Writing </a:t>
            </a:r>
            <a:r>
              <a:rPr lang="en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Video</a:t>
            </a:r>
            <a:endParaRPr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lvl="0" indent="-469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Video:Personal Narrative </a:t>
            </a:r>
            <a:endParaRPr lang="en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lvl="0" indent="-469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6"/>
              </a:rPr>
              <a:t>Personal </a:t>
            </a: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6"/>
              </a:rPr>
              <a:t>Narrative Graphic </a:t>
            </a:r>
            <a:r>
              <a:rPr lang="en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6"/>
              </a:rPr>
              <a:t>Organizer</a:t>
            </a:r>
            <a:endParaRPr dirty="0">
              <a:solidFill>
                <a:srgbClr val="00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>
            <a:spLocks noGrp="1"/>
          </p:cNvSpPr>
          <p:nvPr>
            <p:ph type="title"/>
          </p:nvPr>
        </p:nvSpPr>
        <p:spPr>
          <a:xfrm>
            <a:off x="311700" y="1589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latin typeface="Roboto"/>
                <a:ea typeface="Roboto"/>
                <a:cs typeface="Roboto"/>
                <a:sym typeface="Roboto"/>
              </a:rPr>
              <a:t>Writing Across Grade Levels</a:t>
            </a:r>
            <a:endParaRPr dirty="0"/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1"/>
          </p:nvPr>
        </p:nvSpPr>
        <p:spPr>
          <a:xfrm>
            <a:off x="311700" y="810725"/>
            <a:ext cx="8520600" cy="375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We can’t assume that students know how to write, so we must meet them where they are. </a:t>
            </a:r>
            <a:endParaRPr sz="24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At any grade level, we as teachers must provide the modeling and scaffolding needed. </a:t>
            </a:r>
            <a:endParaRPr sz="24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The amount of modeling or scaffolding required will be determined by the students you teach. </a:t>
            </a:r>
            <a:endParaRPr sz="24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Strategies can be used across grade levels as long as the needed support is provided for them to be successful. </a:t>
            </a:r>
            <a:endParaRPr sz="240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6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latin typeface="Arial Black" panose="020B0A04020102020204" pitchFamily="34" charset="0"/>
              </a:rPr>
              <a:t>Teacher Notes: Expository Writing</a:t>
            </a:r>
            <a:endParaRPr sz="3200" dirty="0">
              <a:latin typeface="Arial Black" panose="020B0A04020102020204" pitchFamily="34" charset="0"/>
            </a:endParaRPr>
          </a:p>
        </p:txBody>
      </p:sp>
      <p:sp>
        <p:nvSpPr>
          <p:cNvPr id="373" name="Google Shape;373;p60"/>
          <p:cNvSpPr txBox="1">
            <a:spLocks noGrp="1"/>
          </p:cNvSpPr>
          <p:nvPr>
            <p:ph type="body" idx="1"/>
          </p:nvPr>
        </p:nvSpPr>
        <p:spPr>
          <a:xfrm>
            <a:off x="311700" y="955550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Descriptive Writing</a:t>
            </a:r>
            <a:endParaRPr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Used to describe or help form a visual picture – “Show not Tell”</a:t>
            </a:r>
            <a:endParaRPr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Uses sensory details to appeal to the senses</a:t>
            </a:r>
            <a:endParaRPr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lvl="0" indent="-469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lvl="0" indent="-469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Resources:</a:t>
            </a:r>
            <a:endParaRPr b="1" u="sng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Examples: Newspaper articles, How-To </a:t>
            </a:r>
            <a:r>
              <a:rPr lang="en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manuals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lvl="0" indent="-469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Rags to Riches: Adjectives </a:t>
            </a:r>
            <a:endParaRPr lang="en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lvl="0" indent="-469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Adjectives </a:t>
            </a: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4"/>
              </a:rPr>
              <a:t>and Adverbs </a:t>
            </a:r>
            <a:endParaRPr lang="en" dirty="0" smtClean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9900" lvl="0" indent="-469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Expository </a:t>
            </a: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Writing Graphic </a:t>
            </a:r>
            <a:r>
              <a:rPr lang="en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5"/>
              </a:rPr>
              <a:t>Organizer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61"/>
          <p:cNvSpPr txBox="1">
            <a:spLocks noGrp="1"/>
          </p:cNvSpPr>
          <p:nvPr>
            <p:ph type="title"/>
          </p:nvPr>
        </p:nvSpPr>
        <p:spPr>
          <a:xfrm>
            <a:off x="311700" y="248461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Arial Black" panose="020B0A04020102020204" pitchFamily="34" charset="0"/>
              </a:rPr>
              <a:t>Teacher Notes: Reflective Writing</a:t>
            </a:r>
            <a:endParaRPr sz="2800" dirty="0">
              <a:latin typeface="Arial Black" panose="020B0A04020102020204" pitchFamily="34" charset="0"/>
            </a:endParaRPr>
          </a:p>
        </p:txBody>
      </p:sp>
      <p:sp>
        <p:nvSpPr>
          <p:cNvPr id="379" name="Google Shape;379;p61"/>
          <p:cNvSpPr txBox="1">
            <a:spLocks noGrp="1"/>
          </p:cNvSpPr>
          <p:nvPr>
            <p:ph type="body" idx="1"/>
          </p:nvPr>
        </p:nvSpPr>
        <p:spPr>
          <a:xfrm>
            <a:off x="285067" y="998967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Your response to an experience, opinion, or event.</a:t>
            </a:r>
            <a:endParaRPr sz="24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Resources:</a:t>
            </a:r>
            <a:endParaRPr b="1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Turn and Talk</a:t>
            </a: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: Recount an event and share it with your partner.</a:t>
            </a:r>
            <a:endParaRPr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Essay</a:t>
            </a: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: Write a short story about an experience they had at school.  Retell the story to the class.</a:t>
            </a:r>
            <a:endParaRPr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Novel:</a:t>
            </a: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My Sky Poem from Love that Dog by Sharon Creech </a:t>
            </a:r>
            <a:endParaRPr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4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6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latin typeface="Arial Black" panose="020B0A04020102020204" pitchFamily="34" charset="0"/>
              </a:rPr>
              <a:t>Teacher Notes: Persuasive  Writing</a:t>
            </a:r>
            <a:endParaRPr sz="3200" dirty="0">
              <a:latin typeface="Arial Black" panose="020B0A04020102020204" pitchFamily="34" charset="0"/>
            </a:endParaRPr>
          </a:p>
        </p:txBody>
      </p:sp>
      <p:sp>
        <p:nvSpPr>
          <p:cNvPr id="385" name="Google Shape;385;p6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Persuasive writing is used to convince others that your opinion is correct.</a:t>
            </a:r>
            <a:endParaRPr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u="sng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Resources:</a:t>
            </a:r>
            <a:endParaRPr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YouTube </a:t>
            </a:r>
            <a:r>
              <a:rPr lang="en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  <a:hlinkClick r:id="rId3"/>
              </a:rPr>
              <a:t>Videos</a:t>
            </a:r>
            <a:endParaRPr lang="en" smtClean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Book</a:t>
            </a: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en" i="1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The Day The Crayons Quit by Drew Daywalt</a:t>
            </a:r>
            <a:endParaRPr i="1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Persuasive Writing Graphic Organizer: </a:t>
            </a:r>
            <a:endParaRPr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63"/>
          <p:cNvSpPr txBox="1">
            <a:spLocks noGrp="1"/>
          </p:cNvSpPr>
          <p:nvPr>
            <p:ph type="title"/>
          </p:nvPr>
        </p:nvSpPr>
        <p:spPr>
          <a:xfrm>
            <a:off x="1" y="292850"/>
            <a:ext cx="91440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Arial Black" panose="020B0A04020102020204" pitchFamily="34" charset="0"/>
              </a:rPr>
              <a:t>Teacher notes: </a:t>
            </a:r>
            <a:r>
              <a:rPr lang="en" sz="2800" dirty="0" smtClean="0">
                <a:latin typeface="Arial Black" panose="020B0A04020102020204" pitchFamily="34" charset="0"/>
              </a:rPr>
              <a:t>How </a:t>
            </a:r>
            <a:r>
              <a:rPr lang="en" sz="2800" dirty="0">
                <a:latin typeface="Arial Black" panose="020B0A04020102020204" pitchFamily="34" charset="0"/>
              </a:rPr>
              <a:t>S</a:t>
            </a:r>
            <a:r>
              <a:rPr lang="en" sz="2800" dirty="0" smtClean="0">
                <a:latin typeface="Arial Black" panose="020B0A04020102020204" pitchFamily="34" charset="0"/>
              </a:rPr>
              <a:t>etting </a:t>
            </a:r>
            <a:r>
              <a:rPr lang="en" sz="2800" dirty="0">
                <a:latin typeface="Arial Black" panose="020B0A04020102020204" pitchFamily="34" charset="0"/>
              </a:rPr>
              <a:t>I</a:t>
            </a:r>
            <a:r>
              <a:rPr lang="en" sz="2800" dirty="0" smtClean="0">
                <a:latin typeface="Arial Black" panose="020B0A04020102020204" pitchFamily="34" charset="0"/>
              </a:rPr>
              <a:t>mpacts </a:t>
            </a:r>
            <a:r>
              <a:rPr lang="en" sz="2800" dirty="0">
                <a:latin typeface="Arial Black" panose="020B0A04020102020204" pitchFamily="34" charset="0"/>
              </a:rPr>
              <a:t>the </a:t>
            </a:r>
            <a:r>
              <a:rPr lang="en" sz="2800" dirty="0" smtClean="0">
                <a:latin typeface="Arial Black" panose="020B0A04020102020204" pitchFamily="34" charset="0"/>
              </a:rPr>
              <a:t>Plot</a:t>
            </a:r>
            <a:endParaRPr sz="2800" dirty="0">
              <a:latin typeface="Arial Black" panose="020B0A04020102020204" pitchFamily="34" charset="0"/>
            </a:endParaRPr>
          </a:p>
        </p:txBody>
      </p:sp>
      <p:sp>
        <p:nvSpPr>
          <p:cNvPr id="392" name="Google Shape;392;p6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latin typeface="Arial"/>
                <a:ea typeface="Arial"/>
                <a:cs typeface="Arial"/>
                <a:sym typeface="Arial"/>
                <a:hlinkClick r:id="rId3"/>
              </a:rPr>
              <a:t>Show students the following video on how setting impacts the plot</a:t>
            </a:r>
            <a:r>
              <a:rPr lang="en" dirty="0">
                <a:latin typeface="Arial"/>
                <a:ea typeface="Arial"/>
                <a:cs typeface="Arial"/>
                <a:sym typeface="Arial"/>
              </a:rPr>
              <a:t>: </a:t>
            </a:r>
            <a:endParaRPr lang="en" dirty="0" smtClean="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endParaRPr lang="en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 smtClean="0">
                <a:latin typeface="Arial"/>
                <a:ea typeface="Arial"/>
                <a:cs typeface="Arial"/>
                <a:sym typeface="Arial"/>
                <a:hlinkClick r:id="rId4"/>
              </a:rPr>
              <a:t>Have </a:t>
            </a:r>
            <a:r>
              <a:rPr lang="en" dirty="0">
                <a:latin typeface="Arial"/>
                <a:ea typeface="Arial"/>
                <a:cs typeface="Arial"/>
                <a:sym typeface="Arial"/>
                <a:hlinkClick r:id="rId4"/>
              </a:rPr>
              <a:t>students complete the following activity using setting</a:t>
            </a:r>
            <a:r>
              <a:rPr lang="en" dirty="0">
                <a:latin typeface="Arial"/>
                <a:ea typeface="Arial"/>
                <a:cs typeface="Arial"/>
                <a:sym typeface="Arial"/>
              </a:rPr>
              <a:t>: </a:t>
            </a:r>
            <a:endParaRPr lang="en" dirty="0" smtClean="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endParaRPr lang="en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 smtClean="0">
                <a:latin typeface="Arial"/>
                <a:ea typeface="Arial"/>
                <a:cs typeface="Arial"/>
                <a:sym typeface="Arial"/>
                <a:hlinkClick r:id="rId5"/>
              </a:rPr>
              <a:t>Picture </a:t>
            </a:r>
            <a:r>
              <a:rPr lang="en" dirty="0">
                <a:latin typeface="Arial"/>
                <a:ea typeface="Arial"/>
                <a:cs typeface="Arial"/>
                <a:sym typeface="Arial"/>
                <a:hlinkClick r:id="rId5"/>
              </a:rPr>
              <a:t>books with well developed </a:t>
            </a:r>
            <a:r>
              <a:rPr lang="en" dirty="0" smtClean="0">
                <a:latin typeface="Arial"/>
                <a:ea typeface="Arial"/>
                <a:cs typeface="Arial"/>
                <a:sym typeface="Arial"/>
                <a:hlinkClick r:id="rId5"/>
              </a:rPr>
              <a:t>settings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6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latin typeface="Arial Black" panose="020B0A04020102020204" pitchFamily="34" charset="0"/>
              </a:rPr>
              <a:t>Teacher Notes: Teaching Conflict</a:t>
            </a:r>
            <a:endParaRPr sz="3200" dirty="0">
              <a:latin typeface="Arial Black" panose="020B0A04020102020204" pitchFamily="34" charset="0"/>
            </a:endParaRPr>
          </a:p>
        </p:txBody>
      </p:sp>
      <p:sp>
        <p:nvSpPr>
          <p:cNvPr id="410" name="Google Shape;410;p6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  <a:hlinkClick r:id="rId3"/>
              </a:rPr>
              <a:t>Use the following activity from ReadWriteThink to review </a:t>
            </a:r>
            <a:r>
              <a:rPr lang="en" dirty="0" smtClean="0">
                <a:solidFill>
                  <a:schemeClr val="accent1"/>
                </a:solidFill>
                <a:hlinkClick r:id="rId3"/>
              </a:rPr>
              <a:t>conflict</a:t>
            </a:r>
            <a:endParaRPr lang="en" dirty="0">
              <a:solidFill>
                <a:schemeClr val="accent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 smtClean="0">
                <a:solidFill>
                  <a:schemeClr val="accent1"/>
                </a:solidFill>
              </a:rPr>
              <a:t>The </a:t>
            </a:r>
            <a:r>
              <a:rPr lang="en" dirty="0">
                <a:solidFill>
                  <a:schemeClr val="accent1"/>
                </a:solidFill>
              </a:rPr>
              <a:t>following short stories are excellent sources for teaching conflict: “Lady or Tiger”, “The Monkey’s Paw”, “The Tell Tale Heart”, “Thank You M’am”.</a:t>
            </a:r>
            <a:endParaRPr dirty="0">
              <a:solidFill>
                <a:schemeClr val="accent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With a partner or small group have a student rewrite a fairy tale and change the conflit.</a:t>
            </a:r>
            <a:endParaRPr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6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Arial Black" panose="020B0A04020102020204" pitchFamily="34" charset="0"/>
              </a:rPr>
              <a:t>Teacher </a:t>
            </a:r>
            <a:r>
              <a:rPr lang="en" sz="3600" dirty="0" smtClean="0">
                <a:latin typeface="Arial Black" panose="020B0A04020102020204" pitchFamily="34" charset="0"/>
              </a:rPr>
              <a:t>notes: Revising </a:t>
            </a:r>
            <a:r>
              <a:rPr lang="en" sz="3600" dirty="0">
                <a:latin typeface="Arial Black" panose="020B0A04020102020204" pitchFamily="34" charset="0"/>
              </a:rPr>
              <a:t>V</a:t>
            </a:r>
            <a:r>
              <a:rPr lang="en" sz="3600" dirty="0" smtClean="0">
                <a:latin typeface="Arial Black" panose="020B0A04020102020204" pitchFamily="34" charset="0"/>
              </a:rPr>
              <a:t>oice</a:t>
            </a:r>
            <a:endParaRPr sz="3600" dirty="0">
              <a:latin typeface="Arial Black" panose="020B0A04020102020204" pitchFamily="34" charset="0"/>
            </a:endParaRPr>
          </a:p>
        </p:txBody>
      </p:sp>
      <p:sp>
        <p:nvSpPr>
          <p:cNvPr id="416" name="Google Shape;416;p6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hlinkClick r:id="rId3"/>
              </a:rPr>
              <a:t>Help students find their voice in writing with the following </a:t>
            </a:r>
            <a:r>
              <a:rPr lang="en" dirty="0" smtClean="0">
                <a:hlinkClick r:id="rId3"/>
              </a:rPr>
              <a:t>activity</a:t>
            </a:r>
            <a:endParaRPr sz="1400"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hlinkClick r:id="rId4"/>
              </a:rPr>
              <a:t>Share with students the hand out that provides examples of emotions used in voice</a:t>
            </a:r>
            <a:r>
              <a:rPr lang="en" dirty="0"/>
              <a:t>. </a:t>
            </a:r>
            <a:endParaRPr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67"/>
          <p:cNvSpPr txBox="1">
            <a:spLocks noGrp="1"/>
          </p:cNvSpPr>
          <p:nvPr>
            <p:ph type="title"/>
          </p:nvPr>
        </p:nvSpPr>
        <p:spPr>
          <a:xfrm>
            <a:off x="302823" y="70908"/>
            <a:ext cx="8520600" cy="4528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sz="2800" dirty="0">
                <a:latin typeface="Arial Black" panose="020B0A04020102020204" pitchFamily="34" charset="0"/>
              </a:rPr>
              <a:t>Cited</a:t>
            </a:r>
            <a:r>
              <a:rPr lang="en" sz="3600" dirty="0">
                <a:latin typeface="Arial Black" panose="020B0A04020102020204" pitchFamily="34" charset="0"/>
              </a:rPr>
              <a:t> </a:t>
            </a:r>
            <a:r>
              <a:rPr lang="en" sz="2800" dirty="0">
                <a:latin typeface="Arial Black" panose="020B0A04020102020204" pitchFamily="34" charset="0"/>
              </a:rPr>
              <a:t>Sources</a:t>
            </a:r>
            <a:endParaRPr sz="3600" dirty="0">
              <a:latin typeface="Arial Black" panose="020B0A04020102020204" pitchFamily="34" charset="0"/>
            </a:endParaRPr>
          </a:p>
        </p:txBody>
      </p:sp>
      <p:sp>
        <p:nvSpPr>
          <p:cNvPr id="416" name="Google Shape;416;p67"/>
          <p:cNvSpPr txBox="1">
            <a:spLocks noGrp="1"/>
          </p:cNvSpPr>
          <p:nvPr>
            <p:ph type="body" idx="1"/>
          </p:nvPr>
        </p:nvSpPr>
        <p:spPr>
          <a:xfrm>
            <a:off x="285067" y="562850"/>
            <a:ext cx="8520600" cy="43376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1600"/>
              </a:spcBef>
              <a:buNone/>
            </a:pPr>
            <a:r>
              <a:rPr lang="en-US" sz="1200" i="1" dirty="0" smtClean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Conflict </a:t>
            </a: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Map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[Http://www.readwritethink.org/files/resources/printouts/Conflict Map.pdf].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0" marR="190500" lvl="0" indent="0">
              <a:lnSpc>
                <a:spcPct val="100000"/>
              </a:lnSpc>
              <a:spcBef>
                <a:spcPts val="16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Editing Checklist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[Http://www.readwritethink.org/files/resources/printouts/Editing Checklist.pdf].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0" marR="190500" lvl="0" indent="0">
              <a:lnSpc>
                <a:spcPct val="100000"/>
              </a:lnSpc>
              <a:buNone/>
            </a:pPr>
            <a:endParaRPr lang="en-US" sz="1200" dirty="0">
              <a:solidFill>
                <a:srgbClr val="32323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190500" lvl="0" indent="0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Elements and Techniques of Effective Storytelling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[Https://static01.nyt.com/files/2018/learning/EffectiveStorytellingLN.pdf].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0" marR="190500" lvl="0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Expository Writing - </a:t>
            </a:r>
            <a:r>
              <a:rPr lang="en-US" sz="1200" i="1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</a:t>
            </a: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for Writing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[Https://www.time4writing.com/writing-resources/expository-writing-graphic-organizers/].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0" marR="190500" lvl="0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Expository Writing - Graphic Organizers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[Https://www.time4writing.com/writing-resources/expository-writing-graphic-organizers/].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0" marR="190500" lvl="0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List of Picture Books - Setting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[Http://www.readwritethink.org/files/resources/lesson_images/lesson107/107BookList.pdf].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0" marR="190500" lvl="0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 That Emotion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[Https://www.scholastic.com/content/dam/teachers/lesson-plans/migrated-featured-files/name_that_emotion.pdf].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lang="en-US" sz="1200" dirty="0">
                <a:solidFill>
                  <a:srgbClr val="323232"/>
                </a:solidFill>
                <a:highlight>
                  <a:schemeClr val="lt2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L="0" marR="190500" lvl="0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Narrative Writing Video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[Https://www.youtube.com/watch?v=eByzm-hEByM].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0" marR="190500" lvl="0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Persuasive Writing Graphic Organizer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[Http://bhsmoon.weebly.com/uploads/4/6/4/3/4643315/ghsgwt_persuasive_writing_graphic_organizers.pdf].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4244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67"/>
          <p:cNvSpPr txBox="1">
            <a:spLocks noGrp="1"/>
          </p:cNvSpPr>
          <p:nvPr>
            <p:ph type="title"/>
          </p:nvPr>
        </p:nvSpPr>
        <p:spPr>
          <a:xfrm>
            <a:off x="302823" y="70908"/>
            <a:ext cx="8520600" cy="4528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sz="2800" dirty="0">
                <a:latin typeface="Arial Black" panose="020B0A04020102020204" pitchFamily="34" charset="0"/>
              </a:rPr>
              <a:t>Sources Cited Continued</a:t>
            </a:r>
            <a:endParaRPr sz="3600" dirty="0">
              <a:latin typeface="Arial Black" panose="020B0A04020102020204" pitchFamily="34" charset="0"/>
            </a:endParaRPr>
          </a:p>
        </p:txBody>
      </p:sp>
      <p:sp>
        <p:nvSpPr>
          <p:cNvPr id="416" name="Google Shape;416;p67"/>
          <p:cNvSpPr txBox="1">
            <a:spLocks noGrp="1"/>
          </p:cNvSpPr>
          <p:nvPr>
            <p:ph type="body" idx="1"/>
          </p:nvPr>
        </p:nvSpPr>
        <p:spPr>
          <a:xfrm>
            <a:off x="285067" y="562850"/>
            <a:ext cx="8520600" cy="43376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190500" lvl="0" indent="0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Personal Narrative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[Https://www.youtube.com/watch?v=AxInWagSaA0].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0" marR="190500" lvl="0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Podcast Planner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[Https://static01.nyt.com/files/2018/learning/PodcastPlanningHandoutLN.pdf].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0" marR="190500" lvl="0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Podcast Rubric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[Https://www.bville.org/tfiles/folder1824/Podcast Rubric.doc].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0" marR="190500" lvl="0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Rags to Riches - Adjective and Adverbs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[Https://www.quia.com/rr/823162.html].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0" marR="190500" lvl="0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Rags to Riches - Text Structure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[Https://www.quia.com/rr/369052.html].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0" marR="190500" lvl="0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Script Writing Rubric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[Http://rubistar.4teachers.org/index.php?screen=ShowRubric&amp;rubric_id=1662696&amp;].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0" marR="152400" lvl="0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Seeking an End Podcast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[Https://www.wnyc.org/story/seeking-end-cycles-abuse/].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215900" marR="152400" lvl="0" indent="0" algn="r">
              <a:lnSpc>
                <a:spcPct val="100000"/>
              </a:lnSpc>
              <a:buNone/>
            </a:pPr>
            <a:endParaRPr lang="en-US" sz="1000" u="sng" dirty="0">
              <a:solidFill>
                <a:srgbClr val="1F9CC8"/>
              </a:solidFill>
              <a:latin typeface="Arial"/>
              <a:ea typeface="Arial"/>
              <a:cs typeface="Arial"/>
              <a:sym typeface="Arial"/>
              <a:hlinkClick r:id="rId3"/>
            </a:endParaRPr>
          </a:p>
          <a:p>
            <a:pPr marL="0" marR="190500" lvl="0" indent="0">
              <a:lnSpc>
                <a:spcPct val="100000"/>
              </a:lnSpc>
              <a:spcBef>
                <a:spcPts val="500"/>
              </a:spcBef>
              <a:buNone/>
            </a:pP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Virginia Department of Education.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 Virginia Department of Education. Retrieved from http://www.doe.virginia.gov/</a:t>
            </a:r>
          </a:p>
          <a:p>
            <a:pPr marL="0" marR="190500" lvl="0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Writing mini lesson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[Https://static01.nyt.com/files/2018/learning/ElementsTechniquesEffectiveStorytellingLN.pdf].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0" marR="190500" lvl="0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Writing Mini Lesson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[Https://rockinresources.com/2015/04/writing-mini-lesson-20-dialogue-in.html].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0" marR="190500" lvl="0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YouTube Video - Persuasive Writing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[Https://www.youtube.com/watch?v=hD9arWXIddM].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  <a:p>
            <a:pPr marL="0" marR="190500" lvl="0" indent="0">
              <a:lnSpc>
                <a:spcPct val="100000"/>
              </a:lnSpc>
              <a:spcBef>
                <a:spcPts val="1500"/>
              </a:spcBef>
              <a:buNone/>
            </a:pPr>
            <a:r>
              <a:rPr lang="en-US" sz="1200" i="1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YouTube Video - Plot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[Https://www.youtube.com/watch?v=5QaCfbRcNDo]. (</a:t>
            </a:r>
            <a:r>
              <a:rPr lang="en-US" sz="1200" dirty="0" err="1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n.d.</a:t>
            </a:r>
            <a:r>
              <a:rPr lang="en-US" sz="1200" dirty="0">
                <a:solidFill>
                  <a:srgbClr val="32323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34411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Disclaimer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/>
                </a:solidFill>
                <a:latin typeface="+mn-lt"/>
              </a:rPr>
              <a:t>Reference within this presentation to any specific commercial or non-commercial product, process, or service by trade name, trademark, manufacturer or otherwise does not constitute or imply an endorsement, recommendation, or favoring by the Virginia Department of Education</a:t>
            </a:r>
            <a:r>
              <a:rPr lang="en-US" sz="2800" dirty="0">
                <a:latin typeface="+mn-lt"/>
              </a:rPr>
              <a:t>.</a:t>
            </a:r>
          </a:p>
        </p:txBody>
      </p:sp>
      <p:pic>
        <p:nvPicPr>
          <p:cNvPr id="12" name="Picture 2" descr="Decorativ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411"/>
          <a:stretch/>
        </p:blipFill>
        <p:spPr bwMode="auto">
          <a:xfrm>
            <a:off x="7216049" y="4290661"/>
            <a:ext cx="1746689" cy="75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93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rial Black" panose="020B0A04020102020204" pitchFamily="34" charset="0"/>
              </a:rPr>
              <a:t>Standards 6-8</a:t>
            </a:r>
            <a:endParaRPr dirty="0">
              <a:latin typeface="Arial Black" panose="020B0A04020102020204" pitchFamily="34" charset="0"/>
            </a:endParaRPr>
          </a:p>
        </p:txBody>
      </p:sp>
      <p:sp>
        <p:nvSpPr>
          <p:cNvPr id="121" name="Google Shape;121;p2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6.7 The student will write in a variety of forms to include narrative, expository, persuasive, and </a:t>
            </a:r>
            <a:r>
              <a:rPr lang="en" b="1" dirty="0">
                <a:solidFill>
                  <a:srgbClr val="434343"/>
                </a:solidFill>
                <a:highlight>
                  <a:srgbClr val="F06292"/>
                </a:highlight>
                <a:latin typeface="Roboto"/>
                <a:ea typeface="Roboto"/>
                <a:cs typeface="Roboto"/>
                <a:sym typeface="Roboto"/>
              </a:rPr>
              <a:t>reflective </a:t>
            </a:r>
            <a:r>
              <a:rPr lang="en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with an </a:t>
            </a:r>
            <a:r>
              <a:rPr lang="en" dirty="0">
                <a:solidFill>
                  <a:srgbClr val="434343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emphasis on narrative and </a:t>
            </a:r>
            <a:r>
              <a:rPr lang="en" dirty="0">
                <a:solidFill>
                  <a:srgbClr val="434343"/>
                </a:solidFill>
                <a:highlight>
                  <a:srgbClr val="F06292"/>
                </a:highlight>
                <a:latin typeface="Roboto"/>
                <a:ea typeface="Roboto"/>
                <a:cs typeface="Roboto"/>
                <a:sym typeface="Roboto"/>
              </a:rPr>
              <a:t>reflective </a:t>
            </a:r>
            <a:r>
              <a:rPr lang="en" dirty="0">
                <a:solidFill>
                  <a:srgbClr val="434343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writing.</a:t>
            </a:r>
            <a:endParaRPr dirty="0">
              <a:solidFill>
                <a:srgbClr val="434343"/>
              </a:solidFill>
              <a:highlight>
                <a:srgbClr val="FFFF00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7.7 The student will write in a variety of forms to include narrative, expository, persuasive, and </a:t>
            </a:r>
            <a:r>
              <a:rPr lang="en" b="1" dirty="0">
                <a:solidFill>
                  <a:srgbClr val="434343"/>
                </a:solidFill>
                <a:highlight>
                  <a:srgbClr val="F06292"/>
                </a:highlight>
                <a:latin typeface="Roboto"/>
                <a:ea typeface="Roboto"/>
                <a:cs typeface="Roboto"/>
                <a:sym typeface="Roboto"/>
              </a:rPr>
              <a:t>reflective </a:t>
            </a:r>
            <a:r>
              <a:rPr lang="en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with an </a:t>
            </a:r>
            <a:r>
              <a:rPr lang="en" dirty="0">
                <a:solidFill>
                  <a:srgbClr val="434343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emphasis on expository and persuasive writing.</a:t>
            </a:r>
            <a:endParaRPr dirty="0">
              <a:solidFill>
                <a:srgbClr val="434343"/>
              </a:solidFill>
              <a:highlight>
                <a:srgbClr val="FFFF00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8.7 The student will write in a variety of forms to include narrative, expository, persuasive, and </a:t>
            </a:r>
            <a:r>
              <a:rPr lang="en" b="1" dirty="0">
                <a:solidFill>
                  <a:srgbClr val="434343"/>
                </a:solidFill>
                <a:highlight>
                  <a:srgbClr val="F06292"/>
                </a:highlight>
                <a:latin typeface="Roboto"/>
                <a:ea typeface="Roboto"/>
                <a:cs typeface="Roboto"/>
                <a:sym typeface="Roboto"/>
              </a:rPr>
              <a:t>reflective </a:t>
            </a:r>
            <a:r>
              <a:rPr lang="en" dirty="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with an </a:t>
            </a:r>
            <a:r>
              <a:rPr lang="en" dirty="0">
                <a:solidFill>
                  <a:srgbClr val="434343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emphasis on expository and persuasive writing.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Arial Black" panose="020B0A04020102020204" pitchFamily="34" charset="0"/>
              </a:rPr>
              <a:t>Standards 9-12</a:t>
            </a:r>
            <a:endParaRPr dirty="0">
              <a:latin typeface="Arial Black" panose="020B0A04020102020204" pitchFamily="34" charset="0"/>
            </a:endParaRPr>
          </a:p>
        </p:txBody>
      </p:sp>
      <p:sp>
        <p:nvSpPr>
          <p:cNvPr id="127" name="Google Shape;127;p2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9.6 The student will write in a variety of forms to include expository, persuasive, </a:t>
            </a:r>
            <a:r>
              <a:rPr lang="en">
                <a:solidFill>
                  <a:srgbClr val="000000"/>
                </a:solidFill>
                <a:highlight>
                  <a:srgbClr val="D23369"/>
                </a:highlight>
                <a:latin typeface="Roboto"/>
                <a:ea typeface="Roboto"/>
                <a:cs typeface="Roboto"/>
                <a:sym typeface="Roboto"/>
              </a:rPr>
              <a:t>reflective</a:t>
            </a: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and analytic with an </a:t>
            </a:r>
            <a:r>
              <a:rPr lang="en">
                <a:solidFill>
                  <a:srgbClr val="000000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emphasis on persuasion and analysis.</a:t>
            </a:r>
            <a:endParaRPr>
              <a:solidFill>
                <a:srgbClr val="000000"/>
              </a:solidFill>
              <a:highlight>
                <a:srgbClr val="FFFF00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10.6 The student will write in a variety of forms to include persuasive, </a:t>
            </a:r>
            <a:r>
              <a:rPr lang="en">
                <a:solidFill>
                  <a:srgbClr val="000000"/>
                </a:solidFill>
                <a:highlight>
                  <a:srgbClr val="D23369"/>
                </a:highlight>
                <a:latin typeface="Roboto"/>
                <a:ea typeface="Roboto"/>
                <a:cs typeface="Roboto"/>
                <a:sym typeface="Roboto"/>
              </a:rPr>
              <a:t>reflective,</a:t>
            </a: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interpretive, and analytic with an </a:t>
            </a:r>
            <a:r>
              <a:rPr lang="en">
                <a:solidFill>
                  <a:srgbClr val="000000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emphasis on persuasion and analysis. </a:t>
            </a:r>
            <a:endParaRPr>
              <a:solidFill>
                <a:srgbClr val="000000"/>
              </a:solidFill>
              <a:highlight>
                <a:srgbClr val="FFFF00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11.6 The student will write in a variety of forms, to include persuasive/argumentative, </a:t>
            </a:r>
            <a:r>
              <a:rPr lang="en">
                <a:solidFill>
                  <a:srgbClr val="000000"/>
                </a:solidFill>
                <a:highlight>
                  <a:srgbClr val="D23369"/>
                </a:highlight>
                <a:latin typeface="Roboto"/>
                <a:ea typeface="Roboto"/>
                <a:cs typeface="Roboto"/>
                <a:sym typeface="Roboto"/>
              </a:rPr>
              <a:t>reflective</a:t>
            </a: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interpretive, and analytic with an </a:t>
            </a:r>
            <a:r>
              <a:rPr lang="en">
                <a:solidFill>
                  <a:srgbClr val="000000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emphasis on persuasion/argumentation. </a:t>
            </a:r>
            <a:endParaRPr>
              <a:solidFill>
                <a:srgbClr val="000000"/>
              </a:solidFill>
              <a:highlight>
                <a:srgbClr val="FFFF00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12.6 The student will write in a variety of forms to include persuasive/argumentative </a:t>
            </a:r>
            <a:r>
              <a:rPr lang="en">
                <a:solidFill>
                  <a:srgbClr val="000000"/>
                </a:solidFill>
                <a:highlight>
                  <a:srgbClr val="D23369"/>
                </a:highlight>
                <a:latin typeface="Roboto"/>
                <a:ea typeface="Roboto"/>
                <a:cs typeface="Roboto"/>
                <a:sym typeface="Roboto"/>
              </a:rPr>
              <a:t>reflective</a:t>
            </a: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interpretive, and analytic with </a:t>
            </a:r>
            <a:r>
              <a:rPr lang="en">
                <a:solidFill>
                  <a:srgbClr val="000000"/>
                </a:solidFill>
                <a:highlight>
                  <a:srgbClr val="FFFF00"/>
                </a:highlight>
                <a:latin typeface="Roboto"/>
                <a:ea typeface="Roboto"/>
                <a:cs typeface="Roboto"/>
                <a:sym typeface="Roboto"/>
              </a:rPr>
              <a:t>an emphasis on persuasion/argumentation. </a:t>
            </a:r>
            <a:endParaRPr>
              <a:solidFill>
                <a:srgbClr val="000000"/>
              </a:solidFill>
              <a:highlight>
                <a:srgbClr val="FFFF00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200"/>
              </a:spcBef>
              <a:spcAft>
                <a:spcPts val="0"/>
              </a:spcAft>
              <a:buNone/>
            </a:pP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 txBox="1">
            <a:spLocks noGrp="1"/>
          </p:cNvSpPr>
          <p:nvPr>
            <p:ph type="title"/>
          </p:nvPr>
        </p:nvSpPr>
        <p:spPr>
          <a:xfrm>
            <a:off x="303974" y="310400"/>
            <a:ext cx="8618083" cy="107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solidFill>
                  <a:srgbClr val="000000"/>
                </a:solidFill>
                <a:latin typeface="Arial Black" panose="020B0A04020102020204" pitchFamily="34" charset="0"/>
              </a:rPr>
              <a:t>A </a:t>
            </a:r>
            <a:r>
              <a:rPr lang="en" sz="4400" dirty="0" smtClean="0">
                <a:solidFill>
                  <a:srgbClr val="000000"/>
                </a:solidFill>
                <a:latin typeface="Arial Black" panose="020B0A04020102020204" pitchFamily="34" charset="0"/>
              </a:rPr>
              <a:t>podcast is</a:t>
            </a:r>
            <a:r>
              <a:rPr lang="en" sz="4400" dirty="0">
                <a:solidFill>
                  <a:srgbClr val="000000"/>
                </a:solidFill>
                <a:latin typeface="Arial Black" panose="020B0A04020102020204" pitchFamily="34" charset="0"/>
              </a:rPr>
              <a:t>...</a:t>
            </a:r>
            <a:endParaRPr sz="4400" dirty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40" name="Google Shape;140;p25"/>
          <p:cNvSpPr txBox="1">
            <a:spLocks noGrp="1"/>
          </p:cNvSpPr>
          <p:nvPr>
            <p:ph type="body" idx="2"/>
          </p:nvPr>
        </p:nvSpPr>
        <p:spPr>
          <a:xfrm>
            <a:off x="303974" y="1225625"/>
            <a:ext cx="7810215" cy="201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" sz="2400" dirty="0">
                <a:solidFill>
                  <a:srgbClr val="000000"/>
                </a:solidFill>
              </a:rPr>
              <a:t>Something that uses the internet to make digital recordings 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" sz="2400" dirty="0">
                <a:solidFill>
                  <a:srgbClr val="000000"/>
                </a:solidFill>
              </a:rPr>
              <a:t>May be recorded using a computer or phone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AutoNum type="arabicPeriod"/>
            </a:pPr>
            <a:r>
              <a:rPr lang="en" sz="2400" dirty="0">
                <a:solidFill>
                  <a:srgbClr val="000000"/>
                </a:solidFill>
              </a:rPr>
              <a:t>Requires a person to listen to information or stories</a:t>
            </a:r>
            <a:endParaRPr sz="24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4501" y="1103799"/>
            <a:ext cx="742173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342900">
              <a:buSzPts val="1800"/>
              <a:buAutoNum type="arabicPeriod"/>
            </a:pPr>
            <a:r>
              <a:rPr lang="en-US" sz="1800" dirty="0"/>
              <a:t>You may work alone or with a partner.</a:t>
            </a:r>
          </a:p>
          <a:p>
            <a:pPr marL="457200" lvl="0" indent="-342900">
              <a:buSzPts val="1800"/>
              <a:buAutoNum type="arabicPeriod"/>
            </a:pPr>
            <a:r>
              <a:rPr lang="en-US" sz="1800" dirty="0"/>
              <a:t>Choose a topic that interests you to create a podcast.</a:t>
            </a:r>
          </a:p>
          <a:p>
            <a:pPr marL="457200" lvl="0" indent="-342900">
              <a:buSzPts val="1800"/>
              <a:buAutoNum type="arabicPeriod"/>
            </a:pPr>
            <a:r>
              <a:rPr lang="en-US" sz="1800" dirty="0"/>
              <a:t>Complete the Podcast Planner Worksheet (One planner per person)</a:t>
            </a:r>
          </a:p>
          <a:p>
            <a:pPr marL="457200" lvl="0" indent="-342900">
              <a:buSzPts val="1800"/>
              <a:buAutoNum type="arabicPeriod"/>
            </a:pPr>
            <a:r>
              <a:rPr lang="en-US" sz="1800" dirty="0"/>
              <a:t>Begin drafting the podcast script.</a:t>
            </a:r>
          </a:p>
          <a:p>
            <a:pPr lvl="0">
              <a:spcBef>
                <a:spcPts val="1600"/>
              </a:spcBef>
            </a:pPr>
            <a:r>
              <a:rPr lang="en-US" sz="1800" dirty="0"/>
              <a:t> 5. Edit script for proper spelling, grammar, capitalization, and punctuation (quotations for dialog). </a:t>
            </a:r>
          </a:p>
          <a:p>
            <a:pPr lvl="0">
              <a:spcBef>
                <a:spcPts val="1600"/>
              </a:spcBef>
            </a:pPr>
            <a:r>
              <a:rPr lang="en-US" sz="1800" dirty="0"/>
              <a:t> 6. Practice recording your voice using your podcast script.</a:t>
            </a:r>
          </a:p>
          <a:p>
            <a:pPr lvl="0">
              <a:spcBef>
                <a:spcPts val="1600"/>
              </a:spcBef>
            </a:pPr>
            <a:r>
              <a:rPr lang="en-US" sz="1800" dirty="0"/>
              <a:t> 7. Revise and record your final podcast. Should be 1-3 minutes in length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700" y="292849"/>
            <a:ext cx="8619236" cy="1308100"/>
          </a:xfrm>
        </p:spPr>
        <p:txBody>
          <a:bodyPr/>
          <a:lstStyle/>
          <a:p>
            <a:pPr lvl="0"/>
            <a:r>
              <a:rPr lang="en-US" sz="3600" dirty="0">
                <a:latin typeface="Arial Black" panose="020B0A04020102020204" pitchFamily="34" charset="0"/>
              </a:rPr>
              <a:t>Podcast </a:t>
            </a:r>
            <a:r>
              <a:rPr lang="en-US" sz="3600" dirty="0" smtClean="0">
                <a:latin typeface="Arial Black" panose="020B0A04020102020204" pitchFamily="34" charset="0"/>
              </a:rPr>
              <a:t>Assignment Overview</a:t>
            </a:r>
            <a:endParaRPr lang="en-US" sz="3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34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0"/>
          <p:cNvSpPr txBox="1">
            <a:spLocks noGrp="1"/>
          </p:cNvSpPr>
          <p:nvPr>
            <p:ph type="body" idx="1"/>
          </p:nvPr>
        </p:nvSpPr>
        <p:spPr>
          <a:xfrm>
            <a:off x="3308750" y="450125"/>
            <a:ext cx="5362800" cy="310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rgbClr val="000000"/>
                </a:solidFill>
              </a:rPr>
              <a:t>   </a:t>
            </a:r>
            <a:r>
              <a:rPr lang="en" dirty="0">
                <a:solidFill>
                  <a:schemeClr val="accent1"/>
                </a:solidFill>
              </a:rPr>
              <a:t>1.What is a Podcast?</a:t>
            </a:r>
            <a:endParaRPr dirty="0">
              <a:solidFill>
                <a:schemeClr val="accent1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2.Why is it important to be a good listener?</a:t>
            </a:r>
            <a:endParaRPr dirty="0">
              <a:solidFill>
                <a:schemeClr val="accent1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3.Ask students what makes a good story</a:t>
            </a:r>
            <a:endParaRPr dirty="0">
              <a:solidFill>
                <a:schemeClr val="accent1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4. Give students the handout of Elements and Techniques of </a:t>
            </a:r>
            <a:r>
              <a:rPr lang="en" u="sng" dirty="0">
                <a:solidFill>
                  <a:schemeClr val="accent1"/>
                </a:solidFill>
                <a:hlinkClick r:id="rId3"/>
              </a:rPr>
              <a:t>Effective Storytelling </a:t>
            </a:r>
            <a:r>
              <a:rPr lang="en" dirty="0">
                <a:solidFill>
                  <a:schemeClr val="accent1"/>
                </a:solidFill>
              </a:rPr>
              <a:t>ten to sample Podcast</a:t>
            </a:r>
            <a:endParaRPr dirty="0">
              <a:solidFill>
                <a:schemeClr val="accent1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6. Share Podcast assignment-planner and writing prompts</a:t>
            </a:r>
            <a:endParaRPr dirty="0">
              <a:solidFill>
                <a:schemeClr val="accent1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7. Review story elements </a:t>
            </a:r>
            <a:endParaRPr dirty="0">
              <a:solidFill>
                <a:schemeClr val="accent1"/>
              </a:solidFill>
            </a:endParaRPr>
          </a:p>
        </p:txBody>
      </p:sp>
      <p:sp>
        <p:nvSpPr>
          <p:cNvPr id="173" name="Google Shape;173;p30"/>
          <p:cNvSpPr txBox="1">
            <a:spLocks noGrp="1"/>
          </p:cNvSpPr>
          <p:nvPr>
            <p:ph type="title"/>
          </p:nvPr>
        </p:nvSpPr>
        <p:spPr>
          <a:xfrm>
            <a:off x="150920" y="896645"/>
            <a:ext cx="3460122" cy="24945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>
                <a:latin typeface="Arial Black" panose="020B0A04020102020204" pitchFamily="34" charset="0"/>
              </a:rPr>
              <a:t>Podcast </a:t>
            </a:r>
            <a:r>
              <a:rPr lang="en" sz="4000" dirty="0">
                <a:latin typeface="Arial Black" panose="020B0A04020102020204" pitchFamily="34" charset="0"/>
              </a:rPr>
              <a:t>in a Week </a:t>
            </a:r>
            <a:endParaRPr sz="4000" dirty="0">
              <a:latin typeface="Arial Black" panose="020B0A0402010202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>
                <a:latin typeface="Arial Black" panose="020B0A04020102020204" pitchFamily="34" charset="0"/>
              </a:rPr>
              <a:t> </a:t>
            </a:r>
            <a:r>
              <a:rPr lang="en" sz="4000" dirty="0" smtClean="0">
                <a:latin typeface="Arial Black" panose="020B0A04020102020204" pitchFamily="34" charset="0"/>
              </a:rPr>
              <a:t>Day </a:t>
            </a:r>
            <a:r>
              <a:rPr lang="en" sz="4000" dirty="0">
                <a:latin typeface="Arial Black" panose="020B0A04020102020204" pitchFamily="34" charset="0"/>
              </a:rPr>
              <a:t>One </a:t>
            </a:r>
            <a:endParaRPr sz="40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1"/>
          <p:cNvSpPr txBox="1">
            <a:spLocks noGrp="1"/>
          </p:cNvSpPr>
          <p:nvPr>
            <p:ph type="title"/>
          </p:nvPr>
        </p:nvSpPr>
        <p:spPr>
          <a:xfrm>
            <a:off x="474474" y="707576"/>
            <a:ext cx="2854652" cy="37667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 smtClean="0">
                <a:latin typeface="Arial Black" panose="020B0A04020102020204" pitchFamily="34" charset="0"/>
              </a:rPr>
              <a:t>Podcast       in a </a:t>
            </a:r>
            <a:r>
              <a:rPr lang="en" sz="4400" dirty="0">
                <a:latin typeface="Arial Black" panose="020B0A04020102020204" pitchFamily="34" charset="0"/>
              </a:rPr>
              <a:t>Week </a:t>
            </a:r>
            <a:endParaRPr sz="4400" dirty="0">
              <a:latin typeface="Arial Black" panose="020B0A04020102020204" pitchFamily="34" charset="0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 smtClean="0">
                <a:latin typeface="Arial Black" panose="020B0A04020102020204" pitchFamily="34" charset="0"/>
              </a:rPr>
              <a:t>Day </a:t>
            </a:r>
            <a:r>
              <a:rPr lang="en" sz="4400" dirty="0">
                <a:latin typeface="Arial Black" panose="020B0A04020102020204" pitchFamily="34" charset="0"/>
              </a:rPr>
              <a:t>Two </a:t>
            </a:r>
            <a:endParaRPr sz="4400" dirty="0">
              <a:latin typeface="Arial Black" panose="020B0A04020102020204" pitchFamily="34" charset="0"/>
            </a:endParaRPr>
          </a:p>
        </p:txBody>
      </p:sp>
      <p:sp>
        <p:nvSpPr>
          <p:cNvPr id="181" name="Google Shape;181;p31"/>
          <p:cNvSpPr txBox="1">
            <a:spLocks noGrp="1"/>
          </p:cNvSpPr>
          <p:nvPr>
            <p:ph type="body" idx="1"/>
          </p:nvPr>
        </p:nvSpPr>
        <p:spPr>
          <a:xfrm>
            <a:off x="3861800" y="1217250"/>
            <a:ext cx="4863000" cy="27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Students choose a partner and complete the </a:t>
            </a:r>
            <a:r>
              <a:rPr lang="en" u="sng" dirty="0">
                <a:solidFill>
                  <a:schemeClr val="accent1"/>
                </a:solidFill>
                <a:hlinkClick r:id="rId3"/>
              </a:rPr>
              <a:t>podcast planner</a:t>
            </a:r>
            <a:r>
              <a:rPr lang="en" dirty="0">
                <a:solidFill>
                  <a:schemeClr val="accent1"/>
                </a:solidFill>
              </a:rPr>
              <a:t>. </a:t>
            </a:r>
            <a:endParaRPr sz="1400" dirty="0">
              <a:solidFill>
                <a:schemeClr val="accent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Students turn in the podcast planner and conference with teacher</a:t>
            </a:r>
            <a:endParaRPr dirty="0">
              <a:solidFill>
                <a:schemeClr val="accent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Show students a </a:t>
            </a:r>
            <a:r>
              <a:rPr lang="en" u="sng" dirty="0">
                <a:solidFill>
                  <a:schemeClr val="accent1"/>
                </a:solidFill>
                <a:hlinkClick r:id="rId4" action="ppaction://hlinksldjump"/>
              </a:rPr>
              <a:t>sample script</a:t>
            </a:r>
            <a:endParaRPr dirty="0">
              <a:solidFill>
                <a:schemeClr val="accent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dirty="0">
                <a:solidFill>
                  <a:schemeClr val="accent1"/>
                </a:solidFill>
              </a:rPr>
              <a:t>Mini-lesson on dialogue (included on future slides)</a:t>
            </a:r>
            <a:endParaRPr dirty="0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2110</Words>
  <Application>Microsoft Office PowerPoint</Application>
  <PresentationFormat>On-screen Show (16:9)</PresentationFormat>
  <Paragraphs>266</Paragraphs>
  <Slides>38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7" baseType="lpstr">
      <vt:lpstr>Source Code Pro</vt:lpstr>
      <vt:lpstr>Verdana</vt:lpstr>
      <vt:lpstr>Amatic SC</vt:lpstr>
      <vt:lpstr>Times New Roman</vt:lpstr>
      <vt:lpstr>Roboto</vt:lpstr>
      <vt:lpstr>Comic Sans MS</vt:lpstr>
      <vt:lpstr>Arial Black</vt:lpstr>
      <vt:lpstr>Arial</vt:lpstr>
      <vt:lpstr>Beach Day</vt:lpstr>
      <vt:lpstr>Middle Schoolers Writing…</vt:lpstr>
      <vt:lpstr>Our Information</vt:lpstr>
      <vt:lpstr>Writing Across Grade Levels</vt:lpstr>
      <vt:lpstr>Standards 6-8</vt:lpstr>
      <vt:lpstr>Standards 9-12</vt:lpstr>
      <vt:lpstr>A podcast is...</vt:lpstr>
      <vt:lpstr>Podcast Assignment Overview</vt:lpstr>
      <vt:lpstr>Podcast in a Week   Day One </vt:lpstr>
      <vt:lpstr>Podcast       in a Week  Day Two </vt:lpstr>
      <vt:lpstr> Podcast in a  Week Day Three </vt:lpstr>
      <vt:lpstr>Podcast in a Week  Day Four </vt:lpstr>
      <vt:lpstr>Podcast in a Week  Day Five  </vt:lpstr>
      <vt:lpstr>Apps for Voice Recording </vt:lpstr>
      <vt:lpstr>Royalty Free Sounds: </vt:lpstr>
      <vt:lpstr>Sample NPR Podcasts </vt:lpstr>
      <vt:lpstr>Teacher Notes: Sample Script</vt:lpstr>
      <vt:lpstr>Teacher Notes: Tier  one and two Sentence Frames for Podcasting</vt:lpstr>
      <vt:lpstr>Mini Lessons</vt:lpstr>
      <vt:lpstr>Listening Skills - Why is it important to be a good listener?</vt:lpstr>
      <vt:lpstr>Writing  Focus Based on Your Topic</vt:lpstr>
      <vt:lpstr>Writing Strategies to engage the Listener</vt:lpstr>
      <vt:lpstr>What are the Elements of a Good Story?</vt:lpstr>
      <vt:lpstr>Character Development</vt:lpstr>
      <vt:lpstr>Rules of Dialogue</vt:lpstr>
      <vt:lpstr>Plot Development </vt:lpstr>
      <vt:lpstr>Teacher Notes</vt:lpstr>
      <vt:lpstr>Teacher Notes: Creating a Podcast </vt:lpstr>
      <vt:lpstr>Teacher  notes: Listening to Sample Podcasts</vt:lpstr>
      <vt:lpstr>Teacher Notes: Narrative Writing</vt:lpstr>
      <vt:lpstr>Teacher Notes: Expository Writing</vt:lpstr>
      <vt:lpstr>Teacher Notes: Reflective Writing</vt:lpstr>
      <vt:lpstr>Teacher Notes: Persuasive  Writing</vt:lpstr>
      <vt:lpstr>Teacher notes: How Setting Impacts the Plot</vt:lpstr>
      <vt:lpstr>Teacher Notes: Teaching Conflict</vt:lpstr>
      <vt:lpstr>Teacher notes: Revising Voice</vt:lpstr>
      <vt:lpstr>Cited Sources</vt:lpstr>
      <vt:lpstr>Sources Cited Continued</vt:lpstr>
      <vt:lpstr>Disclaimer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2019-11-01T14:27:34Z</dcterms:modified>
</cp:coreProperties>
</file>