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8"/>
  </p:notesMasterIdLst>
  <p:sldIdLst>
    <p:sldId id="273" r:id="rId2"/>
    <p:sldId id="266" r:id="rId3"/>
    <p:sldId id="294" r:id="rId4"/>
    <p:sldId id="272" r:id="rId5"/>
    <p:sldId id="267" r:id="rId6"/>
    <p:sldId id="269" r:id="rId7"/>
    <p:sldId id="270" r:id="rId8"/>
    <p:sldId id="271" r:id="rId9"/>
    <p:sldId id="29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5" r:id="rId19"/>
    <p:sldId id="286" r:id="rId20"/>
    <p:sldId id="288" r:id="rId21"/>
    <p:sldId id="289" r:id="rId22"/>
    <p:sldId id="290" r:id="rId23"/>
    <p:sldId id="291" r:id="rId24"/>
    <p:sldId id="284" r:id="rId25"/>
    <p:sldId id="293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CE4D9-C866-4F17-8FD1-5F3FADCEAE8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B589-1DC4-4D54-8A60-C868DCF5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4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BEF0-E469-49C0-8FFE-014CB66C8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BEF0-E469-49C0-8FFE-014CB66C8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3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00780-5619-4268-B72E-BCB4D60300E3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8D1FF7-DE7A-468E-81AD-367720C7FD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ecorativ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" y="5611368"/>
            <a:ext cx="8150352" cy="8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3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 rot="5400000">
            <a:off x="-101473" y="5923407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6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 rot="5400000">
            <a:off x="-101473" y="5923407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0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2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52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6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0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5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5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Decorativ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8001000" y="6248400"/>
            <a:ext cx="1002030" cy="4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00780-5619-4268-B72E-BCB4D60300E3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D1FF7-DE7A-468E-81AD-367720C7FD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racycapacity.org/library/Elem-Writing-resources/Write-This-Way_Chapter-1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Integrated Language Arts Instruction:</a:t>
            </a:r>
            <a:br>
              <a:rPr lang="en-US" dirty="0"/>
            </a:br>
            <a:r>
              <a:rPr lang="en-US" dirty="0"/>
              <a:t>K-2 Writing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8991600" cy="1752600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Emily L. </a:t>
            </a:r>
            <a:r>
              <a:rPr lang="en-US" dirty="0" err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McMillen</a:t>
            </a: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, Henrico County Public Schools 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Dr. Tammy M. </a:t>
            </a:r>
            <a:r>
              <a:rPr lang="en-US" dirty="0" err="1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Milby</a:t>
            </a: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, University of Richmond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Dr. Joan A. Rhodes, Virginia Commonwealth University</a:t>
            </a:r>
          </a:p>
        </p:txBody>
      </p:sp>
    </p:spTree>
    <p:extLst>
      <p:ext uri="{BB962C8B-B14F-4D97-AF65-F5344CB8AC3E}">
        <p14:creationId xmlns:p14="http://schemas.microsoft.com/office/powerpoint/2010/main" val="80283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look at some of the days in this unit: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Modeled Writing</a:t>
            </a:r>
          </a:p>
          <a:p>
            <a:pPr fontAlgn="base"/>
            <a:r>
              <a:rPr lang="en-US" dirty="0"/>
              <a:t>Mentor Text</a:t>
            </a:r>
          </a:p>
          <a:p>
            <a:pPr fontAlgn="base"/>
            <a:r>
              <a:rPr lang="en-US" dirty="0"/>
              <a:t>Research and Multimodal Text</a:t>
            </a:r>
          </a:p>
          <a:p>
            <a:pPr fontAlgn="base"/>
            <a:endParaRPr lang="en-US" dirty="0"/>
          </a:p>
          <a:p>
            <a:pPr marL="0" indent="0">
              <a:buNone/>
            </a:pPr>
            <a:r>
              <a:rPr lang="en-US" sz="1800" b="0" dirty="0"/>
              <a:t>- Just a small sampling of what you’ll add into your integrated unit</a:t>
            </a:r>
          </a:p>
        </p:txBody>
      </p:sp>
    </p:spTree>
    <p:extLst>
      <p:ext uri="{BB962C8B-B14F-4D97-AF65-F5344CB8AC3E}">
        <p14:creationId xmlns:p14="http://schemas.microsoft.com/office/powerpoint/2010/main" val="235519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Modeled Writing</a:t>
            </a:r>
            <a:br>
              <a:rPr lang="en-US" dirty="0"/>
            </a:br>
            <a:r>
              <a:rPr lang="en-US" dirty="0"/>
              <a:t>Section Begins </a:t>
            </a:r>
          </a:p>
        </p:txBody>
      </p:sp>
    </p:spTree>
    <p:extLst>
      <p:ext uri="{BB962C8B-B14F-4D97-AF65-F5344CB8AC3E}">
        <p14:creationId xmlns:p14="http://schemas.microsoft.com/office/powerpoint/2010/main" val="101546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graph of teacher writing on chart paper, modeling her writing in front of a classroom of five students. &#10;&#10;Image pulled from https://teachingstratigiesforell.weebly.com/ ">
            <a:extLst>
              <a:ext uri="{FF2B5EF4-FFF2-40B4-BE49-F238E27FC236}">
                <a16:creationId xmlns:a16="http://schemas.microsoft.com/office/drawing/2014/main" id="{434DC907-1204-45C4-BE27-C67D5F01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18" y="1600200"/>
            <a:ext cx="2857500" cy="1981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Teacher models FOR the  students </a:t>
            </a:r>
          </a:p>
          <a:p>
            <a:pPr lvl="1" fontAlgn="base"/>
            <a:r>
              <a:rPr lang="en-US" dirty="0"/>
              <a:t>Models writing</a:t>
            </a:r>
          </a:p>
          <a:p>
            <a:pPr lvl="1" fontAlgn="base"/>
            <a:r>
              <a:rPr lang="en-US" dirty="0"/>
              <a:t>Models thinking</a:t>
            </a:r>
          </a:p>
          <a:p>
            <a:pPr lvl="1" fontAlgn="base"/>
            <a:r>
              <a:rPr lang="en-US" dirty="0"/>
              <a:t>Models the writing process</a:t>
            </a:r>
          </a:p>
          <a:p>
            <a:pPr fontAlgn="base"/>
            <a:r>
              <a:rPr lang="en-US" dirty="0"/>
              <a:t>Teacher is WRITING IN FRONT of his/her students!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Modeled Writing: </a:t>
            </a:r>
            <a:br>
              <a:rPr lang="en-US" dirty="0"/>
            </a:br>
            <a:r>
              <a:rPr lang="en-US" dirty="0"/>
              <a:t>What is it? </a:t>
            </a:r>
          </a:p>
        </p:txBody>
      </p:sp>
    </p:spTree>
    <p:extLst>
      <p:ext uri="{BB962C8B-B14F-4D97-AF65-F5344CB8AC3E}">
        <p14:creationId xmlns:p14="http://schemas.microsoft.com/office/powerpoint/2010/main" val="8977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Modeled Writing: </a:t>
            </a:r>
            <a:br>
              <a:rPr lang="en-US" dirty="0"/>
            </a:br>
            <a:r>
              <a:rPr lang="en-US" dirty="0"/>
              <a:t>Why do we do it?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Strengthens our students’ knowledge of: </a:t>
            </a:r>
          </a:p>
          <a:p>
            <a:pPr lvl="1" fontAlgn="base"/>
            <a:r>
              <a:rPr lang="en-US" dirty="0"/>
              <a:t>writing behaviors</a:t>
            </a:r>
          </a:p>
          <a:p>
            <a:pPr lvl="1" fontAlgn="base"/>
            <a:r>
              <a:rPr lang="en-US" dirty="0"/>
              <a:t>different types of text</a:t>
            </a:r>
          </a:p>
          <a:p>
            <a:pPr lvl="1" fontAlgn="base"/>
            <a:r>
              <a:rPr lang="en-US" dirty="0"/>
              <a:t>the writing process</a:t>
            </a:r>
          </a:p>
          <a:p>
            <a:pPr lvl="1" fontAlgn="base"/>
            <a:r>
              <a:rPr lang="en-US" dirty="0"/>
              <a:t>story structures</a:t>
            </a:r>
          </a:p>
          <a:p>
            <a:pPr lvl="1" fontAlgn="base"/>
            <a:r>
              <a:rPr lang="en-US" dirty="0"/>
              <a:t>how writing helps us and enriches our everyday life</a:t>
            </a:r>
          </a:p>
          <a:p>
            <a:pPr lvl="1" fontAlgn="base"/>
            <a:r>
              <a:rPr lang="en-US" dirty="0"/>
              <a:t>the vocabulary that writers use to talk about writing. </a:t>
            </a:r>
          </a:p>
          <a:p>
            <a:r>
              <a:rPr lang="en-US" dirty="0"/>
              <a:t>“Nothing, absolutely nothing you will ever do as a teacher will be more powerful than modeling writing in front of your students.”  by Vicki </a:t>
            </a:r>
            <a:r>
              <a:rPr lang="en-US" dirty="0" err="1"/>
              <a:t>Spandel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77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two sisters. One shorter, one taller. ">
            <a:extLst>
              <a:ext uri="{FF2B5EF4-FFF2-40B4-BE49-F238E27FC236}">
                <a16:creationId xmlns:a16="http://schemas.microsoft.com/office/drawing/2014/main" id="{C3823B24-030A-4118-A42A-467DFEEA0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88018"/>
            <a:ext cx="1981200" cy="27953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I’m wondering ________ ?</a:t>
            </a:r>
          </a:p>
          <a:p>
            <a:pPr fontAlgn="base"/>
            <a:r>
              <a:rPr lang="en-US" dirty="0"/>
              <a:t>I’m wondering how people look the same? </a:t>
            </a:r>
          </a:p>
          <a:p>
            <a:pPr fontAlgn="base"/>
            <a:r>
              <a:rPr lang="en-US" dirty="0"/>
              <a:t>I’m wondering how people look different?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Modeled Writing </a:t>
            </a:r>
            <a:br>
              <a:rPr lang="en-US" dirty="0"/>
            </a:br>
            <a:r>
              <a:rPr lang="en-US" dirty="0"/>
              <a:t>Why do we do it? </a:t>
            </a:r>
          </a:p>
        </p:txBody>
      </p:sp>
    </p:spTree>
    <p:extLst>
      <p:ext uri="{BB962C8B-B14F-4D97-AF65-F5344CB8AC3E}">
        <p14:creationId xmlns:p14="http://schemas.microsoft.com/office/powerpoint/2010/main" val="147335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Mentor Text</a:t>
            </a:r>
            <a:br>
              <a:rPr lang="en-US" dirty="0"/>
            </a:br>
            <a:r>
              <a:rPr lang="en-US" dirty="0"/>
              <a:t>Section Begins </a:t>
            </a:r>
          </a:p>
        </p:txBody>
      </p:sp>
    </p:spTree>
    <p:extLst>
      <p:ext uri="{BB962C8B-B14F-4D97-AF65-F5344CB8AC3E}">
        <p14:creationId xmlns:p14="http://schemas.microsoft.com/office/powerpoint/2010/main" val="309687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Mentor Text for Small Moments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Using literature as a mentor text to help students narrow a piece of writing:</a:t>
            </a:r>
          </a:p>
          <a:p>
            <a:pPr marL="914400" lvl="1" indent="-514350" fontAlgn="base">
              <a:buFont typeface="+mj-lt"/>
              <a:buAutoNum type="arabicPeriod"/>
            </a:pPr>
            <a:r>
              <a:rPr lang="en-US" b="0" dirty="0"/>
              <a:t>Connect: Rereading of Text</a:t>
            </a:r>
          </a:p>
          <a:p>
            <a:pPr marL="914400" lvl="1" indent="-514350" fontAlgn="base">
              <a:buFont typeface="+mj-lt"/>
              <a:buAutoNum type="arabicPeriod"/>
            </a:pPr>
            <a:r>
              <a:rPr lang="en-US" b="0" dirty="0"/>
              <a:t>Teaching Point:  “Small Moment” with inverted pyramid graphic organizer (5-7 minutes)</a:t>
            </a:r>
          </a:p>
          <a:p>
            <a:pPr marL="914400" lvl="1" indent="-514350" fontAlgn="base">
              <a:buFont typeface="+mj-lt"/>
              <a:buAutoNum type="arabicPeriod"/>
            </a:pPr>
            <a:r>
              <a:rPr lang="en-US" b="0" dirty="0"/>
              <a:t>Engage</a:t>
            </a:r>
          </a:p>
          <a:p>
            <a:r>
              <a:rPr lang="en-US" dirty="0"/>
              <a:t>Off you go!  Think about how to narrow a piece of your own writing from your writing folder...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132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organizer or sample small moments anchor chart. &#10;Set up as a table. Two columns and three rows. Rows entitled big idea with watermelon, narrow idea with watermelon slice, and smallest idea with seed packet. ">
            <a:extLst>
              <a:ext uri="{FF2B5EF4-FFF2-40B4-BE49-F238E27FC236}">
                <a16:creationId xmlns:a16="http://schemas.microsoft.com/office/drawing/2014/main" id="{3676370B-31B3-48AE-9030-653DE5013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8" y="2335114"/>
            <a:ext cx="3205163" cy="40598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with students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Anchor Charts </a:t>
            </a:r>
          </a:p>
        </p:txBody>
      </p:sp>
    </p:spTree>
    <p:extLst>
      <p:ext uri="{BB962C8B-B14F-4D97-AF65-F5344CB8AC3E}">
        <p14:creationId xmlns:p14="http://schemas.microsoft.com/office/powerpoint/2010/main" val="398669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Multimodal Text </a:t>
            </a:r>
            <a:br>
              <a:rPr lang="en-US" dirty="0"/>
            </a:br>
            <a:r>
              <a:rPr lang="en-US" dirty="0"/>
              <a:t>Section Begins  </a:t>
            </a:r>
          </a:p>
        </p:txBody>
      </p:sp>
    </p:spTree>
    <p:extLst>
      <p:ext uri="{BB962C8B-B14F-4D97-AF65-F5344CB8AC3E}">
        <p14:creationId xmlns:p14="http://schemas.microsoft.com/office/powerpoint/2010/main" val="137747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of book cover of Michael Hall's Red: A Crayon's Story ">
            <a:extLst>
              <a:ext uri="{FF2B5EF4-FFF2-40B4-BE49-F238E27FC236}">
                <a16:creationId xmlns:a16="http://schemas.microsoft.com/office/drawing/2014/main" id="{FFAD1417-7B56-424C-9B7E-803745FD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16" y="3009900"/>
            <a:ext cx="124113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0" dirty="0"/>
              <a:t>I am </a:t>
            </a:r>
            <a:r>
              <a:rPr lang="en-US" sz="2600" b="0" u="sng" dirty="0"/>
              <a:t>(color word)</a:t>
            </a:r>
            <a:r>
              <a:rPr lang="en-US" sz="2600" b="0" dirty="0"/>
              <a:t>.</a:t>
            </a:r>
          </a:p>
          <a:p>
            <a:r>
              <a:rPr lang="en-US" sz="2600" b="0" dirty="0"/>
              <a:t>I am </a:t>
            </a:r>
            <a:r>
              <a:rPr lang="en-US" sz="2600" b="0" u="sng" dirty="0"/>
              <a:t>(color word)</a:t>
            </a:r>
            <a:r>
              <a:rPr lang="en-US" sz="2600" b="0" dirty="0"/>
              <a:t>  because I ___________.</a:t>
            </a:r>
          </a:p>
          <a:p>
            <a:r>
              <a:rPr lang="en-US" sz="2600" b="0" dirty="0"/>
              <a:t> I would be </a:t>
            </a:r>
            <a:r>
              <a:rPr lang="en-US" sz="2600" b="0" u="sng" dirty="0"/>
              <a:t>(color word)</a:t>
            </a:r>
            <a:r>
              <a:rPr lang="en-US" sz="2600" b="0" dirty="0"/>
              <a:t> because only I can ______________.     </a:t>
            </a:r>
          </a:p>
          <a:p>
            <a:r>
              <a:rPr lang="en-US" sz="2600" b="0" dirty="0"/>
              <a:t>My color is (color word) because ___________.</a:t>
            </a:r>
          </a:p>
          <a:p>
            <a:r>
              <a:rPr lang="en-US" sz="2600" b="0" dirty="0"/>
              <a:t>I am unique because _____________.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research to create a multimodal text</a:t>
            </a:r>
          </a:p>
        </p:txBody>
      </p:sp>
    </p:spTree>
    <p:extLst>
      <p:ext uri="{BB962C8B-B14F-4D97-AF65-F5344CB8AC3E}">
        <p14:creationId xmlns:p14="http://schemas.microsoft.com/office/powerpoint/2010/main" val="136236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Englebert" panose="020B0604020202020204" charset="0"/>
              </a:rPr>
              <a:t>In this session you will learn how to create writing lessons for K-2 students as part of an integrated unit.</a:t>
            </a:r>
          </a:p>
          <a:p>
            <a:pPr marL="0" indent="0">
              <a:buNone/>
            </a:pPr>
            <a:endParaRPr lang="en-US" dirty="0">
              <a:latin typeface="Englebert" panose="020B0604020202020204" charset="0"/>
            </a:endParaRPr>
          </a:p>
          <a:p>
            <a:r>
              <a:rPr lang="en-US" dirty="0">
                <a:latin typeface="Englebert" panose="020B0604020202020204" charset="0"/>
              </a:rPr>
              <a:t>Charlottesville   	September 16, 2019</a:t>
            </a:r>
          </a:p>
          <a:p>
            <a:r>
              <a:rPr lang="en-US" dirty="0">
                <a:latin typeface="Englebert" panose="020B0604020202020204" charset="0"/>
              </a:rPr>
              <a:t>Chesapeake       	September 30, 2019</a:t>
            </a:r>
          </a:p>
          <a:p>
            <a:r>
              <a:rPr lang="en-US" dirty="0">
                <a:latin typeface="Englebert" panose="020B0604020202020204" charset="0"/>
              </a:rPr>
              <a:t>Springfield		October 16, 2019</a:t>
            </a:r>
          </a:p>
          <a:p>
            <a:r>
              <a:rPr lang="en-US" dirty="0">
                <a:latin typeface="Englebert" panose="020B0604020202020204" charset="0"/>
              </a:rPr>
              <a:t>Roanoke		          October 21, 2019</a:t>
            </a:r>
          </a:p>
          <a:p>
            <a:pPr marL="0" indent="0">
              <a:buNone/>
            </a:pPr>
            <a:endParaRPr lang="en-US" dirty="0">
              <a:latin typeface="Englebert" panose="020B0604020202020204" charset="0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ample of student work showing gold images.">
            <a:extLst>
              <a:ext uri="{FF2B5EF4-FFF2-40B4-BE49-F238E27FC236}">
                <a16:creationId xmlns:a16="http://schemas.microsoft.com/office/drawing/2014/main" id="{300351B7-4D8E-43AC-BA9C-9145AD03E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601722"/>
            <a:ext cx="1828800" cy="173355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A2BDBCF-8690-4904-8CAE-6EE4D57948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5477" y="1389503"/>
            <a:ext cx="8229600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Generate topics of interest. (K-2)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Generate questions to gather information (K-2)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Identify pictures, texts, or people as sources of information (K-2)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Find information from provided sources. (K-2)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Gather and record information (1-2)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/>
              <a:t>I am _____ because ________.</a:t>
            </a: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My research on </a:t>
            </a:r>
            <a:r>
              <a:rPr lang="en-US" sz="2400" b="0" u="sng" dirty="0"/>
              <a:t>brown</a:t>
            </a:r>
            <a:r>
              <a:rPr lang="en-US" sz="2400" b="0" dirty="0"/>
              <a:t>.</a:t>
            </a:r>
          </a:p>
          <a:p>
            <a:pPr marL="0" indent="0">
              <a:buNone/>
            </a:pPr>
            <a:r>
              <a:rPr lang="en-US" sz="1800" b="0" dirty="0"/>
              <a:t/>
            </a:r>
            <a:br>
              <a:rPr lang="en-US" sz="1800" b="0" dirty="0"/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B4063-3DC9-448C-A878-F80AE48A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for young children</a:t>
            </a:r>
          </a:p>
        </p:txBody>
      </p:sp>
    </p:spTree>
    <p:extLst>
      <p:ext uri="{BB962C8B-B14F-4D97-AF65-F5344CB8AC3E}">
        <p14:creationId xmlns:p14="http://schemas.microsoft.com/office/powerpoint/2010/main" val="182475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Paint 3D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Image that shows children’s writing.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Image 1: I am green because I like trees.</a:t>
            </a:r>
          </a:p>
          <a:p>
            <a:pPr lvl="0"/>
            <a:r>
              <a:rPr lang="en-US" dirty="0"/>
              <a:t>Image 2: I am gold because I swim like my goldfish. </a:t>
            </a:r>
          </a:p>
        </p:txBody>
      </p:sp>
    </p:spTree>
    <p:extLst>
      <p:ext uri="{BB962C8B-B14F-4D97-AF65-F5344CB8AC3E}">
        <p14:creationId xmlns:p14="http://schemas.microsoft.com/office/powerpoint/2010/main" val="368729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Examine the books on your table.</a:t>
            </a:r>
            <a:endParaRPr lang="en-US" altLang="en-US" b="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dirty="0">
                <a:solidFill>
                  <a:srgbClr val="000000"/>
                </a:solidFill>
              </a:rPr>
              <a:t>Create a new writing lesson idea where you use the best practices we discussed today.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it’s your turn…</a:t>
            </a:r>
          </a:p>
        </p:txBody>
      </p:sp>
    </p:spTree>
    <p:extLst>
      <p:ext uri="{BB962C8B-B14F-4D97-AF65-F5344CB8AC3E}">
        <p14:creationId xmlns:p14="http://schemas.microsoft.com/office/powerpoint/2010/main" val="26964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Englebert"/>
              </a:rPr>
              <a:t>Writing must be taught, practiced, and shared each and every day! </a:t>
            </a:r>
          </a:p>
          <a:p>
            <a:r>
              <a:rPr lang="en-US" altLang="en-US" dirty="0">
                <a:solidFill>
                  <a:srgbClr val="000000"/>
                </a:solidFill>
                <a:latin typeface="Englebert"/>
              </a:rPr>
              <a:t>Integrate!</a:t>
            </a:r>
          </a:p>
          <a:p>
            <a:endParaRPr lang="en-US" altLang="en-US" sz="200" b="0" dirty="0">
              <a:solidFill>
                <a:srgbClr val="000000"/>
              </a:solidFill>
              <a:latin typeface="Englebert"/>
            </a:endParaRPr>
          </a:p>
          <a:p>
            <a:endParaRPr lang="en-US" altLang="en-US" sz="200" b="0" dirty="0"/>
          </a:p>
        </p:txBody>
      </p:sp>
    </p:spTree>
    <p:extLst>
      <p:ext uri="{BB962C8B-B14F-4D97-AF65-F5344CB8AC3E}">
        <p14:creationId xmlns:p14="http://schemas.microsoft.com/office/powerpoint/2010/main" val="393358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EEFA-D43F-4B2B-9A1E-7FFC2CF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7702-6CDE-4858-B814-C65AD7CE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u="sng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Write This Way</a:t>
            </a:r>
            <a:r>
              <a:rPr lang="en-US" dirty="0"/>
              <a:t>, Kelly Boswell</a:t>
            </a:r>
          </a:p>
          <a:p>
            <a:pPr fontAlgn="base"/>
            <a:r>
              <a:rPr lang="en-US" u="sng" dirty="0"/>
              <a:t>Craft Lessons: Teaching Writing K-8, </a:t>
            </a:r>
            <a:r>
              <a:rPr lang="en-US" dirty="0"/>
              <a:t>Ralph Fletcher &amp; Joann </a:t>
            </a:r>
            <a:r>
              <a:rPr lang="en-US" dirty="0" err="1"/>
              <a:t>Portalupi</a:t>
            </a:r>
            <a:r>
              <a:rPr lang="en-US" dirty="0"/>
              <a:t> </a:t>
            </a:r>
          </a:p>
          <a:p>
            <a:pPr fontAlgn="base"/>
            <a:r>
              <a:rPr lang="en-US" u="sng" dirty="0"/>
              <a:t>Using Picture Books to Teach Writing With the Traits</a:t>
            </a:r>
            <a:r>
              <a:rPr lang="en-US" dirty="0"/>
              <a:t>,  Ruth </a:t>
            </a:r>
            <a:r>
              <a:rPr lang="en-US" dirty="0" err="1"/>
              <a:t>Culham</a:t>
            </a:r>
            <a:r>
              <a:rPr lang="en-US" dirty="0"/>
              <a:t> &amp; Raymond Coutu </a:t>
            </a:r>
          </a:p>
          <a:p>
            <a:pPr fontAlgn="base"/>
            <a:r>
              <a:rPr lang="en-US" u="sng" dirty="0"/>
              <a:t>The Writing Workshop: Working Through the Hard Parts   (And They're All Hard Parts).</a:t>
            </a:r>
            <a:r>
              <a:rPr lang="en-US" dirty="0"/>
              <a:t>  Katie Wood Ray &amp; Lester </a:t>
            </a:r>
            <a:r>
              <a:rPr lang="en-US" dirty="0" err="1"/>
              <a:t>Laminack</a:t>
            </a:r>
            <a:endParaRPr lang="en-US" dirty="0"/>
          </a:p>
          <a:p>
            <a:r>
              <a:rPr lang="en-US" u="sng" dirty="0"/>
              <a:t>Wondrous Words</a:t>
            </a:r>
            <a:r>
              <a:rPr lang="en-US" dirty="0"/>
              <a:t>, Katie Wood Ray</a:t>
            </a:r>
          </a:p>
        </p:txBody>
      </p:sp>
    </p:spTree>
    <p:extLst>
      <p:ext uri="{BB962C8B-B14F-4D97-AF65-F5344CB8AC3E}">
        <p14:creationId xmlns:p14="http://schemas.microsoft.com/office/powerpoint/2010/main" val="246780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Emily L. McMillen, Henrico County Public </a:t>
            </a:r>
            <a:r>
              <a:rPr lang="en-US" dirty="0" smtClean="0"/>
              <a:t>Schools</a:t>
            </a:r>
            <a:r>
              <a:rPr lang="en-US"/>
              <a:t>:</a:t>
            </a:r>
            <a:r>
              <a:rPr lang="en-US" smtClean="0"/>
              <a:t> emcmillen@henrico.k12.va.us</a:t>
            </a:r>
            <a:endParaRPr lang="en-US" dirty="0"/>
          </a:p>
          <a:p>
            <a:pPr marL="0" indent="0">
              <a:buNone/>
            </a:pPr>
            <a:endParaRPr lang="en-US" b="0" dirty="0"/>
          </a:p>
          <a:p>
            <a:r>
              <a:rPr lang="en-US" dirty="0"/>
              <a:t>Dr. Tammy M. Milby, University of </a:t>
            </a:r>
            <a:r>
              <a:rPr lang="en-US" dirty="0" smtClean="0"/>
              <a:t>Richmond: tmilby@Richmond.edu</a:t>
            </a:r>
            <a:endParaRPr lang="en-US" b="0" dirty="0"/>
          </a:p>
          <a:p>
            <a:endParaRPr lang="en-US" dirty="0"/>
          </a:p>
          <a:p>
            <a:r>
              <a:rPr lang="en-US" dirty="0"/>
              <a:t>Dr. Joan A. Rhodes, Virginia Commonwealth </a:t>
            </a:r>
            <a:r>
              <a:rPr lang="en-US" dirty="0" smtClean="0"/>
              <a:t>University: jarhodes2@vcu.edu </a:t>
            </a:r>
            <a:endParaRPr lang="en-US" dirty="0"/>
          </a:p>
          <a:p>
            <a:pPr marL="0" indent="0">
              <a:buNone/>
            </a:pPr>
            <a:endParaRPr lang="en-US" b="0" dirty="0"/>
          </a:p>
          <a:p>
            <a:r>
              <a:rPr lang="en-US" dirty="0"/>
              <a:t>What will you push your students to wonder about next week?</a:t>
            </a:r>
          </a:p>
        </p:txBody>
      </p:sp>
    </p:spTree>
    <p:extLst>
      <p:ext uri="{BB962C8B-B14F-4D97-AF65-F5344CB8AC3E}">
        <p14:creationId xmlns:p14="http://schemas.microsoft.com/office/powerpoint/2010/main" val="57731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Disclaimer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Reference within this presentation to any specific commercial or non-commercial product, process, or service by trade name, trademark, manufacturer or otherwise does not constitute or imply an endorsement, recommendation, or favoring by the Virginia Department of Education.</a:t>
            </a:r>
          </a:p>
        </p:txBody>
      </p:sp>
      <p:pic>
        <p:nvPicPr>
          <p:cNvPr id="12" name="Picture 2" descr="Decorati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1"/>
          <a:stretch/>
        </p:blipFill>
        <p:spPr bwMode="auto">
          <a:xfrm>
            <a:off x="7216049" y="5147911"/>
            <a:ext cx="1746689" cy="7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Wondering</a:t>
            </a:r>
          </a:p>
        </p:txBody>
      </p:sp>
      <p:pic>
        <p:nvPicPr>
          <p:cNvPr id="3" name="Content Placeholder 2" descr="Image of eyeglasses with the word notice and a cloud with the word wonder. The cloud and eyeglasses are connected by curved lines with arrows to show interrelationship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47" y="2057400"/>
            <a:ext cx="4465506" cy="3242469"/>
          </a:xfrm>
        </p:spPr>
      </p:pic>
    </p:spTree>
    <p:extLst>
      <p:ext uri="{BB962C8B-B14F-4D97-AF65-F5344CB8AC3E}">
        <p14:creationId xmlns:p14="http://schemas.microsoft.com/office/powerpoint/2010/main" val="394589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Let’s Watch for Best Practices in a Writing Classroom</a:t>
            </a:r>
            <a:r>
              <a:rPr lang="en" sz="4800" dirty="0">
                <a:latin typeface="Englebert"/>
                <a:ea typeface="Englebert"/>
                <a:cs typeface="Englebert"/>
                <a:sym typeface="Engleber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6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coach teaching the skill of dribbling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96611"/>
            <a:ext cx="2794206" cy="1622789"/>
          </a:xfrm>
          <a:prstGeom prst="rect">
            <a:avLst/>
          </a:prstGeom>
        </p:spPr>
      </p:pic>
      <p:pic>
        <p:nvPicPr>
          <p:cNvPr id="5" name="Picture 4" descr="Image of a pottery class with women working on individual project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9901">
            <a:off x="6121869" y="4218532"/>
            <a:ext cx="2889858" cy="20354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52662"/>
            <a:ext cx="5867400" cy="4525963"/>
          </a:xfrm>
        </p:spPr>
        <p:txBody>
          <a:bodyPr>
            <a:normAutofit fontScale="85000" lnSpcReduction="20000"/>
          </a:bodyPr>
          <a:lstStyle/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●"/>
            </a:pPr>
            <a:r>
              <a:rPr lang="en-US" dirty="0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Writing is continuous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●"/>
            </a:pPr>
            <a:r>
              <a:rPr lang="en-US" dirty="0">
                <a:solidFill>
                  <a:srgbClr val="000000"/>
                </a:solidFill>
                <a:latin typeface="Englebert"/>
                <a:ea typeface="Englebert"/>
                <a:cs typeface="Englebert"/>
                <a:sym typeface="Englebert"/>
              </a:rPr>
              <a:t>Focus on one quick teaching point each day-use this to develop lessons and conferences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ts val="2400"/>
              <a:buFont typeface="Englebert"/>
              <a:buChar char="●"/>
            </a:pP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Incorporates the </a:t>
            </a:r>
            <a:r>
              <a:rPr lang="en-US" i="1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Writing Process</a:t>
            </a: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 throughout instruction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ts val="2400"/>
              <a:buFont typeface="Englebert"/>
              <a:buChar char="●"/>
            </a:pP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Reading like a writer: notice craft &amp; discuss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ts val="2400"/>
              <a:buFont typeface="Englebert"/>
              <a:buChar char="●"/>
            </a:pP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Model, Model, Model: parts of writing workshop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ts val="2400"/>
              <a:buFont typeface="Englebert"/>
              <a:buChar char="●"/>
            </a:pPr>
            <a:r>
              <a:rPr lang="en-US" dirty="0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rPr>
              <a:t>Establish the writing community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FFFFFF"/>
                </a:solidFill>
                <a:highlight>
                  <a:srgbClr val="4A86E8"/>
                </a:highlight>
                <a:latin typeface="Amatic SC"/>
                <a:ea typeface="Amatic SC"/>
                <a:cs typeface="Amatic SC"/>
                <a:sym typeface="Amatic SC"/>
              </a:rPr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7" descr="Circular image divided into three sections. The first small section is labeled ML for mini-lesson. The second section is three fourths of the circle and labeled, write, write, write. The third small unit is labeled S for sharing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9696" y="1832721"/>
            <a:ext cx="2305315" cy="25244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●"/>
            </a:pPr>
            <a:r>
              <a:rPr lang="en-US" sz="2400" dirty="0">
                <a:solidFill>
                  <a:srgbClr val="000000"/>
                </a:solidFill>
                <a:cs typeface="Englebert"/>
                <a:sym typeface="Englebert"/>
              </a:rPr>
              <a:t>You need to have a dedicated time every day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●"/>
            </a:pPr>
            <a:r>
              <a:rPr lang="en-US" sz="2400" dirty="0">
                <a:solidFill>
                  <a:srgbClr val="000000"/>
                </a:solidFill>
                <a:cs typeface="Englebert"/>
                <a:sym typeface="Englebert"/>
              </a:rPr>
              <a:t>Even in SMALL 20 minute blocks, you can structure your writing to include: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○"/>
            </a:pPr>
            <a:r>
              <a:rPr lang="en-US" sz="2400" dirty="0">
                <a:solidFill>
                  <a:srgbClr val="000000"/>
                </a:solidFill>
                <a:cs typeface="Englebert"/>
                <a:sym typeface="Englebert"/>
              </a:rPr>
              <a:t>mini lesson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○"/>
            </a:pPr>
            <a:r>
              <a:rPr lang="en-US" sz="2400" dirty="0">
                <a:solidFill>
                  <a:srgbClr val="000000"/>
                </a:solidFill>
                <a:cs typeface="Englebert"/>
                <a:sym typeface="Englebert"/>
              </a:rPr>
              <a:t>independent student writing time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○"/>
            </a:pPr>
            <a:r>
              <a:rPr lang="en-US" sz="2400" dirty="0">
                <a:solidFill>
                  <a:srgbClr val="000000"/>
                </a:solidFill>
                <a:cs typeface="Englebert"/>
                <a:sym typeface="Englebert"/>
              </a:rPr>
              <a:t>students sharing 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Englebert"/>
              <a:buChar char="●"/>
            </a:pPr>
            <a:r>
              <a:rPr lang="en-US" sz="2400" dirty="0">
                <a:solidFill>
                  <a:srgbClr val="000000"/>
                </a:solidFill>
                <a:cs typeface="Englebert"/>
                <a:sym typeface="Englebert"/>
              </a:rPr>
              <a:t>Kids need to be writers; writers are readers!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Pressure</a:t>
            </a:r>
          </a:p>
        </p:txBody>
      </p:sp>
    </p:spTree>
    <p:extLst>
      <p:ext uri="{BB962C8B-B14F-4D97-AF65-F5344CB8AC3E}">
        <p14:creationId xmlns:p14="http://schemas.microsoft.com/office/powerpoint/2010/main" val="202545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the VDOE K-2 Writing standards progression char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1620"/>
            <a:ext cx="7916025" cy="4759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K-2 Writing Standards</a:t>
            </a:r>
          </a:p>
        </p:txBody>
      </p:sp>
    </p:spTree>
    <p:extLst>
      <p:ext uri="{BB962C8B-B14F-4D97-AF65-F5344CB8AC3E}">
        <p14:creationId xmlns:p14="http://schemas.microsoft.com/office/powerpoint/2010/main" val="337006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cs typeface="Englebert"/>
                <a:sym typeface="Englebert"/>
              </a:rPr>
              <a:t>I Wonder: How are people the same and different? Why?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cs typeface="Englebert"/>
                <a:sym typeface="Englebert"/>
              </a:rPr>
              <a:t>Do we all play the same? 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cs typeface="Englebert"/>
                <a:sym typeface="Englebert"/>
              </a:rPr>
              <a:t>Do we all feel the same? 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cs typeface="Englebert"/>
                <a:sym typeface="Englebert"/>
              </a:rPr>
              <a:t>Do we all grow the same?  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cs typeface="Englebert"/>
                <a:sym typeface="Englebert"/>
              </a:rPr>
              <a:t>Do we all look the same? 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cs typeface="Englebert"/>
                <a:sym typeface="Englebert"/>
              </a:rPr>
              <a:t>Do we all live the same?</a:t>
            </a:r>
          </a:p>
          <a:p>
            <a:r>
              <a:rPr lang="en-US" dirty="0"/>
              <a:t>Book list is available for this  “I Wonder” Unit</a:t>
            </a:r>
          </a:p>
          <a:p>
            <a:pPr marL="45720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endParaRPr lang="en-US" dirty="0">
              <a:cs typeface="Englebert"/>
              <a:sym typeface="Engleber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Sample Instructional Unit: I Wonder...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0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an integrated unit plan chart. Broken down for five days, which includes: writing mini lessons, reading connections, and content area connection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17532"/>
            <a:ext cx="8458200" cy="43022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A5D080-BF7F-4690-9575-E797D48C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An Integrated Unit Example</a:t>
            </a:r>
          </a:p>
        </p:txBody>
      </p:sp>
    </p:spTree>
    <p:extLst>
      <p:ext uri="{BB962C8B-B14F-4D97-AF65-F5344CB8AC3E}">
        <p14:creationId xmlns:p14="http://schemas.microsoft.com/office/powerpoint/2010/main" val="412476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601</Words>
  <Application>Microsoft Office PowerPoint</Application>
  <PresentationFormat>On-screen Show (4:3)</PresentationFormat>
  <Paragraphs>120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Amatic SC</vt:lpstr>
      <vt:lpstr>Arial</vt:lpstr>
      <vt:lpstr>Calibri</vt:lpstr>
      <vt:lpstr>Englebert</vt:lpstr>
      <vt:lpstr>Verdana</vt:lpstr>
      <vt:lpstr>Office Theme</vt:lpstr>
      <vt:lpstr>Integrated Language Arts Instruction: K-2 Writing  </vt:lpstr>
      <vt:lpstr>Session Overview</vt:lpstr>
      <vt:lpstr>I’m Wondering</vt:lpstr>
      <vt:lpstr>Let’s Watch for Best Practices in a Writing Classroom </vt:lpstr>
      <vt:lpstr>Best Practices</vt:lpstr>
      <vt:lpstr>Time Pressure</vt:lpstr>
      <vt:lpstr>K-2 Writing Standards</vt:lpstr>
      <vt:lpstr>Sample Instructional Unit: I Wonder...</vt:lpstr>
      <vt:lpstr>An Integrated Unit Example</vt:lpstr>
      <vt:lpstr>Let’s look at some of the days in this unit:</vt:lpstr>
      <vt:lpstr>Modeled Writing Section Begins </vt:lpstr>
      <vt:lpstr>Modeled Writing:  What is it? </vt:lpstr>
      <vt:lpstr>Modeled Writing:  Why do we do it? </vt:lpstr>
      <vt:lpstr>Modeled Writing  Why do we do it? </vt:lpstr>
      <vt:lpstr>Mentor Text Section Begins </vt:lpstr>
      <vt:lpstr>Mentor Text for Small Moments</vt:lpstr>
      <vt:lpstr>Anchor Charts </vt:lpstr>
      <vt:lpstr>Multimodal Text  Section Begins  </vt:lpstr>
      <vt:lpstr>Using research to create a multimodal text</vt:lpstr>
      <vt:lpstr>Research for young children</vt:lpstr>
      <vt:lpstr>Using Paint 3D</vt:lpstr>
      <vt:lpstr>Now it’s your turn…</vt:lpstr>
      <vt:lpstr>Reminders</vt:lpstr>
      <vt:lpstr>Professional Resources</vt:lpstr>
      <vt:lpstr>Contact Us</vt:lpstr>
      <vt:lpstr>Disclaimer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VITA Program</cp:lastModifiedBy>
  <cp:revision>27</cp:revision>
  <dcterms:created xsi:type="dcterms:W3CDTF">2017-06-06T17:34:59Z</dcterms:created>
  <dcterms:modified xsi:type="dcterms:W3CDTF">2019-11-01T14:26:32Z</dcterms:modified>
</cp:coreProperties>
</file>