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Josefin Sans" panose="020B0604020202020204"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j3OfZxsVplpQHa6XYI3hEtzb4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a2d6acf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a2d6ac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af4f4f9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13af4f4f9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solidFill>
                <a:srgbClr val="030A13"/>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621868d1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11621868d19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solidFill>
                <a:srgbClr val="030A13"/>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e034475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fe034475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af4f4f9c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3af4f4f9c6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42dd5755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442dd57557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442dd575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442dd5755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C00000"/>
                </a:solidFill>
              </a:rPr>
              <a:t> </a:t>
            </a:r>
            <a:endParaRPr sz="1400">
              <a:solidFill>
                <a:srgbClr val="C00000"/>
              </a:solidFill>
            </a:endParaRPr>
          </a:p>
          <a:p>
            <a:pPr marL="0" lvl="0" indent="0" algn="l" rtl="0">
              <a:lnSpc>
                <a:spcPct val="115000"/>
              </a:lnSpc>
              <a:spcBef>
                <a:spcPts val="0"/>
              </a:spcBef>
              <a:spcAft>
                <a:spcPts val="0"/>
              </a:spcAft>
              <a:buSzPts val="1100"/>
              <a:buNone/>
            </a:pPr>
            <a:endParaRPr sz="1400">
              <a:solidFill>
                <a:schemeClr val="dk1"/>
              </a:solidFill>
              <a:highlight>
                <a:srgbClr val="FFFFFF"/>
              </a:highlight>
            </a:endParaRPr>
          </a:p>
          <a:p>
            <a:pPr marL="0" lvl="0" indent="0" algn="l" rtl="0">
              <a:lnSpc>
                <a:spcPct val="115000"/>
              </a:lnSpc>
              <a:spcBef>
                <a:spcPts val="0"/>
              </a:spcBef>
              <a:spcAft>
                <a:spcPts val="0"/>
              </a:spcAft>
              <a:buSzPts val="1100"/>
              <a:buNone/>
            </a:pPr>
            <a:endParaRPr sz="14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42dd5755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442dd5755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af4f4f9c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3af4f4f9c6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2" name="Google Shape;52;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6" name="Google Shape;56;p1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61" name="Google Shape;61;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 name="Google Shape;64;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5" name="Google Shape;65;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8"/>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 name="Google Shape;17;p8"/>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18" name="Google Shape;18;p8"/>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1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1" name="Google Shape;21;p14"/>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Google Shape;26;p9"/>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27" name="Google Shape;27;p9"/>
          <p:cNvSpPr/>
          <p:nvPr/>
        </p:nvSpPr>
        <p:spPr>
          <a:xfrm>
            <a:off x="642600" y="1358950"/>
            <a:ext cx="7943100" cy="2833800"/>
          </a:xfrm>
          <a:prstGeom prst="roundRect">
            <a:avLst>
              <a:gd name="adj" fmla="val 16667"/>
            </a:avLst>
          </a:prstGeom>
          <a:solidFill>
            <a:srgbClr val="FFFFFF">
              <a:alpha val="66274"/>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 name="Google Shape;29;p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 name="Google Shape;30;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0"/>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5" name="Google Shape;35;p10"/>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36" name="Google Shape;36;p10"/>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7"/>
        <p:cNvGrpSpPr/>
        <p:nvPr/>
      </p:nvGrpSpPr>
      <p:grpSpPr>
        <a:xfrm>
          <a:off x="0" y="0"/>
          <a:ext cx="0" cy="0"/>
          <a:chOff x="0" y="0"/>
          <a:chExt cx="0" cy="0"/>
        </a:xfrm>
      </p:grpSpPr>
      <p:sp>
        <p:nvSpPr>
          <p:cNvPr id="38" name="Google Shape;38;p12"/>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12"/>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13"/>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7" name="Google Shape;7;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
          <p:cNvPicPr preferRelativeResize="0"/>
          <p:nvPr/>
        </p:nvPicPr>
        <p:blipFill rotWithShape="1">
          <a:blip r:embed="rId17">
            <a:alphaModFix/>
          </a:blip>
          <a:srcRect/>
          <a:stretch/>
        </p:blipFill>
        <p:spPr>
          <a:xfrm>
            <a:off x="6934892" y="4427575"/>
            <a:ext cx="2034333" cy="678100"/>
          </a:xfrm>
          <a:prstGeom prst="rect">
            <a:avLst/>
          </a:prstGeom>
          <a:noFill/>
          <a:ln>
            <a:noFill/>
          </a:ln>
        </p:spPr>
      </p:pic>
      <p:sp>
        <p:nvSpPr>
          <p:cNvPr id="9" name="Google Shape;9;p6"/>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09350" y="1044525"/>
            <a:ext cx="8520600" cy="1321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sz="2600"/>
              <a:t>Final</a:t>
            </a:r>
            <a:r>
              <a:rPr lang="en" sz="2600">
                <a:solidFill>
                  <a:srgbClr val="D50032"/>
                </a:solidFill>
              </a:rPr>
              <a:t> Review of Proposed Amendment 5 to Virginia’s Consolidated State Plan under the </a:t>
            </a:r>
            <a:r>
              <a:rPr lang="en" sz="2600" i="1">
                <a:solidFill>
                  <a:srgbClr val="D50032"/>
                </a:solidFill>
              </a:rPr>
              <a:t>Every Student Succeeds Act of 2015 (ESSA)</a:t>
            </a:r>
            <a:r>
              <a:rPr lang="en" sz="2600">
                <a:solidFill>
                  <a:srgbClr val="D50032"/>
                </a:solidFill>
              </a:rPr>
              <a:t> </a:t>
            </a:r>
            <a:endParaRPr sz="2600">
              <a:solidFill>
                <a:srgbClr val="980000"/>
              </a:solidFill>
            </a:endParaRPr>
          </a:p>
        </p:txBody>
      </p:sp>
      <p:sp>
        <p:nvSpPr>
          <p:cNvPr id="73" name="Google Shape;73;p1"/>
          <p:cNvSpPr txBox="1">
            <a:spLocks noGrp="1"/>
          </p:cNvSpPr>
          <p:nvPr>
            <p:ph type="subTitle" idx="1"/>
          </p:nvPr>
        </p:nvSpPr>
        <p:spPr>
          <a:xfrm>
            <a:off x="93850" y="257175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Presentation to the Virginia </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Board of Education</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September 15, 2022</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endParaRPr b="0">
              <a:solidFill>
                <a:schemeClr val="dk2"/>
              </a:solidFill>
            </a:endParaRPr>
          </a:p>
          <a:p>
            <a:pPr marL="0" lvl="0" indent="0" algn="ctr" rtl="0">
              <a:lnSpc>
                <a:spcPct val="100000"/>
              </a:lnSpc>
              <a:spcBef>
                <a:spcPts val="0"/>
              </a:spcBef>
              <a:spcAft>
                <a:spcPts val="0"/>
              </a:spcAft>
              <a:buSzPts val="2800"/>
              <a:buNone/>
            </a:pPr>
            <a:endParaRPr/>
          </a:p>
        </p:txBody>
      </p:sp>
      <p:sp>
        <p:nvSpPr>
          <p:cNvPr id="74" name="Google Shape;7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4a2d6acf9e_0_0"/>
          <p:cNvSpPr txBox="1">
            <a:spLocks noGrp="1"/>
          </p:cNvSpPr>
          <p:nvPr>
            <p:ph type="body" idx="1"/>
          </p:nvPr>
        </p:nvSpPr>
        <p:spPr>
          <a:xfrm>
            <a:off x="676350" y="1254725"/>
            <a:ext cx="81834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100" b="0"/>
              <a:t>Upon an initial review, USED asked for additional information to be placed in the </a:t>
            </a:r>
            <a:r>
              <a:rPr lang="en" sz="2100" b="0" i="1">
                <a:solidFill>
                  <a:schemeClr val="dk1"/>
                </a:solidFill>
              </a:rPr>
              <a:t>School Quality or Student Success Indicator</a:t>
            </a:r>
            <a:r>
              <a:rPr lang="en" sz="2100" b="0">
                <a:solidFill>
                  <a:schemeClr val="dk1"/>
                </a:solidFill>
              </a:rPr>
              <a:t> section of the Consolidated State Plan:</a:t>
            </a:r>
            <a:endParaRPr sz="2100" b="0"/>
          </a:p>
          <a:p>
            <a:pPr marL="457200" lvl="0" indent="-361950" algn="l" rtl="0">
              <a:spcBef>
                <a:spcPts val="0"/>
              </a:spcBef>
              <a:spcAft>
                <a:spcPts val="0"/>
              </a:spcAft>
              <a:buSzPts val="2100"/>
              <a:buChar char="●"/>
            </a:pPr>
            <a:r>
              <a:rPr lang="en" sz="2100" b="0">
                <a:solidFill>
                  <a:srgbClr val="030A13"/>
                </a:solidFill>
                <a:highlight>
                  <a:srgbClr val="FFFFFF"/>
                </a:highlight>
              </a:rPr>
              <a:t>Virginia’s accreditation system is an indicator of School Quality or Student Success;</a:t>
            </a:r>
            <a:endParaRPr sz="2100" b="0">
              <a:solidFill>
                <a:srgbClr val="030A13"/>
              </a:solidFill>
              <a:highlight>
                <a:srgbClr val="FFFFFF"/>
              </a:highlight>
            </a:endParaRPr>
          </a:p>
          <a:p>
            <a:pPr marL="457200" lvl="0" indent="-361950" algn="l" rtl="0">
              <a:spcBef>
                <a:spcPts val="0"/>
              </a:spcBef>
              <a:spcAft>
                <a:spcPts val="0"/>
              </a:spcAft>
              <a:buSzPts val="2100"/>
              <a:buChar char="●"/>
            </a:pPr>
            <a:r>
              <a:rPr lang="en" sz="2100" b="0">
                <a:solidFill>
                  <a:srgbClr val="030A13"/>
                </a:solidFill>
              </a:rPr>
              <a:t>USED asked for additional details so that it was evident that Virginia’s accreditation system allowed for meaningful differentiation of school quality.</a:t>
            </a:r>
            <a:endParaRPr/>
          </a:p>
        </p:txBody>
      </p:sp>
      <p:sp>
        <p:nvSpPr>
          <p:cNvPr id="146" name="Google Shape;146;g14a2d6acf9e_0_0"/>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10</a:t>
            </a:fld>
            <a:endParaRPr/>
          </a:p>
        </p:txBody>
      </p:sp>
      <p:sp>
        <p:nvSpPr>
          <p:cNvPr id="147" name="Google Shape;147;g14a2d6acf9e_0_0"/>
          <p:cNvSpPr txBox="1">
            <a:spLocks noGrp="1"/>
          </p:cNvSpPr>
          <p:nvPr>
            <p:ph type="title"/>
          </p:nvPr>
        </p:nvSpPr>
        <p:spPr>
          <a:xfrm>
            <a:off x="448750" y="184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Change #7: Add Detail to Accreditation System Description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3af4f4f9c6_0_0"/>
          <p:cNvSpPr txBox="1">
            <a:spLocks noGrp="1"/>
          </p:cNvSpPr>
          <p:nvPr>
            <p:ph type="body" idx="1"/>
          </p:nvPr>
        </p:nvSpPr>
        <p:spPr>
          <a:xfrm>
            <a:off x="579225" y="1191000"/>
            <a:ext cx="8183400" cy="3416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30A13"/>
              </a:buClr>
              <a:buSzPts val="1900"/>
              <a:buChar char="●"/>
            </a:pPr>
            <a:r>
              <a:rPr lang="en" sz="1900" b="0">
                <a:solidFill>
                  <a:srgbClr val="030A13"/>
                </a:solidFill>
              </a:rPr>
              <a:t>Consistent with ESEA section 1111(c)(2)(B), all major racial and ethnic groups should be included in federal accountability reporting. </a:t>
            </a:r>
            <a:endParaRPr sz="1900" b="0">
              <a:solidFill>
                <a:srgbClr val="030A13"/>
              </a:solidFill>
            </a:endParaRPr>
          </a:p>
          <a:p>
            <a:pPr marL="457200" lvl="0" indent="-349250" algn="l" rtl="0">
              <a:lnSpc>
                <a:spcPct val="115000"/>
              </a:lnSpc>
              <a:spcBef>
                <a:spcPts val="0"/>
              </a:spcBef>
              <a:spcAft>
                <a:spcPts val="0"/>
              </a:spcAft>
              <a:buClr>
                <a:srgbClr val="030A13"/>
              </a:buClr>
              <a:buSzPts val="1900"/>
              <a:buChar char="●"/>
            </a:pPr>
            <a:r>
              <a:rPr lang="en" sz="1900" b="0">
                <a:solidFill>
                  <a:srgbClr val="030A13"/>
                </a:solidFill>
              </a:rPr>
              <a:t>The Virginia Department of Education (VDOE) has long defined a major racial or ethnic group as a student group that represents five percent or more of the student population in Virginia. </a:t>
            </a:r>
            <a:endParaRPr sz="1900" b="0">
              <a:solidFill>
                <a:srgbClr val="030A13"/>
              </a:solidFill>
            </a:endParaRPr>
          </a:p>
          <a:p>
            <a:pPr marL="457200" lvl="0" indent="-349250" algn="l" rtl="0">
              <a:lnSpc>
                <a:spcPct val="115000"/>
              </a:lnSpc>
              <a:spcBef>
                <a:spcPts val="0"/>
              </a:spcBef>
              <a:spcAft>
                <a:spcPts val="0"/>
              </a:spcAft>
              <a:buClr>
                <a:srgbClr val="030A13"/>
              </a:buClr>
              <a:buSzPts val="1900"/>
              <a:buChar char="●"/>
            </a:pPr>
            <a:r>
              <a:rPr lang="en" sz="1900" b="0">
                <a:solidFill>
                  <a:srgbClr val="030A13"/>
                </a:solidFill>
              </a:rPr>
              <a:t>The </a:t>
            </a:r>
            <a:r>
              <a:rPr lang="en" sz="1900" b="0" i="1">
                <a:solidFill>
                  <a:srgbClr val="030A13"/>
                </a:solidFill>
              </a:rPr>
              <a:t>multiple races</a:t>
            </a:r>
            <a:r>
              <a:rPr lang="en" sz="1900" b="0">
                <a:solidFill>
                  <a:srgbClr val="030A13"/>
                </a:solidFill>
              </a:rPr>
              <a:t> group, which consists of student records that are marked with two or more races, currently represents more than five percent of the student population in Virginia. </a:t>
            </a:r>
            <a:endParaRPr sz="1900" b="0">
              <a:solidFill>
                <a:srgbClr val="030A13"/>
              </a:solidFill>
            </a:endParaRPr>
          </a:p>
          <a:p>
            <a:pPr marL="457200" lvl="0" indent="-349250" algn="l" rtl="0">
              <a:lnSpc>
                <a:spcPct val="115000"/>
              </a:lnSpc>
              <a:spcBef>
                <a:spcPts val="0"/>
              </a:spcBef>
              <a:spcAft>
                <a:spcPts val="0"/>
              </a:spcAft>
              <a:buClr>
                <a:srgbClr val="030A13"/>
              </a:buClr>
              <a:buSzPts val="1900"/>
              <a:buChar char="●"/>
            </a:pPr>
            <a:r>
              <a:rPr lang="en" sz="1900" b="0">
                <a:solidFill>
                  <a:srgbClr val="030A13"/>
                </a:solidFill>
              </a:rPr>
              <a:t>The student group</a:t>
            </a:r>
            <a:r>
              <a:rPr lang="en" sz="1900" b="0" i="1">
                <a:solidFill>
                  <a:srgbClr val="030A13"/>
                </a:solidFill>
              </a:rPr>
              <a:t> multiple races</a:t>
            </a:r>
            <a:r>
              <a:rPr lang="en" sz="1900" b="0">
                <a:solidFill>
                  <a:srgbClr val="030A13"/>
                </a:solidFill>
              </a:rPr>
              <a:t> was approved as a component of the state accreditation system in April, 2019.</a:t>
            </a:r>
            <a:endParaRPr sz="1900" b="0">
              <a:solidFill>
                <a:srgbClr val="030A13"/>
              </a:solidFill>
            </a:endParaRPr>
          </a:p>
          <a:p>
            <a:pPr marL="0" lvl="0" indent="0" algn="l" rtl="0">
              <a:lnSpc>
                <a:spcPct val="115000"/>
              </a:lnSpc>
              <a:spcBef>
                <a:spcPts val="0"/>
              </a:spcBef>
              <a:spcAft>
                <a:spcPts val="0"/>
              </a:spcAft>
              <a:buSzPts val="1600"/>
              <a:buNone/>
            </a:pPr>
            <a:endParaRPr/>
          </a:p>
        </p:txBody>
      </p:sp>
      <p:sp>
        <p:nvSpPr>
          <p:cNvPr id="80" name="Google Shape;80;g13af4f4f9c6_0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2</a:t>
            </a:fld>
            <a:endParaRPr/>
          </a:p>
        </p:txBody>
      </p:sp>
      <p:sp>
        <p:nvSpPr>
          <p:cNvPr id="81" name="Google Shape;81;g13af4f4f9c6_0_0"/>
          <p:cNvSpPr txBox="1">
            <a:spLocks noGrp="1"/>
          </p:cNvSpPr>
          <p:nvPr>
            <p:ph type="title"/>
          </p:nvPr>
        </p:nvSpPr>
        <p:spPr>
          <a:xfrm>
            <a:off x="433750" y="137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Proposed Change #1: Addition of a </a:t>
            </a:r>
            <a:r>
              <a:rPr lang="en" i="1"/>
              <a:t>Multiple Races</a:t>
            </a:r>
            <a:r>
              <a:rPr lang="en"/>
              <a:t> Student Group for Reporting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1621868d19_0_110"/>
          <p:cNvSpPr txBox="1">
            <a:spLocks noGrp="1"/>
          </p:cNvSpPr>
          <p:nvPr>
            <p:ph type="title"/>
          </p:nvPr>
        </p:nvSpPr>
        <p:spPr>
          <a:xfrm>
            <a:off x="441200" y="3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a:t>Proposed Change #2: Technical Edit to Step 3 of CSI and TSI Identification</a:t>
            </a:r>
            <a:endParaRPr sz="2400"/>
          </a:p>
        </p:txBody>
      </p:sp>
      <p:sp>
        <p:nvSpPr>
          <p:cNvPr id="87" name="Google Shape;87;g11621868d19_0_110"/>
          <p:cNvSpPr txBox="1">
            <a:spLocks noGrp="1"/>
          </p:cNvSpPr>
          <p:nvPr>
            <p:ph type="body" idx="1"/>
          </p:nvPr>
        </p:nvSpPr>
        <p:spPr>
          <a:xfrm>
            <a:off x="410650" y="789000"/>
            <a:ext cx="8520600" cy="34164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b="0">
                <a:solidFill>
                  <a:schemeClr val="dk1"/>
                </a:solidFill>
              </a:rPr>
              <a:t>There are three steps, or three sets of criteria, that are used to identify Comprehensive Support and Improvement (CSI) and Targeted Support and Improvement (TSI) schools.</a:t>
            </a:r>
            <a:endParaRPr b="0">
              <a:solidFill>
                <a:schemeClr val="dk1"/>
              </a:solidFill>
            </a:endParaRPr>
          </a:p>
          <a:p>
            <a:pPr marL="457200" lvl="0" indent="-330200" algn="l" rtl="0">
              <a:lnSpc>
                <a:spcPct val="115000"/>
              </a:lnSpc>
              <a:spcBef>
                <a:spcPts val="0"/>
              </a:spcBef>
              <a:spcAft>
                <a:spcPts val="0"/>
              </a:spcAft>
              <a:buClr>
                <a:schemeClr val="dk1"/>
              </a:buClr>
              <a:buSzPts val="1600"/>
              <a:buChar char="●"/>
            </a:pPr>
            <a:r>
              <a:rPr lang="en" b="0">
                <a:solidFill>
                  <a:srgbClr val="030A13"/>
                </a:solidFill>
              </a:rPr>
              <a:t>Technical edit: Necessary so that a school which is </a:t>
            </a:r>
            <a:r>
              <a:rPr lang="en" b="0" i="1">
                <a:solidFill>
                  <a:srgbClr val="030A13"/>
                </a:solidFill>
              </a:rPr>
              <a:t>Accredited</a:t>
            </a:r>
            <a:r>
              <a:rPr lang="en" b="0">
                <a:solidFill>
                  <a:srgbClr val="030A13"/>
                </a:solidFill>
              </a:rPr>
              <a:t> because it is in a triennial accreditation period can still be considered for improvement if its most recent school year data does not indicate that the school met accreditation benchmarks.</a:t>
            </a:r>
            <a:endParaRPr sz="1200" b="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600"/>
              <a:buNone/>
            </a:pPr>
            <a:endParaRPr sz="1500" b="0">
              <a:solidFill>
                <a:schemeClr val="dk1"/>
              </a:solidFill>
            </a:endParaRPr>
          </a:p>
          <a:p>
            <a:pPr marL="457200" lvl="0" indent="0" algn="l" rtl="0">
              <a:lnSpc>
                <a:spcPct val="115000"/>
              </a:lnSpc>
              <a:spcBef>
                <a:spcPts val="0"/>
              </a:spcBef>
              <a:spcAft>
                <a:spcPts val="0"/>
              </a:spcAft>
              <a:buSzPts val="1600"/>
              <a:buNone/>
            </a:pPr>
            <a:endParaRPr sz="1500" b="0">
              <a:solidFill>
                <a:schemeClr val="dk1"/>
              </a:solidFill>
            </a:endParaRPr>
          </a:p>
          <a:p>
            <a:pPr marL="0" lvl="0" indent="0" algn="l" rtl="0">
              <a:lnSpc>
                <a:spcPct val="115000"/>
              </a:lnSpc>
              <a:spcBef>
                <a:spcPts val="0"/>
              </a:spcBef>
              <a:spcAft>
                <a:spcPts val="0"/>
              </a:spcAft>
              <a:buSzPts val="1600"/>
              <a:buNone/>
            </a:pPr>
            <a:endParaRPr>
              <a:solidFill>
                <a:schemeClr val="dk1"/>
              </a:solidFill>
            </a:endParaRPr>
          </a:p>
          <a:p>
            <a:pPr marL="0" lvl="0" indent="0" algn="l" rtl="0">
              <a:lnSpc>
                <a:spcPct val="115000"/>
              </a:lnSpc>
              <a:spcBef>
                <a:spcPts val="0"/>
              </a:spcBef>
              <a:spcAft>
                <a:spcPts val="0"/>
              </a:spcAft>
              <a:buSzPts val="1600"/>
              <a:buNone/>
            </a:pPr>
            <a:endParaRPr/>
          </a:p>
        </p:txBody>
      </p:sp>
      <p:pic>
        <p:nvPicPr>
          <p:cNvPr id="88" name="Google Shape;88;g11621868d19_0_110" descr="This image shows the three steps to identify a school for CSI. The final step has a red circle around it because it is what needs to be changed." title="Steps for CSI Identification"/>
          <p:cNvPicPr preferRelativeResize="0"/>
          <p:nvPr/>
        </p:nvPicPr>
        <p:blipFill rotWithShape="1">
          <a:blip r:embed="rId3">
            <a:alphaModFix/>
          </a:blip>
          <a:srcRect l="3578" r="3476" b="2798"/>
          <a:stretch/>
        </p:blipFill>
        <p:spPr>
          <a:xfrm>
            <a:off x="843800" y="2805900"/>
            <a:ext cx="3383550" cy="2240775"/>
          </a:xfrm>
          <a:prstGeom prst="rect">
            <a:avLst/>
          </a:prstGeom>
          <a:noFill/>
          <a:ln>
            <a:noFill/>
          </a:ln>
        </p:spPr>
      </p:pic>
      <p:sp>
        <p:nvSpPr>
          <p:cNvPr id="89" name="Google Shape;89;g11621868d19_0_110" descr="Around step 3" title="Red circle"/>
          <p:cNvSpPr/>
          <p:nvPr/>
        </p:nvSpPr>
        <p:spPr>
          <a:xfrm>
            <a:off x="1697675" y="3874975"/>
            <a:ext cx="1675800" cy="965100"/>
          </a:xfrm>
          <a:prstGeom prst="ellipse">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g11621868d19_0_110" descr="This image shows the three steps to identify a school for TSI. The final step has a red circle around it because it is what needs to be changed." title="Steps for TSI Identification"/>
          <p:cNvPicPr preferRelativeResize="0"/>
          <p:nvPr/>
        </p:nvPicPr>
        <p:blipFill rotWithShape="1">
          <a:blip r:embed="rId4">
            <a:alphaModFix/>
          </a:blip>
          <a:srcRect l="2250" r="3167"/>
          <a:stretch/>
        </p:blipFill>
        <p:spPr>
          <a:xfrm>
            <a:off x="4857575" y="2781700"/>
            <a:ext cx="3296800" cy="2264975"/>
          </a:xfrm>
          <a:prstGeom prst="rect">
            <a:avLst/>
          </a:prstGeom>
          <a:noFill/>
          <a:ln>
            <a:noFill/>
          </a:ln>
        </p:spPr>
      </p:pic>
      <p:sp>
        <p:nvSpPr>
          <p:cNvPr id="91" name="Google Shape;91;g11621868d19_0_110" descr="Around Step 3" title="Red Circle"/>
          <p:cNvSpPr/>
          <p:nvPr/>
        </p:nvSpPr>
        <p:spPr>
          <a:xfrm>
            <a:off x="5668063" y="3822775"/>
            <a:ext cx="1675800" cy="965100"/>
          </a:xfrm>
          <a:prstGeom prst="ellipse">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fe03447578_0_0"/>
          <p:cNvSpPr txBox="1">
            <a:spLocks noGrp="1"/>
          </p:cNvSpPr>
          <p:nvPr>
            <p:ph type="body" idx="1"/>
          </p:nvPr>
        </p:nvSpPr>
        <p:spPr>
          <a:xfrm>
            <a:off x="480300" y="907975"/>
            <a:ext cx="8183400" cy="34164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030A13"/>
              </a:buClr>
              <a:buSzPts val="1500"/>
              <a:buChar char="●"/>
            </a:pPr>
            <a:r>
              <a:rPr lang="en" sz="1500" b="0">
                <a:solidFill>
                  <a:srgbClr val="030A13"/>
                </a:solidFill>
              </a:rPr>
              <a:t>In the current Consolidated State Plan, </a:t>
            </a:r>
            <a:r>
              <a:rPr lang="en" sz="1500" b="0" i="1">
                <a:solidFill>
                  <a:srgbClr val="030A13"/>
                </a:solidFill>
              </a:rPr>
              <a:t>Growth English Reading</a:t>
            </a:r>
            <a:r>
              <a:rPr lang="en" sz="1500" b="0">
                <a:solidFill>
                  <a:srgbClr val="030A13"/>
                </a:solidFill>
              </a:rPr>
              <a:t> and </a:t>
            </a:r>
            <a:r>
              <a:rPr lang="en" sz="1500" b="0" i="1">
                <a:solidFill>
                  <a:srgbClr val="030A13"/>
                </a:solidFill>
              </a:rPr>
              <a:t>Growth Mathematics</a:t>
            </a:r>
            <a:r>
              <a:rPr lang="en" sz="1500" b="0">
                <a:solidFill>
                  <a:srgbClr val="030A13"/>
                </a:solidFill>
              </a:rPr>
              <a:t> includes students who passed the current year’s SOL test, and those who showed growth from the previous year SOL test to the current year SOL test.</a:t>
            </a:r>
            <a:endParaRPr sz="1500" b="0">
              <a:solidFill>
                <a:srgbClr val="030A13"/>
              </a:solidFill>
            </a:endParaRPr>
          </a:p>
          <a:p>
            <a:pPr marL="457200" lvl="0" indent="-323850" algn="l" rtl="0">
              <a:lnSpc>
                <a:spcPct val="115000"/>
              </a:lnSpc>
              <a:spcBef>
                <a:spcPts val="0"/>
              </a:spcBef>
              <a:spcAft>
                <a:spcPts val="0"/>
              </a:spcAft>
              <a:buClr>
                <a:srgbClr val="030A13"/>
              </a:buClr>
              <a:buSzPts val="1500"/>
              <a:buChar char="●"/>
            </a:pPr>
            <a:r>
              <a:rPr lang="en" sz="1500" b="0">
                <a:solidFill>
                  <a:srgbClr val="030A13"/>
                </a:solidFill>
              </a:rPr>
              <a:t>However, Virginia administered growth assessments for the first time in fall 2021, and it is being proposed to incorporate those assessments into the growth methodology for federal accountability.</a:t>
            </a:r>
            <a:endParaRPr sz="1500" b="0">
              <a:solidFill>
                <a:srgbClr val="030A13"/>
              </a:solidFill>
            </a:endParaRPr>
          </a:p>
          <a:p>
            <a:pPr marL="457200" lvl="0" indent="-323850" algn="l" rtl="0">
              <a:lnSpc>
                <a:spcPct val="115000"/>
              </a:lnSpc>
              <a:spcBef>
                <a:spcPts val="0"/>
              </a:spcBef>
              <a:spcAft>
                <a:spcPts val="0"/>
              </a:spcAft>
              <a:buClr>
                <a:srgbClr val="030A13"/>
              </a:buClr>
              <a:buSzPts val="1500"/>
              <a:buChar char="●"/>
            </a:pPr>
            <a:r>
              <a:rPr lang="en" sz="1500" b="0">
                <a:solidFill>
                  <a:srgbClr val="222222"/>
                </a:solidFill>
              </a:rPr>
              <a:t>Virginia will use the same methodology to determine growth that is used for state accreditation: The spring 2022 SOL test score is compared to the spring 2021 SOL test score first to determine whether growth is shown. If this does not show growth, then the spring 2022 SOL test will be compared to the fall 2021 growth assessment to determine whether growth is shown.  If either comparison shows growth, then the student will have met the growth criteria. </a:t>
            </a:r>
            <a:endParaRPr sz="1500" b="0">
              <a:solidFill>
                <a:srgbClr val="030A13"/>
              </a:solidFill>
            </a:endParaRPr>
          </a:p>
          <a:p>
            <a:pPr marL="457200" lvl="0" indent="-323850" algn="l" rtl="0">
              <a:lnSpc>
                <a:spcPct val="115000"/>
              </a:lnSpc>
              <a:spcBef>
                <a:spcPts val="0"/>
              </a:spcBef>
              <a:spcAft>
                <a:spcPts val="0"/>
              </a:spcAft>
              <a:buClr>
                <a:srgbClr val="030A13"/>
              </a:buClr>
              <a:buSzPts val="1500"/>
              <a:buChar char="●"/>
            </a:pPr>
            <a:r>
              <a:rPr lang="en" sz="1500" b="0">
                <a:solidFill>
                  <a:srgbClr val="030A13"/>
                </a:solidFill>
              </a:rPr>
              <a:t>Another amendment will be submitted for accountability year 2023-2024 and beyond when further changes to our growth methodology occur.</a:t>
            </a:r>
            <a:endParaRPr sz="1500" b="0">
              <a:solidFill>
                <a:srgbClr val="030A13"/>
              </a:solidFill>
            </a:endParaRPr>
          </a:p>
          <a:p>
            <a:pPr marL="0" lvl="0" indent="0" algn="l" rtl="0">
              <a:lnSpc>
                <a:spcPct val="115000"/>
              </a:lnSpc>
              <a:spcBef>
                <a:spcPts val="0"/>
              </a:spcBef>
              <a:spcAft>
                <a:spcPts val="0"/>
              </a:spcAft>
              <a:buSzPts val="1600"/>
              <a:buNone/>
            </a:pPr>
            <a:endParaRPr sz="1200" b="0">
              <a:solidFill>
                <a:srgbClr val="030A1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600"/>
              <a:buNone/>
            </a:pPr>
            <a:endParaRPr/>
          </a:p>
        </p:txBody>
      </p:sp>
      <p:sp>
        <p:nvSpPr>
          <p:cNvPr id="97" name="Google Shape;97;gfe03447578_0_0"/>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4</a:t>
            </a:fld>
            <a:endParaRPr/>
          </a:p>
        </p:txBody>
      </p:sp>
      <p:sp>
        <p:nvSpPr>
          <p:cNvPr id="98" name="Google Shape;98;gfe03447578_0_0"/>
          <p:cNvSpPr txBox="1">
            <a:spLocks noGrp="1"/>
          </p:cNvSpPr>
          <p:nvPr>
            <p:ph type="title"/>
          </p:nvPr>
        </p:nvSpPr>
        <p:spPr>
          <a:xfrm>
            <a:off x="509800" y="52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t>Proposed Change #3: Revising Growth Methodology for 2022-2023 Federal Accountability Year</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3af4f4f9c6_0_19"/>
          <p:cNvSpPr txBox="1">
            <a:spLocks noGrp="1"/>
          </p:cNvSpPr>
          <p:nvPr>
            <p:ph type="body" idx="1"/>
          </p:nvPr>
        </p:nvSpPr>
        <p:spPr>
          <a:xfrm>
            <a:off x="556350" y="1060825"/>
            <a:ext cx="8183400" cy="3416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30A13"/>
              </a:buClr>
              <a:buSzPts val="1900"/>
              <a:buChar char="●"/>
            </a:pPr>
            <a:r>
              <a:rPr lang="en" sz="1900" b="0">
                <a:solidFill>
                  <a:srgbClr val="030A13"/>
                </a:solidFill>
              </a:rPr>
              <a:t>The proposed change shifts measures of interim progress (“targets”) forward two years for </a:t>
            </a:r>
            <a:r>
              <a:rPr lang="en" sz="1900" b="0" i="1">
                <a:solidFill>
                  <a:srgbClr val="030A13"/>
                </a:solidFill>
              </a:rPr>
              <a:t>Chronic Absenteeism</a:t>
            </a:r>
            <a:r>
              <a:rPr lang="en" sz="1900" b="0">
                <a:solidFill>
                  <a:srgbClr val="030A13"/>
                </a:solidFill>
              </a:rPr>
              <a:t>, the </a:t>
            </a:r>
            <a:r>
              <a:rPr lang="en" sz="1900" b="0" i="1">
                <a:solidFill>
                  <a:srgbClr val="030A13"/>
                </a:solidFill>
              </a:rPr>
              <a:t>Federal four-year graduation Index (FGI)</a:t>
            </a:r>
            <a:r>
              <a:rPr lang="en" sz="1900" b="0">
                <a:solidFill>
                  <a:srgbClr val="030A13"/>
                </a:solidFill>
              </a:rPr>
              <a:t>, and </a:t>
            </a:r>
            <a:r>
              <a:rPr lang="en" sz="1900" b="0" i="1">
                <a:solidFill>
                  <a:srgbClr val="030A13"/>
                </a:solidFill>
              </a:rPr>
              <a:t>English Learner Progress</a:t>
            </a:r>
            <a:r>
              <a:rPr lang="en" sz="1900" b="0">
                <a:solidFill>
                  <a:srgbClr val="030A13"/>
                </a:solidFill>
              </a:rPr>
              <a:t>. </a:t>
            </a:r>
            <a:endParaRPr sz="1900" b="0">
              <a:solidFill>
                <a:srgbClr val="030A13"/>
              </a:solidFill>
            </a:endParaRPr>
          </a:p>
          <a:p>
            <a:pPr marL="457200" lvl="0" indent="-349250" algn="l" rtl="0">
              <a:lnSpc>
                <a:spcPct val="115000"/>
              </a:lnSpc>
              <a:spcBef>
                <a:spcPts val="0"/>
              </a:spcBef>
              <a:spcAft>
                <a:spcPts val="0"/>
              </a:spcAft>
              <a:buClr>
                <a:srgbClr val="030A13"/>
              </a:buClr>
              <a:buSzPts val="1900"/>
              <a:buChar char="●"/>
            </a:pPr>
            <a:r>
              <a:rPr lang="en" sz="1900" b="0"/>
              <a:t>Example:</a:t>
            </a:r>
            <a:endParaRPr sz="1900" b="0"/>
          </a:p>
          <a:p>
            <a:pPr marL="457200" lvl="0" indent="0" algn="l" rtl="0">
              <a:lnSpc>
                <a:spcPct val="115000"/>
              </a:lnSpc>
              <a:spcBef>
                <a:spcPts val="0"/>
              </a:spcBef>
              <a:spcAft>
                <a:spcPts val="0"/>
              </a:spcAft>
              <a:buNone/>
            </a:pPr>
            <a:endParaRPr sz="1900"/>
          </a:p>
        </p:txBody>
      </p:sp>
      <p:sp>
        <p:nvSpPr>
          <p:cNvPr id="104" name="Google Shape;104;g13af4f4f9c6_0_19"/>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5</a:t>
            </a:fld>
            <a:endParaRPr/>
          </a:p>
        </p:txBody>
      </p:sp>
      <p:sp>
        <p:nvSpPr>
          <p:cNvPr id="105" name="Google Shape;105;g13af4f4f9c6_0_19"/>
          <p:cNvSpPr txBox="1">
            <a:spLocks noGrp="1"/>
          </p:cNvSpPr>
          <p:nvPr>
            <p:ph type="title"/>
          </p:nvPr>
        </p:nvSpPr>
        <p:spPr>
          <a:xfrm>
            <a:off x="481200" y="100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t>Proposed Change #4: Shift Measures of Interim Progress Forward Two Years</a:t>
            </a:r>
            <a:endParaRPr sz="2600"/>
          </a:p>
        </p:txBody>
      </p:sp>
      <p:pic>
        <p:nvPicPr>
          <p:cNvPr id="106" name="Google Shape;106;g13af4f4f9c6_0_19"/>
          <p:cNvPicPr preferRelativeResize="0"/>
          <p:nvPr/>
        </p:nvPicPr>
        <p:blipFill rotWithShape="1">
          <a:blip r:embed="rId3">
            <a:alphaModFix/>
          </a:blip>
          <a:srcRect/>
          <a:stretch/>
        </p:blipFill>
        <p:spPr>
          <a:xfrm>
            <a:off x="556350" y="2611525"/>
            <a:ext cx="8141276" cy="18657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442dd57557_0_42"/>
          <p:cNvSpPr txBox="1">
            <a:spLocks noGrp="1"/>
          </p:cNvSpPr>
          <p:nvPr>
            <p:ph type="body" idx="1"/>
          </p:nvPr>
        </p:nvSpPr>
        <p:spPr>
          <a:xfrm>
            <a:off x="615225" y="1509525"/>
            <a:ext cx="8084400" cy="2920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30A13"/>
              </a:buClr>
              <a:buSzPts val="2000"/>
              <a:buChar char="●"/>
            </a:pPr>
            <a:r>
              <a:rPr lang="en" sz="2000" b="0">
                <a:solidFill>
                  <a:schemeClr val="dk1"/>
                </a:solidFill>
              </a:rPr>
              <a:t>ESEA section 1111(c)(4)(A)(i)(I)(aa) requires that measures of interim progress and long-term goals be based on student performance on the State’s current annual assessments. </a:t>
            </a:r>
            <a:endParaRPr sz="2000" b="0">
              <a:solidFill>
                <a:schemeClr val="dk1"/>
              </a:solidFill>
            </a:endParaRPr>
          </a:p>
          <a:p>
            <a:pPr marL="457200" lvl="0" indent="-355600" algn="l" rtl="0">
              <a:lnSpc>
                <a:spcPct val="115000"/>
              </a:lnSpc>
              <a:spcBef>
                <a:spcPts val="0"/>
              </a:spcBef>
              <a:spcAft>
                <a:spcPts val="0"/>
              </a:spcAft>
              <a:buClr>
                <a:srgbClr val="030A13"/>
              </a:buClr>
              <a:buSzPts val="2000"/>
              <a:buChar char="●"/>
            </a:pPr>
            <a:r>
              <a:rPr lang="en" sz="2000" b="0">
                <a:solidFill>
                  <a:srgbClr val="030A13"/>
                </a:solidFill>
              </a:rPr>
              <a:t>A new reading assessment was administered for the first time to a fully representative student population during the 2021-2022 school year. </a:t>
            </a:r>
            <a:endParaRPr sz="2000" b="0">
              <a:solidFill>
                <a:srgbClr val="030A13"/>
              </a:solidFill>
            </a:endParaRPr>
          </a:p>
          <a:p>
            <a:pPr marL="457200" lvl="0" indent="-355600" algn="l" rtl="0">
              <a:lnSpc>
                <a:spcPct val="115000"/>
              </a:lnSpc>
              <a:spcBef>
                <a:spcPts val="0"/>
              </a:spcBef>
              <a:spcAft>
                <a:spcPts val="0"/>
              </a:spcAft>
              <a:buClr>
                <a:srgbClr val="030A13"/>
              </a:buClr>
              <a:buSzPts val="2000"/>
              <a:buChar char="●"/>
            </a:pPr>
            <a:r>
              <a:rPr lang="en" sz="2000" b="0">
                <a:solidFill>
                  <a:srgbClr val="030A13"/>
                </a:solidFill>
              </a:rPr>
              <a:t>New mathematics and reading Virginia Alternate Assessment Program (VAAP) tests were administered for the first time during the 2021-2022 school year.</a:t>
            </a:r>
            <a:endParaRPr sz="2000" b="0">
              <a:solidFill>
                <a:srgbClr val="030A13"/>
              </a:solidFill>
            </a:endParaRPr>
          </a:p>
          <a:p>
            <a:pPr marL="457200" lvl="0" indent="0" algn="l" rtl="0">
              <a:lnSpc>
                <a:spcPct val="115000"/>
              </a:lnSpc>
              <a:spcBef>
                <a:spcPts val="0"/>
              </a:spcBef>
              <a:spcAft>
                <a:spcPts val="0"/>
              </a:spcAft>
              <a:buSzPts val="1600"/>
              <a:buNone/>
            </a:pPr>
            <a:endParaRPr sz="2100">
              <a:solidFill>
                <a:schemeClr val="dk1"/>
              </a:solidFill>
            </a:endParaRPr>
          </a:p>
          <a:p>
            <a:pPr marL="457200" lvl="0" indent="0" algn="l" rtl="0">
              <a:lnSpc>
                <a:spcPct val="115000"/>
              </a:lnSpc>
              <a:spcBef>
                <a:spcPts val="0"/>
              </a:spcBef>
              <a:spcAft>
                <a:spcPts val="0"/>
              </a:spcAft>
              <a:buSzPts val="1600"/>
              <a:buNone/>
            </a:pPr>
            <a:endParaRPr sz="1900" b="0">
              <a:solidFill>
                <a:srgbClr val="030A13"/>
              </a:solidFill>
            </a:endParaRPr>
          </a:p>
        </p:txBody>
      </p:sp>
      <p:sp>
        <p:nvSpPr>
          <p:cNvPr id="112" name="Google Shape;112;g1442dd57557_0_42"/>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6</a:t>
            </a:fld>
            <a:endParaRPr/>
          </a:p>
        </p:txBody>
      </p:sp>
      <p:sp>
        <p:nvSpPr>
          <p:cNvPr id="113" name="Google Shape;113;g1442dd57557_0_42"/>
          <p:cNvSpPr txBox="1">
            <a:spLocks noGrp="1"/>
          </p:cNvSpPr>
          <p:nvPr>
            <p:ph type="title"/>
          </p:nvPr>
        </p:nvSpPr>
        <p:spPr>
          <a:xfrm>
            <a:off x="481200" y="100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 sz="2500"/>
              <a:t>Proposed Change #5:  New Measures of Interim Progress and Long Term Goals:  Reading and Mathematics</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442dd57557_0_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7</a:t>
            </a:fld>
            <a:endParaRPr/>
          </a:p>
        </p:txBody>
      </p:sp>
      <p:sp>
        <p:nvSpPr>
          <p:cNvPr id="119" name="Google Shape;119;g1442dd57557_0_10"/>
          <p:cNvSpPr txBox="1">
            <a:spLocks noGrp="1"/>
          </p:cNvSpPr>
          <p:nvPr>
            <p:ph type="title"/>
          </p:nvPr>
        </p:nvSpPr>
        <p:spPr>
          <a:xfrm>
            <a:off x="370825" y="73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Proposed Measures of Interim Progress and Long Term Goal for Reading</a:t>
            </a:r>
            <a:endParaRPr sz="2300"/>
          </a:p>
        </p:txBody>
      </p:sp>
      <p:sp>
        <p:nvSpPr>
          <p:cNvPr id="120" name="Google Shape;120;g1442dd57557_0_10"/>
          <p:cNvSpPr txBox="1">
            <a:spLocks noGrp="1"/>
          </p:cNvSpPr>
          <p:nvPr>
            <p:ph type="body" idx="4294967295"/>
          </p:nvPr>
        </p:nvSpPr>
        <p:spPr>
          <a:xfrm>
            <a:off x="289325" y="3869117"/>
            <a:ext cx="8183400" cy="1358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b="0"/>
              <a:t>The long term goal is based on </a:t>
            </a:r>
            <a:r>
              <a:rPr lang="en" b="0" i="1"/>
              <a:t>All Students</a:t>
            </a:r>
            <a:r>
              <a:rPr lang="en" b="0"/>
              <a:t> and closes the difference between the baseline and 100% proficiency by 50%.</a:t>
            </a:r>
            <a:endParaRPr b="0"/>
          </a:p>
          <a:p>
            <a:pPr marL="0" lvl="0" indent="0" algn="l" rtl="0">
              <a:lnSpc>
                <a:spcPct val="115000"/>
              </a:lnSpc>
              <a:spcBef>
                <a:spcPts val="0"/>
              </a:spcBef>
              <a:spcAft>
                <a:spcPts val="0"/>
              </a:spcAft>
              <a:buSzPts val="1600"/>
              <a:buNone/>
            </a:pPr>
            <a:endParaRPr/>
          </a:p>
        </p:txBody>
      </p:sp>
      <p:sp>
        <p:nvSpPr>
          <p:cNvPr id="121" name="Google Shape;121;g1442dd57557_0_10"/>
          <p:cNvSpPr txBox="1"/>
          <p:nvPr/>
        </p:nvSpPr>
        <p:spPr>
          <a:xfrm>
            <a:off x="552950" y="3361000"/>
            <a:ext cx="635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200"/>
              <a:buFont typeface="Arial"/>
              <a:buNone/>
            </a:pPr>
            <a:r>
              <a:rPr lang="en" sz="1200" b="0" i="0" u="none" strike="noStrike" cap="none">
                <a:solidFill>
                  <a:srgbClr val="000000"/>
                </a:solidFill>
                <a:latin typeface="Josefin Sans"/>
                <a:ea typeface="Josefin Sans"/>
                <a:cs typeface="Josefin Sans"/>
                <a:sym typeface="Josefin Sans"/>
              </a:rPr>
              <a:t>** indicates the rate must meet or exceed the rate from the previous year</a:t>
            </a:r>
            <a:endParaRPr sz="1400" b="0" i="0" u="none" strike="noStrike" cap="none">
              <a:solidFill>
                <a:srgbClr val="000000"/>
              </a:solidFill>
              <a:latin typeface="Josefin Sans"/>
              <a:ea typeface="Josefin Sans"/>
              <a:cs typeface="Josefin Sans"/>
              <a:sym typeface="Josefin Sans"/>
            </a:endParaRPr>
          </a:p>
        </p:txBody>
      </p:sp>
      <p:pic>
        <p:nvPicPr>
          <p:cNvPr id="122" name="Google Shape;122;g1442dd57557_0_10"/>
          <p:cNvPicPr preferRelativeResize="0"/>
          <p:nvPr/>
        </p:nvPicPr>
        <p:blipFill rotWithShape="1">
          <a:blip r:embed="rId3">
            <a:alphaModFix/>
          </a:blip>
          <a:srcRect/>
          <a:stretch/>
        </p:blipFill>
        <p:spPr>
          <a:xfrm>
            <a:off x="3072737" y="4607400"/>
            <a:ext cx="2790915" cy="483150"/>
          </a:xfrm>
          <a:prstGeom prst="rect">
            <a:avLst/>
          </a:prstGeom>
          <a:noFill/>
          <a:ln>
            <a:noFill/>
          </a:ln>
        </p:spPr>
      </p:pic>
      <p:pic>
        <p:nvPicPr>
          <p:cNvPr id="123" name="Google Shape;123;g1442dd57557_0_10"/>
          <p:cNvPicPr preferRelativeResize="0"/>
          <p:nvPr/>
        </p:nvPicPr>
        <p:blipFill>
          <a:blip r:embed="rId4">
            <a:alphaModFix/>
          </a:blip>
          <a:stretch>
            <a:fillRect/>
          </a:stretch>
        </p:blipFill>
        <p:spPr>
          <a:xfrm>
            <a:off x="552938" y="930675"/>
            <a:ext cx="7781925" cy="24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442dd57557_0_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8</a:t>
            </a:fld>
            <a:endParaRPr/>
          </a:p>
        </p:txBody>
      </p:sp>
      <p:sp>
        <p:nvSpPr>
          <p:cNvPr id="129" name="Google Shape;129;g1442dd57557_0_24"/>
          <p:cNvSpPr txBox="1">
            <a:spLocks noGrp="1"/>
          </p:cNvSpPr>
          <p:nvPr>
            <p:ph type="title"/>
          </p:nvPr>
        </p:nvSpPr>
        <p:spPr>
          <a:xfrm>
            <a:off x="425550" y="61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Proposed Measures of Interim Progress and Long Term Goal for Mathematics</a:t>
            </a:r>
            <a:endParaRPr sz="2300"/>
          </a:p>
        </p:txBody>
      </p:sp>
      <p:sp>
        <p:nvSpPr>
          <p:cNvPr id="130" name="Google Shape;130;g1442dd57557_0_24"/>
          <p:cNvSpPr txBox="1">
            <a:spLocks noGrp="1"/>
          </p:cNvSpPr>
          <p:nvPr>
            <p:ph type="body" idx="4294967295"/>
          </p:nvPr>
        </p:nvSpPr>
        <p:spPr>
          <a:xfrm>
            <a:off x="345375" y="3828842"/>
            <a:ext cx="8183400" cy="1358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b="0"/>
              <a:t>The long term goal is based on </a:t>
            </a:r>
            <a:r>
              <a:rPr lang="en" b="0" i="1"/>
              <a:t>All Students</a:t>
            </a:r>
            <a:r>
              <a:rPr lang="en" b="0"/>
              <a:t> and closes the difference between the baseline and 100% proficiency by 50%.</a:t>
            </a:r>
            <a:endParaRPr b="0"/>
          </a:p>
          <a:p>
            <a:pPr marL="0" lvl="0" indent="0" algn="l" rtl="0">
              <a:lnSpc>
                <a:spcPct val="115000"/>
              </a:lnSpc>
              <a:spcBef>
                <a:spcPts val="0"/>
              </a:spcBef>
              <a:spcAft>
                <a:spcPts val="0"/>
              </a:spcAft>
              <a:buSzPts val="1600"/>
              <a:buNone/>
            </a:pPr>
            <a:endParaRPr/>
          </a:p>
        </p:txBody>
      </p:sp>
      <p:sp>
        <p:nvSpPr>
          <p:cNvPr id="131" name="Google Shape;131;g1442dd57557_0_24"/>
          <p:cNvSpPr txBox="1"/>
          <p:nvPr/>
        </p:nvSpPr>
        <p:spPr>
          <a:xfrm>
            <a:off x="483700" y="3230525"/>
            <a:ext cx="6078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200"/>
              <a:buFont typeface="Arial"/>
              <a:buNone/>
            </a:pPr>
            <a:r>
              <a:rPr lang="en" sz="1200" b="0" i="0" u="none" strike="noStrike" cap="none">
                <a:solidFill>
                  <a:schemeClr val="dk1"/>
                </a:solidFill>
                <a:latin typeface="Josefin Sans"/>
                <a:ea typeface="Josefin Sans"/>
                <a:cs typeface="Josefin Sans"/>
                <a:sym typeface="Josefin Sans"/>
              </a:rPr>
              <a:t>** indicates the rate must meet or exceed the rate from the previous year</a:t>
            </a:r>
            <a:endParaRPr sz="1400" b="0" i="0" u="none" strike="noStrike" cap="none">
              <a:solidFill>
                <a:srgbClr val="000000"/>
              </a:solidFill>
              <a:latin typeface="Arial"/>
              <a:ea typeface="Arial"/>
              <a:cs typeface="Arial"/>
              <a:sym typeface="Arial"/>
            </a:endParaRPr>
          </a:p>
        </p:txBody>
      </p:sp>
      <p:pic>
        <p:nvPicPr>
          <p:cNvPr id="132" name="Google Shape;132;g1442dd57557_0_24"/>
          <p:cNvPicPr preferRelativeResize="0"/>
          <p:nvPr/>
        </p:nvPicPr>
        <p:blipFill rotWithShape="1">
          <a:blip r:embed="rId3">
            <a:alphaModFix/>
          </a:blip>
          <a:srcRect/>
          <a:stretch/>
        </p:blipFill>
        <p:spPr>
          <a:xfrm>
            <a:off x="3336249" y="4562625"/>
            <a:ext cx="1777624" cy="483150"/>
          </a:xfrm>
          <a:prstGeom prst="rect">
            <a:avLst/>
          </a:prstGeom>
          <a:noFill/>
          <a:ln>
            <a:noFill/>
          </a:ln>
        </p:spPr>
      </p:pic>
      <p:pic>
        <p:nvPicPr>
          <p:cNvPr id="133" name="Google Shape;133;g1442dd57557_0_24"/>
          <p:cNvPicPr preferRelativeResize="0"/>
          <p:nvPr/>
        </p:nvPicPr>
        <p:blipFill>
          <a:blip r:embed="rId4">
            <a:alphaModFix/>
          </a:blip>
          <a:stretch>
            <a:fillRect/>
          </a:stretch>
        </p:blipFill>
        <p:spPr>
          <a:xfrm>
            <a:off x="548640" y="932688"/>
            <a:ext cx="7781544" cy="22978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af4f4f9c6_0_77"/>
          <p:cNvSpPr txBox="1">
            <a:spLocks noGrp="1"/>
          </p:cNvSpPr>
          <p:nvPr>
            <p:ph type="body" idx="1"/>
          </p:nvPr>
        </p:nvSpPr>
        <p:spPr>
          <a:xfrm>
            <a:off x="369925" y="836000"/>
            <a:ext cx="8183400" cy="22770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
            </a:pPr>
            <a:r>
              <a:rPr lang="en" sz="2300" b="0">
                <a:solidFill>
                  <a:schemeClr val="dk1"/>
                </a:solidFill>
              </a:rPr>
              <a:t>As approved in the COVID-19 Addendum, schools that were initially identified as </a:t>
            </a:r>
            <a:r>
              <a:rPr lang="en" sz="2300" b="0" i="1">
                <a:solidFill>
                  <a:schemeClr val="dk1"/>
                </a:solidFill>
              </a:rPr>
              <a:t>Additional Targeted Support and Improvement</a:t>
            </a:r>
            <a:r>
              <a:rPr lang="en" sz="2300" b="0">
                <a:solidFill>
                  <a:schemeClr val="dk1"/>
                </a:solidFill>
              </a:rPr>
              <a:t> (ATSI) in 2018-2019 would enter </a:t>
            </a:r>
            <a:r>
              <a:rPr lang="en" sz="2300" b="0" i="1">
                <a:solidFill>
                  <a:schemeClr val="dk1"/>
                </a:solidFill>
              </a:rPr>
              <a:t>Comprehensive Support and Improvement</a:t>
            </a:r>
            <a:r>
              <a:rPr lang="en" sz="2300" b="0">
                <a:solidFill>
                  <a:schemeClr val="dk1"/>
                </a:solidFill>
              </a:rPr>
              <a:t> status if they did not exit ATSI by fall 2024. </a:t>
            </a:r>
            <a:endParaRPr sz="2300" b="0">
              <a:solidFill>
                <a:schemeClr val="dk1"/>
              </a:solidFill>
            </a:endParaRPr>
          </a:p>
          <a:p>
            <a:pPr marL="457200" lvl="0" indent="-374650" algn="l" rtl="0">
              <a:lnSpc>
                <a:spcPct val="115000"/>
              </a:lnSpc>
              <a:spcBef>
                <a:spcPts val="0"/>
              </a:spcBef>
              <a:spcAft>
                <a:spcPts val="0"/>
              </a:spcAft>
              <a:buClr>
                <a:schemeClr val="dk1"/>
              </a:buClr>
              <a:buSzPts val="2300"/>
              <a:buChar char="●"/>
            </a:pPr>
            <a:r>
              <a:rPr lang="en" sz="2300" b="0">
                <a:solidFill>
                  <a:schemeClr val="dk1"/>
                </a:solidFill>
              </a:rPr>
              <a:t>The current Consolidated State Plan references 2021-2022 (this year was determined pre-pandemic) and should be changed to 2024-2025 to reflect the change approved in the COVID-19 Addendum.</a:t>
            </a:r>
            <a:endParaRPr b="0">
              <a:solidFill>
                <a:schemeClr val="dk1"/>
              </a:solidFill>
              <a:highlight>
                <a:srgbClr val="F1E6B2"/>
              </a:highlight>
              <a:latin typeface="Times New Roman"/>
              <a:ea typeface="Times New Roman"/>
              <a:cs typeface="Times New Roman"/>
              <a:sym typeface="Times New Roman"/>
            </a:endParaRPr>
          </a:p>
          <a:p>
            <a:pPr marL="0" lvl="0" indent="0" algn="l" rtl="0">
              <a:lnSpc>
                <a:spcPct val="115000"/>
              </a:lnSpc>
              <a:spcBef>
                <a:spcPts val="0"/>
              </a:spcBef>
              <a:spcAft>
                <a:spcPts val="0"/>
              </a:spcAft>
              <a:buSzPts val="1600"/>
              <a:buNone/>
            </a:pPr>
            <a:endParaRPr sz="1800">
              <a:latin typeface="Trebuchet MS"/>
              <a:ea typeface="Trebuchet MS"/>
              <a:cs typeface="Trebuchet MS"/>
              <a:sym typeface="Trebuchet MS"/>
            </a:endParaRPr>
          </a:p>
        </p:txBody>
      </p:sp>
      <p:sp>
        <p:nvSpPr>
          <p:cNvPr id="139" name="Google Shape;139;g13af4f4f9c6_0_77"/>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
              <a:t>9</a:t>
            </a:fld>
            <a:endParaRPr/>
          </a:p>
        </p:txBody>
      </p:sp>
      <p:sp>
        <p:nvSpPr>
          <p:cNvPr id="140" name="Google Shape;140;g13af4f4f9c6_0_77"/>
          <p:cNvSpPr txBox="1">
            <a:spLocks noGrp="1"/>
          </p:cNvSpPr>
          <p:nvPr>
            <p:ph type="title"/>
          </p:nvPr>
        </p:nvSpPr>
        <p:spPr>
          <a:xfrm>
            <a:off x="480300" y="767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Proposed Change #6: Edit a Reference Year</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Josefin Sans</vt:lpstr>
      <vt:lpstr>Arial</vt:lpstr>
      <vt:lpstr>Times New Roman</vt:lpstr>
      <vt:lpstr>Trebuchet MS</vt:lpstr>
      <vt:lpstr>Simple Light</vt:lpstr>
      <vt:lpstr>Final Review of Proposed Amendment 5 to Virginia’s Consolidated State Plan under the Every Student Succeeds Act of 2015 (ESSA) </vt:lpstr>
      <vt:lpstr>Proposed Change #1: Addition of a Multiple Races Student Group for Reporting</vt:lpstr>
      <vt:lpstr>Proposed Change #2: Technical Edit to Step 3 of CSI and TSI Identification</vt:lpstr>
      <vt:lpstr>Proposed Change #3: Revising Growth Methodology for 2022-2023 Federal Accountability Year</vt:lpstr>
      <vt:lpstr>Proposed Change #4: Shift Measures of Interim Progress Forward Two Years</vt:lpstr>
      <vt:lpstr>Proposed Change #5:  New Measures of Interim Progress and Long Term Goals:  Reading and Mathematics</vt:lpstr>
      <vt:lpstr>Proposed Measures of Interim Progress and Long Term Goal for Reading</vt:lpstr>
      <vt:lpstr>Proposed Measures of Interim Progress and Long Term Goal for Mathematics</vt:lpstr>
      <vt:lpstr>Proposed Change #6: Edit a Reference Year</vt:lpstr>
      <vt:lpstr>Proposed Change #7: Add Detail to Accreditation System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Review of Proposed Amendment 5 to Virginia’s Consolidated State Plan under the Every Student Succeeds Act of 2015 (ESSA) </dc:title>
  <dc:creator>Webb, Emily (DOE)</dc:creator>
  <cp:lastModifiedBy>VITA Program</cp:lastModifiedBy>
  <cp:revision>1</cp:revision>
  <dcterms:modified xsi:type="dcterms:W3CDTF">2022-09-09T14:43:21Z</dcterms:modified>
</cp:coreProperties>
</file>