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qyxa5S/2ZeiRMB9XoSnw42Xjq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A411977-3449-452E-A60E-76DCCF639B29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4F593A7-CE88-4A06-A27F-2DBDDF73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52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32541ed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1532541edb3_0_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32541edb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32541edb3_0_1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32541edb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1532541edb3_0_1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lage Title and Subtitle Page">
  <p:cSld name="Collage Title and Subtitle P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415611" y="1659933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415600" y="4446000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316345" y="6143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>
            <a:spLocks noGrp="1"/>
          </p:cNvSpPr>
          <p:nvPr>
            <p:ph type="pic" idx="2"/>
          </p:nvPr>
        </p:nvSpPr>
        <p:spPr>
          <a:xfrm>
            <a:off x="5183189" y="987429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839789" y="2057403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 rot="5400000">
            <a:off x="7133433" y="1956599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1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 txBox="1">
            <a:spLocks noGrp="1"/>
          </p:cNvSpPr>
          <p:nvPr>
            <p:ph type="title"/>
          </p:nvPr>
        </p:nvSpPr>
        <p:spPr>
          <a:xfrm>
            <a:off x="831852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1"/>
          </p:nvPr>
        </p:nvSpPr>
        <p:spPr>
          <a:xfrm>
            <a:off x="831852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ctrTitle"/>
          </p:nvPr>
        </p:nvSpPr>
        <p:spPr>
          <a:xfrm>
            <a:off x="1524000" y="2235199"/>
            <a:ext cx="9144000" cy="2387600"/>
          </a:xfrm>
          <a:prstGeom prst="rect">
            <a:avLst/>
          </a:prstGeom>
          <a:solidFill>
            <a:schemeClr val="lt1">
              <a:alpha val="62745"/>
            </a:schemeClr>
          </a:solidFill>
          <a:ln w="79375" cap="rnd" cmpd="sng">
            <a:solidFill>
              <a:srgbClr val="003B71">
                <a:alpha val="7882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E95"/>
              </a:buClr>
              <a:buSzPts val="6000"/>
              <a:buFont typeface="Calibri"/>
              <a:buNone/>
              <a:defRPr sz="6000">
                <a:solidFill>
                  <a:srgbClr val="004E9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subTitle" idx="1"/>
          </p:nvPr>
        </p:nvSpPr>
        <p:spPr>
          <a:xfrm>
            <a:off x="1445343" y="4714879"/>
            <a:ext cx="9144000" cy="102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839789" y="2505077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4"/>
          </p:nvPr>
        </p:nvSpPr>
        <p:spPr>
          <a:xfrm>
            <a:off x="6172202" y="2505077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5183189" y="987429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839789" y="2057403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999999"/>
              </a:solidFill>
            </a:endParaRPr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611064" y="1008189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Times New Roman"/>
              <a:buNone/>
            </a:pPr>
            <a:r>
              <a:rPr lang="en" sz="5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 on the Process to Review and Revise the History and Social Science Standards of Learning</a:t>
            </a:r>
            <a:r>
              <a:rPr lang="en" sz="633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333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7630512" y="5630809"/>
            <a:ext cx="4341353" cy="114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lang="en" sz="1867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2022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lang="en" sz="1867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VDOE History and Social Science Program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611064" y="3947887"/>
            <a:ext cx="11360800" cy="168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Times New Roman"/>
              <a:buNone/>
            </a:pPr>
            <a:r>
              <a:rPr lang="en" sz="4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Board Work Session</a:t>
            </a:r>
            <a:endParaRPr sz="10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Times New Roman"/>
              <a:buNone/>
            </a:pPr>
            <a:r>
              <a:rPr lang="en" sz="40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14, 2022</a:t>
            </a:r>
            <a:endParaRPr sz="4533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32407"/>
              <a:buFont typeface="Times New Roman"/>
              <a:buNone/>
            </a:pPr>
            <a:r>
              <a:rPr lang="en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“decoupling” of the Standards Document</a:t>
            </a:r>
            <a:endParaRPr sz="4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4534" y="1543073"/>
            <a:ext cx="4711941" cy="53723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0" name="Google Shape;160;p9"/>
          <p:cNvSpPr/>
          <p:nvPr/>
        </p:nvSpPr>
        <p:spPr>
          <a:xfrm>
            <a:off x="461675" y="2579575"/>
            <a:ext cx="4033200" cy="3528000"/>
          </a:xfrm>
          <a:prstGeom prst="wedgeRoundRectCallout">
            <a:avLst>
              <a:gd name="adj1" fmla="val 110719"/>
              <a:gd name="adj2" fmla="val -25449"/>
              <a:gd name="adj3" fmla="val 16667"/>
            </a:avLst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 of the</a:t>
            </a:r>
            <a:endParaRPr sz="4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Standards Document: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 the Standards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8397759" y="1032959"/>
            <a:ext cx="2762400" cy="369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 Standards Document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32407"/>
              <a:buFont typeface="Times New Roman"/>
              <a:buNone/>
            </a:pPr>
            <a:r>
              <a:rPr lang="en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“decoupling” of the Standards Document</a:t>
            </a:r>
            <a:endParaRPr sz="4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4997" y="2065376"/>
            <a:ext cx="7488456" cy="38637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8" name="Google Shape;168;p10"/>
          <p:cNvSpPr/>
          <p:nvPr/>
        </p:nvSpPr>
        <p:spPr>
          <a:xfrm>
            <a:off x="348700" y="2675825"/>
            <a:ext cx="3792300" cy="3678600"/>
          </a:xfrm>
          <a:prstGeom prst="wedgeRoundRectCallout">
            <a:avLst>
              <a:gd name="adj1" fmla="val 76952"/>
              <a:gd name="adj2" fmla="val -12791"/>
              <a:gd name="adj3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 for the Curriculum Frameworks: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Content divided into columns and organized by Understandings, Supporting Questions, and Knowledge and Learning Experiences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lang="en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sz="4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1"/>
          <p:cNvSpPr txBox="1">
            <a:spLocks noGrp="1"/>
          </p:cNvSpPr>
          <p:nvPr>
            <p:ph type="body" idx="1"/>
          </p:nvPr>
        </p:nvSpPr>
        <p:spPr>
          <a:xfrm>
            <a:off x="609600" y="1545600"/>
            <a:ext cx="11181347" cy="49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558797" lvl="0" indent="-5326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•"/>
            </a:pPr>
            <a:r>
              <a:rPr lang="en" sz="1435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 Public Comment Period at the end of September 2022</a:t>
            </a:r>
            <a:endParaRPr sz="14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97" lvl="0" indent="-5326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•"/>
            </a:pPr>
            <a:r>
              <a:rPr lang="en" sz="1435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Conduct Community Engagement Roundtable Sessions between October – November 2022</a:t>
            </a:r>
            <a:endParaRPr sz="14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97" lvl="0" indent="-5326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•"/>
            </a:pPr>
            <a:r>
              <a:rPr lang="en" sz="1435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Standards and Curriculum Frameworks for Board First Review in November</a:t>
            </a:r>
            <a:endParaRPr sz="14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97" lvl="0" indent="-5326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•"/>
            </a:pPr>
            <a:r>
              <a:rPr lang="en" sz="1435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Board Public Hearings in early December 2022 </a:t>
            </a:r>
            <a:endParaRPr sz="14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97" lvl="0" indent="-5326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•"/>
            </a:pPr>
            <a:r>
              <a:rPr lang="en" sz="1435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Anticipate Final Approval by the Board in January 2023</a:t>
            </a:r>
            <a:endParaRPr sz="1435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97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75000"/>
              <a:buNone/>
            </a:pP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97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75000"/>
              <a:buNone/>
            </a:pP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97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75000"/>
              <a:buNone/>
            </a:pP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97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75000"/>
              <a:buNone/>
            </a:pP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97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75000"/>
              <a:buNone/>
            </a:pP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97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75000"/>
              <a:buNone/>
            </a:pP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597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75000"/>
              <a:buNone/>
            </a:pP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86" lvl="0" indent="-3047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75000"/>
              <a:buNone/>
            </a:pP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lang="en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</a:t>
            </a:r>
            <a:endParaRPr sz="4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609600" y="1545600"/>
            <a:ext cx="11383600" cy="49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58786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Char char="•"/>
            </a:pPr>
            <a:r>
              <a:rPr lang="en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Update of the Timeline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86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Char char="•"/>
            </a:pPr>
            <a:r>
              <a:rPr lang="en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“decoupling” of the Standards Document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597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86" lvl="0" indent="-3047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299186" y="53413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lang="en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Update of the Timeline</a:t>
            </a:r>
            <a:endParaRPr sz="4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lang="en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Update of the Timeline</a:t>
            </a:r>
            <a:endParaRPr sz="4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609600" y="1545600"/>
            <a:ext cx="11383600" cy="49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1597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en" sz="3200" u="sng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 2022</a:t>
            </a:r>
            <a:endParaRPr/>
          </a:p>
          <a:p>
            <a:pPr marL="558797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Times New Roman"/>
              <a:buChar char="•"/>
            </a:pPr>
            <a:r>
              <a:rPr lang="en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are working internally and with consultants to: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5986" lvl="1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Times New Roman"/>
              <a:buChar char="•"/>
            </a:pPr>
            <a:r>
              <a:rPr lang="en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“decouple” Standards document creating a Standards document;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5986" lvl="1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Times New Roman"/>
              <a:buChar char="•"/>
            </a:pPr>
            <a:r>
              <a:rPr lang="en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the Curriculum Frameworks for each course; and 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5986" lvl="1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Times New Roman"/>
              <a:buChar char="•"/>
            </a:pPr>
            <a:r>
              <a:rPr lang="en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documents are clean, concise, understandable, and accessible. 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97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Times New Roman"/>
              <a:buChar char="•"/>
            </a:pPr>
            <a:r>
              <a:rPr lang="en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comment period closes September 25</a:t>
            </a:r>
            <a:r>
              <a:rPr lang="en" sz="2600" baseline="30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97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Times New Roman"/>
              <a:buChar char="•"/>
            </a:pPr>
            <a:r>
              <a:rPr lang="en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are working closely with Department Senior Leadership to review Standards and Curriculum Frameworks.</a:t>
            </a:r>
            <a:endParaRPr sz="2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86" lvl="0" indent="-3047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32541edb3_0_5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lang="en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Update of the Timeline</a:t>
            </a:r>
            <a:endParaRPr sz="4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g1532541edb3_0_5"/>
          <p:cNvSpPr txBox="1">
            <a:spLocks noGrp="1"/>
          </p:cNvSpPr>
          <p:nvPr>
            <p:ph type="body" idx="1"/>
          </p:nvPr>
        </p:nvSpPr>
        <p:spPr>
          <a:xfrm>
            <a:off x="609600" y="1545600"/>
            <a:ext cx="11383500" cy="4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01597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en" sz="3224" u="sng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October  2022</a:t>
            </a:r>
            <a:endParaRPr sz="282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97" lvl="0" indent="-466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50"/>
              <a:buFont typeface="Times New Roman"/>
              <a:buChar char="•"/>
            </a:pPr>
            <a:r>
              <a:rPr lang="en" sz="255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will continue to work internally to:</a:t>
            </a:r>
            <a:endParaRPr sz="2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5986" lvl="1" indent="-466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50"/>
              <a:buFont typeface="Times New Roman"/>
              <a:buChar char="•"/>
            </a:pPr>
            <a:r>
              <a:rPr lang="en" sz="255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“decouple” Standards document creating a Standards document;</a:t>
            </a:r>
            <a:endParaRPr sz="2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5986" lvl="1" indent="-466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50"/>
              <a:buFont typeface="Times New Roman"/>
              <a:buChar char="•"/>
            </a:pPr>
            <a:r>
              <a:rPr lang="en" sz="255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the Curriculum Frameworks for each course; and </a:t>
            </a:r>
            <a:endParaRPr sz="2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5986" lvl="1" indent="-466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50"/>
              <a:buFont typeface="Times New Roman"/>
              <a:buChar char="•"/>
            </a:pPr>
            <a:r>
              <a:rPr lang="en" sz="255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documents are clean, concise, understandable, and accessible. </a:t>
            </a:r>
            <a:endParaRPr sz="2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97" lvl="0" indent="-466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50"/>
              <a:buFont typeface="Times New Roman"/>
              <a:buChar char="•"/>
            </a:pPr>
            <a:r>
              <a:rPr lang="en" sz="255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will continue to work closely with Department Senior Leadership to review Standards and Curriculum Frameworks.</a:t>
            </a:r>
            <a:endParaRPr sz="255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97" lvl="0" indent="-466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50"/>
              <a:buFont typeface="Times New Roman"/>
              <a:buChar char="•"/>
            </a:pPr>
            <a:r>
              <a:rPr lang="en" sz="255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will conduct three (3) Community Engagement Sessions: </a:t>
            </a:r>
            <a:endParaRPr sz="255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8700" lvl="1" indent="-504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50"/>
              <a:buFont typeface="Times New Roman"/>
              <a:buChar char="•"/>
            </a:pPr>
            <a:r>
              <a:rPr lang="en" sz="255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will be conducted in-person. </a:t>
            </a:r>
            <a:endParaRPr sz="255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8700" lvl="1" indent="-504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50"/>
              <a:buFont typeface="Times New Roman"/>
              <a:buChar char="•"/>
            </a:pPr>
            <a:r>
              <a:rPr lang="en" sz="255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will be communicated through Superintendent’s Memo and outreach to parents. </a:t>
            </a:r>
            <a:endParaRPr sz="255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86" lvl="0" indent="-3047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3508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32541edb3_0_10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lang="en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Update of the Timeline</a:t>
            </a:r>
            <a:endParaRPr sz="4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g1532541edb3_0_10"/>
          <p:cNvSpPr txBox="1">
            <a:spLocks noGrp="1"/>
          </p:cNvSpPr>
          <p:nvPr>
            <p:ph type="body" idx="1"/>
          </p:nvPr>
        </p:nvSpPr>
        <p:spPr>
          <a:xfrm>
            <a:off x="609600" y="1545600"/>
            <a:ext cx="11383500" cy="4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101597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40149"/>
              <a:buNone/>
            </a:pPr>
            <a:r>
              <a:rPr lang="en" sz="5977" u="sng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 2022</a:t>
            </a:r>
            <a:endParaRPr sz="5977"/>
          </a:p>
          <a:p>
            <a:pPr marL="558797" lvl="0" indent="-469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•"/>
            </a:pPr>
            <a:r>
              <a:rPr lang="en" sz="4719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will continue to work internally to:</a:t>
            </a:r>
            <a:endParaRPr sz="471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5986" lvl="1" indent="-469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•"/>
            </a:pPr>
            <a:r>
              <a:rPr lang="en" sz="4719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“decouple” Standards document creating a Standards document;</a:t>
            </a:r>
            <a:endParaRPr sz="471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5986" lvl="1" indent="-469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•"/>
            </a:pPr>
            <a:r>
              <a:rPr lang="en" sz="4719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the Curriculum Frameworks for each course;  </a:t>
            </a:r>
            <a:endParaRPr sz="471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5986" lvl="1" indent="-469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•"/>
            </a:pPr>
            <a:r>
              <a:rPr lang="en" sz="4719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documents are clean, concise, understandable, and accessible; and </a:t>
            </a:r>
            <a:endParaRPr sz="4719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5986" lvl="1" indent="-469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•"/>
            </a:pPr>
            <a:r>
              <a:rPr lang="en" sz="4719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review public comment. </a:t>
            </a:r>
            <a:endParaRPr sz="4719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97" lvl="0" indent="-469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•"/>
            </a:pPr>
            <a:r>
              <a:rPr lang="en" sz="4719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will conduct two (2) Community Engagement Sessions: </a:t>
            </a:r>
            <a:endParaRPr sz="4719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8700" lvl="1" indent="-5077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•"/>
            </a:pPr>
            <a:r>
              <a:rPr lang="en" sz="4719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will be conducted in-person. </a:t>
            </a:r>
            <a:endParaRPr sz="4719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8700" lvl="1" indent="-5077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•"/>
            </a:pPr>
            <a:r>
              <a:rPr lang="en" sz="4719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will be communicated through Superintendent’s Memo and outreach to parents. </a:t>
            </a:r>
            <a:endParaRPr sz="4719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lvl="0" indent="-4505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•"/>
            </a:pPr>
            <a:r>
              <a:rPr lang="en" sz="4719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staff prepares documents for First Review at the Board’s November meeting.</a:t>
            </a:r>
            <a:endParaRPr sz="4719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86" lvl="0" indent="-3047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68412"/>
              <a:buNone/>
            </a:pPr>
            <a:endParaRPr sz="3508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lang="en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Update of the Timeline</a:t>
            </a:r>
            <a:endParaRPr sz="4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609600" y="1545600"/>
            <a:ext cx="11383600" cy="49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159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95"/>
              <a:buNone/>
            </a:pPr>
            <a:r>
              <a:rPr lang="en" sz="3250" u="sng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December 2022</a:t>
            </a:r>
            <a:endParaRPr sz="3250">
              <a:solidFill>
                <a:srgbClr val="002060"/>
              </a:solidFill>
            </a:endParaRPr>
          </a:p>
          <a:p>
            <a:pPr marL="228593" lvl="0" indent="-277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63"/>
              <a:buFont typeface="Times New Roman"/>
              <a:buChar char="•"/>
            </a:pPr>
            <a:r>
              <a:rPr lang="en" sz="2562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Board hosts public hearings:  December 5 – 9, 2022</a:t>
            </a:r>
            <a:endParaRPr sz="2562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3" lvl="0" indent="-277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63"/>
              <a:buFont typeface="Times New Roman"/>
              <a:buChar char="•"/>
            </a:pPr>
            <a:r>
              <a:rPr lang="en" sz="2562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will continue to work internally to:</a:t>
            </a:r>
            <a:endParaRPr sz="2562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783" lvl="1" indent="-2770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63"/>
              <a:buFont typeface="Times New Roman"/>
              <a:buChar char="•"/>
            </a:pPr>
            <a:r>
              <a:rPr lang="en" sz="2562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Reconcile the input and feedback from the Community Engagement Roundtable Session and Public Hearings; and </a:t>
            </a:r>
            <a:endParaRPr sz="2562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783" lvl="1" indent="-2770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63"/>
              <a:buFont typeface="Times New Roman"/>
              <a:buChar char="•"/>
            </a:pPr>
            <a:r>
              <a:rPr lang="en" sz="2562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documents are clean, concise, understandable, and accessible. </a:t>
            </a:r>
            <a:endParaRPr sz="2562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3" lvl="0" indent="-277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63"/>
              <a:buFont typeface="Times New Roman"/>
              <a:buChar char="•"/>
            </a:pPr>
            <a:r>
              <a:rPr lang="en" sz="2562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will conduct one (1) virtual Community Engagement Sessions: </a:t>
            </a:r>
            <a:endParaRPr sz="2562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783" lvl="1" indent="-2770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63"/>
              <a:buFont typeface="Times New Roman"/>
              <a:buChar char="•"/>
            </a:pPr>
            <a:r>
              <a:rPr lang="en" sz="2562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will be communicated through Superintendent’s Memo and outreach to parents. </a:t>
            </a:r>
            <a:endParaRPr sz="2562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3" lvl="0" indent="-277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63"/>
              <a:buFont typeface="Times New Roman"/>
              <a:buChar char="•"/>
            </a:pPr>
            <a:r>
              <a:rPr lang="en" sz="2562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Staff will meet with Historian Steering Committee for final review of the Standards Document and Curriculum Frameworks.</a:t>
            </a:r>
            <a:endParaRPr sz="2562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532541edb3_0_15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lang="en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Update of the Timeline</a:t>
            </a:r>
            <a:endParaRPr sz="4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g1532541edb3_0_15"/>
          <p:cNvSpPr txBox="1">
            <a:spLocks noGrp="1"/>
          </p:cNvSpPr>
          <p:nvPr>
            <p:ph type="body" idx="1"/>
          </p:nvPr>
        </p:nvSpPr>
        <p:spPr>
          <a:xfrm>
            <a:off x="609600" y="1545600"/>
            <a:ext cx="11383500" cy="4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1597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95"/>
              <a:buNone/>
            </a:pPr>
            <a:r>
              <a:rPr lang="en" sz="3400" u="sng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January 2023</a:t>
            </a:r>
            <a:endParaRPr sz="3400" u="sng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597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95"/>
              <a:buNone/>
            </a:pPr>
            <a:endParaRPr sz="3400" u="sng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3" lvl="0" indent="-30479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Times New Roman"/>
              <a:buChar char="•"/>
            </a:pPr>
            <a:r>
              <a:rPr lang="en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VDOE finalizes standards and curriculum framework. </a:t>
            </a:r>
            <a:endParaRPr sz="3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3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3" lvl="0" indent="-30479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Times New Roman"/>
              <a:buChar char="•"/>
            </a:pPr>
            <a:r>
              <a:rPr lang="en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Staff will prepare documents for Final Approval at the January 2023 Board meeting.</a:t>
            </a:r>
            <a:endParaRPr sz="3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3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5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95"/>
              <a:buNone/>
            </a:pP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299186" y="5341386"/>
            <a:ext cx="115591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32407"/>
              <a:buFont typeface="Times New Roman"/>
              <a:buNone/>
            </a:pPr>
            <a:r>
              <a:rPr lang="en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“decoupling” of the Standards Document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537</Words>
  <Application>Microsoft Office PowerPoint</Application>
  <PresentationFormat>Widescreen</PresentationFormat>
  <Paragraphs>74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1_Office Theme</vt:lpstr>
      <vt:lpstr>Update on the Process to Review and Revise the History and Social Science Standards of Learning </vt:lpstr>
      <vt:lpstr>Overview</vt:lpstr>
      <vt:lpstr>Proposed Update of the Timeline</vt:lpstr>
      <vt:lpstr>Proposed Update of the Timeline</vt:lpstr>
      <vt:lpstr>Proposed Update of the Timeline</vt:lpstr>
      <vt:lpstr>Proposed Update of the Timeline</vt:lpstr>
      <vt:lpstr>Proposed Update of the Timeline</vt:lpstr>
      <vt:lpstr>Proposed Update of the Timeline</vt:lpstr>
      <vt:lpstr>Proposed “decoupling” of the Standards Document</vt:lpstr>
      <vt:lpstr>Proposed “decoupling” of the Standards Document</vt:lpstr>
      <vt:lpstr>Proposed “decoupling” of the Standards Document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the Process to Review and Revise the History and Social Science Standards of Learning </dc:title>
  <dc:creator>VITA Program</dc:creator>
  <cp:lastModifiedBy>VITA Program</cp:lastModifiedBy>
  <cp:revision>3</cp:revision>
  <cp:lastPrinted>2022-09-13T18:15:35Z</cp:lastPrinted>
  <dcterms:created xsi:type="dcterms:W3CDTF">2022-09-09T12:13:07Z</dcterms:created>
  <dcterms:modified xsi:type="dcterms:W3CDTF">2022-09-13T19:57:33Z</dcterms:modified>
</cp:coreProperties>
</file>