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5"/>
  </p:notesMasterIdLst>
  <p:handoutMasterIdLst>
    <p:handoutMasterId r:id="rId26"/>
  </p:handoutMasterIdLst>
  <p:sldIdLst>
    <p:sldId id="287" r:id="rId5"/>
    <p:sldId id="317" r:id="rId6"/>
    <p:sldId id="269" r:id="rId7"/>
    <p:sldId id="293" r:id="rId8"/>
    <p:sldId id="289" r:id="rId9"/>
    <p:sldId id="300" r:id="rId10"/>
    <p:sldId id="303" r:id="rId11"/>
    <p:sldId id="291" r:id="rId12"/>
    <p:sldId id="314" r:id="rId13"/>
    <p:sldId id="275" r:id="rId14"/>
    <p:sldId id="307" r:id="rId15"/>
    <p:sldId id="306" r:id="rId16"/>
    <p:sldId id="292" r:id="rId17"/>
    <p:sldId id="305" r:id="rId18"/>
    <p:sldId id="315" r:id="rId19"/>
    <p:sldId id="312" r:id="rId20"/>
    <p:sldId id="308" r:id="rId21"/>
    <p:sldId id="313" r:id="rId22"/>
    <p:sldId id="311" r:id="rId23"/>
    <p:sldId id="316"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22536"/>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03799-11BB-3F2C-BEF8-62AF4EFE5FA0}" v="2" dt="2022-08-16T14:11:56.214"/>
    <p1510:client id="{2FE808D5-94B1-E0A8-C14D-35EB57989FAA}" v="11" dt="2022-08-16T14:04:32.910"/>
    <p1510:client id="{394C40BC-4609-96D8-9D95-18152F05A2C4}" v="344" dt="2022-08-16T13:38:28.246"/>
    <p1510:client id="{5E3DD168-B7D4-FE03-9679-7033128B40B6}" v="620" dt="2022-08-16T14:02:39.655"/>
    <p1510:client id="{A1900D53-04ED-6A51-7CA5-B8C26C11D105}" v="468" dt="2022-08-16T21:02:32.694"/>
    <p1510:client id="{CAE66AF4-0AFE-4E38-FEBA-719FF8098472}" v="129" dt="2022-08-17T00:03:21.492"/>
    <p1510:client id="{DAB55AC5-29EC-1399-63B5-BCB69E74F1D3}" v="558" dt="2022-08-16T19:33:35.557"/>
    <p1510:client id="{F2CB8197-A607-A384-09B0-480D779DF98E}" v="302" dt="2022-08-16T13:03:34.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3BB63-C541-43F4-A940-CDA4114FF5CA}" type="doc">
      <dgm:prSet loTypeId="urn:microsoft.com/office/officeart/2005/8/layout/hChevron3" loCatId="process" qsTypeId="urn:microsoft.com/office/officeart/2005/8/quickstyle/simple1" qsCatId="simple" csTypeId="urn:microsoft.com/office/officeart/2005/8/colors/accent1_2" csCatId="accent1" phldr="1"/>
      <dgm:spPr/>
    </dgm:pt>
    <dgm:pt modelId="{B27BF6D4-DC1A-496E-938C-9B73E1DEF44A}">
      <dgm:prSet phldrT="[Text]" phldr="0" custT="1"/>
      <dgm:spPr/>
      <dgm:t>
        <a:bodyPr/>
        <a:lstStyle/>
        <a:p>
          <a:pPr rtl="0"/>
          <a:r>
            <a:rPr lang="en-US" sz="1400" b="1" u="none" dirty="0">
              <a:latin typeface="Times New Roman"/>
              <a:cs typeface="Times New Roman"/>
            </a:rPr>
            <a:t>Aug. 17, 2022:</a:t>
          </a:r>
          <a:r>
            <a:rPr lang="en-US" sz="1400" b="0" u="none" dirty="0">
              <a:latin typeface="Times New Roman"/>
              <a:cs typeface="Times New Roman"/>
            </a:rPr>
            <a:t> </a:t>
          </a:r>
          <a:r>
            <a:rPr lang="en-US" sz="1400" b="0" u="sng" dirty="0">
              <a:latin typeface="Times New Roman"/>
              <a:cs typeface="Times New Roman"/>
            </a:rPr>
            <a:t>BOE considers Planning Grant Guidelines; BOE first review of </a:t>
          </a:r>
          <a:r>
            <a:rPr lang="en-US" sz="1400" b="0" u="sng" dirty="0" smtClean="0">
              <a:latin typeface="Times New Roman"/>
              <a:cs typeface="Times New Roman"/>
            </a:rPr>
            <a:t>Start-Up </a:t>
          </a:r>
          <a:r>
            <a:rPr lang="en-US" sz="1400" b="0" u="sng" dirty="0">
              <a:latin typeface="Times New Roman"/>
              <a:cs typeface="Times New Roman"/>
            </a:rPr>
            <a:t>and </a:t>
          </a:r>
          <a:r>
            <a:rPr lang="en-US" sz="1400" b="0" u="sng" dirty="0" smtClean="0">
              <a:latin typeface="Times New Roman"/>
              <a:cs typeface="Times New Roman"/>
            </a:rPr>
            <a:t>Per-Pupil </a:t>
          </a:r>
          <a:r>
            <a:rPr lang="en-US" sz="1400" b="0" u="sng" dirty="0">
              <a:latin typeface="Times New Roman"/>
              <a:cs typeface="Times New Roman"/>
            </a:rPr>
            <a:t>Grant </a:t>
          </a:r>
          <a:r>
            <a:rPr lang="en-US" sz="1400" b="0" u="sng" dirty="0" smtClean="0">
              <a:latin typeface="Times New Roman"/>
              <a:cs typeface="Times New Roman"/>
            </a:rPr>
            <a:t>Guidelines*</a:t>
          </a:r>
          <a:endParaRPr lang="en-US" sz="1400" b="0" u="sng" dirty="0">
            <a:latin typeface="Times New Roman"/>
            <a:cs typeface="Times New Roman"/>
          </a:endParaRPr>
        </a:p>
      </dgm:t>
    </dgm:pt>
    <dgm:pt modelId="{DAE43D85-56A3-4FC9-9693-D9618E73E2E8}" type="parTrans" cxnId="{3810C9A2-CACD-4D73-9065-F7155F08918B}">
      <dgm:prSet/>
      <dgm:spPr/>
      <dgm:t>
        <a:bodyPr/>
        <a:lstStyle/>
        <a:p>
          <a:endParaRPr lang="en-US"/>
        </a:p>
      </dgm:t>
    </dgm:pt>
    <dgm:pt modelId="{3B33E2DC-A402-4B0C-81D1-303CAA215463}" type="sibTrans" cxnId="{3810C9A2-CACD-4D73-9065-F7155F08918B}">
      <dgm:prSet/>
      <dgm:spPr/>
      <dgm:t>
        <a:bodyPr/>
        <a:lstStyle/>
        <a:p>
          <a:endParaRPr lang="en-US"/>
        </a:p>
      </dgm:t>
    </dgm:pt>
    <dgm:pt modelId="{29CF265D-8DAE-40E3-9344-B67C7721BFF1}">
      <dgm:prSet phldrT="[Text]" phldr="0" custT="1"/>
      <dgm:spPr/>
      <dgm:t>
        <a:bodyPr/>
        <a:lstStyle/>
        <a:p>
          <a:pPr rtl="0"/>
          <a:r>
            <a:rPr lang="en-US" sz="1300" b="1" dirty="0">
              <a:latin typeface="Times New Roman"/>
              <a:cs typeface="Times New Roman"/>
            </a:rPr>
            <a:t>Early Sept. 2022:</a:t>
          </a:r>
          <a:r>
            <a:rPr lang="en-US" sz="1300" dirty="0">
              <a:latin typeface="Times New Roman"/>
              <a:cs typeface="Times New Roman"/>
            </a:rPr>
            <a:t> VDOE disseminates Application for Approval of Lab School (approved by BOE and issued in Jan. 2012; no BOE action needed); </a:t>
          </a:r>
          <a:r>
            <a:rPr lang="en-US" sz="1300" b="0" u="sng" dirty="0">
              <a:latin typeface="Times New Roman"/>
              <a:cs typeface="Times New Roman"/>
            </a:rPr>
            <a:t>BOE and BOE Standing Committee begins accepting and reviewing submissions on a rolling basis</a:t>
          </a:r>
        </a:p>
      </dgm:t>
    </dgm:pt>
    <dgm:pt modelId="{036EB90C-B112-48E1-9E87-147FF154F5CB}" type="parTrans" cxnId="{1C1972F9-7889-4923-9FE2-5397BFB84EE4}">
      <dgm:prSet/>
      <dgm:spPr/>
      <dgm:t>
        <a:bodyPr/>
        <a:lstStyle/>
        <a:p>
          <a:endParaRPr lang="en-US"/>
        </a:p>
      </dgm:t>
    </dgm:pt>
    <dgm:pt modelId="{1F371140-A45C-4D6C-8EFD-A5F132933961}" type="sibTrans" cxnId="{1C1972F9-7889-4923-9FE2-5397BFB84EE4}">
      <dgm:prSet/>
      <dgm:spPr/>
      <dgm:t>
        <a:bodyPr/>
        <a:lstStyle/>
        <a:p>
          <a:endParaRPr lang="en-US"/>
        </a:p>
      </dgm:t>
    </dgm:pt>
    <dgm:pt modelId="{0D92DA35-4AFD-45E9-868E-E22617C1C012}">
      <dgm:prSet phldr="0" custT="1"/>
      <dgm:spPr/>
      <dgm:t>
        <a:bodyPr/>
        <a:lstStyle/>
        <a:p>
          <a:pPr rtl="0"/>
          <a:r>
            <a:rPr lang="en-US" sz="1300" b="1" dirty="0">
              <a:latin typeface="Times New Roman"/>
              <a:cs typeface="Times New Roman"/>
            </a:rPr>
            <a:t>Late Aug. 2022: </a:t>
          </a:r>
          <a:r>
            <a:rPr lang="en-US" sz="1300" dirty="0">
              <a:latin typeface="Times New Roman"/>
              <a:cs typeface="Times New Roman"/>
            </a:rPr>
            <a:t>VDOE publishes Planning Grant Application form based on BOE-approved guidelines; VDOE begins accepting and reviewing </a:t>
          </a:r>
          <a:r>
            <a:rPr lang="en-US" sz="1300" dirty="0" smtClean="0">
              <a:latin typeface="Times New Roman"/>
              <a:cs typeface="Times New Roman"/>
            </a:rPr>
            <a:t>planning submissions </a:t>
          </a:r>
          <a:r>
            <a:rPr lang="en-US" sz="1300" dirty="0">
              <a:latin typeface="Times New Roman"/>
              <a:cs typeface="Times New Roman"/>
            </a:rPr>
            <a:t>on a rolling </a:t>
          </a:r>
          <a:r>
            <a:rPr lang="en-US" sz="1300" dirty="0" smtClean="0">
              <a:latin typeface="Times New Roman"/>
              <a:cs typeface="Times New Roman"/>
            </a:rPr>
            <a:t>basis; BOE convenes its </a:t>
          </a:r>
          <a:r>
            <a:rPr lang="en-US" sz="1300" dirty="0" smtClean="0"/>
            <a:t>Committee on College Partnership Laboratory Schools (BOE Standing Committee) </a:t>
          </a:r>
          <a:endParaRPr lang="en-US" sz="1300" dirty="0">
            <a:latin typeface="Times New Roman"/>
            <a:cs typeface="Times New Roman"/>
          </a:endParaRPr>
        </a:p>
      </dgm:t>
    </dgm:pt>
    <dgm:pt modelId="{666E7D4D-2ED1-4C56-967E-BEB802496ACE}" type="parTrans" cxnId="{A1B7546D-B58F-44BD-8812-01179D4A229E}">
      <dgm:prSet/>
      <dgm:spPr/>
      <dgm:t>
        <a:bodyPr/>
        <a:lstStyle/>
        <a:p>
          <a:endParaRPr lang="en-US"/>
        </a:p>
      </dgm:t>
    </dgm:pt>
    <dgm:pt modelId="{F871ADC6-3C25-4C3B-8029-0349EEEF24F0}" type="sibTrans" cxnId="{A1B7546D-B58F-44BD-8812-01179D4A229E}">
      <dgm:prSet/>
      <dgm:spPr/>
      <dgm:t>
        <a:bodyPr/>
        <a:lstStyle/>
        <a:p>
          <a:endParaRPr lang="en-US"/>
        </a:p>
      </dgm:t>
    </dgm:pt>
    <dgm:pt modelId="{B62E579C-E3F3-4C3D-BD20-A85DE60E8F4E}" type="pres">
      <dgm:prSet presAssocID="{3C63BB63-C541-43F4-A940-CDA4114FF5CA}" presName="Name0" presStyleCnt="0">
        <dgm:presLayoutVars>
          <dgm:dir/>
          <dgm:resizeHandles val="exact"/>
        </dgm:presLayoutVars>
      </dgm:prSet>
      <dgm:spPr/>
    </dgm:pt>
    <dgm:pt modelId="{559B9112-7A48-45D0-85A8-B3BF02650D16}" type="pres">
      <dgm:prSet presAssocID="{B27BF6D4-DC1A-496E-938C-9B73E1DEF44A}" presName="parTxOnly" presStyleLbl="node1" presStyleIdx="0" presStyleCnt="3">
        <dgm:presLayoutVars>
          <dgm:bulletEnabled val="1"/>
        </dgm:presLayoutVars>
      </dgm:prSet>
      <dgm:spPr/>
      <dgm:t>
        <a:bodyPr/>
        <a:lstStyle/>
        <a:p>
          <a:endParaRPr lang="en-US"/>
        </a:p>
      </dgm:t>
    </dgm:pt>
    <dgm:pt modelId="{65248ECE-D031-47A0-826C-DCD22B621E96}" type="pres">
      <dgm:prSet presAssocID="{3B33E2DC-A402-4B0C-81D1-303CAA215463}" presName="parSpace" presStyleCnt="0"/>
      <dgm:spPr/>
    </dgm:pt>
    <dgm:pt modelId="{E2200D5A-008A-4B74-89C6-2EC6A719CB39}" type="pres">
      <dgm:prSet presAssocID="{0D92DA35-4AFD-45E9-868E-E22617C1C012}" presName="parTxOnly" presStyleLbl="node1" presStyleIdx="1" presStyleCnt="3">
        <dgm:presLayoutVars>
          <dgm:bulletEnabled val="1"/>
        </dgm:presLayoutVars>
      </dgm:prSet>
      <dgm:spPr/>
      <dgm:t>
        <a:bodyPr/>
        <a:lstStyle/>
        <a:p>
          <a:endParaRPr lang="en-US"/>
        </a:p>
      </dgm:t>
    </dgm:pt>
    <dgm:pt modelId="{3856694C-DB70-44E9-9566-E9A034C5F987}" type="pres">
      <dgm:prSet presAssocID="{F871ADC6-3C25-4C3B-8029-0349EEEF24F0}" presName="parSpace" presStyleCnt="0"/>
      <dgm:spPr/>
    </dgm:pt>
    <dgm:pt modelId="{8AD22AB7-7881-45E2-985D-76E85970042E}" type="pres">
      <dgm:prSet presAssocID="{29CF265D-8DAE-40E3-9344-B67C7721BFF1}" presName="parTxOnly" presStyleLbl="node1" presStyleIdx="2" presStyleCnt="3">
        <dgm:presLayoutVars>
          <dgm:bulletEnabled val="1"/>
        </dgm:presLayoutVars>
      </dgm:prSet>
      <dgm:spPr/>
      <dgm:t>
        <a:bodyPr/>
        <a:lstStyle/>
        <a:p>
          <a:endParaRPr lang="en-US"/>
        </a:p>
      </dgm:t>
    </dgm:pt>
  </dgm:ptLst>
  <dgm:cxnLst>
    <dgm:cxn modelId="{D6368F2D-479E-48EB-BA14-DABA9124D46F}" type="presOf" srcId="{B27BF6D4-DC1A-496E-938C-9B73E1DEF44A}" destId="{559B9112-7A48-45D0-85A8-B3BF02650D16}" srcOrd="0" destOrd="0" presId="urn:microsoft.com/office/officeart/2005/8/layout/hChevron3"/>
    <dgm:cxn modelId="{A1B7546D-B58F-44BD-8812-01179D4A229E}" srcId="{3C63BB63-C541-43F4-A940-CDA4114FF5CA}" destId="{0D92DA35-4AFD-45E9-868E-E22617C1C012}" srcOrd="1" destOrd="0" parTransId="{666E7D4D-2ED1-4C56-967E-BEB802496ACE}" sibTransId="{F871ADC6-3C25-4C3B-8029-0349EEEF24F0}"/>
    <dgm:cxn modelId="{C569E835-AFFA-4519-8957-399DD01725A9}" type="presOf" srcId="{0D92DA35-4AFD-45E9-868E-E22617C1C012}" destId="{E2200D5A-008A-4B74-89C6-2EC6A719CB39}" srcOrd="0" destOrd="0" presId="urn:microsoft.com/office/officeart/2005/8/layout/hChevron3"/>
    <dgm:cxn modelId="{3810C9A2-CACD-4D73-9065-F7155F08918B}" srcId="{3C63BB63-C541-43F4-A940-CDA4114FF5CA}" destId="{B27BF6D4-DC1A-496E-938C-9B73E1DEF44A}" srcOrd="0" destOrd="0" parTransId="{DAE43D85-56A3-4FC9-9693-D9618E73E2E8}" sibTransId="{3B33E2DC-A402-4B0C-81D1-303CAA215463}"/>
    <dgm:cxn modelId="{6D63238E-3110-495F-8D49-CC91C471EFF7}" type="presOf" srcId="{29CF265D-8DAE-40E3-9344-B67C7721BFF1}" destId="{8AD22AB7-7881-45E2-985D-76E85970042E}" srcOrd="0" destOrd="0" presId="urn:microsoft.com/office/officeart/2005/8/layout/hChevron3"/>
    <dgm:cxn modelId="{6201DCF0-7C3F-4C5F-BDAA-FC923D9EC7BB}" type="presOf" srcId="{3C63BB63-C541-43F4-A940-CDA4114FF5CA}" destId="{B62E579C-E3F3-4C3D-BD20-A85DE60E8F4E}" srcOrd="0" destOrd="0" presId="urn:microsoft.com/office/officeart/2005/8/layout/hChevron3"/>
    <dgm:cxn modelId="{1C1972F9-7889-4923-9FE2-5397BFB84EE4}" srcId="{3C63BB63-C541-43F4-A940-CDA4114FF5CA}" destId="{29CF265D-8DAE-40E3-9344-B67C7721BFF1}" srcOrd="2" destOrd="0" parTransId="{036EB90C-B112-48E1-9E87-147FF154F5CB}" sibTransId="{1F371140-A45C-4D6C-8EFD-A5F132933961}"/>
    <dgm:cxn modelId="{F9EE63A5-27FD-43C3-AD5F-C0D3301B1021}" type="presParOf" srcId="{B62E579C-E3F3-4C3D-BD20-A85DE60E8F4E}" destId="{559B9112-7A48-45D0-85A8-B3BF02650D16}" srcOrd="0" destOrd="0" presId="urn:microsoft.com/office/officeart/2005/8/layout/hChevron3"/>
    <dgm:cxn modelId="{B78053BF-C776-4394-8616-5E4E08BCEFA3}" type="presParOf" srcId="{B62E579C-E3F3-4C3D-BD20-A85DE60E8F4E}" destId="{65248ECE-D031-47A0-826C-DCD22B621E96}" srcOrd="1" destOrd="0" presId="urn:microsoft.com/office/officeart/2005/8/layout/hChevron3"/>
    <dgm:cxn modelId="{D1661721-48F9-42A2-BD59-482078308214}" type="presParOf" srcId="{B62E579C-E3F3-4C3D-BD20-A85DE60E8F4E}" destId="{E2200D5A-008A-4B74-89C6-2EC6A719CB39}" srcOrd="2" destOrd="0" presId="urn:microsoft.com/office/officeart/2005/8/layout/hChevron3"/>
    <dgm:cxn modelId="{0548AFDF-4337-44DD-A5A2-94966D83C86E}" type="presParOf" srcId="{B62E579C-E3F3-4C3D-BD20-A85DE60E8F4E}" destId="{3856694C-DB70-44E9-9566-E9A034C5F987}" srcOrd="3" destOrd="0" presId="urn:microsoft.com/office/officeart/2005/8/layout/hChevron3"/>
    <dgm:cxn modelId="{9B06473E-BD52-4A05-915E-68CA45FB9620}" type="presParOf" srcId="{B62E579C-E3F3-4C3D-BD20-A85DE60E8F4E}" destId="{8AD22AB7-7881-45E2-985D-76E85970042E}"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3BB63-C541-43F4-A940-CDA4114FF5C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27BF6D4-DC1A-496E-938C-9B73E1DEF44A}">
      <dgm:prSet phldrT="[Text]" phldr="0" custT="1"/>
      <dgm:spPr/>
      <dgm:t>
        <a:bodyPr/>
        <a:lstStyle/>
        <a:p>
          <a:pPr rtl="0"/>
          <a:r>
            <a:rPr lang="en-US" sz="1400" b="1" dirty="0">
              <a:latin typeface="Times New Roman"/>
              <a:cs typeface="Times New Roman"/>
            </a:rPr>
            <a:t>Spring 2023:</a:t>
          </a:r>
          <a:r>
            <a:rPr lang="en-US" sz="1400" b="0" dirty="0">
              <a:latin typeface="Times New Roman"/>
              <a:cs typeface="Times New Roman"/>
            </a:rPr>
            <a:t> Approved Lab Schools begin hiring teachers and recruiting students</a:t>
          </a:r>
        </a:p>
      </dgm:t>
    </dgm:pt>
    <dgm:pt modelId="{DAE43D85-56A3-4FC9-9693-D9618E73E2E8}" type="parTrans" cxnId="{3810C9A2-CACD-4D73-9065-F7155F08918B}">
      <dgm:prSet/>
      <dgm:spPr/>
      <dgm:t>
        <a:bodyPr/>
        <a:lstStyle/>
        <a:p>
          <a:endParaRPr lang="en-US"/>
        </a:p>
      </dgm:t>
    </dgm:pt>
    <dgm:pt modelId="{3B33E2DC-A402-4B0C-81D1-303CAA215463}" type="sibTrans" cxnId="{3810C9A2-CACD-4D73-9065-F7155F08918B}">
      <dgm:prSet/>
      <dgm:spPr/>
      <dgm:t>
        <a:bodyPr/>
        <a:lstStyle/>
        <a:p>
          <a:endParaRPr lang="en-US"/>
        </a:p>
      </dgm:t>
    </dgm:pt>
    <dgm:pt modelId="{20FF3A68-C071-4E54-BB24-5C4691F50FCA}">
      <dgm:prSet phldr="0" custT="1"/>
      <dgm:spPr/>
      <dgm:t>
        <a:bodyPr/>
        <a:lstStyle/>
        <a:p>
          <a:pPr rtl="0"/>
          <a:r>
            <a:rPr lang="en-US" sz="1400" b="1" dirty="0">
              <a:latin typeface="Times New Roman"/>
              <a:cs typeface="Times New Roman"/>
            </a:rPr>
            <a:t>Winter 2022: </a:t>
          </a:r>
          <a:r>
            <a:rPr lang="en-US" sz="1400" b="0" u="sng" dirty="0">
              <a:latin typeface="Times New Roman"/>
              <a:cs typeface="Times New Roman"/>
            </a:rPr>
            <a:t>BOE begins reviewing Applications for Approval of Lab Schools</a:t>
          </a:r>
        </a:p>
      </dgm:t>
    </dgm:pt>
    <dgm:pt modelId="{4C55217F-2EAE-4425-BF5E-CC7DEB7DB87E}" type="parTrans" cxnId="{980339F5-6AA3-4132-A181-970B0CD21E8C}">
      <dgm:prSet/>
      <dgm:spPr/>
      <dgm:t>
        <a:bodyPr/>
        <a:lstStyle/>
        <a:p>
          <a:endParaRPr lang="en-US"/>
        </a:p>
      </dgm:t>
    </dgm:pt>
    <dgm:pt modelId="{57566590-0412-45A2-8603-E132A2E489DC}" type="sibTrans" cxnId="{980339F5-6AA3-4132-A181-970B0CD21E8C}">
      <dgm:prSet/>
      <dgm:spPr/>
      <dgm:t>
        <a:bodyPr/>
        <a:lstStyle/>
        <a:p>
          <a:endParaRPr lang="en-US"/>
        </a:p>
      </dgm:t>
    </dgm:pt>
    <dgm:pt modelId="{C12BCB20-10C9-4581-B26E-6755D855D11E}">
      <dgm:prSet phldr="0" custT="1"/>
      <dgm:spPr/>
      <dgm:t>
        <a:bodyPr/>
        <a:lstStyle/>
        <a:p>
          <a:pPr rtl="0"/>
          <a:r>
            <a:rPr lang="en-US" sz="1400" b="1" dirty="0">
              <a:latin typeface="Times New Roman"/>
              <a:cs typeface="Times New Roman"/>
            </a:rPr>
            <a:t>Fall 2023:</a:t>
          </a:r>
          <a:r>
            <a:rPr lang="en-US" sz="1400" b="0" dirty="0">
              <a:latin typeface="Times New Roman"/>
              <a:cs typeface="Times New Roman"/>
            </a:rPr>
            <a:t> Approved Lab Schools welcome their first class!</a:t>
          </a:r>
          <a:endParaRPr lang="en-US" sz="1400" dirty="0"/>
        </a:p>
      </dgm:t>
    </dgm:pt>
    <dgm:pt modelId="{4E03A996-935E-4062-A21F-E1BF69537C9B}" type="parTrans" cxnId="{82F47E91-5851-4AFF-96F2-0345485DF6E8}">
      <dgm:prSet/>
      <dgm:spPr/>
      <dgm:t>
        <a:bodyPr/>
        <a:lstStyle/>
        <a:p>
          <a:endParaRPr lang="en-US"/>
        </a:p>
      </dgm:t>
    </dgm:pt>
    <dgm:pt modelId="{3004CF85-B23C-4776-B3F5-0D12BE7F28EF}" type="sibTrans" cxnId="{82F47E91-5851-4AFF-96F2-0345485DF6E8}">
      <dgm:prSet/>
      <dgm:spPr/>
      <dgm:t>
        <a:bodyPr/>
        <a:lstStyle/>
        <a:p>
          <a:endParaRPr lang="en-US"/>
        </a:p>
      </dgm:t>
    </dgm:pt>
    <dgm:pt modelId="{B62E579C-E3F3-4C3D-BD20-A85DE60E8F4E}" type="pres">
      <dgm:prSet presAssocID="{3C63BB63-C541-43F4-A940-CDA4114FF5CA}" presName="Name0" presStyleCnt="0">
        <dgm:presLayoutVars>
          <dgm:dir/>
          <dgm:resizeHandles val="exact"/>
        </dgm:presLayoutVars>
      </dgm:prSet>
      <dgm:spPr/>
      <dgm:t>
        <a:bodyPr/>
        <a:lstStyle/>
        <a:p>
          <a:endParaRPr lang="en-US"/>
        </a:p>
      </dgm:t>
    </dgm:pt>
    <dgm:pt modelId="{9A0DFCD8-290B-48BB-984B-56FBCCDD4F3B}" type="pres">
      <dgm:prSet presAssocID="{20FF3A68-C071-4E54-BB24-5C4691F50FCA}" presName="parTxOnly" presStyleLbl="node1" presStyleIdx="0" presStyleCnt="3">
        <dgm:presLayoutVars>
          <dgm:bulletEnabled val="1"/>
        </dgm:presLayoutVars>
      </dgm:prSet>
      <dgm:spPr/>
      <dgm:t>
        <a:bodyPr/>
        <a:lstStyle/>
        <a:p>
          <a:endParaRPr lang="en-US"/>
        </a:p>
      </dgm:t>
    </dgm:pt>
    <dgm:pt modelId="{4A29D67E-69C4-4B5C-BB8F-EA71202ACAC3}" type="pres">
      <dgm:prSet presAssocID="{57566590-0412-45A2-8603-E132A2E489DC}" presName="parSpace" presStyleCnt="0"/>
      <dgm:spPr/>
    </dgm:pt>
    <dgm:pt modelId="{559B9112-7A48-45D0-85A8-B3BF02650D16}" type="pres">
      <dgm:prSet presAssocID="{B27BF6D4-DC1A-496E-938C-9B73E1DEF44A}" presName="parTxOnly" presStyleLbl="node1" presStyleIdx="1" presStyleCnt="3">
        <dgm:presLayoutVars>
          <dgm:bulletEnabled val="1"/>
        </dgm:presLayoutVars>
      </dgm:prSet>
      <dgm:spPr/>
      <dgm:t>
        <a:bodyPr/>
        <a:lstStyle/>
        <a:p>
          <a:endParaRPr lang="en-US"/>
        </a:p>
      </dgm:t>
    </dgm:pt>
    <dgm:pt modelId="{F0CB5473-6E1F-4B64-ACAE-43FEE19757F4}" type="pres">
      <dgm:prSet presAssocID="{3B33E2DC-A402-4B0C-81D1-303CAA215463}" presName="parSpace" presStyleCnt="0"/>
      <dgm:spPr/>
    </dgm:pt>
    <dgm:pt modelId="{701EAD35-0DCF-4CCF-BAF4-3251688BA2DE}" type="pres">
      <dgm:prSet presAssocID="{C12BCB20-10C9-4581-B26E-6755D855D11E}" presName="parTxOnly" presStyleLbl="node1" presStyleIdx="2" presStyleCnt="3">
        <dgm:presLayoutVars>
          <dgm:bulletEnabled val="1"/>
        </dgm:presLayoutVars>
      </dgm:prSet>
      <dgm:spPr/>
      <dgm:t>
        <a:bodyPr/>
        <a:lstStyle/>
        <a:p>
          <a:endParaRPr lang="en-US"/>
        </a:p>
      </dgm:t>
    </dgm:pt>
  </dgm:ptLst>
  <dgm:cxnLst>
    <dgm:cxn modelId="{82F47E91-5851-4AFF-96F2-0345485DF6E8}" srcId="{3C63BB63-C541-43F4-A940-CDA4114FF5CA}" destId="{C12BCB20-10C9-4581-B26E-6755D855D11E}" srcOrd="2" destOrd="0" parTransId="{4E03A996-935E-4062-A21F-E1BF69537C9B}" sibTransId="{3004CF85-B23C-4776-B3F5-0D12BE7F28EF}"/>
    <dgm:cxn modelId="{980339F5-6AA3-4132-A181-970B0CD21E8C}" srcId="{3C63BB63-C541-43F4-A940-CDA4114FF5CA}" destId="{20FF3A68-C071-4E54-BB24-5C4691F50FCA}" srcOrd="0" destOrd="0" parTransId="{4C55217F-2EAE-4425-BF5E-CC7DEB7DB87E}" sibTransId="{57566590-0412-45A2-8603-E132A2E489DC}"/>
    <dgm:cxn modelId="{79CAA648-8F64-45F2-B744-A0B3715373F3}" type="presOf" srcId="{20FF3A68-C071-4E54-BB24-5C4691F50FCA}" destId="{9A0DFCD8-290B-48BB-984B-56FBCCDD4F3B}" srcOrd="0" destOrd="0" presId="urn:microsoft.com/office/officeart/2005/8/layout/hChevron3"/>
    <dgm:cxn modelId="{6201DCF0-7C3F-4C5F-BDAA-FC923D9EC7BB}" type="presOf" srcId="{3C63BB63-C541-43F4-A940-CDA4114FF5CA}" destId="{B62E579C-E3F3-4C3D-BD20-A85DE60E8F4E}" srcOrd="0" destOrd="0" presId="urn:microsoft.com/office/officeart/2005/8/layout/hChevron3"/>
    <dgm:cxn modelId="{8FFFCF6F-53A0-4A96-87C1-C9D4AB18AC80}" type="presOf" srcId="{C12BCB20-10C9-4581-B26E-6755D855D11E}" destId="{701EAD35-0DCF-4CCF-BAF4-3251688BA2DE}" srcOrd="0" destOrd="0" presId="urn:microsoft.com/office/officeart/2005/8/layout/hChevron3"/>
    <dgm:cxn modelId="{3810C9A2-CACD-4D73-9065-F7155F08918B}" srcId="{3C63BB63-C541-43F4-A940-CDA4114FF5CA}" destId="{B27BF6D4-DC1A-496E-938C-9B73E1DEF44A}" srcOrd="1" destOrd="0" parTransId="{DAE43D85-56A3-4FC9-9693-D9618E73E2E8}" sibTransId="{3B33E2DC-A402-4B0C-81D1-303CAA215463}"/>
    <dgm:cxn modelId="{D351AA32-247E-4EA6-9AD2-3E1ABF60B1C4}" type="presOf" srcId="{B27BF6D4-DC1A-496E-938C-9B73E1DEF44A}" destId="{559B9112-7A48-45D0-85A8-B3BF02650D16}" srcOrd="0" destOrd="0" presId="urn:microsoft.com/office/officeart/2005/8/layout/hChevron3"/>
    <dgm:cxn modelId="{3FDCEBFE-B92E-4841-AE5A-11A2A71D90D5}" type="presParOf" srcId="{B62E579C-E3F3-4C3D-BD20-A85DE60E8F4E}" destId="{9A0DFCD8-290B-48BB-984B-56FBCCDD4F3B}" srcOrd="0" destOrd="0" presId="urn:microsoft.com/office/officeart/2005/8/layout/hChevron3"/>
    <dgm:cxn modelId="{626FC2BD-0F9C-42ED-811C-3DBD74DA4016}" type="presParOf" srcId="{B62E579C-E3F3-4C3D-BD20-A85DE60E8F4E}" destId="{4A29D67E-69C4-4B5C-BB8F-EA71202ACAC3}" srcOrd="1" destOrd="0" presId="urn:microsoft.com/office/officeart/2005/8/layout/hChevron3"/>
    <dgm:cxn modelId="{0D768429-304C-4E9C-959C-EC44D4C4E8E6}" type="presParOf" srcId="{B62E579C-E3F3-4C3D-BD20-A85DE60E8F4E}" destId="{559B9112-7A48-45D0-85A8-B3BF02650D16}" srcOrd="2" destOrd="0" presId="urn:microsoft.com/office/officeart/2005/8/layout/hChevron3"/>
    <dgm:cxn modelId="{D9B55C5E-34CB-47B4-8798-6F5B8F698F19}" type="presParOf" srcId="{B62E579C-E3F3-4C3D-BD20-A85DE60E8F4E}" destId="{F0CB5473-6E1F-4B64-ACAE-43FEE19757F4}" srcOrd="3" destOrd="0" presId="urn:microsoft.com/office/officeart/2005/8/layout/hChevron3"/>
    <dgm:cxn modelId="{C74DFC55-DAFD-4B87-BB1E-54D0C4090A12}" type="presParOf" srcId="{B62E579C-E3F3-4C3D-BD20-A85DE60E8F4E}" destId="{701EAD35-0DCF-4CCF-BAF4-3251688BA2DE}"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3BB63-C541-43F4-A940-CDA4114FF5CA}" type="doc">
      <dgm:prSet loTypeId="urn:microsoft.com/office/officeart/2005/8/layout/hChevron3" loCatId="process" qsTypeId="urn:microsoft.com/office/officeart/2005/8/quickstyle/simple1" qsCatId="simple" csTypeId="urn:microsoft.com/office/officeart/2005/8/colors/accent1_2" csCatId="accent1" phldr="1"/>
      <dgm:spPr/>
    </dgm:pt>
    <dgm:pt modelId="{B27BF6D4-DC1A-496E-938C-9B73E1DEF44A}">
      <dgm:prSet phldrT="[Text]" phldr="0" custT="1"/>
      <dgm:spPr/>
      <dgm:t>
        <a:bodyPr/>
        <a:lstStyle/>
        <a:p>
          <a:pPr rtl="0"/>
          <a:r>
            <a:rPr lang="en-US" sz="1400" b="1" dirty="0">
              <a:latin typeface="Times New Roman"/>
              <a:cs typeface="Times New Roman"/>
            </a:rPr>
            <a:t>Late Sept. 2022: </a:t>
          </a:r>
          <a:r>
            <a:rPr lang="en-US" sz="1400" b="0" dirty="0">
              <a:latin typeface="Times New Roman"/>
              <a:cs typeface="Times New Roman"/>
            </a:rPr>
            <a:t>VDOE publishes </a:t>
          </a:r>
          <a:r>
            <a:rPr lang="en-US" sz="1400" b="0" dirty="0" smtClean="0">
              <a:latin typeface="Times New Roman"/>
              <a:cs typeface="Times New Roman"/>
            </a:rPr>
            <a:t>Start-Up </a:t>
          </a:r>
          <a:r>
            <a:rPr lang="en-US" sz="1400" b="0" dirty="0">
              <a:latin typeface="Times New Roman"/>
              <a:cs typeface="Times New Roman"/>
            </a:rPr>
            <a:t>and Per-Pupil Grant Application form based on BOE-approved guidelines; VDOE begins accepting and reviewing </a:t>
          </a:r>
          <a:r>
            <a:rPr lang="en-US" sz="1400" b="0" dirty="0" smtClean="0">
              <a:latin typeface="Times New Roman"/>
              <a:cs typeface="Times New Roman"/>
            </a:rPr>
            <a:t>start-up and per-pupil submissions </a:t>
          </a:r>
          <a:r>
            <a:rPr lang="en-US" sz="1400" b="0" dirty="0">
              <a:latin typeface="Times New Roman"/>
              <a:cs typeface="Times New Roman"/>
            </a:rPr>
            <a:t>on a rolling basis</a:t>
          </a:r>
        </a:p>
      </dgm:t>
    </dgm:pt>
    <dgm:pt modelId="{DAE43D85-56A3-4FC9-9693-D9618E73E2E8}" type="parTrans" cxnId="{3810C9A2-CACD-4D73-9065-F7155F08918B}">
      <dgm:prSet/>
      <dgm:spPr/>
      <dgm:t>
        <a:bodyPr/>
        <a:lstStyle/>
        <a:p>
          <a:endParaRPr lang="en-US"/>
        </a:p>
      </dgm:t>
    </dgm:pt>
    <dgm:pt modelId="{3B33E2DC-A402-4B0C-81D1-303CAA215463}" type="sibTrans" cxnId="{3810C9A2-CACD-4D73-9065-F7155F08918B}">
      <dgm:prSet/>
      <dgm:spPr/>
      <dgm:t>
        <a:bodyPr/>
        <a:lstStyle/>
        <a:p>
          <a:endParaRPr lang="en-US"/>
        </a:p>
      </dgm:t>
    </dgm:pt>
    <dgm:pt modelId="{0AE1049E-81D6-4697-90F5-9A127ACF5D42}">
      <dgm:prSet phldrT="[Text]" phldr="0" custT="1"/>
      <dgm:spPr/>
      <dgm:t>
        <a:bodyPr/>
        <a:lstStyle/>
        <a:p>
          <a:pPr rtl="0"/>
          <a:r>
            <a:rPr lang="en-US" sz="1400" b="1" dirty="0">
              <a:latin typeface="Times New Roman"/>
              <a:cs typeface="Times New Roman"/>
            </a:rPr>
            <a:t>Winter 2022:</a:t>
          </a:r>
          <a:r>
            <a:rPr lang="en-US" sz="1400" b="0" dirty="0">
              <a:latin typeface="Times New Roman"/>
              <a:cs typeface="Times New Roman"/>
            </a:rPr>
            <a:t> </a:t>
          </a:r>
          <a:r>
            <a:rPr lang="en-US" sz="1400" b="0" u="sng" dirty="0">
              <a:latin typeface="Times New Roman"/>
              <a:cs typeface="Times New Roman"/>
            </a:rPr>
            <a:t>BOE Standing Committee and VDOE begins reviewing Applications for Approval of Lab Schools</a:t>
          </a:r>
        </a:p>
      </dgm:t>
    </dgm:pt>
    <dgm:pt modelId="{6A308AA4-470B-4AA6-B6D6-5D1ECA266EE3}" type="parTrans" cxnId="{1C67299C-85D7-47DD-8F1D-52C89B305212}">
      <dgm:prSet/>
      <dgm:spPr/>
      <dgm:t>
        <a:bodyPr/>
        <a:lstStyle/>
        <a:p>
          <a:endParaRPr lang="en-US"/>
        </a:p>
      </dgm:t>
    </dgm:pt>
    <dgm:pt modelId="{DE37A7C8-8AF3-4A8D-9B08-852094DE945D}" type="sibTrans" cxnId="{1C67299C-85D7-47DD-8F1D-52C89B305212}">
      <dgm:prSet/>
      <dgm:spPr/>
      <dgm:t>
        <a:bodyPr/>
        <a:lstStyle/>
        <a:p>
          <a:endParaRPr lang="en-US"/>
        </a:p>
      </dgm:t>
    </dgm:pt>
    <dgm:pt modelId="{835122C6-7AB9-4A3A-B55F-0356BC9F1FE6}">
      <dgm:prSet phldr="0" custT="1"/>
      <dgm:spPr/>
      <dgm:t>
        <a:bodyPr/>
        <a:lstStyle/>
        <a:p>
          <a:pPr rtl="0"/>
          <a:r>
            <a:rPr lang="en-US" sz="1400" b="1" u="none" dirty="0">
              <a:latin typeface="Times New Roman"/>
              <a:cs typeface="Times New Roman"/>
            </a:rPr>
            <a:t>Sept. 15, 2022:</a:t>
          </a:r>
          <a:r>
            <a:rPr lang="en-US" sz="1400" b="1" u="sng" dirty="0">
              <a:latin typeface="Times New Roman"/>
              <a:cs typeface="Times New Roman"/>
            </a:rPr>
            <a:t> </a:t>
          </a:r>
          <a:r>
            <a:rPr lang="en-US" sz="1400" b="0" u="sng" dirty="0">
              <a:latin typeface="Times New Roman"/>
              <a:cs typeface="Times New Roman"/>
            </a:rPr>
            <a:t>BOE final review of </a:t>
          </a:r>
          <a:r>
            <a:rPr lang="en-US" sz="1400" b="0" u="sng" dirty="0" smtClean="0">
              <a:latin typeface="Times New Roman"/>
              <a:cs typeface="Times New Roman"/>
            </a:rPr>
            <a:t>Start-Up </a:t>
          </a:r>
          <a:r>
            <a:rPr lang="en-US" sz="1400" b="0" u="sng" dirty="0">
              <a:latin typeface="Times New Roman"/>
              <a:cs typeface="Times New Roman"/>
            </a:rPr>
            <a:t>and Per-Pupil Grant </a:t>
          </a:r>
          <a:r>
            <a:rPr lang="en-US" sz="1400" b="0" u="sng" dirty="0" smtClean="0">
              <a:latin typeface="Times New Roman"/>
              <a:cs typeface="Times New Roman"/>
            </a:rPr>
            <a:t>Guidelines*</a:t>
          </a:r>
          <a:endParaRPr lang="en-US" sz="1400" b="0" u="sng" dirty="0">
            <a:latin typeface="Times New Roman"/>
            <a:cs typeface="Times New Roman"/>
          </a:endParaRPr>
        </a:p>
      </dgm:t>
    </dgm:pt>
    <dgm:pt modelId="{35F1E8B6-54C6-452C-99E9-DC4E7644AB87}" type="parTrans" cxnId="{7C863921-9C8C-4465-B9B1-019148210F1B}">
      <dgm:prSet/>
      <dgm:spPr/>
      <dgm:t>
        <a:bodyPr/>
        <a:lstStyle/>
        <a:p>
          <a:endParaRPr lang="en-US"/>
        </a:p>
      </dgm:t>
    </dgm:pt>
    <dgm:pt modelId="{57F81BF1-D227-4DAC-923C-1DD07B97F144}" type="sibTrans" cxnId="{7C863921-9C8C-4465-B9B1-019148210F1B}">
      <dgm:prSet/>
      <dgm:spPr/>
      <dgm:t>
        <a:bodyPr/>
        <a:lstStyle/>
        <a:p>
          <a:endParaRPr lang="en-US"/>
        </a:p>
      </dgm:t>
    </dgm:pt>
    <dgm:pt modelId="{B62E579C-E3F3-4C3D-BD20-A85DE60E8F4E}" type="pres">
      <dgm:prSet presAssocID="{3C63BB63-C541-43F4-A940-CDA4114FF5CA}" presName="Name0" presStyleCnt="0">
        <dgm:presLayoutVars>
          <dgm:dir/>
          <dgm:resizeHandles val="exact"/>
        </dgm:presLayoutVars>
      </dgm:prSet>
      <dgm:spPr/>
    </dgm:pt>
    <dgm:pt modelId="{5FEFAEEF-7996-4B71-A20E-E15AF7DE6851}" type="pres">
      <dgm:prSet presAssocID="{835122C6-7AB9-4A3A-B55F-0356BC9F1FE6}" presName="parTxOnly" presStyleLbl="node1" presStyleIdx="0" presStyleCnt="3">
        <dgm:presLayoutVars>
          <dgm:bulletEnabled val="1"/>
        </dgm:presLayoutVars>
      </dgm:prSet>
      <dgm:spPr/>
      <dgm:t>
        <a:bodyPr/>
        <a:lstStyle/>
        <a:p>
          <a:endParaRPr lang="en-US"/>
        </a:p>
      </dgm:t>
    </dgm:pt>
    <dgm:pt modelId="{0A4E097E-0C80-4E7D-9F71-C87E85240551}" type="pres">
      <dgm:prSet presAssocID="{57F81BF1-D227-4DAC-923C-1DD07B97F144}" presName="parSpace" presStyleCnt="0"/>
      <dgm:spPr/>
    </dgm:pt>
    <dgm:pt modelId="{559B9112-7A48-45D0-85A8-B3BF02650D16}" type="pres">
      <dgm:prSet presAssocID="{B27BF6D4-DC1A-496E-938C-9B73E1DEF44A}" presName="parTxOnly" presStyleLbl="node1" presStyleIdx="1" presStyleCnt="3">
        <dgm:presLayoutVars>
          <dgm:bulletEnabled val="1"/>
        </dgm:presLayoutVars>
      </dgm:prSet>
      <dgm:spPr/>
      <dgm:t>
        <a:bodyPr/>
        <a:lstStyle/>
        <a:p>
          <a:endParaRPr lang="en-US"/>
        </a:p>
      </dgm:t>
    </dgm:pt>
    <dgm:pt modelId="{65248ECE-D031-47A0-826C-DCD22B621E96}" type="pres">
      <dgm:prSet presAssocID="{3B33E2DC-A402-4B0C-81D1-303CAA215463}" presName="parSpace" presStyleCnt="0"/>
      <dgm:spPr/>
    </dgm:pt>
    <dgm:pt modelId="{02A1755D-9029-4281-A8B7-827AC29FE06E}" type="pres">
      <dgm:prSet presAssocID="{0AE1049E-81D6-4697-90F5-9A127ACF5D42}" presName="parTxOnly" presStyleLbl="node1" presStyleIdx="2" presStyleCnt="3">
        <dgm:presLayoutVars>
          <dgm:bulletEnabled val="1"/>
        </dgm:presLayoutVars>
      </dgm:prSet>
      <dgm:spPr/>
      <dgm:t>
        <a:bodyPr/>
        <a:lstStyle/>
        <a:p>
          <a:endParaRPr lang="en-US"/>
        </a:p>
      </dgm:t>
    </dgm:pt>
  </dgm:ptLst>
  <dgm:cxnLst>
    <dgm:cxn modelId="{8CCD4E7C-F2D2-46E4-BB15-93039DC5A1FE}" type="presOf" srcId="{B27BF6D4-DC1A-496E-938C-9B73E1DEF44A}" destId="{559B9112-7A48-45D0-85A8-B3BF02650D16}" srcOrd="0" destOrd="0" presId="urn:microsoft.com/office/officeart/2005/8/layout/hChevron3"/>
    <dgm:cxn modelId="{7C863921-9C8C-4465-B9B1-019148210F1B}" srcId="{3C63BB63-C541-43F4-A940-CDA4114FF5CA}" destId="{835122C6-7AB9-4A3A-B55F-0356BC9F1FE6}" srcOrd="0" destOrd="0" parTransId="{35F1E8B6-54C6-452C-99E9-DC4E7644AB87}" sibTransId="{57F81BF1-D227-4DAC-923C-1DD07B97F144}"/>
    <dgm:cxn modelId="{3810C9A2-CACD-4D73-9065-F7155F08918B}" srcId="{3C63BB63-C541-43F4-A940-CDA4114FF5CA}" destId="{B27BF6D4-DC1A-496E-938C-9B73E1DEF44A}" srcOrd="1" destOrd="0" parTransId="{DAE43D85-56A3-4FC9-9693-D9618E73E2E8}" sibTransId="{3B33E2DC-A402-4B0C-81D1-303CAA215463}"/>
    <dgm:cxn modelId="{1C67299C-85D7-47DD-8F1D-52C89B305212}" srcId="{3C63BB63-C541-43F4-A940-CDA4114FF5CA}" destId="{0AE1049E-81D6-4697-90F5-9A127ACF5D42}" srcOrd="2" destOrd="0" parTransId="{6A308AA4-470B-4AA6-B6D6-5D1ECA266EE3}" sibTransId="{DE37A7C8-8AF3-4A8D-9B08-852094DE945D}"/>
    <dgm:cxn modelId="{28F4CBC3-6455-4CE9-95D9-C48B90C279FC}" type="presOf" srcId="{0AE1049E-81D6-4697-90F5-9A127ACF5D42}" destId="{02A1755D-9029-4281-A8B7-827AC29FE06E}" srcOrd="0" destOrd="0" presId="urn:microsoft.com/office/officeart/2005/8/layout/hChevron3"/>
    <dgm:cxn modelId="{6201DCF0-7C3F-4C5F-BDAA-FC923D9EC7BB}" type="presOf" srcId="{3C63BB63-C541-43F4-A940-CDA4114FF5CA}" destId="{B62E579C-E3F3-4C3D-BD20-A85DE60E8F4E}" srcOrd="0" destOrd="0" presId="urn:microsoft.com/office/officeart/2005/8/layout/hChevron3"/>
    <dgm:cxn modelId="{AB0BFB6C-6470-4537-99AC-8AB05F2F748E}" type="presOf" srcId="{835122C6-7AB9-4A3A-B55F-0356BC9F1FE6}" destId="{5FEFAEEF-7996-4B71-A20E-E15AF7DE6851}" srcOrd="0" destOrd="0" presId="urn:microsoft.com/office/officeart/2005/8/layout/hChevron3"/>
    <dgm:cxn modelId="{04B29C33-5A8D-47F6-8130-B47F97AB8B1D}" type="presParOf" srcId="{B62E579C-E3F3-4C3D-BD20-A85DE60E8F4E}" destId="{5FEFAEEF-7996-4B71-A20E-E15AF7DE6851}" srcOrd="0" destOrd="0" presId="urn:microsoft.com/office/officeart/2005/8/layout/hChevron3"/>
    <dgm:cxn modelId="{3E9725E5-E1C0-4852-822E-9024DA074C15}" type="presParOf" srcId="{B62E579C-E3F3-4C3D-BD20-A85DE60E8F4E}" destId="{0A4E097E-0C80-4E7D-9F71-C87E85240551}" srcOrd="1" destOrd="0" presId="urn:microsoft.com/office/officeart/2005/8/layout/hChevron3"/>
    <dgm:cxn modelId="{89A50291-CD58-47AC-AFA2-5702E7435C81}" type="presParOf" srcId="{B62E579C-E3F3-4C3D-BD20-A85DE60E8F4E}" destId="{559B9112-7A48-45D0-85A8-B3BF02650D16}" srcOrd="2" destOrd="0" presId="urn:microsoft.com/office/officeart/2005/8/layout/hChevron3"/>
    <dgm:cxn modelId="{A0DE324C-4937-491C-BD3B-97ADD4856CF9}" type="presParOf" srcId="{B62E579C-E3F3-4C3D-BD20-A85DE60E8F4E}" destId="{65248ECE-D031-47A0-826C-DCD22B621E96}" srcOrd="3" destOrd="0" presId="urn:microsoft.com/office/officeart/2005/8/layout/hChevron3"/>
    <dgm:cxn modelId="{82AF7BE2-8A26-4488-A0AB-F6E370090CF9}" type="presParOf" srcId="{B62E579C-E3F3-4C3D-BD20-A85DE60E8F4E}" destId="{02A1755D-9029-4281-A8B7-827AC29FE06E}" srcOrd="4"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B9112-7A48-45D0-85A8-B3BF02650D16}">
      <dsp:nvSpPr>
        <dsp:cNvPr id="0" name=""/>
        <dsp:cNvSpPr/>
      </dsp:nvSpPr>
      <dsp:spPr>
        <a:xfrm>
          <a:off x="4857" y="221581"/>
          <a:ext cx="4247223" cy="16988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rtl="0">
            <a:lnSpc>
              <a:spcPct val="90000"/>
            </a:lnSpc>
            <a:spcBef>
              <a:spcPct val="0"/>
            </a:spcBef>
            <a:spcAft>
              <a:spcPct val="35000"/>
            </a:spcAft>
          </a:pPr>
          <a:r>
            <a:rPr lang="en-US" sz="1400" b="1" u="none" kern="1200" dirty="0">
              <a:latin typeface="Times New Roman"/>
              <a:cs typeface="Times New Roman"/>
            </a:rPr>
            <a:t>Aug. 17, 2022:</a:t>
          </a:r>
          <a:r>
            <a:rPr lang="en-US" sz="1400" b="0" u="none" kern="1200" dirty="0">
              <a:latin typeface="Times New Roman"/>
              <a:cs typeface="Times New Roman"/>
            </a:rPr>
            <a:t> </a:t>
          </a:r>
          <a:r>
            <a:rPr lang="en-US" sz="1400" b="0" u="sng" kern="1200" dirty="0">
              <a:latin typeface="Times New Roman"/>
              <a:cs typeface="Times New Roman"/>
            </a:rPr>
            <a:t>BOE considers Planning Grant Guidelines; BOE first review of </a:t>
          </a:r>
          <a:r>
            <a:rPr lang="en-US" sz="1400" b="0" u="sng" kern="1200" dirty="0" smtClean="0">
              <a:latin typeface="Times New Roman"/>
              <a:cs typeface="Times New Roman"/>
            </a:rPr>
            <a:t>Start-Up </a:t>
          </a:r>
          <a:r>
            <a:rPr lang="en-US" sz="1400" b="0" u="sng" kern="1200" dirty="0">
              <a:latin typeface="Times New Roman"/>
              <a:cs typeface="Times New Roman"/>
            </a:rPr>
            <a:t>and </a:t>
          </a:r>
          <a:r>
            <a:rPr lang="en-US" sz="1400" b="0" u="sng" kern="1200" dirty="0" smtClean="0">
              <a:latin typeface="Times New Roman"/>
              <a:cs typeface="Times New Roman"/>
            </a:rPr>
            <a:t>Per-Pupil </a:t>
          </a:r>
          <a:r>
            <a:rPr lang="en-US" sz="1400" b="0" u="sng" kern="1200" dirty="0">
              <a:latin typeface="Times New Roman"/>
              <a:cs typeface="Times New Roman"/>
            </a:rPr>
            <a:t>Grant </a:t>
          </a:r>
          <a:r>
            <a:rPr lang="en-US" sz="1400" b="0" u="sng" kern="1200" dirty="0" smtClean="0">
              <a:latin typeface="Times New Roman"/>
              <a:cs typeface="Times New Roman"/>
            </a:rPr>
            <a:t>Guidelines*</a:t>
          </a:r>
          <a:endParaRPr lang="en-US" sz="1400" b="0" u="sng" kern="1200" dirty="0">
            <a:latin typeface="Times New Roman"/>
            <a:cs typeface="Times New Roman"/>
          </a:endParaRPr>
        </a:p>
      </dsp:txBody>
      <dsp:txXfrm>
        <a:off x="4857" y="221581"/>
        <a:ext cx="3822501" cy="1698889"/>
      </dsp:txXfrm>
    </dsp:sp>
    <dsp:sp modelId="{E2200D5A-008A-4B74-89C6-2EC6A719CB39}">
      <dsp:nvSpPr>
        <dsp:cNvPr id="0" name=""/>
        <dsp:cNvSpPr/>
      </dsp:nvSpPr>
      <dsp:spPr>
        <a:xfrm>
          <a:off x="3402636" y="221581"/>
          <a:ext cx="4247223" cy="1698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0">
            <a:lnSpc>
              <a:spcPct val="90000"/>
            </a:lnSpc>
            <a:spcBef>
              <a:spcPct val="0"/>
            </a:spcBef>
            <a:spcAft>
              <a:spcPct val="35000"/>
            </a:spcAft>
          </a:pPr>
          <a:r>
            <a:rPr lang="en-US" sz="1300" b="1" kern="1200" dirty="0">
              <a:latin typeface="Times New Roman"/>
              <a:cs typeface="Times New Roman"/>
            </a:rPr>
            <a:t>Late Aug. 2022: </a:t>
          </a:r>
          <a:r>
            <a:rPr lang="en-US" sz="1300" kern="1200" dirty="0">
              <a:latin typeface="Times New Roman"/>
              <a:cs typeface="Times New Roman"/>
            </a:rPr>
            <a:t>VDOE publishes Planning Grant Application form based on BOE-approved guidelines; VDOE begins accepting and reviewing </a:t>
          </a:r>
          <a:r>
            <a:rPr lang="en-US" sz="1300" kern="1200" dirty="0" smtClean="0">
              <a:latin typeface="Times New Roman"/>
              <a:cs typeface="Times New Roman"/>
            </a:rPr>
            <a:t>planning submissions </a:t>
          </a:r>
          <a:r>
            <a:rPr lang="en-US" sz="1300" kern="1200" dirty="0">
              <a:latin typeface="Times New Roman"/>
              <a:cs typeface="Times New Roman"/>
            </a:rPr>
            <a:t>on a rolling </a:t>
          </a:r>
          <a:r>
            <a:rPr lang="en-US" sz="1300" kern="1200" dirty="0" smtClean="0">
              <a:latin typeface="Times New Roman"/>
              <a:cs typeface="Times New Roman"/>
            </a:rPr>
            <a:t>basis; BOE convenes its </a:t>
          </a:r>
          <a:r>
            <a:rPr lang="en-US" sz="1300" kern="1200" dirty="0" smtClean="0"/>
            <a:t>Committee on College Partnership Laboratory Schools (BOE Standing Committee) </a:t>
          </a:r>
          <a:endParaRPr lang="en-US" sz="1300" kern="1200" dirty="0">
            <a:latin typeface="Times New Roman"/>
            <a:cs typeface="Times New Roman"/>
          </a:endParaRPr>
        </a:p>
      </dsp:txBody>
      <dsp:txXfrm>
        <a:off x="4252081" y="221581"/>
        <a:ext cx="2548334" cy="1698889"/>
      </dsp:txXfrm>
    </dsp:sp>
    <dsp:sp modelId="{8AD22AB7-7881-45E2-985D-76E85970042E}">
      <dsp:nvSpPr>
        <dsp:cNvPr id="0" name=""/>
        <dsp:cNvSpPr/>
      </dsp:nvSpPr>
      <dsp:spPr>
        <a:xfrm>
          <a:off x="6800415" y="221581"/>
          <a:ext cx="4247223" cy="1698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0">
            <a:lnSpc>
              <a:spcPct val="90000"/>
            </a:lnSpc>
            <a:spcBef>
              <a:spcPct val="0"/>
            </a:spcBef>
            <a:spcAft>
              <a:spcPct val="35000"/>
            </a:spcAft>
          </a:pPr>
          <a:r>
            <a:rPr lang="en-US" sz="1300" b="1" kern="1200" dirty="0">
              <a:latin typeface="Times New Roman"/>
              <a:cs typeface="Times New Roman"/>
            </a:rPr>
            <a:t>Early Sept. 2022:</a:t>
          </a:r>
          <a:r>
            <a:rPr lang="en-US" sz="1300" kern="1200" dirty="0">
              <a:latin typeface="Times New Roman"/>
              <a:cs typeface="Times New Roman"/>
            </a:rPr>
            <a:t> VDOE disseminates Application for Approval of Lab School (approved by BOE and issued in Jan. 2012; no BOE action needed); </a:t>
          </a:r>
          <a:r>
            <a:rPr lang="en-US" sz="1300" b="0" u="sng" kern="1200" dirty="0">
              <a:latin typeface="Times New Roman"/>
              <a:cs typeface="Times New Roman"/>
            </a:rPr>
            <a:t>BOE and BOE Standing Committee begins accepting and reviewing submissions on a rolling basis</a:t>
          </a:r>
        </a:p>
      </dsp:txBody>
      <dsp:txXfrm>
        <a:off x="7649860" y="221581"/>
        <a:ext cx="2548334" cy="1698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DFCD8-290B-48BB-984B-56FBCCDD4F3B}">
      <dsp:nvSpPr>
        <dsp:cNvPr id="0" name=""/>
        <dsp:cNvSpPr/>
      </dsp:nvSpPr>
      <dsp:spPr>
        <a:xfrm>
          <a:off x="4886" y="697743"/>
          <a:ext cx="4272759" cy="17091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rtl="0">
            <a:lnSpc>
              <a:spcPct val="90000"/>
            </a:lnSpc>
            <a:spcBef>
              <a:spcPct val="0"/>
            </a:spcBef>
            <a:spcAft>
              <a:spcPct val="35000"/>
            </a:spcAft>
          </a:pPr>
          <a:r>
            <a:rPr lang="en-US" sz="1400" b="1" kern="1200" dirty="0">
              <a:latin typeface="Times New Roman"/>
              <a:cs typeface="Times New Roman"/>
            </a:rPr>
            <a:t>Winter 2022: </a:t>
          </a:r>
          <a:r>
            <a:rPr lang="en-US" sz="1400" b="0" u="sng" kern="1200" dirty="0">
              <a:latin typeface="Times New Roman"/>
              <a:cs typeface="Times New Roman"/>
            </a:rPr>
            <a:t>BOE begins reviewing Applications for Approval of Lab Schools</a:t>
          </a:r>
        </a:p>
      </dsp:txBody>
      <dsp:txXfrm>
        <a:off x="4886" y="697743"/>
        <a:ext cx="3845483" cy="1709103"/>
      </dsp:txXfrm>
    </dsp:sp>
    <dsp:sp modelId="{559B9112-7A48-45D0-85A8-B3BF02650D16}">
      <dsp:nvSpPr>
        <dsp:cNvPr id="0" name=""/>
        <dsp:cNvSpPr/>
      </dsp:nvSpPr>
      <dsp:spPr>
        <a:xfrm>
          <a:off x="3423093" y="697743"/>
          <a:ext cx="4272759" cy="17091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rtl="0">
            <a:lnSpc>
              <a:spcPct val="90000"/>
            </a:lnSpc>
            <a:spcBef>
              <a:spcPct val="0"/>
            </a:spcBef>
            <a:spcAft>
              <a:spcPct val="35000"/>
            </a:spcAft>
          </a:pPr>
          <a:r>
            <a:rPr lang="en-US" sz="1400" b="1" kern="1200" dirty="0">
              <a:latin typeface="Times New Roman"/>
              <a:cs typeface="Times New Roman"/>
            </a:rPr>
            <a:t>Spring 2023:</a:t>
          </a:r>
          <a:r>
            <a:rPr lang="en-US" sz="1400" b="0" kern="1200" dirty="0">
              <a:latin typeface="Times New Roman"/>
              <a:cs typeface="Times New Roman"/>
            </a:rPr>
            <a:t> Approved Lab Schools begin hiring teachers and recruiting students</a:t>
          </a:r>
        </a:p>
      </dsp:txBody>
      <dsp:txXfrm>
        <a:off x="4277645" y="697743"/>
        <a:ext cx="2563656" cy="1709103"/>
      </dsp:txXfrm>
    </dsp:sp>
    <dsp:sp modelId="{701EAD35-0DCF-4CCF-BAF4-3251688BA2DE}">
      <dsp:nvSpPr>
        <dsp:cNvPr id="0" name=""/>
        <dsp:cNvSpPr/>
      </dsp:nvSpPr>
      <dsp:spPr>
        <a:xfrm>
          <a:off x="6841300" y="697743"/>
          <a:ext cx="4272759" cy="17091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rtl="0">
            <a:lnSpc>
              <a:spcPct val="90000"/>
            </a:lnSpc>
            <a:spcBef>
              <a:spcPct val="0"/>
            </a:spcBef>
            <a:spcAft>
              <a:spcPct val="35000"/>
            </a:spcAft>
          </a:pPr>
          <a:r>
            <a:rPr lang="en-US" sz="1400" b="1" kern="1200" dirty="0">
              <a:latin typeface="Times New Roman"/>
              <a:cs typeface="Times New Roman"/>
            </a:rPr>
            <a:t>Fall 2023:</a:t>
          </a:r>
          <a:r>
            <a:rPr lang="en-US" sz="1400" b="0" kern="1200" dirty="0">
              <a:latin typeface="Times New Roman"/>
              <a:cs typeface="Times New Roman"/>
            </a:rPr>
            <a:t> Approved Lab Schools welcome their first class!</a:t>
          </a:r>
          <a:endParaRPr lang="en-US" sz="1400" kern="1200" dirty="0"/>
        </a:p>
      </dsp:txBody>
      <dsp:txXfrm>
        <a:off x="7695852" y="697743"/>
        <a:ext cx="2563656" cy="1709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FAEEF-7996-4B71-A20E-E15AF7DE6851}">
      <dsp:nvSpPr>
        <dsp:cNvPr id="0" name=""/>
        <dsp:cNvSpPr/>
      </dsp:nvSpPr>
      <dsp:spPr>
        <a:xfrm>
          <a:off x="4885" y="331401"/>
          <a:ext cx="4271919" cy="17087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rtl="0">
            <a:lnSpc>
              <a:spcPct val="90000"/>
            </a:lnSpc>
            <a:spcBef>
              <a:spcPct val="0"/>
            </a:spcBef>
            <a:spcAft>
              <a:spcPct val="35000"/>
            </a:spcAft>
          </a:pPr>
          <a:r>
            <a:rPr lang="en-US" sz="1400" b="1" u="none" kern="1200" dirty="0">
              <a:latin typeface="Times New Roman"/>
              <a:cs typeface="Times New Roman"/>
            </a:rPr>
            <a:t>Sept. 15, 2022:</a:t>
          </a:r>
          <a:r>
            <a:rPr lang="en-US" sz="1400" b="1" u="sng" kern="1200" dirty="0">
              <a:latin typeface="Times New Roman"/>
              <a:cs typeface="Times New Roman"/>
            </a:rPr>
            <a:t> </a:t>
          </a:r>
          <a:r>
            <a:rPr lang="en-US" sz="1400" b="0" u="sng" kern="1200" dirty="0">
              <a:latin typeface="Times New Roman"/>
              <a:cs typeface="Times New Roman"/>
            </a:rPr>
            <a:t>BOE final review of </a:t>
          </a:r>
          <a:r>
            <a:rPr lang="en-US" sz="1400" b="0" u="sng" kern="1200" dirty="0" smtClean="0">
              <a:latin typeface="Times New Roman"/>
              <a:cs typeface="Times New Roman"/>
            </a:rPr>
            <a:t>Start-Up </a:t>
          </a:r>
          <a:r>
            <a:rPr lang="en-US" sz="1400" b="0" u="sng" kern="1200" dirty="0">
              <a:latin typeface="Times New Roman"/>
              <a:cs typeface="Times New Roman"/>
            </a:rPr>
            <a:t>and Per-Pupil Grant </a:t>
          </a:r>
          <a:r>
            <a:rPr lang="en-US" sz="1400" b="0" u="sng" kern="1200" dirty="0" smtClean="0">
              <a:latin typeface="Times New Roman"/>
              <a:cs typeface="Times New Roman"/>
            </a:rPr>
            <a:t>Guidelines*</a:t>
          </a:r>
          <a:endParaRPr lang="en-US" sz="1400" b="0" u="sng" kern="1200" dirty="0">
            <a:latin typeface="Times New Roman"/>
            <a:cs typeface="Times New Roman"/>
          </a:endParaRPr>
        </a:p>
      </dsp:txBody>
      <dsp:txXfrm>
        <a:off x="4885" y="331401"/>
        <a:ext cx="3844727" cy="1708767"/>
      </dsp:txXfrm>
    </dsp:sp>
    <dsp:sp modelId="{559B9112-7A48-45D0-85A8-B3BF02650D16}">
      <dsp:nvSpPr>
        <dsp:cNvPr id="0" name=""/>
        <dsp:cNvSpPr/>
      </dsp:nvSpPr>
      <dsp:spPr>
        <a:xfrm>
          <a:off x="3422420" y="331401"/>
          <a:ext cx="4271919" cy="17087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rtl="0">
            <a:lnSpc>
              <a:spcPct val="90000"/>
            </a:lnSpc>
            <a:spcBef>
              <a:spcPct val="0"/>
            </a:spcBef>
            <a:spcAft>
              <a:spcPct val="35000"/>
            </a:spcAft>
          </a:pPr>
          <a:r>
            <a:rPr lang="en-US" sz="1400" b="1" kern="1200" dirty="0">
              <a:latin typeface="Times New Roman"/>
              <a:cs typeface="Times New Roman"/>
            </a:rPr>
            <a:t>Late Sept. 2022: </a:t>
          </a:r>
          <a:r>
            <a:rPr lang="en-US" sz="1400" b="0" kern="1200" dirty="0">
              <a:latin typeface="Times New Roman"/>
              <a:cs typeface="Times New Roman"/>
            </a:rPr>
            <a:t>VDOE publishes </a:t>
          </a:r>
          <a:r>
            <a:rPr lang="en-US" sz="1400" b="0" kern="1200" dirty="0" smtClean="0">
              <a:latin typeface="Times New Roman"/>
              <a:cs typeface="Times New Roman"/>
            </a:rPr>
            <a:t>Start-Up </a:t>
          </a:r>
          <a:r>
            <a:rPr lang="en-US" sz="1400" b="0" kern="1200" dirty="0">
              <a:latin typeface="Times New Roman"/>
              <a:cs typeface="Times New Roman"/>
            </a:rPr>
            <a:t>and Per-Pupil Grant Application form based on BOE-approved guidelines; VDOE begins accepting and reviewing </a:t>
          </a:r>
          <a:r>
            <a:rPr lang="en-US" sz="1400" b="0" kern="1200" dirty="0" smtClean="0">
              <a:latin typeface="Times New Roman"/>
              <a:cs typeface="Times New Roman"/>
            </a:rPr>
            <a:t>start-up and per-pupil submissions </a:t>
          </a:r>
          <a:r>
            <a:rPr lang="en-US" sz="1400" b="0" kern="1200" dirty="0">
              <a:latin typeface="Times New Roman"/>
              <a:cs typeface="Times New Roman"/>
            </a:rPr>
            <a:t>on a rolling basis</a:t>
          </a:r>
        </a:p>
      </dsp:txBody>
      <dsp:txXfrm>
        <a:off x="4276804" y="331401"/>
        <a:ext cx="2563152" cy="1708767"/>
      </dsp:txXfrm>
    </dsp:sp>
    <dsp:sp modelId="{02A1755D-9029-4281-A8B7-827AC29FE06E}">
      <dsp:nvSpPr>
        <dsp:cNvPr id="0" name=""/>
        <dsp:cNvSpPr/>
      </dsp:nvSpPr>
      <dsp:spPr>
        <a:xfrm>
          <a:off x="6839955" y="331401"/>
          <a:ext cx="4271919" cy="17087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rtl="0">
            <a:lnSpc>
              <a:spcPct val="90000"/>
            </a:lnSpc>
            <a:spcBef>
              <a:spcPct val="0"/>
            </a:spcBef>
            <a:spcAft>
              <a:spcPct val="35000"/>
            </a:spcAft>
          </a:pPr>
          <a:r>
            <a:rPr lang="en-US" sz="1400" b="1" kern="1200" dirty="0">
              <a:latin typeface="Times New Roman"/>
              <a:cs typeface="Times New Roman"/>
            </a:rPr>
            <a:t>Winter 2022:</a:t>
          </a:r>
          <a:r>
            <a:rPr lang="en-US" sz="1400" b="0" kern="1200" dirty="0">
              <a:latin typeface="Times New Roman"/>
              <a:cs typeface="Times New Roman"/>
            </a:rPr>
            <a:t> </a:t>
          </a:r>
          <a:r>
            <a:rPr lang="en-US" sz="1400" b="0" u="sng" kern="1200" dirty="0">
              <a:latin typeface="Times New Roman"/>
              <a:cs typeface="Times New Roman"/>
            </a:rPr>
            <a:t>BOE Standing Committee and VDOE begins reviewing Applications for Approval of Lab Schools</a:t>
          </a:r>
        </a:p>
      </dsp:txBody>
      <dsp:txXfrm>
        <a:off x="7694339" y="331401"/>
        <a:ext cx="2563152" cy="170876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b="1">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143E934-413D-2241-80FF-C05625C2FD5A}" type="datetimeFigureOut">
              <a:rPr lang="en-US" smtClean="0">
                <a:latin typeface="Trebuchet MS" panose="020B0703020202090204" pitchFamily="34" charset="0"/>
              </a:rPr>
              <a:t>8/17/2022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978132" y="8842030"/>
            <a:ext cx="1243750" cy="467071"/>
          </a:xfrm>
          <a:prstGeom prst="rect">
            <a:avLst/>
          </a:prstGeom>
        </p:spPr>
        <p:txBody>
          <a:bodyPr vert="horz" lIns="93324" tIns="46662" rIns="93324" bIns="46662"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352438" y="4454251"/>
            <a:ext cx="7174696" cy="412763"/>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521837" y="8856844"/>
            <a:ext cx="1409497" cy="467071"/>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b="0" i="0" spc="0">
                <a:solidFill>
                  <a:srgbClr val="C22536"/>
                </a:solidFill>
                <a:latin typeface="Trebuchet MS" panose="020B0703020202090204" pitchFamily="34" charset="0"/>
              </a:defRPr>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b="0" i="0">
                <a:latin typeface="Trebuchet MS" panose="020B0703020202090204" pitchFamily="34" charset="0"/>
              </a:defRPr>
            </a:lvl1pPr>
          </a:lstStyle>
          <a:p>
            <a:fld id="{DECE677D-151F-BC40-B7BE-400103977BBA}" type="datetimeFigureOut">
              <a:rPr lang="en-US" smtClean="0"/>
              <a:pPr/>
              <a:t>8/17/2022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978131" y="8842030"/>
            <a:ext cx="1543706" cy="467071"/>
          </a:xfrm>
          <a:prstGeom prst="rect">
            <a:avLst/>
          </a:prstGeom>
        </p:spPr>
        <p:txBody>
          <a:bodyPr vert="horz" lIns="93324" tIns="46662" rIns="93324" bIns="46662"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352438" y="4454251"/>
            <a:ext cx="7174696" cy="412763"/>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521837" y="8856844"/>
            <a:ext cx="1409497" cy="467071"/>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287399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531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411681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217208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BF2886-BB9C-4A1F-A3DA-83B7E874124C}"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a:extLst>
              <a:ext uri="{FF2B5EF4-FFF2-40B4-BE49-F238E27FC236}">
                <a16:creationId xmlns:a16="http://schemas.microsoft.com/office/drawing/2014/main" id="{D01BE02D-DE6D-2A4F-912A-30E38F9A3BBC}"/>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2253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F150D"/>
                </a:solidFill>
                <a:latin typeface="+mj-lt"/>
              </a:defRPr>
            </a:lvl1pPr>
            <a:lvl2pPr>
              <a:defRPr>
                <a:solidFill>
                  <a:srgbClr val="0F150D"/>
                </a:solidFill>
                <a:latin typeface="+mj-lt"/>
              </a:defRPr>
            </a:lvl2pPr>
            <a:lvl3pPr>
              <a:defRPr>
                <a:solidFill>
                  <a:srgbClr val="0F150D"/>
                </a:solidFill>
                <a:latin typeface="+mj-lt"/>
              </a:defRPr>
            </a:lvl3pPr>
            <a:lvl4pPr>
              <a:defRPr>
                <a:solidFill>
                  <a:srgbClr val="0F150D"/>
                </a:solidFill>
                <a:latin typeface="+mj-lt"/>
              </a:defRPr>
            </a:lvl4pPr>
            <a:lvl5pPr>
              <a:defRPr>
                <a:solidFill>
                  <a:srgbClr val="0F150D"/>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07386-36D0-4D35-A3B3-C88815D82914}"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9" name="Picture 8">
            <a:extLst>
              <a:ext uri="{FF2B5EF4-FFF2-40B4-BE49-F238E27FC236}">
                <a16:creationId xmlns:a16="http://schemas.microsoft.com/office/drawing/2014/main" id="{E5087DEA-6988-FA10-A448-902786359DCE}"/>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1573016321"/>
      </p:ext>
    </p:extLst>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a:extLst>
              <a:ext uri="{FF2B5EF4-FFF2-40B4-BE49-F238E27FC236}">
                <a16:creationId xmlns:a16="http://schemas.microsoft.com/office/drawing/2014/main" id="{2EE6B867-D7BB-22B1-377B-A3E9C629187C}"/>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08F12E-0235-4558-ACA2-FC112FEC11D1}"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a:extLst>
              <a:ext uri="{FF2B5EF4-FFF2-40B4-BE49-F238E27FC236}">
                <a16:creationId xmlns:a16="http://schemas.microsoft.com/office/drawing/2014/main" id="{E80C6BCD-C14A-6947-EE17-BDDBA54859BE}"/>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740C1-4BC4-4DA5-963C-E5FFF90C923B}" type="datetime1">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2" name="Picture 11">
            <a:extLst>
              <a:ext uri="{FF2B5EF4-FFF2-40B4-BE49-F238E27FC236}">
                <a16:creationId xmlns:a16="http://schemas.microsoft.com/office/drawing/2014/main" id="{69F8ADF3-3CC3-8967-D894-DEA4F6936EC6}"/>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037E8-D43B-4A53-873F-7935015DC1E7}" type="datetime1">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a:extLst>
              <a:ext uri="{FF2B5EF4-FFF2-40B4-BE49-F238E27FC236}">
                <a16:creationId xmlns:a16="http://schemas.microsoft.com/office/drawing/2014/main" id="{340EA2F6-2207-A83A-635D-AF0B3B239CED}"/>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a:extLst>
              <a:ext uri="{FF2B5EF4-FFF2-40B4-BE49-F238E27FC236}">
                <a16:creationId xmlns:a16="http://schemas.microsoft.com/office/drawing/2014/main" id="{44E91938-42A4-C41A-69A9-01CFBF095B83}"/>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a:extLst>
              <a:ext uri="{FF2B5EF4-FFF2-40B4-BE49-F238E27FC236}">
                <a16:creationId xmlns:a16="http://schemas.microsoft.com/office/drawing/2014/main" id="{16951C51-1F55-F0FE-CCC1-707B1C14AC96}"/>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a:extLst>
              <a:ext uri="{FF2B5EF4-FFF2-40B4-BE49-F238E27FC236}">
                <a16:creationId xmlns:a16="http://schemas.microsoft.com/office/drawing/2014/main" id="{3175C932-4582-5BA8-FFC7-A3A24C6B5789}"/>
              </a:ext>
            </a:extLst>
          </p:cNvPr>
          <p:cNvPicPr>
            <a:picLocks noChangeAspect="1"/>
          </p:cNvPicPr>
          <p:nvPr userDrawn="1"/>
        </p:nvPicPr>
        <p:blipFill>
          <a:blip r:embed="rId2"/>
          <a:srcRect/>
          <a:stretch/>
        </p:blipFill>
        <p:spPr>
          <a:xfrm>
            <a:off x="9432616" y="6149385"/>
            <a:ext cx="2531806" cy="413930"/>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8/17/2022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lvl1pPr algn="l" defTabSz="914400" rtl="0" eaLnBrk="1" latinLnBrk="0" hangingPunct="1">
        <a:lnSpc>
          <a:spcPct val="90000"/>
        </a:lnSpc>
        <a:spcBef>
          <a:spcPct val="0"/>
        </a:spcBef>
        <a:buNone/>
        <a:defRPr sz="4400" kern="1200">
          <a:solidFill>
            <a:srgbClr val="C2253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Clr>
          <a:srgbClr val="C22536"/>
        </a:buClr>
        <a:buFont typeface="Arial" panose="020B0604020202020204" pitchFamily="34" charset="0"/>
        <a:buChar char="•"/>
        <a:defRPr sz="2800" kern="1200">
          <a:solidFill>
            <a:srgbClr val="0F150D"/>
          </a:solidFill>
          <a:latin typeface="+mj-lt"/>
          <a:ea typeface="+mn-ea"/>
          <a:cs typeface="+mn-cs"/>
        </a:defRPr>
      </a:lvl1pPr>
      <a:lvl2pPr marL="685800" indent="-228600" algn="l" defTabSz="914400" rtl="0" eaLnBrk="1" latinLnBrk="0" hangingPunct="1">
        <a:lnSpc>
          <a:spcPct val="90000"/>
        </a:lnSpc>
        <a:spcBef>
          <a:spcPts val="500"/>
        </a:spcBef>
        <a:buClr>
          <a:srgbClr val="C22536"/>
        </a:buClr>
        <a:buFont typeface="Arial" panose="020B0604020202020204" pitchFamily="34" charset="0"/>
        <a:buChar char="•"/>
        <a:defRPr sz="2400" kern="1200">
          <a:solidFill>
            <a:srgbClr val="0F150D"/>
          </a:solidFill>
          <a:latin typeface="+mj-lt"/>
          <a:ea typeface="+mn-ea"/>
          <a:cs typeface="+mn-cs"/>
        </a:defRPr>
      </a:lvl2pPr>
      <a:lvl3pPr marL="1143000" indent="-228600" algn="l" defTabSz="914400" rtl="0" eaLnBrk="1" latinLnBrk="0" hangingPunct="1">
        <a:lnSpc>
          <a:spcPct val="90000"/>
        </a:lnSpc>
        <a:spcBef>
          <a:spcPts val="500"/>
        </a:spcBef>
        <a:buClr>
          <a:srgbClr val="C22536"/>
        </a:buClr>
        <a:buFont typeface="Arial" panose="020B0604020202020204" pitchFamily="34" charset="0"/>
        <a:buChar char="•"/>
        <a:defRPr sz="2000" b="1" kern="1200">
          <a:solidFill>
            <a:srgbClr val="0F150D"/>
          </a:solidFill>
          <a:latin typeface="+mj-lt"/>
          <a:ea typeface="+mn-ea"/>
          <a:cs typeface="+mn-cs"/>
        </a:defRPr>
      </a:lvl3pPr>
      <a:lvl4pPr marL="1600200" indent="-228600" algn="l" defTabSz="914400" rtl="0" eaLnBrk="1" latinLnBrk="0" hangingPunct="1">
        <a:lnSpc>
          <a:spcPct val="90000"/>
        </a:lnSpc>
        <a:spcBef>
          <a:spcPts val="500"/>
        </a:spcBef>
        <a:buClr>
          <a:srgbClr val="C22536"/>
        </a:buClr>
        <a:buFont typeface="Arial" panose="020B0604020202020204" pitchFamily="34" charset="0"/>
        <a:buChar char="•"/>
        <a:defRPr sz="1800" b="1" kern="1200">
          <a:solidFill>
            <a:srgbClr val="0F150D"/>
          </a:solidFill>
          <a:latin typeface="+mj-lt"/>
          <a:ea typeface="+mn-ea"/>
          <a:cs typeface="+mn-cs"/>
        </a:defRPr>
      </a:lvl4pPr>
      <a:lvl5pPr marL="2057400" indent="-228600" algn="l" defTabSz="914400" rtl="0" eaLnBrk="1" latinLnBrk="0" hangingPunct="1">
        <a:lnSpc>
          <a:spcPct val="90000"/>
        </a:lnSpc>
        <a:spcBef>
          <a:spcPts val="500"/>
        </a:spcBef>
        <a:buClr>
          <a:srgbClr val="C22536"/>
        </a:buClr>
        <a:buFont typeface="Arial" panose="020B0604020202020204" pitchFamily="34" charset="0"/>
        <a:buChar char="•"/>
        <a:defRPr sz="1800" i="1" kern="1200">
          <a:solidFill>
            <a:srgbClr val="0F150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a:off x="1096736" y="294409"/>
            <a:ext cx="9951522" cy="2276229"/>
          </a:xfrm>
        </p:spPr>
        <p:txBody>
          <a:bodyPr>
            <a:noAutofit/>
          </a:bodyPr>
          <a:lstStyle/>
          <a:p>
            <a:r>
              <a:rPr lang="en-US" sz="4400" dirty="0"/>
              <a:t>COLLEGE PARTNERSHIP LABORATORY SCHOOLS</a:t>
            </a:r>
            <a:br>
              <a:rPr lang="en-US" sz="4400" dirty="0"/>
            </a:br>
            <a:endParaRPr lang="en-US" sz="4400" dirty="0"/>
          </a:p>
        </p:txBody>
      </p:sp>
      <p:sp>
        <p:nvSpPr>
          <p:cNvPr id="3" name="Subtitle 2">
            <a:extLst>
              <a:ext uri="{FF2B5EF4-FFF2-40B4-BE49-F238E27FC236}">
                <a16:creationId xmlns:a16="http://schemas.microsoft.com/office/drawing/2014/main" id="{56B9AC50-2ABC-F04E-A1B5-771F39CCBCF5}"/>
              </a:ext>
            </a:extLst>
          </p:cNvPr>
          <p:cNvSpPr>
            <a:spLocks noGrp="1"/>
          </p:cNvSpPr>
          <p:nvPr>
            <p:ph type="subTitle" idx="1"/>
          </p:nvPr>
        </p:nvSpPr>
        <p:spPr>
          <a:xfrm>
            <a:off x="1524000" y="4082805"/>
            <a:ext cx="9144000" cy="1655762"/>
          </a:xfrm>
        </p:spPr>
        <p:txBody>
          <a:bodyPr>
            <a:normAutofit/>
          </a:bodyPr>
          <a:lstStyle/>
          <a:p>
            <a:endParaRPr lang="en-US" dirty="0"/>
          </a:p>
          <a:p>
            <a:r>
              <a:rPr lang="en-US" dirty="0"/>
              <a:t>Presented to the Virginia Board of Education</a:t>
            </a:r>
          </a:p>
          <a:p>
            <a:r>
              <a:rPr lang="en-US" dirty="0"/>
              <a:t>August 17, 2022</a:t>
            </a: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
        <p:nvSpPr>
          <p:cNvPr id="5" name="TextBox 4">
            <a:extLst>
              <a:ext uri="{FF2B5EF4-FFF2-40B4-BE49-F238E27FC236}">
                <a16:creationId xmlns:a16="http://schemas.microsoft.com/office/drawing/2014/main" id="{721522D7-074F-6C92-B0AF-AF580F40C9DB}"/>
              </a:ext>
            </a:extLst>
          </p:cNvPr>
          <p:cNvSpPr txBox="1"/>
          <p:nvPr/>
        </p:nvSpPr>
        <p:spPr>
          <a:xfrm>
            <a:off x="1297798" y="2570638"/>
            <a:ext cx="102419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 typeface="+mj-lt"/>
              <a:buAutoNum type="arabicPeriod"/>
            </a:pPr>
            <a:r>
              <a:rPr lang="en-US" sz="3200" dirty="0">
                <a:solidFill>
                  <a:srgbClr val="C22536"/>
                </a:solidFill>
                <a:latin typeface="Trebuchet MS"/>
              </a:rPr>
              <a:t>Implementation Update</a:t>
            </a:r>
            <a:r>
              <a:rPr lang="en-US" sz="3200" dirty="0">
                <a:latin typeface="Trebuchet MS"/>
              </a:rPr>
              <a:t>​</a:t>
            </a:r>
            <a:endParaRPr lang="en-US" sz="3200" dirty="0">
              <a:solidFill>
                <a:srgbClr val="000000"/>
              </a:solidFill>
              <a:latin typeface="Times New Roman"/>
              <a:cs typeface="Times New Roman"/>
            </a:endParaRPr>
          </a:p>
          <a:p>
            <a:pPr marL="514350" indent="-514350">
              <a:buFont typeface="+mj-lt"/>
              <a:buAutoNum type="arabicPeriod"/>
            </a:pPr>
            <a:r>
              <a:rPr lang="en-US" sz="3200" dirty="0">
                <a:solidFill>
                  <a:srgbClr val="C22536"/>
                </a:solidFill>
                <a:latin typeface="Trebuchet MS"/>
              </a:rPr>
              <a:t>Planning Grant Guidelines</a:t>
            </a:r>
            <a:r>
              <a:rPr lang="en-US" sz="3200" dirty="0">
                <a:latin typeface="Trebuchet MS"/>
              </a:rPr>
              <a:t>​</a:t>
            </a:r>
            <a:endParaRPr lang="en-US" sz="3200" dirty="0">
              <a:solidFill>
                <a:srgbClr val="000000"/>
              </a:solidFill>
              <a:latin typeface="Times New Roman"/>
              <a:cs typeface="Times New Roman"/>
            </a:endParaRPr>
          </a:p>
          <a:p>
            <a:pPr marL="514350" indent="-514350">
              <a:buFont typeface="+mj-lt"/>
              <a:buAutoNum type="arabicPeriod"/>
            </a:pPr>
            <a:r>
              <a:rPr lang="en-US" sz="3200" dirty="0">
                <a:solidFill>
                  <a:srgbClr val="C22536"/>
                </a:solidFill>
                <a:latin typeface="Trebuchet MS"/>
              </a:rPr>
              <a:t>Start-up and Per-pupil Operating Funds Guidelines </a:t>
            </a:r>
            <a:endParaRPr lang="en-US" sz="3200" dirty="0">
              <a:cs typeface="Times New Roman"/>
            </a:endParaRPr>
          </a:p>
        </p:txBody>
      </p:sp>
    </p:spTree>
    <p:extLst>
      <p:ext uri="{BB962C8B-B14F-4D97-AF65-F5344CB8AC3E}">
        <p14:creationId xmlns:p14="http://schemas.microsoft.com/office/powerpoint/2010/main" val="153360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401320" y="-163195"/>
            <a:ext cx="10952480" cy="1874203"/>
          </a:xfrm>
        </p:spPr>
        <p:txBody>
          <a:bodyPr/>
          <a:lstStyle/>
          <a:p>
            <a:r>
              <a:rPr lang="en-US" dirty="0" smtClean="0"/>
              <a:t>PLANNING GRANT GUIDELINES: </a:t>
            </a:r>
            <a:br>
              <a:rPr lang="en-US" dirty="0" smtClean="0"/>
            </a:br>
            <a:r>
              <a:rPr lang="en-US" i="1" dirty="0" smtClean="0"/>
              <a:t>Application Required Components</a:t>
            </a:r>
            <a:r>
              <a:rPr lang="en-US" dirty="0"/>
              <a:t> </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269240" y="1481337"/>
            <a:ext cx="11084560" cy="4879658"/>
          </a:xfrm>
        </p:spPr>
        <p:txBody>
          <a:bodyPr>
            <a:normAutofit fontScale="85000" lnSpcReduction="20000"/>
          </a:bodyPr>
          <a:lstStyle/>
          <a:p>
            <a:r>
              <a:rPr lang="en-US" dirty="0"/>
              <a:t>Entities eligible to apply to open a lab school may apply for a one-time planning grant for up to $200K and a term of no more than 12 months</a:t>
            </a:r>
            <a:r>
              <a:rPr lang="en-US" dirty="0" smtClean="0"/>
              <a:t>.</a:t>
            </a:r>
          </a:p>
          <a:p>
            <a:pPr lvl="1"/>
            <a:r>
              <a:rPr lang="en-US" dirty="0"/>
              <a:t>Additional funding will be considered on a case-by-case basis and in accordance with available funds</a:t>
            </a:r>
            <a:r>
              <a:rPr lang="en-US" dirty="0" smtClean="0"/>
              <a:t>.</a:t>
            </a:r>
          </a:p>
          <a:p>
            <a:pPr marL="0" indent="0">
              <a:buNone/>
            </a:pPr>
            <a:endParaRPr lang="en-US" dirty="0" smtClean="0"/>
          </a:p>
          <a:p>
            <a:r>
              <a:rPr lang="en-US" dirty="0" smtClean="0"/>
              <a:t>Application Required Components include:</a:t>
            </a:r>
          </a:p>
          <a:p>
            <a:pPr lvl="1"/>
            <a:r>
              <a:rPr lang="en-US" dirty="0" smtClean="0"/>
              <a:t>General </a:t>
            </a:r>
            <a:r>
              <a:rPr lang="en-US" dirty="0"/>
              <a:t>information about the proposed Lab School, including school governance and structure; facilities; mission and pedagogy; methods of assessment; and prospective student population; </a:t>
            </a:r>
          </a:p>
          <a:p>
            <a:pPr lvl="1"/>
            <a:r>
              <a:rPr lang="en-US" dirty="0" smtClean="0"/>
              <a:t>A </a:t>
            </a:r>
            <a:r>
              <a:rPr lang="en-US" dirty="0"/>
              <a:t>description of the school’s proposed instructional model, including how it will improve student academic proficiency, mastery, college- and career-readiness, and long-term outcome goals</a:t>
            </a:r>
            <a:r>
              <a:rPr lang="en-US" dirty="0" smtClean="0"/>
              <a:t>;</a:t>
            </a:r>
          </a:p>
          <a:p>
            <a:pPr lvl="1"/>
            <a:r>
              <a:rPr lang="en-US" dirty="0" smtClean="0"/>
              <a:t>A </a:t>
            </a:r>
            <a:r>
              <a:rPr lang="en-US" dirty="0"/>
              <a:t>description of a plan for involvement of teachers, parents, community, organizations, employers, etc., in the planning, development, and implementation of the program; and </a:t>
            </a:r>
          </a:p>
          <a:p>
            <a:pPr lvl="1"/>
            <a:r>
              <a:rPr lang="en-US" dirty="0" smtClean="0"/>
              <a:t>A </a:t>
            </a:r>
            <a:r>
              <a:rPr lang="en-US" dirty="0"/>
              <a:t>description of how the Lab School will secure and maintain community-based partnerships (i.e. businesses, organizations, local school boards and divisions, etc.) to ensure programmatic, financial, and operational success and sustainability of the Lab School.</a:t>
            </a:r>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305637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401320" y="-163195"/>
            <a:ext cx="10952480" cy="1874203"/>
          </a:xfrm>
        </p:spPr>
        <p:txBody>
          <a:bodyPr/>
          <a:lstStyle/>
          <a:p>
            <a:r>
              <a:rPr lang="en-US" dirty="0" smtClean="0"/>
              <a:t>PLANNING GRANT GUIDELINES: </a:t>
            </a:r>
            <a:br>
              <a:rPr lang="en-US" dirty="0" smtClean="0"/>
            </a:br>
            <a:r>
              <a:rPr lang="en-US" i="1" dirty="0" smtClean="0"/>
              <a:t>Timeline and Benchmarks/Deliverables </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77957551"/>
              </p:ext>
            </p:extLst>
          </p:nvPr>
        </p:nvGraphicFramePr>
        <p:xfrm>
          <a:off x="668214" y="1468315"/>
          <a:ext cx="10823332" cy="4557932"/>
        </p:xfrm>
        <a:graphic>
          <a:graphicData uri="http://schemas.openxmlformats.org/drawingml/2006/table">
            <a:tbl>
              <a:tblPr firstRow="1" bandRow="1">
                <a:tableStyleId>{5C22544A-7EE6-4342-B048-85BDC9FD1C3A}</a:tableStyleId>
              </a:tblPr>
              <a:tblGrid>
                <a:gridCol w="3165232">
                  <a:extLst>
                    <a:ext uri="{9D8B030D-6E8A-4147-A177-3AD203B41FA5}">
                      <a16:colId xmlns:a16="http://schemas.microsoft.com/office/drawing/2014/main" val="3970603363"/>
                    </a:ext>
                  </a:extLst>
                </a:gridCol>
                <a:gridCol w="7658100">
                  <a:extLst>
                    <a:ext uri="{9D8B030D-6E8A-4147-A177-3AD203B41FA5}">
                      <a16:colId xmlns:a16="http://schemas.microsoft.com/office/drawing/2014/main" val="3234017385"/>
                    </a:ext>
                  </a:extLst>
                </a:gridCol>
              </a:tblGrid>
              <a:tr h="910883">
                <a:tc>
                  <a:txBody>
                    <a:bodyPr/>
                    <a:lstStyle/>
                    <a:p>
                      <a:pPr algn="ctr"/>
                      <a:r>
                        <a:rPr lang="en-US" sz="3200" dirty="0" smtClean="0"/>
                        <a:t>TIMELINE</a:t>
                      </a:r>
                      <a:endParaRPr lang="en-US" sz="3200" dirty="0"/>
                    </a:p>
                  </a:txBody>
                  <a:tcPr/>
                </a:tc>
                <a:tc>
                  <a:txBody>
                    <a:bodyPr/>
                    <a:lstStyle/>
                    <a:p>
                      <a:pPr algn="ctr"/>
                      <a:r>
                        <a:rPr lang="en-US" sz="3200" dirty="0" smtClean="0"/>
                        <a:t>BENCHMARKS AND DELIVERABLES</a:t>
                      </a:r>
                      <a:endParaRPr lang="en-US" sz="3200" dirty="0"/>
                    </a:p>
                  </a:txBody>
                  <a:tcPr/>
                </a:tc>
                <a:extLst>
                  <a:ext uri="{0D108BD9-81ED-4DB2-BD59-A6C34878D82A}">
                    <a16:rowId xmlns:a16="http://schemas.microsoft.com/office/drawing/2014/main" val="228175999"/>
                  </a:ext>
                </a:extLst>
              </a:tr>
              <a:tr h="910883">
                <a:tc>
                  <a:txBody>
                    <a:bodyPr/>
                    <a:lstStyle/>
                    <a:p>
                      <a:r>
                        <a:rPr lang="en-US" dirty="0" smtClean="0"/>
                        <a:t>On or before the end of the first quarter of the grant term</a:t>
                      </a:r>
                      <a:endParaRPr lang="en-US" dirty="0"/>
                    </a:p>
                  </a:txBody>
                  <a:tcPr/>
                </a:tc>
                <a:tc>
                  <a:txBody>
                    <a:bodyPr/>
                    <a:lstStyle/>
                    <a:p>
                      <a:r>
                        <a:rPr lang="en-US" dirty="0" smtClean="0"/>
                        <a:t>Awardee must present a proposed list of milestones, measures of success, and deliverables. </a:t>
                      </a:r>
                      <a:endParaRPr lang="en-US" dirty="0"/>
                    </a:p>
                  </a:txBody>
                  <a:tcPr/>
                </a:tc>
                <a:extLst>
                  <a:ext uri="{0D108BD9-81ED-4DB2-BD59-A6C34878D82A}">
                    <a16:rowId xmlns:a16="http://schemas.microsoft.com/office/drawing/2014/main" val="1081260910"/>
                  </a:ext>
                </a:extLst>
              </a:tr>
              <a:tr h="910883">
                <a:tc>
                  <a:txBody>
                    <a:bodyPr/>
                    <a:lstStyle/>
                    <a:p>
                      <a:r>
                        <a:rPr lang="en-US" dirty="0" smtClean="0"/>
                        <a:t>On or before the end of the second quarter of the grant term </a:t>
                      </a:r>
                      <a:endParaRPr lang="en-US" dirty="0"/>
                    </a:p>
                  </a:txBody>
                  <a:tcPr/>
                </a:tc>
                <a:tc>
                  <a:txBody>
                    <a:bodyPr/>
                    <a:lstStyle/>
                    <a:p>
                      <a:r>
                        <a:rPr lang="en-US" dirty="0" smtClean="0"/>
                        <a:t>Awardee must submit a progress report in order to be eligible for drawing down reimbursements on the second installment of the award. </a:t>
                      </a:r>
                      <a:endParaRPr lang="en-US" dirty="0"/>
                    </a:p>
                  </a:txBody>
                  <a:tcPr/>
                </a:tc>
                <a:extLst>
                  <a:ext uri="{0D108BD9-81ED-4DB2-BD59-A6C34878D82A}">
                    <a16:rowId xmlns:a16="http://schemas.microsoft.com/office/drawing/2014/main" val="3527723229"/>
                  </a:ext>
                </a:extLst>
              </a:tr>
              <a:tr h="910883">
                <a:tc>
                  <a:txBody>
                    <a:bodyPr/>
                    <a:lstStyle/>
                    <a:p>
                      <a:r>
                        <a:rPr lang="en-US" dirty="0" smtClean="0"/>
                        <a:t>On or before the end of the third quarter of the grant term </a:t>
                      </a:r>
                      <a:endParaRPr lang="en-US" dirty="0"/>
                    </a:p>
                  </a:txBody>
                  <a:tcPr/>
                </a:tc>
                <a:tc>
                  <a:txBody>
                    <a:bodyPr/>
                    <a:lstStyle/>
                    <a:p>
                      <a:r>
                        <a:rPr lang="en-US" dirty="0" smtClean="0"/>
                        <a:t>Awardee must present progress on milestones and deliverables, including submission to the Board of an application for approval to launch a Lab School. </a:t>
                      </a:r>
                      <a:endParaRPr lang="en-US" dirty="0"/>
                    </a:p>
                  </a:txBody>
                  <a:tcPr/>
                </a:tc>
                <a:extLst>
                  <a:ext uri="{0D108BD9-81ED-4DB2-BD59-A6C34878D82A}">
                    <a16:rowId xmlns:a16="http://schemas.microsoft.com/office/drawing/2014/main" val="2381719034"/>
                  </a:ext>
                </a:extLst>
              </a:tr>
              <a:tr h="910883">
                <a:tc>
                  <a:txBody>
                    <a:bodyPr/>
                    <a:lstStyle/>
                    <a:p>
                      <a:r>
                        <a:rPr lang="en-US" dirty="0" smtClean="0"/>
                        <a:t>On or before the end of the grant term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Awardee is expected to have attained approval by the Board to launch a Lab School.</a:t>
                      </a:r>
                    </a:p>
                    <a:p>
                      <a:endParaRPr lang="en-US" dirty="0"/>
                    </a:p>
                  </a:txBody>
                  <a:tcPr/>
                </a:tc>
                <a:extLst>
                  <a:ext uri="{0D108BD9-81ED-4DB2-BD59-A6C34878D82A}">
                    <a16:rowId xmlns:a16="http://schemas.microsoft.com/office/drawing/2014/main" val="1087480246"/>
                  </a:ext>
                </a:extLst>
              </a:tr>
            </a:tbl>
          </a:graphicData>
        </a:graphic>
      </p:graphicFrame>
    </p:spTree>
    <p:extLst>
      <p:ext uri="{BB962C8B-B14F-4D97-AF65-F5344CB8AC3E}">
        <p14:creationId xmlns:p14="http://schemas.microsoft.com/office/powerpoint/2010/main" val="277049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CE1D-0DF3-BDAF-5AB8-372E0A3C006D}"/>
              </a:ext>
            </a:extLst>
          </p:cNvPr>
          <p:cNvSpPr>
            <a:spLocks noGrp="1"/>
          </p:cNvSpPr>
          <p:nvPr>
            <p:ph type="title"/>
          </p:nvPr>
        </p:nvSpPr>
        <p:spPr>
          <a:xfrm>
            <a:off x="838200" y="101356"/>
            <a:ext cx="10515600" cy="1325563"/>
          </a:xfrm>
        </p:spPr>
        <p:txBody>
          <a:bodyPr>
            <a:normAutofit/>
          </a:bodyPr>
          <a:lstStyle/>
          <a:p>
            <a:r>
              <a:rPr lang="en-US" dirty="0"/>
              <a:t>PLANNING GRANT GUIDELINES: </a:t>
            </a:r>
            <a:br>
              <a:rPr lang="en-US" dirty="0"/>
            </a:br>
            <a:r>
              <a:rPr lang="en-US" i="1" dirty="0" smtClean="0"/>
              <a:t>Evaluating Submissions</a:t>
            </a:r>
            <a:endParaRPr lang="en-US" dirty="0"/>
          </a:p>
        </p:txBody>
      </p:sp>
      <p:sp>
        <p:nvSpPr>
          <p:cNvPr id="3" name="Content Placeholder 2">
            <a:extLst>
              <a:ext uri="{FF2B5EF4-FFF2-40B4-BE49-F238E27FC236}">
                <a16:creationId xmlns:a16="http://schemas.microsoft.com/office/drawing/2014/main" id="{9B5C01CA-D85C-0035-1866-F3F64D633B07}"/>
              </a:ext>
            </a:extLst>
          </p:cNvPr>
          <p:cNvSpPr>
            <a:spLocks noGrp="1"/>
          </p:cNvSpPr>
          <p:nvPr>
            <p:ph idx="1"/>
          </p:nvPr>
        </p:nvSpPr>
        <p:spPr>
          <a:xfrm>
            <a:off x="464526" y="1473690"/>
            <a:ext cx="11262947" cy="4840533"/>
          </a:xfrm>
        </p:spPr>
        <p:txBody>
          <a:bodyPr>
            <a:normAutofit fontScale="85000" lnSpcReduction="20000"/>
          </a:bodyPr>
          <a:lstStyle/>
          <a:p>
            <a:r>
              <a:rPr lang="en-US" dirty="0" smtClean="0"/>
              <a:t>The funding </a:t>
            </a:r>
            <a:r>
              <a:rPr lang="en-US" dirty="0"/>
              <a:t>evaluation committee </a:t>
            </a:r>
            <a:r>
              <a:rPr lang="en-US" dirty="0" smtClean="0"/>
              <a:t>convened by the Department will evaluate applications according to a weighted rubric utilizing the following factors:</a:t>
            </a:r>
          </a:p>
          <a:p>
            <a:pPr marL="0" indent="0">
              <a:buNone/>
            </a:pPr>
            <a:endParaRPr lang="en-US" dirty="0"/>
          </a:p>
          <a:p>
            <a:pPr marL="914400" lvl="1" indent="-457200">
              <a:buAutoNum type="arabicPeriod"/>
            </a:pPr>
            <a:r>
              <a:rPr lang="en-US" b="1" dirty="0" smtClean="0"/>
              <a:t>Targeted </a:t>
            </a:r>
            <a:r>
              <a:rPr lang="en-US" b="1" dirty="0"/>
              <a:t>Student Population and Relevant Research</a:t>
            </a:r>
            <a:r>
              <a:rPr lang="en-US" dirty="0"/>
              <a:t>: Intention to serve at-risk students and/or offer a new, innovative model grounded in evidence-based practices to improve student academic proficiency, mastery, college- and career-readiness, and long-term outcomes; </a:t>
            </a:r>
            <a:endParaRPr lang="en-US" dirty="0" smtClean="0"/>
          </a:p>
          <a:p>
            <a:pPr marL="914400" lvl="1" indent="-457200">
              <a:buAutoNum type="arabicPeriod"/>
            </a:pPr>
            <a:r>
              <a:rPr lang="en-US" b="1" dirty="0" smtClean="0"/>
              <a:t>Clarity </a:t>
            </a:r>
            <a:r>
              <a:rPr lang="en-US" b="1" dirty="0"/>
              <a:t>of Program Description, Goal, and Timeline</a:t>
            </a:r>
            <a:r>
              <a:rPr lang="en-US" dirty="0"/>
              <a:t>: Indication of programmatic, operational, and infrastructural capacity to advance an application for approval to launch a Lab School and to launch a Lab School no later than the 2024-2025 school year, with preference for launch in the 2023-2024 school year; </a:t>
            </a:r>
            <a:endParaRPr lang="en-US" dirty="0" smtClean="0"/>
          </a:p>
          <a:p>
            <a:pPr marL="914400" lvl="1" indent="-457200">
              <a:buAutoNum type="arabicPeriod"/>
            </a:pPr>
            <a:r>
              <a:rPr lang="en-US" b="1" dirty="0" smtClean="0"/>
              <a:t>Sustainability</a:t>
            </a:r>
            <a:r>
              <a:rPr lang="en-US" dirty="0"/>
              <a:t>: Evidence of institutional commitment to the viability of the Lab School; </a:t>
            </a:r>
            <a:endParaRPr lang="en-US" dirty="0" smtClean="0"/>
          </a:p>
          <a:p>
            <a:pPr marL="914400" lvl="1" indent="-457200">
              <a:buAutoNum type="arabicPeriod"/>
            </a:pPr>
            <a:r>
              <a:rPr lang="en-US" b="1" dirty="0" smtClean="0"/>
              <a:t>Collaboration</a:t>
            </a:r>
            <a:r>
              <a:rPr lang="en-US" dirty="0"/>
              <a:t>: Collaboration with local school divisions, community-based organizations, and employers, as well as teachers and parents, in manner that promotes quality, innovation, and program results and sustainability; </a:t>
            </a:r>
            <a:endParaRPr lang="en-US" dirty="0" smtClean="0"/>
          </a:p>
          <a:p>
            <a:pPr marL="914400" lvl="1" indent="-457200">
              <a:buAutoNum type="arabicPeriod"/>
            </a:pPr>
            <a:r>
              <a:rPr lang="en-US" b="1" dirty="0" smtClean="0"/>
              <a:t>Regional </a:t>
            </a:r>
            <a:r>
              <a:rPr lang="en-US" b="1" dirty="0"/>
              <a:t>and Applicant Diversity</a:t>
            </a:r>
            <a:r>
              <a:rPr lang="en-US" dirty="0"/>
              <a:t>: New awards will be made with preference to regional diversity and with preference to new applicants should an applicant have previously received a planning grant during the current fiscal year application period.</a:t>
            </a:r>
          </a:p>
        </p:txBody>
      </p:sp>
      <p:sp>
        <p:nvSpPr>
          <p:cNvPr id="4" name="Slide Number Placeholder 3">
            <a:extLst>
              <a:ext uri="{FF2B5EF4-FFF2-40B4-BE49-F238E27FC236}">
                <a16:creationId xmlns:a16="http://schemas.microsoft.com/office/drawing/2014/main" id="{2A49991A-FD3F-C9E3-CF65-1D260635A751}"/>
              </a:ext>
            </a:extLst>
          </p:cNvPr>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176400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06" y="101780"/>
            <a:ext cx="11975485" cy="6662399"/>
          </a:xfrm>
        </p:spPr>
      </p:pic>
    </p:spTree>
    <p:extLst>
      <p:ext uri="{BB962C8B-B14F-4D97-AF65-F5344CB8AC3E}">
        <p14:creationId xmlns:p14="http://schemas.microsoft.com/office/powerpoint/2010/main" val="140678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a:off x="1140031" y="1714500"/>
            <a:ext cx="9951522" cy="2276229"/>
          </a:xfrm>
        </p:spPr>
        <p:txBody>
          <a:bodyPr>
            <a:noAutofit/>
          </a:bodyPr>
          <a:lstStyle/>
          <a:p>
            <a:r>
              <a:rPr lang="en-US" sz="4400" dirty="0"/>
              <a:t>PLANNING GRANT </a:t>
            </a:r>
            <a:r>
              <a:rPr lang="en-US" sz="4400" dirty="0" smtClean="0"/>
              <a:t>GUIDELINES:</a:t>
            </a:r>
            <a:br>
              <a:rPr lang="en-US" sz="4400" dirty="0" smtClean="0"/>
            </a:br>
            <a:r>
              <a:rPr lang="en-US" sz="4400" i="1" dirty="0" smtClean="0"/>
              <a:t>QUESTIONS </a:t>
            </a:r>
            <a:r>
              <a:rPr lang="en-US" sz="4400" i="1" dirty="0"/>
              <a:t>AND </a:t>
            </a:r>
            <a:r>
              <a:rPr lang="en-US" sz="4400" i="1" dirty="0" smtClean="0"/>
              <a:t>DISCUSSION</a:t>
            </a:r>
            <a:br>
              <a:rPr lang="en-US" sz="4400" i="1" dirty="0" smtClean="0"/>
            </a:br>
            <a:r>
              <a:rPr lang="en-US" sz="3600" i="1" dirty="0" smtClean="0"/>
              <a:t/>
            </a:r>
            <a:br>
              <a:rPr lang="en-US" sz="3600" i="1" dirty="0" smtClean="0"/>
            </a:br>
            <a:endParaRPr lang="en-US" sz="3600" dirty="0"/>
          </a:p>
        </p:txBody>
      </p:sp>
      <p:sp>
        <p:nvSpPr>
          <p:cNvPr id="4" name="Slide Number Placeholder 3"/>
          <p:cNvSpPr>
            <a:spLocks noGrp="1"/>
          </p:cNvSpPr>
          <p:nvPr>
            <p:ph type="sldNum" sz="quarter" idx="12"/>
          </p:nvPr>
        </p:nvSpPr>
        <p:spPr/>
        <p:txBody>
          <a:bodyPr/>
          <a:lstStyle/>
          <a:p>
            <a:fld id="{25E842EE-07A5-BF42-B259-F0753968FB43}" type="slidenum">
              <a:rPr lang="en-US" smtClean="0"/>
              <a:t>14</a:t>
            </a:fld>
            <a:endParaRPr lang="en-US" dirty="0"/>
          </a:p>
        </p:txBody>
      </p:sp>
      <p:sp>
        <p:nvSpPr>
          <p:cNvPr id="3" name="Rectangle 2"/>
          <p:cNvSpPr/>
          <p:nvPr/>
        </p:nvSpPr>
        <p:spPr>
          <a:xfrm>
            <a:off x="1011115" y="3359980"/>
            <a:ext cx="10876085" cy="2246769"/>
          </a:xfrm>
          <a:prstGeom prst="rect">
            <a:avLst/>
          </a:prstGeom>
        </p:spPr>
        <p:txBody>
          <a:bodyPr wrap="square">
            <a:spAutoFit/>
          </a:bodyPr>
          <a:lstStyle/>
          <a:p>
            <a:r>
              <a:rPr lang="en-US" sz="2800" dirty="0" smtClean="0">
                <a:solidFill>
                  <a:srgbClr val="C22536"/>
                </a:solidFill>
                <a:latin typeface="+mj-lt"/>
                <a:ea typeface="+mj-ea"/>
                <a:cs typeface="+mj-cs"/>
              </a:rPr>
              <a:t>Suggested topics:</a:t>
            </a:r>
          </a:p>
          <a:p>
            <a:pPr lvl="1"/>
            <a:r>
              <a:rPr lang="en-US" sz="2800" dirty="0" smtClean="0">
                <a:solidFill>
                  <a:srgbClr val="C22536"/>
                </a:solidFill>
                <a:latin typeface="+mj-lt"/>
                <a:ea typeface="+mj-ea"/>
                <a:cs typeface="+mj-cs"/>
              </a:rPr>
              <a:t>1</a:t>
            </a:r>
            <a:r>
              <a:rPr lang="en-US" sz="2800" dirty="0">
                <a:solidFill>
                  <a:srgbClr val="C22536"/>
                </a:solidFill>
                <a:latin typeface="+mj-lt"/>
                <a:ea typeface="+mj-ea"/>
                <a:cs typeface="+mj-cs"/>
              </a:rPr>
              <a:t>. </a:t>
            </a:r>
            <a:r>
              <a:rPr lang="en-US" sz="2800" dirty="0" smtClean="0">
                <a:solidFill>
                  <a:srgbClr val="C22536"/>
                </a:solidFill>
                <a:latin typeface="+mj-lt"/>
                <a:ea typeface="+mj-ea"/>
                <a:cs typeface="+mj-cs"/>
              </a:rPr>
              <a:t>Board’s </a:t>
            </a:r>
            <a:r>
              <a:rPr lang="en-US" sz="2800" dirty="0">
                <a:solidFill>
                  <a:srgbClr val="C22536"/>
                </a:solidFill>
                <a:latin typeface="+mj-lt"/>
                <a:ea typeface="+mj-ea"/>
                <a:cs typeface="+mj-cs"/>
              </a:rPr>
              <a:t>outreach recommendations</a:t>
            </a:r>
            <a:br>
              <a:rPr lang="en-US" sz="2800" dirty="0">
                <a:solidFill>
                  <a:srgbClr val="C22536"/>
                </a:solidFill>
                <a:latin typeface="+mj-lt"/>
                <a:ea typeface="+mj-ea"/>
                <a:cs typeface="+mj-cs"/>
              </a:rPr>
            </a:br>
            <a:r>
              <a:rPr lang="en-US" sz="2800" dirty="0">
                <a:solidFill>
                  <a:srgbClr val="C22536"/>
                </a:solidFill>
                <a:latin typeface="+mj-lt"/>
                <a:ea typeface="+mj-ea"/>
                <a:cs typeface="+mj-cs"/>
              </a:rPr>
              <a:t>2. </a:t>
            </a:r>
            <a:r>
              <a:rPr lang="en-US" sz="2800" dirty="0" smtClean="0">
                <a:solidFill>
                  <a:srgbClr val="C22536"/>
                </a:solidFill>
                <a:latin typeface="+mj-lt"/>
                <a:ea typeface="+mj-ea"/>
                <a:cs typeface="+mj-cs"/>
              </a:rPr>
              <a:t>Board’s plans </a:t>
            </a:r>
            <a:r>
              <a:rPr lang="en-US" sz="2800" dirty="0">
                <a:solidFill>
                  <a:srgbClr val="C22536"/>
                </a:solidFill>
                <a:latin typeface="+mj-lt"/>
                <a:ea typeface="+mj-ea"/>
                <a:cs typeface="+mj-cs"/>
              </a:rPr>
              <a:t>to establish Board’s Committee on College Partnership Laboratory Schools </a:t>
            </a:r>
            <a:r>
              <a:rPr lang="en-US" sz="2800" dirty="0" smtClean="0">
                <a:solidFill>
                  <a:srgbClr val="C22536"/>
                </a:solidFill>
                <a:latin typeface="+mj-lt"/>
                <a:ea typeface="+mj-ea"/>
                <a:cs typeface="+mj-cs"/>
              </a:rPr>
              <a:t>(Lab School Standing </a:t>
            </a:r>
            <a:r>
              <a:rPr lang="en-US" sz="2800" dirty="0">
                <a:solidFill>
                  <a:srgbClr val="C22536"/>
                </a:solidFill>
                <a:latin typeface="+mj-lt"/>
                <a:ea typeface="+mj-ea"/>
                <a:cs typeface="+mj-cs"/>
              </a:rPr>
              <a:t>Committee) </a:t>
            </a:r>
          </a:p>
        </p:txBody>
      </p:sp>
    </p:spTree>
    <p:extLst>
      <p:ext uri="{BB962C8B-B14F-4D97-AF65-F5344CB8AC3E}">
        <p14:creationId xmlns:p14="http://schemas.microsoft.com/office/powerpoint/2010/main" val="278464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a:off x="254976" y="1608992"/>
            <a:ext cx="11860823" cy="2276229"/>
          </a:xfrm>
        </p:spPr>
        <p:txBody>
          <a:bodyPr>
            <a:noAutofit/>
          </a:bodyPr>
          <a:lstStyle/>
          <a:p>
            <a:r>
              <a:rPr lang="en-US" sz="4400" dirty="0" smtClean="0"/>
              <a:t>3. START-UP AND PER-PUPIL </a:t>
            </a:r>
            <a:br>
              <a:rPr lang="en-US" sz="4400" dirty="0" smtClean="0"/>
            </a:br>
            <a:r>
              <a:rPr lang="en-US" sz="4400" dirty="0" smtClean="0"/>
              <a:t>GRANT GUIDELINES</a:t>
            </a:r>
            <a:endParaRPr lang="en-US" sz="4800" i="1" dirty="0"/>
          </a:p>
        </p:txBody>
      </p:sp>
      <p:sp>
        <p:nvSpPr>
          <p:cNvPr id="4" name="Slide Number Placeholder 3"/>
          <p:cNvSpPr>
            <a:spLocks noGrp="1"/>
          </p:cNvSpPr>
          <p:nvPr>
            <p:ph type="sldNum" sz="quarter" idx="12"/>
          </p:nvPr>
        </p:nvSpPr>
        <p:spPr/>
        <p:txBody>
          <a:bodyPr/>
          <a:lstStyle/>
          <a:p>
            <a:fld id="{25E842EE-07A5-BF42-B259-F0753968FB43}" type="slidenum">
              <a:rPr lang="en-US" smtClean="0"/>
              <a:t>15</a:t>
            </a:fld>
            <a:endParaRPr lang="en-US"/>
          </a:p>
        </p:txBody>
      </p:sp>
    </p:spTree>
    <p:extLst>
      <p:ext uri="{BB962C8B-B14F-4D97-AF65-F5344CB8AC3E}">
        <p14:creationId xmlns:p14="http://schemas.microsoft.com/office/powerpoint/2010/main" val="275514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OBTAINING APPROVAL FOR A LAB SCHOOL</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fontScale="70000" lnSpcReduction="20000"/>
          </a:bodyPr>
          <a:lstStyle/>
          <a:p>
            <a:r>
              <a:rPr lang="en-US" dirty="0"/>
              <a:t>Once an eligible entity is prepared to launch a lab school, it must submit an application </a:t>
            </a:r>
            <a:r>
              <a:rPr lang="en-US" dirty="0" smtClean="0"/>
              <a:t>for approval to </a:t>
            </a:r>
            <a:r>
              <a:rPr lang="en-US" dirty="0"/>
              <a:t>the Board of Education</a:t>
            </a:r>
            <a:r>
              <a:rPr lang="en-US" dirty="0" smtClean="0"/>
              <a:t>.</a:t>
            </a:r>
            <a:endParaRPr lang="en-US" dirty="0"/>
          </a:p>
          <a:p>
            <a:r>
              <a:rPr lang="en-US" dirty="0"/>
              <a:t>Details of what must be included in a </a:t>
            </a:r>
            <a:r>
              <a:rPr lang="en-US" dirty="0" smtClean="0"/>
              <a:t>application for approval are </a:t>
            </a:r>
            <a:r>
              <a:rPr lang="en-US" dirty="0"/>
              <a:t>set out in § 22.1-349.5 of the </a:t>
            </a:r>
            <a:r>
              <a:rPr lang="en-US" i="1" dirty="0"/>
              <a:t>Code of Virginia </a:t>
            </a:r>
            <a:r>
              <a:rPr lang="en-US" dirty="0"/>
              <a:t>and can also be found on the Virginia Department of Education’s (VDOE) webpage on lab schools.</a:t>
            </a:r>
          </a:p>
          <a:p>
            <a:pPr lvl="1"/>
            <a:r>
              <a:rPr lang="en-US" dirty="0" smtClean="0"/>
              <a:t>Application for approval </a:t>
            </a:r>
            <a:r>
              <a:rPr lang="en-US" dirty="0"/>
              <a:t>components include items such as mission and vision, instructional program, assessment plan, details about facilities and operations, governance structure, administrative and staffing structure, and more</a:t>
            </a:r>
            <a:r>
              <a:rPr lang="en-US" dirty="0" smtClean="0"/>
              <a:t>.</a:t>
            </a:r>
            <a:endParaRPr lang="en-US" dirty="0"/>
          </a:p>
          <a:p>
            <a:r>
              <a:rPr lang="en-US" dirty="0"/>
              <a:t>An application </a:t>
            </a:r>
            <a:r>
              <a:rPr lang="en-US" dirty="0" smtClean="0"/>
              <a:t>for approval will </a:t>
            </a:r>
            <a:r>
              <a:rPr lang="en-US" dirty="0"/>
              <a:t>go through an initial VDOE-led review process and complete </a:t>
            </a:r>
            <a:r>
              <a:rPr lang="en-US" dirty="0" smtClean="0"/>
              <a:t>applications for approval </a:t>
            </a:r>
            <a:r>
              <a:rPr lang="en-US" dirty="0"/>
              <a:t>will advance to the Board</a:t>
            </a:r>
            <a:r>
              <a:rPr lang="en-US" dirty="0" smtClean="0"/>
              <a:t>.</a:t>
            </a:r>
            <a:endParaRPr lang="en-US" dirty="0"/>
          </a:p>
          <a:p>
            <a:r>
              <a:rPr lang="en-US" dirty="0"/>
              <a:t>The Board’s Committee on College Partnership Laboratory </a:t>
            </a:r>
            <a:r>
              <a:rPr lang="en-US" dirty="0" smtClean="0"/>
              <a:t>Schools (BOE Standing Committee) </a:t>
            </a:r>
            <a:r>
              <a:rPr lang="en-US" dirty="0"/>
              <a:t>will be convened to review the </a:t>
            </a:r>
            <a:r>
              <a:rPr lang="en-US" dirty="0" smtClean="0"/>
              <a:t>application for approval </a:t>
            </a:r>
            <a:r>
              <a:rPr lang="en-US" dirty="0"/>
              <a:t>and make a recommendation to the Board</a:t>
            </a:r>
            <a:r>
              <a:rPr lang="en-US" dirty="0" smtClean="0"/>
              <a:t>.</a:t>
            </a:r>
            <a:endParaRPr lang="en-US" dirty="0"/>
          </a:p>
          <a:p>
            <a:r>
              <a:rPr lang="en-US" dirty="0"/>
              <a:t>The Board will receive the Committee’s recommendations and determine approval status of applicant. </a:t>
            </a:r>
          </a:p>
          <a:p>
            <a:r>
              <a:rPr lang="en-US" dirty="0" smtClean="0"/>
              <a:t>Once </a:t>
            </a:r>
            <a:r>
              <a:rPr lang="en-US" dirty="0"/>
              <a:t>approved, the governing body of the new lab school will enter into an executing contract with the Board</a:t>
            </a:r>
            <a:r>
              <a:rPr lang="en-US" dirty="0" smtClean="0"/>
              <a:t>.</a:t>
            </a:r>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spTree>
    <p:extLst>
      <p:ext uri="{BB962C8B-B14F-4D97-AF65-F5344CB8AC3E}">
        <p14:creationId xmlns:p14="http://schemas.microsoft.com/office/powerpoint/2010/main" val="240033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401320" y="-163195"/>
            <a:ext cx="10952480" cy="1874203"/>
          </a:xfrm>
        </p:spPr>
        <p:txBody>
          <a:bodyPr>
            <a:normAutofit/>
          </a:bodyPr>
          <a:lstStyle/>
          <a:p>
            <a:r>
              <a:rPr lang="en-US" dirty="0" smtClean="0"/>
              <a:t>START-UP GRANT GUIDELINES </a:t>
            </a:r>
            <a:br>
              <a:rPr lang="en-US" dirty="0" smtClean="0"/>
            </a:b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263769" y="1063869"/>
            <a:ext cx="11090031" cy="5297126"/>
          </a:xfrm>
        </p:spPr>
        <p:txBody>
          <a:bodyPr>
            <a:normAutofit fontScale="77500" lnSpcReduction="20000"/>
          </a:bodyPr>
          <a:lstStyle/>
          <a:p>
            <a:r>
              <a:rPr lang="en-US" sz="2900" dirty="0" smtClean="0"/>
              <a:t>Approved </a:t>
            </a:r>
            <a:r>
              <a:rPr lang="en-US" sz="2900" dirty="0"/>
              <a:t>lab schools can apply for initial </a:t>
            </a:r>
            <a:r>
              <a:rPr lang="en-US" sz="2900" dirty="0" smtClean="0"/>
              <a:t>start-up </a:t>
            </a:r>
            <a:r>
              <a:rPr lang="en-US" sz="2900" dirty="0"/>
              <a:t>grants to support one-time </a:t>
            </a:r>
            <a:r>
              <a:rPr lang="en-US" sz="2900" dirty="0" smtClean="0"/>
              <a:t>(not recurring) costs up to </a:t>
            </a:r>
            <a:r>
              <a:rPr lang="en-US" sz="3200" dirty="0"/>
              <a:t>$1M</a:t>
            </a:r>
            <a:r>
              <a:rPr lang="en-US" sz="2900" dirty="0" smtClean="0"/>
              <a:t>.</a:t>
            </a:r>
          </a:p>
          <a:p>
            <a:pPr lvl="1"/>
            <a:r>
              <a:rPr lang="en-US" sz="2800" dirty="0"/>
              <a:t>Additional funding </a:t>
            </a:r>
            <a:r>
              <a:rPr lang="en-US" sz="2800" dirty="0" smtClean="0"/>
              <a:t>will be considered </a:t>
            </a:r>
            <a:r>
              <a:rPr lang="en-US" sz="2800" dirty="0"/>
              <a:t>on a case-by-case basis and in accordance with available funds.</a:t>
            </a:r>
          </a:p>
          <a:p>
            <a:pPr lvl="0"/>
            <a:r>
              <a:rPr lang="en-US" sz="3200" dirty="0" smtClean="0"/>
              <a:t>Common </a:t>
            </a:r>
            <a:r>
              <a:rPr lang="en-US" sz="3200" dirty="0"/>
              <a:t>allowable expenditures include short-term staffing during start-up and implementation, consultants, contracted services, materials and supplies, technology devices, meeting costs, necessary travel and per </a:t>
            </a:r>
            <a:r>
              <a:rPr lang="en-US" sz="3200" dirty="0" smtClean="0"/>
              <a:t>diems.</a:t>
            </a:r>
          </a:p>
          <a:p>
            <a:pPr lvl="1"/>
            <a:r>
              <a:rPr lang="en-US" sz="2800" dirty="0" smtClean="0"/>
              <a:t>Start-up </a:t>
            </a:r>
            <a:r>
              <a:rPr lang="en-US" sz="2800" dirty="0"/>
              <a:t>grant funds may be used for limited, one-time renovation or alteration of instructional spaces to prepare them for classroom instruction, as well as purchase of classroom materials, equipment, and </a:t>
            </a:r>
            <a:r>
              <a:rPr lang="en-US" sz="2800" dirty="0" smtClean="0"/>
              <a:t>furnishings.</a:t>
            </a:r>
          </a:p>
          <a:p>
            <a:pPr lvl="1"/>
            <a:r>
              <a:rPr lang="en-US" sz="2800" dirty="0" smtClean="0"/>
              <a:t>Major </a:t>
            </a:r>
            <a:r>
              <a:rPr lang="en-US" sz="2800" dirty="0"/>
              <a:t>capital expenditures for land acquisition, new construction, or building-wide renovations are not permitted</a:t>
            </a:r>
            <a:r>
              <a:rPr lang="en-US" sz="2800" dirty="0" smtClean="0"/>
              <a:t>.</a:t>
            </a:r>
            <a:endParaRPr lang="en-US" dirty="0"/>
          </a:p>
          <a:p>
            <a:pPr lvl="0"/>
            <a:r>
              <a:rPr lang="en-US" dirty="0"/>
              <a:t>Building from its </a:t>
            </a:r>
            <a:r>
              <a:rPr lang="en-US" dirty="0" smtClean="0"/>
              <a:t>application for approval, the approved lab </a:t>
            </a:r>
            <a:r>
              <a:rPr lang="en-US" dirty="0"/>
              <a:t>school will have already prepared necessary request components including a financial plan, benchmarks and </a:t>
            </a:r>
            <a:r>
              <a:rPr lang="en-US" dirty="0" smtClean="0"/>
              <a:t>deliverables, </a:t>
            </a:r>
            <a:r>
              <a:rPr lang="en-US" dirty="0"/>
              <a:t>and community-based partnerships to ensure sustainability.</a:t>
            </a:r>
          </a:p>
        </p:txBody>
      </p:sp>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a:p>
        </p:txBody>
      </p:sp>
    </p:spTree>
    <p:extLst>
      <p:ext uri="{BB962C8B-B14F-4D97-AF65-F5344CB8AC3E}">
        <p14:creationId xmlns:p14="http://schemas.microsoft.com/office/powerpoint/2010/main" val="1986275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407377" y="0"/>
            <a:ext cx="10706100" cy="1325563"/>
          </a:xfrm>
        </p:spPr>
        <p:txBody>
          <a:bodyPr/>
          <a:lstStyle/>
          <a:p>
            <a:r>
              <a:rPr lang="en-US" dirty="0" smtClean="0"/>
              <a:t>PER-PUPIL GRANT GUIDELINES</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501162" y="1099038"/>
            <a:ext cx="10852638" cy="5077925"/>
          </a:xfrm>
        </p:spPr>
        <p:txBody>
          <a:bodyPr>
            <a:normAutofit fontScale="70000" lnSpcReduction="20000"/>
          </a:bodyPr>
          <a:lstStyle/>
          <a:p>
            <a:r>
              <a:rPr lang="en-US" dirty="0" smtClean="0"/>
              <a:t>“Such [per-pupil grant] guidelines </a:t>
            </a:r>
            <a:r>
              <a:rPr lang="en-US" dirty="0"/>
              <a:t>shall consider and be consistent with the distribution of state funds for Standards of Quality, Categorical, Incentive and Lottery program per-pupil costs</a:t>
            </a:r>
            <a:r>
              <a:rPr lang="en-US" dirty="0" smtClean="0"/>
              <a:t>.”</a:t>
            </a:r>
          </a:p>
          <a:p>
            <a:pPr lvl="1"/>
            <a:r>
              <a:rPr lang="en-US" dirty="0" smtClean="0"/>
              <a:t>A </a:t>
            </a:r>
            <a:r>
              <a:rPr lang="en-US" dirty="0"/>
              <a:t>per-pupil operating funding grant request amount </a:t>
            </a:r>
            <a:r>
              <a:rPr lang="en-US" dirty="0" smtClean="0"/>
              <a:t>cannot </a:t>
            </a:r>
            <a:r>
              <a:rPr lang="en-US" dirty="0"/>
              <a:t>exceed the average per pupil state-projected funding to educate a student, meaning the statewide average </a:t>
            </a:r>
            <a:r>
              <a:rPr lang="en-US" dirty="0" smtClean="0"/>
              <a:t>per-pupil </a:t>
            </a:r>
            <a:r>
              <a:rPr lang="en-US" dirty="0"/>
              <a:t>funding, including state and local shares, for the fiscal year based on those Standards of Quality (SOQ), Categorical, Incentive and Lottery line-items designated in the current state budget for distribution on a per-pupil cost basis using March 31 average daily membership. </a:t>
            </a:r>
            <a:endParaRPr lang="en-US" dirty="0" smtClean="0"/>
          </a:p>
          <a:p>
            <a:r>
              <a:rPr lang="en-US" dirty="0"/>
              <a:t>Common allowable expenditures include salaries and benefits of Lab School instructional and support staff, leased facilities that include the Lab School instruction spaces, consultants, contracted services, materials and supplies, technology devices, meeting costs, necessary travel and per </a:t>
            </a:r>
            <a:r>
              <a:rPr lang="en-US" dirty="0" smtClean="0"/>
              <a:t>diems.</a:t>
            </a:r>
          </a:p>
          <a:p>
            <a:pPr lvl="1"/>
            <a:r>
              <a:rPr lang="en-US" dirty="0" smtClean="0"/>
              <a:t>Major </a:t>
            </a:r>
            <a:r>
              <a:rPr lang="en-US" dirty="0"/>
              <a:t>capital expenditures for land acquisition, new construction, or building-wide renovations are not </a:t>
            </a:r>
            <a:r>
              <a:rPr lang="en-US" dirty="0" smtClean="0"/>
              <a:t>permitted.</a:t>
            </a:r>
          </a:p>
          <a:p>
            <a:pPr lvl="1"/>
            <a:r>
              <a:rPr lang="en-US" dirty="0" smtClean="0"/>
              <a:t>Initial </a:t>
            </a:r>
            <a:r>
              <a:rPr lang="en-US" dirty="0"/>
              <a:t>limited renovation/alteration of classroom spaces to prepare for Lab School opening should be supported with start-up grant funds</a:t>
            </a:r>
            <a:r>
              <a:rPr lang="en-US" dirty="0" smtClean="0"/>
              <a:t>.</a:t>
            </a:r>
          </a:p>
          <a:p>
            <a:pPr lvl="0"/>
            <a:r>
              <a:rPr lang="en-US" dirty="0" smtClean="0"/>
              <a:t>Again, building </a:t>
            </a:r>
            <a:r>
              <a:rPr lang="en-US" dirty="0"/>
              <a:t>from its application for approval, the approved lab school will have already prepared necessary request components including a financial plan, benchmarks and </a:t>
            </a:r>
            <a:r>
              <a:rPr lang="en-US" dirty="0" smtClean="0"/>
              <a:t>deliverables, </a:t>
            </a:r>
            <a:r>
              <a:rPr lang="en-US" dirty="0"/>
              <a:t>and community-based partnerships to ensure sustainability.</a:t>
            </a:r>
          </a:p>
          <a:p>
            <a:pPr lvl="1"/>
            <a:r>
              <a:rPr lang="en-US" dirty="0" smtClean="0"/>
              <a:t>The </a:t>
            </a:r>
            <a:r>
              <a:rPr lang="en-US" dirty="0"/>
              <a:t>lab school will also need to provide details of enrollment numbers to finalize award amount. The per-pupil operating funding grant amount will not decrease if, as of March 31, enrollment decreases by 20 percent or less than the awardee’s initial pupil enrollment estimate.</a:t>
            </a:r>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18</a:t>
            </a:fld>
            <a:endParaRPr lang="en-US"/>
          </a:p>
        </p:txBody>
      </p:sp>
    </p:spTree>
    <p:extLst>
      <p:ext uri="{BB962C8B-B14F-4D97-AF65-F5344CB8AC3E}">
        <p14:creationId xmlns:p14="http://schemas.microsoft.com/office/powerpoint/2010/main" val="2484585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365125"/>
            <a:ext cx="10873154" cy="1325563"/>
          </a:xfrm>
        </p:spPr>
        <p:txBody>
          <a:bodyPr>
            <a:normAutofit fontScale="90000"/>
          </a:bodyPr>
          <a:lstStyle/>
          <a:p>
            <a:r>
              <a:rPr lang="en-US" dirty="0" smtClean="0"/>
              <a:t>START-UP </a:t>
            </a:r>
            <a:r>
              <a:rPr lang="en-US" dirty="0"/>
              <a:t>AND PER-PUPIL GRANT GUIDELINES: </a:t>
            </a:r>
            <a:r>
              <a:rPr lang="en-US" i="1" dirty="0"/>
              <a:t>SUSTAINBILITY </a:t>
            </a:r>
            <a:r>
              <a:rPr lang="en-US" i="1" dirty="0" smtClean="0"/>
              <a:t>IS A KEY </a:t>
            </a:r>
            <a:r>
              <a:rPr lang="en-US" i="1" dirty="0"/>
              <a:t>PRIORITY</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Initial start-up and per-pupil grant funding are available to help mitigate the costs of launching a lab school. However, the success of a lab school and these grant programs rely on the long-term programmatic, operational, and financial sustainability of new lab schools. </a:t>
            </a:r>
          </a:p>
          <a:p>
            <a:pPr lvl="1"/>
            <a:r>
              <a:rPr lang="en-US" dirty="0"/>
              <a:t>Lab school applicants must demonstrate strong community and local partnerships which help to guarantee the sustainability of a lab school. This can include collaboration with community partners, local school boards and divisions, employers, and local businesses, among others.</a:t>
            </a:r>
          </a:p>
        </p:txBody>
      </p:sp>
      <p:sp>
        <p:nvSpPr>
          <p:cNvPr id="4" name="Slide Number Placeholder 3"/>
          <p:cNvSpPr>
            <a:spLocks noGrp="1"/>
          </p:cNvSpPr>
          <p:nvPr>
            <p:ph type="sldNum" sz="quarter" idx="12"/>
          </p:nvPr>
        </p:nvSpPr>
        <p:spPr/>
        <p:txBody>
          <a:bodyPr/>
          <a:lstStyle/>
          <a:p>
            <a:fld id="{25E842EE-07A5-BF42-B259-F0753968FB43}" type="slidenum">
              <a:rPr lang="en-US" smtClean="0"/>
              <a:t>19</a:t>
            </a:fld>
            <a:endParaRPr lang="en-US"/>
          </a:p>
        </p:txBody>
      </p:sp>
    </p:spTree>
    <p:extLst>
      <p:ext uri="{BB962C8B-B14F-4D97-AF65-F5344CB8AC3E}">
        <p14:creationId xmlns:p14="http://schemas.microsoft.com/office/powerpoint/2010/main" val="64120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2027897" y="2448120"/>
            <a:ext cx="10952480" cy="1874203"/>
          </a:xfrm>
        </p:spPr>
        <p:txBody>
          <a:bodyPr/>
          <a:lstStyle/>
          <a:p>
            <a:r>
              <a:rPr lang="en-US" dirty="0" smtClean="0"/>
              <a:t>1. IMPLEMENTATION UPDATE</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30173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a:off x="140676" y="1969477"/>
            <a:ext cx="11860823" cy="2276229"/>
          </a:xfrm>
        </p:spPr>
        <p:txBody>
          <a:bodyPr>
            <a:noAutofit/>
          </a:bodyPr>
          <a:lstStyle/>
          <a:p>
            <a:r>
              <a:rPr lang="en-US" sz="4400" dirty="0" smtClean="0"/>
              <a:t>START-UP AND PER-PUPIL </a:t>
            </a:r>
            <a:r>
              <a:rPr lang="en-US" sz="4400" dirty="0"/>
              <a:t>GRANT </a:t>
            </a:r>
            <a:r>
              <a:rPr lang="en-US" sz="4400" dirty="0" smtClean="0"/>
              <a:t>GUIDELINES:</a:t>
            </a:r>
            <a:br>
              <a:rPr lang="en-US" sz="4400" dirty="0" smtClean="0"/>
            </a:br>
            <a:r>
              <a:rPr lang="en-US" sz="4400" i="1" dirty="0" smtClean="0"/>
              <a:t>QUESTIONS </a:t>
            </a:r>
            <a:r>
              <a:rPr lang="en-US" sz="4400" i="1" dirty="0"/>
              <a:t>AND DISCUSSION</a:t>
            </a:r>
            <a:endParaRPr lang="en-US" sz="4800" i="1" dirty="0"/>
          </a:p>
        </p:txBody>
      </p:sp>
      <p:sp>
        <p:nvSpPr>
          <p:cNvPr id="4" name="Slide Number Placeholder 3"/>
          <p:cNvSpPr>
            <a:spLocks noGrp="1"/>
          </p:cNvSpPr>
          <p:nvPr>
            <p:ph type="sldNum" sz="quarter" idx="12"/>
          </p:nvPr>
        </p:nvSpPr>
        <p:spPr/>
        <p:txBody>
          <a:bodyPr/>
          <a:lstStyle/>
          <a:p>
            <a:fld id="{25E842EE-07A5-BF42-B259-F0753968FB43}" type="slidenum">
              <a:rPr lang="en-US" smtClean="0"/>
              <a:t>20</a:t>
            </a:fld>
            <a:endParaRPr lang="en-US"/>
          </a:p>
        </p:txBody>
      </p:sp>
    </p:spTree>
    <p:extLst>
      <p:ext uri="{BB962C8B-B14F-4D97-AF65-F5344CB8AC3E}">
        <p14:creationId xmlns:p14="http://schemas.microsoft.com/office/powerpoint/2010/main" val="86424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0785"/>
            <a:ext cx="10515600" cy="1325563"/>
          </a:xfrm>
        </p:spPr>
        <p:txBody>
          <a:bodyPr/>
          <a:lstStyle/>
          <a:p>
            <a:r>
              <a:rPr lang="en-US" dirty="0"/>
              <a:t>LAB SCHOOLS IN VIRGINIA: </a:t>
            </a:r>
            <a:r>
              <a:rPr lang="en-US" i="1" dirty="0"/>
              <a:t>BACKGROUND</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1456348"/>
            <a:ext cx="10515600" cy="4351338"/>
          </a:xfrm>
        </p:spPr>
        <p:txBody>
          <a:bodyPr vert="horz" lIns="91440" tIns="45720" rIns="91440" bIns="45720" rtlCol="0" anchor="t">
            <a:noAutofit/>
          </a:bodyPr>
          <a:lstStyle/>
          <a:p>
            <a:r>
              <a:rPr lang="en-US" sz="2200" dirty="0"/>
              <a:t>Lab schools are tuition-free, public, nonsectarian, nonreligious schools approved by the Board.</a:t>
            </a:r>
            <a:r>
              <a:rPr lang="en-US" sz="2200" dirty="0">
                <a:ea typeface="+mj-lt"/>
                <a:cs typeface="+mj-lt"/>
              </a:rPr>
              <a:t> They are responsible for their own operations, including budget preparation, contracts for services, and personnel matters. </a:t>
            </a:r>
            <a:endParaRPr lang="en-US" sz="2200" dirty="0"/>
          </a:p>
          <a:p>
            <a:r>
              <a:rPr lang="en-US" sz="2200" dirty="0"/>
              <a:t>There have been numerous lab school models implemented in Virginia since the 1950s, but the formal statutory framework for lab schools was established through legislation in 2010.</a:t>
            </a:r>
          </a:p>
          <a:p>
            <a:pPr fontAlgn="base"/>
            <a:r>
              <a:rPr lang="en-US" sz="2200" dirty="0"/>
              <a:t>The original authorizing legislation only allowed public institutions of higher education or private institutions of higher education that operate a teacher education program approved by the Board to establish lab schools</a:t>
            </a:r>
            <a:r>
              <a:rPr lang="en-US" sz="2200" dirty="0" smtClean="0"/>
              <a:t>. </a:t>
            </a:r>
          </a:p>
          <a:p>
            <a:pPr fontAlgn="base"/>
            <a:r>
              <a:rPr lang="en-US" sz="2200" dirty="0" smtClean="0"/>
              <a:t>Prior </a:t>
            </a:r>
            <a:r>
              <a:rPr lang="en-US" sz="2200" dirty="0"/>
              <a:t>to 2022, the General Assembly had not had not made appropriations into the established College Partnership Laboratory School Fund (Fund</a:t>
            </a:r>
            <a:r>
              <a:rPr lang="en-US" sz="2200" dirty="0" smtClean="0"/>
              <a:t>).</a:t>
            </a:r>
          </a:p>
          <a:p>
            <a:pPr fontAlgn="base"/>
            <a:r>
              <a:rPr lang="en-US" sz="2200" dirty="0" smtClean="0">
                <a:ea typeface="+mj-lt"/>
                <a:cs typeface="+mj-lt"/>
              </a:rPr>
              <a:t>There are no </a:t>
            </a:r>
            <a:r>
              <a:rPr lang="en-US" sz="2200">
                <a:ea typeface="+mj-lt"/>
                <a:cs typeface="+mj-lt"/>
              </a:rPr>
              <a:t>lab </a:t>
            </a:r>
            <a:r>
              <a:rPr lang="en-US" sz="2200" smtClean="0">
                <a:ea typeface="+mj-lt"/>
                <a:cs typeface="+mj-lt"/>
              </a:rPr>
              <a:t>schools under </a:t>
            </a:r>
            <a:r>
              <a:rPr lang="en-US" sz="2200" dirty="0">
                <a:ea typeface="+mj-lt"/>
                <a:cs typeface="+mj-lt"/>
              </a:rPr>
              <a:t>the 2010 statutory </a:t>
            </a:r>
            <a:r>
              <a:rPr lang="en-US" sz="2200" dirty="0" smtClean="0">
                <a:ea typeface="+mj-lt"/>
                <a:cs typeface="+mj-lt"/>
              </a:rPr>
              <a:t>framework.</a:t>
            </a:r>
            <a:endParaRPr lang="en-US" sz="2200" dirty="0">
              <a:ea typeface="+mj-lt"/>
              <a:cs typeface="+mj-lt"/>
            </a:endParaRPr>
          </a:p>
          <a:p>
            <a:endParaRPr lang="en-US" sz="2200"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262349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a:t>LAB SCHOOLS IN VIRGINIA: </a:t>
            </a:r>
            <a:r>
              <a:rPr lang="en-US" i="1"/>
              <a:t>PURPOSE</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680427" y="1840372"/>
            <a:ext cx="10822056" cy="4624664"/>
          </a:xfrm>
        </p:spPr>
        <p:txBody>
          <a:bodyPr vert="horz" lIns="91440" tIns="45720" rIns="91440" bIns="45720" rtlCol="0" anchor="t">
            <a:normAutofit/>
          </a:bodyPr>
          <a:lstStyle/>
          <a:p>
            <a:r>
              <a:rPr lang="en-US" dirty="0"/>
              <a:t>The statutory purpose of lab schools is to:</a:t>
            </a:r>
          </a:p>
          <a:p>
            <a:pPr lvl="1"/>
            <a:r>
              <a:rPr lang="en-US" sz="2000" dirty="0" smtClean="0"/>
              <a:t>stimulate </a:t>
            </a:r>
            <a:r>
              <a:rPr lang="en-US" sz="2000" dirty="0"/>
              <a:t>the development of </a:t>
            </a:r>
            <a:r>
              <a:rPr lang="en-US" sz="2000" b="1" dirty="0"/>
              <a:t>innovative education programs</a:t>
            </a:r>
            <a:r>
              <a:rPr lang="en-US" sz="2000" dirty="0"/>
              <a:t> for preschool through grade 12 students.</a:t>
            </a:r>
          </a:p>
          <a:p>
            <a:pPr lvl="1"/>
            <a:r>
              <a:rPr lang="en-US" sz="2000" dirty="0"/>
              <a:t>provide opportunities for i</a:t>
            </a:r>
            <a:r>
              <a:rPr lang="en-US" sz="2000" b="1" dirty="0"/>
              <a:t>nnovative instruction and assessment</a:t>
            </a:r>
            <a:r>
              <a:rPr lang="en-US" sz="2000" dirty="0"/>
              <a:t>.</a:t>
            </a:r>
          </a:p>
          <a:p>
            <a:pPr lvl="1"/>
            <a:r>
              <a:rPr lang="en-US" sz="2000" dirty="0"/>
              <a:t>provide </a:t>
            </a:r>
            <a:r>
              <a:rPr lang="en-US" sz="2000" b="1" dirty="0"/>
              <a:t>teachers </a:t>
            </a:r>
            <a:r>
              <a:rPr lang="en-US" sz="2000" dirty="0"/>
              <a:t>with a vehicle for establishing schools with </a:t>
            </a:r>
            <a:r>
              <a:rPr lang="en-US" sz="2000" b="1" dirty="0"/>
              <a:t>alternative innovative instruction and school scheduling, management, and structure</a:t>
            </a:r>
            <a:r>
              <a:rPr lang="en-US" sz="2000" dirty="0"/>
              <a:t>.</a:t>
            </a:r>
          </a:p>
          <a:p>
            <a:pPr lvl="1"/>
            <a:r>
              <a:rPr lang="en-US" sz="2000" dirty="0"/>
              <a:t>encourage the use of </a:t>
            </a:r>
            <a:r>
              <a:rPr lang="en-US" sz="2000" b="1" dirty="0"/>
              <a:t>performance-based educational programs</a:t>
            </a:r>
            <a:r>
              <a:rPr lang="en-US" sz="2000" dirty="0"/>
              <a:t>.</a:t>
            </a:r>
          </a:p>
          <a:p>
            <a:pPr lvl="1"/>
            <a:r>
              <a:rPr lang="en-US" sz="2000" dirty="0"/>
              <a:t>establish </a:t>
            </a:r>
            <a:r>
              <a:rPr lang="en-US" sz="2000" b="1" dirty="0"/>
              <a:t>high standards </a:t>
            </a:r>
            <a:r>
              <a:rPr lang="en-US" sz="2000" dirty="0"/>
              <a:t>for both teachers and administrators. </a:t>
            </a:r>
          </a:p>
          <a:p>
            <a:pPr lvl="1"/>
            <a:r>
              <a:rPr lang="en-US" sz="2000" dirty="0"/>
              <a:t>encourage greater </a:t>
            </a:r>
            <a:r>
              <a:rPr lang="en-US" sz="2000" b="1" dirty="0"/>
              <a:t>collaboration </a:t>
            </a:r>
            <a:r>
              <a:rPr lang="en-US" sz="2000" dirty="0"/>
              <a:t>between education providers from preschool to the postsecondary level.</a:t>
            </a:r>
          </a:p>
          <a:p>
            <a:pPr lvl="1"/>
            <a:r>
              <a:rPr lang="en-US" sz="2000" dirty="0"/>
              <a:t>develop models for </a:t>
            </a:r>
            <a:r>
              <a:rPr lang="en-US" sz="2000" b="1" dirty="0"/>
              <a:t>replication </a:t>
            </a:r>
            <a:r>
              <a:rPr lang="en-US" sz="2000" dirty="0"/>
              <a:t>in other public schools</a:t>
            </a:r>
            <a:r>
              <a:rPr lang="en-US" sz="2000" dirty="0" smtClean="0"/>
              <a:t>. § 22.1-349.1</a:t>
            </a:r>
            <a:endParaRPr lang="en-US" sz="2000"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334474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365125"/>
            <a:ext cx="11054080" cy="1345883"/>
          </a:xfrm>
        </p:spPr>
        <p:txBody>
          <a:bodyPr/>
          <a:lstStyle/>
          <a:p>
            <a:r>
              <a:rPr lang="en-US"/>
              <a:t>LAB SCHOOLS IN VIRGINIA: </a:t>
            </a:r>
            <a:r>
              <a:rPr lang="en-US" i="1"/>
              <a:t>REQUIREMENTS</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425068" y="1173795"/>
            <a:ext cx="10928732" cy="5003168"/>
          </a:xfrm>
        </p:spPr>
        <p:txBody>
          <a:bodyPr vert="horz" lIns="91440" tIns="45720" rIns="91440" bIns="45720" rtlCol="0" anchor="t">
            <a:noAutofit/>
          </a:bodyPr>
          <a:lstStyle/>
          <a:p>
            <a:pPr marL="0" indent="0">
              <a:buNone/>
            </a:pPr>
            <a:endParaRPr lang="en-US" sz="2400" dirty="0"/>
          </a:p>
          <a:p>
            <a:r>
              <a:rPr lang="en-US" sz="2400" dirty="0"/>
              <a:t>The governing body for an approved school, as selected by the eligible entity, enters into an executing contract with the Board. The governing body is also responsible for administering, managing, and operating the lab school.</a:t>
            </a:r>
          </a:p>
          <a:p>
            <a:r>
              <a:rPr lang="en-US" sz="2400" dirty="0">
                <a:ea typeface="+mj-lt"/>
                <a:cs typeface="+mj-lt"/>
              </a:rPr>
              <a:t>The BOE and the governing board for an approved school contract must clearly sets forth the academic and operational performance expectations and measures by which the college partnership laboratory school will be judged.</a:t>
            </a:r>
            <a:endParaRPr lang="en-US" sz="2400" dirty="0"/>
          </a:p>
          <a:p>
            <a:r>
              <a:rPr lang="en-US" sz="2400" dirty="0"/>
              <a:t>Lab schools are subject to all state and federal laws related to discrimination as well as laws applicable to public schools in Virginia.</a:t>
            </a:r>
          </a:p>
          <a:p>
            <a:pPr lvl="1"/>
            <a:r>
              <a:rPr lang="en-US" dirty="0"/>
              <a:t>This includes the Standards of Quality, Standards of Learning, and Standards of Accreditation.</a:t>
            </a:r>
          </a:p>
          <a:p>
            <a:pPr lvl="1"/>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140255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17880" y="60325"/>
            <a:ext cx="10515600" cy="1325563"/>
          </a:xfrm>
        </p:spPr>
        <p:txBody>
          <a:bodyPr/>
          <a:lstStyle/>
          <a:p>
            <a:r>
              <a:rPr lang="en-US"/>
              <a:t>2022 GENERAL ASSEMBLY ACTIVITY</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1256665"/>
            <a:ext cx="10769600" cy="4920298"/>
          </a:xfrm>
        </p:spPr>
        <p:txBody>
          <a:bodyPr vert="horz" lIns="91440" tIns="45720" rIns="91440" bIns="45720" rtlCol="0" anchor="t">
            <a:normAutofit fontScale="92500" lnSpcReduction="20000"/>
          </a:bodyPr>
          <a:lstStyle/>
          <a:p>
            <a:r>
              <a:rPr lang="en-US" dirty="0"/>
              <a:t>The General Assembly included an $100M disbursement into the College Partnership Laboratory School Fund during its 2022 Session to support the following:</a:t>
            </a:r>
          </a:p>
          <a:p>
            <a:pPr lvl="1"/>
            <a:r>
              <a:rPr lang="en-US" dirty="0"/>
              <a:t>Planning grants for aspiring new lab schools ($5M)</a:t>
            </a:r>
          </a:p>
          <a:p>
            <a:pPr lvl="1"/>
            <a:r>
              <a:rPr lang="en-US" dirty="0"/>
              <a:t>Initial start-up grants for newly-approved lab schools ($20M)</a:t>
            </a:r>
          </a:p>
          <a:p>
            <a:pPr lvl="1"/>
            <a:r>
              <a:rPr lang="en-US" dirty="0"/>
              <a:t>Per-pupil operating grants for approved and launched lab schools ($75M or balance</a:t>
            </a:r>
            <a:r>
              <a:rPr lang="en-US" dirty="0" smtClean="0"/>
              <a:t>)</a:t>
            </a:r>
            <a:endParaRPr lang="en-US" dirty="0"/>
          </a:p>
          <a:p>
            <a:r>
              <a:rPr lang="en-US" dirty="0"/>
              <a:t>An enactment clause in the Appropriation Act amends the statutory definition of a lab school to include public institutions of higher education; higher education centers, institutes, or authorities; and private institutions eligible for Tuition Assistance Grant funds as eligible to apply to open a lab school.</a:t>
            </a:r>
          </a:p>
          <a:p>
            <a:pPr lvl="1"/>
            <a:r>
              <a:rPr lang="en-US" dirty="0">
                <a:ea typeface="+mj-lt"/>
                <a:cs typeface="+mj-lt"/>
              </a:rPr>
              <a:t>Community Colleges and Higher Education Centers became eligible entities.</a:t>
            </a:r>
          </a:p>
          <a:p>
            <a:pPr lvl="1"/>
            <a:r>
              <a:rPr lang="en-US" dirty="0"/>
              <a:t>Eligible entities are no longer required to have a Board-approved Educator Preparation Program.</a:t>
            </a:r>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189461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EFFED14-6733-1B54-C90D-3F209BE44558}"/>
              </a:ext>
            </a:extLst>
          </p:cNvPr>
          <p:cNvPicPr>
            <a:picLocks noGrp="1" noChangeAspect="1"/>
          </p:cNvPicPr>
          <p:nvPr>
            <p:ph idx="1"/>
          </p:nvPr>
        </p:nvPicPr>
        <p:blipFill>
          <a:blip r:embed="rId2"/>
          <a:stretch>
            <a:fillRect/>
          </a:stretch>
        </p:blipFill>
        <p:spPr>
          <a:xfrm>
            <a:off x="3032775" y="23417"/>
            <a:ext cx="5079498" cy="6766649"/>
          </a:xfrm>
        </p:spPr>
      </p:pic>
      <p:sp>
        <p:nvSpPr>
          <p:cNvPr id="4" name="Slide Number Placeholder 3">
            <a:extLst>
              <a:ext uri="{FF2B5EF4-FFF2-40B4-BE49-F238E27FC236}">
                <a16:creationId xmlns:a16="http://schemas.microsoft.com/office/drawing/2014/main" id="{92F23256-8591-1E81-14D5-B55D76E04EF9}"/>
              </a:ext>
            </a:extLst>
          </p:cNvPr>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297227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379164" y="-305067"/>
            <a:ext cx="10598226" cy="1591803"/>
          </a:xfrm>
        </p:spPr>
        <p:txBody>
          <a:bodyPr/>
          <a:lstStyle/>
          <a:p>
            <a:r>
              <a:rPr lang="en-US" dirty="0"/>
              <a:t>Timeline</a:t>
            </a:r>
          </a:p>
        </p:txBody>
      </p:sp>
      <p:sp>
        <p:nvSpPr>
          <p:cNvPr id="4" name="Slide Number Placeholder 3"/>
          <p:cNvSpPr>
            <a:spLocks noGrp="1"/>
          </p:cNvSpPr>
          <p:nvPr>
            <p:ph type="sldNum" sz="quarter" idx="12"/>
          </p:nvPr>
        </p:nvSpPr>
        <p:spPr>
          <a:xfrm>
            <a:off x="838200" y="6327766"/>
            <a:ext cx="2743200" cy="365125"/>
          </a:xfrm>
        </p:spPr>
        <p:txBody>
          <a:bodyPr/>
          <a:lstStyle/>
          <a:p>
            <a:fld id="{25E842EE-07A5-BF42-B259-F0753968FB43}" type="slidenum">
              <a:rPr lang="en-US" smtClean="0"/>
              <a:t>8</a:t>
            </a:fld>
            <a:endParaRPr lang="en-US"/>
          </a:p>
        </p:txBody>
      </p:sp>
      <p:graphicFrame>
        <p:nvGraphicFramePr>
          <p:cNvPr id="10" name="Diagram 9"/>
          <p:cNvGraphicFramePr/>
          <p:nvPr>
            <p:extLst>
              <p:ext uri="{D42A27DB-BD31-4B8C-83A1-F6EECF244321}">
                <p14:modId xmlns:p14="http://schemas.microsoft.com/office/powerpoint/2010/main" val="1285639802"/>
              </p:ext>
            </p:extLst>
          </p:nvPr>
        </p:nvGraphicFramePr>
        <p:xfrm>
          <a:off x="637076" y="646665"/>
          <a:ext cx="11052496" cy="2142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29" name="Diagram 528">
            <a:extLst>
              <a:ext uri="{FF2B5EF4-FFF2-40B4-BE49-F238E27FC236}">
                <a16:creationId xmlns:a16="http://schemas.microsoft.com/office/drawing/2014/main" id="{6BCEEC0E-1B0C-D704-A754-0E42F73DE94F}"/>
              </a:ext>
            </a:extLst>
          </p:cNvPr>
          <p:cNvGraphicFramePr/>
          <p:nvPr>
            <p:extLst>
              <p:ext uri="{D42A27DB-BD31-4B8C-83A1-F6EECF244321}">
                <p14:modId xmlns:p14="http://schemas.microsoft.com/office/powerpoint/2010/main" val="1790804284"/>
              </p:ext>
            </p:extLst>
          </p:nvPr>
        </p:nvGraphicFramePr>
        <p:xfrm>
          <a:off x="634081" y="3737078"/>
          <a:ext cx="11118946" cy="31045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62" name="Diagram 1361">
            <a:extLst>
              <a:ext uri="{FF2B5EF4-FFF2-40B4-BE49-F238E27FC236}">
                <a16:creationId xmlns:a16="http://schemas.microsoft.com/office/drawing/2014/main" id="{E71398C5-9981-AB9C-A7F1-4325AE0B6F31}"/>
              </a:ext>
            </a:extLst>
          </p:cNvPr>
          <p:cNvGraphicFramePr/>
          <p:nvPr>
            <p:extLst>
              <p:ext uri="{D42A27DB-BD31-4B8C-83A1-F6EECF244321}">
                <p14:modId xmlns:p14="http://schemas.microsoft.com/office/powerpoint/2010/main" val="2909952011"/>
              </p:ext>
            </p:extLst>
          </p:nvPr>
        </p:nvGraphicFramePr>
        <p:xfrm>
          <a:off x="637074" y="2323786"/>
          <a:ext cx="11116760" cy="23715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Rectangle 2"/>
          <p:cNvSpPr/>
          <p:nvPr/>
        </p:nvSpPr>
        <p:spPr>
          <a:xfrm>
            <a:off x="1204546" y="6161400"/>
            <a:ext cx="8212015" cy="523220"/>
          </a:xfrm>
          <a:prstGeom prst="rect">
            <a:avLst/>
          </a:prstGeom>
        </p:spPr>
        <p:txBody>
          <a:bodyPr wrap="square">
            <a:spAutoFit/>
          </a:bodyPr>
          <a:lstStyle/>
          <a:p>
            <a:r>
              <a:rPr lang="en-US" sz="1400" dirty="0">
                <a:solidFill>
                  <a:srgbClr val="C22536"/>
                </a:solidFill>
                <a:latin typeface="+mj-lt"/>
                <a:ea typeface="+mj-ea"/>
                <a:cs typeface="+mj-cs"/>
              </a:rPr>
              <a:t>*Planning Grant and </a:t>
            </a:r>
            <a:r>
              <a:rPr lang="en-US" sz="1400" dirty="0" smtClean="0">
                <a:solidFill>
                  <a:srgbClr val="C22536"/>
                </a:solidFill>
                <a:latin typeface="+mj-lt"/>
                <a:ea typeface="+mj-ea"/>
                <a:cs typeface="+mj-cs"/>
              </a:rPr>
              <a:t>Start-Up </a:t>
            </a:r>
            <a:r>
              <a:rPr lang="en-US" sz="1400" dirty="0">
                <a:solidFill>
                  <a:srgbClr val="C22536"/>
                </a:solidFill>
                <a:latin typeface="+mj-lt"/>
                <a:ea typeface="+mj-ea"/>
                <a:cs typeface="+mj-cs"/>
              </a:rPr>
              <a:t>and Per-Pupil Grant guidelines delegate authority to administer and award grants to VDOE to ensure submissions are processed and addressed in a timely manner.</a:t>
            </a:r>
          </a:p>
        </p:txBody>
      </p:sp>
    </p:spTree>
    <p:extLst>
      <p:ext uri="{BB962C8B-B14F-4D97-AF65-F5344CB8AC3E}">
        <p14:creationId xmlns:p14="http://schemas.microsoft.com/office/powerpoint/2010/main" val="26489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1600200" y="2708032"/>
            <a:ext cx="11432931" cy="1886854"/>
          </a:xfrm>
        </p:spPr>
        <p:txBody>
          <a:bodyPr/>
          <a:lstStyle/>
          <a:p>
            <a:r>
              <a:rPr lang="en-US" dirty="0" smtClean="0"/>
              <a:t>2. PLANNING GRANT GUIDELINES</a:t>
            </a:r>
            <a:br>
              <a:rPr lang="en-US" dirty="0" smtClean="0"/>
            </a:br>
            <a:r>
              <a:rPr lang="en-US" dirty="0"/>
              <a:t> </a:t>
            </a:r>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1765731038"/>
      </p:ext>
    </p:extLst>
  </p:cSld>
  <p:clrMapOvr>
    <a:masterClrMapping/>
  </p:clrMapOvr>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440ACCC2F3014C99F41BF33E8A93E4" ma:contentTypeVersion="9" ma:contentTypeDescription="Create a new document." ma:contentTypeScope="" ma:versionID="638830ab763692b41bc0bb7ec8660e20">
  <xsd:schema xmlns:xsd="http://www.w3.org/2001/XMLSchema" xmlns:xs="http://www.w3.org/2001/XMLSchema" xmlns:p="http://schemas.microsoft.com/office/2006/metadata/properties" xmlns:ns3="689ea3c4-a3da-4493-a3fa-b5a3f4488c7b" xmlns:ns4="f4e67f6b-7c0d-47df-a6b9-23dd1ad6dccb" targetNamespace="http://schemas.microsoft.com/office/2006/metadata/properties" ma:root="true" ma:fieldsID="acd0db48886e9c32eafad7b302b24b3c" ns3:_="" ns4:_="">
    <xsd:import namespace="689ea3c4-a3da-4493-a3fa-b5a3f4488c7b"/>
    <xsd:import namespace="f4e67f6b-7c0d-47df-a6b9-23dd1ad6dcc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ea3c4-a3da-4493-a3fa-b5a3f4488c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e67f6b-7c0d-47df-a6b9-23dd1ad6dcc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FB1BC1-EA3A-4D0D-B393-7BC354E4B22A}">
  <ds:schemaRefs>
    <ds:schemaRef ds:uri="http://schemas.microsoft.com/sharepoint/v3/contenttype/forms"/>
  </ds:schemaRefs>
</ds:datastoreItem>
</file>

<file path=customXml/itemProps2.xml><?xml version="1.0" encoding="utf-8"?>
<ds:datastoreItem xmlns:ds="http://schemas.openxmlformats.org/officeDocument/2006/customXml" ds:itemID="{861E83B2-0A53-4DA1-997D-83E59133FE6D}">
  <ds:schemaRefs>
    <ds:schemaRef ds:uri="http://purl.org/dc/dcmityp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f4e67f6b-7c0d-47df-a6b9-23dd1ad6dccb"/>
    <ds:schemaRef ds:uri="689ea3c4-a3da-4493-a3fa-b5a3f4488c7b"/>
  </ds:schemaRefs>
</ds:datastoreItem>
</file>

<file path=customXml/itemProps3.xml><?xml version="1.0" encoding="utf-8"?>
<ds:datastoreItem xmlns:ds="http://schemas.openxmlformats.org/officeDocument/2006/customXml" ds:itemID="{76990DCE-F75A-492C-868E-A2F0006A14A3}">
  <ds:schemaRefs>
    <ds:schemaRef ds:uri="689ea3c4-a3da-4493-a3fa-b5a3f4488c7b"/>
    <ds:schemaRef ds:uri="f4e67f6b-7c0d-47df-a6b9-23dd1ad6dc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VDOE</Template>
  <TotalTime>329</TotalTime>
  <Words>2137</Words>
  <Application>Microsoft Office PowerPoint</Application>
  <PresentationFormat>Widescreen</PresentationFormat>
  <Paragraphs>132</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Trebuchet MS</vt:lpstr>
      <vt:lpstr>VDOE</vt:lpstr>
      <vt:lpstr>COLLEGE PARTNERSHIP LABORATORY SCHOOLS </vt:lpstr>
      <vt:lpstr>1. IMPLEMENTATION UPDATE</vt:lpstr>
      <vt:lpstr>LAB SCHOOLS IN VIRGINIA: BACKGROUND</vt:lpstr>
      <vt:lpstr>LAB SCHOOLS IN VIRGINIA: PURPOSE</vt:lpstr>
      <vt:lpstr>LAB SCHOOLS IN VIRGINIA: REQUIREMENTS</vt:lpstr>
      <vt:lpstr>2022 GENERAL ASSEMBLY ACTIVITY</vt:lpstr>
      <vt:lpstr>PowerPoint Presentation</vt:lpstr>
      <vt:lpstr>Timeline</vt:lpstr>
      <vt:lpstr>2. PLANNING GRANT GUIDELINES  </vt:lpstr>
      <vt:lpstr>PLANNING GRANT GUIDELINES:  Application Required Components </vt:lpstr>
      <vt:lpstr>PLANNING GRANT GUIDELINES:  Timeline and Benchmarks/Deliverables </vt:lpstr>
      <vt:lpstr>PLANNING GRANT GUIDELINES:  Evaluating Submissions</vt:lpstr>
      <vt:lpstr>PowerPoint Presentation</vt:lpstr>
      <vt:lpstr>PLANNING GRANT GUIDELINES: QUESTIONS AND DISCUSSION  </vt:lpstr>
      <vt:lpstr>3. START-UP AND PER-PUPIL  GRANT GUIDELINES</vt:lpstr>
      <vt:lpstr>OBTAINING APPROVAL FOR A LAB SCHOOL</vt:lpstr>
      <vt:lpstr>START-UP GRANT GUIDELINES  </vt:lpstr>
      <vt:lpstr>PER-PUPIL GRANT GUIDELINES</vt:lpstr>
      <vt:lpstr>START-UP AND PER-PUPIL GRANT GUIDELINES: SUSTAINBILITY IS A KEY PRIORITY</vt:lpstr>
      <vt:lpstr>START-UP AND PER-PUPIL GRANT GUIDELINES: 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VITA Program</cp:lastModifiedBy>
  <cp:revision>44</cp:revision>
  <cp:lastPrinted>2022-08-16T00:11:59Z</cp:lastPrinted>
  <dcterms:created xsi:type="dcterms:W3CDTF">2020-06-29T15:52:04Z</dcterms:created>
  <dcterms:modified xsi:type="dcterms:W3CDTF">2022-08-17T16:33:08Z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0x010100D0440ACCC2F3014C99F41BF33E8A93E4</vt:lpwstr>
  </property>
</Properties>
</file>