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0" r:id="rId1"/>
  </p:sldMasterIdLst>
  <p:notesMasterIdLst>
    <p:notesMasterId r:id="rId106"/>
  </p:notesMasterIdLst>
  <p:sldIdLst>
    <p:sldId id="256" r:id="rId2"/>
    <p:sldId id="257" r:id="rId3"/>
    <p:sldId id="258" r:id="rId4"/>
    <p:sldId id="259" r:id="rId5"/>
    <p:sldId id="260" r:id="rId6"/>
    <p:sldId id="348" r:id="rId7"/>
    <p:sldId id="349" r:id="rId8"/>
    <p:sldId id="350" r:id="rId9"/>
    <p:sldId id="341" r:id="rId10"/>
    <p:sldId id="342" r:id="rId11"/>
    <p:sldId id="344" r:id="rId12"/>
    <p:sldId id="345" r:id="rId13"/>
    <p:sldId id="346" r:id="rId14"/>
    <p:sldId id="347" r:id="rId15"/>
    <p:sldId id="261" r:id="rId16"/>
    <p:sldId id="262" r:id="rId17"/>
    <p:sldId id="263" r:id="rId18"/>
    <p:sldId id="264" r:id="rId19"/>
    <p:sldId id="265" r:id="rId20"/>
    <p:sldId id="266" r:id="rId21"/>
    <p:sldId id="267" r:id="rId22"/>
    <p:sldId id="329"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351" r:id="rId46"/>
    <p:sldId id="290" r:id="rId47"/>
    <p:sldId id="330" r:id="rId48"/>
    <p:sldId id="292" r:id="rId49"/>
    <p:sldId id="352" r:id="rId50"/>
    <p:sldId id="293" r:id="rId51"/>
    <p:sldId id="294" r:id="rId52"/>
    <p:sldId id="295" r:id="rId53"/>
    <p:sldId id="296" r:id="rId54"/>
    <p:sldId id="297" r:id="rId55"/>
    <p:sldId id="298" r:id="rId56"/>
    <p:sldId id="299" r:id="rId57"/>
    <p:sldId id="300" r:id="rId58"/>
    <p:sldId id="301" r:id="rId59"/>
    <p:sldId id="302" r:id="rId60"/>
    <p:sldId id="331" r:id="rId61"/>
    <p:sldId id="353" r:id="rId62"/>
    <p:sldId id="332" r:id="rId63"/>
    <p:sldId id="315" r:id="rId64"/>
    <p:sldId id="333" r:id="rId65"/>
    <p:sldId id="334" r:id="rId66"/>
    <p:sldId id="335" r:id="rId67"/>
    <p:sldId id="336" r:id="rId68"/>
    <p:sldId id="337" r:id="rId69"/>
    <p:sldId id="308" r:id="rId70"/>
    <p:sldId id="338" r:id="rId71"/>
    <p:sldId id="309" r:id="rId72"/>
    <p:sldId id="310" r:id="rId73"/>
    <p:sldId id="354" r:id="rId74"/>
    <p:sldId id="305" r:id="rId75"/>
    <p:sldId id="306" r:id="rId76"/>
    <p:sldId id="307" r:id="rId77"/>
    <p:sldId id="339" r:id="rId78"/>
    <p:sldId id="311" r:id="rId79"/>
    <p:sldId id="321" r:id="rId80"/>
    <p:sldId id="355" r:id="rId81"/>
    <p:sldId id="356" r:id="rId82"/>
    <p:sldId id="357" r:id="rId83"/>
    <p:sldId id="359" r:id="rId84"/>
    <p:sldId id="367" r:id="rId85"/>
    <p:sldId id="358" r:id="rId86"/>
    <p:sldId id="366" r:id="rId87"/>
    <p:sldId id="360" r:id="rId88"/>
    <p:sldId id="368" r:id="rId89"/>
    <p:sldId id="361" r:id="rId90"/>
    <p:sldId id="362" r:id="rId91"/>
    <p:sldId id="369" r:id="rId92"/>
    <p:sldId id="363" r:id="rId93"/>
    <p:sldId id="370" r:id="rId94"/>
    <p:sldId id="364" r:id="rId95"/>
    <p:sldId id="371" r:id="rId96"/>
    <p:sldId id="372" r:id="rId97"/>
    <p:sldId id="365" r:id="rId98"/>
    <p:sldId id="312" r:id="rId99"/>
    <p:sldId id="323" r:id="rId100"/>
    <p:sldId id="325" r:id="rId101"/>
    <p:sldId id="326" r:id="rId102"/>
    <p:sldId id="324" r:id="rId103"/>
    <p:sldId id="322" r:id="rId104"/>
    <p:sldId id="328" r:id="rId105"/>
  </p:sldIdLst>
  <p:sldSz cx="9144000" cy="5143500" type="screen16x9"/>
  <p:notesSz cx="6858000" cy="9144000"/>
  <p:embeddedFontLst>
    <p:embeddedFont>
      <p:font typeface="Calibri" panose="020F0502020204030204" pitchFamily="34" charset="0"/>
      <p:regular r:id="rId107"/>
      <p:bold r:id="rId108"/>
      <p:italic r:id="rId109"/>
      <p:boldItalic r:id="rId110"/>
    </p:embeddedFont>
    <p:embeddedFont>
      <p:font typeface="Century Gothic" panose="020B0502020202020204" pitchFamily="34" charset="0"/>
      <p:regular r:id="rId111"/>
      <p:bold r:id="rId112"/>
      <p:italic r:id="rId113"/>
      <p:boldItalic r:id="rId114"/>
    </p:embeddedFont>
    <p:embeddedFont>
      <p:font typeface="Roboto" panose="020B0604020202020204" charset="0"/>
      <p:regular r:id="rId115"/>
      <p:bold r:id="rId116"/>
      <p:italic r:id="rId117"/>
      <p:boldItalic r:id="rId118"/>
    </p:embeddedFont>
    <p:embeddedFont>
      <p:font typeface="Calibri Light" panose="020F0302020204030204" pitchFamily="34" charset="0"/>
      <p:regular r:id="rId119"/>
      <p:italic r:id="rId120"/>
    </p:embeddedFont>
    <p:embeddedFont>
      <p:font typeface="Trebuchet MS" panose="020B0603020202020204" pitchFamily="34" charset="0"/>
      <p:regular r:id="rId121"/>
      <p:bold r:id="rId122"/>
      <p:italic r:id="rId123"/>
      <p:boldItalic r:id="rId124"/>
    </p:embeddedFont>
    <p:embeddedFont>
      <p:font typeface="Josefin Sans" panose="020B0604020202020204" charset="0"/>
      <p:regular r:id="rId125"/>
      <p:bold r:id="rId126"/>
      <p:italic r:id="rId127"/>
      <p:boldItalic r:id="rId128"/>
    </p:embeddedFont>
    <p:embeddedFont>
      <p:font typeface="Cambria" panose="02040503050406030204" pitchFamily="18" charset="0"/>
      <p:regular r:id="rId129"/>
      <p:bold r:id="rId130"/>
      <p:italic r:id="rId131"/>
      <p:boldItalic r:id="rId1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FE5422-7786-4F18-8EBD-4F533493FCE3}">
  <a:tblStyle styleId="{9AFE5422-7786-4F18-8EBD-4F533493FCE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A6010FB-E3A9-421F-9EDB-39FEDD1BC8AC}"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40" autoAdjust="0"/>
  </p:normalViewPr>
  <p:slideViewPr>
    <p:cSldViewPr snapToGrid="0">
      <p:cViewPr varScale="1">
        <p:scale>
          <a:sx n="73" d="100"/>
          <a:sy n="73" d="100"/>
        </p:scale>
        <p:origin x="1080"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1.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font" Target="fonts/font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7.fntdata"/><Relationship Id="rId128" Type="http://schemas.openxmlformats.org/officeDocument/2006/relationships/font" Target="fonts/font2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7.fntdata"/><Relationship Id="rId118" Type="http://schemas.openxmlformats.org/officeDocument/2006/relationships/font" Target="fonts/font12.fntdata"/><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2.fntdata"/><Relationship Id="rId124" Type="http://schemas.openxmlformats.org/officeDocument/2006/relationships/font" Target="fonts/font18.fntdata"/><Relationship Id="rId129" Type="http://schemas.openxmlformats.org/officeDocument/2006/relationships/font" Target="fonts/font2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8.fntdata"/><Relationship Id="rId119" Type="http://schemas.openxmlformats.org/officeDocument/2006/relationships/font" Target="fonts/font13.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24.fntdata"/><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4.fntdata"/><Relationship Id="rId125"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4.fntdata"/><Relationship Id="rId115" Type="http://schemas.openxmlformats.org/officeDocument/2006/relationships/font" Target="fonts/font9.fntdata"/><Relationship Id="rId131" Type="http://schemas.openxmlformats.org/officeDocument/2006/relationships/font" Target="fonts/font25.fntdata"/><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5.fntdata"/><Relationship Id="rId132" Type="http://schemas.openxmlformats.org/officeDocument/2006/relationships/font" Target="fonts/font2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notesMaster" Target="notesMasters/notesMaster1.xml"/><Relationship Id="rId12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6.fntdata"/><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oe.virginia.gov/boe/meetings/2021/01-jan/item-t.docx"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3b5898647c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3b5898647c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b5fc88fd7_2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13b5fc88fd7_2_1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743722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3b5fc88fd7_2_9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g13b5fc88fd7_2_9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71" name="Google Shape;871;g13b5fc88fd7_2_92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3b5898647c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13b5898647c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13b5fc88fd7_2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6" name="Google Shape;896;g13b5fc88fd7_2_7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b5fc88fd7_2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13b5fc88fd7_2_1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99553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b5fc88fd7_2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13b5fc88fd7_2_1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7655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3b5898647c_2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13b5898647c_2_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3b5898647c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13b5898647c_2_3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3b5898647c_2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13b5898647c_2_3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you are aware, we are almost to the finish line and making great progress. For additional details please visit: timeline: </a:t>
            </a:r>
            <a:r>
              <a:rPr lang="en" u="sng">
                <a:solidFill>
                  <a:schemeClr val="hlink"/>
                </a:solidFill>
                <a:hlinkClick r:id="rId3"/>
              </a:rPr>
              <a:t>https://www.doe.virginia.gov/boe/meetings/2021/01-jan/item-t.docx</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b5898647c_2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3b5898647c_2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b5898647c_2_4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13b5898647c_2_4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As you can see History and Social Science instruction is import to Virginia teachers, families and professionals. </a:t>
            </a:r>
            <a:endParaRPr/>
          </a:p>
          <a:p>
            <a:pPr marL="0" lvl="0" indent="0" algn="l" rtl="0">
              <a:lnSpc>
                <a:spcPct val="100000"/>
              </a:lnSpc>
              <a:spcBef>
                <a:spcPts val="0"/>
              </a:spcBef>
              <a:spcAft>
                <a:spcPts val="0"/>
              </a:spcAft>
              <a:buSzPts val="1100"/>
              <a:buNone/>
            </a:pPr>
            <a:endParaRPr/>
          </a:p>
        </p:txBody>
      </p:sp>
      <p:sp>
        <p:nvSpPr>
          <p:cNvPr id="221" name="Google Shape;221;g13b5898647c_2_42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3b5898647c_2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3b5898647c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b5898647c_2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13b5898647c_2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34" name="Google Shape;234;g13b5898647c_2_43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b5898647c_2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13b5898647c_2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b5898647c_2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13b5898647c_2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34" name="Google Shape;234;g13b5898647c_2_43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4149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3b5898647c_2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3b5898647c_2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3b5898647c_2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3b5898647c_2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3b5898647c_2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3b5898647c_2_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3b5898647c_2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3b5898647c_2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3b5898647c_2_1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13b5898647c_2_12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65" name="Google Shape;465;g13b5898647c_2_129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3b5898647c_2_1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13b5898647c_2_1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73" name="Google Shape;473;g13b5898647c_2_130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3b5898647c_2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3b5898647c_2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3b5898647c_2_1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13b5898647c_2_14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87" name="Google Shape;487;g13b5898647c_2_145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3b5898647c_2_1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13b5898647c_2_14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95" name="Google Shape;495;g13b5898647c_2_146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3b5898647c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3b5898647c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3b5898647c_2_1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13b5898647c_2_1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04" name="Google Shape;504;g13b5898647c_2_146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3b5898647c_2_1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13b5898647c_2_14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12" name="Google Shape;512;g13b5898647c_2_1476: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3b5898647c_2_14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13b5898647c_2_14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20" name="Google Shape;520;g13b5898647c_2_148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3b5898647c_2_19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13b5898647c_2_19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28" name="Google Shape;528;g13b5898647c_2_195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3b5898647c_2_19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13b5898647c_2_19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36" name="Google Shape;536;g13b5898647c_2_196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3b5898647c_2_1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3b5898647c_2_1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3b5898647c_2_18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13b5898647c_2_18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56" name="Google Shape;556;g13b5898647c_2_180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3b5898647c_2_16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13b5898647c_2_16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65" name="Google Shape;565;g13b5898647c_2_165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3b5fc88fd7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3b5fc88fd7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3b5fc88fd7_2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13b5fc88fd7_2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82" name="Google Shape;582;g13b5fc88fd7_2_2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b5898647c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b5898647c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b5fc88fd7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13b5fc88fd7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91" name="Google Shape;591;g13b5fc88fd7_2_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3b5fc88fd7_2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13b5fc88fd7_2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99" name="Google Shape;599;g13b5fc88fd7_2_27: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3b5fc88fd7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3b5fc88fd7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3b5fc88fd7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3b5fc88fd7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6207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3b5fc88fd7_2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g13b5fc88fd7_2_5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3b5fc88fd7_2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g13b5fc88fd7_2_5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592623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b5fc88fd7_2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3b5fc88fd7_2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b5fc88fd7_2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3b5fc88fd7_2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68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3b5898647c_2_1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3b5898647c_2_1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3b5898647c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 name="Google Shape;641;g13b5898647c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b5fc88fd7_2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13b5fc88fd7_2_1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3b5898647c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8" name="Google Shape;648;g13b5898647c_2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3b5898647c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3b5898647c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3b5898647c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3b5898647c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3b5898647c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3b5898647c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3b5898647c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13b5898647c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3b5898647c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13b5898647c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3b5898647c_2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3b5898647c_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3b5898647c_2_1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3b5898647c_2_1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b5fc88fd7_2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3b5fc88fd7_2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5869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b5fc88fd7_2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3b5fc88fd7_2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10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b5fc88fd7_2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13b5fc88fd7_2_1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03172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3b5fc88fd7_2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g13b5fc88fd7_2_5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5488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3b5fc88fd7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3b5fc88fd7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3b5fc88fd7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3b5fc88fd7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162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3b5fc88fd7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3b5fc88fd7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931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3b5fc88fd7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3b5fc88fd7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1897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3b5fc88fd7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3b5fc88fd7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92275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3b5fc88fd7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3b5fc88fd7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4322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3b5fc88fd7_2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13b5fc88fd7_2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3b5fc88fd7_2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13b5fc88fd7_2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9741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3b5fc88fd7_2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3b5fc88fd7_2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3b5898647c_2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13b5898647c_2_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207057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13b5fc88fd7_2_1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13b5fc88fd7_2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b5fc88fd7_2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3b5fc88fd7_2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3640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3b5fc88fd7_2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g13b5fc88fd7_2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b5fc88fd7_2_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13b5fc88fd7_2_5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35" name="Google Shape;735;g13b5fc88fd7_2_56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3b5fc88fd7_2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13b5fc88fd7_2_2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42" name="Google Shape;742;g13b5fc88fd7_2_29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13b5fc88fd7_2_1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13b5fc88fd7_2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0222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3b5fc88fd7_2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13b5fc88fd7_2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Although the format is not finalized, we are envisioning a linked document similar to this one that offers supports for learning utilizing all the amazing resources and content knowledge shared with us through this process.  A linked document that can be updated when new resources and sources are available allows us to support educators to incorporate current events and enhance student learning. </a:t>
            </a:r>
            <a:endParaRPr/>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Although the format is not finalized, we are envisioning a linked document similar to this one that offers supports for learning utilizing all the amazing resources and content knowledge shared with us through this process.  A linked document that can be updated when new resources and sources are available allows us to support educators to incorporate current events and enhance student learning. </a:t>
            </a:r>
            <a:endParaRPr/>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107372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Although the format is not finalized, we are envisioning a linked document similar to this one that offers supports for learning utilizing all the amazing resources and content knowledge shared with us through this process.  A linked document that can be updated when new resources and sources are available allows us to support educators to incorporate current events and enhance student learning. </a:t>
            </a:r>
            <a:endParaRPr/>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16969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b5fc88fd7_2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13b5fc88fd7_2_1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759379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3b5fc88fd7_2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3b5fc88fd7_2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9653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456455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786564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146545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438910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684981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72417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518753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706045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8794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b5fc88fd7_2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13b5fc88fd7_2_1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65681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105139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417617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498990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776748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216176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b5898647c_2_6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b5898647c_2_6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51" name="Google Shape;851;g13b5898647c_2_63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04989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13b5fc88fd7_2_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13b5fc88fd7_2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13b5fc88fd7_2_1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13b5fc88fd7_2_1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3b5fc88fd7_2_1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13b5fc88fd7_2_13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78" name="Google Shape;878;g13b5fc88fd7_2_139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13b5fc88fd7_2_10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13b5fc88fd7_2_10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85" name="Google Shape;885;g13b5fc88fd7_2_107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D43C1D-525C-4B48-A8BF-8449553F6BCB}"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42EE-07A5-BF42-B259-F0753968FB43}" type="slidenum">
              <a:rPr lang="en-US" smtClean="0"/>
              <a:t>‹#›</a:t>
            </a:fld>
            <a:endParaRPr lang="en-US"/>
          </a:p>
        </p:txBody>
      </p:sp>
    </p:spTree>
    <p:extLst>
      <p:ext uri="{BB962C8B-B14F-4D97-AF65-F5344CB8AC3E}">
        <p14:creationId xmlns:p14="http://schemas.microsoft.com/office/powerpoint/2010/main" val="3257213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D43C1D-525C-4B48-A8BF-8449553F6BCB}"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42EE-07A5-BF42-B259-F0753968FB43}" type="slidenum">
              <a:rPr lang="en-US" smtClean="0"/>
              <a:t>‹#›</a:t>
            </a:fld>
            <a:endParaRPr lang="en-US"/>
          </a:p>
        </p:txBody>
      </p:sp>
    </p:spTree>
    <p:extLst>
      <p:ext uri="{BB962C8B-B14F-4D97-AF65-F5344CB8AC3E}">
        <p14:creationId xmlns:p14="http://schemas.microsoft.com/office/powerpoint/2010/main" val="280319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6"/>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D43C1D-525C-4B48-A8BF-8449553F6BCB}"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42EE-07A5-BF42-B259-F0753968FB43}" type="slidenum">
              <a:rPr lang="en-US" smtClean="0"/>
              <a:t>‹#›</a:t>
            </a:fld>
            <a:endParaRPr lang="en-US"/>
          </a:p>
        </p:txBody>
      </p:sp>
    </p:spTree>
    <p:extLst>
      <p:ext uri="{BB962C8B-B14F-4D97-AF65-F5344CB8AC3E}">
        <p14:creationId xmlns:p14="http://schemas.microsoft.com/office/powerpoint/2010/main" val="3855905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llage Title and Subtitle Page">
  <p:cSld name="Collage Title and Subtitle Pag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7" name="Google Shape;17;p3"/>
          <p:cNvSpPr txBox="1">
            <a:spLocks noGrp="1"/>
          </p:cNvSpPr>
          <p:nvPr>
            <p:ph type="ctrTitle"/>
          </p:nvPr>
        </p:nvSpPr>
        <p:spPr>
          <a:xfrm>
            <a:off x="311708" y="1244950"/>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 name="Google Shape;18;p3"/>
          <p:cNvSpPr txBox="1">
            <a:spLocks noGrp="1"/>
          </p:cNvSpPr>
          <p:nvPr>
            <p:ph type="subTitle" idx="1"/>
          </p:nvPr>
        </p:nvSpPr>
        <p:spPr>
          <a:xfrm>
            <a:off x="311700" y="33345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 name="Google Shape;19;p3"/>
          <p:cNvSpPr txBox="1">
            <a:spLocks noGrp="1"/>
          </p:cNvSpPr>
          <p:nvPr>
            <p:ph type="sldNum" idx="12"/>
          </p:nvPr>
        </p:nvSpPr>
        <p:spPr>
          <a:xfrm>
            <a:off x="237259" y="4607392"/>
            <a:ext cx="548700" cy="393600"/>
          </a:xfrm>
          <a:prstGeom prst="rect">
            <a:avLst/>
          </a:prstGeom>
        </p:spPr>
        <p:txBody>
          <a:bodyPr spcFirstLastPara="1" wrap="square" lIns="91425" tIns="91425" rIns="91425" bIns="91425"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82694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623889" y="1282304"/>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4500"/>
              <a:buFont typeface="Trebuchet MS"/>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p24"/>
          <p:cNvSpPr txBox="1">
            <a:spLocks noGrp="1"/>
          </p:cNvSpPr>
          <p:nvPr>
            <p:ph type="body" idx="1"/>
          </p:nvPr>
        </p:nvSpPr>
        <p:spPr>
          <a:xfrm>
            <a:off x="623889"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24" name="Google Shape;124;p24"/>
          <p:cNvSpPr txBox="1">
            <a:spLocks noGrp="1"/>
          </p:cNvSpPr>
          <p:nvPr>
            <p:ph type="dt" idx="10"/>
          </p:nvPr>
        </p:nvSpPr>
        <p:spPr>
          <a:xfrm>
            <a:off x="628651"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5" name="Google Shape;125;p24"/>
          <p:cNvSpPr txBox="1">
            <a:spLocks noGrp="1"/>
          </p:cNvSpPr>
          <p:nvPr>
            <p:ph type="ftr" idx="11"/>
          </p:nvPr>
        </p:nvSpPr>
        <p:spPr>
          <a:xfrm>
            <a:off x="3028951"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6" name="Google Shape;126;p24"/>
          <p:cNvSpPr txBox="1">
            <a:spLocks noGrp="1"/>
          </p:cNvSpPr>
          <p:nvPr>
            <p:ph type="sldNum" idx="12"/>
          </p:nvPr>
        </p:nvSpPr>
        <p:spPr>
          <a:xfrm>
            <a:off x="6457951"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Times New Roman"/>
                <a:ea typeface="Times New Roman"/>
                <a:cs typeface="Times New Roman"/>
                <a:sym typeface="Times New Roman"/>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C52538-36D0-8943-9136-3BA029FC0932}"/>
              </a:ext>
            </a:extLst>
          </p:cNvPr>
          <p:cNvSpPr>
            <a:spLocks noGrp="1"/>
          </p:cNvSpPr>
          <p:nvPr>
            <p:ph type="dt" sz="half" idx="10"/>
          </p:nvPr>
        </p:nvSpPr>
        <p:spPr/>
        <p:txBody>
          <a:bodyPr/>
          <a:lstStyle/>
          <a:p>
            <a:fld id="{60D43C1D-525C-4B48-A8BF-8449553F6BCB}" type="datetimeFigureOut">
              <a:rPr lang="en-US" smtClean="0"/>
              <a:t>8/15/2022</a:t>
            </a:fld>
            <a:endParaRPr lang="en-US"/>
          </a:p>
        </p:txBody>
      </p:sp>
      <p:sp>
        <p:nvSpPr>
          <p:cNvPr id="4" name="Footer Placeholder 3">
            <a:extLst>
              <a:ext uri="{FF2B5EF4-FFF2-40B4-BE49-F238E27FC236}">
                <a16:creationId xmlns:a16="http://schemas.microsoft.com/office/drawing/2014/main" id="{3E37C020-2CFF-9347-B513-B8FBEB7243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6B8E1-B5E4-3048-87CE-BCB72C1AF6C5}"/>
              </a:ext>
            </a:extLst>
          </p:cNvPr>
          <p:cNvSpPr>
            <a:spLocks noGrp="1"/>
          </p:cNvSpPr>
          <p:nvPr>
            <p:ph type="sldNum" sz="quarter" idx="12"/>
          </p:nvPr>
        </p:nvSpPr>
        <p:spPr/>
        <p:txBody>
          <a:bodyPr/>
          <a:lstStyle/>
          <a:p>
            <a:fld id="{25E842EE-07A5-BF42-B259-F0753968FB43}" type="slidenum">
              <a:rPr lang="en-US" smtClean="0"/>
              <a:t>‹#›</a:t>
            </a:fld>
            <a:endParaRPr lang="en-US"/>
          </a:p>
        </p:txBody>
      </p:sp>
      <p:sp>
        <p:nvSpPr>
          <p:cNvPr id="6" name="Title 1">
            <a:extLst>
              <a:ext uri="{FF2B5EF4-FFF2-40B4-BE49-F238E27FC236}">
                <a16:creationId xmlns:a16="http://schemas.microsoft.com/office/drawing/2014/main" id="{1BC19C0C-ED9D-2442-BCBB-B31C9C1A8D3D}"/>
              </a:ext>
            </a:extLst>
          </p:cNvPr>
          <p:cNvSpPr>
            <a:spLocks noGrp="1"/>
          </p:cNvSpPr>
          <p:nvPr>
            <p:ph type="ctrTitle" hasCustomPrompt="1"/>
          </p:nvPr>
        </p:nvSpPr>
        <p:spPr>
          <a:xfrm>
            <a:off x="1143000" y="1676399"/>
            <a:ext cx="6858000" cy="1790700"/>
          </a:xfrm>
          <a:solidFill>
            <a:schemeClr val="bg1">
              <a:alpha val="63000"/>
            </a:schemeClr>
          </a:solidFill>
          <a:ln w="79375" cap="rnd">
            <a:solidFill>
              <a:srgbClr val="003B71">
                <a:alpha val="79000"/>
              </a:srgbClr>
            </a:solidFill>
            <a:extLst>
              <a:ext uri="{C807C97D-BFC1-408E-A445-0C87EB9F89A2}">
                <ask:lineSketchStyleProps xmlns:ask="http://schemas.microsoft.com/office/drawing/2018/sketchyshapes" xmlns="" sd="1219033472">
                  <a:custGeom>
                    <a:avLst/>
                    <a:gdLst>
                      <a:gd name="connsiteX0" fmla="*/ 0 w 9144000"/>
                      <a:gd name="connsiteY0" fmla="*/ 0 h 2387600"/>
                      <a:gd name="connsiteX1" fmla="*/ 9144000 w 9144000"/>
                      <a:gd name="connsiteY1" fmla="*/ 0 h 2387600"/>
                      <a:gd name="connsiteX2" fmla="*/ 9144000 w 9144000"/>
                      <a:gd name="connsiteY2" fmla="*/ 2387600 h 2387600"/>
                      <a:gd name="connsiteX3" fmla="*/ 0 w 9144000"/>
                      <a:gd name="connsiteY3" fmla="*/ 2387600 h 2387600"/>
                      <a:gd name="connsiteX4" fmla="*/ 0 w 9144000"/>
                      <a:gd name="connsiteY4" fmla="*/ 0 h 238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387600" fill="none" extrusionOk="0">
                        <a:moveTo>
                          <a:pt x="0" y="0"/>
                        </a:moveTo>
                        <a:cubicBezTo>
                          <a:pt x="3028269" y="-49533"/>
                          <a:pt x="5283183" y="-14809"/>
                          <a:pt x="9144000" y="0"/>
                        </a:cubicBezTo>
                        <a:cubicBezTo>
                          <a:pt x="9231639" y="505107"/>
                          <a:pt x="9071321" y="1690582"/>
                          <a:pt x="9144000" y="2387600"/>
                        </a:cubicBezTo>
                        <a:cubicBezTo>
                          <a:pt x="4837205" y="2339369"/>
                          <a:pt x="2638381" y="2472055"/>
                          <a:pt x="0" y="2387600"/>
                        </a:cubicBezTo>
                        <a:cubicBezTo>
                          <a:pt x="-38581" y="2075969"/>
                          <a:pt x="63341" y="553084"/>
                          <a:pt x="0" y="0"/>
                        </a:cubicBezTo>
                        <a:close/>
                      </a:path>
                      <a:path w="9144000" h="2387600" stroke="0" extrusionOk="0">
                        <a:moveTo>
                          <a:pt x="0" y="0"/>
                        </a:moveTo>
                        <a:cubicBezTo>
                          <a:pt x="2613657" y="118645"/>
                          <a:pt x="5770383" y="116012"/>
                          <a:pt x="9144000" y="0"/>
                        </a:cubicBezTo>
                        <a:cubicBezTo>
                          <a:pt x="9011118" y="637795"/>
                          <a:pt x="9228951" y="1714952"/>
                          <a:pt x="9144000" y="2387600"/>
                        </a:cubicBezTo>
                        <a:cubicBezTo>
                          <a:pt x="5690229" y="2522200"/>
                          <a:pt x="3865307" y="2230404"/>
                          <a:pt x="0" y="2387600"/>
                        </a:cubicBezTo>
                        <a:cubicBezTo>
                          <a:pt x="-20187" y="1892462"/>
                          <a:pt x="-152480" y="696011"/>
                          <a:pt x="0" y="0"/>
                        </a:cubicBezTo>
                        <a:close/>
                      </a:path>
                    </a:pathLst>
                  </a:custGeom>
                  <ask:type>
                    <ask:lineSketchNone/>
                  </ask:type>
                </ask:lineSketchStyleProps>
              </a:ext>
            </a:extLst>
          </a:ln>
        </p:spPr>
        <p:txBody>
          <a:bodyPr anchor="ctr"/>
          <a:lstStyle>
            <a:lvl1pPr algn="ctr">
              <a:defRPr sz="4500">
                <a:solidFill>
                  <a:srgbClr val="004E95"/>
                </a:solidFill>
              </a:defRPr>
            </a:lvl1pPr>
          </a:lstStyle>
          <a:p>
            <a:r>
              <a:rPr lang="en-US" dirty="0"/>
              <a:t>CLICK TO EDIT MASTER TITLE STYLE</a:t>
            </a:r>
          </a:p>
        </p:txBody>
      </p:sp>
      <p:sp>
        <p:nvSpPr>
          <p:cNvPr id="7" name="Subtitle 2">
            <a:extLst>
              <a:ext uri="{FF2B5EF4-FFF2-40B4-BE49-F238E27FC236}">
                <a16:creationId xmlns:a16="http://schemas.microsoft.com/office/drawing/2014/main" id="{6FAF135A-0843-6144-9054-47528ADE8BB1}"/>
              </a:ext>
            </a:extLst>
          </p:cNvPr>
          <p:cNvSpPr>
            <a:spLocks noGrp="1"/>
          </p:cNvSpPr>
          <p:nvPr>
            <p:ph type="subTitle" idx="1"/>
          </p:nvPr>
        </p:nvSpPr>
        <p:spPr>
          <a:xfrm>
            <a:off x="1084007" y="3536159"/>
            <a:ext cx="6858000" cy="77146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51553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D43C1D-525C-4B48-A8BF-8449553F6BCB}"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42EE-07A5-BF42-B259-F0753968FB43}" type="slidenum">
              <a:rPr lang="en-US" smtClean="0"/>
              <a:t>‹#›</a:t>
            </a:fld>
            <a:endParaRPr lang="en-US"/>
          </a:p>
        </p:txBody>
      </p:sp>
    </p:spTree>
    <p:extLst>
      <p:ext uri="{BB962C8B-B14F-4D97-AF65-F5344CB8AC3E}">
        <p14:creationId xmlns:p14="http://schemas.microsoft.com/office/powerpoint/2010/main" val="128348247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6"/>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9"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D43C1D-525C-4B48-A8BF-8449553F6BCB}"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42EE-07A5-BF42-B259-F0753968FB43}" type="slidenum">
              <a:rPr lang="en-US" smtClean="0"/>
              <a:t>‹#›</a:t>
            </a:fld>
            <a:endParaRPr lang="en-US"/>
          </a:p>
        </p:txBody>
      </p:sp>
    </p:spTree>
    <p:extLst>
      <p:ext uri="{BB962C8B-B14F-4D97-AF65-F5344CB8AC3E}">
        <p14:creationId xmlns:p14="http://schemas.microsoft.com/office/powerpoint/2010/main" val="19967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1"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1"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D43C1D-525C-4B48-A8BF-8449553F6BCB}"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42EE-07A5-BF42-B259-F0753968FB43}" type="slidenum">
              <a:rPr lang="en-US" smtClean="0"/>
              <a:t>‹#›</a:t>
            </a:fld>
            <a:endParaRPr lang="en-US"/>
          </a:p>
        </p:txBody>
      </p:sp>
    </p:spTree>
    <p:extLst>
      <p:ext uri="{BB962C8B-B14F-4D97-AF65-F5344CB8AC3E}">
        <p14:creationId xmlns:p14="http://schemas.microsoft.com/office/powerpoint/2010/main" val="103117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D43C1D-525C-4B48-A8BF-8449553F6BCB}" type="datetimeFigureOut">
              <a:rPr lang="en-US" smtClean="0"/>
              <a:t>8/15/2022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E842EE-07A5-BF42-B259-F0753968FB43}" type="slidenum">
              <a:rPr lang="en-US" smtClean="0"/>
              <a:t>‹#›</a:t>
            </a:fld>
            <a:endParaRPr lang="en-US"/>
          </a:p>
        </p:txBody>
      </p:sp>
    </p:spTree>
    <p:extLst>
      <p:ext uri="{BB962C8B-B14F-4D97-AF65-F5344CB8AC3E}">
        <p14:creationId xmlns:p14="http://schemas.microsoft.com/office/powerpoint/2010/main" val="60067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D43C1D-525C-4B48-A8BF-8449553F6BCB}" type="datetimeFigureOut">
              <a:rPr lang="en-US" smtClean="0"/>
              <a:t>8/15/2022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E842EE-07A5-BF42-B259-F0753968FB43}" type="slidenum">
              <a:rPr lang="en-US" smtClean="0"/>
              <a:t>‹#›</a:t>
            </a:fld>
            <a:endParaRPr lang="en-US"/>
          </a:p>
        </p:txBody>
      </p:sp>
    </p:spTree>
    <p:extLst>
      <p:ext uri="{BB962C8B-B14F-4D97-AF65-F5344CB8AC3E}">
        <p14:creationId xmlns:p14="http://schemas.microsoft.com/office/powerpoint/2010/main" val="271223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43C1D-525C-4B48-A8BF-8449553F6BCB}" type="datetimeFigureOut">
              <a:rPr lang="en-US" smtClean="0"/>
              <a:t>8/15/2022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E842EE-07A5-BF42-B259-F0753968FB43}" type="slidenum">
              <a:rPr lang="en-US" smtClean="0"/>
              <a:t>‹#›</a:t>
            </a:fld>
            <a:endParaRPr lang="en-US"/>
          </a:p>
        </p:txBody>
      </p:sp>
    </p:spTree>
    <p:extLst>
      <p:ext uri="{BB962C8B-B14F-4D97-AF65-F5344CB8AC3E}">
        <p14:creationId xmlns:p14="http://schemas.microsoft.com/office/powerpoint/2010/main" val="2850976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1"/>
            <a:ext cx="4629151"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9"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0D43C1D-525C-4B48-A8BF-8449553F6BCB}"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42EE-07A5-BF42-B259-F0753968FB43}" type="slidenum">
              <a:rPr lang="en-US" smtClean="0"/>
              <a:t>‹#›</a:t>
            </a:fld>
            <a:endParaRPr lang="en-US" dirty="0"/>
          </a:p>
        </p:txBody>
      </p:sp>
    </p:spTree>
    <p:extLst>
      <p:ext uri="{BB962C8B-B14F-4D97-AF65-F5344CB8AC3E}">
        <p14:creationId xmlns:p14="http://schemas.microsoft.com/office/powerpoint/2010/main" val="3948703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1"/>
            <a:ext cx="4629151"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2"/>
            <a:ext cx="2949179"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0D43C1D-525C-4B48-A8BF-8449553F6BCB}"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42EE-07A5-BF42-B259-F0753968FB43}" type="slidenum">
              <a:rPr lang="en-US" smtClean="0"/>
              <a:t>‹#›</a:t>
            </a:fld>
            <a:endParaRPr lang="en-US"/>
          </a:p>
        </p:txBody>
      </p:sp>
    </p:spTree>
    <p:extLst>
      <p:ext uri="{BB962C8B-B14F-4D97-AF65-F5344CB8AC3E}">
        <p14:creationId xmlns:p14="http://schemas.microsoft.com/office/powerpoint/2010/main" val="3653703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60B843-08B2-4BF1-9DB1-84F7C586A1C6}" type="datetimeFigureOut">
              <a:rPr lang="en-US" smtClean="0"/>
              <a:t>8/15/2022</a:t>
            </a:fld>
            <a:endParaRPr lang="en-US"/>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lgn="l"/>
            <a:fld id="{00000000-1234-1234-1234-123412341234}" type="slidenum">
              <a:rPr lang="en" smtClean="0"/>
              <a:pPr algn="l"/>
              <a:t>‹#›</a:t>
            </a:fld>
            <a:endParaRPr lang="en">
              <a:solidFill>
                <a:srgbClr val="999999"/>
              </a:solidFill>
            </a:endParaRPr>
          </a:p>
        </p:txBody>
      </p:sp>
      <p:pic>
        <p:nvPicPr>
          <p:cNvPr id="7" name="Picture 6">
            <a:extLst>
              <a:ext uri="{FF2B5EF4-FFF2-40B4-BE49-F238E27FC236}">
                <a16:creationId xmlns:a16="http://schemas.microsoft.com/office/drawing/2014/main" id="{704DF6F0-8869-1746-A86E-208BAF334816}"/>
              </a:ext>
              <a:ext uri="{C183D7F6-B498-43B3-948B-1728B52AA6E4}">
                <adec:decorative xmlns:adec="http://schemas.microsoft.com/office/drawing/2017/decorative" xmlns="" val="1"/>
              </a:ext>
            </a:extLst>
          </p:cNvPr>
          <p:cNvPicPr>
            <a:picLocks noChangeAspect="1"/>
          </p:cNvPicPr>
          <p:nvPr userDrawn="1"/>
        </p:nvPicPr>
        <p:blipFill>
          <a:blip r:embed="rId16"/>
          <a:stretch>
            <a:fillRect/>
          </a:stretch>
        </p:blipFill>
        <p:spPr>
          <a:xfrm>
            <a:off x="0" y="0"/>
            <a:ext cx="9144000" cy="5143500"/>
          </a:xfrm>
          <a:prstGeom prst="rect">
            <a:avLst/>
          </a:prstGeom>
        </p:spPr>
      </p:pic>
    </p:spTree>
    <p:extLst>
      <p:ext uri="{BB962C8B-B14F-4D97-AF65-F5344CB8AC3E}">
        <p14:creationId xmlns:p14="http://schemas.microsoft.com/office/powerpoint/2010/main" val="240721602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674"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openxmlformats.org/officeDocument/2006/relationships/hyperlink" Target="mailto:Christonya.Brown@doe.Virginia.Gov" TargetMode="External"/><Relationship Id="rId5" Type="http://schemas.openxmlformats.org/officeDocument/2006/relationships/hyperlink" Target="mailto:Brandi.McCracken@doe.Virginia.gov" TargetMode="External"/><Relationship Id="rId4" Type="http://schemas.openxmlformats.org/officeDocument/2006/relationships/hyperlink" Target="mailto:Andrea.Emerson@doe.virginia.gov"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law.lis.virginia.gov/vacode/title22.1/chapter13.2/section22.1-253.13: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doe.virginia.gov/testing/sol/standards_docs/history_socialscience/2015/hss-progression-chart.docx" TargetMode="External"/><Relationship Id="rId13" Type="http://schemas.openxmlformats.org/officeDocument/2006/relationships/hyperlink" Target="https://phi.history.ucla.edu/nchs/united-states-history-content-standards/" TargetMode="External"/><Relationship Id="rId3" Type="http://schemas.openxmlformats.org/officeDocument/2006/relationships/hyperlink" Target="https://docs.google.com/forms/d/e/1FAIpQLSemCDcheFof6RJFk7WZHdOuEVXWShWm-ilPX9KSkVpCI4uvlw/viewform?usp=sf_link" TargetMode="External"/><Relationship Id="rId7" Type="http://schemas.openxmlformats.org/officeDocument/2006/relationships/hyperlink" Target="https://www.doe.virginia.gov/testing/sol/standards_docs/history_socialscience/" TargetMode="External"/><Relationship Id="rId12" Type="http://schemas.openxmlformats.org/officeDocument/2006/relationships/hyperlink" Target="https://ncge.org/teacher-resources/national-geography-standard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drive.google.com/file/d/1ZVBmEg0yBtuWqpmJqujokLMb92oyT6w6/view?usp=sharing" TargetMode="External"/><Relationship Id="rId11" Type="http://schemas.openxmlformats.org/officeDocument/2006/relationships/hyperlink" Target="https://www.socialstudies.org/standards/national-curriculum-standards-social-studies-introduction" TargetMode="External"/><Relationship Id="rId5" Type="http://schemas.openxmlformats.org/officeDocument/2006/relationships/hyperlink" Target="https://fordhaminstitute.org/sites/default/files/publication/pdfs/20210623-state-state-standards-civics-and-us-history-20210.pdf#page=15" TargetMode="External"/><Relationship Id="rId10" Type="http://schemas.openxmlformats.org/officeDocument/2006/relationships/hyperlink" Target="https://www.councilforeconed.org/wp-content/uploads/2012/03/voluntary-national-content-standards-2010.pdf" TargetMode="External"/><Relationship Id="rId4" Type="http://schemas.openxmlformats.org/officeDocument/2006/relationships/hyperlink" Target="https://www.socialstudies.org/sites/default/files/c3/c3-framework-for-social-studies-rev0617.pdf" TargetMode="External"/><Relationship Id="rId9" Type="http://schemas.openxmlformats.org/officeDocument/2006/relationships/hyperlink" Target="https://www.governor.virginia.gov/media/governorvirginiagov/secretary-of-education/pdf/AAHEC-Report-Final_version2.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aw.lis.virginia.gov/vacode/title22.1/chapter13.2/section22.1-253.13: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law.lis.virginia.gov/vacode/22.1-253.13: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5"/>
          <p:cNvSpPr txBox="1">
            <a:spLocks noGrp="1"/>
          </p:cNvSpPr>
          <p:nvPr>
            <p:ph type="ctrTitle"/>
          </p:nvPr>
        </p:nvSpPr>
        <p:spPr>
          <a:xfrm>
            <a:off x="458298" y="756142"/>
            <a:ext cx="8520600" cy="2052600"/>
          </a:xfrm>
          <a:prstGeom prst="rect">
            <a:avLst/>
          </a:prstGeom>
        </p:spPr>
        <p:txBody>
          <a:bodyPr spcFirstLastPara="1" vert="horz" wrap="square" lIns="91425" tIns="91425" rIns="91425" bIns="91425" rtlCol="0" anchor="b" anchorCtr="0">
            <a:noAutofit/>
          </a:bodyPr>
          <a:lstStyle/>
          <a:p>
            <a:r>
              <a:rPr lang="en" sz="4800" dirty="0">
                <a:solidFill>
                  <a:srgbClr val="002060"/>
                </a:solidFill>
                <a:latin typeface="Times New Roman" panose="02020603050405020304" pitchFamily="18" charset="0"/>
                <a:cs typeface="Times New Roman" panose="02020603050405020304" pitchFamily="18" charset="0"/>
              </a:rPr>
              <a:t>Review and Revision of the History and Social Science Standards of Learning</a:t>
            </a:r>
            <a:r>
              <a:rPr lang="en" dirty="0">
                <a:solidFill>
                  <a:srgbClr val="002060"/>
                </a:solidFill>
                <a:latin typeface="Times New Roman" panose="02020603050405020304" pitchFamily="18" charset="0"/>
                <a:cs typeface="Times New Roman" panose="02020603050405020304" pitchFamily="18" charset="0"/>
              </a:rPr>
              <a:t> </a:t>
            </a:r>
            <a:endParaRPr dirty="0">
              <a:solidFill>
                <a:srgbClr val="002060"/>
              </a:solidFill>
              <a:latin typeface="Times New Roman" panose="02020603050405020304" pitchFamily="18" charset="0"/>
              <a:cs typeface="Times New Roman" panose="02020603050405020304" pitchFamily="18" charset="0"/>
            </a:endParaRPr>
          </a:p>
        </p:txBody>
      </p:sp>
      <p:pic>
        <p:nvPicPr>
          <p:cNvPr id="3" name="Picture 2" descr="Hand drawn border flourish separator Calligraphy designer elements ..."/>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9971" b="89949" l="1900" r="94917"/>
                    </a14:imgEffect>
                  </a14:imgLayer>
                </a14:imgProps>
              </a:ext>
              <a:ext uri="{28A0092B-C50C-407E-A947-70E740481C1C}">
                <a14:useLocalDpi xmlns:a14="http://schemas.microsoft.com/office/drawing/2010/main" val="0"/>
              </a:ext>
            </a:extLst>
          </a:blip>
          <a:stretch>
            <a:fillRect/>
          </a:stretch>
        </p:blipFill>
        <p:spPr>
          <a:xfrm>
            <a:off x="1778329" y="2498836"/>
            <a:ext cx="5880538" cy="2504115"/>
          </a:xfrm>
          <a:prstGeom prst="rect">
            <a:avLst/>
          </a:prstGeom>
          <a:ln>
            <a:noFill/>
          </a:ln>
          <a:effectLst>
            <a:outerShdw blurRad="292100" dist="139700" dir="2700000" algn="tl" rotWithShape="0">
              <a:srgbClr val="333333">
                <a:alpha val="65000"/>
              </a:srgbClr>
            </a:outerShdw>
          </a:effectLst>
        </p:spPr>
      </p:pic>
      <p:sp>
        <p:nvSpPr>
          <p:cNvPr id="5" name="Google Shape;137;p26"/>
          <p:cNvSpPr txBox="1">
            <a:spLocks/>
          </p:cNvSpPr>
          <p:nvPr/>
        </p:nvSpPr>
        <p:spPr>
          <a:xfrm>
            <a:off x="5722883" y="4223106"/>
            <a:ext cx="3256015" cy="861273"/>
          </a:xfrm>
          <a:prstGeom prst="rect">
            <a:avLst/>
          </a:prstGeom>
          <a:noFill/>
          <a:ln>
            <a:noFill/>
          </a:ln>
        </p:spPr>
        <p:txBody>
          <a:bodyPr spcFirstLastPara="1" vert="horz" wrap="square" lIns="68575" tIns="34275" rIns="68575" bIns="34275" rtlCol="0" anchor="ctr" anchorCtr="0">
            <a:normAutofit/>
          </a:bodyPr>
          <a:lstStyle>
            <a:lvl1pPr lvl="0" algn="ctr" defTabSz="685800" rtl="0" eaLnBrk="1" latinLnBrk="0" hangingPunct="1">
              <a:lnSpc>
                <a:spcPct val="90000"/>
              </a:lnSpc>
              <a:spcBef>
                <a:spcPts val="0"/>
              </a:spcBef>
              <a:spcAft>
                <a:spcPts val="0"/>
              </a:spcAft>
              <a:buSzPts val="5200"/>
              <a:buNone/>
              <a:defRPr sz="5200" kern="1200">
                <a:solidFill>
                  <a:schemeClr val="tx1"/>
                </a:solidFill>
                <a:latin typeface="+mj-lt"/>
                <a:ea typeface="+mj-ea"/>
                <a:cs typeface="+mj-c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pPr algn="r">
              <a:buSzPts val="1400"/>
            </a:pPr>
            <a:r>
              <a:rPr lang="en-US" sz="1400" dirty="0" smtClean="0">
                <a:solidFill>
                  <a:srgbClr val="002060"/>
                </a:solidFill>
                <a:latin typeface="Times New Roman" panose="02020603050405020304" pitchFamily="18" charset="0"/>
                <a:cs typeface="Times New Roman" panose="02020603050405020304" pitchFamily="18" charset="0"/>
                <a:sym typeface="Josefin Sans"/>
              </a:rPr>
              <a:t>August 2022</a:t>
            </a:r>
          </a:p>
          <a:p>
            <a:pPr algn="r">
              <a:buSzPts val="1400"/>
            </a:pPr>
            <a:r>
              <a:rPr lang="en-US" sz="1400" dirty="0" smtClean="0">
                <a:solidFill>
                  <a:srgbClr val="002060"/>
                </a:solidFill>
                <a:latin typeface="Times New Roman" panose="02020603050405020304" pitchFamily="18" charset="0"/>
                <a:ea typeface="Josefin Sans"/>
                <a:cs typeface="Times New Roman" panose="02020603050405020304" pitchFamily="18" charset="0"/>
                <a:sym typeface="Josefin Sans"/>
              </a:rPr>
              <a:t>VDOE History and Social Science Program</a:t>
            </a:r>
            <a:endParaRPr lang="en-US" sz="1400"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prstGeom prst="rect">
            <a:avLst/>
          </a:prstGeom>
          <a:noFill/>
          <a:ln>
            <a:noFill/>
          </a:ln>
        </p:spPr>
        <p:txBody>
          <a:bodyPr spcFirstLastPara="1" vert="horz" wrap="square" lIns="68575" tIns="34275" rIns="68575" bIns="34275" rtlCol="0" anchor="ctr" anchorCtr="0">
            <a:normAutofit/>
          </a:bodyPr>
          <a:lstStyle/>
          <a:p>
            <a:pPr>
              <a:spcBef>
                <a:spcPts val="0"/>
              </a:spcBef>
              <a:buSzPts val="1400"/>
            </a:pPr>
            <a:r>
              <a:rPr lang="en" sz="3600" b="1" dirty="0">
                <a:solidFill>
                  <a:srgbClr val="002060"/>
                </a:solidFill>
                <a:latin typeface="Josefin Sans"/>
                <a:ea typeface="Josefin Sans"/>
                <a:cs typeface="Josefin Sans"/>
                <a:sym typeface="Josefin Sans"/>
              </a:rPr>
              <a:t>Defined as . . .</a:t>
            </a:r>
            <a:endParaRPr sz="3600" b="1" dirty="0">
              <a:solidFill>
                <a:srgbClr val="002060"/>
              </a:solidFill>
              <a:latin typeface="Josefin Sans"/>
              <a:ea typeface="Josefin Sans"/>
              <a:cs typeface="Josefin Sans"/>
              <a:sym typeface="Josefin Sans"/>
            </a:endParaRPr>
          </a:p>
        </p:txBody>
      </p:sp>
      <p:sp>
        <p:nvSpPr>
          <p:cNvPr id="156" name="Google Shape;156;p29"/>
          <p:cNvSpPr txBox="1">
            <a:spLocks noGrp="1"/>
          </p:cNvSpPr>
          <p:nvPr>
            <p:ph idx="1"/>
          </p:nvPr>
        </p:nvSpPr>
        <p:spPr>
          <a:xfrm>
            <a:off x="457200" y="1159200"/>
            <a:ext cx="8379372" cy="3473400"/>
          </a:xfrm>
          <a:prstGeom prst="rect">
            <a:avLst/>
          </a:prstGeom>
          <a:noFill/>
          <a:ln>
            <a:noFill/>
          </a:ln>
        </p:spPr>
        <p:txBody>
          <a:bodyPr spcFirstLastPara="1" vert="horz" wrap="square" lIns="68575" tIns="34275" rIns="68575" bIns="34275" rtlCol="0" anchor="t" anchorCtr="0">
            <a:normAutofit/>
          </a:bodyPr>
          <a:lstStyle/>
          <a:p>
            <a:pPr marL="0" indent="0" algn="ctr">
              <a:spcBef>
                <a:spcPts val="800"/>
              </a:spcBef>
              <a:buSzPts val="1400"/>
              <a:buNone/>
            </a:pPr>
            <a:r>
              <a:rPr lang="en-US" sz="2800" dirty="0">
                <a:solidFill>
                  <a:srgbClr val="002060"/>
                </a:solidFill>
                <a:latin typeface="Times New Roman" panose="02020603050405020304" pitchFamily="18" charset="0"/>
                <a:ea typeface="Trebuchet MS"/>
                <a:cs typeface="Times New Roman" panose="02020603050405020304" pitchFamily="18" charset="0"/>
                <a:sym typeface="Trebuchet MS"/>
              </a:rPr>
              <a:t>The Standards of Learning (SOL) describe the commonwealth's expectations for student learning and achievement in grades K-12 in English, mathematics, science, history/social science, technology, the fine arts, foreign language, health and physical education, and driver education.</a:t>
            </a:r>
            <a:endParaRPr sz="2800" dirty="0">
              <a:solidFill>
                <a:srgbClr val="002060"/>
              </a:solidFill>
              <a:latin typeface="Times New Roman" panose="02020603050405020304" pitchFamily="18" charset="0"/>
              <a:ea typeface="Trebuchet MS"/>
              <a:cs typeface="Times New Roman" panose="02020603050405020304" pitchFamily="18" charset="0"/>
              <a:sym typeface="Trebuchet MS"/>
            </a:endParaRPr>
          </a:p>
        </p:txBody>
      </p:sp>
    </p:spTree>
    <p:extLst>
      <p:ext uri="{BB962C8B-B14F-4D97-AF65-F5344CB8AC3E}">
        <p14:creationId xmlns:p14="http://schemas.microsoft.com/office/powerpoint/2010/main" val="2472432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94"/>
          <p:cNvSpPr txBox="1">
            <a:spLocks noGrp="1"/>
          </p:cNvSpPr>
          <p:nvPr>
            <p:ph idx="1"/>
          </p:nvPr>
        </p:nvSpPr>
        <p:spPr>
          <a:xfrm>
            <a:off x="543910" y="777831"/>
            <a:ext cx="8297482" cy="4083000"/>
          </a:xfrm>
          <a:prstGeom prst="rect">
            <a:avLst/>
          </a:prstGeom>
          <a:noFill/>
          <a:ln>
            <a:noFill/>
          </a:ln>
        </p:spPr>
        <p:txBody>
          <a:bodyPr spcFirstLastPara="1" vert="horz" wrap="square" lIns="68575" tIns="34275" rIns="68575" bIns="34275" rtlCol="0" anchor="t" anchorCtr="0">
            <a:normAutofit/>
          </a:bodyPr>
          <a:lstStyle/>
          <a:p>
            <a:pPr marL="0" indent="0">
              <a:lnSpc>
                <a:spcPct val="115000"/>
              </a:lnSpc>
              <a:spcBef>
                <a:spcPts val="0"/>
              </a:spcBef>
              <a:buClr>
                <a:srgbClr val="002060"/>
              </a:buClr>
              <a:buNone/>
            </a:pPr>
            <a:r>
              <a:rPr lang="en" sz="2400" dirty="0">
                <a:solidFill>
                  <a:srgbClr val="002060"/>
                </a:solidFill>
                <a:latin typeface="Times New Roman" panose="02020603050405020304" pitchFamily="18" charset="0"/>
                <a:ea typeface="Arial"/>
                <a:cs typeface="Times New Roman" panose="02020603050405020304" pitchFamily="18" charset="0"/>
                <a:sym typeface="Arial"/>
              </a:rPr>
              <a:t>First Review</a:t>
            </a:r>
            <a:endParaRPr sz="240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indent="-381000">
              <a:lnSpc>
                <a:spcPct val="115000"/>
              </a:lnSpc>
              <a:spcBef>
                <a:spcPts val="0"/>
              </a:spcBef>
              <a:buClr>
                <a:srgbClr val="002060"/>
              </a:buClr>
              <a:buSzPts val="2400"/>
            </a:pPr>
            <a:r>
              <a:rPr lang="en-US" sz="2400" dirty="0">
                <a:solidFill>
                  <a:srgbClr val="002060"/>
                </a:solidFill>
                <a:latin typeface="Times New Roman" panose="02020603050405020304" pitchFamily="18" charset="0"/>
                <a:ea typeface="Arial"/>
                <a:cs typeface="Times New Roman" panose="02020603050405020304" pitchFamily="18" charset="0"/>
                <a:sym typeface="Arial"/>
              </a:rPr>
              <a:t>Virginia Board of Education will hear from Department Staff the process used, input provided, and the revisions proposed</a:t>
            </a:r>
          </a:p>
          <a:p>
            <a:pPr marL="457200" indent="-381000">
              <a:lnSpc>
                <a:spcPct val="115000"/>
              </a:lnSpc>
              <a:spcBef>
                <a:spcPts val="0"/>
              </a:spcBef>
              <a:buClr>
                <a:srgbClr val="002060"/>
              </a:buClr>
              <a:buSzPts val="2400"/>
            </a:pPr>
            <a:r>
              <a:rPr lang="en-US" sz="2400" dirty="0">
                <a:solidFill>
                  <a:srgbClr val="002060"/>
                </a:solidFill>
                <a:latin typeface="Times New Roman" panose="02020603050405020304" pitchFamily="18" charset="0"/>
                <a:ea typeface="Arial"/>
                <a:cs typeface="Times New Roman" panose="02020603050405020304" pitchFamily="18" charset="0"/>
                <a:sym typeface="Arial"/>
              </a:rPr>
              <a:t>Public hearings will be held in accordance with Virginia Code to gain feedback from the public</a:t>
            </a:r>
            <a:endParaRPr lang="en-US" sz="2400" dirty="0">
              <a:solidFill>
                <a:schemeClr val="dk1"/>
              </a:solidFill>
              <a:latin typeface="Times New Roman" panose="02020603050405020304" pitchFamily="18" charset="0"/>
              <a:ea typeface="Arial"/>
              <a:cs typeface="Times New Roman" panose="02020603050405020304" pitchFamily="18" charset="0"/>
              <a:sym typeface="Arial"/>
            </a:endParaRPr>
          </a:p>
          <a:p>
            <a:pPr marL="457200" indent="-381000">
              <a:lnSpc>
                <a:spcPct val="115000"/>
              </a:lnSpc>
              <a:spcBef>
                <a:spcPts val="0"/>
              </a:spcBef>
              <a:buClr>
                <a:srgbClr val="002060"/>
              </a:buClr>
              <a:buSzPts val="2400"/>
            </a:pPr>
            <a:endParaRPr lang="en-US" sz="2400" dirty="0">
              <a:solidFill>
                <a:schemeClr val="dk1"/>
              </a:solidFill>
              <a:latin typeface="Times New Roman" panose="02020603050405020304" pitchFamily="18" charset="0"/>
              <a:ea typeface="Arial"/>
              <a:cs typeface="Times New Roman" panose="02020603050405020304" pitchFamily="18" charset="0"/>
              <a:sym typeface="Arial"/>
            </a:endParaRPr>
          </a:p>
          <a:p>
            <a:pPr marL="76200" indent="0">
              <a:lnSpc>
                <a:spcPct val="115000"/>
              </a:lnSpc>
              <a:spcBef>
                <a:spcPts val="0"/>
              </a:spcBef>
              <a:buClr>
                <a:srgbClr val="002060"/>
              </a:buClr>
              <a:buSzPts val="2400"/>
              <a:buNone/>
            </a:pPr>
            <a:r>
              <a:rPr lang="en-US" sz="2400" dirty="0">
                <a:solidFill>
                  <a:srgbClr val="002060"/>
                </a:solidFill>
                <a:latin typeface="Times New Roman" panose="02020603050405020304" pitchFamily="18" charset="0"/>
                <a:ea typeface="Arial"/>
                <a:cs typeface="Times New Roman" panose="02020603050405020304" pitchFamily="18" charset="0"/>
                <a:sym typeface="Arial"/>
              </a:rPr>
              <a:t>Final Review</a:t>
            </a:r>
          </a:p>
          <a:p>
            <a:pPr marL="457200" indent="-381000">
              <a:lnSpc>
                <a:spcPct val="115000"/>
              </a:lnSpc>
              <a:spcBef>
                <a:spcPts val="0"/>
              </a:spcBef>
              <a:buClr>
                <a:srgbClr val="002060"/>
              </a:buClr>
              <a:buSzPts val="2400"/>
            </a:pPr>
            <a:r>
              <a:rPr lang="en-US" sz="2400" dirty="0">
                <a:solidFill>
                  <a:srgbClr val="002060"/>
                </a:solidFill>
                <a:latin typeface="Times New Roman" panose="02020603050405020304" pitchFamily="18" charset="0"/>
                <a:ea typeface="Arial"/>
                <a:cs typeface="Times New Roman" panose="02020603050405020304" pitchFamily="18" charset="0"/>
                <a:sym typeface="Arial"/>
              </a:rPr>
              <a:t>Virginia Board of Education will hear from Department Staff changes made due to additional input from the public</a:t>
            </a:r>
            <a:endParaRPr sz="2400" dirty="0">
              <a:solidFill>
                <a:srgbClr val="002060"/>
              </a:solidFill>
              <a:latin typeface="Times New Roman" panose="02020603050405020304" pitchFamily="18" charset="0"/>
              <a:ea typeface="Arial"/>
              <a:cs typeface="Times New Roman" panose="02020603050405020304" pitchFamily="18" charset="0"/>
              <a:sym typeface="Arial"/>
            </a:endParaRPr>
          </a:p>
        </p:txBody>
      </p:sp>
      <p:sp>
        <p:nvSpPr>
          <p:cNvPr id="4"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Board Review</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95"/>
          <p:cNvSpPr txBox="1">
            <a:spLocks noGrp="1"/>
          </p:cNvSpPr>
          <p:nvPr>
            <p:ph idx="1"/>
          </p:nvPr>
        </p:nvSpPr>
        <p:spPr>
          <a:xfrm>
            <a:off x="215349" y="1121200"/>
            <a:ext cx="8633901" cy="3936600"/>
          </a:xfrm>
          <a:prstGeom prst="rect">
            <a:avLst/>
          </a:prstGeom>
          <a:noFill/>
          <a:ln>
            <a:noFill/>
          </a:ln>
        </p:spPr>
        <p:txBody>
          <a:bodyPr spcFirstLastPara="1" vert="horz" wrap="square" lIns="68575" tIns="34275" rIns="68575" bIns="34275" rtlCol="0" anchor="t" anchorCtr="0">
            <a:normAutofit/>
          </a:bodyPr>
          <a:lstStyle/>
          <a:p>
            <a:pPr marL="0" indent="0">
              <a:lnSpc>
                <a:spcPct val="115000"/>
              </a:lnSpc>
              <a:spcBef>
                <a:spcPts val="0"/>
              </a:spcBef>
              <a:buNone/>
            </a:pPr>
            <a:r>
              <a:rPr lang="en" sz="2300" dirty="0">
                <a:solidFill>
                  <a:srgbClr val="002060"/>
                </a:solidFill>
                <a:latin typeface="Times New Roman" panose="02020603050405020304" pitchFamily="18" charset="0"/>
                <a:ea typeface="Arial"/>
                <a:cs typeface="Times New Roman" panose="02020603050405020304" pitchFamily="18" charset="0"/>
                <a:sym typeface="Arial"/>
              </a:rPr>
              <a:t>Additional </a:t>
            </a:r>
            <a:r>
              <a:rPr lang="en" sz="2300" dirty="0" smtClean="0">
                <a:solidFill>
                  <a:srgbClr val="002060"/>
                </a:solidFill>
                <a:latin typeface="Times New Roman" panose="02020603050405020304" pitchFamily="18" charset="0"/>
                <a:ea typeface="Arial"/>
                <a:cs typeface="Times New Roman" panose="02020603050405020304" pitchFamily="18" charset="0"/>
                <a:sym typeface="Arial"/>
              </a:rPr>
              <a:t>input </a:t>
            </a:r>
            <a:r>
              <a:rPr lang="en" sz="2300" dirty="0">
                <a:solidFill>
                  <a:srgbClr val="002060"/>
                </a:solidFill>
                <a:latin typeface="Times New Roman" panose="02020603050405020304" pitchFamily="18" charset="0"/>
                <a:ea typeface="Arial"/>
                <a:cs typeface="Times New Roman" panose="02020603050405020304" pitchFamily="18" charset="0"/>
                <a:sym typeface="Arial"/>
              </a:rPr>
              <a:t>from parents, community, business, educators, and the community at large.  </a:t>
            </a:r>
            <a:endParaRPr sz="2300" dirty="0">
              <a:solidFill>
                <a:srgbClr val="002060"/>
              </a:solidFill>
              <a:latin typeface="Times New Roman" panose="02020603050405020304" pitchFamily="18" charset="0"/>
              <a:ea typeface="Arial"/>
              <a:cs typeface="Times New Roman" panose="02020603050405020304" pitchFamily="18" charset="0"/>
              <a:sym typeface="Arial"/>
            </a:endParaRPr>
          </a:p>
          <a:p>
            <a:pPr marL="0" indent="0">
              <a:lnSpc>
                <a:spcPct val="115000"/>
              </a:lnSpc>
              <a:spcBef>
                <a:spcPts val="0"/>
              </a:spcBef>
              <a:buNone/>
            </a:pPr>
            <a:endParaRPr sz="2300" dirty="0">
              <a:solidFill>
                <a:srgbClr val="002060"/>
              </a:solidFill>
              <a:latin typeface="Times New Roman" panose="02020603050405020304" pitchFamily="18" charset="0"/>
              <a:ea typeface="Arial"/>
              <a:cs typeface="Times New Roman" panose="02020603050405020304" pitchFamily="18" charset="0"/>
              <a:sym typeface="Arial"/>
            </a:endParaRPr>
          </a:p>
          <a:p>
            <a:pPr marL="126365" indent="0">
              <a:lnSpc>
                <a:spcPct val="115000"/>
              </a:lnSpc>
              <a:spcBef>
                <a:spcPts val="0"/>
              </a:spcBef>
              <a:buClr>
                <a:schemeClr val="accent5"/>
              </a:buClr>
              <a:buSzPct val="100000"/>
              <a:buNone/>
            </a:pPr>
            <a:r>
              <a:rPr lang="en" sz="2300" dirty="0" smtClean="0">
                <a:solidFill>
                  <a:srgbClr val="002060"/>
                </a:solidFill>
                <a:latin typeface="Times New Roman" panose="02020603050405020304" pitchFamily="18" charset="0"/>
                <a:ea typeface="Arial"/>
                <a:cs typeface="Times New Roman" panose="02020603050405020304" pitchFamily="18" charset="0"/>
                <a:sym typeface="Arial"/>
              </a:rPr>
              <a:t>Community </a:t>
            </a:r>
            <a:r>
              <a:rPr lang="en" sz="2300" dirty="0">
                <a:solidFill>
                  <a:srgbClr val="002060"/>
                </a:solidFill>
                <a:latin typeface="Times New Roman" panose="02020603050405020304" pitchFamily="18" charset="0"/>
                <a:ea typeface="Arial"/>
                <a:cs typeface="Times New Roman" panose="02020603050405020304" pitchFamily="18" charset="0"/>
                <a:sym typeface="Arial"/>
              </a:rPr>
              <a:t>Engagement Roundtable Discussions:</a:t>
            </a:r>
            <a:endParaRPr sz="2300" dirty="0">
              <a:solidFill>
                <a:srgbClr val="002060"/>
              </a:solidFill>
              <a:latin typeface="Times New Roman" panose="02020603050405020304" pitchFamily="18" charset="0"/>
              <a:ea typeface="Arial"/>
              <a:cs typeface="Times New Roman" panose="02020603050405020304" pitchFamily="18" charset="0"/>
              <a:sym typeface="Arial"/>
            </a:endParaRPr>
          </a:p>
          <a:p>
            <a:pPr marL="914400" lvl="1" indent="-325605">
              <a:lnSpc>
                <a:spcPct val="115000"/>
              </a:lnSpc>
              <a:spcBef>
                <a:spcPts val="0"/>
              </a:spcBef>
              <a:buClr>
                <a:schemeClr val="dk1"/>
              </a:buClr>
              <a:buSzPct val="100000"/>
              <a:buFont typeface="Arial"/>
              <a:buChar char="–"/>
            </a:pPr>
            <a:r>
              <a:rPr lang="en" sz="2182" dirty="0">
                <a:solidFill>
                  <a:srgbClr val="002060"/>
                </a:solidFill>
                <a:latin typeface="Times New Roman" panose="02020603050405020304" pitchFamily="18" charset="0"/>
                <a:ea typeface="Arial"/>
                <a:cs typeface="Times New Roman" panose="02020603050405020304" pitchFamily="18" charset="0"/>
                <a:sym typeface="Arial"/>
              </a:rPr>
              <a:t>Proposed Document will be publicly available</a:t>
            </a:r>
            <a:endParaRPr sz="2182" dirty="0">
              <a:solidFill>
                <a:srgbClr val="002060"/>
              </a:solidFill>
              <a:latin typeface="Times New Roman" panose="02020603050405020304" pitchFamily="18" charset="0"/>
              <a:ea typeface="Arial"/>
              <a:cs typeface="Times New Roman" panose="02020603050405020304" pitchFamily="18" charset="0"/>
              <a:sym typeface="Arial"/>
            </a:endParaRPr>
          </a:p>
          <a:p>
            <a:pPr marL="914400" lvl="1" indent="-325605">
              <a:lnSpc>
                <a:spcPct val="115000"/>
              </a:lnSpc>
              <a:spcBef>
                <a:spcPts val="0"/>
              </a:spcBef>
              <a:buClr>
                <a:schemeClr val="dk1"/>
              </a:buClr>
              <a:buSzPct val="100000"/>
              <a:buFont typeface="Arial"/>
              <a:buChar char="–"/>
            </a:pPr>
            <a:r>
              <a:rPr lang="en" sz="2182" dirty="0">
                <a:solidFill>
                  <a:srgbClr val="002060"/>
                </a:solidFill>
                <a:latin typeface="Times New Roman" panose="02020603050405020304" pitchFamily="18" charset="0"/>
                <a:ea typeface="Arial"/>
                <a:cs typeface="Times New Roman" panose="02020603050405020304" pitchFamily="18" charset="0"/>
                <a:sym typeface="Arial"/>
              </a:rPr>
              <a:t>Opportunity for participants to ask questions and share comments</a:t>
            </a:r>
            <a:endParaRPr sz="2182" dirty="0">
              <a:solidFill>
                <a:srgbClr val="002060"/>
              </a:solidFill>
              <a:latin typeface="Times New Roman" panose="02020603050405020304" pitchFamily="18" charset="0"/>
              <a:ea typeface="Arial"/>
              <a:cs typeface="Times New Roman" panose="02020603050405020304" pitchFamily="18" charset="0"/>
              <a:sym typeface="Arial"/>
            </a:endParaRPr>
          </a:p>
          <a:p>
            <a:pPr marL="914400" lvl="1" indent="-325605">
              <a:lnSpc>
                <a:spcPct val="115000"/>
              </a:lnSpc>
              <a:spcBef>
                <a:spcPts val="0"/>
              </a:spcBef>
              <a:buClr>
                <a:schemeClr val="dk1"/>
              </a:buClr>
              <a:buSzPct val="100000"/>
              <a:buFont typeface="Arial"/>
              <a:buChar char="–"/>
            </a:pPr>
            <a:r>
              <a:rPr lang="en" sz="2182" dirty="0">
                <a:solidFill>
                  <a:srgbClr val="002060"/>
                </a:solidFill>
                <a:latin typeface="Times New Roman" panose="02020603050405020304" pitchFamily="18" charset="0"/>
                <a:ea typeface="Arial"/>
                <a:cs typeface="Times New Roman" panose="02020603050405020304" pitchFamily="18" charset="0"/>
                <a:sym typeface="Arial"/>
              </a:rPr>
              <a:t>VDOE staff will facilitate the discussions</a:t>
            </a:r>
            <a:endParaRPr sz="2182" dirty="0">
              <a:solidFill>
                <a:srgbClr val="002060"/>
              </a:solidFill>
              <a:latin typeface="Times New Roman" panose="02020603050405020304" pitchFamily="18" charset="0"/>
              <a:ea typeface="Arial"/>
              <a:cs typeface="Times New Roman" panose="02020603050405020304" pitchFamily="18" charset="0"/>
              <a:sym typeface="Arial"/>
            </a:endParaRPr>
          </a:p>
          <a:p>
            <a:pPr marL="914400" lvl="1" indent="-325605">
              <a:lnSpc>
                <a:spcPct val="115000"/>
              </a:lnSpc>
              <a:spcBef>
                <a:spcPts val="0"/>
              </a:spcBef>
              <a:buClr>
                <a:schemeClr val="dk1"/>
              </a:buClr>
              <a:buSzPct val="100000"/>
              <a:buFont typeface="Arial"/>
              <a:buChar char="–"/>
            </a:pPr>
            <a:r>
              <a:rPr lang="en" sz="2182" dirty="0">
                <a:solidFill>
                  <a:srgbClr val="002060"/>
                </a:solidFill>
                <a:latin typeface="Times New Roman" panose="02020603050405020304" pitchFamily="18" charset="0"/>
                <a:ea typeface="Arial"/>
                <a:cs typeface="Times New Roman" panose="02020603050405020304" pitchFamily="18" charset="0"/>
                <a:sym typeface="Arial"/>
              </a:rPr>
              <a:t>All comments will be considered</a:t>
            </a:r>
            <a:endParaRPr sz="2182" dirty="0">
              <a:solidFill>
                <a:srgbClr val="002060"/>
              </a:solidFill>
              <a:latin typeface="Times New Roman" panose="02020603050405020304" pitchFamily="18" charset="0"/>
              <a:ea typeface="Arial"/>
              <a:cs typeface="Times New Roman" panose="02020603050405020304" pitchFamily="18" charset="0"/>
              <a:sym typeface="Arial"/>
            </a:endParaRPr>
          </a:p>
          <a:p>
            <a:pPr marL="457200" indent="0">
              <a:spcBef>
                <a:spcPts val="0"/>
              </a:spcBef>
              <a:buNone/>
            </a:pPr>
            <a:endParaRPr sz="2400" dirty="0"/>
          </a:p>
        </p:txBody>
      </p:sp>
      <p:sp>
        <p:nvSpPr>
          <p:cNvPr id="4"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Community Engagement Roundtable Sessions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93"/>
          <p:cNvSpPr txBox="1">
            <a:spLocks noGrp="1"/>
          </p:cNvSpPr>
          <p:nvPr>
            <p:ph idx="1"/>
          </p:nvPr>
        </p:nvSpPr>
        <p:spPr>
          <a:xfrm>
            <a:off x="266275" y="1347952"/>
            <a:ext cx="8583000" cy="3709948"/>
          </a:xfrm>
          <a:prstGeom prst="rect">
            <a:avLst/>
          </a:prstGeom>
          <a:noFill/>
          <a:ln>
            <a:noFill/>
          </a:ln>
        </p:spPr>
        <p:txBody>
          <a:bodyPr spcFirstLastPara="1" vert="horz" wrap="square" lIns="68575" tIns="34275" rIns="68575" bIns="34275" rtlCol="0" anchor="t" anchorCtr="0">
            <a:normAutofit/>
          </a:bodyPr>
          <a:lstStyle/>
          <a:p>
            <a:pPr marL="0" indent="0">
              <a:lnSpc>
                <a:spcPct val="115000"/>
              </a:lnSpc>
              <a:spcBef>
                <a:spcPts val="0"/>
              </a:spcBef>
              <a:buNone/>
            </a:pPr>
            <a:r>
              <a:rPr lang="en" sz="2400" dirty="0">
                <a:solidFill>
                  <a:srgbClr val="002060"/>
                </a:solidFill>
                <a:latin typeface="Times New Roman" panose="02020603050405020304" pitchFamily="18" charset="0"/>
                <a:ea typeface="Arial"/>
                <a:cs typeface="Times New Roman" panose="02020603050405020304" pitchFamily="18" charset="0"/>
                <a:sym typeface="Arial"/>
              </a:rPr>
              <a:t>Anticipating</a:t>
            </a:r>
            <a:endParaRPr sz="2400" dirty="0">
              <a:solidFill>
                <a:srgbClr val="002060"/>
              </a:solidFill>
              <a:latin typeface="Times New Roman" panose="02020603050405020304" pitchFamily="18" charset="0"/>
              <a:ea typeface="Arial"/>
              <a:cs typeface="Times New Roman" panose="02020603050405020304" pitchFamily="18" charset="0"/>
              <a:sym typeface="Arial"/>
            </a:endParaRPr>
          </a:p>
          <a:p>
            <a:pPr marL="419100" indent="-342900">
              <a:lnSpc>
                <a:spcPct val="115000"/>
              </a:lnSpc>
              <a:spcBef>
                <a:spcPts val="0"/>
              </a:spcBef>
              <a:buClr>
                <a:schemeClr val="accent5">
                  <a:lumMod val="50000"/>
                </a:schemeClr>
              </a:buClr>
              <a:buSzPts val="2400"/>
            </a:pPr>
            <a:r>
              <a:rPr lang="en" sz="2400" dirty="0">
                <a:solidFill>
                  <a:srgbClr val="002060"/>
                </a:solidFill>
                <a:latin typeface="Times New Roman" panose="02020603050405020304" pitchFamily="18" charset="0"/>
                <a:ea typeface="Arial"/>
                <a:cs typeface="Times New Roman" panose="02020603050405020304" pitchFamily="18" charset="0"/>
                <a:sym typeface="Arial"/>
              </a:rPr>
              <a:t>Creation of a Crosswalk Document to support educators </a:t>
            </a:r>
            <a:endParaRPr sz="2400" dirty="0">
              <a:solidFill>
                <a:srgbClr val="002060"/>
              </a:solidFill>
              <a:latin typeface="Times New Roman" panose="02020603050405020304" pitchFamily="18" charset="0"/>
              <a:ea typeface="Arial"/>
              <a:cs typeface="Times New Roman" panose="02020603050405020304" pitchFamily="18" charset="0"/>
              <a:sym typeface="Arial"/>
            </a:endParaRPr>
          </a:p>
          <a:p>
            <a:pPr marL="419100" indent="-342900">
              <a:lnSpc>
                <a:spcPct val="115000"/>
              </a:lnSpc>
              <a:spcBef>
                <a:spcPts val="0"/>
              </a:spcBef>
              <a:buClr>
                <a:schemeClr val="accent5">
                  <a:lumMod val="50000"/>
                </a:schemeClr>
              </a:buClr>
              <a:buSzPts val="2400"/>
            </a:pPr>
            <a:r>
              <a:rPr lang="en" sz="2400" dirty="0">
                <a:solidFill>
                  <a:srgbClr val="002060"/>
                </a:solidFill>
                <a:latin typeface="Times New Roman" panose="02020603050405020304" pitchFamily="18" charset="0"/>
                <a:ea typeface="Arial"/>
                <a:cs typeface="Times New Roman" panose="02020603050405020304" pitchFamily="18" charset="0"/>
                <a:sym typeface="Arial"/>
              </a:rPr>
              <a:t>Content and Resources to Consider linked documents within the new structure document will be created and shared with divisions</a:t>
            </a:r>
            <a:endParaRPr sz="2400" dirty="0">
              <a:solidFill>
                <a:srgbClr val="002060"/>
              </a:solidFill>
              <a:latin typeface="Times New Roman" panose="02020603050405020304" pitchFamily="18" charset="0"/>
              <a:ea typeface="Arial"/>
              <a:cs typeface="Times New Roman" panose="02020603050405020304" pitchFamily="18" charset="0"/>
              <a:sym typeface="Arial"/>
            </a:endParaRPr>
          </a:p>
          <a:p>
            <a:pPr marL="419100" indent="-342900">
              <a:lnSpc>
                <a:spcPct val="115000"/>
              </a:lnSpc>
              <a:spcBef>
                <a:spcPts val="0"/>
              </a:spcBef>
              <a:buClr>
                <a:schemeClr val="accent5">
                  <a:lumMod val="50000"/>
                </a:schemeClr>
              </a:buClr>
              <a:buSzPts val="2400"/>
            </a:pPr>
            <a:r>
              <a:rPr lang="en" sz="2400" dirty="0">
                <a:solidFill>
                  <a:srgbClr val="002060"/>
                </a:solidFill>
                <a:latin typeface="Times New Roman" panose="02020603050405020304" pitchFamily="18" charset="0"/>
                <a:ea typeface="Arial"/>
                <a:cs typeface="Times New Roman" panose="02020603050405020304" pitchFamily="18" charset="0"/>
                <a:sym typeface="Arial"/>
              </a:rPr>
              <a:t>Professional learning opportunities throughout the Commonwealth and virtually after final review of the Standards</a:t>
            </a:r>
            <a:endParaRPr sz="240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indent="0">
              <a:spcBef>
                <a:spcPts val="0"/>
              </a:spcBef>
              <a:buNone/>
            </a:pPr>
            <a:endParaRPr dirty="0">
              <a:solidFill>
                <a:schemeClr val="dk1"/>
              </a:solidFill>
              <a:latin typeface="Arial"/>
              <a:ea typeface="Arial"/>
              <a:cs typeface="Arial"/>
              <a:sym typeface="Arial"/>
            </a:endParaRPr>
          </a:p>
        </p:txBody>
      </p:sp>
      <p:sp>
        <p:nvSpPr>
          <p:cNvPr id="4"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smtClean="0">
                <a:solidFill>
                  <a:srgbClr val="002060"/>
                </a:solidFill>
                <a:latin typeface="Times New Roman" panose="02020603050405020304" pitchFamily="18" charset="0"/>
                <a:ea typeface="Josefin Sans"/>
                <a:cs typeface="Times New Roman" panose="02020603050405020304" pitchFamily="18" charset="0"/>
                <a:sym typeface="Josefin Sans"/>
              </a:rPr>
              <a:t>Pathway to Full Implementation</a:t>
            </a:r>
            <a:endPar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91"/>
          <p:cNvSpPr txBox="1">
            <a:spLocks noGrp="1"/>
          </p:cNvSpPr>
          <p:nvPr>
            <p:ph type="body" idx="4294967295"/>
          </p:nvPr>
        </p:nvSpPr>
        <p:spPr>
          <a:xfrm>
            <a:off x="441434" y="611243"/>
            <a:ext cx="8300545" cy="3535089"/>
          </a:xfrm>
          <a:prstGeom prst="rect">
            <a:avLst/>
          </a:prstGeom>
        </p:spPr>
        <p:txBody>
          <a:bodyPr spcFirstLastPara="1" vert="horz" wrap="square" lIns="91425" tIns="91425" rIns="91425" bIns="91425" rtlCol="0" anchor="t" anchorCtr="0">
            <a:noAutofit/>
          </a:bodyPr>
          <a:lstStyle/>
          <a:p>
            <a:pPr marL="0" indent="0">
              <a:lnSpc>
                <a:spcPct val="100000"/>
              </a:lnSpc>
              <a:spcBef>
                <a:spcPts val="0"/>
              </a:spcBef>
              <a:buClr>
                <a:schemeClr val="dk1"/>
              </a:buClr>
              <a:buSzPts val="1100"/>
              <a:buNone/>
            </a:pPr>
            <a:r>
              <a:rPr lang="en-US" sz="3600" dirty="0" smtClean="0">
                <a:solidFill>
                  <a:srgbClr val="002060"/>
                </a:solidFill>
                <a:latin typeface="Times New Roman" panose="02020603050405020304" pitchFamily="18" charset="0"/>
                <a:ea typeface="Arial"/>
                <a:cs typeface="Times New Roman" panose="02020603050405020304" pitchFamily="18" charset="0"/>
                <a:sym typeface="Arial"/>
              </a:rPr>
              <a:t>The Standards of Learning in all subject areas shall be subject to regular review and revision to maintain rigor and to reflect a balance between content knowledge and the application of knowledge in preparation for eventual employment and lifelong learning.</a:t>
            </a:r>
          </a:p>
          <a:p>
            <a:pPr marL="0" indent="0" algn="r">
              <a:lnSpc>
                <a:spcPct val="100000"/>
              </a:lnSpc>
              <a:spcBef>
                <a:spcPts val="0"/>
              </a:spcBef>
              <a:buClr>
                <a:schemeClr val="dk1"/>
              </a:buClr>
              <a:buSzPts val="1100"/>
              <a:buNone/>
            </a:pPr>
            <a:endParaRPr lang="en" sz="2600" dirty="0" smtClean="0">
              <a:solidFill>
                <a:srgbClr val="002060"/>
              </a:solidFill>
              <a:latin typeface="Times New Roman"/>
              <a:ea typeface="Times New Roman"/>
              <a:cs typeface="Times New Roman"/>
              <a:sym typeface="Times New Roman"/>
            </a:endParaRPr>
          </a:p>
          <a:p>
            <a:pPr marL="0" indent="0" algn="r">
              <a:lnSpc>
                <a:spcPct val="100000"/>
              </a:lnSpc>
              <a:spcBef>
                <a:spcPts val="0"/>
              </a:spcBef>
              <a:buClr>
                <a:schemeClr val="dk1"/>
              </a:buClr>
              <a:buSzPts val="1100"/>
              <a:buNone/>
            </a:pPr>
            <a:r>
              <a:rPr lang="en" sz="2600" dirty="0" smtClean="0">
                <a:solidFill>
                  <a:srgbClr val="002060"/>
                </a:solidFill>
                <a:latin typeface="Times New Roman"/>
                <a:ea typeface="Times New Roman"/>
                <a:cs typeface="Times New Roman"/>
                <a:sym typeface="Times New Roman"/>
              </a:rPr>
              <a:t>§ </a:t>
            </a:r>
            <a:r>
              <a:rPr lang="en" sz="2600" dirty="0">
                <a:solidFill>
                  <a:srgbClr val="002060"/>
                </a:solidFill>
                <a:latin typeface="Times New Roman"/>
                <a:ea typeface="Times New Roman"/>
                <a:cs typeface="Times New Roman"/>
                <a:sym typeface="Times New Roman"/>
              </a:rPr>
              <a:t>22.1-253.13:1</a:t>
            </a:r>
            <a:endParaRPr sz="2600" dirty="0">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97"/>
          <p:cNvPicPr preferRelativeResize="0"/>
          <p:nvPr/>
        </p:nvPicPr>
        <p:blipFill rotWithShape="1">
          <a:blip r:embed="rId3">
            <a:alphaModFix/>
          </a:blip>
          <a:srcRect b="12929"/>
          <a:stretch/>
        </p:blipFill>
        <p:spPr>
          <a:xfrm>
            <a:off x="157654" y="994866"/>
            <a:ext cx="4106917" cy="2174003"/>
          </a:xfrm>
          <a:prstGeom prst="rect">
            <a:avLst/>
          </a:prstGeom>
          <a:noFill/>
          <a:ln>
            <a:noFill/>
          </a:ln>
        </p:spPr>
      </p:pic>
      <p:sp>
        <p:nvSpPr>
          <p:cNvPr id="899" name="Google Shape;899;p97"/>
          <p:cNvSpPr txBox="1"/>
          <p:nvPr/>
        </p:nvSpPr>
        <p:spPr>
          <a:xfrm>
            <a:off x="408971" y="594102"/>
            <a:ext cx="8537960" cy="4078009"/>
          </a:xfrm>
          <a:prstGeom prst="rect">
            <a:avLst/>
          </a:prstGeom>
          <a:noFill/>
          <a:ln>
            <a:noFill/>
          </a:ln>
        </p:spPr>
        <p:txBody>
          <a:bodyPr spcFirstLastPara="1" wrap="square" lIns="91425" tIns="91425" rIns="91425" bIns="91425" anchor="t" anchorCtr="0">
            <a:spAutoFit/>
          </a:bodyPr>
          <a:lstStyle/>
          <a:p>
            <a:pPr algn="r">
              <a:lnSpc>
                <a:spcPct val="115000"/>
              </a:lnSpc>
            </a:pPr>
            <a:r>
              <a:rPr lang="en" sz="2000" b="1" dirty="0">
                <a:solidFill>
                  <a:srgbClr val="002060"/>
                </a:solidFill>
                <a:latin typeface="Times New Roman" panose="02020603050405020304" pitchFamily="18" charset="0"/>
                <a:cs typeface="Times New Roman" panose="02020603050405020304" pitchFamily="18" charset="0"/>
              </a:rPr>
              <a:t>Andrea Emerson,</a:t>
            </a:r>
            <a:endParaRPr sz="2000" b="1" dirty="0">
              <a:solidFill>
                <a:srgbClr val="002060"/>
              </a:solidFill>
              <a:latin typeface="Times New Roman" panose="02020603050405020304" pitchFamily="18" charset="0"/>
              <a:cs typeface="Times New Roman" panose="02020603050405020304" pitchFamily="18" charset="0"/>
            </a:endParaRPr>
          </a:p>
          <a:p>
            <a:pPr algn="r">
              <a:lnSpc>
                <a:spcPct val="115000"/>
              </a:lnSpc>
            </a:pPr>
            <a:r>
              <a:rPr lang="en" sz="2000" dirty="0">
                <a:solidFill>
                  <a:srgbClr val="002060"/>
                </a:solidFill>
                <a:latin typeface="Times New Roman" panose="02020603050405020304" pitchFamily="18" charset="0"/>
                <a:cs typeface="Times New Roman" panose="02020603050405020304" pitchFamily="18" charset="0"/>
              </a:rPr>
              <a:t>History and Social Science Secondary Specialist</a:t>
            </a:r>
            <a:endParaRPr sz="2000" dirty="0">
              <a:solidFill>
                <a:srgbClr val="002060"/>
              </a:solidFill>
              <a:latin typeface="Times New Roman" panose="02020603050405020304" pitchFamily="18" charset="0"/>
              <a:cs typeface="Times New Roman" panose="02020603050405020304" pitchFamily="18" charset="0"/>
            </a:endParaRPr>
          </a:p>
          <a:p>
            <a:pPr algn="r">
              <a:lnSpc>
                <a:spcPct val="115000"/>
              </a:lnSpc>
            </a:pPr>
            <a:r>
              <a:rPr lang="en" sz="2000" b="1" u="sng" dirty="0">
                <a:solidFill>
                  <a:srgbClr val="D40032"/>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Andrea.Emerson@doe.virginia.gov</a:t>
            </a:r>
            <a:endParaRPr sz="2000" b="1" dirty="0">
              <a:solidFill>
                <a:schemeClr val="dk1"/>
              </a:solidFill>
              <a:latin typeface="Times New Roman" panose="02020603050405020304" pitchFamily="18" charset="0"/>
              <a:cs typeface="Times New Roman" panose="02020603050405020304" pitchFamily="18" charset="0"/>
            </a:endParaRPr>
          </a:p>
          <a:p>
            <a:pPr algn="r">
              <a:lnSpc>
                <a:spcPct val="115000"/>
              </a:lnSpc>
            </a:pPr>
            <a:endParaRPr sz="2000" b="1" dirty="0">
              <a:solidFill>
                <a:schemeClr val="dk1"/>
              </a:solidFill>
              <a:latin typeface="Times New Roman" panose="02020603050405020304" pitchFamily="18" charset="0"/>
              <a:cs typeface="Times New Roman" panose="02020603050405020304" pitchFamily="18" charset="0"/>
            </a:endParaRPr>
          </a:p>
          <a:p>
            <a:pPr algn="r">
              <a:lnSpc>
                <a:spcPct val="115000"/>
              </a:lnSpc>
            </a:pPr>
            <a:r>
              <a:rPr lang="en" sz="2000" b="1" dirty="0">
                <a:solidFill>
                  <a:srgbClr val="002060"/>
                </a:solidFill>
                <a:latin typeface="Times New Roman" panose="02020603050405020304" pitchFamily="18" charset="0"/>
                <a:cs typeface="Times New Roman" panose="02020603050405020304" pitchFamily="18" charset="0"/>
              </a:rPr>
              <a:t>Brandi McCracken,</a:t>
            </a:r>
            <a:endParaRPr sz="2000" b="1" dirty="0">
              <a:solidFill>
                <a:srgbClr val="002060"/>
              </a:solidFill>
              <a:latin typeface="Times New Roman" panose="02020603050405020304" pitchFamily="18" charset="0"/>
              <a:cs typeface="Times New Roman" panose="02020603050405020304" pitchFamily="18" charset="0"/>
            </a:endParaRPr>
          </a:p>
          <a:p>
            <a:pPr algn="r">
              <a:lnSpc>
                <a:spcPct val="115000"/>
              </a:lnSpc>
            </a:pPr>
            <a:r>
              <a:rPr lang="en" sz="2000" dirty="0">
                <a:solidFill>
                  <a:srgbClr val="002060"/>
                </a:solidFill>
                <a:latin typeface="Times New Roman" panose="02020603050405020304" pitchFamily="18" charset="0"/>
                <a:cs typeface="Times New Roman" panose="02020603050405020304" pitchFamily="18" charset="0"/>
              </a:rPr>
              <a:t>History and Social Science Elementary Specialist</a:t>
            </a:r>
            <a:endParaRPr sz="2000" dirty="0">
              <a:solidFill>
                <a:srgbClr val="002060"/>
              </a:solidFill>
              <a:latin typeface="Times New Roman" panose="02020603050405020304" pitchFamily="18" charset="0"/>
              <a:cs typeface="Times New Roman" panose="02020603050405020304" pitchFamily="18" charset="0"/>
            </a:endParaRPr>
          </a:p>
          <a:p>
            <a:pPr algn="r">
              <a:lnSpc>
                <a:spcPct val="115000"/>
              </a:lnSpc>
            </a:pPr>
            <a:r>
              <a:rPr lang="en" sz="2000" b="1" u="sng" dirty="0">
                <a:solidFill>
                  <a:srgbClr val="D40032"/>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Brandi.McCracken@doe.Virginia.gov</a:t>
            </a:r>
            <a:endParaRPr sz="2000" b="1" dirty="0">
              <a:solidFill>
                <a:schemeClr val="dk1"/>
              </a:solidFill>
              <a:latin typeface="Times New Roman" panose="02020603050405020304" pitchFamily="18" charset="0"/>
              <a:cs typeface="Times New Roman" panose="02020603050405020304" pitchFamily="18" charset="0"/>
            </a:endParaRPr>
          </a:p>
          <a:p>
            <a:pPr algn="r">
              <a:lnSpc>
                <a:spcPct val="115000"/>
              </a:lnSpc>
            </a:pPr>
            <a:endParaRPr sz="2000" b="1" dirty="0">
              <a:solidFill>
                <a:schemeClr val="dk1"/>
              </a:solidFill>
              <a:latin typeface="Times New Roman" panose="02020603050405020304" pitchFamily="18" charset="0"/>
              <a:cs typeface="Times New Roman" panose="02020603050405020304" pitchFamily="18" charset="0"/>
            </a:endParaRPr>
          </a:p>
          <a:p>
            <a:pPr algn="r">
              <a:lnSpc>
                <a:spcPct val="115000"/>
              </a:lnSpc>
            </a:pPr>
            <a:r>
              <a:rPr lang="en" sz="2000" b="1" dirty="0">
                <a:solidFill>
                  <a:srgbClr val="002060"/>
                </a:solidFill>
                <a:latin typeface="Times New Roman" panose="02020603050405020304" pitchFamily="18" charset="0"/>
                <a:cs typeface="Times New Roman" panose="02020603050405020304" pitchFamily="18" charset="0"/>
              </a:rPr>
              <a:t>Christonya Brown,</a:t>
            </a:r>
            <a:endParaRPr sz="2000" b="1" dirty="0">
              <a:solidFill>
                <a:srgbClr val="002060"/>
              </a:solidFill>
              <a:latin typeface="Times New Roman" panose="02020603050405020304" pitchFamily="18" charset="0"/>
              <a:cs typeface="Times New Roman" panose="02020603050405020304" pitchFamily="18" charset="0"/>
            </a:endParaRPr>
          </a:p>
          <a:p>
            <a:pPr algn="r">
              <a:lnSpc>
                <a:spcPct val="115000"/>
              </a:lnSpc>
            </a:pPr>
            <a:r>
              <a:rPr lang="en" sz="2000" dirty="0">
                <a:solidFill>
                  <a:srgbClr val="002060"/>
                </a:solidFill>
                <a:latin typeface="Times New Roman" panose="02020603050405020304" pitchFamily="18" charset="0"/>
                <a:cs typeface="Times New Roman" panose="02020603050405020304" pitchFamily="18" charset="0"/>
              </a:rPr>
              <a:t>History and Social Science Coordinator</a:t>
            </a:r>
            <a:endParaRPr sz="2000" dirty="0">
              <a:solidFill>
                <a:srgbClr val="002060"/>
              </a:solidFill>
              <a:latin typeface="Times New Roman" panose="02020603050405020304" pitchFamily="18" charset="0"/>
              <a:cs typeface="Times New Roman" panose="02020603050405020304" pitchFamily="18" charset="0"/>
            </a:endParaRPr>
          </a:p>
          <a:p>
            <a:pPr algn="r">
              <a:lnSpc>
                <a:spcPct val="115000"/>
              </a:lnSpc>
            </a:pPr>
            <a:r>
              <a:rPr lang="en" sz="2000" b="1" u="sng" dirty="0">
                <a:solidFill>
                  <a:srgbClr val="D40032"/>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Christonya.Brown@doe.Virginia.gov</a:t>
            </a:r>
            <a:endParaRPr sz="13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prstGeom prst="rect">
            <a:avLst/>
          </a:prstGeom>
          <a:noFill/>
          <a:ln>
            <a:noFill/>
          </a:ln>
        </p:spPr>
        <p:txBody>
          <a:bodyPr spcFirstLastPara="1" vert="horz" wrap="square" lIns="68575" tIns="34275" rIns="68575" bIns="34275" rtlCol="0" anchor="ctr" anchorCtr="0">
            <a:normAutofit/>
          </a:bodyPr>
          <a:lstStyle/>
          <a:p>
            <a:pPr>
              <a:spcBef>
                <a:spcPts val="0"/>
              </a:spcBef>
              <a:buSzPts val="1400"/>
            </a:pPr>
            <a:r>
              <a:rPr lang="en" sz="3600" b="1" dirty="0">
                <a:solidFill>
                  <a:srgbClr val="002060"/>
                </a:solidFill>
                <a:latin typeface="Josefin Sans"/>
                <a:ea typeface="Josefin Sans"/>
                <a:cs typeface="Josefin Sans"/>
                <a:sym typeface="Josefin Sans"/>
              </a:rPr>
              <a:t>Standards vs. Instruction</a:t>
            </a:r>
            <a:endParaRPr sz="3600" b="1" dirty="0">
              <a:solidFill>
                <a:srgbClr val="002060"/>
              </a:solidFill>
              <a:latin typeface="Josefin Sans"/>
              <a:ea typeface="Josefin Sans"/>
              <a:cs typeface="Josefin Sans"/>
              <a:sym typeface="Josefin Sans"/>
            </a:endParaRPr>
          </a:p>
        </p:txBody>
      </p:sp>
      <p:sp>
        <p:nvSpPr>
          <p:cNvPr id="156" name="Google Shape;156;p29"/>
          <p:cNvSpPr txBox="1">
            <a:spLocks noGrp="1"/>
          </p:cNvSpPr>
          <p:nvPr>
            <p:ph idx="1"/>
          </p:nvPr>
        </p:nvSpPr>
        <p:spPr>
          <a:xfrm>
            <a:off x="457200" y="1403132"/>
            <a:ext cx="8379372" cy="3229469"/>
          </a:xfrm>
          <a:prstGeom prst="rect">
            <a:avLst/>
          </a:prstGeom>
          <a:noFill/>
          <a:ln>
            <a:noFill/>
          </a:ln>
        </p:spPr>
        <p:txBody>
          <a:bodyPr spcFirstLastPara="1" vert="horz" wrap="square" lIns="68575" tIns="34275" rIns="68575" bIns="34275" rtlCol="0" anchor="t" anchorCtr="0">
            <a:normAutofit/>
          </a:bodyPr>
          <a:lstStyle/>
          <a:p>
            <a:pPr marL="0" indent="0" algn="ctr">
              <a:spcBef>
                <a:spcPts val="800"/>
              </a:spcBef>
              <a:buSzPts val="1400"/>
              <a:buNone/>
            </a:pPr>
            <a:r>
              <a:rPr lang="en-US" sz="2800" dirty="0">
                <a:solidFill>
                  <a:srgbClr val="002060"/>
                </a:solidFill>
                <a:latin typeface="Times New Roman" panose="02020603050405020304" pitchFamily="18" charset="0"/>
                <a:ea typeface="Trebuchet MS"/>
                <a:cs typeface="Times New Roman" panose="02020603050405020304" pitchFamily="18" charset="0"/>
                <a:sym typeface="Trebuchet MS"/>
              </a:rPr>
              <a:t>The Standards are used by school divisions to design their local core instructional program for all students known as Tier 1. Tier 1 is implementing well researched programs and practices that have produced good outcomes for students. (VTSS VDOE)</a:t>
            </a:r>
            <a:endParaRPr sz="2800" dirty="0">
              <a:solidFill>
                <a:srgbClr val="002060"/>
              </a:solidFill>
              <a:latin typeface="Times New Roman" panose="02020603050405020304" pitchFamily="18" charset="0"/>
              <a:ea typeface="Trebuchet MS"/>
              <a:cs typeface="Times New Roman" panose="02020603050405020304" pitchFamily="18" charset="0"/>
              <a:sym typeface="Trebuchet MS"/>
            </a:endParaRPr>
          </a:p>
        </p:txBody>
      </p:sp>
    </p:spTree>
    <p:extLst>
      <p:ext uri="{BB962C8B-B14F-4D97-AF65-F5344CB8AC3E}">
        <p14:creationId xmlns:p14="http://schemas.microsoft.com/office/powerpoint/2010/main" val="2099875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prstGeom prst="rect">
            <a:avLst/>
          </a:prstGeom>
          <a:noFill/>
          <a:ln>
            <a:noFill/>
          </a:ln>
        </p:spPr>
        <p:txBody>
          <a:bodyPr spcFirstLastPara="1" vert="horz" wrap="square" lIns="68575" tIns="34275" rIns="68575" bIns="34275" rtlCol="0" anchor="ctr" anchorCtr="0">
            <a:normAutofit/>
          </a:bodyPr>
          <a:lstStyle/>
          <a:p>
            <a:pPr>
              <a:spcBef>
                <a:spcPts val="0"/>
              </a:spcBef>
              <a:buSzPts val="1400"/>
            </a:pPr>
            <a:r>
              <a:rPr lang="en" sz="3600" b="1" dirty="0">
                <a:solidFill>
                  <a:srgbClr val="002060"/>
                </a:solidFill>
                <a:latin typeface="Josefin Sans"/>
                <a:ea typeface="Josefin Sans"/>
                <a:cs typeface="Josefin Sans"/>
                <a:sym typeface="Josefin Sans"/>
              </a:rPr>
              <a:t>Standards vs. Instruction</a:t>
            </a:r>
            <a:endParaRPr sz="3600" b="1" dirty="0">
              <a:solidFill>
                <a:srgbClr val="002060"/>
              </a:solidFill>
              <a:latin typeface="Josefin Sans"/>
              <a:ea typeface="Josefin Sans"/>
              <a:cs typeface="Josefin Sans"/>
              <a:sym typeface="Josefin Sans"/>
            </a:endParaRPr>
          </a:p>
        </p:txBody>
      </p:sp>
      <p:sp>
        <p:nvSpPr>
          <p:cNvPr id="156" name="Google Shape;156;p29"/>
          <p:cNvSpPr txBox="1">
            <a:spLocks noGrp="1"/>
          </p:cNvSpPr>
          <p:nvPr>
            <p:ph idx="1"/>
          </p:nvPr>
        </p:nvSpPr>
        <p:spPr>
          <a:xfrm>
            <a:off x="457200" y="1403132"/>
            <a:ext cx="8379372" cy="3229469"/>
          </a:xfrm>
          <a:prstGeom prst="rect">
            <a:avLst/>
          </a:prstGeom>
          <a:noFill/>
          <a:ln>
            <a:noFill/>
          </a:ln>
        </p:spPr>
        <p:txBody>
          <a:bodyPr spcFirstLastPara="1" vert="horz" wrap="square" lIns="68575" tIns="34275" rIns="68575" bIns="34275" rtlCol="0" anchor="t" anchorCtr="0">
            <a:noAutofit/>
          </a:bodyPr>
          <a:lstStyle/>
          <a:p>
            <a:pPr marL="0" indent="0" algn="ctr">
              <a:spcBef>
                <a:spcPts val="800"/>
              </a:spcBef>
              <a:buSzPts val="1400"/>
              <a:buNone/>
            </a:pPr>
            <a:r>
              <a:rPr lang="en-US" sz="3200" dirty="0">
                <a:solidFill>
                  <a:srgbClr val="002060"/>
                </a:solidFill>
                <a:latin typeface="Times New Roman" panose="02020603050405020304" pitchFamily="18" charset="0"/>
                <a:ea typeface="Trebuchet MS"/>
                <a:cs typeface="Times New Roman" panose="02020603050405020304" pitchFamily="18" charset="0"/>
                <a:sym typeface="Trebuchet MS"/>
              </a:rPr>
              <a:t>The work during the Review and Revision of the Standards of Learning for history and social science focused on reviewing and revising the Standards and not the work done at the local level to design curriculum to meet the exceptional needs of students </a:t>
            </a:r>
            <a:r>
              <a:rPr lang="en-US" sz="3200" dirty="0" smtClean="0">
                <a:solidFill>
                  <a:srgbClr val="002060"/>
                </a:solidFill>
                <a:latin typeface="Times New Roman" panose="02020603050405020304" pitchFamily="18" charset="0"/>
                <a:ea typeface="Trebuchet MS"/>
                <a:cs typeface="Times New Roman" panose="02020603050405020304" pitchFamily="18" charset="0"/>
                <a:sym typeface="Trebuchet MS"/>
              </a:rPr>
              <a:t>(</a:t>
            </a:r>
            <a:r>
              <a:rPr lang="en-US" sz="3200" dirty="0">
                <a:solidFill>
                  <a:srgbClr val="002060"/>
                </a:solidFill>
                <a:latin typeface="Times New Roman" panose="02020603050405020304" pitchFamily="18" charset="0"/>
                <a:ea typeface="Trebuchet MS"/>
                <a:cs typeface="Times New Roman" panose="02020603050405020304" pitchFamily="18" charset="0"/>
                <a:sym typeface="Trebuchet MS"/>
              </a:rPr>
              <a:t>English Language Learners, Gifted, and Students with Disabilities).</a:t>
            </a:r>
            <a:endParaRPr sz="3200" dirty="0">
              <a:solidFill>
                <a:srgbClr val="002060"/>
              </a:solidFill>
              <a:latin typeface="Times New Roman" panose="02020603050405020304" pitchFamily="18" charset="0"/>
              <a:ea typeface="Trebuchet MS"/>
              <a:cs typeface="Times New Roman" panose="02020603050405020304" pitchFamily="18" charset="0"/>
              <a:sym typeface="Trebuchet MS"/>
            </a:endParaRPr>
          </a:p>
        </p:txBody>
      </p:sp>
    </p:spTree>
    <p:extLst>
      <p:ext uri="{BB962C8B-B14F-4D97-AF65-F5344CB8AC3E}">
        <p14:creationId xmlns:p14="http://schemas.microsoft.com/office/powerpoint/2010/main" val="4156589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prstGeom prst="rect">
            <a:avLst/>
          </a:prstGeom>
          <a:noFill/>
          <a:ln>
            <a:noFill/>
          </a:ln>
        </p:spPr>
        <p:txBody>
          <a:bodyPr spcFirstLastPara="1" vert="horz" wrap="square" lIns="68575" tIns="34275" rIns="68575" bIns="34275" rtlCol="0" anchor="ctr" anchorCtr="0">
            <a:normAutofit/>
          </a:bodyPr>
          <a:lstStyle/>
          <a:p>
            <a:pPr>
              <a:spcBef>
                <a:spcPts val="0"/>
              </a:spcBef>
              <a:buSzPts val="1400"/>
            </a:pPr>
            <a:r>
              <a:rPr lang="en" sz="3600" b="1" dirty="0">
                <a:solidFill>
                  <a:srgbClr val="002060"/>
                </a:solidFill>
                <a:latin typeface="Josefin Sans"/>
                <a:ea typeface="Josefin Sans"/>
                <a:cs typeface="Josefin Sans"/>
                <a:sym typeface="Josefin Sans"/>
              </a:rPr>
              <a:t>Standards vs. Curriculum</a:t>
            </a:r>
            <a:endParaRPr sz="3600" b="1" dirty="0">
              <a:solidFill>
                <a:srgbClr val="002060"/>
              </a:solidFill>
              <a:latin typeface="Josefin Sans"/>
              <a:ea typeface="Josefin Sans"/>
              <a:cs typeface="Josefin Sans"/>
              <a:sym typeface="Josefin Sans"/>
            </a:endParaRPr>
          </a:p>
        </p:txBody>
      </p:sp>
      <p:graphicFrame>
        <p:nvGraphicFramePr>
          <p:cNvPr id="5" name="Table 4"/>
          <p:cNvGraphicFramePr>
            <a:graphicFrameLocks noGrp="1"/>
          </p:cNvGraphicFramePr>
          <p:nvPr>
            <p:extLst>
              <p:ext uri="{D42A27DB-BD31-4B8C-83A1-F6EECF244321}">
                <p14:modId xmlns:p14="http://schemas.microsoft.com/office/powerpoint/2010/main" val="1344665132"/>
              </p:ext>
            </p:extLst>
          </p:nvPr>
        </p:nvGraphicFramePr>
        <p:xfrm>
          <a:off x="702128" y="1350963"/>
          <a:ext cx="7739744" cy="3450066"/>
        </p:xfrm>
        <a:graphic>
          <a:graphicData uri="http://schemas.openxmlformats.org/drawingml/2006/table">
            <a:tbl>
              <a:tblPr/>
              <a:tblGrid>
                <a:gridCol w="3624943">
                  <a:extLst>
                    <a:ext uri="{9D8B030D-6E8A-4147-A177-3AD203B41FA5}">
                      <a16:colId xmlns:a16="http://schemas.microsoft.com/office/drawing/2014/main" val="3912770671"/>
                    </a:ext>
                  </a:extLst>
                </a:gridCol>
                <a:gridCol w="4114801">
                  <a:extLst>
                    <a:ext uri="{9D8B030D-6E8A-4147-A177-3AD203B41FA5}">
                      <a16:colId xmlns:a16="http://schemas.microsoft.com/office/drawing/2014/main" val="3125118389"/>
                    </a:ext>
                  </a:extLst>
                </a:gridCol>
              </a:tblGrid>
              <a:tr h="252176">
                <a:tc>
                  <a:txBody>
                    <a:bodyPr/>
                    <a:lstStyle/>
                    <a:p>
                      <a:pPr algn="ctr" rtl="0" fontAlgn="t">
                        <a:spcBef>
                          <a:spcPts val="0"/>
                        </a:spcBef>
                        <a:spcAft>
                          <a:spcPts val="0"/>
                        </a:spcAft>
                      </a:pPr>
                      <a:r>
                        <a:rPr lang="en-US" sz="2400" b="1" i="0" u="none" strike="noStrike" dirty="0">
                          <a:solidFill>
                            <a:srgbClr val="002060"/>
                          </a:solidFill>
                          <a:effectLst/>
                          <a:latin typeface="Times New Roman" panose="02020603050405020304" pitchFamily="18" charset="0"/>
                          <a:cs typeface="Times New Roman" panose="02020603050405020304" pitchFamily="18" charset="0"/>
                        </a:rPr>
                        <a:t>Standards</a:t>
                      </a:r>
                      <a:endParaRPr lang="en-US" sz="2400" dirty="0">
                        <a:solidFill>
                          <a:srgbClr val="002060"/>
                        </a:solidFill>
                        <a:effectLst/>
                        <a:latin typeface="Times New Roman" panose="02020603050405020304" pitchFamily="18" charset="0"/>
                        <a:cs typeface="Times New Roman" panose="02020603050405020304" pitchFamily="18" charset="0"/>
                      </a:endParaRPr>
                    </a:p>
                  </a:txBody>
                  <a:tcPr marL="28527" marR="28527" marT="37085" marB="37085">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algn="ctr" rtl="0" fontAlgn="t">
                        <a:spcBef>
                          <a:spcPts val="0"/>
                        </a:spcBef>
                        <a:spcAft>
                          <a:spcPts val="0"/>
                        </a:spcAft>
                      </a:pPr>
                      <a:r>
                        <a:rPr lang="en-US" sz="2400" b="1" i="0" u="none" strike="noStrike" dirty="0">
                          <a:solidFill>
                            <a:srgbClr val="002060"/>
                          </a:solidFill>
                          <a:effectLst/>
                          <a:latin typeface="Times New Roman" panose="02020603050405020304" pitchFamily="18" charset="0"/>
                          <a:cs typeface="Times New Roman" panose="02020603050405020304" pitchFamily="18" charset="0"/>
                        </a:rPr>
                        <a:t>Curriculum</a:t>
                      </a:r>
                      <a:endParaRPr lang="en-US" sz="2400" dirty="0">
                        <a:solidFill>
                          <a:srgbClr val="002060"/>
                        </a:solidFill>
                        <a:effectLst/>
                        <a:latin typeface="Times New Roman" panose="02020603050405020304" pitchFamily="18" charset="0"/>
                        <a:cs typeface="Times New Roman" panose="02020603050405020304" pitchFamily="18" charset="0"/>
                      </a:endParaRPr>
                    </a:p>
                  </a:txBody>
                  <a:tcPr marL="28527" marR="28527" marT="37085" marB="37085">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195696153"/>
                  </a:ext>
                </a:extLst>
              </a:tr>
              <a:tr h="1279137">
                <a:tc>
                  <a:txBody>
                    <a:bodyPr/>
                    <a:lstStyle/>
                    <a:p>
                      <a:pPr marL="285750" indent="0" rtl="0" fontAlgn="t">
                        <a:spcBef>
                          <a:spcPts val="0"/>
                        </a:spcBef>
                        <a:spcAft>
                          <a:spcPts val="0"/>
                        </a:spcAft>
                      </a:pPr>
                      <a:r>
                        <a:rPr lang="en-US" sz="1800" b="0" i="0" u="none" strike="noStrike" dirty="0">
                          <a:solidFill>
                            <a:srgbClr val="002060"/>
                          </a:solidFill>
                          <a:effectLst/>
                          <a:latin typeface="Times New Roman" panose="02020603050405020304" pitchFamily="18" charset="0"/>
                          <a:cs typeface="Times New Roman" panose="02020603050405020304" pitchFamily="18" charset="0"/>
                        </a:rPr>
                        <a:t>Establish a </a:t>
                      </a:r>
                      <a:r>
                        <a:rPr lang="en-US" sz="1800" b="1" i="0" u="none" strike="noStrike" dirty="0">
                          <a:solidFill>
                            <a:srgbClr val="002060"/>
                          </a:solidFill>
                          <a:effectLst/>
                          <a:latin typeface="Times New Roman" panose="02020603050405020304" pitchFamily="18" charset="0"/>
                          <a:cs typeface="Times New Roman" panose="02020603050405020304" pitchFamily="18" charset="0"/>
                        </a:rPr>
                        <a:t>statewide baseline </a:t>
                      </a:r>
                      <a:r>
                        <a:rPr lang="en-US" sz="1800" b="0" i="0" u="none" strike="noStrike" dirty="0">
                          <a:solidFill>
                            <a:srgbClr val="002060"/>
                          </a:solidFill>
                          <a:effectLst/>
                          <a:latin typeface="Times New Roman" panose="02020603050405020304" pitchFamily="18" charset="0"/>
                          <a:cs typeface="Times New Roman" panose="02020603050405020304" pitchFamily="18" charset="0"/>
                        </a:rPr>
                        <a:t>of what students should know and be able to do at the conclusion of a course</a:t>
                      </a:r>
                      <a:endParaRPr lang="en-US" sz="1800" dirty="0">
                        <a:solidFill>
                          <a:srgbClr val="002060"/>
                        </a:solidFill>
                        <a:effectLst/>
                        <a:latin typeface="Times New Roman" panose="02020603050405020304" pitchFamily="18" charset="0"/>
                        <a:cs typeface="Times New Roman" panose="02020603050405020304" pitchFamily="18" charset="0"/>
                      </a:endParaRPr>
                    </a:p>
                  </a:txBody>
                  <a:tcPr marL="28527" marR="28527" marT="37085" marB="37085">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marL="342900" indent="0" rtl="0" fontAlgn="t">
                        <a:spcBef>
                          <a:spcPts val="0"/>
                        </a:spcBef>
                        <a:spcAft>
                          <a:spcPts val="0"/>
                        </a:spcAft>
                      </a:pPr>
                      <a:r>
                        <a:rPr lang="en-US" sz="1800" b="0" i="0" u="none" strike="noStrike" dirty="0">
                          <a:solidFill>
                            <a:srgbClr val="002060"/>
                          </a:solidFill>
                          <a:effectLst/>
                          <a:latin typeface="Times New Roman" panose="02020603050405020304" pitchFamily="18" charset="0"/>
                          <a:cs typeface="Times New Roman" panose="02020603050405020304" pitchFamily="18" charset="0"/>
                        </a:rPr>
                        <a:t>Outlines the </a:t>
                      </a:r>
                      <a:r>
                        <a:rPr lang="en-US" sz="1800" b="1" i="0" u="none" strike="noStrike" dirty="0">
                          <a:solidFill>
                            <a:srgbClr val="002060"/>
                          </a:solidFill>
                          <a:effectLst/>
                          <a:latin typeface="Times New Roman" panose="02020603050405020304" pitchFamily="18" charset="0"/>
                          <a:cs typeface="Times New Roman" panose="02020603050405020304" pitchFamily="18" charset="0"/>
                        </a:rPr>
                        <a:t>instructional program </a:t>
                      </a:r>
                      <a:r>
                        <a:rPr lang="en-US" sz="1800" b="0" i="0" u="none" strike="noStrike" dirty="0">
                          <a:solidFill>
                            <a:srgbClr val="002060"/>
                          </a:solidFill>
                          <a:effectLst/>
                          <a:latin typeface="Times New Roman" panose="02020603050405020304" pitchFamily="18" charset="0"/>
                          <a:cs typeface="Times New Roman" panose="02020603050405020304" pitchFamily="18" charset="0"/>
                        </a:rPr>
                        <a:t>and should emphasize the development of students' abilities to acquire and apply the standards</a:t>
                      </a:r>
                      <a:endParaRPr lang="en-US" sz="1800" dirty="0">
                        <a:solidFill>
                          <a:srgbClr val="002060"/>
                        </a:solidFill>
                        <a:effectLst/>
                        <a:latin typeface="Times New Roman" panose="02020603050405020304" pitchFamily="18" charset="0"/>
                        <a:cs typeface="Times New Roman" panose="02020603050405020304" pitchFamily="18" charset="0"/>
                      </a:endParaRPr>
                    </a:p>
                  </a:txBody>
                  <a:tcPr marL="28527" marR="28527" marT="37085" marB="37085">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3085325035"/>
                  </a:ext>
                </a:extLst>
              </a:tr>
              <a:tr h="1730999">
                <a:tc>
                  <a:txBody>
                    <a:bodyPr/>
                    <a:lstStyle/>
                    <a:p>
                      <a:pPr marL="285750" indent="0" rtl="0" fontAlgn="t">
                        <a:spcBef>
                          <a:spcPts val="1100"/>
                        </a:spcBef>
                        <a:spcAft>
                          <a:spcPts val="0"/>
                        </a:spcAft>
                      </a:pPr>
                      <a:r>
                        <a:rPr lang="en-US" sz="1800" b="0" i="0" u="none" strike="noStrike" dirty="0">
                          <a:solidFill>
                            <a:srgbClr val="002060"/>
                          </a:solidFill>
                          <a:effectLst/>
                          <a:latin typeface="Times New Roman" panose="02020603050405020304" pitchFamily="18" charset="0"/>
                          <a:cs typeface="Times New Roman" panose="02020603050405020304" pitchFamily="18" charset="0"/>
                        </a:rPr>
                        <a:t>Are </a:t>
                      </a:r>
                      <a:r>
                        <a:rPr lang="en-US" sz="1800" b="1" i="0" u="none" strike="noStrike" dirty="0">
                          <a:solidFill>
                            <a:srgbClr val="002060"/>
                          </a:solidFill>
                          <a:effectLst/>
                          <a:latin typeface="Times New Roman" panose="02020603050405020304" pitchFamily="18" charset="0"/>
                          <a:cs typeface="Times New Roman" panose="02020603050405020304" pitchFamily="18" charset="0"/>
                        </a:rPr>
                        <a:t>vertically aligned </a:t>
                      </a:r>
                      <a:r>
                        <a:rPr lang="en-US" sz="1800" b="0" i="0" u="none" strike="noStrike" dirty="0">
                          <a:solidFill>
                            <a:srgbClr val="002060"/>
                          </a:solidFill>
                          <a:effectLst/>
                          <a:latin typeface="Times New Roman" panose="02020603050405020304" pitchFamily="18" charset="0"/>
                          <a:cs typeface="Times New Roman" panose="02020603050405020304" pitchFamily="18" charset="0"/>
                        </a:rPr>
                        <a:t>and represents a goal or outcome of an educational program</a:t>
                      </a:r>
                      <a:endParaRPr lang="en-US" sz="1800" dirty="0">
                        <a:solidFill>
                          <a:srgbClr val="002060"/>
                        </a:solidFill>
                        <a:effectLst/>
                        <a:latin typeface="Times New Roman" panose="02020603050405020304" pitchFamily="18" charset="0"/>
                        <a:cs typeface="Times New Roman" panose="02020603050405020304" pitchFamily="18" charset="0"/>
                      </a:endParaRPr>
                    </a:p>
                  </a:txBody>
                  <a:tcPr marL="28527" marR="28527" marT="37085" marB="37085">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marL="342900" indent="0" rtl="0" fontAlgn="t">
                        <a:spcBef>
                          <a:spcPts val="0"/>
                        </a:spcBef>
                        <a:spcAft>
                          <a:spcPts val="0"/>
                        </a:spcAft>
                      </a:pPr>
                      <a:r>
                        <a:rPr lang="en-US" sz="1800" b="0" i="0" u="none" strike="noStrike" dirty="0">
                          <a:solidFill>
                            <a:srgbClr val="002060"/>
                          </a:solidFill>
                          <a:effectLst/>
                          <a:latin typeface="Times New Roman" panose="02020603050405020304" pitchFamily="18" charset="0"/>
                          <a:cs typeface="Times New Roman" panose="02020603050405020304" pitchFamily="18" charset="0"/>
                        </a:rPr>
                        <a:t>Must ensure that </a:t>
                      </a:r>
                      <a:r>
                        <a:rPr lang="en-US" sz="1800" b="1" i="0" u="none" strike="noStrike" dirty="0">
                          <a:solidFill>
                            <a:srgbClr val="002060"/>
                          </a:solidFill>
                          <a:effectLst/>
                          <a:latin typeface="Times New Roman" panose="02020603050405020304" pitchFamily="18" charset="0"/>
                          <a:cs typeface="Times New Roman" panose="02020603050405020304" pitchFamily="18" charset="0"/>
                        </a:rPr>
                        <a:t>appropriate accommodations </a:t>
                      </a:r>
                      <a:r>
                        <a:rPr lang="en-US" sz="1800" b="0" i="0" u="none" strike="noStrike" dirty="0">
                          <a:solidFill>
                            <a:srgbClr val="002060"/>
                          </a:solidFill>
                          <a:effectLst/>
                          <a:latin typeface="Times New Roman" panose="02020603050405020304" pitchFamily="18" charset="0"/>
                          <a:cs typeface="Times New Roman" panose="02020603050405020304" pitchFamily="18" charset="0"/>
                        </a:rPr>
                        <a:t>are made for diverse populations of students and indicate the decisions on how best to help students meet these program goals. </a:t>
                      </a:r>
                      <a:endParaRPr lang="en-US" sz="1800" dirty="0">
                        <a:solidFill>
                          <a:srgbClr val="002060"/>
                        </a:solidFill>
                        <a:effectLst/>
                        <a:latin typeface="Times New Roman" panose="02020603050405020304" pitchFamily="18" charset="0"/>
                        <a:cs typeface="Times New Roman" panose="02020603050405020304" pitchFamily="18" charset="0"/>
                      </a:endParaRPr>
                    </a:p>
                  </a:txBody>
                  <a:tcPr marL="28527" marR="28527" marT="37085" marB="37085">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1346431485"/>
                  </a:ext>
                </a:extLst>
              </a:tr>
            </a:tbl>
          </a:graphicData>
        </a:graphic>
      </p:graphicFrame>
      <p:sp>
        <p:nvSpPr>
          <p:cNvPr id="6" name="Rectangle 2"/>
          <p:cNvSpPr>
            <a:spLocks noChangeArrowheads="1"/>
          </p:cNvSpPr>
          <p:nvPr/>
        </p:nvSpPr>
        <p:spPr bwMode="auto">
          <a:xfrm>
            <a:off x="3340102" y="13948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91801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prstGeom prst="rect">
            <a:avLst/>
          </a:prstGeom>
          <a:noFill/>
          <a:ln>
            <a:noFill/>
          </a:ln>
        </p:spPr>
        <p:txBody>
          <a:bodyPr spcFirstLastPara="1" vert="horz" wrap="square" lIns="68575" tIns="34275" rIns="68575" bIns="34275" rtlCol="0" anchor="ctr" anchorCtr="0">
            <a:normAutofit/>
          </a:bodyPr>
          <a:lstStyle/>
          <a:p>
            <a:pPr>
              <a:spcBef>
                <a:spcPts val="0"/>
              </a:spcBef>
              <a:buSzPts val="1400"/>
            </a:pPr>
            <a:r>
              <a:rPr lang="en" sz="3600" b="1" dirty="0">
                <a:solidFill>
                  <a:srgbClr val="002060"/>
                </a:solidFill>
                <a:latin typeface="Josefin Sans"/>
                <a:ea typeface="Josefin Sans"/>
                <a:cs typeface="Josefin Sans"/>
                <a:sym typeface="Josefin Sans"/>
              </a:rPr>
              <a:t>Standards vs. Curriculum</a:t>
            </a:r>
            <a:endParaRPr sz="3600" b="1" dirty="0">
              <a:solidFill>
                <a:srgbClr val="002060"/>
              </a:solidFill>
              <a:latin typeface="Josefin Sans"/>
              <a:ea typeface="Josefin Sans"/>
              <a:cs typeface="Josefin Sans"/>
              <a:sym typeface="Josefin Sans"/>
            </a:endParaRPr>
          </a:p>
        </p:txBody>
      </p:sp>
      <p:sp>
        <p:nvSpPr>
          <p:cNvPr id="6" name="Rectangle 2"/>
          <p:cNvSpPr>
            <a:spLocks noChangeArrowheads="1"/>
          </p:cNvSpPr>
          <p:nvPr/>
        </p:nvSpPr>
        <p:spPr bwMode="auto">
          <a:xfrm>
            <a:off x="3340102" y="13948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713677247"/>
              </p:ext>
            </p:extLst>
          </p:nvPr>
        </p:nvGraphicFramePr>
        <p:xfrm>
          <a:off x="628650" y="1280036"/>
          <a:ext cx="7886700" cy="3535866"/>
        </p:xfrm>
        <a:graphic>
          <a:graphicData uri="http://schemas.openxmlformats.org/drawingml/2006/table">
            <a:tbl>
              <a:tblPr/>
              <a:tblGrid>
                <a:gridCol w="3182031">
                  <a:extLst>
                    <a:ext uri="{9D8B030D-6E8A-4147-A177-3AD203B41FA5}">
                      <a16:colId xmlns:a16="http://schemas.microsoft.com/office/drawing/2014/main" val="3288914897"/>
                    </a:ext>
                  </a:extLst>
                </a:gridCol>
                <a:gridCol w="4704669">
                  <a:extLst>
                    <a:ext uri="{9D8B030D-6E8A-4147-A177-3AD203B41FA5}">
                      <a16:colId xmlns:a16="http://schemas.microsoft.com/office/drawing/2014/main" val="2103426606"/>
                    </a:ext>
                  </a:extLst>
                </a:gridCol>
              </a:tblGrid>
              <a:tr h="228877">
                <a:tc>
                  <a:txBody>
                    <a:bodyPr/>
                    <a:lstStyle/>
                    <a:p>
                      <a:pPr algn="ctr" rtl="0" fontAlgn="t">
                        <a:spcBef>
                          <a:spcPts val="0"/>
                        </a:spcBef>
                        <a:spcAft>
                          <a:spcPts val="0"/>
                        </a:spcAft>
                      </a:pPr>
                      <a:r>
                        <a:rPr lang="en-US" sz="2000" b="1" i="0" u="none" strike="noStrike" dirty="0">
                          <a:solidFill>
                            <a:srgbClr val="002060"/>
                          </a:solidFill>
                          <a:effectLst/>
                          <a:latin typeface="Times New Roman" panose="02020603050405020304" pitchFamily="18" charset="0"/>
                          <a:cs typeface="Times New Roman" panose="02020603050405020304" pitchFamily="18" charset="0"/>
                        </a:rPr>
                        <a:t>Standards</a:t>
                      </a:r>
                      <a:endParaRPr lang="en-US" sz="2000" dirty="0">
                        <a:solidFill>
                          <a:srgbClr val="002060"/>
                        </a:solidFill>
                        <a:effectLst/>
                        <a:latin typeface="Times New Roman" panose="02020603050405020304" pitchFamily="18" charset="0"/>
                        <a:cs typeface="Times New Roman" panose="02020603050405020304" pitchFamily="18" charset="0"/>
                      </a:endParaRPr>
                    </a:p>
                  </a:txBody>
                  <a:tcPr marL="27378" marR="27378" marT="35591" marB="35591">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algn="ctr" rtl="0" fontAlgn="t">
                        <a:spcBef>
                          <a:spcPts val="0"/>
                        </a:spcBef>
                        <a:spcAft>
                          <a:spcPts val="0"/>
                        </a:spcAft>
                      </a:pPr>
                      <a:r>
                        <a:rPr lang="en-US" sz="2000" b="1" i="0" u="none" strike="noStrike" dirty="0">
                          <a:solidFill>
                            <a:srgbClr val="002060"/>
                          </a:solidFill>
                          <a:effectLst/>
                          <a:latin typeface="Times New Roman" panose="02020603050405020304" pitchFamily="18" charset="0"/>
                          <a:cs typeface="Times New Roman" panose="02020603050405020304" pitchFamily="18" charset="0"/>
                        </a:rPr>
                        <a:t>Curriculum</a:t>
                      </a:r>
                      <a:endParaRPr lang="en-US" sz="2000" dirty="0">
                        <a:solidFill>
                          <a:srgbClr val="002060"/>
                        </a:solidFill>
                        <a:effectLst/>
                        <a:latin typeface="Times New Roman" panose="02020603050405020304" pitchFamily="18" charset="0"/>
                        <a:cs typeface="Times New Roman" panose="02020603050405020304" pitchFamily="18" charset="0"/>
                      </a:endParaRPr>
                    </a:p>
                  </a:txBody>
                  <a:tcPr marL="27378" marR="27378" marT="35591" marB="35591">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3593705575"/>
                  </a:ext>
                </a:extLst>
              </a:tr>
              <a:tr h="1372164">
                <a:tc>
                  <a:txBody>
                    <a:bodyPr/>
                    <a:lstStyle/>
                    <a:p>
                      <a:pPr marL="228600" indent="0" rtl="0" fontAlgn="t">
                        <a:spcBef>
                          <a:spcPts val="1100"/>
                        </a:spcBef>
                        <a:spcAft>
                          <a:spcPts val="0"/>
                        </a:spcAft>
                      </a:pPr>
                      <a:r>
                        <a:rPr lang="en-US" sz="1800" b="0" i="0" u="none" strike="noStrike" dirty="0">
                          <a:solidFill>
                            <a:srgbClr val="002060"/>
                          </a:solidFill>
                          <a:effectLst/>
                          <a:latin typeface="Times New Roman" panose="02020603050405020304" pitchFamily="18" charset="0"/>
                          <a:cs typeface="Times New Roman" panose="02020603050405020304" pitchFamily="18" charset="0"/>
                        </a:rPr>
                        <a:t>Do not dictate the design of a </a:t>
                      </a:r>
                      <a:r>
                        <a:rPr lang="en-US" sz="1800" b="1" i="0" u="none" strike="noStrike" dirty="0">
                          <a:solidFill>
                            <a:srgbClr val="002060"/>
                          </a:solidFill>
                          <a:effectLst/>
                          <a:latin typeface="Times New Roman" panose="02020603050405020304" pitchFamily="18" charset="0"/>
                          <a:cs typeface="Times New Roman" panose="02020603050405020304" pitchFamily="18" charset="0"/>
                        </a:rPr>
                        <a:t>lesson plan </a:t>
                      </a:r>
                      <a:r>
                        <a:rPr lang="en-US" sz="1800" b="0" i="0" u="none" strike="noStrike" dirty="0">
                          <a:solidFill>
                            <a:srgbClr val="002060"/>
                          </a:solidFill>
                          <a:effectLst/>
                          <a:latin typeface="Times New Roman" panose="02020603050405020304" pitchFamily="18" charset="0"/>
                          <a:cs typeface="Times New Roman" panose="02020603050405020304" pitchFamily="18" charset="0"/>
                        </a:rPr>
                        <a:t>or how units should be organized</a:t>
                      </a:r>
                      <a:endParaRPr lang="en-US" sz="1800" dirty="0">
                        <a:solidFill>
                          <a:srgbClr val="002060"/>
                        </a:solidFill>
                        <a:effectLst/>
                        <a:latin typeface="Times New Roman" panose="02020603050405020304" pitchFamily="18" charset="0"/>
                        <a:cs typeface="Times New Roman" panose="02020603050405020304" pitchFamily="18" charset="0"/>
                      </a:endParaRPr>
                    </a:p>
                  </a:txBody>
                  <a:tcPr marL="27378" marR="27378" marT="35591" marB="35591">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marL="228600" indent="0" rtl="0" fontAlgn="t">
                        <a:spcBef>
                          <a:spcPts val="0"/>
                        </a:spcBef>
                        <a:spcAft>
                          <a:spcPts val="0"/>
                        </a:spcAft>
                      </a:pPr>
                      <a:r>
                        <a:rPr lang="en-US" sz="1800" b="0" i="0" u="none" strike="noStrike" dirty="0">
                          <a:solidFill>
                            <a:srgbClr val="002060"/>
                          </a:solidFill>
                          <a:effectLst/>
                          <a:latin typeface="Times New Roman" panose="02020603050405020304" pitchFamily="18" charset="0"/>
                          <a:cs typeface="Times New Roman" panose="02020603050405020304" pitchFamily="18" charset="0"/>
                        </a:rPr>
                        <a:t>Created by school leaders and teachers based on their decisions for pacing, funding allocations, selection of books and resources, data, student needs, and </a:t>
                      </a:r>
                      <a:r>
                        <a:rPr lang="en-US" sz="1800" b="1" i="0" u="none" strike="noStrike" dirty="0">
                          <a:solidFill>
                            <a:srgbClr val="002060"/>
                          </a:solidFill>
                          <a:effectLst/>
                          <a:latin typeface="Times New Roman" panose="02020603050405020304" pitchFamily="18" charset="0"/>
                          <a:cs typeface="Times New Roman" panose="02020603050405020304" pitchFamily="18" charset="0"/>
                        </a:rPr>
                        <a:t>approved by their local school board</a:t>
                      </a:r>
                      <a:endParaRPr lang="en-US" sz="1800" b="1" dirty="0">
                        <a:solidFill>
                          <a:srgbClr val="002060"/>
                        </a:solidFill>
                        <a:effectLst/>
                        <a:latin typeface="Times New Roman" panose="02020603050405020304" pitchFamily="18" charset="0"/>
                        <a:cs typeface="Times New Roman" panose="02020603050405020304" pitchFamily="18" charset="0"/>
                      </a:endParaRPr>
                    </a:p>
                  </a:txBody>
                  <a:tcPr marL="27378" marR="27378" marT="35591" marB="35591">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2163563536"/>
                  </a:ext>
                </a:extLst>
              </a:tr>
              <a:tr h="1661271">
                <a:tc>
                  <a:txBody>
                    <a:bodyPr/>
                    <a:lstStyle/>
                    <a:p>
                      <a:pPr marL="228600" indent="0" rtl="0" fontAlgn="t">
                        <a:spcBef>
                          <a:spcPts val="0"/>
                        </a:spcBef>
                        <a:spcAft>
                          <a:spcPts val="0"/>
                        </a:spcAft>
                      </a:pPr>
                      <a:r>
                        <a:rPr lang="en-US" sz="1800" b="0" i="0" u="none" strike="noStrike" dirty="0">
                          <a:solidFill>
                            <a:srgbClr val="002060"/>
                          </a:solidFill>
                          <a:effectLst/>
                          <a:latin typeface="Times New Roman" panose="02020603050405020304" pitchFamily="18" charset="0"/>
                          <a:cs typeface="Times New Roman" panose="02020603050405020304" pitchFamily="18" charset="0"/>
                        </a:rPr>
                        <a:t>Are statements of what students </a:t>
                      </a:r>
                      <a:r>
                        <a:rPr lang="en-US" sz="1800" b="1" i="0" u="none" strike="noStrike" dirty="0">
                          <a:solidFill>
                            <a:srgbClr val="002060"/>
                          </a:solidFill>
                          <a:effectLst/>
                          <a:latin typeface="Times New Roman" panose="02020603050405020304" pitchFamily="18" charset="0"/>
                          <a:cs typeface="Times New Roman" panose="02020603050405020304" pitchFamily="18" charset="0"/>
                        </a:rPr>
                        <a:t>should be able to do after instruction and are not a narrative or a set of instructional or assessment tasks</a:t>
                      </a:r>
                      <a:endParaRPr lang="en-US" sz="1800" b="1" dirty="0">
                        <a:solidFill>
                          <a:srgbClr val="002060"/>
                        </a:solidFill>
                        <a:effectLst/>
                        <a:latin typeface="Times New Roman" panose="02020603050405020304" pitchFamily="18" charset="0"/>
                        <a:cs typeface="Times New Roman" panose="02020603050405020304" pitchFamily="18" charset="0"/>
                      </a:endParaRPr>
                    </a:p>
                  </a:txBody>
                  <a:tcPr marL="27378" marR="27378" marT="35591" marB="35591">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marL="228600" indent="0" rtl="0" fontAlgn="t">
                        <a:spcBef>
                          <a:spcPts val="0"/>
                        </a:spcBef>
                        <a:spcAft>
                          <a:spcPts val="0"/>
                        </a:spcAft>
                      </a:pPr>
                      <a:r>
                        <a:rPr lang="en-US" sz="1800" b="0" i="0" u="none" strike="noStrike" dirty="0">
                          <a:solidFill>
                            <a:srgbClr val="002060"/>
                          </a:solidFill>
                          <a:effectLst/>
                          <a:latin typeface="Times New Roman" panose="02020603050405020304" pitchFamily="18" charset="0"/>
                          <a:cs typeface="Times New Roman" panose="02020603050405020304" pitchFamily="18" charset="0"/>
                        </a:rPr>
                        <a:t>Includes the vast array of instructional materials, readings, learning experiences and local mechanisms of assessment, including the </a:t>
                      </a:r>
                      <a:r>
                        <a:rPr lang="en-US" sz="1800" b="1" i="0" u="none" strike="noStrike" dirty="0">
                          <a:solidFill>
                            <a:srgbClr val="002060"/>
                          </a:solidFill>
                          <a:effectLst/>
                          <a:latin typeface="Times New Roman" panose="02020603050405020304" pitchFamily="18" charset="0"/>
                          <a:cs typeface="Times New Roman" panose="02020603050405020304" pitchFamily="18" charset="0"/>
                        </a:rPr>
                        <a:t>full body of content knowledge to be covered</a:t>
                      </a:r>
                      <a:r>
                        <a:rPr lang="en-US" sz="1800" b="0" i="0" u="none" strike="noStrike" dirty="0">
                          <a:solidFill>
                            <a:srgbClr val="002060"/>
                          </a:solidFill>
                          <a:effectLst/>
                          <a:latin typeface="Times New Roman" panose="02020603050405020304" pitchFamily="18" charset="0"/>
                          <a:cs typeface="Times New Roman" panose="02020603050405020304" pitchFamily="18" charset="0"/>
                        </a:rPr>
                        <a:t>, all of which are to be selected at the local level</a:t>
                      </a:r>
                      <a:endParaRPr lang="en-US" sz="1800" dirty="0">
                        <a:solidFill>
                          <a:srgbClr val="002060"/>
                        </a:solidFill>
                        <a:effectLst/>
                        <a:latin typeface="Times New Roman" panose="02020603050405020304" pitchFamily="18" charset="0"/>
                        <a:cs typeface="Times New Roman" panose="02020603050405020304" pitchFamily="18" charset="0"/>
                      </a:endParaRPr>
                    </a:p>
                  </a:txBody>
                  <a:tcPr marL="27378" marR="27378" marT="35591" marB="35591">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2389141408"/>
                  </a:ext>
                </a:extLst>
              </a:tr>
            </a:tbl>
          </a:graphicData>
        </a:graphic>
      </p:graphicFrame>
      <p:sp>
        <p:nvSpPr>
          <p:cNvPr id="3" name="Rectangle 1"/>
          <p:cNvSpPr>
            <a:spLocks noChangeArrowheads="1"/>
          </p:cNvSpPr>
          <p:nvPr/>
        </p:nvSpPr>
        <p:spPr bwMode="auto">
          <a:xfrm>
            <a:off x="-7266439" y="1413947"/>
            <a:ext cx="290022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81279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236483" y="2417529"/>
            <a:ext cx="7735930" cy="2139600"/>
          </a:xfrm>
          <a:prstGeom prst="rect">
            <a:avLst/>
          </a:prstGeom>
          <a:noFill/>
          <a:ln>
            <a:noFill/>
          </a:ln>
        </p:spPr>
        <p:txBody>
          <a:bodyPr spcFirstLastPara="1" vert="horz" wrap="square" lIns="68575" tIns="34275" rIns="68575" bIns="34275" rtlCol="0" anchor="b" anchorCtr="0">
            <a:normAutofit/>
          </a:bodyPr>
          <a:lstStyle/>
          <a:p>
            <a:pPr>
              <a:spcBef>
                <a:spcPts val="0"/>
              </a:spcBef>
              <a:buSzPts val="4500"/>
            </a:pPr>
            <a:r>
              <a:rPr lang="en" b="1" dirty="0">
                <a:solidFill>
                  <a:srgbClr val="002060"/>
                </a:solidFill>
                <a:latin typeface="Times New Roman" panose="02020603050405020304" pitchFamily="18" charset="0"/>
                <a:cs typeface="Times New Roman" panose="02020603050405020304" pitchFamily="18" charset="0"/>
              </a:rPr>
              <a:t>Review &amp; Revision Process</a:t>
            </a:r>
            <a:endParaRPr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prstGeom prst="rect">
            <a:avLst/>
          </a:prstGeom>
          <a:noFill/>
          <a:ln>
            <a:noFill/>
          </a:ln>
        </p:spPr>
        <p:txBody>
          <a:bodyPr spcFirstLastPara="1" vert="horz" wrap="square" lIns="68575" tIns="34275" rIns="68575" bIns="34275" rtlCol="0" anchor="ctr" anchorCtr="0">
            <a:noAutofit/>
          </a:bodyPr>
          <a:lstStyle/>
          <a:p>
            <a:pPr>
              <a:spcBef>
                <a:spcPts val="0"/>
              </a:spcBef>
              <a:buSzPts val="1400"/>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Something different. . .</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
        <p:nvSpPr>
          <p:cNvPr id="169" name="Google Shape;169;p31"/>
          <p:cNvSpPr txBox="1">
            <a:spLocks noGrp="1"/>
          </p:cNvSpPr>
          <p:nvPr>
            <p:ph idx="1"/>
          </p:nvPr>
        </p:nvSpPr>
        <p:spPr>
          <a:xfrm>
            <a:off x="3798500" y="1268050"/>
            <a:ext cx="4643100" cy="2844300"/>
          </a:xfrm>
          <a:prstGeom prst="rect">
            <a:avLst/>
          </a:prstGeom>
          <a:noFill/>
          <a:ln>
            <a:noFill/>
          </a:ln>
        </p:spPr>
        <p:txBody>
          <a:bodyPr spcFirstLastPara="1" vert="horz" wrap="square" lIns="68575" tIns="34275" rIns="68575" bIns="34275" rtlCol="0" anchor="t" anchorCtr="0">
            <a:normAutofit fontScale="92500"/>
          </a:bodyPr>
          <a:lstStyle/>
          <a:p>
            <a:pPr marL="0" indent="0">
              <a:lnSpc>
                <a:spcPct val="115000"/>
              </a:lnSpc>
              <a:spcBef>
                <a:spcPts val="800"/>
              </a:spcBef>
              <a:buClr>
                <a:schemeClr val="dk1"/>
              </a:buClr>
              <a:buSzPct val="56000"/>
              <a:buNone/>
            </a:pPr>
            <a:r>
              <a:rPr lang="en" sz="2500" u="sng" dirty="0">
                <a:solidFill>
                  <a:srgbClr val="002060"/>
                </a:solidFill>
                <a:latin typeface="Times New Roman" panose="02020603050405020304" pitchFamily="18" charset="0"/>
                <a:ea typeface="Trebuchet MS"/>
                <a:cs typeface="Times New Roman" panose="02020603050405020304" pitchFamily="18" charset="0"/>
                <a:sym typeface="Trebuchet MS"/>
              </a:rPr>
              <a:t>The 2022 Review Process for HSS:</a:t>
            </a:r>
            <a:endParaRPr sz="2500" u="sng"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457200" indent="-363537">
              <a:lnSpc>
                <a:spcPct val="115000"/>
              </a:lnSpc>
              <a:spcBef>
                <a:spcPts val="800"/>
              </a:spcBef>
              <a:buClr>
                <a:srgbClr val="101820"/>
              </a:buClr>
              <a:buSzPct val="100000"/>
              <a:buFont typeface="Trebuchet MS"/>
              <a:buChar char="•"/>
            </a:pPr>
            <a:r>
              <a:rPr lang="en" sz="2500" dirty="0">
                <a:solidFill>
                  <a:srgbClr val="002060"/>
                </a:solidFill>
                <a:latin typeface="Times New Roman" panose="02020603050405020304" pitchFamily="18" charset="0"/>
                <a:ea typeface="Trebuchet MS"/>
                <a:cs typeface="Times New Roman" panose="02020603050405020304" pitchFamily="18" charset="0"/>
                <a:sym typeface="Trebuchet MS"/>
              </a:rPr>
              <a:t>Develop a one Standards Document and </a:t>
            </a:r>
            <a:endParaRPr sz="25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457200" indent="-363537">
              <a:lnSpc>
                <a:spcPct val="115000"/>
              </a:lnSpc>
              <a:spcBef>
                <a:spcPts val="0"/>
              </a:spcBef>
              <a:buClr>
                <a:srgbClr val="101820"/>
              </a:buClr>
              <a:buSzPct val="100000"/>
              <a:buFont typeface="Arial"/>
              <a:buChar char="•"/>
            </a:pPr>
            <a:r>
              <a:rPr lang="en" sz="2500" dirty="0">
                <a:solidFill>
                  <a:srgbClr val="002060"/>
                </a:solidFill>
                <a:latin typeface="Times New Roman" panose="02020603050405020304" pitchFamily="18" charset="0"/>
                <a:ea typeface="Trebuchet MS"/>
                <a:cs typeface="Times New Roman" panose="02020603050405020304" pitchFamily="18" charset="0"/>
                <a:sym typeface="Trebuchet MS"/>
              </a:rPr>
              <a:t>Review and Revise the Standards and the Curriculum Frameworks </a:t>
            </a:r>
            <a:r>
              <a:rPr lang="en" sz="2500" b="1" dirty="0">
                <a:solidFill>
                  <a:srgbClr val="002060"/>
                </a:solidFill>
                <a:latin typeface="Times New Roman" panose="02020603050405020304" pitchFamily="18" charset="0"/>
                <a:ea typeface="Trebuchet MS"/>
                <a:cs typeface="Times New Roman" panose="02020603050405020304" pitchFamily="18" charset="0"/>
                <a:sym typeface="Trebuchet MS"/>
              </a:rPr>
              <a:t>at the same time.</a:t>
            </a:r>
            <a:endParaRPr sz="2500" b="1" u="sng" dirty="0">
              <a:solidFill>
                <a:srgbClr val="002060"/>
              </a:solidFill>
              <a:latin typeface="Times New Roman" panose="02020603050405020304" pitchFamily="18" charset="0"/>
              <a:ea typeface="Trebuchet MS"/>
              <a:cs typeface="Times New Roman" panose="02020603050405020304" pitchFamily="18" charset="0"/>
              <a:sym typeface="Trebuchet MS"/>
            </a:endParaRPr>
          </a:p>
        </p:txBody>
      </p:sp>
      <p:pic>
        <p:nvPicPr>
          <p:cNvPr id="167" name="Google Shape;167;p31"/>
          <p:cNvPicPr preferRelativeResize="0"/>
          <p:nvPr/>
        </p:nvPicPr>
        <p:blipFill rotWithShape="1">
          <a:blip r:embed="rId3">
            <a:alphaModFix/>
          </a:blip>
          <a:srcRect/>
          <a:stretch/>
        </p:blipFill>
        <p:spPr>
          <a:xfrm>
            <a:off x="783350" y="1268059"/>
            <a:ext cx="1373330" cy="1791301"/>
          </a:xfrm>
          <a:prstGeom prst="rect">
            <a:avLst/>
          </a:prstGeom>
          <a:noFill/>
          <a:ln>
            <a:noFill/>
          </a:ln>
          <a:effectLst>
            <a:outerShdw blurRad="314325" dist="152400" dir="1920000" algn="bl" rotWithShape="0">
              <a:srgbClr val="000000">
                <a:alpha val="81960"/>
              </a:srgbClr>
            </a:outerShdw>
          </a:effectLst>
        </p:spPr>
      </p:pic>
      <p:pic>
        <p:nvPicPr>
          <p:cNvPr id="168" name="Google Shape;168;p31"/>
          <p:cNvPicPr preferRelativeResize="0"/>
          <p:nvPr/>
        </p:nvPicPr>
        <p:blipFill rotWithShape="1">
          <a:blip r:embed="rId4">
            <a:alphaModFix/>
          </a:blip>
          <a:srcRect/>
          <a:stretch/>
        </p:blipFill>
        <p:spPr>
          <a:xfrm>
            <a:off x="783350" y="3211851"/>
            <a:ext cx="2453225" cy="1715099"/>
          </a:xfrm>
          <a:prstGeom prst="rect">
            <a:avLst/>
          </a:prstGeom>
          <a:noFill/>
          <a:ln>
            <a:noFill/>
          </a:ln>
          <a:effectLst>
            <a:outerShdw blurRad="57150" dist="171450" dir="5400000" algn="bl" rotWithShape="0">
              <a:srgbClr val="000000">
                <a:alpha val="498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p:nvPr/>
        </p:nvSpPr>
        <p:spPr>
          <a:xfrm>
            <a:off x="1662920" y="1718335"/>
            <a:ext cx="353400" cy="36900"/>
          </a:xfrm>
          <a:prstGeom prst="roundRect">
            <a:avLst>
              <a:gd name="adj" fmla="val 50000"/>
            </a:avLst>
          </a:prstGeom>
          <a:solidFill>
            <a:schemeClr val="accent2"/>
          </a:solidFill>
          <a:ln>
            <a:solidFill>
              <a:schemeClr val="accent2"/>
            </a:solidFill>
          </a:ln>
        </p:spPr>
        <p:txBody>
          <a:bodyPr spcFirstLastPara="1" wrap="square" lIns="91425" tIns="91425" rIns="91425" bIns="91425" anchor="ctr" anchorCtr="0">
            <a:noAutofit/>
          </a:bodyPr>
          <a:lstStyle/>
          <a:p>
            <a:pPr>
              <a:buClr>
                <a:srgbClr val="000000"/>
              </a:buClr>
              <a:buSzPts val="1400"/>
            </a:pPr>
            <a:endParaRPr/>
          </a:p>
        </p:txBody>
      </p:sp>
      <p:grpSp>
        <p:nvGrpSpPr>
          <p:cNvPr id="175" name="Google Shape;175;p32"/>
          <p:cNvGrpSpPr/>
          <p:nvPr/>
        </p:nvGrpSpPr>
        <p:grpSpPr>
          <a:xfrm>
            <a:off x="519878" y="1415110"/>
            <a:ext cx="1310400" cy="3603830"/>
            <a:chOff x="519878" y="1948510"/>
            <a:chExt cx="1310400" cy="3603830"/>
          </a:xfrm>
        </p:grpSpPr>
        <p:sp>
          <p:nvSpPr>
            <p:cNvPr id="176" name="Google Shape;176;p32"/>
            <p:cNvSpPr/>
            <p:nvPr/>
          </p:nvSpPr>
          <p:spPr>
            <a:xfrm>
              <a:off x="877947" y="1948510"/>
              <a:ext cx="594300" cy="5943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b="1">
                <a:ln w="22225">
                  <a:solidFill>
                    <a:schemeClr val="accent2"/>
                  </a:solidFill>
                  <a:prstDash val="solid"/>
                </a:ln>
                <a:solidFill>
                  <a:schemeClr val="accent2">
                    <a:lumMod val="40000"/>
                    <a:lumOff val="60000"/>
                  </a:schemeClr>
                </a:solidFill>
                <a:latin typeface="Arial"/>
                <a:ea typeface="Arial"/>
                <a:cs typeface="Arial"/>
                <a:sym typeface="Arial"/>
              </a:endParaRPr>
            </a:p>
          </p:txBody>
        </p:sp>
        <p:sp>
          <p:nvSpPr>
            <p:cNvPr id="177" name="Google Shape;177;p32"/>
            <p:cNvSpPr txBox="1"/>
            <p:nvPr/>
          </p:nvSpPr>
          <p:spPr>
            <a:xfrm>
              <a:off x="956697" y="2120735"/>
              <a:ext cx="436800" cy="321000"/>
            </a:xfrm>
            <a:prstGeom prst="rect">
              <a:avLst/>
            </a:prstGeom>
            <a:noFill/>
            <a:ln>
              <a:noFill/>
            </a:ln>
          </p:spPr>
          <p:txBody>
            <a:bodyPr spcFirstLastPara="1" wrap="square" lIns="91425" tIns="91425" rIns="91425" bIns="91425" anchor="ctr" anchorCtr="0">
              <a:noAutofit/>
            </a:bodyPr>
            <a:lstStyle/>
            <a:p>
              <a:pPr algn="ctr">
                <a:lnSpc>
                  <a:spcPct val="115000"/>
                </a:lnSpc>
                <a:buClr>
                  <a:srgbClr val="000000"/>
                </a:buClr>
                <a:buSzPts val="800"/>
              </a:pPr>
              <a:r>
                <a:rPr lang="en" sz="800" b="1" dirty="0">
                  <a:solidFill>
                    <a:srgbClr val="002060"/>
                  </a:solidFill>
                  <a:latin typeface="Roboto"/>
                  <a:ea typeface="Roboto"/>
                  <a:cs typeface="Roboto"/>
                  <a:sym typeface="Roboto"/>
                </a:rPr>
                <a:t>2021</a:t>
              </a:r>
              <a:endParaRPr sz="800" b="1" dirty="0">
                <a:solidFill>
                  <a:srgbClr val="002060"/>
                </a:solidFill>
                <a:latin typeface="Roboto"/>
                <a:ea typeface="Roboto"/>
                <a:cs typeface="Roboto"/>
                <a:sym typeface="Roboto"/>
              </a:endParaRPr>
            </a:p>
          </p:txBody>
        </p:sp>
        <p:sp>
          <p:nvSpPr>
            <p:cNvPr id="178" name="Google Shape;178;p32"/>
            <p:cNvSpPr txBox="1"/>
            <p:nvPr/>
          </p:nvSpPr>
          <p:spPr>
            <a:xfrm>
              <a:off x="519878" y="2652285"/>
              <a:ext cx="1310400" cy="446400"/>
            </a:xfrm>
            <a:prstGeom prst="rect">
              <a:avLst/>
            </a:prstGeom>
            <a:noFill/>
            <a:ln>
              <a:noFill/>
            </a:ln>
          </p:spPr>
          <p:txBody>
            <a:bodyPr spcFirstLastPara="1" wrap="square" lIns="91425" tIns="91425" rIns="91425" bIns="91425" anchor="ctr" anchorCtr="0">
              <a:noAutofit/>
            </a:bodyPr>
            <a:lstStyle/>
            <a:p>
              <a:pPr algn="ctr">
                <a:lnSpc>
                  <a:spcPct val="115000"/>
                </a:lnSpc>
                <a:buClr>
                  <a:srgbClr val="000000"/>
                </a:buClr>
                <a:buSzPts val="1300"/>
              </a:pPr>
              <a:r>
                <a:rPr lang="en" sz="1300" b="1" dirty="0">
                  <a:solidFill>
                    <a:srgbClr val="002060"/>
                  </a:solidFill>
                  <a:latin typeface="Roboto"/>
                  <a:ea typeface="Roboto"/>
                  <a:cs typeface="Roboto"/>
                  <a:sym typeface="Roboto"/>
                </a:rPr>
                <a:t>Winter/Spring</a:t>
              </a:r>
              <a:endParaRPr sz="1300" b="1" dirty="0">
                <a:solidFill>
                  <a:srgbClr val="002060"/>
                </a:solidFill>
                <a:latin typeface="Roboto"/>
                <a:ea typeface="Roboto"/>
                <a:cs typeface="Roboto"/>
                <a:sym typeface="Roboto"/>
              </a:endParaRPr>
            </a:p>
          </p:txBody>
        </p:sp>
        <p:sp>
          <p:nvSpPr>
            <p:cNvPr id="179" name="Google Shape;179;p32"/>
            <p:cNvSpPr txBox="1"/>
            <p:nvPr/>
          </p:nvSpPr>
          <p:spPr>
            <a:xfrm>
              <a:off x="519878" y="3298140"/>
              <a:ext cx="1310400" cy="2254200"/>
            </a:xfrm>
            <a:prstGeom prst="rect">
              <a:avLst/>
            </a:prstGeom>
            <a:noFill/>
            <a:ln>
              <a:noFill/>
            </a:ln>
          </p:spPr>
          <p:txBody>
            <a:bodyPr spcFirstLastPara="1" wrap="square" lIns="91425" tIns="91425" rIns="91425" bIns="91425" anchor="ctr" anchorCtr="0">
              <a:noAutofit/>
            </a:bodyPr>
            <a:lstStyle/>
            <a:p>
              <a:pPr algn="ctr">
                <a:lnSpc>
                  <a:spcPct val="115000"/>
                </a:lnSpc>
                <a:buClr>
                  <a:srgbClr val="000000"/>
                </a:buClr>
                <a:buSzPts val="800"/>
              </a:pPr>
              <a:r>
                <a:rPr lang="en" sz="900" dirty="0">
                  <a:solidFill>
                    <a:schemeClr val="accent2"/>
                  </a:solidFill>
                  <a:latin typeface="Roboto"/>
                  <a:ea typeface="Roboto"/>
                  <a:cs typeface="Roboto"/>
                  <a:sym typeface="Roboto"/>
                </a:rPr>
                <a:t>Collect Public Comments</a:t>
              </a:r>
              <a:endParaRPr sz="900" dirty="0">
                <a:solidFill>
                  <a:schemeClr val="accent2"/>
                </a:solidFill>
                <a:latin typeface="Roboto"/>
                <a:ea typeface="Roboto"/>
                <a:cs typeface="Roboto"/>
                <a:sym typeface="Roboto"/>
              </a:endParaRPr>
            </a:p>
            <a:p>
              <a:pPr algn="ctr">
                <a:lnSpc>
                  <a:spcPct val="115000"/>
                </a:lnSpc>
                <a:buClr>
                  <a:srgbClr val="000000"/>
                </a:buClr>
                <a:buSzPts val="1300"/>
              </a:pPr>
              <a:endParaRPr sz="900" dirty="0">
                <a:solidFill>
                  <a:schemeClr val="accent2"/>
                </a:solidFill>
                <a:latin typeface="Roboto"/>
                <a:ea typeface="Roboto"/>
                <a:cs typeface="Roboto"/>
                <a:sym typeface="Roboto"/>
              </a:endParaRPr>
            </a:p>
            <a:p>
              <a:pPr algn="ctr">
                <a:lnSpc>
                  <a:spcPct val="115000"/>
                </a:lnSpc>
                <a:buClr>
                  <a:srgbClr val="000000"/>
                </a:buClr>
                <a:buSzPts val="1300"/>
              </a:pPr>
              <a:r>
                <a:rPr lang="en" sz="900" dirty="0">
                  <a:solidFill>
                    <a:schemeClr val="accent2"/>
                  </a:solidFill>
                  <a:latin typeface="Roboto"/>
                  <a:ea typeface="Roboto"/>
                  <a:cs typeface="Roboto"/>
                  <a:sym typeface="Roboto"/>
                </a:rPr>
                <a:t>Call for Educators to serve</a:t>
              </a:r>
              <a:endParaRPr sz="900" dirty="0">
                <a:solidFill>
                  <a:schemeClr val="accent2"/>
                </a:solidFill>
                <a:latin typeface="Roboto"/>
                <a:ea typeface="Roboto"/>
                <a:cs typeface="Roboto"/>
                <a:sym typeface="Roboto"/>
              </a:endParaRPr>
            </a:p>
            <a:p>
              <a:pPr algn="ctr">
                <a:lnSpc>
                  <a:spcPct val="115000"/>
                </a:lnSpc>
                <a:spcBef>
                  <a:spcPts val="1600"/>
                </a:spcBef>
                <a:buClr>
                  <a:schemeClr val="dk1"/>
                </a:buClr>
                <a:buSzPts val="800"/>
              </a:pPr>
              <a:r>
                <a:rPr lang="en" sz="900" dirty="0">
                  <a:solidFill>
                    <a:schemeClr val="accent2"/>
                  </a:solidFill>
                  <a:latin typeface="Roboto"/>
                  <a:ea typeface="Roboto"/>
                  <a:cs typeface="Roboto"/>
                  <a:sym typeface="Roboto"/>
                </a:rPr>
                <a:t>Practitioner Steering Committees review proposed documents</a:t>
              </a:r>
              <a:endParaRPr sz="900" dirty="0">
                <a:solidFill>
                  <a:schemeClr val="accent2"/>
                </a:solidFill>
                <a:latin typeface="Roboto"/>
                <a:ea typeface="Roboto"/>
                <a:cs typeface="Roboto"/>
                <a:sym typeface="Roboto"/>
              </a:endParaRPr>
            </a:p>
            <a:p>
              <a:pPr algn="ctr">
                <a:lnSpc>
                  <a:spcPct val="115000"/>
                </a:lnSpc>
                <a:spcBef>
                  <a:spcPts val="1600"/>
                </a:spcBef>
                <a:buClr>
                  <a:schemeClr val="dk1"/>
                </a:buClr>
                <a:buSzPts val="800"/>
              </a:pPr>
              <a:r>
                <a:rPr lang="en" sz="900" dirty="0">
                  <a:solidFill>
                    <a:schemeClr val="accent2"/>
                  </a:solidFill>
                  <a:latin typeface="Roboto"/>
                  <a:ea typeface="Roboto"/>
                  <a:cs typeface="Roboto"/>
                  <a:sym typeface="Roboto"/>
                </a:rPr>
                <a:t>Historian Steering Committee proposed  edits to documents</a:t>
              </a:r>
              <a:endParaRPr sz="900" dirty="0">
                <a:solidFill>
                  <a:schemeClr val="accent2"/>
                </a:solidFill>
                <a:latin typeface="Roboto"/>
                <a:ea typeface="Roboto"/>
                <a:cs typeface="Roboto"/>
                <a:sym typeface="Roboto"/>
              </a:endParaRPr>
            </a:p>
            <a:p>
              <a:pPr algn="ctr">
                <a:lnSpc>
                  <a:spcPct val="115000"/>
                </a:lnSpc>
                <a:spcBef>
                  <a:spcPts val="1600"/>
                </a:spcBef>
                <a:spcAft>
                  <a:spcPts val="1600"/>
                </a:spcAft>
                <a:buClr>
                  <a:srgbClr val="000000"/>
                </a:buClr>
                <a:buSzPts val="800"/>
              </a:pPr>
              <a:endParaRPr sz="800" b="1" dirty="0">
                <a:solidFill>
                  <a:srgbClr val="1B786E"/>
                </a:solidFill>
                <a:latin typeface="Roboto"/>
                <a:ea typeface="Roboto"/>
                <a:cs typeface="Roboto"/>
                <a:sym typeface="Roboto"/>
              </a:endParaRPr>
            </a:p>
          </p:txBody>
        </p:sp>
      </p:grpSp>
      <p:grpSp>
        <p:nvGrpSpPr>
          <p:cNvPr id="180" name="Google Shape;180;p32"/>
          <p:cNvGrpSpPr/>
          <p:nvPr/>
        </p:nvGrpSpPr>
        <p:grpSpPr>
          <a:xfrm>
            <a:off x="1848942" y="1415110"/>
            <a:ext cx="1310409" cy="2848324"/>
            <a:chOff x="1848940" y="1948510"/>
            <a:chExt cx="1310409" cy="2848324"/>
          </a:xfrm>
        </p:grpSpPr>
        <p:sp>
          <p:nvSpPr>
            <p:cNvPr id="181" name="Google Shape;181;p32"/>
            <p:cNvSpPr/>
            <p:nvPr/>
          </p:nvSpPr>
          <p:spPr>
            <a:xfrm>
              <a:off x="2206990" y="1948510"/>
              <a:ext cx="594300" cy="5943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82" name="Google Shape;182;p32"/>
            <p:cNvSpPr txBox="1"/>
            <p:nvPr/>
          </p:nvSpPr>
          <p:spPr>
            <a:xfrm>
              <a:off x="1848940" y="2652285"/>
              <a:ext cx="1310400" cy="446400"/>
            </a:xfrm>
            <a:prstGeom prst="rect">
              <a:avLst/>
            </a:prstGeom>
            <a:noFill/>
            <a:ln>
              <a:noFill/>
            </a:ln>
          </p:spPr>
          <p:txBody>
            <a:bodyPr spcFirstLastPara="1" wrap="square" lIns="91425" tIns="91425" rIns="91425" bIns="91425" anchor="b" anchorCtr="0">
              <a:noAutofit/>
            </a:bodyPr>
            <a:lstStyle/>
            <a:p>
              <a:pPr algn="ctr">
                <a:lnSpc>
                  <a:spcPct val="115000"/>
                </a:lnSpc>
                <a:buClr>
                  <a:srgbClr val="000000"/>
                </a:buClr>
                <a:buSzPts val="1300"/>
              </a:pPr>
              <a:r>
                <a:rPr lang="en" sz="1300" b="1" dirty="0">
                  <a:solidFill>
                    <a:srgbClr val="002060"/>
                  </a:solidFill>
                  <a:latin typeface="Roboto"/>
                  <a:ea typeface="Roboto"/>
                  <a:cs typeface="Roboto"/>
                  <a:sym typeface="Roboto"/>
                </a:rPr>
                <a:t>Summer</a:t>
              </a:r>
              <a:endParaRPr sz="1300" b="1" dirty="0">
                <a:solidFill>
                  <a:srgbClr val="002060"/>
                </a:solidFill>
                <a:latin typeface="Roboto"/>
                <a:ea typeface="Roboto"/>
                <a:cs typeface="Roboto"/>
                <a:sym typeface="Roboto"/>
              </a:endParaRPr>
            </a:p>
          </p:txBody>
        </p:sp>
        <p:sp>
          <p:nvSpPr>
            <p:cNvPr id="183" name="Google Shape;183;p32"/>
            <p:cNvSpPr txBox="1"/>
            <p:nvPr/>
          </p:nvSpPr>
          <p:spPr>
            <a:xfrm>
              <a:off x="1889442" y="2935634"/>
              <a:ext cx="1269907" cy="1861200"/>
            </a:xfrm>
            <a:prstGeom prst="rect">
              <a:avLst/>
            </a:prstGeom>
            <a:noFill/>
            <a:ln>
              <a:noFill/>
            </a:ln>
          </p:spPr>
          <p:txBody>
            <a:bodyPr spcFirstLastPara="1" wrap="square" lIns="91425" tIns="91425" rIns="91425" bIns="91425" anchor="t" anchorCtr="0">
              <a:noAutofit/>
            </a:bodyPr>
            <a:lstStyle/>
            <a:p>
              <a:pPr algn="ctr">
                <a:lnSpc>
                  <a:spcPct val="115000"/>
                </a:lnSpc>
                <a:buClr>
                  <a:srgbClr val="000000"/>
                </a:buClr>
                <a:buSzPts val="800"/>
              </a:pPr>
              <a:r>
                <a:rPr lang="en" sz="1000" dirty="0">
                  <a:solidFill>
                    <a:schemeClr val="accent2"/>
                  </a:solidFill>
                  <a:latin typeface="Roboto"/>
                  <a:ea typeface="Roboto"/>
                  <a:cs typeface="Roboto"/>
                  <a:sym typeface="Roboto"/>
                </a:rPr>
                <a:t>Educators develop a proposed document</a:t>
              </a:r>
              <a:endParaRPr sz="1000" dirty="0">
                <a:solidFill>
                  <a:schemeClr val="accent2"/>
                </a:solidFill>
                <a:latin typeface="Roboto"/>
                <a:ea typeface="Roboto"/>
                <a:cs typeface="Roboto"/>
                <a:sym typeface="Roboto"/>
              </a:endParaRPr>
            </a:p>
            <a:p>
              <a:pPr algn="ctr">
                <a:lnSpc>
                  <a:spcPct val="115000"/>
                </a:lnSpc>
                <a:buClr>
                  <a:srgbClr val="000000"/>
                </a:buClr>
                <a:buSzPts val="800"/>
              </a:pPr>
              <a:r>
                <a:rPr lang="en" sz="1000" dirty="0">
                  <a:solidFill>
                    <a:schemeClr val="accent2"/>
                  </a:solidFill>
                  <a:latin typeface="Roboto"/>
                  <a:ea typeface="Roboto"/>
                  <a:cs typeface="Roboto"/>
                  <a:sym typeface="Roboto"/>
                </a:rPr>
                <a:t>External Committees review proposed documents</a:t>
              </a:r>
              <a:endParaRPr sz="1000" dirty="0">
                <a:solidFill>
                  <a:schemeClr val="accent2"/>
                </a:solidFill>
                <a:latin typeface="Roboto"/>
                <a:ea typeface="Roboto"/>
                <a:cs typeface="Roboto"/>
                <a:sym typeface="Roboto"/>
              </a:endParaRPr>
            </a:p>
          </p:txBody>
        </p:sp>
        <p:sp>
          <p:nvSpPr>
            <p:cNvPr id="184" name="Google Shape;184;p32"/>
            <p:cNvSpPr txBox="1"/>
            <p:nvPr/>
          </p:nvSpPr>
          <p:spPr>
            <a:xfrm>
              <a:off x="2285740" y="2109685"/>
              <a:ext cx="436800" cy="321000"/>
            </a:xfrm>
            <a:prstGeom prst="rect">
              <a:avLst/>
            </a:prstGeom>
            <a:noFill/>
            <a:ln>
              <a:noFill/>
            </a:ln>
          </p:spPr>
          <p:txBody>
            <a:bodyPr spcFirstLastPara="1" wrap="square" lIns="91425" tIns="91425" rIns="91425" bIns="91425" anchor="t" anchorCtr="0">
              <a:noAutofit/>
            </a:bodyPr>
            <a:lstStyle/>
            <a:p>
              <a:pPr algn="ctr">
                <a:lnSpc>
                  <a:spcPct val="115000"/>
                </a:lnSpc>
                <a:buClr>
                  <a:srgbClr val="000000"/>
                </a:buClr>
                <a:buSzPts val="800"/>
              </a:pPr>
              <a:r>
                <a:rPr lang="en" sz="800" dirty="0">
                  <a:ln w="0"/>
                  <a:effectLst>
                    <a:outerShdw blurRad="38100" dist="19050" dir="2700000" algn="tl" rotWithShape="0">
                      <a:schemeClr val="dk1">
                        <a:alpha val="40000"/>
                      </a:schemeClr>
                    </a:outerShdw>
                  </a:effectLst>
                  <a:latin typeface="Roboto"/>
                  <a:ea typeface="Roboto"/>
                  <a:cs typeface="Roboto"/>
                  <a:sym typeface="Roboto"/>
                </a:rPr>
                <a:t>2021</a:t>
              </a:r>
              <a:endParaRPr sz="800" b="1" dirty="0">
                <a:solidFill>
                  <a:schemeClr val="accent6"/>
                </a:solidFill>
                <a:latin typeface="Roboto"/>
                <a:ea typeface="Roboto"/>
                <a:cs typeface="Roboto"/>
                <a:sym typeface="Roboto"/>
              </a:endParaRPr>
            </a:p>
          </p:txBody>
        </p:sp>
      </p:grpSp>
      <p:grpSp>
        <p:nvGrpSpPr>
          <p:cNvPr id="185" name="Google Shape;185;p32"/>
          <p:cNvGrpSpPr/>
          <p:nvPr/>
        </p:nvGrpSpPr>
        <p:grpSpPr>
          <a:xfrm>
            <a:off x="3171932" y="1415112"/>
            <a:ext cx="1366002" cy="1819405"/>
            <a:chOff x="3171932" y="1948510"/>
            <a:chExt cx="1366002" cy="1819405"/>
          </a:xfrm>
        </p:grpSpPr>
        <p:sp>
          <p:nvSpPr>
            <p:cNvPr id="186" name="Google Shape;186;p32"/>
            <p:cNvSpPr/>
            <p:nvPr/>
          </p:nvSpPr>
          <p:spPr>
            <a:xfrm>
              <a:off x="3560827" y="1948510"/>
              <a:ext cx="594300" cy="5943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87" name="Google Shape;187;p32"/>
            <p:cNvSpPr txBox="1"/>
            <p:nvPr/>
          </p:nvSpPr>
          <p:spPr>
            <a:xfrm>
              <a:off x="3178034" y="2652285"/>
              <a:ext cx="1359900" cy="446400"/>
            </a:xfrm>
            <a:prstGeom prst="rect">
              <a:avLst/>
            </a:prstGeom>
            <a:noFill/>
            <a:ln>
              <a:noFill/>
            </a:ln>
          </p:spPr>
          <p:txBody>
            <a:bodyPr spcFirstLastPara="1" wrap="square" lIns="91425" tIns="91425" rIns="91425" bIns="91425" anchor="b" anchorCtr="0">
              <a:noAutofit/>
            </a:bodyPr>
            <a:lstStyle/>
            <a:p>
              <a:pPr algn="ctr">
                <a:lnSpc>
                  <a:spcPct val="115000"/>
                </a:lnSpc>
                <a:buClr>
                  <a:srgbClr val="000000"/>
                </a:buClr>
                <a:buSzPts val="1300"/>
              </a:pPr>
              <a:r>
                <a:rPr lang="en" sz="1300" b="1" dirty="0">
                  <a:solidFill>
                    <a:srgbClr val="002060"/>
                  </a:solidFill>
                  <a:latin typeface="Roboto"/>
                  <a:ea typeface="Roboto"/>
                  <a:cs typeface="Roboto"/>
                  <a:sym typeface="Roboto"/>
                </a:rPr>
                <a:t>Fall</a:t>
              </a:r>
              <a:endParaRPr sz="1300" b="1" dirty="0">
                <a:solidFill>
                  <a:srgbClr val="002060"/>
                </a:solidFill>
                <a:latin typeface="Roboto"/>
                <a:ea typeface="Roboto"/>
                <a:cs typeface="Roboto"/>
                <a:sym typeface="Roboto"/>
              </a:endParaRPr>
            </a:p>
          </p:txBody>
        </p:sp>
        <p:sp>
          <p:nvSpPr>
            <p:cNvPr id="188" name="Google Shape;188;p32"/>
            <p:cNvSpPr txBox="1"/>
            <p:nvPr/>
          </p:nvSpPr>
          <p:spPr>
            <a:xfrm>
              <a:off x="3171932" y="3030515"/>
              <a:ext cx="1359900" cy="7374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buClr>
                  <a:srgbClr val="000000"/>
                </a:buClr>
                <a:buSzPts val="800"/>
              </a:pPr>
              <a:r>
                <a:rPr lang="en" sz="900" dirty="0">
                  <a:solidFill>
                    <a:schemeClr val="accent2"/>
                  </a:solidFill>
                  <a:latin typeface="Roboto"/>
                  <a:ea typeface="Roboto"/>
                  <a:cs typeface="Roboto"/>
                  <a:sym typeface="Roboto"/>
                </a:rPr>
                <a:t>Compile the input for the  Standards Document</a:t>
              </a:r>
              <a:endParaRPr sz="900" dirty="0">
                <a:solidFill>
                  <a:schemeClr val="accent2"/>
                </a:solidFill>
                <a:latin typeface="Roboto"/>
                <a:ea typeface="Roboto"/>
                <a:cs typeface="Roboto"/>
                <a:sym typeface="Roboto"/>
              </a:endParaRPr>
            </a:p>
          </p:txBody>
        </p:sp>
        <p:sp>
          <p:nvSpPr>
            <p:cNvPr id="189" name="Google Shape;189;p32"/>
            <p:cNvSpPr txBox="1"/>
            <p:nvPr/>
          </p:nvSpPr>
          <p:spPr>
            <a:xfrm>
              <a:off x="3639577" y="2109685"/>
              <a:ext cx="436800" cy="3210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buClr>
                  <a:srgbClr val="000000"/>
                </a:buClr>
                <a:buSzPts val="800"/>
              </a:pPr>
              <a:r>
                <a:rPr lang="en" sz="800" b="1" dirty="0">
                  <a:solidFill>
                    <a:srgbClr val="002060"/>
                  </a:solidFill>
                  <a:latin typeface="Roboto"/>
                  <a:ea typeface="Roboto"/>
                  <a:cs typeface="Roboto"/>
                  <a:sym typeface="Roboto"/>
                </a:rPr>
                <a:t>2021</a:t>
              </a:r>
              <a:endParaRPr sz="800" b="1" dirty="0">
                <a:solidFill>
                  <a:srgbClr val="002060"/>
                </a:solidFill>
                <a:latin typeface="Roboto"/>
                <a:ea typeface="Roboto"/>
                <a:cs typeface="Roboto"/>
                <a:sym typeface="Roboto"/>
              </a:endParaRPr>
            </a:p>
          </p:txBody>
        </p:sp>
      </p:grpSp>
      <p:grpSp>
        <p:nvGrpSpPr>
          <p:cNvPr id="190" name="Google Shape;190;p32"/>
          <p:cNvGrpSpPr/>
          <p:nvPr/>
        </p:nvGrpSpPr>
        <p:grpSpPr>
          <a:xfrm>
            <a:off x="4557650" y="1415110"/>
            <a:ext cx="1359900" cy="2707572"/>
            <a:chOff x="4557650" y="1948510"/>
            <a:chExt cx="1359900" cy="2707572"/>
          </a:xfrm>
        </p:grpSpPr>
        <p:sp>
          <p:nvSpPr>
            <p:cNvPr id="191" name="Google Shape;191;p32"/>
            <p:cNvSpPr/>
            <p:nvPr/>
          </p:nvSpPr>
          <p:spPr>
            <a:xfrm>
              <a:off x="4915703" y="1948510"/>
              <a:ext cx="594300" cy="5943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latin typeface="Arial"/>
                <a:ea typeface="Arial"/>
                <a:cs typeface="Arial"/>
                <a:sym typeface="Arial"/>
              </a:endParaRPr>
            </a:p>
          </p:txBody>
        </p:sp>
        <p:sp>
          <p:nvSpPr>
            <p:cNvPr id="192" name="Google Shape;192;p32"/>
            <p:cNvSpPr txBox="1"/>
            <p:nvPr/>
          </p:nvSpPr>
          <p:spPr>
            <a:xfrm>
              <a:off x="4557650" y="2652285"/>
              <a:ext cx="1310400" cy="446400"/>
            </a:xfrm>
            <a:prstGeom prst="rect">
              <a:avLst/>
            </a:prstGeom>
            <a:noFill/>
            <a:ln>
              <a:noFill/>
            </a:ln>
          </p:spPr>
          <p:txBody>
            <a:bodyPr spcFirstLastPara="1" wrap="square" lIns="91425" tIns="91425" rIns="91425" bIns="91425" anchor="b" anchorCtr="0">
              <a:noAutofit/>
            </a:bodyPr>
            <a:lstStyle/>
            <a:p>
              <a:pPr algn="ctr">
                <a:lnSpc>
                  <a:spcPct val="115000"/>
                </a:lnSpc>
                <a:buClr>
                  <a:srgbClr val="000000"/>
                </a:buClr>
                <a:buSzPts val="1300"/>
              </a:pPr>
              <a:r>
                <a:rPr lang="en" sz="1300" b="1" dirty="0">
                  <a:solidFill>
                    <a:srgbClr val="002060"/>
                  </a:solidFill>
                  <a:latin typeface="Roboto"/>
                  <a:ea typeface="Roboto"/>
                  <a:cs typeface="Roboto"/>
                  <a:sym typeface="Roboto"/>
                </a:rPr>
                <a:t>Winter/Spring</a:t>
              </a:r>
              <a:endParaRPr sz="1300" b="1" dirty="0">
                <a:solidFill>
                  <a:srgbClr val="002060"/>
                </a:solidFill>
                <a:latin typeface="Roboto"/>
                <a:ea typeface="Roboto"/>
                <a:cs typeface="Roboto"/>
                <a:sym typeface="Roboto"/>
              </a:endParaRPr>
            </a:p>
          </p:txBody>
        </p:sp>
        <p:sp>
          <p:nvSpPr>
            <p:cNvPr id="193" name="Google Shape;193;p32"/>
            <p:cNvSpPr txBox="1"/>
            <p:nvPr/>
          </p:nvSpPr>
          <p:spPr>
            <a:xfrm>
              <a:off x="4557650" y="2927765"/>
              <a:ext cx="1359900" cy="1728317"/>
            </a:xfrm>
            <a:prstGeom prst="rect">
              <a:avLst/>
            </a:prstGeom>
            <a:noFill/>
            <a:ln>
              <a:noFill/>
            </a:ln>
          </p:spPr>
          <p:txBody>
            <a:bodyPr spcFirstLastPara="1" wrap="square" lIns="91425" tIns="91425" rIns="91425" bIns="91425" anchor="t" anchorCtr="0">
              <a:noAutofit/>
            </a:bodyPr>
            <a:lstStyle/>
            <a:p>
              <a:pPr algn="ctr">
                <a:lnSpc>
                  <a:spcPct val="115000"/>
                </a:lnSpc>
                <a:buClr>
                  <a:srgbClr val="000000"/>
                </a:buClr>
                <a:buSzPts val="800"/>
              </a:pPr>
              <a:r>
                <a:rPr lang="en-US" sz="1000" dirty="0">
                  <a:solidFill>
                    <a:schemeClr val="accent2"/>
                  </a:solidFill>
                  <a:latin typeface="Roboto"/>
                  <a:ea typeface="Roboto"/>
                  <a:cs typeface="Roboto"/>
                  <a:sym typeface="Roboto"/>
                </a:rPr>
                <a:t>Update the Virginia Board of Education</a:t>
              </a:r>
            </a:p>
            <a:p>
              <a:pPr algn="ctr">
                <a:lnSpc>
                  <a:spcPct val="115000"/>
                </a:lnSpc>
                <a:buClr>
                  <a:srgbClr val="000000"/>
                </a:buClr>
                <a:buSzPts val="800"/>
              </a:pPr>
              <a:endParaRPr lang="en" sz="1000" dirty="0">
                <a:solidFill>
                  <a:schemeClr val="accent2"/>
                </a:solidFill>
                <a:latin typeface="Roboto"/>
                <a:ea typeface="Roboto"/>
                <a:cs typeface="Roboto"/>
                <a:sym typeface="Roboto"/>
              </a:endParaRPr>
            </a:p>
            <a:p>
              <a:pPr algn="ctr">
                <a:lnSpc>
                  <a:spcPct val="115000"/>
                </a:lnSpc>
                <a:buClr>
                  <a:srgbClr val="000000"/>
                </a:buClr>
                <a:buSzPts val="800"/>
              </a:pPr>
              <a:r>
                <a:rPr lang="en" sz="1000" dirty="0">
                  <a:solidFill>
                    <a:schemeClr val="accent2"/>
                  </a:solidFill>
                  <a:latin typeface="Roboto"/>
                  <a:ea typeface="Roboto"/>
                  <a:cs typeface="Roboto"/>
                  <a:sym typeface="Roboto"/>
                </a:rPr>
                <a:t>Collaborating and Compile the Standards Document </a:t>
              </a:r>
              <a:br>
                <a:rPr lang="en" sz="1000" dirty="0">
                  <a:solidFill>
                    <a:schemeClr val="accent2"/>
                  </a:solidFill>
                  <a:latin typeface="Roboto"/>
                  <a:ea typeface="Roboto"/>
                  <a:cs typeface="Roboto"/>
                  <a:sym typeface="Roboto"/>
                </a:rPr>
              </a:br>
              <a:endParaRPr lang="en" sz="1000" dirty="0">
                <a:solidFill>
                  <a:schemeClr val="accent2"/>
                </a:solidFill>
                <a:latin typeface="Roboto"/>
                <a:ea typeface="Roboto"/>
                <a:cs typeface="Roboto"/>
                <a:sym typeface="Roboto"/>
              </a:endParaRPr>
            </a:p>
            <a:p>
              <a:pPr algn="ctr">
                <a:lnSpc>
                  <a:spcPct val="115000"/>
                </a:lnSpc>
                <a:buClr>
                  <a:srgbClr val="000000"/>
                </a:buClr>
                <a:buSzPts val="800"/>
              </a:pPr>
              <a:r>
                <a:rPr lang="en" sz="1000" dirty="0">
                  <a:solidFill>
                    <a:schemeClr val="accent2"/>
                  </a:solidFill>
                  <a:latin typeface="Roboto"/>
                  <a:ea typeface="Roboto"/>
                  <a:cs typeface="Roboto"/>
                  <a:sym typeface="Roboto"/>
                </a:rPr>
                <a:t>Draft reviewed by Agency</a:t>
              </a:r>
              <a:endParaRPr sz="1000" dirty="0">
                <a:solidFill>
                  <a:schemeClr val="accent2"/>
                </a:solidFill>
                <a:latin typeface="Roboto"/>
                <a:ea typeface="Roboto"/>
                <a:cs typeface="Roboto"/>
                <a:sym typeface="Roboto"/>
              </a:endParaRPr>
            </a:p>
            <a:p>
              <a:pPr algn="ctr">
                <a:lnSpc>
                  <a:spcPct val="115000"/>
                </a:lnSpc>
                <a:spcBef>
                  <a:spcPts val="1600"/>
                </a:spcBef>
                <a:spcAft>
                  <a:spcPts val="1600"/>
                </a:spcAft>
                <a:buClr>
                  <a:srgbClr val="000000"/>
                </a:buClr>
                <a:buSzPts val="800"/>
              </a:pPr>
              <a:endParaRPr sz="800" dirty="0">
                <a:latin typeface="Roboto"/>
                <a:ea typeface="Roboto"/>
                <a:cs typeface="Roboto"/>
                <a:sym typeface="Roboto"/>
              </a:endParaRPr>
            </a:p>
          </p:txBody>
        </p:sp>
        <p:sp>
          <p:nvSpPr>
            <p:cNvPr id="194" name="Google Shape;194;p32"/>
            <p:cNvSpPr txBox="1"/>
            <p:nvPr/>
          </p:nvSpPr>
          <p:spPr>
            <a:xfrm>
              <a:off x="4994453" y="2109685"/>
              <a:ext cx="436800" cy="321000"/>
            </a:xfrm>
            <a:prstGeom prst="rect">
              <a:avLst/>
            </a:prstGeom>
            <a:noFill/>
            <a:ln>
              <a:noFill/>
            </a:ln>
          </p:spPr>
          <p:txBody>
            <a:bodyPr spcFirstLastPara="1" wrap="square" lIns="91425" tIns="91425" rIns="91425" bIns="91425" anchor="t" anchorCtr="0">
              <a:noAutofit/>
            </a:bodyPr>
            <a:lstStyle/>
            <a:p>
              <a:pPr algn="ctr">
                <a:lnSpc>
                  <a:spcPct val="115000"/>
                </a:lnSpc>
                <a:spcAft>
                  <a:spcPts val="1600"/>
                </a:spcAft>
                <a:buClr>
                  <a:srgbClr val="000000"/>
                </a:buClr>
                <a:buSzPts val="800"/>
              </a:pPr>
              <a:r>
                <a:rPr lang="en" sz="800" b="1" dirty="0">
                  <a:solidFill>
                    <a:srgbClr val="002060"/>
                  </a:solidFill>
                  <a:latin typeface="Roboto"/>
                  <a:ea typeface="Roboto"/>
                  <a:cs typeface="Roboto"/>
                  <a:sym typeface="Roboto"/>
                </a:rPr>
                <a:t>2022</a:t>
              </a:r>
              <a:endParaRPr sz="800" b="1" dirty="0">
                <a:solidFill>
                  <a:srgbClr val="002060"/>
                </a:solidFill>
                <a:latin typeface="Roboto"/>
                <a:ea typeface="Roboto"/>
                <a:cs typeface="Roboto"/>
                <a:sym typeface="Roboto"/>
              </a:endParaRPr>
            </a:p>
          </p:txBody>
        </p:sp>
      </p:grpSp>
      <p:grpSp>
        <p:nvGrpSpPr>
          <p:cNvPr id="195" name="Google Shape;195;p32"/>
          <p:cNvGrpSpPr/>
          <p:nvPr/>
        </p:nvGrpSpPr>
        <p:grpSpPr>
          <a:xfrm>
            <a:off x="5927215" y="1415110"/>
            <a:ext cx="1359900" cy="3147640"/>
            <a:chOff x="5927215" y="1948510"/>
            <a:chExt cx="1359900" cy="3147640"/>
          </a:xfrm>
        </p:grpSpPr>
        <p:sp>
          <p:nvSpPr>
            <p:cNvPr id="196" name="Google Shape;196;p32"/>
            <p:cNvSpPr/>
            <p:nvPr/>
          </p:nvSpPr>
          <p:spPr>
            <a:xfrm>
              <a:off x="6270606" y="1948510"/>
              <a:ext cx="594300" cy="5943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chemeClr val="accent5"/>
                </a:solidFill>
                <a:latin typeface="Arial"/>
                <a:ea typeface="Arial"/>
                <a:cs typeface="Arial"/>
                <a:sym typeface="Arial"/>
              </a:endParaRPr>
            </a:p>
          </p:txBody>
        </p:sp>
        <p:sp>
          <p:nvSpPr>
            <p:cNvPr id="197" name="Google Shape;197;p32"/>
            <p:cNvSpPr txBox="1"/>
            <p:nvPr/>
          </p:nvSpPr>
          <p:spPr>
            <a:xfrm>
              <a:off x="5927215" y="2652285"/>
              <a:ext cx="1359900" cy="446400"/>
            </a:xfrm>
            <a:prstGeom prst="rect">
              <a:avLst/>
            </a:prstGeom>
            <a:noFill/>
            <a:ln>
              <a:noFill/>
            </a:ln>
          </p:spPr>
          <p:txBody>
            <a:bodyPr spcFirstLastPara="1" wrap="square" lIns="91425" tIns="91425" rIns="91425" bIns="91425" anchor="ctr" anchorCtr="0">
              <a:noAutofit/>
            </a:bodyPr>
            <a:lstStyle/>
            <a:p>
              <a:pPr algn="ctr">
                <a:lnSpc>
                  <a:spcPct val="115000"/>
                </a:lnSpc>
                <a:buClr>
                  <a:srgbClr val="000000"/>
                </a:buClr>
                <a:buSzPts val="1300"/>
              </a:pPr>
              <a:r>
                <a:rPr lang="en" b="1" dirty="0">
                  <a:solidFill>
                    <a:srgbClr val="002060"/>
                  </a:solidFill>
                  <a:latin typeface="Roboto"/>
                  <a:ea typeface="Roboto"/>
                  <a:cs typeface="Roboto"/>
                  <a:sym typeface="Roboto"/>
                </a:rPr>
                <a:t>Summer</a:t>
              </a:r>
              <a:endParaRPr b="1" dirty="0">
                <a:solidFill>
                  <a:srgbClr val="002060"/>
                </a:solidFill>
                <a:latin typeface="Roboto"/>
                <a:ea typeface="Roboto"/>
                <a:cs typeface="Roboto"/>
                <a:sym typeface="Roboto"/>
              </a:endParaRPr>
            </a:p>
          </p:txBody>
        </p:sp>
        <p:sp>
          <p:nvSpPr>
            <p:cNvPr id="198" name="Google Shape;198;p32"/>
            <p:cNvSpPr txBox="1"/>
            <p:nvPr/>
          </p:nvSpPr>
          <p:spPr>
            <a:xfrm>
              <a:off x="6015037" y="3133550"/>
              <a:ext cx="1239523" cy="1962600"/>
            </a:xfrm>
            <a:prstGeom prst="rect">
              <a:avLst/>
            </a:prstGeom>
            <a:noFill/>
            <a:ln>
              <a:noFill/>
            </a:ln>
          </p:spPr>
          <p:txBody>
            <a:bodyPr spcFirstLastPara="1" wrap="square" lIns="114300" tIns="91425" rIns="91425" bIns="91425" anchor="ctr" anchorCtr="0">
              <a:noAutofit/>
            </a:bodyPr>
            <a:lstStyle/>
            <a:p>
              <a:pPr algn="ctr">
                <a:lnSpc>
                  <a:spcPct val="115000"/>
                </a:lnSpc>
                <a:buClr>
                  <a:srgbClr val="000000"/>
                </a:buClr>
                <a:buSzPts val="800"/>
              </a:pPr>
              <a:r>
                <a:rPr lang="en" sz="1000" b="1" dirty="0">
                  <a:solidFill>
                    <a:schemeClr val="accent5"/>
                  </a:solidFill>
                  <a:latin typeface="Roboto"/>
                  <a:ea typeface="Roboto"/>
                  <a:cs typeface="Roboto"/>
                  <a:sym typeface="Roboto"/>
                </a:rPr>
                <a:t>First Review by the Virginia Board of Education</a:t>
              </a:r>
              <a:endParaRPr sz="1000" b="1" dirty="0">
                <a:solidFill>
                  <a:schemeClr val="accent5"/>
                </a:solidFill>
                <a:latin typeface="Roboto"/>
                <a:ea typeface="Roboto"/>
                <a:cs typeface="Roboto"/>
                <a:sym typeface="Roboto"/>
              </a:endParaRPr>
            </a:p>
            <a:p>
              <a:pPr algn="ctr">
                <a:lnSpc>
                  <a:spcPct val="115000"/>
                </a:lnSpc>
                <a:spcBef>
                  <a:spcPts val="1600"/>
                </a:spcBef>
                <a:spcAft>
                  <a:spcPts val="1600"/>
                </a:spcAft>
                <a:buClr>
                  <a:srgbClr val="000000"/>
                </a:buClr>
                <a:buSzPts val="800"/>
              </a:pPr>
              <a:r>
                <a:rPr lang="en" sz="1000" b="1" dirty="0">
                  <a:solidFill>
                    <a:schemeClr val="accent5"/>
                  </a:solidFill>
                  <a:latin typeface="Roboto"/>
                  <a:ea typeface="Roboto"/>
                  <a:cs typeface="Roboto"/>
                  <a:sym typeface="Roboto"/>
                </a:rPr>
                <a:t>Public Hearings and Community Engagement Roundtable Discussions across the Commonwealth</a:t>
              </a:r>
              <a:endParaRPr sz="1000" b="1" dirty="0">
                <a:solidFill>
                  <a:schemeClr val="accent5"/>
                </a:solidFill>
                <a:latin typeface="Roboto"/>
                <a:ea typeface="Roboto"/>
                <a:cs typeface="Roboto"/>
                <a:sym typeface="Roboto"/>
              </a:endParaRPr>
            </a:p>
          </p:txBody>
        </p:sp>
        <p:sp>
          <p:nvSpPr>
            <p:cNvPr id="199" name="Google Shape;199;p32"/>
            <p:cNvSpPr txBox="1"/>
            <p:nvPr/>
          </p:nvSpPr>
          <p:spPr>
            <a:xfrm>
              <a:off x="6349356" y="2159529"/>
              <a:ext cx="436800" cy="271155"/>
            </a:xfrm>
            <a:prstGeom prst="rect">
              <a:avLst/>
            </a:prstGeom>
            <a:noFill/>
            <a:ln>
              <a:noFill/>
            </a:ln>
          </p:spPr>
          <p:txBody>
            <a:bodyPr spcFirstLastPara="1" wrap="square" lIns="91425" tIns="91425" rIns="91425" bIns="91425" anchor="ctr" anchorCtr="0">
              <a:noAutofit/>
            </a:bodyPr>
            <a:lstStyle/>
            <a:p>
              <a:pPr algn="ctr">
                <a:lnSpc>
                  <a:spcPct val="115000"/>
                </a:lnSpc>
                <a:buClr>
                  <a:srgbClr val="000000"/>
                </a:buClr>
                <a:buSzPts val="800"/>
              </a:pPr>
              <a:r>
                <a:rPr lang="en" sz="800" b="1" dirty="0">
                  <a:solidFill>
                    <a:srgbClr val="002060"/>
                  </a:solidFill>
                  <a:latin typeface="Roboto"/>
                  <a:ea typeface="Roboto"/>
                  <a:cs typeface="Roboto"/>
                  <a:sym typeface="Roboto"/>
                </a:rPr>
                <a:t>2022</a:t>
              </a:r>
              <a:endParaRPr sz="800" b="1" dirty="0">
                <a:solidFill>
                  <a:srgbClr val="002060"/>
                </a:solidFill>
                <a:latin typeface="Roboto"/>
                <a:ea typeface="Roboto"/>
                <a:cs typeface="Roboto"/>
                <a:sym typeface="Roboto"/>
              </a:endParaRPr>
            </a:p>
          </p:txBody>
        </p:sp>
      </p:grpSp>
      <p:grpSp>
        <p:nvGrpSpPr>
          <p:cNvPr id="200" name="Google Shape;200;p32"/>
          <p:cNvGrpSpPr/>
          <p:nvPr/>
        </p:nvGrpSpPr>
        <p:grpSpPr>
          <a:xfrm>
            <a:off x="7264227" y="1415112"/>
            <a:ext cx="1452001" cy="3026227"/>
            <a:chOff x="7264225" y="1948510"/>
            <a:chExt cx="1452001" cy="3026227"/>
          </a:xfrm>
        </p:grpSpPr>
        <p:sp>
          <p:nvSpPr>
            <p:cNvPr id="201" name="Google Shape;201;p32"/>
            <p:cNvSpPr/>
            <p:nvPr/>
          </p:nvSpPr>
          <p:spPr>
            <a:xfrm>
              <a:off x="7647018" y="1948510"/>
              <a:ext cx="594300" cy="5943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02" name="Google Shape;202;p32"/>
            <p:cNvSpPr txBox="1"/>
            <p:nvPr/>
          </p:nvSpPr>
          <p:spPr>
            <a:xfrm>
              <a:off x="7264226" y="2652275"/>
              <a:ext cx="1452000" cy="446400"/>
            </a:xfrm>
            <a:prstGeom prst="rect">
              <a:avLst/>
            </a:prstGeom>
            <a:noFill/>
            <a:ln>
              <a:noFill/>
            </a:ln>
          </p:spPr>
          <p:txBody>
            <a:bodyPr spcFirstLastPara="1" wrap="square" lIns="91425" tIns="91425" rIns="91425" bIns="91425" anchor="ctr" anchorCtr="0">
              <a:noAutofit/>
            </a:bodyPr>
            <a:lstStyle/>
            <a:p>
              <a:pPr algn="ctr">
                <a:lnSpc>
                  <a:spcPct val="115000"/>
                </a:lnSpc>
                <a:buClr>
                  <a:srgbClr val="000000"/>
                </a:buClr>
                <a:buSzPts val="1300"/>
              </a:pPr>
              <a:r>
                <a:rPr lang="en" b="1" dirty="0">
                  <a:solidFill>
                    <a:srgbClr val="002060"/>
                  </a:solidFill>
                  <a:latin typeface="Roboto"/>
                  <a:ea typeface="Roboto"/>
                  <a:cs typeface="Roboto"/>
                  <a:sym typeface="Roboto"/>
                </a:rPr>
                <a:t>Fall</a:t>
              </a:r>
              <a:endParaRPr sz="1300" b="1" dirty="0">
                <a:solidFill>
                  <a:srgbClr val="002060"/>
                </a:solidFill>
                <a:latin typeface="Roboto"/>
                <a:ea typeface="Roboto"/>
                <a:cs typeface="Roboto"/>
                <a:sym typeface="Roboto"/>
              </a:endParaRPr>
            </a:p>
          </p:txBody>
        </p:sp>
        <p:sp>
          <p:nvSpPr>
            <p:cNvPr id="203" name="Google Shape;203;p32"/>
            <p:cNvSpPr txBox="1"/>
            <p:nvPr/>
          </p:nvSpPr>
          <p:spPr>
            <a:xfrm>
              <a:off x="7264225" y="3022337"/>
              <a:ext cx="1452000" cy="1952400"/>
            </a:xfrm>
            <a:prstGeom prst="rect">
              <a:avLst/>
            </a:prstGeom>
            <a:noFill/>
            <a:ln>
              <a:noFill/>
            </a:ln>
          </p:spPr>
          <p:txBody>
            <a:bodyPr spcFirstLastPara="1" wrap="square" lIns="91425" tIns="91425" rIns="91425" bIns="91425" anchor="ctr" anchorCtr="0">
              <a:noAutofit/>
            </a:bodyPr>
            <a:lstStyle/>
            <a:p>
              <a:pPr algn="ctr">
                <a:lnSpc>
                  <a:spcPct val="115000"/>
                </a:lnSpc>
                <a:buClr>
                  <a:srgbClr val="000000"/>
                </a:buClr>
                <a:buSzPts val="800"/>
              </a:pPr>
              <a:r>
                <a:rPr lang="en" sz="1000" b="1" dirty="0">
                  <a:solidFill>
                    <a:schemeClr val="accent5"/>
                  </a:solidFill>
                  <a:latin typeface="Roboto"/>
                  <a:ea typeface="Roboto"/>
                  <a:cs typeface="Roboto"/>
                  <a:sym typeface="Roboto"/>
                </a:rPr>
                <a:t>Consider Public Comments from the Public Hearings</a:t>
              </a:r>
              <a:endParaRPr sz="1000" b="1" dirty="0">
                <a:solidFill>
                  <a:schemeClr val="accent5"/>
                </a:solidFill>
                <a:latin typeface="Roboto"/>
                <a:ea typeface="Roboto"/>
                <a:cs typeface="Roboto"/>
                <a:sym typeface="Roboto"/>
              </a:endParaRPr>
            </a:p>
            <a:p>
              <a:pPr algn="ctr">
                <a:lnSpc>
                  <a:spcPct val="115000"/>
                </a:lnSpc>
                <a:buClr>
                  <a:srgbClr val="000000"/>
                </a:buClr>
                <a:buSzPts val="800"/>
              </a:pPr>
              <a:endParaRPr sz="1000" b="1" dirty="0">
                <a:solidFill>
                  <a:schemeClr val="accent5"/>
                </a:solidFill>
                <a:latin typeface="Roboto"/>
                <a:ea typeface="Roboto"/>
                <a:cs typeface="Roboto"/>
                <a:sym typeface="Roboto"/>
              </a:endParaRPr>
            </a:p>
            <a:p>
              <a:pPr algn="ctr">
                <a:lnSpc>
                  <a:spcPct val="115000"/>
                </a:lnSpc>
                <a:buClr>
                  <a:srgbClr val="000000"/>
                </a:buClr>
                <a:buSzPts val="800"/>
              </a:pPr>
              <a:r>
                <a:rPr lang="en" sz="1000" b="1" dirty="0">
                  <a:solidFill>
                    <a:schemeClr val="accent5"/>
                  </a:solidFill>
                  <a:latin typeface="Roboto"/>
                  <a:ea typeface="Roboto"/>
                  <a:cs typeface="Roboto"/>
                  <a:sym typeface="Roboto"/>
                </a:rPr>
                <a:t>Prepare Standards Document for Final Review</a:t>
              </a:r>
              <a:endParaRPr sz="1000" b="1" dirty="0">
                <a:solidFill>
                  <a:schemeClr val="accent5"/>
                </a:solidFill>
                <a:latin typeface="Roboto"/>
                <a:ea typeface="Roboto"/>
                <a:cs typeface="Roboto"/>
                <a:sym typeface="Roboto"/>
              </a:endParaRPr>
            </a:p>
            <a:p>
              <a:pPr algn="ctr">
                <a:lnSpc>
                  <a:spcPct val="115000"/>
                </a:lnSpc>
                <a:buClr>
                  <a:srgbClr val="000000"/>
                </a:buClr>
                <a:buSzPts val="800"/>
              </a:pPr>
              <a:endParaRPr sz="1000" b="1" dirty="0">
                <a:solidFill>
                  <a:srgbClr val="002060"/>
                </a:solidFill>
                <a:latin typeface="Roboto"/>
                <a:ea typeface="Roboto"/>
                <a:cs typeface="Roboto"/>
                <a:sym typeface="Roboto"/>
              </a:endParaRPr>
            </a:p>
            <a:p>
              <a:pPr algn="ctr">
                <a:lnSpc>
                  <a:spcPct val="115000"/>
                </a:lnSpc>
                <a:buClr>
                  <a:srgbClr val="000000"/>
                </a:buClr>
                <a:buSzPts val="800"/>
              </a:pPr>
              <a:r>
                <a:rPr lang="en" sz="1000" b="1" dirty="0">
                  <a:solidFill>
                    <a:srgbClr val="002060"/>
                  </a:solidFill>
                  <a:latin typeface="Roboto"/>
                  <a:ea typeface="Roboto"/>
                  <a:cs typeface="Roboto"/>
                  <a:sym typeface="Roboto"/>
                </a:rPr>
                <a:t>Seek Final Approval from the Board of Education</a:t>
              </a:r>
              <a:endParaRPr sz="1000" b="1" dirty="0">
                <a:solidFill>
                  <a:srgbClr val="002060"/>
                </a:solidFill>
                <a:latin typeface="Roboto"/>
                <a:ea typeface="Roboto"/>
                <a:cs typeface="Roboto"/>
                <a:sym typeface="Roboto"/>
              </a:endParaRPr>
            </a:p>
          </p:txBody>
        </p:sp>
        <p:sp>
          <p:nvSpPr>
            <p:cNvPr id="204" name="Google Shape;204;p32"/>
            <p:cNvSpPr txBox="1"/>
            <p:nvPr/>
          </p:nvSpPr>
          <p:spPr>
            <a:xfrm>
              <a:off x="7725768" y="2109685"/>
              <a:ext cx="436800" cy="321000"/>
            </a:xfrm>
            <a:prstGeom prst="rect">
              <a:avLst/>
            </a:prstGeom>
            <a:noFill/>
            <a:ln>
              <a:noFill/>
            </a:ln>
          </p:spPr>
          <p:txBody>
            <a:bodyPr spcFirstLastPara="1" wrap="square" lIns="91425" tIns="91425" rIns="91425" bIns="91425" anchor="ctr" anchorCtr="0">
              <a:noAutofit/>
            </a:bodyPr>
            <a:lstStyle/>
            <a:p>
              <a:pPr algn="ctr">
                <a:lnSpc>
                  <a:spcPct val="115000"/>
                </a:lnSpc>
                <a:buClr>
                  <a:srgbClr val="000000"/>
                </a:buClr>
                <a:buSzPts val="800"/>
              </a:pPr>
              <a:r>
                <a:rPr lang="en" sz="800" b="1" dirty="0">
                  <a:solidFill>
                    <a:srgbClr val="002060"/>
                  </a:solidFill>
                  <a:latin typeface="Roboto"/>
                  <a:ea typeface="Roboto"/>
                  <a:cs typeface="Roboto"/>
                  <a:sym typeface="Roboto"/>
                </a:rPr>
                <a:t>2022</a:t>
              </a:r>
              <a:endParaRPr sz="800" b="1" dirty="0">
                <a:solidFill>
                  <a:srgbClr val="002060"/>
                </a:solidFill>
                <a:latin typeface="Roboto"/>
                <a:ea typeface="Roboto"/>
                <a:cs typeface="Roboto"/>
                <a:sym typeface="Roboto"/>
              </a:endParaRPr>
            </a:p>
          </p:txBody>
        </p:sp>
      </p:grpSp>
      <p:sp>
        <p:nvSpPr>
          <p:cNvPr id="205" name="Google Shape;205;p32"/>
          <p:cNvSpPr/>
          <p:nvPr/>
        </p:nvSpPr>
        <p:spPr>
          <a:xfrm>
            <a:off x="3004357" y="1718335"/>
            <a:ext cx="353400" cy="36900"/>
          </a:xfrm>
          <a:prstGeom prst="roundRect">
            <a:avLst>
              <a:gd name="adj" fmla="val 50000"/>
            </a:avLst>
          </a:prstGeom>
          <a:solidFill>
            <a:schemeClr val="accent2"/>
          </a:solidFill>
          <a:ln>
            <a:solidFill>
              <a:schemeClr val="accent2"/>
            </a:solid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06" name="Google Shape;206;p32"/>
          <p:cNvSpPr/>
          <p:nvPr/>
        </p:nvSpPr>
        <p:spPr>
          <a:xfrm>
            <a:off x="4358720" y="1718335"/>
            <a:ext cx="353400" cy="36900"/>
          </a:xfrm>
          <a:prstGeom prst="roundRect">
            <a:avLst>
              <a:gd name="adj" fmla="val 50000"/>
            </a:avLst>
          </a:prstGeom>
          <a:solidFill>
            <a:schemeClr val="accent2"/>
          </a:solidFill>
          <a:ln>
            <a:solidFill>
              <a:schemeClr val="accent2"/>
            </a:solid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07" name="Google Shape;207;p32"/>
          <p:cNvSpPr/>
          <p:nvPr/>
        </p:nvSpPr>
        <p:spPr>
          <a:xfrm>
            <a:off x="5713595" y="1718335"/>
            <a:ext cx="353400" cy="36900"/>
          </a:xfrm>
          <a:prstGeom prst="roundRect">
            <a:avLst>
              <a:gd name="adj" fmla="val 50000"/>
            </a:avLst>
          </a:prstGeom>
          <a:solidFill>
            <a:schemeClr val="accent2"/>
          </a:solidFill>
          <a:ln>
            <a:solidFill>
              <a:schemeClr val="accent2"/>
            </a:solid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08" name="Google Shape;208;p32"/>
          <p:cNvSpPr/>
          <p:nvPr/>
        </p:nvSpPr>
        <p:spPr>
          <a:xfrm>
            <a:off x="7079257" y="1718335"/>
            <a:ext cx="353400" cy="36900"/>
          </a:xfrm>
          <a:prstGeom prst="roundRect">
            <a:avLst>
              <a:gd name="adj" fmla="val 50000"/>
            </a:avLst>
          </a:prstGeom>
          <a:solidFill>
            <a:schemeClr val="accent2"/>
          </a:solidFill>
          <a:ln>
            <a:solidFill>
              <a:schemeClr val="accent2"/>
            </a:solidFill>
          </a:ln>
        </p:spPr>
        <p:txBody>
          <a:bodyPr spcFirstLastPara="1" wrap="square" lIns="91425" tIns="91425" rIns="91425" bIns="91425" anchor="ctr" anchorCtr="0">
            <a:noAutofit/>
          </a:bodyPr>
          <a:lstStyle/>
          <a:p>
            <a:pPr>
              <a:buClr>
                <a:srgbClr val="000000"/>
              </a:buClr>
              <a:buSzPts val="1400"/>
            </a:pPr>
            <a:endParaRPr sz="1400">
              <a:solidFill>
                <a:srgbClr val="000000"/>
              </a:solidFill>
              <a:highlight>
                <a:schemeClr val="accent5"/>
              </a:highlight>
              <a:latin typeface="Arial"/>
              <a:ea typeface="Arial"/>
              <a:cs typeface="Arial"/>
              <a:sym typeface="Arial"/>
            </a:endParaRPr>
          </a:p>
        </p:txBody>
      </p:sp>
      <p:sp>
        <p:nvSpPr>
          <p:cNvPr id="209" name="Google Shape;209;p32"/>
          <p:cNvSpPr txBox="1">
            <a:spLocks noGrp="1"/>
          </p:cNvSpPr>
          <p:nvPr>
            <p:ph type="title" idx="4294967295"/>
          </p:nvPr>
        </p:nvSpPr>
        <p:spPr>
          <a:xfrm>
            <a:off x="956698" y="268707"/>
            <a:ext cx="7314843" cy="993775"/>
          </a:xfrm>
          <a:prstGeom prst="rect">
            <a:avLst/>
          </a:prstGeom>
          <a:noFill/>
          <a:ln>
            <a:noFill/>
          </a:ln>
        </p:spPr>
        <p:txBody>
          <a:bodyPr spcFirstLastPara="1" vert="horz" wrap="square" lIns="68575" tIns="34275" rIns="68575" bIns="34275" rtlCol="0" anchor="ctr" anchorCtr="0">
            <a:normAutofit/>
          </a:bodyPr>
          <a:lstStyle/>
          <a:p>
            <a:pPr>
              <a:spcBef>
                <a:spcPts val="0"/>
              </a:spcBef>
              <a:buSzPts val="3300"/>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HSS Review and Revision Timeline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7" name="Google Shape;217;p33"/>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l"/>
            <a:fld id="{00000000-1234-1234-1234-123412341234}" type="slidenum">
              <a:rPr lang="en"/>
              <a:pPr algn="l"/>
              <a:t>18</a:t>
            </a:fld>
            <a:endParaRPr/>
          </a:p>
        </p:txBody>
      </p:sp>
      <p:sp>
        <p:nvSpPr>
          <p:cNvPr id="215" name="Google Shape;215;p33"/>
          <p:cNvSpPr txBox="1">
            <a:spLocks noGrp="1"/>
          </p:cNvSpPr>
          <p:nvPr>
            <p:ph type="title" idx="4294967295"/>
          </p:nvPr>
        </p:nvSpPr>
        <p:spPr>
          <a:xfrm>
            <a:off x="189186" y="3232150"/>
            <a:ext cx="7697514" cy="919163"/>
          </a:xfrm>
          <a:prstGeom prst="rect">
            <a:avLst/>
          </a:prstGeom>
        </p:spPr>
        <p:txBody>
          <a:bodyPr spcFirstLastPara="1" vert="horz" wrap="square" lIns="91425" tIns="91425" rIns="91425" bIns="91425" rtlCol="0" anchor="t" anchorCtr="0">
            <a:noAutofit/>
          </a:bodyPr>
          <a:lstStyle/>
          <a:p>
            <a:pPr>
              <a:spcBef>
                <a:spcPts val="0"/>
              </a:spcBef>
            </a:pPr>
            <a:r>
              <a:rPr lang="en" sz="4800" b="1" dirty="0">
                <a:solidFill>
                  <a:srgbClr val="002060"/>
                </a:solidFill>
                <a:latin typeface="Times New Roman" panose="02020603050405020304" pitchFamily="18" charset="0"/>
                <a:cs typeface="Times New Roman" panose="02020603050405020304" pitchFamily="18" charset="0"/>
              </a:rPr>
              <a:t>Public Comment</a:t>
            </a:r>
            <a:endParaRPr sz="4800" b="1" dirty="0">
              <a:solidFill>
                <a:srgbClr val="002060"/>
              </a:solidFill>
              <a:latin typeface="Times New Roman" panose="02020603050405020304" pitchFamily="18" charset="0"/>
              <a:cs typeface="Times New Roman" panose="02020603050405020304" pitchFamily="18" charset="0"/>
            </a:endParaRPr>
          </a:p>
        </p:txBody>
      </p:sp>
      <p:sp>
        <p:nvSpPr>
          <p:cNvPr id="216" name="Google Shape;216;p33"/>
          <p:cNvSpPr txBox="1">
            <a:spLocks noGrp="1"/>
          </p:cNvSpPr>
          <p:nvPr>
            <p:ph type="body" idx="4294967295"/>
          </p:nvPr>
        </p:nvSpPr>
        <p:spPr>
          <a:xfrm>
            <a:off x="189186" y="4151313"/>
            <a:ext cx="7697514" cy="844550"/>
          </a:xfrm>
          <a:prstGeom prst="rect">
            <a:avLst/>
          </a:prstGeom>
        </p:spPr>
        <p:txBody>
          <a:bodyPr spcFirstLastPara="1" vert="horz" wrap="square" lIns="91425" tIns="91425" rIns="91425" bIns="91425" rtlCol="0" anchor="t" anchorCtr="0">
            <a:noAutofit/>
          </a:bodyPr>
          <a:lstStyle/>
          <a:p>
            <a:pPr marL="0" indent="0">
              <a:spcBef>
                <a:spcPts val="0"/>
              </a:spcBef>
              <a:spcAft>
                <a:spcPts val="1600"/>
              </a:spcAft>
              <a:buNone/>
            </a:pPr>
            <a:r>
              <a:rPr lang="en" sz="2000" b="1" dirty="0">
                <a:solidFill>
                  <a:schemeClr val="accent2"/>
                </a:solidFill>
                <a:latin typeface="Times New Roman" panose="02020603050405020304" pitchFamily="18" charset="0"/>
                <a:ea typeface="Arial"/>
                <a:cs typeface="Times New Roman" panose="02020603050405020304" pitchFamily="18" charset="0"/>
                <a:sym typeface="Arial"/>
              </a:rPr>
              <a:t>Initial Public Feedback on the 2015 Standards of Learning</a:t>
            </a:r>
            <a:endParaRPr sz="2000" b="1" dirty="0">
              <a:solidFill>
                <a:schemeClr val="accent2"/>
              </a:solidFill>
              <a:latin typeface="Times New Roman" panose="02020603050405020304" pitchFamily="18" charset="0"/>
              <a:ea typeface="Arial"/>
              <a:cs typeface="Times New Roman" panose="02020603050405020304" pitchFamily="18" charset="0"/>
              <a:sym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idx="1"/>
          </p:nvPr>
        </p:nvSpPr>
        <p:spPr>
          <a:xfrm>
            <a:off x="293175" y="231295"/>
            <a:ext cx="7886700" cy="804000"/>
          </a:xfrm>
          <a:prstGeom prst="rect">
            <a:avLst/>
          </a:prstGeom>
          <a:noFill/>
          <a:ln>
            <a:noFill/>
          </a:ln>
        </p:spPr>
        <p:txBody>
          <a:bodyPr spcFirstLastPara="1" vert="horz" wrap="square" lIns="68575" tIns="34275" rIns="68575" bIns="34275" rtlCol="0" anchor="t" anchorCtr="0">
            <a:normAutofit/>
          </a:bodyPr>
          <a:lstStyle/>
          <a:p>
            <a:pPr marL="0" indent="0">
              <a:spcBef>
                <a:spcPts val="0"/>
              </a:spcBef>
              <a:buClr>
                <a:schemeClr val="accent1"/>
              </a:buClr>
              <a:buSzPts val="18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Public Comments</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graphicFrame>
        <p:nvGraphicFramePr>
          <p:cNvPr id="224" name="Google Shape;224;p34"/>
          <p:cNvGraphicFramePr/>
          <p:nvPr>
            <p:extLst>
              <p:ext uri="{D42A27DB-BD31-4B8C-83A1-F6EECF244321}">
                <p14:modId xmlns:p14="http://schemas.microsoft.com/office/powerpoint/2010/main" val="2706835229"/>
              </p:ext>
            </p:extLst>
          </p:nvPr>
        </p:nvGraphicFramePr>
        <p:xfrm>
          <a:off x="293176" y="718015"/>
          <a:ext cx="8642575" cy="4328849"/>
        </p:xfrm>
        <a:graphic>
          <a:graphicData uri="http://schemas.openxmlformats.org/drawingml/2006/table">
            <a:tbl>
              <a:tblPr>
                <a:noFill/>
                <a:tableStyleId>{9AFE5422-7786-4F18-8EBD-4F533493FCE3}</a:tableStyleId>
              </a:tblPr>
              <a:tblGrid>
                <a:gridCol w="4282550">
                  <a:extLst>
                    <a:ext uri="{9D8B030D-6E8A-4147-A177-3AD203B41FA5}">
                      <a16:colId xmlns:a16="http://schemas.microsoft.com/office/drawing/2014/main" val="20000"/>
                    </a:ext>
                  </a:extLst>
                </a:gridCol>
                <a:gridCol w="1955975">
                  <a:extLst>
                    <a:ext uri="{9D8B030D-6E8A-4147-A177-3AD203B41FA5}">
                      <a16:colId xmlns:a16="http://schemas.microsoft.com/office/drawing/2014/main" val="20001"/>
                    </a:ext>
                  </a:extLst>
                </a:gridCol>
                <a:gridCol w="2404050">
                  <a:extLst>
                    <a:ext uri="{9D8B030D-6E8A-4147-A177-3AD203B41FA5}">
                      <a16:colId xmlns:a16="http://schemas.microsoft.com/office/drawing/2014/main" val="20002"/>
                    </a:ext>
                  </a:extLst>
                </a:gridCol>
              </a:tblGrid>
              <a:tr h="278025">
                <a:tc gridSpan="3">
                  <a:txBody>
                    <a:bodyPr/>
                    <a:lstStyle/>
                    <a:p>
                      <a:pPr marL="0" lvl="0" indent="0" algn="ctr" rtl="0">
                        <a:lnSpc>
                          <a:spcPct val="115000"/>
                        </a:lnSpc>
                        <a:spcBef>
                          <a:spcPts val="0"/>
                        </a:spcBef>
                        <a:spcAft>
                          <a:spcPts val="0"/>
                        </a:spcAft>
                        <a:buNone/>
                      </a:pPr>
                      <a:r>
                        <a:rPr lang="en" b="1" dirty="0">
                          <a:solidFill>
                            <a:srgbClr val="002060"/>
                          </a:solidFill>
                          <a:latin typeface="Times New Roman" panose="02020603050405020304" pitchFamily="18" charset="0"/>
                          <a:cs typeface="Times New Roman" panose="02020603050405020304" pitchFamily="18" charset="0"/>
                        </a:rPr>
                        <a:t>Public Comments Submitted by Google Forms:</a:t>
                      </a:r>
                      <a:endParaRPr b="1"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9900">
                <a:tc>
                  <a:txBody>
                    <a:bodyPr/>
                    <a:lstStyle/>
                    <a:p>
                      <a:pPr marL="0" lvl="0" indent="0" algn="l" rtl="0">
                        <a:lnSpc>
                          <a:spcPct val="115000"/>
                        </a:lnSpc>
                        <a:spcBef>
                          <a:spcPts val="0"/>
                        </a:spcBef>
                        <a:spcAft>
                          <a:spcPts val="0"/>
                        </a:spcAft>
                        <a:buNone/>
                      </a:pPr>
                      <a:r>
                        <a:rPr lang="en" sz="900" b="1">
                          <a:solidFill>
                            <a:srgbClr val="002060"/>
                          </a:solidFill>
                          <a:latin typeface="Times New Roman" panose="02020603050405020304" pitchFamily="18" charset="0"/>
                          <a:cs typeface="Times New Roman" panose="02020603050405020304" pitchFamily="18" charset="0"/>
                        </a:rPr>
                        <a:t>Course</a:t>
                      </a:r>
                      <a:endParaRPr sz="900" b="1">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200" b="1">
                          <a:solidFill>
                            <a:srgbClr val="002060"/>
                          </a:solidFill>
                          <a:latin typeface="Times New Roman" panose="02020603050405020304" pitchFamily="18" charset="0"/>
                          <a:cs typeface="Times New Roman" panose="02020603050405020304" pitchFamily="18" charset="0"/>
                        </a:rPr>
                        <a:t>Google Forms Submitted</a:t>
                      </a:r>
                      <a:endParaRPr sz="1200" b="1">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200" b="1" dirty="0">
                          <a:solidFill>
                            <a:srgbClr val="002060"/>
                          </a:solidFill>
                          <a:latin typeface="Times New Roman" panose="02020603050405020304" pitchFamily="18" charset="0"/>
                          <a:cs typeface="Times New Roman" panose="02020603050405020304" pitchFamily="18" charset="0"/>
                        </a:rPr>
                        <a:t>Total Responses</a:t>
                      </a:r>
                      <a:endParaRPr sz="1200" b="1"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375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Kindergarten</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57</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291</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375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Grade One</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46</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268</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375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Grade Two</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38</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291</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537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Grade Three</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39</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215</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537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Virginia Studies</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33</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198</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537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United States History to 1865</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29</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164</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537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United States History 1865 to Present</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97</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315</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375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Civics &amp; Economics</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25</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151</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2375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World Geography</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71</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325</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375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World History and Geography to 1500</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420</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1,134</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2537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World History and Geography 1500 to Present</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443</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1,267</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2537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Virginia and United States History</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42</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291</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253750">
                <a:tc>
                  <a:txBody>
                    <a:bodyPr/>
                    <a:lstStyle/>
                    <a:p>
                      <a:pPr marL="0" lvl="0" indent="0" algn="l"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Virginia and United States Government</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26</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dirty="0">
                          <a:solidFill>
                            <a:srgbClr val="002060"/>
                          </a:solidFill>
                          <a:latin typeface="Times New Roman" panose="02020603050405020304" pitchFamily="18" charset="0"/>
                          <a:cs typeface="Times New Roman" panose="02020603050405020304" pitchFamily="18" charset="0"/>
                        </a:rPr>
                        <a:t>255</a:t>
                      </a:r>
                      <a:endParaRPr sz="12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253750">
                <a:tc>
                  <a:txBody>
                    <a:bodyPr/>
                    <a:lstStyle/>
                    <a:p>
                      <a:pPr marL="0" lvl="0" indent="0" algn="l" rtl="0">
                        <a:lnSpc>
                          <a:spcPct val="115000"/>
                        </a:lnSpc>
                        <a:spcBef>
                          <a:spcPts val="0"/>
                        </a:spcBef>
                        <a:spcAft>
                          <a:spcPts val="0"/>
                        </a:spcAft>
                        <a:buNone/>
                      </a:pPr>
                      <a:r>
                        <a:rPr lang="en" sz="1200" b="1" dirty="0">
                          <a:solidFill>
                            <a:srgbClr val="002060"/>
                          </a:solidFill>
                          <a:latin typeface="Times New Roman" panose="02020603050405020304" pitchFamily="18" charset="0"/>
                          <a:cs typeface="Times New Roman" panose="02020603050405020304" pitchFamily="18" charset="0"/>
                        </a:rPr>
                        <a:t>Google Forms Submitted:</a:t>
                      </a:r>
                      <a:endParaRPr sz="1200" b="1"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 sz="1200" b="1" dirty="0">
                          <a:solidFill>
                            <a:srgbClr val="002060"/>
                          </a:solidFill>
                          <a:latin typeface="Times New Roman" panose="02020603050405020304" pitchFamily="18" charset="0"/>
                          <a:cs typeface="Times New Roman" panose="02020603050405020304" pitchFamily="18" charset="0"/>
                        </a:rPr>
                        <a:t>1366</a:t>
                      </a:r>
                      <a:endParaRPr sz="1200" b="1"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endParaRPr sz="1200" b="1"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242925">
                <a:tc>
                  <a:txBody>
                    <a:bodyPr/>
                    <a:lstStyle/>
                    <a:p>
                      <a:pPr marL="0" lvl="0" indent="0" algn="l" rtl="0">
                        <a:spcBef>
                          <a:spcPts val="0"/>
                        </a:spcBef>
                        <a:spcAft>
                          <a:spcPts val="0"/>
                        </a:spcAft>
                        <a:buNone/>
                      </a:pPr>
                      <a:r>
                        <a:rPr lang="en" sz="1600" b="1" dirty="0">
                          <a:solidFill>
                            <a:srgbClr val="C00000"/>
                          </a:solidFill>
                          <a:latin typeface="Times New Roman" panose="02020603050405020304" pitchFamily="18" charset="0"/>
                          <a:cs typeface="Times New Roman" panose="02020603050405020304" pitchFamily="18" charset="0"/>
                        </a:rPr>
                        <a:t>Total Public Comments</a:t>
                      </a:r>
                      <a:endParaRPr sz="1600" b="1" dirty="0">
                        <a:solidFill>
                          <a:srgbClr val="C0000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600" b="1" dirty="0">
                        <a:solidFill>
                          <a:srgbClr val="C0000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 sz="1600" b="1" dirty="0">
                          <a:solidFill>
                            <a:srgbClr val="C00000"/>
                          </a:solidFill>
                          <a:latin typeface="Times New Roman" panose="02020603050405020304" pitchFamily="18" charset="0"/>
                          <a:cs typeface="Times New Roman" panose="02020603050405020304" pitchFamily="18" charset="0"/>
                        </a:rPr>
                        <a:t>5,165</a:t>
                      </a:r>
                      <a:endParaRPr sz="1600" b="1" dirty="0">
                        <a:solidFill>
                          <a:srgbClr val="C00000"/>
                        </a:solidFill>
                        <a:latin typeface="Times New Roman" panose="02020603050405020304" pitchFamily="18" charset="0"/>
                        <a:cs typeface="Times New Roman" panose="02020603050405020304" pitchFamily="18" charset="0"/>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prstGeom prst="rect">
            <a:avLst/>
          </a:prstGeom>
          <a:noFill/>
          <a:ln>
            <a:noFill/>
          </a:ln>
        </p:spPr>
        <p:txBody>
          <a:bodyPr spcFirstLastPara="1" vert="horz" wrap="square" lIns="68575" tIns="34275" rIns="68575" bIns="34275" rtlCol="0" anchor="ctr" anchorCtr="0">
            <a:normAutofit/>
          </a:bodyPr>
          <a:lstStyle/>
          <a:p>
            <a:pPr>
              <a:spcBef>
                <a:spcPts val="0"/>
              </a:spcBef>
              <a:buSzPts val="1400"/>
            </a:pPr>
            <a:r>
              <a:rPr lang="en" sz="3600" b="1" dirty="0">
                <a:solidFill>
                  <a:srgbClr val="002060"/>
                </a:solidFill>
                <a:latin typeface="Times New Roman" panose="02020603050405020304" pitchFamily="18" charset="0"/>
                <a:cs typeface="Times New Roman" panose="02020603050405020304" pitchFamily="18" charset="0"/>
              </a:rPr>
              <a:t>Overview</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
        <p:nvSpPr>
          <p:cNvPr id="138" name="Google Shape;138;p26"/>
          <p:cNvSpPr txBox="1">
            <a:spLocks noGrp="1"/>
          </p:cNvSpPr>
          <p:nvPr>
            <p:ph idx="1"/>
          </p:nvPr>
        </p:nvSpPr>
        <p:spPr>
          <a:xfrm>
            <a:off x="457200" y="1159200"/>
            <a:ext cx="8537700" cy="3704100"/>
          </a:xfrm>
          <a:prstGeom prst="rect">
            <a:avLst/>
          </a:prstGeom>
          <a:noFill/>
          <a:ln>
            <a:noFill/>
          </a:ln>
        </p:spPr>
        <p:txBody>
          <a:bodyPr spcFirstLastPara="1" vert="horz" wrap="square" lIns="68575" tIns="34275" rIns="68575" bIns="34275" rtlCol="0" anchor="t" anchorCtr="0">
            <a:normAutofit lnSpcReduction="10000"/>
          </a:bodyPr>
          <a:lstStyle/>
          <a:p>
            <a:pPr marL="419100" indent="-342900">
              <a:lnSpc>
                <a:spcPct val="115000"/>
              </a:lnSpc>
              <a:spcBef>
                <a:spcPts val="0"/>
              </a:spcBef>
              <a:buClr>
                <a:srgbClr val="002060"/>
              </a:buClr>
              <a:buSzPts val="2400"/>
            </a:pPr>
            <a:r>
              <a:rPr lang="en" sz="2400" dirty="0" smtClean="0">
                <a:solidFill>
                  <a:srgbClr val="002060"/>
                </a:solidFill>
                <a:latin typeface="Times New Roman" panose="02020603050405020304" pitchFamily="18" charset="0"/>
                <a:ea typeface="Trebuchet MS"/>
                <a:cs typeface="Times New Roman" panose="02020603050405020304" pitchFamily="18" charset="0"/>
                <a:sym typeface="Trebuchet MS"/>
              </a:rPr>
              <a:t>The Standards of Learning</a:t>
            </a:r>
          </a:p>
          <a:p>
            <a:pPr marL="419100" indent="-342900">
              <a:lnSpc>
                <a:spcPct val="115000"/>
              </a:lnSpc>
              <a:spcBef>
                <a:spcPts val="0"/>
              </a:spcBef>
              <a:buClr>
                <a:srgbClr val="002060"/>
              </a:buClr>
              <a:buSzPts val="2400"/>
            </a:pPr>
            <a:r>
              <a:rPr lang="en" sz="2400" dirty="0" smtClean="0">
                <a:solidFill>
                  <a:srgbClr val="002060"/>
                </a:solidFill>
                <a:latin typeface="Times New Roman" panose="02020603050405020304" pitchFamily="18" charset="0"/>
                <a:ea typeface="Trebuchet MS"/>
                <a:cs typeface="Times New Roman" panose="02020603050405020304" pitchFamily="18" charset="0"/>
                <a:sym typeface="Trebuchet MS"/>
              </a:rPr>
              <a:t>Review </a:t>
            </a: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and Revision Process</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876300" lvl="1" indent="-342900">
              <a:lnSpc>
                <a:spcPct val="115000"/>
              </a:lnSpc>
              <a:spcBef>
                <a:spcPts val="0"/>
              </a:spcBef>
              <a:buClr>
                <a:srgbClr val="002060"/>
              </a:buClr>
              <a:buSzPts val="2400"/>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Public Comment</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876300" lvl="1" indent="-342900">
              <a:lnSpc>
                <a:spcPct val="115000"/>
              </a:lnSpc>
              <a:spcBef>
                <a:spcPts val="0"/>
              </a:spcBef>
              <a:buClr>
                <a:srgbClr val="002060"/>
              </a:buClr>
              <a:buSzPts val="2400"/>
            </a:pPr>
            <a:r>
              <a:rPr lang="en" sz="2400" dirty="0" smtClean="0">
                <a:solidFill>
                  <a:srgbClr val="002060"/>
                </a:solidFill>
                <a:latin typeface="Times New Roman" panose="02020603050405020304" pitchFamily="18" charset="0"/>
                <a:ea typeface="Trebuchet MS"/>
                <a:cs typeface="Times New Roman" panose="02020603050405020304" pitchFamily="18" charset="0"/>
                <a:sym typeface="Trebuchet MS"/>
              </a:rPr>
              <a:t>Review Committees</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419100" indent="-342900">
              <a:lnSpc>
                <a:spcPct val="115000"/>
              </a:lnSpc>
              <a:spcBef>
                <a:spcPts val="0"/>
              </a:spcBef>
              <a:buClr>
                <a:srgbClr val="002060"/>
              </a:buClr>
              <a:buSzPts val="2400"/>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Developing the Standards Document</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876300" lvl="1" indent="-342900">
              <a:lnSpc>
                <a:spcPct val="115000"/>
              </a:lnSpc>
              <a:spcBef>
                <a:spcPts val="0"/>
              </a:spcBef>
              <a:buClr>
                <a:srgbClr val="002060"/>
              </a:buClr>
              <a:buSzPts val="2400"/>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Progression of the Curriculum Framework</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876300" lvl="1" indent="-342900">
              <a:lnSpc>
                <a:spcPct val="115000"/>
              </a:lnSpc>
              <a:spcBef>
                <a:spcPts val="0"/>
              </a:spcBef>
              <a:buClr>
                <a:srgbClr val="002060"/>
              </a:buClr>
              <a:buSzPts val="2400"/>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New Structure</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419100" indent="-342900">
              <a:lnSpc>
                <a:spcPct val="115000"/>
              </a:lnSpc>
              <a:spcBef>
                <a:spcPts val="0"/>
              </a:spcBef>
              <a:buClr>
                <a:srgbClr val="002060"/>
              </a:buClr>
              <a:buSzPts val="2400"/>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Reviewing and Revising the Content</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419100" indent="-342900">
              <a:lnSpc>
                <a:spcPct val="115000"/>
              </a:lnSpc>
              <a:spcBef>
                <a:spcPts val="0"/>
              </a:spcBef>
              <a:buClr>
                <a:srgbClr val="002060"/>
              </a:buClr>
              <a:buSzPts val="2400"/>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Next steps</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35"/>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l"/>
            <a:fld id="{00000000-1234-1234-1234-123412341234}" type="slidenum">
              <a:rPr lang="en"/>
              <a:pPr algn="l"/>
              <a:t>20</a:t>
            </a:fld>
            <a:endParaRPr/>
          </a:p>
        </p:txBody>
      </p:sp>
      <p:sp>
        <p:nvSpPr>
          <p:cNvPr id="229" name="Google Shape;229;p35"/>
          <p:cNvSpPr txBox="1">
            <a:spLocks noGrp="1"/>
          </p:cNvSpPr>
          <p:nvPr>
            <p:ph type="title" idx="4294967295"/>
          </p:nvPr>
        </p:nvSpPr>
        <p:spPr>
          <a:xfrm>
            <a:off x="362606" y="3295650"/>
            <a:ext cx="7143093" cy="1125538"/>
          </a:xfrm>
          <a:prstGeom prst="rect">
            <a:avLst/>
          </a:prstGeom>
        </p:spPr>
        <p:txBody>
          <a:bodyPr spcFirstLastPara="1" vert="horz" wrap="square" lIns="91425" tIns="91425" rIns="91425" bIns="91425" rtlCol="0" anchor="t" anchorCtr="0">
            <a:noAutofit/>
          </a:bodyPr>
          <a:lstStyle/>
          <a:p>
            <a:pPr>
              <a:spcBef>
                <a:spcPts val="0"/>
              </a:spcBef>
            </a:pPr>
            <a:r>
              <a:rPr lang="en" sz="4800" b="1" dirty="0">
                <a:solidFill>
                  <a:srgbClr val="002060"/>
                </a:solidFill>
                <a:latin typeface="Times New Roman" panose="02020603050405020304" pitchFamily="18" charset="0"/>
                <a:cs typeface="Times New Roman" panose="02020603050405020304" pitchFamily="18" charset="0"/>
              </a:rPr>
              <a:t>Review Committees</a:t>
            </a:r>
            <a:endParaRPr sz="4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6"/>
          <p:cNvSpPr txBox="1">
            <a:spLocks noGrp="1"/>
          </p:cNvSpPr>
          <p:nvPr>
            <p:ph idx="1"/>
          </p:nvPr>
        </p:nvSpPr>
        <p:spPr>
          <a:xfrm>
            <a:off x="178250" y="1142999"/>
            <a:ext cx="8643000" cy="3835875"/>
          </a:xfrm>
          <a:prstGeom prst="rect">
            <a:avLst/>
          </a:prstGeom>
          <a:noFill/>
          <a:ln>
            <a:noFill/>
          </a:ln>
        </p:spPr>
        <p:txBody>
          <a:bodyPr spcFirstLastPara="1" vert="horz" wrap="square" lIns="68575" tIns="34275" rIns="68575" bIns="34275" rtlCol="0" anchor="t" anchorCtr="0">
            <a:noAutofit/>
          </a:bodyPr>
          <a:lstStyle/>
          <a:p>
            <a:pPr marL="457200" indent="-330200">
              <a:lnSpc>
                <a:spcPct val="115000"/>
              </a:lnSpc>
              <a:spcBef>
                <a:spcPts val="0"/>
              </a:spcBef>
              <a:buClr>
                <a:schemeClr val="dk1"/>
              </a:buClr>
              <a:buSzPts val="1600"/>
              <a:buAutoNum type="arabicPeriod"/>
            </a:pPr>
            <a:r>
              <a:rPr lang="en" b="1" dirty="0">
                <a:solidFill>
                  <a:srgbClr val="002060"/>
                </a:solidFill>
                <a:latin typeface="Times New Roman" panose="02020603050405020304" pitchFamily="18" charset="0"/>
                <a:ea typeface="Arial"/>
                <a:cs typeface="Times New Roman" panose="02020603050405020304" pitchFamily="18" charset="0"/>
                <a:sym typeface="Arial"/>
              </a:rPr>
              <a:t>Practitioners Steering </a:t>
            </a:r>
            <a:r>
              <a:rPr lang="en" b="0" dirty="0">
                <a:solidFill>
                  <a:srgbClr val="002060"/>
                </a:solidFill>
                <a:latin typeface="Times New Roman" panose="02020603050405020304" pitchFamily="18" charset="0"/>
                <a:ea typeface="Arial"/>
                <a:cs typeface="Times New Roman" panose="02020603050405020304" pitchFamily="18" charset="0"/>
                <a:sym typeface="Arial"/>
              </a:rPr>
              <a:t>- Division-level specialist/coordinators responsible for history and social science instruction at the local division level</a:t>
            </a:r>
            <a:endParaRPr b="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indent="-330200">
              <a:lnSpc>
                <a:spcPct val="115000"/>
              </a:lnSpc>
              <a:spcBef>
                <a:spcPts val="0"/>
              </a:spcBef>
              <a:buClr>
                <a:schemeClr val="dk1"/>
              </a:buClr>
              <a:buSzPts val="1600"/>
              <a:buAutoNum type="arabicPeriod"/>
            </a:pPr>
            <a:r>
              <a:rPr lang="en" b="1" dirty="0">
                <a:solidFill>
                  <a:srgbClr val="002060"/>
                </a:solidFill>
                <a:latin typeface="Times New Roman" panose="02020603050405020304" pitchFamily="18" charset="0"/>
                <a:ea typeface="Arial"/>
                <a:cs typeface="Times New Roman" panose="02020603050405020304" pitchFamily="18" charset="0"/>
                <a:sym typeface="Arial"/>
              </a:rPr>
              <a:t>Historian Steering </a:t>
            </a:r>
            <a:r>
              <a:rPr lang="en" b="0" dirty="0">
                <a:solidFill>
                  <a:srgbClr val="002060"/>
                </a:solidFill>
                <a:latin typeface="Times New Roman" panose="02020603050405020304" pitchFamily="18" charset="0"/>
                <a:ea typeface="Arial"/>
                <a:cs typeface="Times New Roman" panose="02020603050405020304" pitchFamily="18" charset="0"/>
                <a:sym typeface="Arial"/>
              </a:rPr>
              <a:t>- Historians invited to review the Standards and CF and provide preliminary feedback and input</a:t>
            </a:r>
            <a:endParaRPr b="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indent="-330200">
              <a:lnSpc>
                <a:spcPct val="115000"/>
              </a:lnSpc>
              <a:spcBef>
                <a:spcPts val="0"/>
              </a:spcBef>
              <a:buClr>
                <a:schemeClr val="dk1"/>
              </a:buClr>
              <a:buSzPts val="1600"/>
              <a:buAutoNum type="arabicPeriod"/>
            </a:pPr>
            <a:r>
              <a:rPr lang="en" b="1" dirty="0">
                <a:solidFill>
                  <a:srgbClr val="002060"/>
                </a:solidFill>
                <a:latin typeface="Times New Roman" panose="02020603050405020304" pitchFamily="18" charset="0"/>
                <a:ea typeface="Arial"/>
                <a:cs typeface="Times New Roman" panose="02020603050405020304" pitchFamily="18" charset="0"/>
                <a:sym typeface="Arial"/>
              </a:rPr>
              <a:t>External Student Advisory </a:t>
            </a:r>
            <a:r>
              <a:rPr lang="en" b="1" dirty="0" smtClean="0">
                <a:solidFill>
                  <a:srgbClr val="002060"/>
                </a:solidFill>
                <a:latin typeface="Times New Roman" panose="02020603050405020304" pitchFamily="18" charset="0"/>
                <a:ea typeface="Arial"/>
                <a:cs typeface="Times New Roman" panose="02020603050405020304" pitchFamily="18" charset="0"/>
                <a:sym typeface="Arial"/>
              </a:rPr>
              <a:t>Council - </a:t>
            </a:r>
            <a:r>
              <a:rPr lang="en" b="0" dirty="0">
                <a:solidFill>
                  <a:srgbClr val="002060"/>
                </a:solidFill>
                <a:latin typeface="Times New Roman" panose="02020603050405020304" pitchFamily="18" charset="0"/>
                <a:ea typeface="Arial"/>
                <a:cs typeface="Times New Roman" panose="02020603050405020304" pitchFamily="18" charset="0"/>
                <a:sym typeface="Arial"/>
              </a:rPr>
              <a:t>Students invited to provide input and feedback</a:t>
            </a:r>
            <a:endParaRPr b="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indent="-330200">
              <a:lnSpc>
                <a:spcPct val="115000"/>
              </a:lnSpc>
              <a:spcBef>
                <a:spcPts val="0"/>
              </a:spcBef>
              <a:buClr>
                <a:schemeClr val="dk1"/>
              </a:buClr>
              <a:buSzPts val="1600"/>
              <a:buAutoNum type="arabicPeriod"/>
            </a:pPr>
            <a:r>
              <a:rPr lang="en" b="1" dirty="0">
                <a:solidFill>
                  <a:srgbClr val="002060"/>
                </a:solidFill>
                <a:latin typeface="Times New Roman" panose="02020603050405020304" pitchFamily="18" charset="0"/>
                <a:ea typeface="Arial"/>
                <a:cs typeface="Times New Roman" panose="02020603050405020304" pitchFamily="18" charset="0"/>
                <a:sym typeface="Arial"/>
              </a:rPr>
              <a:t>Educators Committee </a:t>
            </a:r>
            <a:r>
              <a:rPr lang="en" b="0" dirty="0">
                <a:solidFill>
                  <a:srgbClr val="002060"/>
                </a:solidFill>
                <a:latin typeface="Times New Roman" panose="02020603050405020304" pitchFamily="18" charset="0"/>
                <a:ea typeface="Arial"/>
                <a:cs typeface="Times New Roman" panose="02020603050405020304" pitchFamily="18" charset="0"/>
                <a:sym typeface="Arial"/>
              </a:rPr>
              <a:t>- Division teachers and administrators selected through an application </a:t>
            </a:r>
            <a:r>
              <a:rPr lang="en" b="0" dirty="0" smtClean="0">
                <a:solidFill>
                  <a:srgbClr val="002060"/>
                </a:solidFill>
                <a:latin typeface="Times New Roman" panose="02020603050405020304" pitchFamily="18" charset="0"/>
                <a:ea typeface="Arial"/>
                <a:cs typeface="Times New Roman" panose="02020603050405020304" pitchFamily="18" charset="0"/>
                <a:sym typeface="Arial"/>
              </a:rPr>
              <a:t>process</a:t>
            </a:r>
            <a:endParaRPr b="0" dirty="0">
              <a:solidFill>
                <a:srgbClr val="002060"/>
              </a:solidFill>
              <a:latin typeface="Times New Roman" panose="02020603050405020304" pitchFamily="18" charset="0"/>
              <a:ea typeface="Arial"/>
              <a:cs typeface="Times New Roman" panose="02020603050405020304" pitchFamily="18" charset="0"/>
              <a:sym typeface="Arial"/>
            </a:endParaRPr>
          </a:p>
        </p:txBody>
      </p:sp>
      <p:sp>
        <p:nvSpPr>
          <p:cNvPr id="237" name="Google Shape;237;p36"/>
          <p:cNvSpPr txBox="1">
            <a:spLocks noGrp="1"/>
          </p:cNvSpPr>
          <p:nvPr>
            <p:ph type="body" idx="4294967295"/>
          </p:nvPr>
        </p:nvSpPr>
        <p:spPr>
          <a:xfrm>
            <a:off x="178250" y="149225"/>
            <a:ext cx="7708450" cy="804863"/>
          </a:xfrm>
          <a:prstGeom prst="rect">
            <a:avLst/>
          </a:prstGeom>
          <a:noFill/>
          <a:ln>
            <a:noFill/>
          </a:ln>
        </p:spPr>
        <p:txBody>
          <a:bodyPr spcFirstLastPara="1" vert="horz" wrap="square" lIns="68575" tIns="34275" rIns="68575" bIns="34275" rtlCol="0" anchor="t" anchorCtr="0">
            <a:normAutofit/>
          </a:bodyPr>
          <a:lstStyle/>
          <a:p>
            <a:pPr marL="0" indent="0">
              <a:spcBef>
                <a:spcPts val="0"/>
              </a:spcBef>
              <a:buClr>
                <a:schemeClr val="accent1"/>
              </a:buClr>
              <a:buSzPts val="18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Committees</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6"/>
          <p:cNvSpPr txBox="1">
            <a:spLocks noGrp="1"/>
          </p:cNvSpPr>
          <p:nvPr>
            <p:ph idx="1"/>
          </p:nvPr>
        </p:nvSpPr>
        <p:spPr>
          <a:xfrm>
            <a:off x="178250" y="1103585"/>
            <a:ext cx="8643000" cy="3875289"/>
          </a:xfrm>
          <a:prstGeom prst="rect">
            <a:avLst/>
          </a:prstGeom>
          <a:noFill/>
          <a:ln>
            <a:noFill/>
          </a:ln>
        </p:spPr>
        <p:txBody>
          <a:bodyPr spcFirstLastPara="1" vert="horz" wrap="square" lIns="68575" tIns="34275" rIns="68575" bIns="34275" rtlCol="0" anchor="t" anchorCtr="0">
            <a:noAutofit/>
          </a:bodyPr>
          <a:lstStyle/>
          <a:p>
            <a:pPr marL="584200" indent="-457200">
              <a:lnSpc>
                <a:spcPct val="115000"/>
              </a:lnSpc>
              <a:spcBef>
                <a:spcPts val="0"/>
              </a:spcBef>
              <a:buClr>
                <a:schemeClr val="dk1"/>
              </a:buClr>
              <a:buSzPts val="1600"/>
              <a:buFont typeface="+mj-lt"/>
              <a:buAutoNum type="arabicPeriod" startAt="5"/>
            </a:pPr>
            <a:r>
              <a:rPr lang="en" b="1" dirty="0" smtClean="0">
                <a:solidFill>
                  <a:srgbClr val="002060"/>
                </a:solidFill>
                <a:latin typeface="Times New Roman" panose="02020603050405020304" pitchFamily="18" charset="0"/>
                <a:ea typeface="Arial"/>
                <a:cs typeface="Times New Roman" panose="02020603050405020304" pitchFamily="18" charset="0"/>
                <a:sym typeface="Arial"/>
              </a:rPr>
              <a:t>External </a:t>
            </a:r>
            <a:r>
              <a:rPr lang="en" b="1" dirty="0">
                <a:solidFill>
                  <a:srgbClr val="002060"/>
                </a:solidFill>
                <a:latin typeface="Times New Roman" panose="02020603050405020304" pitchFamily="18" charset="0"/>
                <a:ea typeface="Arial"/>
                <a:cs typeface="Times New Roman" panose="02020603050405020304" pitchFamily="18" charset="0"/>
                <a:sym typeface="Arial"/>
              </a:rPr>
              <a:t>Museums and Organizations </a:t>
            </a:r>
            <a:r>
              <a:rPr lang="en" b="0" dirty="0">
                <a:solidFill>
                  <a:srgbClr val="002060"/>
                </a:solidFill>
                <a:latin typeface="Times New Roman" panose="02020603050405020304" pitchFamily="18" charset="0"/>
                <a:ea typeface="Arial"/>
                <a:cs typeface="Times New Roman" panose="02020603050405020304" pitchFamily="18" charset="0"/>
                <a:sym typeface="Arial"/>
              </a:rPr>
              <a:t>- Educators, faculty, or representatives of a history and social science museum or organization with a specific area of focus or specialty</a:t>
            </a:r>
            <a:endParaRPr b="0" dirty="0">
              <a:solidFill>
                <a:srgbClr val="002060"/>
              </a:solidFill>
              <a:latin typeface="Times New Roman" panose="02020603050405020304" pitchFamily="18" charset="0"/>
              <a:ea typeface="Arial"/>
              <a:cs typeface="Times New Roman" panose="02020603050405020304" pitchFamily="18" charset="0"/>
              <a:sym typeface="Arial"/>
            </a:endParaRPr>
          </a:p>
          <a:p>
            <a:pPr marL="584200" indent="-457200">
              <a:lnSpc>
                <a:spcPct val="115000"/>
              </a:lnSpc>
              <a:spcBef>
                <a:spcPts val="0"/>
              </a:spcBef>
              <a:buClr>
                <a:schemeClr val="dk1"/>
              </a:buClr>
              <a:buSzPts val="1600"/>
              <a:buFont typeface="+mj-lt"/>
              <a:buAutoNum type="arabicPeriod" startAt="5"/>
            </a:pPr>
            <a:r>
              <a:rPr lang="en" b="1" dirty="0">
                <a:solidFill>
                  <a:srgbClr val="002060"/>
                </a:solidFill>
                <a:latin typeface="Times New Roman" panose="02020603050405020304" pitchFamily="18" charset="0"/>
                <a:ea typeface="Arial"/>
                <a:cs typeface="Times New Roman" panose="02020603050405020304" pitchFamily="18" charset="0"/>
                <a:sym typeface="Arial"/>
              </a:rPr>
              <a:t>External Historians and Professors </a:t>
            </a:r>
            <a:r>
              <a:rPr lang="en" b="0" dirty="0">
                <a:solidFill>
                  <a:srgbClr val="002060"/>
                </a:solidFill>
                <a:latin typeface="Times New Roman" panose="02020603050405020304" pitchFamily="18" charset="0"/>
                <a:ea typeface="Arial"/>
                <a:cs typeface="Times New Roman" panose="02020603050405020304" pitchFamily="18" charset="0"/>
                <a:sym typeface="Arial"/>
              </a:rPr>
              <a:t>- Staff of Institutions of Higher Education invited to check the accuracy of the feedback provided by all previous committees and to ensure there are opportunities for exploration of diverse perspectives and balance</a:t>
            </a:r>
            <a:endParaRPr b="0" dirty="0">
              <a:solidFill>
                <a:srgbClr val="002060"/>
              </a:solidFill>
              <a:latin typeface="Times New Roman" panose="02020603050405020304" pitchFamily="18" charset="0"/>
              <a:ea typeface="Arial"/>
              <a:cs typeface="Times New Roman" panose="02020603050405020304" pitchFamily="18" charset="0"/>
              <a:sym typeface="Arial"/>
            </a:endParaRPr>
          </a:p>
          <a:p>
            <a:pPr marL="584200" indent="-457200">
              <a:lnSpc>
                <a:spcPct val="115000"/>
              </a:lnSpc>
              <a:spcBef>
                <a:spcPts val="0"/>
              </a:spcBef>
              <a:buClr>
                <a:schemeClr val="dk1"/>
              </a:buClr>
              <a:buSzPts val="1600"/>
              <a:buFont typeface="+mj-lt"/>
              <a:buAutoNum type="arabicPeriod" startAt="5"/>
            </a:pPr>
            <a:r>
              <a:rPr lang="en" b="1" dirty="0">
                <a:solidFill>
                  <a:srgbClr val="002060"/>
                </a:solidFill>
                <a:latin typeface="Times New Roman" panose="02020603050405020304" pitchFamily="18" charset="0"/>
                <a:ea typeface="Arial"/>
                <a:cs typeface="Times New Roman" panose="02020603050405020304" pitchFamily="18" charset="0"/>
                <a:sym typeface="Arial"/>
              </a:rPr>
              <a:t>External Parent Advisory &amp; CTE/Business Leader Advisory </a:t>
            </a:r>
            <a:r>
              <a:rPr lang="en" b="0" dirty="0">
                <a:solidFill>
                  <a:srgbClr val="002060"/>
                </a:solidFill>
                <a:latin typeface="Times New Roman" panose="02020603050405020304" pitchFamily="18" charset="0"/>
                <a:ea typeface="Arial"/>
                <a:cs typeface="Times New Roman" panose="02020603050405020304" pitchFamily="18" charset="0"/>
                <a:sym typeface="Arial"/>
              </a:rPr>
              <a:t>- Regional representatives provided input</a:t>
            </a:r>
            <a:endParaRPr b="0" dirty="0">
              <a:solidFill>
                <a:srgbClr val="002060"/>
              </a:solidFill>
              <a:latin typeface="Times New Roman" panose="02020603050405020304" pitchFamily="18" charset="0"/>
              <a:ea typeface="Arial"/>
              <a:cs typeface="Times New Roman" panose="02020603050405020304" pitchFamily="18" charset="0"/>
              <a:sym typeface="Arial"/>
            </a:endParaRPr>
          </a:p>
        </p:txBody>
      </p:sp>
      <p:sp>
        <p:nvSpPr>
          <p:cNvPr id="237" name="Google Shape;237;p36"/>
          <p:cNvSpPr txBox="1">
            <a:spLocks noGrp="1"/>
          </p:cNvSpPr>
          <p:nvPr>
            <p:ph type="body" idx="4294967295"/>
          </p:nvPr>
        </p:nvSpPr>
        <p:spPr>
          <a:xfrm>
            <a:off x="178250" y="149225"/>
            <a:ext cx="7708450" cy="804863"/>
          </a:xfrm>
          <a:prstGeom prst="rect">
            <a:avLst/>
          </a:prstGeom>
          <a:noFill/>
          <a:ln>
            <a:noFill/>
          </a:ln>
        </p:spPr>
        <p:txBody>
          <a:bodyPr spcFirstLastPara="1" vert="horz" wrap="square" lIns="68575" tIns="34275" rIns="68575" bIns="34275" rtlCol="0" anchor="t" anchorCtr="0">
            <a:normAutofit/>
          </a:bodyPr>
          <a:lstStyle/>
          <a:p>
            <a:pPr marL="0" indent="0">
              <a:spcBef>
                <a:spcPts val="0"/>
              </a:spcBef>
              <a:buClr>
                <a:schemeClr val="accent1"/>
              </a:buClr>
              <a:buSzPts val="18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Committees</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Tree>
    <p:extLst>
      <p:ext uri="{BB962C8B-B14F-4D97-AF65-F5344CB8AC3E}">
        <p14:creationId xmlns:p14="http://schemas.microsoft.com/office/powerpoint/2010/main" val="446515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7"/>
          <p:cNvSpPr txBox="1">
            <a:spLocks noGrp="1"/>
          </p:cNvSpPr>
          <p:nvPr>
            <p:ph type="ctrTitle"/>
          </p:nvPr>
        </p:nvSpPr>
        <p:spPr>
          <a:xfrm>
            <a:off x="88286" y="84140"/>
            <a:ext cx="8520600" cy="738600"/>
          </a:xfrm>
          <a:prstGeom prst="rect">
            <a:avLst/>
          </a:prstGeom>
        </p:spPr>
        <p:txBody>
          <a:bodyPr spcFirstLastPara="1" vert="horz" wrap="square" lIns="91425" tIns="91425" rIns="91425" bIns="91425" rtlCol="0" anchor="b" anchorCtr="0">
            <a:noAutofit/>
          </a:bodyPr>
          <a:lstStyle/>
          <a:p>
            <a:pPr algn="l">
              <a:spcBef>
                <a:spcPts val="0"/>
              </a:spcBef>
            </a:pPr>
            <a:r>
              <a:rPr lang="en" sz="3600" b="1" dirty="0">
                <a:solidFill>
                  <a:srgbClr val="002060"/>
                </a:solidFill>
                <a:latin typeface="Times New Roman" panose="02020603050405020304" pitchFamily="18" charset="0"/>
                <a:cs typeface="Times New Roman" panose="02020603050405020304" pitchFamily="18" charset="0"/>
              </a:rPr>
              <a:t>Committees</a:t>
            </a:r>
            <a:endParaRPr sz="3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43" name="Google Shape;243;p37"/>
          <p:cNvGraphicFramePr/>
          <p:nvPr>
            <p:extLst>
              <p:ext uri="{D42A27DB-BD31-4B8C-83A1-F6EECF244321}">
                <p14:modId xmlns:p14="http://schemas.microsoft.com/office/powerpoint/2010/main" val="4184709482"/>
              </p:ext>
            </p:extLst>
          </p:nvPr>
        </p:nvGraphicFramePr>
        <p:xfrm>
          <a:off x="458776" y="1071475"/>
          <a:ext cx="8324175" cy="3889248"/>
        </p:xfrm>
        <a:graphic>
          <a:graphicData uri="http://schemas.openxmlformats.org/drawingml/2006/table">
            <a:tbl>
              <a:tblPr>
                <a:tableStyleId>{9AFE5422-7786-4F18-8EBD-4F533493FCE3}</a:tableStyleId>
              </a:tblPr>
              <a:tblGrid>
                <a:gridCol w="4162075">
                  <a:extLst>
                    <a:ext uri="{9D8B030D-6E8A-4147-A177-3AD203B41FA5}">
                      <a16:colId xmlns:a16="http://schemas.microsoft.com/office/drawing/2014/main" val="20000"/>
                    </a:ext>
                  </a:extLst>
                </a:gridCol>
                <a:gridCol w="2081050">
                  <a:extLst>
                    <a:ext uri="{9D8B030D-6E8A-4147-A177-3AD203B41FA5}">
                      <a16:colId xmlns:a16="http://schemas.microsoft.com/office/drawing/2014/main" val="20001"/>
                    </a:ext>
                  </a:extLst>
                </a:gridCol>
                <a:gridCol w="2081050">
                  <a:extLst>
                    <a:ext uri="{9D8B030D-6E8A-4147-A177-3AD203B41FA5}">
                      <a16:colId xmlns:a16="http://schemas.microsoft.com/office/drawing/2014/main" val="20002"/>
                    </a:ext>
                  </a:extLst>
                </a:gridCol>
              </a:tblGrid>
              <a:tr h="285750">
                <a:tc>
                  <a:txBody>
                    <a:bodyPr/>
                    <a:lstStyle/>
                    <a:p>
                      <a:pPr marL="0" lvl="0" indent="0" algn="l" rtl="0">
                        <a:lnSpc>
                          <a:spcPct val="115000"/>
                        </a:lnSpc>
                        <a:spcBef>
                          <a:spcPts val="0"/>
                        </a:spcBef>
                        <a:spcAft>
                          <a:spcPts val="0"/>
                        </a:spcAft>
                        <a:buNone/>
                      </a:pPr>
                      <a:r>
                        <a:rPr lang="en" sz="1800" dirty="0" smtClean="0">
                          <a:solidFill>
                            <a:schemeClr val="bg1"/>
                          </a:solidFill>
                          <a:latin typeface="Times New Roman" panose="02020603050405020304" pitchFamily="18" charset="0"/>
                          <a:cs typeface="Times New Roman" panose="02020603050405020304" pitchFamily="18" charset="0"/>
                        </a:rPr>
                        <a:t>Committee</a:t>
                      </a:r>
                      <a:endParaRPr sz="1800" b="1" dirty="0">
                        <a:solidFill>
                          <a:schemeClr val="bg1"/>
                        </a:solidFill>
                        <a:latin typeface="Times New Roman" panose="02020603050405020304" pitchFamily="18" charset="0"/>
                        <a:cs typeface="Times New Roman" panose="02020603050405020304" pitchFamily="18" charset="0"/>
                      </a:endParaRPr>
                    </a:p>
                  </a:txBody>
                  <a:tcPr marL="28575" marR="28575" marT="19050" marB="19050" anchor="b">
                    <a:solidFill>
                      <a:srgbClr val="002060"/>
                    </a:solidFill>
                  </a:tcPr>
                </a:tc>
                <a:tc>
                  <a:txBody>
                    <a:bodyPr/>
                    <a:lstStyle/>
                    <a:p>
                      <a:pPr marL="0" lvl="0" indent="0" algn="l" rtl="0">
                        <a:lnSpc>
                          <a:spcPct val="115000"/>
                        </a:lnSpc>
                        <a:spcBef>
                          <a:spcPts val="0"/>
                        </a:spcBef>
                        <a:spcAft>
                          <a:spcPts val="0"/>
                        </a:spcAft>
                        <a:buNone/>
                      </a:pPr>
                      <a:r>
                        <a:rPr lang="en" sz="1800" dirty="0" smtClean="0">
                          <a:solidFill>
                            <a:schemeClr val="bg1"/>
                          </a:solidFill>
                          <a:latin typeface="Times New Roman" panose="02020603050405020304" pitchFamily="18" charset="0"/>
                          <a:cs typeface="Times New Roman" panose="02020603050405020304" pitchFamily="18" charset="0"/>
                        </a:rPr>
                        <a:t>Invited</a:t>
                      </a:r>
                      <a:endParaRPr sz="1800" b="1" dirty="0">
                        <a:solidFill>
                          <a:schemeClr val="bg1"/>
                        </a:solidFill>
                        <a:latin typeface="Times New Roman" panose="02020603050405020304" pitchFamily="18" charset="0"/>
                        <a:cs typeface="Times New Roman" panose="02020603050405020304" pitchFamily="18" charset="0"/>
                      </a:endParaRPr>
                    </a:p>
                  </a:txBody>
                  <a:tcPr marL="28575" marR="28575" marT="19050" marB="19050" anchor="b">
                    <a:solidFill>
                      <a:srgbClr val="002060"/>
                    </a:solidFill>
                  </a:tcPr>
                </a:tc>
                <a:tc>
                  <a:txBody>
                    <a:bodyPr/>
                    <a:lstStyle/>
                    <a:p>
                      <a:pPr marL="0" lvl="0" indent="0" algn="l" rtl="0">
                        <a:lnSpc>
                          <a:spcPct val="115000"/>
                        </a:lnSpc>
                        <a:spcBef>
                          <a:spcPts val="0"/>
                        </a:spcBef>
                        <a:spcAft>
                          <a:spcPts val="0"/>
                        </a:spcAft>
                        <a:buNone/>
                      </a:pPr>
                      <a:r>
                        <a:rPr lang="en" sz="1800" dirty="0">
                          <a:solidFill>
                            <a:schemeClr val="bg1"/>
                          </a:solidFill>
                          <a:latin typeface="Times New Roman" panose="02020603050405020304" pitchFamily="18" charset="0"/>
                          <a:cs typeface="Times New Roman" panose="02020603050405020304" pitchFamily="18" charset="0"/>
                        </a:rPr>
                        <a:t>In </a:t>
                      </a:r>
                      <a:r>
                        <a:rPr lang="en" sz="1800" dirty="0" smtClean="0">
                          <a:solidFill>
                            <a:schemeClr val="bg1"/>
                          </a:solidFill>
                          <a:latin typeface="Times New Roman" panose="02020603050405020304" pitchFamily="18" charset="0"/>
                          <a:cs typeface="Times New Roman" panose="02020603050405020304" pitchFamily="18" charset="0"/>
                        </a:rPr>
                        <a:t>Attendance</a:t>
                      </a:r>
                      <a:endParaRPr sz="1800" b="1" dirty="0">
                        <a:solidFill>
                          <a:schemeClr val="bg1"/>
                        </a:solidFill>
                        <a:latin typeface="Times New Roman" panose="02020603050405020304" pitchFamily="18" charset="0"/>
                        <a:cs typeface="Times New Roman" panose="02020603050405020304" pitchFamily="18" charset="0"/>
                      </a:endParaRPr>
                    </a:p>
                  </a:txBody>
                  <a:tcPr marL="28575" marR="28575" marT="19050" marB="19050" anchor="b">
                    <a:solidFill>
                      <a:srgbClr val="002060"/>
                    </a:solidFill>
                  </a:tcPr>
                </a:tc>
                <a:extLst>
                  <a:ext uri="{0D108BD9-81ED-4DB2-BD59-A6C34878D82A}">
                    <a16:rowId xmlns:a16="http://schemas.microsoft.com/office/drawing/2014/main" val="10000"/>
                  </a:ext>
                </a:extLst>
              </a:tr>
              <a:tr h="285750">
                <a:tc>
                  <a:txBody>
                    <a:bodyPr/>
                    <a:lstStyle/>
                    <a:p>
                      <a:pPr marL="0" lvl="0" indent="0" algn="l"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Historian Steering Committee</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6</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6</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extLst>
                  <a:ext uri="{0D108BD9-81ED-4DB2-BD59-A6C34878D82A}">
                    <a16:rowId xmlns:a16="http://schemas.microsoft.com/office/drawing/2014/main" val="10001"/>
                  </a:ext>
                </a:extLst>
              </a:tr>
              <a:tr h="285750">
                <a:tc>
                  <a:txBody>
                    <a:bodyPr/>
                    <a:lstStyle/>
                    <a:p>
                      <a:pPr marL="0" lvl="0" indent="0" algn="l"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Practitioner Steering Committee</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34</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34</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10002"/>
                  </a:ext>
                </a:extLst>
              </a:tr>
              <a:tr h="285750">
                <a:tc>
                  <a:txBody>
                    <a:bodyPr/>
                    <a:lstStyle/>
                    <a:p>
                      <a:pPr marL="0" lvl="0" indent="0" algn="l"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Educator Committee</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tc>
                  <a:txBody>
                    <a:bodyPr/>
                    <a:lstStyle/>
                    <a:p>
                      <a:pPr marL="0" lvl="0" indent="0" algn="r"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63</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48</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extLst>
                  <a:ext uri="{0D108BD9-81ED-4DB2-BD59-A6C34878D82A}">
                    <a16:rowId xmlns:a16="http://schemas.microsoft.com/office/drawing/2014/main" val="10003"/>
                  </a:ext>
                </a:extLst>
              </a:tr>
              <a:tr h="285750">
                <a:tc>
                  <a:txBody>
                    <a:bodyPr/>
                    <a:lstStyle/>
                    <a:p>
                      <a:pPr marL="0" lvl="0" indent="0" algn="l"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Museum and Other Organizations</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tc>
                  <a:txBody>
                    <a:bodyPr/>
                    <a:lstStyle/>
                    <a:p>
                      <a:pPr marL="0" lvl="0" indent="0" algn="r"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45</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34</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10004"/>
                  </a:ext>
                </a:extLst>
              </a:tr>
              <a:tr h="285750">
                <a:tc>
                  <a:txBody>
                    <a:bodyPr/>
                    <a:lstStyle/>
                    <a:p>
                      <a:pPr marL="0" lvl="0" indent="0" algn="l"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Student Committee</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tc>
                  <a:txBody>
                    <a:bodyPr/>
                    <a:lstStyle/>
                    <a:p>
                      <a:pPr marL="0" lvl="0" indent="0" algn="r"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16</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10</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extLst>
                  <a:ext uri="{0D108BD9-81ED-4DB2-BD59-A6C34878D82A}">
                    <a16:rowId xmlns:a16="http://schemas.microsoft.com/office/drawing/2014/main" val="10005"/>
                  </a:ext>
                </a:extLst>
              </a:tr>
              <a:tr h="285750">
                <a:tc>
                  <a:txBody>
                    <a:bodyPr/>
                    <a:lstStyle/>
                    <a:p>
                      <a:pPr marL="0" lvl="0" indent="0" algn="l"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CTE and Business Leaders</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tc>
                  <a:txBody>
                    <a:bodyPr/>
                    <a:lstStyle/>
                    <a:p>
                      <a:pPr marL="0" lvl="0" indent="0" algn="r"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8</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5</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10006"/>
                  </a:ext>
                </a:extLst>
              </a:tr>
              <a:tr h="285750">
                <a:tc>
                  <a:txBody>
                    <a:bodyPr/>
                    <a:lstStyle/>
                    <a:p>
                      <a:pPr marL="0" lvl="0" indent="0" algn="l"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Parent Advisory Committee</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tc>
                  <a:txBody>
                    <a:bodyPr/>
                    <a:lstStyle/>
                    <a:p>
                      <a:pPr marL="0" lvl="0" indent="0" algn="r"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38</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25</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extLst>
                  <a:ext uri="{0D108BD9-81ED-4DB2-BD59-A6C34878D82A}">
                    <a16:rowId xmlns:a16="http://schemas.microsoft.com/office/drawing/2014/main" val="10007"/>
                  </a:ext>
                </a:extLst>
              </a:tr>
              <a:tr h="285750">
                <a:tc>
                  <a:txBody>
                    <a:bodyPr/>
                    <a:lstStyle/>
                    <a:p>
                      <a:pPr marL="0" lvl="0" indent="0" algn="l"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Historian and Professors</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tc>
                  <a:txBody>
                    <a:bodyPr/>
                    <a:lstStyle/>
                    <a:p>
                      <a:pPr marL="0" lvl="0" indent="0" algn="r"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39</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33</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10008"/>
                  </a:ext>
                </a:extLst>
              </a:tr>
              <a:tr h="285750">
                <a:tc>
                  <a:txBody>
                    <a:bodyPr/>
                    <a:lstStyle/>
                    <a:p>
                      <a:pPr marL="0" lvl="0" indent="0" algn="l"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Transition Steering Committee</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tc>
                  <a:txBody>
                    <a:bodyPr/>
                    <a:lstStyle/>
                    <a:p>
                      <a:pPr marL="0" lvl="0" indent="0" algn="r"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16</a:t>
                      </a:r>
                      <a:endParaRPr sz="180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16</a:t>
                      </a:r>
                      <a:endParaRPr sz="1800"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solidFill>
                      <a:schemeClr val="accent5">
                        <a:lumMod val="60000"/>
                        <a:lumOff val="40000"/>
                      </a:schemeClr>
                    </a:solidFill>
                  </a:tcPr>
                </a:tc>
                <a:extLst>
                  <a:ext uri="{0D108BD9-81ED-4DB2-BD59-A6C34878D82A}">
                    <a16:rowId xmlns:a16="http://schemas.microsoft.com/office/drawing/2014/main" val="10009"/>
                  </a:ext>
                </a:extLst>
              </a:tr>
              <a:tr h="285750">
                <a:tc>
                  <a:txBody>
                    <a:bodyPr/>
                    <a:lstStyle/>
                    <a:p>
                      <a:pPr marL="0" lvl="0" indent="0" algn="l"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Totals:</a:t>
                      </a:r>
                      <a:endParaRPr sz="1800" b="1">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tc>
                  <a:txBody>
                    <a:bodyPr/>
                    <a:lstStyle/>
                    <a:p>
                      <a:pPr marL="0" lvl="0" indent="0" algn="r" rtl="0">
                        <a:lnSpc>
                          <a:spcPct val="115000"/>
                        </a:lnSpc>
                        <a:spcBef>
                          <a:spcPts val="0"/>
                        </a:spcBef>
                        <a:spcAft>
                          <a:spcPts val="0"/>
                        </a:spcAft>
                        <a:buNone/>
                      </a:pPr>
                      <a:r>
                        <a:rPr lang="en" sz="1800">
                          <a:solidFill>
                            <a:srgbClr val="002060"/>
                          </a:solidFill>
                          <a:latin typeface="Times New Roman" panose="02020603050405020304" pitchFamily="18" charset="0"/>
                          <a:cs typeface="Times New Roman" panose="02020603050405020304" pitchFamily="18" charset="0"/>
                        </a:rPr>
                        <a:t>265</a:t>
                      </a:r>
                      <a:endParaRPr sz="1800" b="1">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tc>
                  <a:txBody>
                    <a:bodyPr/>
                    <a:lstStyle/>
                    <a:p>
                      <a:pPr marL="0" lvl="0" indent="0" algn="r" rtl="0">
                        <a:lnSpc>
                          <a:spcPct val="115000"/>
                        </a:lnSpc>
                        <a:spcBef>
                          <a:spcPts val="0"/>
                        </a:spcBef>
                        <a:spcAft>
                          <a:spcPts val="0"/>
                        </a:spcAft>
                        <a:buNone/>
                      </a:pPr>
                      <a:r>
                        <a:rPr lang="en" sz="1800" dirty="0">
                          <a:solidFill>
                            <a:srgbClr val="002060"/>
                          </a:solidFill>
                          <a:latin typeface="Times New Roman" panose="02020603050405020304" pitchFamily="18" charset="0"/>
                          <a:cs typeface="Times New Roman" panose="02020603050405020304" pitchFamily="18" charset="0"/>
                        </a:rPr>
                        <a:t>211</a:t>
                      </a:r>
                      <a:endParaRPr sz="1800" b="1" dirty="0">
                        <a:solidFill>
                          <a:srgbClr val="002060"/>
                        </a:solidFill>
                        <a:latin typeface="Times New Roman" panose="02020603050405020304" pitchFamily="18"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8"/>
          <p:cNvPicPr preferRelativeResize="0"/>
          <p:nvPr/>
        </p:nvPicPr>
        <p:blipFill rotWithShape="1">
          <a:blip r:embed="rId3">
            <a:alphaModFix/>
          </a:blip>
          <a:srcRect t="10220" b="3236"/>
          <a:stretch/>
        </p:blipFill>
        <p:spPr>
          <a:xfrm>
            <a:off x="0" y="943084"/>
            <a:ext cx="9144000" cy="4019985"/>
          </a:xfrm>
          <a:prstGeom prst="rect">
            <a:avLst/>
          </a:prstGeom>
          <a:noFill/>
          <a:ln>
            <a:noFill/>
          </a:ln>
        </p:spPr>
      </p:pic>
      <p:sp>
        <p:nvSpPr>
          <p:cNvPr id="249"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Standards Review Regional Representation</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
        <p:nvSpPr>
          <p:cNvPr id="250" name="Google Shape;250;p38"/>
          <p:cNvSpPr/>
          <p:nvPr/>
        </p:nvSpPr>
        <p:spPr>
          <a:xfrm>
            <a:off x="7987425" y="42734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1" name="Google Shape;251;p38"/>
          <p:cNvSpPr/>
          <p:nvPr/>
        </p:nvSpPr>
        <p:spPr>
          <a:xfrm>
            <a:off x="8139825" y="4425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2" name="Google Shape;252;p38"/>
          <p:cNvSpPr/>
          <p:nvPr/>
        </p:nvSpPr>
        <p:spPr>
          <a:xfrm>
            <a:off x="7675575" y="4571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3" name="Google Shape;253;p38"/>
          <p:cNvSpPr/>
          <p:nvPr/>
        </p:nvSpPr>
        <p:spPr>
          <a:xfrm>
            <a:off x="7349150" y="46001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4" name="Google Shape;254;p38"/>
          <p:cNvSpPr/>
          <p:nvPr/>
        </p:nvSpPr>
        <p:spPr>
          <a:xfrm>
            <a:off x="7704675" y="4077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5" name="Google Shape;255;p38"/>
          <p:cNvSpPr/>
          <p:nvPr/>
        </p:nvSpPr>
        <p:spPr>
          <a:xfrm>
            <a:off x="7501550" y="4077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6" name="Google Shape;256;p38"/>
          <p:cNvSpPr/>
          <p:nvPr/>
        </p:nvSpPr>
        <p:spPr>
          <a:xfrm>
            <a:off x="7588675" y="3932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7" name="Google Shape;257;p38"/>
          <p:cNvSpPr/>
          <p:nvPr/>
        </p:nvSpPr>
        <p:spPr>
          <a:xfrm>
            <a:off x="6282900" y="26414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8" name="Google Shape;258;p38"/>
          <p:cNvSpPr/>
          <p:nvPr/>
        </p:nvSpPr>
        <p:spPr>
          <a:xfrm>
            <a:off x="6493350" y="23222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59" name="Google Shape;259;p38"/>
          <p:cNvSpPr/>
          <p:nvPr/>
        </p:nvSpPr>
        <p:spPr>
          <a:xfrm>
            <a:off x="7675575" y="3584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0" name="Google Shape;260;p38"/>
          <p:cNvSpPr/>
          <p:nvPr/>
        </p:nvSpPr>
        <p:spPr>
          <a:xfrm>
            <a:off x="6921175" y="35049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1" name="Google Shape;261;p38"/>
          <p:cNvSpPr/>
          <p:nvPr/>
        </p:nvSpPr>
        <p:spPr>
          <a:xfrm>
            <a:off x="6435300" y="36501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2" name="Google Shape;262;p38"/>
          <p:cNvSpPr/>
          <p:nvPr/>
        </p:nvSpPr>
        <p:spPr>
          <a:xfrm>
            <a:off x="6079650" y="4425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3" name="Google Shape;263;p38"/>
          <p:cNvSpPr/>
          <p:nvPr/>
        </p:nvSpPr>
        <p:spPr>
          <a:xfrm>
            <a:off x="5666175" y="3540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4" name="Google Shape;264;p38"/>
          <p:cNvSpPr/>
          <p:nvPr/>
        </p:nvSpPr>
        <p:spPr>
          <a:xfrm>
            <a:off x="5361500" y="28444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5" name="Google Shape;265;p38"/>
          <p:cNvSpPr/>
          <p:nvPr/>
        </p:nvSpPr>
        <p:spPr>
          <a:xfrm>
            <a:off x="5361500" y="26992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6" name="Google Shape;266;p38"/>
          <p:cNvSpPr/>
          <p:nvPr/>
        </p:nvSpPr>
        <p:spPr>
          <a:xfrm>
            <a:off x="4759425" y="25540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7" name="Google Shape;267;p38"/>
          <p:cNvSpPr/>
          <p:nvPr/>
        </p:nvSpPr>
        <p:spPr>
          <a:xfrm>
            <a:off x="6340950" y="31457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8" name="Google Shape;268;p38"/>
          <p:cNvSpPr/>
          <p:nvPr/>
        </p:nvSpPr>
        <p:spPr>
          <a:xfrm>
            <a:off x="6645750" y="35049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9" name="Google Shape;269;p38"/>
          <p:cNvSpPr/>
          <p:nvPr/>
        </p:nvSpPr>
        <p:spPr>
          <a:xfrm>
            <a:off x="6232050" y="14586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0" name="Google Shape;270;p38"/>
          <p:cNvSpPr/>
          <p:nvPr/>
        </p:nvSpPr>
        <p:spPr>
          <a:xfrm>
            <a:off x="6493350" y="198248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1" name="Google Shape;271;p38"/>
          <p:cNvSpPr/>
          <p:nvPr/>
        </p:nvSpPr>
        <p:spPr>
          <a:xfrm>
            <a:off x="6856125" y="187373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2" name="Google Shape;272;p38"/>
          <p:cNvSpPr/>
          <p:nvPr/>
        </p:nvSpPr>
        <p:spPr>
          <a:xfrm>
            <a:off x="6029150" y="169243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3" name="Google Shape;273;p38"/>
          <p:cNvSpPr/>
          <p:nvPr/>
        </p:nvSpPr>
        <p:spPr>
          <a:xfrm>
            <a:off x="5601175" y="2322263"/>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4" name="Google Shape;274;p38"/>
          <p:cNvSpPr/>
          <p:nvPr/>
        </p:nvSpPr>
        <p:spPr>
          <a:xfrm>
            <a:off x="6587700" y="172853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5" name="Google Shape;275;p38"/>
          <p:cNvSpPr/>
          <p:nvPr/>
        </p:nvSpPr>
        <p:spPr>
          <a:xfrm>
            <a:off x="1864800" y="44984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6" name="Google Shape;276;p38"/>
          <p:cNvSpPr/>
          <p:nvPr/>
        </p:nvSpPr>
        <p:spPr>
          <a:xfrm>
            <a:off x="3141625" y="3729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7" name="Google Shape;277;p38"/>
          <p:cNvSpPr/>
          <p:nvPr/>
        </p:nvSpPr>
        <p:spPr>
          <a:xfrm>
            <a:off x="4810175" y="3932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8" name="Google Shape;278;p38"/>
          <p:cNvSpPr/>
          <p:nvPr/>
        </p:nvSpPr>
        <p:spPr>
          <a:xfrm>
            <a:off x="4495800" y="2953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9" name="Google Shape;279;p38"/>
          <p:cNvSpPr/>
          <p:nvPr/>
        </p:nvSpPr>
        <p:spPr>
          <a:xfrm>
            <a:off x="3925175" y="44549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0" name="Google Shape;280;p38"/>
          <p:cNvSpPr/>
          <p:nvPr/>
        </p:nvSpPr>
        <p:spPr>
          <a:xfrm>
            <a:off x="6232050" y="4077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1" name="Google Shape;281;p38"/>
          <p:cNvSpPr/>
          <p:nvPr/>
        </p:nvSpPr>
        <p:spPr>
          <a:xfrm>
            <a:off x="3475400" y="3932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2" name="Google Shape;282;p38"/>
          <p:cNvSpPr/>
          <p:nvPr/>
        </p:nvSpPr>
        <p:spPr>
          <a:xfrm>
            <a:off x="7196750" y="3686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3" name="Google Shape;283;p38"/>
          <p:cNvSpPr/>
          <p:nvPr/>
        </p:nvSpPr>
        <p:spPr>
          <a:xfrm>
            <a:off x="4419600" y="46001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4" name="Google Shape;284;p38"/>
          <p:cNvSpPr/>
          <p:nvPr/>
        </p:nvSpPr>
        <p:spPr>
          <a:xfrm>
            <a:off x="1490050" y="4571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5" name="Google Shape;285;p38"/>
          <p:cNvSpPr/>
          <p:nvPr/>
        </p:nvSpPr>
        <p:spPr>
          <a:xfrm>
            <a:off x="1256925" y="43532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6" name="Google Shape;286;p38"/>
          <p:cNvSpPr/>
          <p:nvPr/>
        </p:nvSpPr>
        <p:spPr>
          <a:xfrm>
            <a:off x="3241150" y="402120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7" name="Google Shape;287;p38"/>
          <p:cNvSpPr/>
          <p:nvPr/>
        </p:nvSpPr>
        <p:spPr>
          <a:xfrm>
            <a:off x="1132825" y="402120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8" name="Google Shape;288;p38"/>
          <p:cNvSpPr/>
          <p:nvPr/>
        </p:nvSpPr>
        <p:spPr>
          <a:xfrm>
            <a:off x="4572000" y="43715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9" name="Google Shape;289;p38"/>
          <p:cNvSpPr txBox="1"/>
          <p:nvPr/>
        </p:nvSpPr>
        <p:spPr>
          <a:xfrm>
            <a:off x="592950" y="1245625"/>
            <a:ext cx="3107100" cy="628200"/>
          </a:xfrm>
          <a:prstGeom prst="rect">
            <a:avLst/>
          </a:prstGeom>
          <a:solidFill>
            <a:schemeClr val="lt1"/>
          </a:solidFill>
          <a:ln>
            <a:noFill/>
          </a:ln>
        </p:spPr>
        <p:txBody>
          <a:bodyPr spcFirstLastPara="1" wrap="square" lIns="68575" tIns="34275" rIns="68575" bIns="34275" anchor="t" anchorCtr="0">
            <a:noAutofit/>
          </a:bodyPr>
          <a:lstStyle/>
          <a:p>
            <a:pPr algn="ctr">
              <a:lnSpc>
                <a:spcPct val="70000"/>
              </a:lnSpc>
              <a:buSzPts val="770"/>
            </a:pPr>
            <a:r>
              <a:rPr lang="en" sz="2080" b="1"/>
              <a:t>Practitioner and Educator </a:t>
            </a:r>
            <a:r>
              <a:rPr lang="en" sz="2080" b="1">
                <a:solidFill>
                  <a:srgbClr val="000000"/>
                </a:solidFill>
              </a:rPr>
              <a:t>Committees</a:t>
            </a:r>
            <a:endParaRPr sz="2080" b="1">
              <a:solidFill>
                <a:srgbClr val="000000"/>
              </a:solidFill>
            </a:endParaRPr>
          </a:p>
        </p:txBody>
      </p:sp>
      <p:sp>
        <p:nvSpPr>
          <p:cNvPr id="290" name="Google Shape;290;p38"/>
          <p:cNvSpPr txBox="1"/>
          <p:nvPr/>
        </p:nvSpPr>
        <p:spPr>
          <a:xfrm>
            <a:off x="476925" y="1100349"/>
            <a:ext cx="3132700" cy="1221913"/>
          </a:xfrm>
          <a:prstGeom prst="rect">
            <a:avLst/>
          </a:prstGeom>
          <a:solidFill>
            <a:srgbClr val="002060"/>
          </a:solidFill>
          <a:ln>
            <a:noFill/>
          </a:ln>
        </p:spPr>
        <p:txBody>
          <a:bodyPr spcFirstLastPara="1" wrap="square" lIns="68575" tIns="34275" rIns="68575" bIns="34275" anchor="t" anchorCtr="0">
            <a:noAutofit/>
          </a:bodyPr>
          <a:lstStyle/>
          <a:p>
            <a:pPr algn="ctr">
              <a:lnSpc>
                <a:spcPct val="115000"/>
              </a:lnSpc>
              <a:buSzPts val="770"/>
            </a:pPr>
            <a:endParaRPr lang="en" sz="1200" b="1" dirty="0">
              <a:solidFill>
                <a:srgbClr val="FFFF00"/>
              </a:solidFill>
            </a:endParaRPr>
          </a:p>
          <a:p>
            <a:pPr algn="ctr">
              <a:lnSpc>
                <a:spcPct val="115000"/>
              </a:lnSpc>
              <a:buSzPts val="770"/>
            </a:pPr>
            <a:r>
              <a:rPr lang="en" sz="2080" b="1" dirty="0">
                <a:solidFill>
                  <a:srgbClr val="FFFF00"/>
                </a:solidFill>
                <a:latin typeface="Times New Roman" panose="02020603050405020304" pitchFamily="18" charset="0"/>
                <a:cs typeface="Times New Roman" panose="02020603050405020304" pitchFamily="18" charset="0"/>
              </a:rPr>
              <a:t>Practitioner and Educator Committees</a:t>
            </a:r>
            <a:endParaRPr sz="208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9"/>
          <p:cNvPicPr preferRelativeResize="0"/>
          <p:nvPr/>
        </p:nvPicPr>
        <p:blipFill rotWithShape="1">
          <a:blip r:embed="rId3">
            <a:alphaModFix/>
          </a:blip>
          <a:srcRect t="10220" b="3236"/>
          <a:stretch/>
        </p:blipFill>
        <p:spPr>
          <a:xfrm>
            <a:off x="0" y="947952"/>
            <a:ext cx="9144000" cy="4019985"/>
          </a:xfrm>
          <a:prstGeom prst="rect">
            <a:avLst/>
          </a:prstGeom>
          <a:noFill/>
          <a:ln>
            <a:noFill/>
          </a:ln>
        </p:spPr>
      </p:pic>
      <p:sp>
        <p:nvSpPr>
          <p:cNvPr id="297" name="Google Shape;297;p39"/>
          <p:cNvSpPr/>
          <p:nvPr/>
        </p:nvSpPr>
        <p:spPr>
          <a:xfrm>
            <a:off x="7987425" y="42734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8" name="Google Shape;298;p39"/>
          <p:cNvSpPr/>
          <p:nvPr/>
        </p:nvSpPr>
        <p:spPr>
          <a:xfrm>
            <a:off x="8139825" y="4425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9" name="Google Shape;299;p39"/>
          <p:cNvSpPr/>
          <p:nvPr/>
        </p:nvSpPr>
        <p:spPr>
          <a:xfrm>
            <a:off x="7675575" y="4571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0" name="Google Shape;300;p39"/>
          <p:cNvSpPr/>
          <p:nvPr/>
        </p:nvSpPr>
        <p:spPr>
          <a:xfrm>
            <a:off x="7349150" y="46001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1" name="Google Shape;301;p39"/>
          <p:cNvSpPr/>
          <p:nvPr/>
        </p:nvSpPr>
        <p:spPr>
          <a:xfrm>
            <a:off x="7704675" y="4077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2" name="Google Shape;302;p39"/>
          <p:cNvSpPr/>
          <p:nvPr/>
        </p:nvSpPr>
        <p:spPr>
          <a:xfrm>
            <a:off x="7501550" y="4077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3" name="Google Shape;303;p39"/>
          <p:cNvSpPr/>
          <p:nvPr/>
        </p:nvSpPr>
        <p:spPr>
          <a:xfrm>
            <a:off x="7588675" y="3932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4" name="Google Shape;304;p39"/>
          <p:cNvSpPr/>
          <p:nvPr/>
        </p:nvSpPr>
        <p:spPr>
          <a:xfrm>
            <a:off x="6282900" y="26414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5" name="Google Shape;305;p39"/>
          <p:cNvSpPr/>
          <p:nvPr/>
        </p:nvSpPr>
        <p:spPr>
          <a:xfrm>
            <a:off x="6493350" y="23222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6" name="Google Shape;306;p39"/>
          <p:cNvSpPr/>
          <p:nvPr/>
        </p:nvSpPr>
        <p:spPr>
          <a:xfrm>
            <a:off x="7675575" y="3584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7" name="Google Shape;307;p39"/>
          <p:cNvSpPr/>
          <p:nvPr/>
        </p:nvSpPr>
        <p:spPr>
          <a:xfrm>
            <a:off x="6921175" y="35049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8" name="Google Shape;308;p39"/>
          <p:cNvSpPr/>
          <p:nvPr/>
        </p:nvSpPr>
        <p:spPr>
          <a:xfrm>
            <a:off x="6435300" y="36501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09" name="Google Shape;309;p39"/>
          <p:cNvSpPr/>
          <p:nvPr/>
        </p:nvSpPr>
        <p:spPr>
          <a:xfrm>
            <a:off x="6079650" y="4425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0" name="Google Shape;310;p39"/>
          <p:cNvSpPr/>
          <p:nvPr/>
        </p:nvSpPr>
        <p:spPr>
          <a:xfrm>
            <a:off x="5666175" y="3540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1" name="Google Shape;311;p39"/>
          <p:cNvSpPr/>
          <p:nvPr/>
        </p:nvSpPr>
        <p:spPr>
          <a:xfrm>
            <a:off x="5361500" y="28444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2" name="Google Shape;312;p39"/>
          <p:cNvSpPr/>
          <p:nvPr/>
        </p:nvSpPr>
        <p:spPr>
          <a:xfrm>
            <a:off x="5361500" y="26992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3" name="Google Shape;313;p39"/>
          <p:cNvSpPr/>
          <p:nvPr/>
        </p:nvSpPr>
        <p:spPr>
          <a:xfrm>
            <a:off x="4759425" y="25540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4" name="Google Shape;314;p39"/>
          <p:cNvSpPr/>
          <p:nvPr/>
        </p:nvSpPr>
        <p:spPr>
          <a:xfrm>
            <a:off x="6340950" y="31457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5" name="Google Shape;315;p39"/>
          <p:cNvSpPr/>
          <p:nvPr/>
        </p:nvSpPr>
        <p:spPr>
          <a:xfrm>
            <a:off x="6645750" y="35049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6" name="Google Shape;316;p39"/>
          <p:cNvSpPr/>
          <p:nvPr/>
        </p:nvSpPr>
        <p:spPr>
          <a:xfrm>
            <a:off x="6232050" y="14586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7" name="Google Shape;317;p39"/>
          <p:cNvSpPr/>
          <p:nvPr/>
        </p:nvSpPr>
        <p:spPr>
          <a:xfrm>
            <a:off x="6493350" y="198248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8" name="Google Shape;318;p39"/>
          <p:cNvSpPr/>
          <p:nvPr/>
        </p:nvSpPr>
        <p:spPr>
          <a:xfrm>
            <a:off x="6856125" y="187373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9" name="Google Shape;319;p39"/>
          <p:cNvSpPr/>
          <p:nvPr/>
        </p:nvSpPr>
        <p:spPr>
          <a:xfrm>
            <a:off x="6029150" y="169243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0" name="Google Shape;320;p39"/>
          <p:cNvSpPr/>
          <p:nvPr/>
        </p:nvSpPr>
        <p:spPr>
          <a:xfrm>
            <a:off x="5601175" y="2322263"/>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1" name="Google Shape;321;p39"/>
          <p:cNvSpPr/>
          <p:nvPr/>
        </p:nvSpPr>
        <p:spPr>
          <a:xfrm>
            <a:off x="6587700" y="172853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2" name="Google Shape;322;p39"/>
          <p:cNvSpPr/>
          <p:nvPr/>
        </p:nvSpPr>
        <p:spPr>
          <a:xfrm>
            <a:off x="1864800" y="44984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3" name="Google Shape;323;p39"/>
          <p:cNvSpPr/>
          <p:nvPr/>
        </p:nvSpPr>
        <p:spPr>
          <a:xfrm>
            <a:off x="3141625" y="3729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4" name="Google Shape;324;p39"/>
          <p:cNvSpPr/>
          <p:nvPr/>
        </p:nvSpPr>
        <p:spPr>
          <a:xfrm>
            <a:off x="4810175" y="3932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5" name="Google Shape;325;p39"/>
          <p:cNvSpPr/>
          <p:nvPr/>
        </p:nvSpPr>
        <p:spPr>
          <a:xfrm>
            <a:off x="4495800" y="2953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6" name="Google Shape;326;p39"/>
          <p:cNvSpPr/>
          <p:nvPr/>
        </p:nvSpPr>
        <p:spPr>
          <a:xfrm>
            <a:off x="3925175" y="44549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7" name="Google Shape;327;p39"/>
          <p:cNvSpPr/>
          <p:nvPr/>
        </p:nvSpPr>
        <p:spPr>
          <a:xfrm>
            <a:off x="6232050" y="4077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8" name="Google Shape;328;p39"/>
          <p:cNvSpPr/>
          <p:nvPr/>
        </p:nvSpPr>
        <p:spPr>
          <a:xfrm>
            <a:off x="3475400" y="3932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9" name="Google Shape;329;p39"/>
          <p:cNvSpPr/>
          <p:nvPr/>
        </p:nvSpPr>
        <p:spPr>
          <a:xfrm>
            <a:off x="7196750" y="3686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0" name="Google Shape;330;p39"/>
          <p:cNvSpPr/>
          <p:nvPr/>
        </p:nvSpPr>
        <p:spPr>
          <a:xfrm>
            <a:off x="4419600" y="46001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1" name="Google Shape;331;p39"/>
          <p:cNvSpPr/>
          <p:nvPr/>
        </p:nvSpPr>
        <p:spPr>
          <a:xfrm>
            <a:off x="1490050" y="4571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2" name="Google Shape;332;p39"/>
          <p:cNvSpPr/>
          <p:nvPr/>
        </p:nvSpPr>
        <p:spPr>
          <a:xfrm>
            <a:off x="1256925" y="43532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3" name="Google Shape;333;p39"/>
          <p:cNvSpPr/>
          <p:nvPr/>
        </p:nvSpPr>
        <p:spPr>
          <a:xfrm>
            <a:off x="3241150" y="402120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4" name="Google Shape;334;p39"/>
          <p:cNvSpPr/>
          <p:nvPr/>
        </p:nvSpPr>
        <p:spPr>
          <a:xfrm>
            <a:off x="1132825" y="402120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5" name="Google Shape;335;p39"/>
          <p:cNvSpPr/>
          <p:nvPr/>
        </p:nvSpPr>
        <p:spPr>
          <a:xfrm>
            <a:off x="4572000" y="43715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6" name="Google Shape;336;p39"/>
          <p:cNvSpPr/>
          <p:nvPr/>
        </p:nvSpPr>
        <p:spPr>
          <a:xfrm rot="10800000">
            <a:off x="7343625" y="4224375"/>
            <a:ext cx="230700" cy="224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7" name="Google Shape;337;p39"/>
          <p:cNvSpPr/>
          <p:nvPr/>
        </p:nvSpPr>
        <p:spPr>
          <a:xfrm rot="10800000">
            <a:off x="3202000" y="39142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8" name="Google Shape;338;p39"/>
          <p:cNvSpPr/>
          <p:nvPr/>
        </p:nvSpPr>
        <p:spPr>
          <a:xfrm rot="10800000">
            <a:off x="4427100" y="44365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9" name="Google Shape;339;p39"/>
          <p:cNvSpPr/>
          <p:nvPr/>
        </p:nvSpPr>
        <p:spPr>
          <a:xfrm rot="10800000">
            <a:off x="4532850" y="30982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0" name="Google Shape;340;p39"/>
          <p:cNvSpPr/>
          <p:nvPr/>
        </p:nvSpPr>
        <p:spPr>
          <a:xfrm rot="10800000">
            <a:off x="5191350" y="40594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1" name="Google Shape;341;p39"/>
          <p:cNvSpPr/>
          <p:nvPr/>
        </p:nvSpPr>
        <p:spPr>
          <a:xfrm rot="10800000">
            <a:off x="4992250" y="35662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2" name="Google Shape;342;p39"/>
          <p:cNvSpPr/>
          <p:nvPr/>
        </p:nvSpPr>
        <p:spPr>
          <a:xfrm rot="10800000">
            <a:off x="7948275" y="45817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3" name="Google Shape;343;p39"/>
          <p:cNvSpPr/>
          <p:nvPr/>
        </p:nvSpPr>
        <p:spPr>
          <a:xfrm rot="10800000">
            <a:off x="7868550" y="44074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4" name="Google Shape;344;p39"/>
          <p:cNvSpPr/>
          <p:nvPr/>
        </p:nvSpPr>
        <p:spPr>
          <a:xfrm rot="10800000">
            <a:off x="7587300" y="44074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5" name="Google Shape;345;p39"/>
          <p:cNvSpPr/>
          <p:nvPr/>
        </p:nvSpPr>
        <p:spPr>
          <a:xfrm rot="10800000">
            <a:off x="7665525" y="42334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6" name="Google Shape;346;p39"/>
          <p:cNvSpPr/>
          <p:nvPr/>
        </p:nvSpPr>
        <p:spPr>
          <a:xfrm rot="10800000">
            <a:off x="7462400" y="38906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7" name="Google Shape;347;p39"/>
          <p:cNvSpPr/>
          <p:nvPr/>
        </p:nvSpPr>
        <p:spPr>
          <a:xfrm rot="10800000">
            <a:off x="7868550" y="40594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8" name="Google Shape;348;p39"/>
          <p:cNvSpPr/>
          <p:nvPr/>
        </p:nvSpPr>
        <p:spPr>
          <a:xfrm rot="10800000">
            <a:off x="6548550" y="36316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9" name="Google Shape;349;p39"/>
          <p:cNvSpPr/>
          <p:nvPr/>
        </p:nvSpPr>
        <p:spPr>
          <a:xfrm rot="10800000">
            <a:off x="6631725" y="346985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0" name="Google Shape;350;p39"/>
          <p:cNvSpPr/>
          <p:nvPr/>
        </p:nvSpPr>
        <p:spPr>
          <a:xfrm rot="10800000">
            <a:off x="6254525" y="346985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1" name="Google Shape;351;p39"/>
          <p:cNvSpPr/>
          <p:nvPr/>
        </p:nvSpPr>
        <p:spPr>
          <a:xfrm rot="10800000">
            <a:off x="6254525" y="384555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2" name="Google Shape;352;p39"/>
          <p:cNvSpPr/>
          <p:nvPr/>
        </p:nvSpPr>
        <p:spPr>
          <a:xfrm rot="10800000">
            <a:off x="6631725" y="14331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3" name="Google Shape;353;p39"/>
          <p:cNvSpPr/>
          <p:nvPr/>
        </p:nvSpPr>
        <p:spPr>
          <a:xfrm rot="10800000">
            <a:off x="6740100" y="15556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4" name="Google Shape;354;p39"/>
          <p:cNvSpPr/>
          <p:nvPr/>
        </p:nvSpPr>
        <p:spPr>
          <a:xfrm rot="10800000">
            <a:off x="6548550" y="156015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5" name="Google Shape;355;p39"/>
          <p:cNvSpPr/>
          <p:nvPr/>
        </p:nvSpPr>
        <p:spPr>
          <a:xfrm rot="10800000">
            <a:off x="4992250" y="201895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6" name="Google Shape;356;p39"/>
          <p:cNvSpPr/>
          <p:nvPr/>
        </p:nvSpPr>
        <p:spPr>
          <a:xfrm rot="10800000">
            <a:off x="6254525" y="35933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7" name="Google Shape;357;p39"/>
          <p:cNvSpPr/>
          <p:nvPr/>
        </p:nvSpPr>
        <p:spPr>
          <a:xfrm rot="10800000">
            <a:off x="4456650" y="32218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8" name="Google Shape;358;p39"/>
          <p:cNvSpPr/>
          <p:nvPr/>
        </p:nvSpPr>
        <p:spPr>
          <a:xfrm rot="10800000">
            <a:off x="4567825" y="45817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59" name="Google Shape;359;p39"/>
          <p:cNvSpPr/>
          <p:nvPr/>
        </p:nvSpPr>
        <p:spPr>
          <a:xfrm rot="10800000">
            <a:off x="5322350" y="29346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0" name="Google Shape;360;p39"/>
          <p:cNvSpPr/>
          <p:nvPr/>
        </p:nvSpPr>
        <p:spPr>
          <a:xfrm rot="10800000">
            <a:off x="4720275" y="26807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1" name="Google Shape;361;p39"/>
          <p:cNvSpPr/>
          <p:nvPr/>
        </p:nvSpPr>
        <p:spPr>
          <a:xfrm rot="10800000">
            <a:off x="6301800" y="2545688"/>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2" name="Google Shape;362;p39"/>
          <p:cNvSpPr/>
          <p:nvPr/>
        </p:nvSpPr>
        <p:spPr>
          <a:xfrm rot="10800000">
            <a:off x="5924425" y="25457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3" name="Google Shape;363;p39"/>
          <p:cNvSpPr txBox="1"/>
          <p:nvPr/>
        </p:nvSpPr>
        <p:spPr>
          <a:xfrm>
            <a:off x="186925" y="1646950"/>
            <a:ext cx="3346500" cy="926100"/>
          </a:xfrm>
          <a:prstGeom prst="rect">
            <a:avLst/>
          </a:prstGeom>
          <a:solidFill>
            <a:srgbClr val="002060"/>
          </a:solidFill>
          <a:ln>
            <a:noFill/>
          </a:ln>
        </p:spPr>
        <p:txBody>
          <a:bodyPr spcFirstLastPara="1" wrap="square" lIns="68575" tIns="34275" rIns="68575" bIns="34275" anchor="t" anchorCtr="0">
            <a:noAutofit/>
          </a:bodyPr>
          <a:lstStyle/>
          <a:p>
            <a:pPr algn="ctr">
              <a:lnSpc>
                <a:spcPct val="90000"/>
              </a:lnSpc>
              <a:buSzPts val="523"/>
            </a:pPr>
            <a:r>
              <a:rPr lang="en" sz="1840" b="1" dirty="0">
                <a:solidFill>
                  <a:srgbClr val="00FFFF"/>
                </a:solidFill>
                <a:latin typeface="Times New Roman" panose="02020603050405020304" pitchFamily="18" charset="0"/>
                <a:cs typeface="Times New Roman" panose="02020603050405020304" pitchFamily="18" charset="0"/>
              </a:rPr>
              <a:t>Museums, Organizations, Professors, and Historians Committees</a:t>
            </a:r>
            <a:endParaRPr sz="1840" b="1" dirty="0">
              <a:solidFill>
                <a:srgbClr val="00FFFF"/>
              </a:solidFill>
              <a:latin typeface="Times New Roman" panose="02020603050405020304" pitchFamily="18" charset="0"/>
              <a:cs typeface="Times New Roman" panose="02020603050405020304" pitchFamily="18" charset="0"/>
            </a:endParaRPr>
          </a:p>
        </p:txBody>
      </p:sp>
      <p:sp>
        <p:nvSpPr>
          <p:cNvPr id="364" name="Google Shape;364;p39"/>
          <p:cNvSpPr txBox="1"/>
          <p:nvPr/>
        </p:nvSpPr>
        <p:spPr>
          <a:xfrm>
            <a:off x="186925" y="947950"/>
            <a:ext cx="3346500" cy="705600"/>
          </a:xfrm>
          <a:prstGeom prst="rect">
            <a:avLst/>
          </a:prstGeom>
          <a:solidFill>
            <a:srgbClr val="002060"/>
          </a:solidFill>
          <a:ln>
            <a:noFill/>
          </a:ln>
        </p:spPr>
        <p:txBody>
          <a:bodyPr spcFirstLastPara="1" wrap="square" lIns="68575" tIns="34275" rIns="68575" bIns="34275" anchor="t" anchorCtr="0">
            <a:noAutofit/>
          </a:bodyPr>
          <a:lstStyle/>
          <a:p>
            <a:pPr algn="ctr">
              <a:lnSpc>
                <a:spcPct val="115000"/>
              </a:lnSpc>
              <a:buSzPts val="770"/>
            </a:pPr>
            <a:r>
              <a:rPr lang="en" sz="2080" b="1" dirty="0">
                <a:solidFill>
                  <a:srgbClr val="FFFF00"/>
                </a:solidFill>
                <a:latin typeface="Times New Roman" panose="02020603050405020304" pitchFamily="18" charset="0"/>
                <a:cs typeface="Times New Roman" panose="02020603050405020304" pitchFamily="18" charset="0"/>
              </a:rPr>
              <a:t>Practitioner and Educator Committees</a:t>
            </a:r>
            <a:endParaRPr sz="2080" b="1" dirty="0">
              <a:solidFill>
                <a:srgbClr val="FFFF00"/>
              </a:solidFill>
              <a:latin typeface="Times New Roman" panose="02020603050405020304" pitchFamily="18" charset="0"/>
              <a:cs typeface="Times New Roman" panose="02020603050405020304" pitchFamily="18" charset="0"/>
            </a:endParaRPr>
          </a:p>
        </p:txBody>
      </p:sp>
      <p:sp>
        <p:nvSpPr>
          <p:cNvPr id="72"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Standards Review Regional Representation</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0"/>
          <p:cNvPicPr preferRelativeResize="0"/>
          <p:nvPr/>
        </p:nvPicPr>
        <p:blipFill rotWithShape="1">
          <a:blip r:embed="rId3">
            <a:alphaModFix/>
          </a:blip>
          <a:srcRect t="10220" b="3236"/>
          <a:stretch/>
        </p:blipFill>
        <p:spPr>
          <a:xfrm>
            <a:off x="0" y="947952"/>
            <a:ext cx="9144000" cy="4019985"/>
          </a:xfrm>
          <a:prstGeom prst="rect">
            <a:avLst/>
          </a:prstGeom>
          <a:noFill/>
          <a:ln>
            <a:noFill/>
          </a:ln>
        </p:spPr>
      </p:pic>
      <p:sp>
        <p:nvSpPr>
          <p:cNvPr id="371" name="Google Shape;371;p40"/>
          <p:cNvSpPr/>
          <p:nvPr/>
        </p:nvSpPr>
        <p:spPr>
          <a:xfrm>
            <a:off x="7987425" y="42734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2" name="Google Shape;372;p40"/>
          <p:cNvSpPr/>
          <p:nvPr/>
        </p:nvSpPr>
        <p:spPr>
          <a:xfrm>
            <a:off x="8139825" y="4425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3" name="Google Shape;373;p40"/>
          <p:cNvSpPr/>
          <p:nvPr/>
        </p:nvSpPr>
        <p:spPr>
          <a:xfrm>
            <a:off x="7675575" y="4571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4" name="Google Shape;374;p40"/>
          <p:cNvSpPr/>
          <p:nvPr/>
        </p:nvSpPr>
        <p:spPr>
          <a:xfrm>
            <a:off x="7349150" y="46001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5" name="Google Shape;375;p40"/>
          <p:cNvSpPr/>
          <p:nvPr/>
        </p:nvSpPr>
        <p:spPr>
          <a:xfrm>
            <a:off x="7704675" y="4077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6" name="Google Shape;376;p40"/>
          <p:cNvSpPr/>
          <p:nvPr/>
        </p:nvSpPr>
        <p:spPr>
          <a:xfrm>
            <a:off x="7501550" y="4077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7" name="Google Shape;377;p40"/>
          <p:cNvSpPr/>
          <p:nvPr/>
        </p:nvSpPr>
        <p:spPr>
          <a:xfrm>
            <a:off x="7588675" y="3932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8" name="Google Shape;378;p40"/>
          <p:cNvSpPr/>
          <p:nvPr/>
        </p:nvSpPr>
        <p:spPr>
          <a:xfrm>
            <a:off x="6282900" y="26414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9" name="Google Shape;379;p40"/>
          <p:cNvSpPr/>
          <p:nvPr/>
        </p:nvSpPr>
        <p:spPr>
          <a:xfrm>
            <a:off x="6493350" y="23222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0" name="Google Shape;380;p40"/>
          <p:cNvSpPr/>
          <p:nvPr/>
        </p:nvSpPr>
        <p:spPr>
          <a:xfrm>
            <a:off x="7675575" y="3584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1" name="Google Shape;381;p40"/>
          <p:cNvSpPr/>
          <p:nvPr/>
        </p:nvSpPr>
        <p:spPr>
          <a:xfrm>
            <a:off x="6921175" y="35049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2" name="Google Shape;382;p40"/>
          <p:cNvSpPr/>
          <p:nvPr/>
        </p:nvSpPr>
        <p:spPr>
          <a:xfrm>
            <a:off x="6435300" y="36501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3" name="Google Shape;383;p40"/>
          <p:cNvSpPr/>
          <p:nvPr/>
        </p:nvSpPr>
        <p:spPr>
          <a:xfrm>
            <a:off x="6079650" y="4425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4" name="Google Shape;384;p40"/>
          <p:cNvSpPr/>
          <p:nvPr/>
        </p:nvSpPr>
        <p:spPr>
          <a:xfrm>
            <a:off x="5666175" y="3540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5" name="Google Shape;385;p40"/>
          <p:cNvSpPr/>
          <p:nvPr/>
        </p:nvSpPr>
        <p:spPr>
          <a:xfrm>
            <a:off x="5361500" y="28444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6" name="Google Shape;386;p40"/>
          <p:cNvSpPr/>
          <p:nvPr/>
        </p:nvSpPr>
        <p:spPr>
          <a:xfrm>
            <a:off x="5361500" y="26992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7" name="Google Shape;387;p40"/>
          <p:cNvSpPr/>
          <p:nvPr/>
        </p:nvSpPr>
        <p:spPr>
          <a:xfrm>
            <a:off x="4759425" y="25540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8" name="Google Shape;388;p40"/>
          <p:cNvSpPr/>
          <p:nvPr/>
        </p:nvSpPr>
        <p:spPr>
          <a:xfrm>
            <a:off x="6340950" y="31457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9" name="Google Shape;389;p40"/>
          <p:cNvSpPr/>
          <p:nvPr/>
        </p:nvSpPr>
        <p:spPr>
          <a:xfrm>
            <a:off x="6645750" y="350492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0" name="Google Shape;390;p40"/>
          <p:cNvSpPr/>
          <p:nvPr/>
        </p:nvSpPr>
        <p:spPr>
          <a:xfrm>
            <a:off x="6232050" y="14586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1" name="Google Shape;391;p40"/>
          <p:cNvSpPr/>
          <p:nvPr/>
        </p:nvSpPr>
        <p:spPr>
          <a:xfrm>
            <a:off x="6493350" y="198248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2" name="Google Shape;392;p40"/>
          <p:cNvSpPr/>
          <p:nvPr/>
        </p:nvSpPr>
        <p:spPr>
          <a:xfrm>
            <a:off x="6856125" y="187373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3" name="Google Shape;393;p40"/>
          <p:cNvSpPr/>
          <p:nvPr/>
        </p:nvSpPr>
        <p:spPr>
          <a:xfrm>
            <a:off x="6029150" y="169243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4" name="Google Shape;394;p40"/>
          <p:cNvSpPr/>
          <p:nvPr/>
        </p:nvSpPr>
        <p:spPr>
          <a:xfrm>
            <a:off x="5601175" y="2322263"/>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5" name="Google Shape;395;p40"/>
          <p:cNvSpPr/>
          <p:nvPr/>
        </p:nvSpPr>
        <p:spPr>
          <a:xfrm>
            <a:off x="6587700" y="1728538"/>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6" name="Google Shape;396;p40"/>
          <p:cNvSpPr/>
          <p:nvPr/>
        </p:nvSpPr>
        <p:spPr>
          <a:xfrm>
            <a:off x="1864800" y="44984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7" name="Google Shape;397;p40"/>
          <p:cNvSpPr/>
          <p:nvPr/>
        </p:nvSpPr>
        <p:spPr>
          <a:xfrm>
            <a:off x="3141625" y="3729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8" name="Google Shape;398;p40"/>
          <p:cNvSpPr/>
          <p:nvPr/>
        </p:nvSpPr>
        <p:spPr>
          <a:xfrm>
            <a:off x="4810175" y="3932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9" name="Google Shape;399;p40"/>
          <p:cNvSpPr/>
          <p:nvPr/>
        </p:nvSpPr>
        <p:spPr>
          <a:xfrm>
            <a:off x="4495800" y="2953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0" name="Google Shape;400;p40"/>
          <p:cNvSpPr/>
          <p:nvPr/>
        </p:nvSpPr>
        <p:spPr>
          <a:xfrm>
            <a:off x="3925175" y="44549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1" name="Google Shape;401;p40"/>
          <p:cNvSpPr/>
          <p:nvPr/>
        </p:nvSpPr>
        <p:spPr>
          <a:xfrm>
            <a:off x="6232050" y="40778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2" name="Google Shape;402;p40"/>
          <p:cNvSpPr/>
          <p:nvPr/>
        </p:nvSpPr>
        <p:spPr>
          <a:xfrm>
            <a:off x="3475400" y="39326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3" name="Google Shape;403;p40"/>
          <p:cNvSpPr/>
          <p:nvPr/>
        </p:nvSpPr>
        <p:spPr>
          <a:xfrm>
            <a:off x="7196750" y="3686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4" name="Google Shape;404;p40"/>
          <p:cNvSpPr/>
          <p:nvPr/>
        </p:nvSpPr>
        <p:spPr>
          <a:xfrm>
            <a:off x="4419600" y="46001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5" name="Google Shape;405;p40"/>
          <p:cNvSpPr/>
          <p:nvPr/>
        </p:nvSpPr>
        <p:spPr>
          <a:xfrm>
            <a:off x="1490050" y="45710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6" name="Google Shape;406;p40"/>
          <p:cNvSpPr/>
          <p:nvPr/>
        </p:nvSpPr>
        <p:spPr>
          <a:xfrm>
            <a:off x="1256925" y="4353275"/>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7" name="Google Shape;407;p40"/>
          <p:cNvSpPr/>
          <p:nvPr/>
        </p:nvSpPr>
        <p:spPr>
          <a:xfrm>
            <a:off x="3241150" y="402120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8" name="Google Shape;408;p40"/>
          <p:cNvSpPr/>
          <p:nvPr/>
        </p:nvSpPr>
        <p:spPr>
          <a:xfrm>
            <a:off x="1132825" y="402120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9" name="Google Shape;409;p40"/>
          <p:cNvSpPr/>
          <p:nvPr/>
        </p:nvSpPr>
        <p:spPr>
          <a:xfrm>
            <a:off x="4572000" y="4371550"/>
            <a:ext cx="152400" cy="145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0" name="Google Shape;410;p40"/>
          <p:cNvSpPr/>
          <p:nvPr/>
        </p:nvSpPr>
        <p:spPr>
          <a:xfrm rot="10800000">
            <a:off x="7343625" y="4224375"/>
            <a:ext cx="230700" cy="224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1" name="Google Shape;411;p40"/>
          <p:cNvSpPr/>
          <p:nvPr/>
        </p:nvSpPr>
        <p:spPr>
          <a:xfrm rot="10800000">
            <a:off x="3202000" y="39142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2" name="Google Shape;412;p40"/>
          <p:cNvSpPr/>
          <p:nvPr/>
        </p:nvSpPr>
        <p:spPr>
          <a:xfrm rot="10800000">
            <a:off x="4427100" y="44365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3" name="Google Shape;413;p40"/>
          <p:cNvSpPr/>
          <p:nvPr/>
        </p:nvSpPr>
        <p:spPr>
          <a:xfrm rot="10800000">
            <a:off x="4532850" y="30982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4" name="Google Shape;414;p40"/>
          <p:cNvSpPr/>
          <p:nvPr/>
        </p:nvSpPr>
        <p:spPr>
          <a:xfrm rot="10800000">
            <a:off x="5191350" y="40594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5" name="Google Shape;415;p40"/>
          <p:cNvSpPr/>
          <p:nvPr/>
        </p:nvSpPr>
        <p:spPr>
          <a:xfrm rot="10800000">
            <a:off x="4992250" y="35662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6" name="Google Shape;416;p40"/>
          <p:cNvSpPr/>
          <p:nvPr/>
        </p:nvSpPr>
        <p:spPr>
          <a:xfrm rot="10800000">
            <a:off x="7948275" y="45817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7" name="Google Shape;417;p40"/>
          <p:cNvSpPr/>
          <p:nvPr/>
        </p:nvSpPr>
        <p:spPr>
          <a:xfrm rot="10800000">
            <a:off x="7868550" y="44074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8" name="Google Shape;418;p40"/>
          <p:cNvSpPr/>
          <p:nvPr/>
        </p:nvSpPr>
        <p:spPr>
          <a:xfrm rot="10800000">
            <a:off x="7587300" y="44074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19" name="Google Shape;419;p40"/>
          <p:cNvSpPr/>
          <p:nvPr/>
        </p:nvSpPr>
        <p:spPr>
          <a:xfrm rot="10800000">
            <a:off x="7665525" y="42334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0" name="Google Shape;420;p40"/>
          <p:cNvSpPr/>
          <p:nvPr/>
        </p:nvSpPr>
        <p:spPr>
          <a:xfrm rot="10800000">
            <a:off x="7462400" y="38906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1" name="Google Shape;421;p40"/>
          <p:cNvSpPr/>
          <p:nvPr/>
        </p:nvSpPr>
        <p:spPr>
          <a:xfrm rot="10800000">
            <a:off x="7868550" y="40594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2" name="Google Shape;422;p40"/>
          <p:cNvSpPr/>
          <p:nvPr/>
        </p:nvSpPr>
        <p:spPr>
          <a:xfrm rot="10800000">
            <a:off x="6548550" y="36316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3" name="Google Shape;423;p40"/>
          <p:cNvSpPr/>
          <p:nvPr/>
        </p:nvSpPr>
        <p:spPr>
          <a:xfrm rot="10800000">
            <a:off x="6631725" y="346985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4" name="Google Shape;424;p40"/>
          <p:cNvSpPr/>
          <p:nvPr/>
        </p:nvSpPr>
        <p:spPr>
          <a:xfrm rot="10800000">
            <a:off x="6254525" y="346985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5" name="Google Shape;425;p40"/>
          <p:cNvSpPr/>
          <p:nvPr/>
        </p:nvSpPr>
        <p:spPr>
          <a:xfrm rot="10800000">
            <a:off x="6254525" y="384555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6" name="Google Shape;426;p40"/>
          <p:cNvSpPr/>
          <p:nvPr/>
        </p:nvSpPr>
        <p:spPr>
          <a:xfrm rot="10800000">
            <a:off x="6631725" y="14331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7" name="Google Shape;427;p40"/>
          <p:cNvSpPr/>
          <p:nvPr/>
        </p:nvSpPr>
        <p:spPr>
          <a:xfrm rot="10800000">
            <a:off x="6740100" y="15556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8" name="Google Shape;428;p40"/>
          <p:cNvSpPr/>
          <p:nvPr/>
        </p:nvSpPr>
        <p:spPr>
          <a:xfrm rot="10800000">
            <a:off x="6548550" y="156015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9" name="Google Shape;429;p40"/>
          <p:cNvSpPr/>
          <p:nvPr/>
        </p:nvSpPr>
        <p:spPr>
          <a:xfrm rot="10800000">
            <a:off x="4992250" y="201895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0" name="Google Shape;430;p40"/>
          <p:cNvSpPr/>
          <p:nvPr/>
        </p:nvSpPr>
        <p:spPr>
          <a:xfrm rot="10800000">
            <a:off x="6254525" y="35933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1" name="Google Shape;431;p40"/>
          <p:cNvSpPr/>
          <p:nvPr/>
        </p:nvSpPr>
        <p:spPr>
          <a:xfrm rot="10800000">
            <a:off x="4456650" y="32218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2" name="Google Shape;432;p40"/>
          <p:cNvSpPr/>
          <p:nvPr/>
        </p:nvSpPr>
        <p:spPr>
          <a:xfrm rot="10800000">
            <a:off x="4567825" y="45817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3" name="Google Shape;433;p40"/>
          <p:cNvSpPr/>
          <p:nvPr/>
        </p:nvSpPr>
        <p:spPr>
          <a:xfrm rot="10800000">
            <a:off x="5322350" y="293462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4" name="Google Shape;434;p40"/>
          <p:cNvSpPr/>
          <p:nvPr/>
        </p:nvSpPr>
        <p:spPr>
          <a:xfrm rot="10800000">
            <a:off x="4720275" y="2680775"/>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5" name="Google Shape;435;p40"/>
          <p:cNvSpPr/>
          <p:nvPr/>
        </p:nvSpPr>
        <p:spPr>
          <a:xfrm rot="10800000">
            <a:off x="6301800" y="2545688"/>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6" name="Google Shape;436;p40"/>
          <p:cNvSpPr/>
          <p:nvPr/>
        </p:nvSpPr>
        <p:spPr>
          <a:xfrm rot="10800000">
            <a:off x="5924425" y="2545700"/>
            <a:ext cx="230700" cy="1821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7" name="Google Shape;437;p40"/>
          <p:cNvSpPr txBox="1"/>
          <p:nvPr/>
        </p:nvSpPr>
        <p:spPr>
          <a:xfrm>
            <a:off x="592950" y="1433175"/>
            <a:ext cx="3107100" cy="440700"/>
          </a:xfrm>
          <a:prstGeom prst="rect">
            <a:avLst/>
          </a:prstGeom>
          <a:solidFill>
            <a:schemeClr val="lt1"/>
          </a:solidFill>
          <a:ln>
            <a:noFill/>
          </a:ln>
        </p:spPr>
        <p:txBody>
          <a:bodyPr spcFirstLastPara="1" wrap="square" lIns="68575" tIns="34275" rIns="68575" bIns="34275" anchor="t" anchorCtr="0">
            <a:normAutofit/>
          </a:bodyPr>
          <a:lstStyle/>
          <a:p>
            <a:pPr algn="ctr">
              <a:lnSpc>
                <a:spcPct val="90000"/>
              </a:lnSpc>
            </a:pPr>
            <a:r>
              <a:rPr lang="en" sz="2400" b="1">
                <a:solidFill>
                  <a:srgbClr val="000000"/>
                </a:solidFill>
                <a:latin typeface="Josefin Sans"/>
                <a:ea typeface="Josefin Sans"/>
                <a:cs typeface="Josefin Sans"/>
                <a:sym typeface="Josefin Sans"/>
              </a:rPr>
              <a:t>Committees</a:t>
            </a:r>
            <a:endParaRPr sz="2400" b="1">
              <a:solidFill>
                <a:srgbClr val="000000"/>
              </a:solidFill>
              <a:latin typeface="Josefin Sans"/>
              <a:ea typeface="Josefin Sans"/>
              <a:cs typeface="Josefin Sans"/>
              <a:sym typeface="Josefin Sans"/>
            </a:endParaRPr>
          </a:p>
        </p:txBody>
      </p:sp>
      <p:sp>
        <p:nvSpPr>
          <p:cNvPr id="438" name="Google Shape;438;p40"/>
          <p:cNvSpPr txBox="1"/>
          <p:nvPr/>
        </p:nvSpPr>
        <p:spPr>
          <a:xfrm>
            <a:off x="186925" y="1875550"/>
            <a:ext cx="3346500" cy="926100"/>
          </a:xfrm>
          <a:prstGeom prst="rect">
            <a:avLst/>
          </a:prstGeom>
          <a:solidFill>
            <a:srgbClr val="002060"/>
          </a:solidFill>
          <a:ln>
            <a:noFill/>
          </a:ln>
        </p:spPr>
        <p:txBody>
          <a:bodyPr spcFirstLastPara="1" wrap="square" lIns="68575" tIns="34275" rIns="68575" bIns="34275" anchor="t" anchorCtr="0">
            <a:noAutofit/>
          </a:bodyPr>
          <a:lstStyle/>
          <a:p>
            <a:pPr algn="ctr">
              <a:lnSpc>
                <a:spcPct val="90000"/>
              </a:lnSpc>
              <a:buSzPts val="523"/>
            </a:pPr>
            <a:r>
              <a:rPr lang="en" sz="1840" b="1" dirty="0">
                <a:solidFill>
                  <a:srgbClr val="00FFFF"/>
                </a:solidFill>
                <a:latin typeface="Times New Roman" panose="02020603050405020304" pitchFamily="18" charset="0"/>
                <a:cs typeface="Times New Roman" panose="02020603050405020304" pitchFamily="18" charset="0"/>
              </a:rPr>
              <a:t>Museums, Organizations, Professors, and Historians Committees</a:t>
            </a:r>
            <a:endParaRPr sz="1840" b="1" dirty="0">
              <a:solidFill>
                <a:srgbClr val="00FFFF"/>
              </a:solidFill>
              <a:latin typeface="Times New Roman" panose="02020603050405020304" pitchFamily="18" charset="0"/>
              <a:cs typeface="Times New Roman" panose="02020603050405020304" pitchFamily="18" charset="0"/>
            </a:endParaRPr>
          </a:p>
        </p:txBody>
      </p:sp>
      <p:sp>
        <p:nvSpPr>
          <p:cNvPr id="439" name="Google Shape;439;p40"/>
          <p:cNvSpPr txBox="1"/>
          <p:nvPr/>
        </p:nvSpPr>
        <p:spPr>
          <a:xfrm>
            <a:off x="186925" y="1100349"/>
            <a:ext cx="3346500" cy="796525"/>
          </a:xfrm>
          <a:prstGeom prst="rect">
            <a:avLst/>
          </a:prstGeom>
          <a:solidFill>
            <a:srgbClr val="002060"/>
          </a:solidFill>
          <a:ln>
            <a:noFill/>
          </a:ln>
        </p:spPr>
        <p:txBody>
          <a:bodyPr spcFirstLastPara="1" wrap="square" lIns="68575" tIns="34275" rIns="68575" bIns="34275" anchor="t" anchorCtr="0">
            <a:noAutofit/>
          </a:bodyPr>
          <a:lstStyle/>
          <a:p>
            <a:pPr algn="ctr">
              <a:lnSpc>
                <a:spcPct val="115000"/>
              </a:lnSpc>
              <a:buSzPts val="770"/>
            </a:pPr>
            <a:r>
              <a:rPr lang="en" sz="2080" b="1" dirty="0">
                <a:solidFill>
                  <a:srgbClr val="FFFF00"/>
                </a:solidFill>
                <a:latin typeface="Times New Roman" panose="02020603050405020304" pitchFamily="18" charset="0"/>
                <a:cs typeface="Times New Roman" panose="02020603050405020304" pitchFamily="18" charset="0"/>
              </a:rPr>
              <a:t>Practitioner and Educator Committees</a:t>
            </a:r>
            <a:endParaRPr sz="2080" b="1" dirty="0">
              <a:solidFill>
                <a:srgbClr val="FFFF00"/>
              </a:solidFill>
              <a:latin typeface="Times New Roman" panose="02020603050405020304" pitchFamily="18" charset="0"/>
              <a:cs typeface="Times New Roman" panose="02020603050405020304" pitchFamily="18" charset="0"/>
            </a:endParaRPr>
          </a:p>
        </p:txBody>
      </p:sp>
      <p:sp>
        <p:nvSpPr>
          <p:cNvPr id="440" name="Google Shape;440;p40"/>
          <p:cNvSpPr txBox="1"/>
          <p:nvPr/>
        </p:nvSpPr>
        <p:spPr>
          <a:xfrm>
            <a:off x="186925" y="2727788"/>
            <a:ext cx="3346500" cy="676137"/>
          </a:xfrm>
          <a:prstGeom prst="rect">
            <a:avLst/>
          </a:prstGeom>
          <a:solidFill>
            <a:srgbClr val="002060"/>
          </a:solidFill>
          <a:ln>
            <a:noFill/>
          </a:ln>
        </p:spPr>
        <p:txBody>
          <a:bodyPr spcFirstLastPara="1" wrap="square" lIns="68575" tIns="34275" rIns="68575" bIns="34275" anchor="t" anchorCtr="0">
            <a:noAutofit/>
          </a:bodyPr>
          <a:lstStyle/>
          <a:p>
            <a:pPr algn="ctr">
              <a:lnSpc>
                <a:spcPct val="90000"/>
              </a:lnSpc>
              <a:buSzPts val="523"/>
            </a:pPr>
            <a:r>
              <a:rPr lang="en" sz="1840" b="1" dirty="0">
                <a:solidFill>
                  <a:srgbClr val="00FF00"/>
                </a:solidFill>
                <a:latin typeface="Times New Roman" panose="02020603050405020304" pitchFamily="18" charset="0"/>
                <a:cs typeface="Times New Roman" panose="02020603050405020304" pitchFamily="18" charset="0"/>
              </a:rPr>
              <a:t>VA Parent Advisory, CTE &amp;</a:t>
            </a:r>
            <a:endParaRPr sz="1840" b="1" dirty="0">
              <a:solidFill>
                <a:srgbClr val="00FF00"/>
              </a:solidFill>
              <a:latin typeface="Times New Roman" panose="02020603050405020304" pitchFamily="18" charset="0"/>
              <a:cs typeface="Times New Roman" panose="02020603050405020304" pitchFamily="18" charset="0"/>
            </a:endParaRPr>
          </a:p>
          <a:p>
            <a:pPr algn="ctr">
              <a:lnSpc>
                <a:spcPct val="90000"/>
              </a:lnSpc>
              <a:buSzPts val="523"/>
            </a:pPr>
            <a:r>
              <a:rPr lang="en" sz="1840" b="1" dirty="0">
                <a:solidFill>
                  <a:srgbClr val="00FF00"/>
                </a:solidFill>
                <a:latin typeface="Times New Roman" panose="02020603050405020304" pitchFamily="18" charset="0"/>
                <a:cs typeface="Times New Roman" panose="02020603050405020304" pitchFamily="18" charset="0"/>
              </a:rPr>
              <a:t>Business Leaders</a:t>
            </a:r>
            <a:endParaRPr sz="1840" b="1" dirty="0">
              <a:solidFill>
                <a:srgbClr val="00FF00"/>
              </a:solidFill>
              <a:latin typeface="Times New Roman" panose="02020603050405020304" pitchFamily="18" charset="0"/>
              <a:cs typeface="Times New Roman" panose="02020603050405020304" pitchFamily="18" charset="0"/>
            </a:endParaRPr>
          </a:p>
        </p:txBody>
      </p:sp>
      <p:sp>
        <p:nvSpPr>
          <p:cNvPr id="441" name="Google Shape;441;p40"/>
          <p:cNvSpPr/>
          <p:nvPr/>
        </p:nvSpPr>
        <p:spPr>
          <a:xfrm rot="10800000">
            <a:off x="8139825" y="455262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2" name="Google Shape;442;p40"/>
          <p:cNvSpPr/>
          <p:nvPr/>
        </p:nvSpPr>
        <p:spPr>
          <a:xfrm rot="10800000">
            <a:off x="7509225" y="370332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3" name="Google Shape;443;p40"/>
          <p:cNvSpPr/>
          <p:nvPr/>
        </p:nvSpPr>
        <p:spPr>
          <a:xfrm rot="10800000">
            <a:off x="7907800" y="4166400"/>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4" name="Google Shape;444;p40"/>
          <p:cNvSpPr/>
          <p:nvPr/>
        </p:nvSpPr>
        <p:spPr>
          <a:xfrm rot="10800000">
            <a:off x="7343625" y="355682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5" name="Google Shape;445;p40"/>
          <p:cNvSpPr/>
          <p:nvPr/>
        </p:nvSpPr>
        <p:spPr>
          <a:xfrm rot="10800000">
            <a:off x="6454200" y="271557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6" name="Google Shape;446;p40"/>
          <p:cNvSpPr/>
          <p:nvPr/>
        </p:nvSpPr>
        <p:spPr>
          <a:xfrm rot="10800000">
            <a:off x="6740100" y="2384738"/>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7" name="Google Shape;447;p40"/>
          <p:cNvSpPr/>
          <p:nvPr/>
        </p:nvSpPr>
        <p:spPr>
          <a:xfrm rot="10800000">
            <a:off x="6740100" y="3008200"/>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8" name="Google Shape;448;p40"/>
          <p:cNvSpPr/>
          <p:nvPr/>
        </p:nvSpPr>
        <p:spPr>
          <a:xfrm rot="10800000">
            <a:off x="7073575" y="268077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49" name="Google Shape;449;p40"/>
          <p:cNvSpPr/>
          <p:nvPr/>
        </p:nvSpPr>
        <p:spPr>
          <a:xfrm rot="10800000">
            <a:off x="7157600" y="318342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0" name="Google Shape;450;p40"/>
          <p:cNvSpPr/>
          <p:nvPr/>
        </p:nvSpPr>
        <p:spPr>
          <a:xfrm rot="10800000">
            <a:off x="7462400" y="293462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1" name="Google Shape;451;p40"/>
          <p:cNvSpPr/>
          <p:nvPr/>
        </p:nvSpPr>
        <p:spPr>
          <a:xfrm rot="10800000">
            <a:off x="6606600" y="250047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2" name="Google Shape;452;p40"/>
          <p:cNvSpPr/>
          <p:nvPr/>
        </p:nvSpPr>
        <p:spPr>
          <a:xfrm rot="10800000">
            <a:off x="6192900" y="2031588"/>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3" name="Google Shape;453;p40"/>
          <p:cNvSpPr/>
          <p:nvPr/>
        </p:nvSpPr>
        <p:spPr>
          <a:xfrm rot="10800000">
            <a:off x="6446925" y="1461863"/>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4" name="Google Shape;454;p40"/>
          <p:cNvSpPr/>
          <p:nvPr/>
        </p:nvSpPr>
        <p:spPr>
          <a:xfrm rot="10800000">
            <a:off x="5924425" y="1805938"/>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5" name="Google Shape;455;p40"/>
          <p:cNvSpPr/>
          <p:nvPr/>
        </p:nvSpPr>
        <p:spPr>
          <a:xfrm rot="10800000">
            <a:off x="6116813" y="3403900"/>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6" name="Google Shape;456;p40"/>
          <p:cNvSpPr/>
          <p:nvPr/>
        </p:nvSpPr>
        <p:spPr>
          <a:xfrm rot="10800000">
            <a:off x="3989813" y="405942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7" name="Google Shape;457;p40"/>
          <p:cNvSpPr/>
          <p:nvPr/>
        </p:nvSpPr>
        <p:spPr>
          <a:xfrm rot="10800000">
            <a:off x="3989813" y="348647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8" name="Google Shape;458;p40"/>
          <p:cNvSpPr/>
          <p:nvPr/>
        </p:nvSpPr>
        <p:spPr>
          <a:xfrm rot="10800000">
            <a:off x="3759113" y="391422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59" name="Google Shape;459;p40"/>
          <p:cNvSpPr/>
          <p:nvPr/>
        </p:nvSpPr>
        <p:spPr>
          <a:xfrm rot="10800000">
            <a:off x="4284638" y="3829150"/>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0" name="Google Shape;460;p40"/>
          <p:cNvSpPr/>
          <p:nvPr/>
        </p:nvSpPr>
        <p:spPr>
          <a:xfrm rot="10800000">
            <a:off x="4491025" y="3525475"/>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1" name="Google Shape;461;p40"/>
          <p:cNvSpPr/>
          <p:nvPr/>
        </p:nvSpPr>
        <p:spPr>
          <a:xfrm rot="10800000">
            <a:off x="7987425" y="3829150"/>
            <a:ext cx="230700" cy="18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5"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Standards Review Regional Representation</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1"/>
          <p:cNvSpPr txBox="1">
            <a:spLocks noGrp="1"/>
          </p:cNvSpPr>
          <p:nvPr>
            <p:ph idx="1"/>
          </p:nvPr>
        </p:nvSpPr>
        <p:spPr>
          <a:xfrm>
            <a:off x="5047600" y="1381276"/>
            <a:ext cx="3867800" cy="2934948"/>
          </a:xfrm>
          <a:prstGeom prst="rect">
            <a:avLst/>
          </a:prstGeom>
          <a:noFill/>
          <a:ln>
            <a:noFill/>
          </a:ln>
        </p:spPr>
        <p:txBody>
          <a:bodyPr spcFirstLastPara="1" vert="horz" wrap="square" lIns="68575" tIns="34275" rIns="68575" bIns="34275" rtlCol="0" anchor="t" anchorCtr="0">
            <a:normAutofit fontScale="70000" lnSpcReduction="20000"/>
          </a:bodyPr>
          <a:lstStyle/>
          <a:p>
            <a:pPr marL="0" indent="0">
              <a:lnSpc>
                <a:spcPct val="115000"/>
              </a:lnSpc>
              <a:spcBef>
                <a:spcPts val="0"/>
              </a:spcBef>
              <a:buNone/>
            </a:pPr>
            <a:r>
              <a:rPr lang="en" sz="2300" dirty="0">
                <a:solidFill>
                  <a:srgbClr val="002060"/>
                </a:solidFill>
                <a:latin typeface="Times New Roman" panose="02020603050405020304" pitchFamily="18" charset="0"/>
                <a:ea typeface="Arial"/>
                <a:cs typeface="Times New Roman" panose="02020603050405020304" pitchFamily="18" charset="0"/>
                <a:sym typeface="Arial"/>
              </a:rPr>
              <a:t>Student Advisory Committee (SAC) consisted of juniors and seniors selected by Regional Superintendent’s representatives</a:t>
            </a:r>
            <a:endParaRPr sz="2300" dirty="0">
              <a:solidFill>
                <a:srgbClr val="002060"/>
              </a:solidFill>
              <a:latin typeface="Times New Roman" panose="02020603050405020304" pitchFamily="18" charset="0"/>
              <a:ea typeface="Arial"/>
              <a:cs typeface="Times New Roman" panose="02020603050405020304" pitchFamily="18" charset="0"/>
              <a:sym typeface="Arial"/>
            </a:endParaRPr>
          </a:p>
          <a:p>
            <a:pPr marL="0" indent="0">
              <a:lnSpc>
                <a:spcPct val="115000"/>
              </a:lnSpc>
              <a:spcBef>
                <a:spcPts val="0"/>
              </a:spcBef>
              <a:buNone/>
            </a:pPr>
            <a:endParaRPr sz="2300" dirty="0">
              <a:solidFill>
                <a:srgbClr val="002060"/>
              </a:solidFill>
              <a:latin typeface="Times New Roman" panose="02020603050405020304" pitchFamily="18" charset="0"/>
              <a:ea typeface="Arial"/>
              <a:cs typeface="Times New Roman" panose="02020603050405020304" pitchFamily="18" charset="0"/>
              <a:sym typeface="Arial"/>
            </a:endParaRPr>
          </a:p>
          <a:p>
            <a:pPr marL="0" indent="0">
              <a:lnSpc>
                <a:spcPct val="115000"/>
              </a:lnSpc>
              <a:spcBef>
                <a:spcPts val="0"/>
              </a:spcBef>
              <a:buNone/>
            </a:pPr>
            <a:r>
              <a:rPr lang="en" sz="2300" dirty="0">
                <a:solidFill>
                  <a:srgbClr val="002060"/>
                </a:solidFill>
                <a:latin typeface="Times New Roman" panose="02020603050405020304" pitchFamily="18" charset="0"/>
                <a:ea typeface="Arial"/>
                <a:cs typeface="Times New Roman" panose="02020603050405020304" pitchFamily="18" charset="0"/>
                <a:sym typeface="Arial"/>
              </a:rPr>
              <a:t>SAC developed a questionnaire:</a:t>
            </a:r>
            <a:endParaRPr sz="230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indent="-330835">
              <a:lnSpc>
                <a:spcPct val="115000"/>
              </a:lnSpc>
              <a:spcBef>
                <a:spcPts val="0"/>
              </a:spcBef>
              <a:buClr>
                <a:schemeClr val="dk1"/>
              </a:buClr>
              <a:buSzPct val="100000"/>
              <a:buFont typeface="Arial"/>
              <a:buChar char="•"/>
            </a:pPr>
            <a:r>
              <a:rPr lang="en" sz="2300" dirty="0">
                <a:solidFill>
                  <a:srgbClr val="002060"/>
                </a:solidFill>
                <a:latin typeface="Times New Roman" panose="02020603050405020304" pitchFamily="18" charset="0"/>
                <a:ea typeface="Arial"/>
                <a:cs typeface="Times New Roman" panose="02020603050405020304" pitchFamily="18" charset="0"/>
                <a:sym typeface="Arial"/>
              </a:rPr>
              <a:t>Met in May 2021</a:t>
            </a:r>
            <a:endParaRPr sz="230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indent="-330835">
              <a:lnSpc>
                <a:spcPct val="115000"/>
              </a:lnSpc>
              <a:spcBef>
                <a:spcPts val="0"/>
              </a:spcBef>
              <a:buClr>
                <a:schemeClr val="dk1"/>
              </a:buClr>
              <a:buSzPct val="100000"/>
              <a:buFont typeface="Arial"/>
              <a:buChar char="•"/>
            </a:pPr>
            <a:r>
              <a:rPr lang="en" sz="2300" dirty="0">
                <a:solidFill>
                  <a:srgbClr val="002060"/>
                </a:solidFill>
                <a:latin typeface="Times New Roman" panose="02020603050405020304" pitchFamily="18" charset="0"/>
                <a:ea typeface="Arial"/>
                <a:cs typeface="Times New Roman" panose="02020603050405020304" pitchFamily="18" charset="0"/>
                <a:sym typeface="Arial"/>
              </a:rPr>
              <a:t>Questions were developed by the students</a:t>
            </a:r>
            <a:endParaRPr sz="230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indent="-330835">
              <a:lnSpc>
                <a:spcPct val="115000"/>
              </a:lnSpc>
              <a:spcBef>
                <a:spcPts val="0"/>
              </a:spcBef>
              <a:buClr>
                <a:schemeClr val="dk1"/>
              </a:buClr>
              <a:buSzPct val="100000"/>
            </a:pPr>
            <a:r>
              <a:rPr lang="en" sz="2300" dirty="0">
                <a:solidFill>
                  <a:srgbClr val="002060"/>
                </a:solidFill>
                <a:latin typeface="Times New Roman" panose="02020603050405020304" pitchFamily="18" charset="0"/>
                <a:ea typeface="Arial"/>
                <a:cs typeface="Times New Roman" panose="02020603050405020304" pitchFamily="18" charset="0"/>
                <a:sym typeface="Arial"/>
              </a:rPr>
              <a:t>25 questions asking about their opinions about the coverage of content, the skills they may have gained, and the instruction they felt they have received. </a:t>
            </a:r>
            <a:r>
              <a:rPr lang="en" sz="2300" dirty="0">
                <a:solidFill>
                  <a:srgbClr val="002060"/>
                </a:solidFill>
                <a:latin typeface="Times New Roman" panose="02020603050405020304" pitchFamily="18" charset="0"/>
                <a:cs typeface="Times New Roman" panose="02020603050405020304" pitchFamily="18" charset="0"/>
              </a:rPr>
              <a:t> </a:t>
            </a:r>
            <a:endParaRPr sz="2300" dirty="0">
              <a:solidFill>
                <a:srgbClr val="002060"/>
              </a:solidFill>
              <a:latin typeface="Times New Roman" panose="02020603050405020304" pitchFamily="18" charset="0"/>
              <a:cs typeface="Times New Roman" panose="02020603050405020304" pitchFamily="18" charset="0"/>
            </a:endParaRPr>
          </a:p>
        </p:txBody>
      </p:sp>
      <p:pic>
        <p:nvPicPr>
          <p:cNvPr id="469" name="Google Shape;469;p41"/>
          <p:cNvPicPr preferRelativeResize="0"/>
          <p:nvPr/>
        </p:nvPicPr>
        <p:blipFill>
          <a:blip r:embed="rId3">
            <a:alphaModFix/>
          </a:blip>
          <a:stretch>
            <a:fillRect/>
          </a:stretch>
        </p:blipFill>
        <p:spPr>
          <a:xfrm>
            <a:off x="459124" y="1057161"/>
            <a:ext cx="4221827" cy="3817255"/>
          </a:xfrm>
          <a:prstGeom prst="rect">
            <a:avLst/>
          </a:prstGeom>
          <a:ln>
            <a:noFill/>
          </a:ln>
          <a:effectLst>
            <a:outerShdw blurRad="292100" dist="139700" dir="2700000" algn="tl" rotWithShape="0">
              <a:srgbClr val="333333">
                <a:alpha val="65000"/>
              </a:srgbClr>
            </a:outerShdw>
          </a:effectLst>
        </p:spPr>
      </p:pic>
      <p:sp>
        <p:nvSpPr>
          <p:cNvPr id="5"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Student Advisory Committee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6" name="Google Shape;476;p42" descr="Forms response chart. Question title: In your school experience, which of the following topics do you feel are &quot;over taught&quot; or over emphasized. Number of responses: 183 responses."/>
          <p:cNvPicPr preferRelativeResize="0"/>
          <p:nvPr/>
        </p:nvPicPr>
        <p:blipFill>
          <a:blip r:embed="rId3">
            <a:alphaModFix/>
          </a:blip>
          <a:stretch>
            <a:fillRect/>
          </a:stretch>
        </p:blipFill>
        <p:spPr>
          <a:xfrm>
            <a:off x="170419" y="861832"/>
            <a:ext cx="8780100" cy="4084600"/>
          </a:xfrm>
          <a:prstGeom prst="rect">
            <a:avLst/>
          </a:prstGeom>
          <a:ln>
            <a:noFill/>
          </a:ln>
          <a:effectLst>
            <a:outerShdw blurRad="292100" dist="139700" dir="2700000" algn="tl" rotWithShape="0">
              <a:srgbClr val="333333">
                <a:alpha val="65000"/>
              </a:srgbClr>
            </a:outerShdw>
          </a:effectLst>
        </p:spPr>
      </p:pic>
      <p:sp>
        <p:nvSpPr>
          <p:cNvPr id="5"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Student Advisory Committee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43" title="Points scored"/>
          <p:cNvPicPr preferRelativeResize="0"/>
          <p:nvPr/>
        </p:nvPicPr>
        <p:blipFill>
          <a:blip r:embed="rId3">
            <a:alphaModFix/>
          </a:blip>
          <a:stretch>
            <a:fillRect/>
          </a:stretch>
        </p:blipFill>
        <p:spPr>
          <a:xfrm>
            <a:off x="497085" y="1236759"/>
            <a:ext cx="8197599" cy="3524975"/>
          </a:xfrm>
          <a:prstGeom prst="rect">
            <a:avLst/>
          </a:prstGeom>
          <a:noFill/>
          <a:ln>
            <a:noFill/>
          </a:ln>
        </p:spPr>
      </p:pic>
      <p:sp>
        <p:nvSpPr>
          <p:cNvPr id="483" name="Google Shape;483;p43"/>
          <p:cNvSpPr txBox="1">
            <a:spLocks noGrp="1"/>
          </p:cNvSpPr>
          <p:nvPr>
            <p:ph type="body" idx="4294967295"/>
          </p:nvPr>
        </p:nvSpPr>
        <p:spPr>
          <a:xfrm>
            <a:off x="6463864" y="833370"/>
            <a:ext cx="2230821" cy="547906"/>
          </a:xfrm>
          <a:prstGeom prst="rect">
            <a:avLst/>
          </a:prstGeom>
          <a:noFill/>
          <a:ln>
            <a:noFill/>
          </a:ln>
        </p:spPr>
        <p:txBody>
          <a:bodyPr spcFirstLastPara="1" vert="horz" wrap="square" lIns="68575" tIns="34275" rIns="68575" bIns="34275" rtlCol="0" anchor="t" anchorCtr="0">
            <a:normAutofit fontScale="77500" lnSpcReduction="20000"/>
          </a:bodyPr>
          <a:lstStyle/>
          <a:p>
            <a:pPr marL="0" indent="0" algn="ctr">
              <a:lnSpc>
                <a:spcPct val="115000"/>
              </a:lnSpc>
              <a:spcBef>
                <a:spcPts val="0"/>
              </a:spcBef>
              <a:buNone/>
            </a:pPr>
            <a:r>
              <a:rPr lang="en" sz="1991" dirty="0">
                <a:solidFill>
                  <a:schemeClr val="dk1"/>
                </a:solidFill>
                <a:latin typeface="Times New Roman" panose="02020603050405020304" pitchFamily="18" charset="0"/>
                <a:ea typeface="Arial"/>
                <a:cs typeface="Times New Roman" panose="02020603050405020304" pitchFamily="18" charset="0"/>
                <a:sym typeface="Arial"/>
              </a:rPr>
              <a:t>Committees met virtually July 12 - 23, 2021</a:t>
            </a:r>
            <a:endParaRPr sz="2900" dirty="0">
              <a:solidFill>
                <a:schemeClr val="dk1"/>
              </a:solidFill>
              <a:latin typeface="Times New Roman" panose="02020603050405020304" pitchFamily="18" charset="0"/>
              <a:ea typeface="Arial"/>
              <a:cs typeface="Times New Roman" panose="02020603050405020304" pitchFamily="18" charset="0"/>
              <a:sym typeface="Arial"/>
            </a:endParaRPr>
          </a:p>
        </p:txBody>
      </p:sp>
      <p:sp>
        <p:nvSpPr>
          <p:cNvPr id="6"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Educator’s Committee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xfrm>
            <a:off x="628650" y="205383"/>
            <a:ext cx="7886700" cy="745800"/>
          </a:xfrm>
          <a:prstGeom prst="rect">
            <a:avLst/>
          </a:prstGeom>
        </p:spPr>
        <p:txBody>
          <a:bodyPr spcFirstLastPara="1" vert="horz" wrap="square" lIns="91425" tIns="45700" rIns="91425" bIns="45700" rtlCol="0" anchor="ctr" anchorCtr="0">
            <a:normAutofit/>
          </a:bodyPr>
          <a:lstStyle/>
          <a:p>
            <a:pPr algn="ctr">
              <a:spcBef>
                <a:spcPts val="0"/>
              </a:spcBef>
            </a:pPr>
            <a:r>
              <a:rPr lang="en" sz="3600" b="1" dirty="0">
                <a:solidFill>
                  <a:srgbClr val="002060"/>
                </a:solidFill>
                <a:latin typeface="Times New Roman" panose="02020603050405020304" pitchFamily="18" charset="0"/>
                <a:cs typeface="Times New Roman" panose="02020603050405020304" pitchFamily="18" charset="0"/>
              </a:rPr>
              <a:t>Code of Virginia</a:t>
            </a:r>
            <a:endParaRPr sz="3600" b="1" dirty="0">
              <a:solidFill>
                <a:srgbClr val="002060"/>
              </a:solidFill>
              <a:latin typeface="Times New Roman" panose="02020603050405020304" pitchFamily="18" charset="0"/>
              <a:cs typeface="Times New Roman" panose="02020603050405020304" pitchFamily="18" charset="0"/>
            </a:endParaRPr>
          </a:p>
        </p:txBody>
      </p:sp>
      <p:sp>
        <p:nvSpPr>
          <p:cNvPr id="144" name="Google Shape;144;p27"/>
          <p:cNvSpPr txBox="1">
            <a:spLocks noGrp="1"/>
          </p:cNvSpPr>
          <p:nvPr>
            <p:ph idx="1"/>
          </p:nvPr>
        </p:nvSpPr>
        <p:spPr>
          <a:xfrm>
            <a:off x="428725" y="1099318"/>
            <a:ext cx="8286550" cy="3882300"/>
          </a:xfrm>
          <a:prstGeom prst="rect">
            <a:avLst/>
          </a:prstGeom>
        </p:spPr>
        <p:txBody>
          <a:bodyPr spcFirstLastPara="1" vert="horz" wrap="square" lIns="91425" tIns="45700" rIns="91425" bIns="45700" rtlCol="0" anchor="t" anchorCtr="0">
            <a:normAutofit/>
          </a:bodyPr>
          <a:lstStyle/>
          <a:p>
            <a:pPr marL="0" indent="0">
              <a:spcBef>
                <a:spcPts val="360"/>
              </a:spcBef>
              <a:buSzPts val="1018"/>
              <a:buNone/>
            </a:pPr>
            <a:r>
              <a:rPr lang="en" sz="1842" u="sng" dirty="0">
                <a:solidFill>
                  <a:schemeClr val="accent2"/>
                </a:solidFill>
                <a:latin typeface="Trebuchet MS"/>
                <a:ea typeface="Trebuchet MS"/>
                <a:cs typeface="Trebuchet MS"/>
                <a:sym typeface="Trebuchet M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22.1-253.13:1</a:t>
            </a:r>
            <a:r>
              <a:rPr lang="en" sz="1842" dirty="0">
                <a:solidFill>
                  <a:srgbClr val="002060"/>
                </a:solidFill>
                <a:latin typeface="Times New Roman" panose="02020603050405020304" pitchFamily="18" charset="0"/>
                <a:ea typeface="Trebuchet MS"/>
                <a:cs typeface="Times New Roman" panose="02020603050405020304" pitchFamily="18" charset="0"/>
                <a:sym typeface="Trebuchet MS"/>
              </a:rPr>
              <a:t>. Standard 1. Instructional programs supporting the Standards of Learning and other educational objectives.</a:t>
            </a:r>
            <a:br>
              <a:rPr lang="en" sz="1842" dirty="0">
                <a:solidFill>
                  <a:srgbClr val="002060"/>
                </a:solidFill>
                <a:latin typeface="Times New Roman" panose="02020603050405020304" pitchFamily="18" charset="0"/>
                <a:ea typeface="Trebuchet MS"/>
                <a:cs typeface="Times New Roman" panose="02020603050405020304" pitchFamily="18" charset="0"/>
                <a:sym typeface="Trebuchet MS"/>
              </a:rPr>
            </a:br>
            <a:endParaRPr sz="1842"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0" indent="0">
              <a:spcBef>
                <a:spcPts val="360"/>
              </a:spcBef>
              <a:buSzPts val="1018"/>
              <a:buNone/>
            </a:pPr>
            <a:r>
              <a:rPr lang="en" sz="1842" dirty="0">
                <a:solidFill>
                  <a:srgbClr val="002060"/>
                </a:solidFill>
                <a:latin typeface="Times New Roman" panose="02020603050405020304" pitchFamily="18" charset="0"/>
                <a:ea typeface="Trebuchet MS"/>
                <a:cs typeface="Times New Roman" panose="02020603050405020304" pitchFamily="18" charset="0"/>
                <a:sym typeface="Trebuchet MS"/>
              </a:rPr>
              <a:t>B. The Board of Education shall establish educational objectives known as the Standards of Learning, which shall form the core of Virginia's educational program, and other educational objectives, which together are designed to ensure the development of the skills that are necessary for success in school and for preparation for life in the years beyond.</a:t>
            </a:r>
            <a:endParaRPr sz="1842"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0" indent="0">
              <a:spcBef>
                <a:spcPts val="360"/>
              </a:spcBef>
              <a:buSzPts val="1018"/>
              <a:buNone/>
            </a:pPr>
            <a:endParaRPr sz="1842"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0" indent="0">
              <a:spcBef>
                <a:spcPts val="360"/>
              </a:spcBef>
              <a:buSzPts val="1018"/>
              <a:buNone/>
            </a:pPr>
            <a:r>
              <a:rPr lang="en" sz="1842" dirty="0">
                <a:solidFill>
                  <a:srgbClr val="002060"/>
                </a:solidFill>
                <a:latin typeface="Times New Roman" panose="02020603050405020304" pitchFamily="18" charset="0"/>
                <a:ea typeface="Trebuchet MS"/>
                <a:cs typeface="Times New Roman" panose="02020603050405020304" pitchFamily="18" charset="0"/>
                <a:sym typeface="Trebuchet MS"/>
              </a:rPr>
              <a:t>...The Board of Education shall include in the Standards of Learning for history and social science the study of contributions to society of diverse people. For the purposes of this subsection, "diverse" includes consideration of disability, ethnicity, race, and gender.</a:t>
            </a:r>
            <a:endParaRPr sz="1842" dirty="0">
              <a:solidFill>
                <a:srgbClr val="002060"/>
              </a:solidFill>
              <a:latin typeface="Times New Roman" panose="02020603050405020304" pitchFamily="18" charset="0"/>
              <a:ea typeface="Trebuchet MS"/>
              <a:cs typeface="Times New Roman" panose="02020603050405020304" pitchFamily="18" charset="0"/>
              <a:sym typeface="Trebuchet M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graphicFrame>
        <p:nvGraphicFramePr>
          <p:cNvPr id="490" name="Google Shape;490;p44"/>
          <p:cNvGraphicFramePr/>
          <p:nvPr>
            <p:extLst>
              <p:ext uri="{D42A27DB-BD31-4B8C-83A1-F6EECF244321}">
                <p14:modId xmlns:p14="http://schemas.microsoft.com/office/powerpoint/2010/main" val="1114966381"/>
              </p:ext>
            </p:extLst>
          </p:nvPr>
        </p:nvGraphicFramePr>
        <p:xfrm>
          <a:off x="444251" y="1630251"/>
          <a:ext cx="8341025" cy="3209941"/>
        </p:xfrm>
        <a:graphic>
          <a:graphicData uri="http://schemas.openxmlformats.org/drawingml/2006/table">
            <a:tbl>
              <a:tblPr>
                <a:noFill/>
                <a:tableStyleId>{1A6010FB-E3A9-421F-9EDB-39FEDD1BC8AC}</a:tableStyleId>
              </a:tblPr>
              <a:tblGrid>
                <a:gridCol w="3550275">
                  <a:extLst>
                    <a:ext uri="{9D8B030D-6E8A-4147-A177-3AD203B41FA5}">
                      <a16:colId xmlns:a16="http://schemas.microsoft.com/office/drawing/2014/main" val="20000"/>
                    </a:ext>
                  </a:extLst>
                </a:gridCol>
                <a:gridCol w="2897975">
                  <a:extLst>
                    <a:ext uri="{9D8B030D-6E8A-4147-A177-3AD203B41FA5}">
                      <a16:colId xmlns:a16="http://schemas.microsoft.com/office/drawing/2014/main" val="20001"/>
                    </a:ext>
                  </a:extLst>
                </a:gridCol>
                <a:gridCol w="1892775">
                  <a:extLst>
                    <a:ext uri="{9D8B030D-6E8A-4147-A177-3AD203B41FA5}">
                      <a16:colId xmlns:a16="http://schemas.microsoft.com/office/drawing/2014/main" val="20002"/>
                    </a:ext>
                  </a:extLst>
                </a:gridCol>
              </a:tblGrid>
              <a:tr h="272275">
                <a:tc gridSpan="2">
                  <a:txBody>
                    <a:bodyPr/>
                    <a:lstStyle/>
                    <a:p>
                      <a:pPr marL="0" lvl="0" indent="0" algn="l" rtl="0">
                        <a:spcBef>
                          <a:spcPts val="0"/>
                        </a:spcBef>
                        <a:spcAft>
                          <a:spcPts val="0"/>
                        </a:spcAft>
                        <a:buNone/>
                      </a:pPr>
                      <a:r>
                        <a:rPr lang="en" sz="1100" b="1" dirty="0">
                          <a:solidFill>
                            <a:srgbClr val="101820"/>
                          </a:solidFill>
                          <a:latin typeface="Times New Roman" panose="02020603050405020304" pitchFamily="18" charset="0"/>
                          <a:ea typeface="Josefin Sans"/>
                          <a:cs typeface="Times New Roman" panose="02020603050405020304" pitchFamily="18" charset="0"/>
                          <a:sym typeface="Josefin Sans"/>
                        </a:rPr>
                        <a:t>Task and Link(s):</a:t>
                      </a:r>
                      <a:endParaRPr sz="1100" b="1" dirty="0">
                        <a:solidFill>
                          <a:srgbClr val="101820"/>
                        </a:solidFill>
                        <a:latin typeface="Times New Roman" panose="02020603050405020304" pitchFamily="18" charset="0"/>
                        <a:ea typeface="Josefin Sans"/>
                        <a:cs typeface="Times New Roman" panose="02020603050405020304" pitchFamily="18" charset="0"/>
                        <a:sym typeface="Josefin Sans"/>
                      </a:endParaRPr>
                    </a:p>
                  </a:txBody>
                  <a:tcPr marL="63500" marR="63500" marT="63500" marB="63500">
                    <a:solidFill>
                      <a:srgbClr val="D9D9D9"/>
                    </a:solidFill>
                  </a:tcPr>
                </a:tc>
                <a:tc hMerge="1">
                  <a:txBody>
                    <a:bodyPr/>
                    <a:lstStyle/>
                    <a:p>
                      <a:endParaRPr lang="en-US"/>
                    </a:p>
                  </a:txBody>
                  <a:tcPr/>
                </a:tc>
                <a:tc>
                  <a:txBody>
                    <a:bodyPr/>
                    <a:lstStyle/>
                    <a:p>
                      <a:pPr marL="0" lvl="0" indent="0" algn="l" rtl="0">
                        <a:spcBef>
                          <a:spcPts val="0"/>
                        </a:spcBef>
                        <a:spcAft>
                          <a:spcPts val="0"/>
                        </a:spcAft>
                        <a:buNone/>
                      </a:pPr>
                      <a:r>
                        <a:rPr lang="en" sz="1100" b="1">
                          <a:solidFill>
                            <a:srgbClr val="101820"/>
                          </a:solidFill>
                          <a:latin typeface="Times New Roman" panose="02020603050405020304" pitchFamily="18" charset="0"/>
                          <a:ea typeface="Josefin Sans"/>
                          <a:cs typeface="Times New Roman" panose="02020603050405020304" pitchFamily="18" charset="0"/>
                          <a:sym typeface="Josefin Sans"/>
                        </a:rPr>
                        <a:t>Due Date: </a:t>
                      </a:r>
                      <a:endParaRPr sz="1100" b="1">
                        <a:solidFill>
                          <a:srgbClr val="101820"/>
                        </a:solidFill>
                        <a:latin typeface="Times New Roman" panose="02020603050405020304" pitchFamily="18" charset="0"/>
                        <a:ea typeface="Josefin Sans"/>
                        <a:cs typeface="Times New Roman" panose="02020603050405020304" pitchFamily="18" charset="0"/>
                        <a:sym typeface="Josefin Sans"/>
                      </a:endParaRPr>
                    </a:p>
                  </a:txBody>
                  <a:tcPr marL="63500" marR="63500" marT="63500" marB="63500">
                    <a:solidFill>
                      <a:srgbClr val="D9D9D9"/>
                    </a:solidFill>
                  </a:tcPr>
                </a:tc>
                <a:extLst>
                  <a:ext uri="{0D108BD9-81ED-4DB2-BD59-A6C34878D82A}">
                    <a16:rowId xmlns:a16="http://schemas.microsoft.com/office/drawing/2014/main" val="10000"/>
                  </a:ext>
                </a:extLst>
              </a:tr>
              <a:tr h="491600">
                <a:tc gridSpan="2">
                  <a:txBody>
                    <a:bodyPr/>
                    <a:lstStyle/>
                    <a:p>
                      <a:pPr marL="0" lvl="0" indent="0" algn="l" rtl="0">
                        <a:lnSpc>
                          <a:spcPct val="115000"/>
                        </a:lnSpc>
                        <a:spcBef>
                          <a:spcPts val="0"/>
                        </a:spcBef>
                        <a:spcAft>
                          <a:spcPts val="0"/>
                        </a:spcAft>
                        <a:buNone/>
                      </a:pPr>
                      <a:r>
                        <a:rPr lang="en" sz="1100" b="1" dirty="0">
                          <a:solidFill>
                            <a:srgbClr val="101820"/>
                          </a:solidFill>
                          <a:latin typeface="Times New Roman" panose="02020603050405020304" pitchFamily="18" charset="0"/>
                          <a:ea typeface="Josefin Sans"/>
                          <a:cs typeface="Times New Roman" panose="02020603050405020304" pitchFamily="18" charset="0"/>
                          <a:sym typeface="Josefin Sans"/>
                        </a:rPr>
                        <a:t>Complete </a:t>
                      </a:r>
                      <a:r>
                        <a:rPr lang="en" sz="1100" u="sng" dirty="0">
                          <a:solidFill>
                            <a:srgbClr val="1155CC"/>
                          </a:solidFill>
                          <a:latin typeface="Times New Roman" panose="02020603050405020304" pitchFamily="18" charset="0"/>
                          <a:ea typeface="Josefin Sans"/>
                          <a:cs typeface="Times New Roman" panose="02020603050405020304" pitchFamily="18" charset="0"/>
                          <a:sym typeface="Josefi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Contact Information Google Form </a:t>
                      </a:r>
                      <a:r>
                        <a:rPr lang="en" sz="1100" dirty="0">
                          <a:solidFill>
                            <a:srgbClr val="101820"/>
                          </a:solidFill>
                          <a:latin typeface="Times New Roman" panose="02020603050405020304" pitchFamily="18" charset="0"/>
                          <a:ea typeface="Josefin Sans"/>
                          <a:cs typeface="Times New Roman" panose="02020603050405020304" pitchFamily="18" charset="0"/>
                          <a:sym typeface="Josefin Sans"/>
                        </a:rPr>
                        <a:t>to ensure proper processing of incentive payments following committee work.  </a:t>
                      </a:r>
                      <a:endParaRPr sz="1100" b="1" dirty="0">
                        <a:solidFill>
                          <a:srgbClr val="101820"/>
                        </a:solidFill>
                        <a:latin typeface="Times New Roman" panose="02020603050405020304" pitchFamily="18" charset="0"/>
                        <a:ea typeface="Josefin Sans"/>
                        <a:cs typeface="Times New Roman" panose="02020603050405020304" pitchFamily="18" charset="0"/>
                        <a:sym typeface="Josefin Sans"/>
                      </a:endParaRPr>
                    </a:p>
                  </a:txBody>
                  <a:tcPr marL="63500" marR="63500" marT="63500" marB="63500"/>
                </a:tc>
                <a:tc hMerge="1">
                  <a:txBody>
                    <a:bodyPr/>
                    <a:lstStyle/>
                    <a:p>
                      <a:endParaRPr lang="en-US"/>
                    </a:p>
                  </a:txBody>
                  <a:tcPr/>
                </a:tc>
                <a:tc>
                  <a:txBody>
                    <a:bodyPr/>
                    <a:lstStyle/>
                    <a:p>
                      <a:pPr marL="0" lvl="0" indent="0" algn="l" rtl="0">
                        <a:spcBef>
                          <a:spcPts val="0"/>
                        </a:spcBef>
                        <a:spcAft>
                          <a:spcPts val="0"/>
                        </a:spcAft>
                        <a:buNone/>
                      </a:pPr>
                      <a:r>
                        <a:rPr lang="en" sz="1100" b="1" dirty="0">
                          <a:solidFill>
                            <a:srgbClr val="101820"/>
                          </a:solidFill>
                          <a:latin typeface="Times New Roman" panose="02020603050405020304" pitchFamily="18" charset="0"/>
                          <a:ea typeface="Josefin Sans"/>
                          <a:cs typeface="Times New Roman" panose="02020603050405020304" pitchFamily="18" charset="0"/>
                          <a:sym typeface="Josefin Sans"/>
                        </a:rPr>
                        <a:t>Friday, July 9th</a:t>
                      </a:r>
                      <a:endParaRPr sz="1100" b="1" dirty="0">
                        <a:solidFill>
                          <a:srgbClr val="101820"/>
                        </a:solidFill>
                        <a:latin typeface="Times New Roman" panose="02020603050405020304" pitchFamily="18" charset="0"/>
                        <a:ea typeface="Josefin Sans"/>
                        <a:cs typeface="Times New Roman" panose="02020603050405020304" pitchFamily="18" charset="0"/>
                        <a:sym typeface="Josefin Sans"/>
                      </a:endParaRPr>
                    </a:p>
                  </a:txBody>
                  <a:tcPr marL="63500" marR="63500" marT="63500" marB="63500"/>
                </a:tc>
                <a:extLst>
                  <a:ext uri="{0D108BD9-81ED-4DB2-BD59-A6C34878D82A}">
                    <a16:rowId xmlns:a16="http://schemas.microsoft.com/office/drawing/2014/main" val="10001"/>
                  </a:ext>
                </a:extLst>
              </a:tr>
              <a:tr h="1329325">
                <a:tc gridSpan="2">
                  <a:txBody>
                    <a:bodyPr/>
                    <a:lstStyle/>
                    <a:p>
                      <a:pPr marL="0" lvl="0" indent="0" algn="l" rtl="0">
                        <a:spcBef>
                          <a:spcPts val="0"/>
                        </a:spcBef>
                        <a:spcAft>
                          <a:spcPts val="0"/>
                        </a:spcAft>
                        <a:buNone/>
                      </a:pPr>
                      <a:r>
                        <a:rPr lang="en" sz="900" u="sng">
                          <a:solidFill>
                            <a:srgbClr val="1155CC"/>
                          </a:solidFill>
                          <a:latin typeface="Times New Roman" panose="02020603050405020304" pitchFamily="18" charset="0"/>
                          <a:ea typeface="Josefin Sans"/>
                          <a:cs typeface="Times New Roman" panose="02020603050405020304" pitchFamily="18" charset="0"/>
                          <a:sym typeface="Josefin Sans"/>
                        </a:rPr>
                        <a:t>Review the following documents: </a:t>
                      </a:r>
                      <a:endParaRPr sz="900" u="sng">
                        <a:solidFill>
                          <a:srgbClr val="0B5394"/>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a:solidFill>
                            <a:srgbClr val="1155CC"/>
                          </a:solidFill>
                          <a:latin typeface="Times New Roman" panose="02020603050405020304" pitchFamily="18" charset="0"/>
                          <a:ea typeface="Josefin Sans"/>
                          <a:cs typeface="Times New Roman" panose="02020603050405020304" pitchFamily="18" charset="0"/>
                          <a:sym typeface="Josefi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C3 Framework:  College, Career, and Civic Life (2015)</a:t>
                      </a:r>
                      <a:endParaRPr sz="900" u="sng">
                        <a:solidFill>
                          <a:srgbClr val="1155CC"/>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a:solidFill>
                            <a:srgbClr val="1155CC"/>
                          </a:solidFill>
                          <a:latin typeface="Times New Roman" panose="02020603050405020304" pitchFamily="18" charset="0"/>
                          <a:ea typeface="Josefin Sans"/>
                          <a:cs typeface="Times New Roman" panose="02020603050405020304" pitchFamily="18" charset="0"/>
                          <a:sym typeface="Josefin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State of State Standards for Civics and U.S. History in 2021 (Fordham Institute)</a:t>
                      </a:r>
                      <a:endParaRPr sz="900" u="sng">
                        <a:solidFill>
                          <a:srgbClr val="1155CC"/>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a:solidFill>
                            <a:srgbClr val="1155CC"/>
                          </a:solidFill>
                          <a:latin typeface="Times New Roman" panose="02020603050405020304" pitchFamily="18" charset="0"/>
                          <a:ea typeface="Josefin Sans"/>
                          <a:cs typeface="Times New Roman" panose="02020603050405020304" pitchFamily="18" charset="0"/>
                          <a:sym typeface="Josefin Sans"/>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Educating for American Democracy</a:t>
                      </a:r>
                      <a:r>
                        <a:rPr lang="en" sz="900" u="sng">
                          <a:solidFill>
                            <a:srgbClr val="1155CC"/>
                          </a:solidFill>
                          <a:latin typeface="Times New Roman" panose="02020603050405020304" pitchFamily="18" charset="0"/>
                          <a:ea typeface="Josefin Sans"/>
                          <a:cs typeface="Times New Roman" panose="02020603050405020304" pitchFamily="18" charset="0"/>
                          <a:sym typeface="Josefin Sans"/>
                        </a:rPr>
                        <a:t> (2021)</a:t>
                      </a:r>
                      <a:endParaRPr sz="900" u="sng">
                        <a:solidFill>
                          <a:srgbClr val="1155CC"/>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a:solidFill>
                            <a:srgbClr val="1155CC"/>
                          </a:solidFill>
                          <a:latin typeface="Times New Roman" panose="02020603050405020304" pitchFamily="18" charset="0"/>
                          <a:ea typeface="Josefin Sans"/>
                          <a:cs typeface="Times New Roman" panose="02020603050405020304" pitchFamily="18" charset="0"/>
                          <a:sym typeface="Josefin Sans"/>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2015 History and Social Science Standards </a:t>
                      </a:r>
                      <a:endParaRPr sz="900" u="sng">
                        <a:solidFill>
                          <a:srgbClr val="1155CC"/>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a:solidFill>
                            <a:srgbClr val="1155CC"/>
                          </a:solidFill>
                          <a:latin typeface="Times New Roman" panose="02020603050405020304" pitchFamily="18" charset="0"/>
                          <a:ea typeface="Josefin Sans"/>
                          <a:cs typeface="Times New Roman" panose="02020603050405020304" pitchFamily="18" charset="0"/>
                          <a:sym typeface="Josefin Sans"/>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2015 History and Social Science Skills Progression Chart</a:t>
                      </a:r>
                      <a:endParaRPr sz="900" u="sng">
                        <a:solidFill>
                          <a:srgbClr val="1155CC"/>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a:solidFill>
                            <a:srgbClr val="1155CC"/>
                          </a:solidFill>
                          <a:latin typeface="Times New Roman" panose="02020603050405020304" pitchFamily="18" charset="0"/>
                          <a:ea typeface="Josefin Sans"/>
                          <a:cs typeface="Times New Roman" panose="02020603050405020304" pitchFamily="18" charset="0"/>
                          <a:sym typeface="Josefin Sans"/>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Final Report of the Virginia Commission on African American History Education in the Commonwealth</a:t>
                      </a:r>
                      <a:endParaRPr sz="700" u="sng">
                        <a:solidFill>
                          <a:srgbClr val="0B5394"/>
                        </a:solidFill>
                        <a:latin typeface="Times New Roman" panose="02020603050405020304" pitchFamily="18" charset="0"/>
                        <a:ea typeface="Josefin Sans"/>
                        <a:cs typeface="Times New Roman" panose="02020603050405020304" pitchFamily="18" charset="0"/>
                        <a:sym typeface="Josefin Sans"/>
                      </a:endParaRPr>
                    </a:p>
                  </a:txBody>
                  <a:tcPr marL="63500" marR="63500" marT="63500" marB="63500"/>
                </a:tc>
                <a:tc hMerge="1">
                  <a:txBody>
                    <a:bodyPr/>
                    <a:lstStyle/>
                    <a:p>
                      <a:endParaRPr lang="en-US"/>
                    </a:p>
                  </a:txBody>
                  <a:tcPr/>
                </a:tc>
                <a:tc>
                  <a:txBody>
                    <a:bodyPr/>
                    <a:lstStyle/>
                    <a:p>
                      <a:pPr marL="0" lvl="0" indent="0" algn="l" rtl="0">
                        <a:spcBef>
                          <a:spcPts val="0"/>
                        </a:spcBef>
                        <a:spcAft>
                          <a:spcPts val="0"/>
                        </a:spcAft>
                        <a:buNone/>
                      </a:pPr>
                      <a:r>
                        <a:rPr lang="en" sz="900" b="1" dirty="0">
                          <a:solidFill>
                            <a:srgbClr val="101820"/>
                          </a:solidFill>
                          <a:latin typeface="Times New Roman" panose="02020603050405020304" pitchFamily="18" charset="0"/>
                          <a:ea typeface="Josefin Sans"/>
                          <a:cs typeface="Times New Roman" panose="02020603050405020304" pitchFamily="18" charset="0"/>
                          <a:sym typeface="Josefin Sans"/>
                        </a:rPr>
                        <a:t>Prior to Monday, July 12, 2021</a:t>
                      </a:r>
                      <a:r>
                        <a:rPr lang="en" sz="1100" b="1" dirty="0">
                          <a:solidFill>
                            <a:srgbClr val="101820"/>
                          </a:solidFill>
                          <a:latin typeface="Times New Roman" panose="02020603050405020304" pitchFamily="18" charset="0"/>
                          <a:ea typeface="Josefin Sans"/>
                          <a:cs typeface="Times New Roman" panose="02020603050405020304" pitchFamily="18" charset="0"/>
                          <a:sym typeface="Josefin Sans"/>
                        </a:rPr>
                        <a:t> </a:t>
                      </a:r>
                      <a:endParaRPr sz="1100" b="1" dirty="0">
                        <a:solidFill>
                          <a:srgbClr val="101820"/>
                        </a:solidFill>
                        <a:latin typeface="Times New Roman" panose="02020603050405020304" pitchFamily="18" charset="0"/>
                        <a:ea typeface="Josefin Sans"/>
                        <a:cs typeface="Times New Roman" panose="02020603050405020304" pitchFamily="18" charset="0"/>
                        <a:sym typeface="Josefin Sans"/>
                      </a:endParaRPr>
                    </a:p>
                  </a:txBody>
                  <a:tcPr marL="63500" marR="63500" marT="63500" marB="63500"/>
                </a:tc>
                <a:extLst>
                  <a:ext uri="{0D108BD9-81ED-4DB2-BD59-A6C34878D82A}">
                    <a16:rowId xmlns:a16="http://schemas.microsoft.com/office/drawing/2014/main" val="10002"/>
                  </a:ext>
                </a:extLst>
              </a:tr>
              <a:tr h="1031250">
                <a:tc gridSpan="2">
                  <a:txBody>
                    <a:bodyPr/>
                    <a:lstStyle/>
                    <a:p>
                      <a:pPr marL="0" lvl="0" indent="0" algn="l" rtl="0">
                        <a:lnSpc>
                          <a:spcPct val="115000"/>
                        </a:lnSpc>
                        <a:spcBef>
                          <a:spcPts val="0"/>
                        </a:spcBef>
                        <a:spcAft>
                          <a:spcPts val="0"/>
                        </a:spcAft>
                        <a:buNone/>
                      </a:pPr>
                      <a:r>
                        <a:rPr lang="en" sz="900" u="sng" dirty="0">
                          <a:solidFill>
                            <a:srgbClr val="1155CC"/>
                          </a:solidFill>
                          <a:latin typeface="Times New Roman" panose="02020603050405020304" pitchFamily="18" charset="0"/>
                          <a:ea typeface="Josefin Sans"/>
                          <a:cs typeface="Times New Roman" panose="02020603050405020304" pitchFamily="18" charset="0"/>
                          <a:sym typeface="Josefin Sans"/>
                        </a:rPr>
                        <a:t>Review Examples of National Standards:</a:t>
                      </a:r>
                      <a:endParaRPr sz="900" u="sng" dirty="0">
                        <a:solidFill>
                          <a:srgbClr val="1155CC"/>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dirty="0">
                          <a:solidFill>
                            <a:srgbClr val="1155CC"/>
                          </a:solidFill>
                          <a:latin typeface="Times New Roman" panose="02020603050405020304" pitchFamily="18" charset="0"/>
                          <a:ea typeface="Josefin Sans"/>
                          <a:cs typeface="Times New Roman" panose="02020603050405020304" pitchFamily="18" charset="0"/>
                          <a:sym typeface="Josefin Sans"/>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Voluntary National Content Standards for Economics</a:t>
                      </a:r>
                      <a:endParaRPr sz="900" u="sng" dirty="0">
                        <a:solidFill>
                          <a:srgbClr val="1155CC"/>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dirty="0">
                          <a:solidFill>
                            <a:srgbClr val="1155CC"/>
                          </a:solidFill>
                          <a:latin typeface="Times New Roman" panose="02020603050405020304" pitchFamily="18" charset="0"/>
                          <a:ea typeface="Josefin Sans"/>
                          <a:cs typeface="Times New Roman" panose="02020603050405020304" pitchFamily="18" charset="0"/>
                          <a:sym typeface="Josefin Sans"/>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National Curriculum Standards for Social Studies</a:t>
                      </a:r>
                      <a:endParaRPr sz="900" u="sng" dirty="0">
                        <a:solidFill>
                          <a:srgbClr val="1155CC"/>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dirty="0">
                          <a:solidFill>
                            <a:srgbClr val="1155CC"/>
                          </a:solidFill>
                          <a:latin typeface="Times New Roman" panose="02020603050405020304" pitchFamily="18" charset="0"/>
                          <a:ea typeface="Josefin Sans"/>
                          <a:cs typeface="Times New Roman" panose="02020603050405020304" pitchFamily="18" charset="0"/>
                          <a:sym typeface="Josefin Sans"/>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National Geography Standards</a:t>
                      </a:r>
                      <a:endParaRPr sz="900" u="sng" dirty="0">
                        <a:solidFill>
                          <a:srgbClr val="1155CC"/>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dirty="0">
                          <a:solidFill>
                            <a:srgbClr val="1155CC"/>
                          </a:solidFill>
                          <a:latin typeface="Times New Roman" panose="02020603050405020304" pitchFamily="18" charset="0"/>
                          <a:ea typeface="Josefin Sans"/>
                          <a:cs typeface="Times New Roman" panose="02020603050405020304" pitchFamily="18" charset="0"/>
                          <a:sym typeface="Josefin Sans"/>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United States History Content Standards</a:t>
                      </a:r>
                      <a:endParaRPr sz="900" u="sng" dirty="0">
                        <a:solidFill>
                          <a:srgbClr val="1155CC"/>
                        </a:solidFill>
                        <a:latin typeface="Times New Roman" panose="02020603050405020304" pitchFamily="18" charset="0"/>
                        <a:ea typeface="Josefin Sans"/>
                        <a:cs typeface="Times New Roman" panose="02020603050405020304" pitchFamily="18" charset="0"/>
                        <a:sym typeface="Josefin Sans"/>
                      </a:endParaRPr>
                    </a:p>
                    <a:p>
                      <a:pPr marL="457200" lvl="0" indent="-273050" algn="l" rtl="0">
                        <a:lnSpc>
                          <a:spcPct val="115000"/>
                        </a:lnSpc>
                        <a:spcBef>
                          <a:spcPts val="0"/>
                        </a:spcBef>
                        <a:spcAft>
                          <a:spcPts val="0"/>
                        </a:spcAft>
                        <a:buClr>
                          <a:srgbClr val="0B5394"/>
                        </a:buClr>
                        <a:buSzPts val="700"/>
                        <a:buFont typeface="Josefin Sans"/>
                        <a:buChar char="●"/>
                      </a:pPr>
                      <a:r>
                        <a:rPr lang="en" sz="900" u="sng" dirty="0">
                          <a:solidFill>
                            <a:srgbClr val="1155CC"/>
                          </a:solidFill>
                          <a:latin typeface="Times New Roman" panose="02020603050405020304" pitchFamily="18" charset="0"/>
                          <a:ea typeface="Josefin Sans"/>
                          <a:cs typeface="Times New Roman" panose="02020603050405020304" pitchFamily="18" charset="0"/>
                          <a:sym typeface="Josefin Sans"/>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Educating for American Democracy</a:t>
                      </a:r>
                      <a:r>
                        <a:rPr lang="en" sz="900" u="sng" dirty="0">
                          <a:solidFill>
                            <a:srgbClr val="1155CC"/>
                          </a:solidFill>
                          <a:latin typeface="Times New Roman" panose="02020603050405020304" pitchFamily="18" charset="0"/>
                          <a:ea typeface="Josefin Sans"/>
                          <a:cs typeface="Times New Roman" panose="02020603050405020304" pitchFamily="18" charset="0"/>
                          <a:sym typeface="Josefin Sans"/>
                        </a:rPr>
                        <a:t> (2021)</a:t>
                      </a:r>
                      <a:endParaRPr sz="900" u="sng" dirty="0">
                        <a:solidFill>
                          <a:srgbClr val="0B5394"/>
                        </a:solidFill>
                        <a:latin typeface="Times New Roman" panose="02020603050405020304" pitchFamily="18" charset="0"/>
                        <a:ea typeface="Josefin Sans"/>
                        <a:cs typeface="Times New Roman" panose="02020603050405020304" pitchFamily="18" charset="0"/>
                        <a:sym typeface="Josefin Sans"/>
                      </a:endParaRPr>
                    </a:p>
                  </a:txBody>
                  <a:tcPr marL="63500" marR="63500" marT="63500" marB="63500"/>
                </a:tc>
                <a:tc hMerge="1">
                  <a:txBody>
                    <a:bodyPr/>
                    <a:lstStyle/>
                    <a:p>
                      <a:endParaRPr lang="en-US"/>
                    </a:p>
                  </a:txBody>
                  <a:tcPr/>
                </a:tc>
                <a:tc>
                  <a:txBody>
                    <a:bodyPr/>
                    <a:lstStyle/>
                    <a:p>
                      <a:pPr marL="0" lvl="0" indent="0" algn="l" rtl="0">
                        <a:spcBef>
                          <a:spcPts val="0"/>
                        </a:spcBef>
                        <a:spcAft>
                          <a:spcPts val="0"/>
                        </a:spcAft>
                        <a:buNone/>
                      </a:pPr>
                      <a:r>
                        <a:rPr lang="en" sz="900" b="1" dirty="0">
                          <a:solidFill>
                            <a:srgbClr val="101820"/>
                          </a:solidFill>
                          <a:latin typeface="Times New Roman" panose="02020603050405020304" pitchFamily="18" charset="0"/>
                          <a:ea typeface="Josefin Sans"/>
                          <a:cs typeface="Times New Roman" panose="02020603050405020304" pitchFamily="18" charset="0"/>
                          <a:sym typeface="Josefin Sans"/>
                        </a:rPr>
                        <a:t>Prior to Monday, July 12, 2021</a:t>
                      </a:r>
                      <a:endParaRPr sz="1100" b="1" dirty="0">
                        <a:solidFill>
                          <a:srgbClr val="101820"/>
                        </a:solidFill>
                        <a:latin typeface="Times New Roman" panose="02020603050405020304" pitchFamily="18" charset="0"/>
                        <a:ea typeface="Josefin Sans"/>
                        <a:cs typeface="Times New Roman" panose="02020603050405020304" pitchFamily="18" charset="0"/>
                        <a:sym typeface="Josefin Sans"/>
                      </a:endParaRPr>
                    </a:p>
                  </a:txBody>
                  <a:tcPr marL="63500" marR="63500" marT="63500" marB="63500"/>
                </a:tc>
                <a:extLst>
                  <a:ext uri="{0D108BD9-81ED-4DB2-BD59-A6C34878D82A}">
                    <a16:rowId xmlns:a16="http://schemas.microsoft.com/office/drawing/2014/main" val="10003"/>
                  </a:ext>
                </a:extLst>
              </a:tr>
            </a:tbl>
          </a:graphicData>
        </a:graphic>
      </p:graphicFrame>
      <p:sp>
        <p:nvSpPr>
          <p:cNvPr id="491" name="Google Shape;491;p44"/>
          <p:cNvSpPr txBox="1"/>
          <p:nvPr/>
        </p:nvSpPr>
        <p:spPr>
          <a:xfrm>
            <a:off x="368519" y="1117987"/>
            <a:ext cx="8416756" cy="418200"/>
          </a:xfrm>
          <a:prstGeom prst="rect">
            <a:avLst/>
          </a:prstGeom>
          <a:noFill/>
          <a:ln>
            <a:noFill/>
          </a:ln>
        </p:spPr>
        <p:txBody>
          <a:bodyPr spcFirstLastPara="1" wrap="square" lIns="91425" tIns="91425" rIns="91425" bIns="91425" anchor="ctr" anchorCtr="0">
            <a:noAutofit/>
          </a:bodyPr>
          <a:lstStyle/>
          <a:p>
            <a:r>
              <a:rPr lang="en" b="1" dirty="0">
                <a:solidFill>
                  <a:srgbClr val="002060"/>
                </a:solidFill>
                <a:latin typeface="Times New Roman" panose="02020603050405020304" pitchFamily="18" charset="0"/>
                <a:ea typeface="Josefin Sans"/>
                <a:cs typeface="Times New Roman" panose="02020603050405020304" pitchFamily="18" charset="0"/>
                <a:sym typeface="Josefin Sans"/>
              </a:rPr>
              <a:t>Please review and/or complete the items below prior to Educator Committee Meetings.</a:t>
            </a:r>
            <a:endParaRPr sz="800" dirty="0">
              <a:solidFill>
                <a:srgbClr val="002060"/>
              </a:solidFill>
              <a:latin typeface="Times New Roman" panose="02020603050405020304" pitchFamily="18" charset="0"/>
              <a:cs typeface="Times New Roman" panose="02020603050405020304" pitchFamily="18" charset="0"/>
            </a:endParaRPr>
          </a:p>
        </p:txBody>
      </p:sp>
      <p:sp>
        <p:nvSpPr>
          <p:cNvPr id="8"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Educator’s Committee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500" name="Google Shape;500;p45"/>
          <p:cNvSpPr txBox="1">
            <a:spLocks noGrp="1"/>
          </p:cNvSpPr>
          <p:nvPr>
            <p:ph type="body" idx="4294967295"/>
          </p:nvPr>
        </p:nvSpPr>
        <p:spPr>
          <a:xfrm>
            <a:off x="7440469" y="1722439"/>
            <a:ext cx="1408112" cy="2171645"/>
          </a:xfrm>
          <a:prstGeom prst="rect">
            <a:avLst/>
          </a:prstGeom>
          <a:noFill/>
          <a:ln>
            <a:solidFill>
              <a:schemeClr val="tx1"/>
            </a:solidFill>
          </a:ln>
        </p:spPr>
        <p:txBody>
          <a:bodyPr spcFirstLastPara="1" vert="horz" wrap="square" lIns="68575" tIns="34275" rIns="68575" bIns="34275" rtlCol="0" anchor="t" anchorCtr="0">
            <a:noAutofit/>
          </a:bodyPr>
          <a:lstStyle/>
          <a:p>
            <a:pPr marL="0" indent="0" algn="ctr">
              <a:lnSpc>
                <a:spcPct val="115000"/>
              </a:lnSpc>
              <a:spcBef>
                <a:spcPts val="0"/>
              </a:spcBef>
              <a:buNone/>
            </a:pPr>
            <a:r>
              <a:rPr lang="en" sz="1600" b="1" dirty="0">
                <a:solidFill>
                  <a:srgbClr val="002060"/>
                </a:solidFill>
                <a:latin typeface="Times New Roman" panose="02020603050405020304" pitchFamily="18" charset="0"/>
                <a:ea typeface="Arial"/>
                <a:cs typeface="Times New Roman" panose="02020603050405020304" pitchFamily="18" charset="0"/>
                <a:sym typeface="Arial"/>
              </a:rPr>
              <a:t>Public Comments were organized by organization and grade/course</a:t>
            </a:r>
            <a:endParaRPr sz="2800" b="1" dirty="0">
              <a:solidFill>
                <a:srgbClr val="002060"/>
              </a:solidFill>
              <a:latin typeface="Times New Roman" panose="02020603050405020304" pitchFamily="18" charset="0"/>
              <a:ea typeface="Arial"/>
              <a:cs typeface="Times New Roman" panose="02020603050405020304" pitchFamily="18" charset="0"/>
              <a:sym typeface="Arial"/>
            </a:endParaRPr>
          </a:p>
        </p:txBody>
      </p:sp>
      <p:pic>
        <p:nvPicPr>
          <p:cNvPr id="498" name="Google Shape;498;p45"/>
          <p:cNvPicPr preferRelativeResize="0"/>
          <p:nvPr/>
        </p:nvPicPr>
        <p:blipFill>
          <a:blip r:embed="rId3">
            <a:alphaModFix/>
          </a:blip>
          <a:stretch>
            <a:fillRect/>
          </a:stretch>
        </p:blipFill>
        <p:spPr>
          <a:xfrm>
            <a:off x="563100" y="860920"/>
            <a:ext cx="3126847" cy="3817255"/>
          </a:xfrm>
          <a:prstGeom prst="rect">
            <a:avLst/>
          </a:prstGeom>
          <a:noFill/>
          <a:ln>
            <a:noFill/>
          </a:ln>
        </p:spPr>
      </p:pic>
      <p:pic>
        <p:nvPicPr>
          <p:cNvPr id="499" name="Google Shape;499;p45"/>
          <p:cNvPicPr preferRelativeResize="0"/>
          <p:nvPr/>
        </p:nvPicPr>
        <p:blipFill>
          <a:blip r:embed="rId4">
            <a:alphaModFix/>
          </a:blip>
          <a:stretch>
            <a:fillRect/>
          </a:stretch>
        </p:blipFill>
        <p:spPr>
          <a:xfrm>
            <a:off x="3769022" y="860920"/>
            <a:ext cx="3592372" cy="3817256"/>
          </a:xfrm>
          <a:prstGeom prst="rect">
            <a:avLst/>
          </a:prstGeom>
          <a:noFill/>
          <a:ln>
            <a:noFill/>
          </a:ln>
        </p:spPr>
      </p:pic>
      <p:sp>
        <p:nvSpPr>
          <p:cNvPr id="7"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Educator’s Committee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Google Shape;507;p46"/>
          <p:cNvSpPr txBox="1">
            <a:spLocks noGrp="1"/>
          </p:cNvSpPr>
          <p:nvPr>
            <p:ph type="body" idx="4294967295"/>
          </p:nvPr>
        </p:nvSpPr>
        <p:spPr>
          <a:xfrm>
            <a:off x="5541965" y="1572666"/>
            <a:ext cx="2973387" cy="1638300"/>
          </a:xfrm>
          <a:prstGeom prst="rect">
            <a:avLst/>
          </a:prstGeom>
          <a:noFill/>
          <a:ln>
            <a:solidFill>
              <a:schemeClr val="tx1"/>
            </a:solidFill>
          </a:ln>
        </p:spPr>
        <p:txBody>
          <a:bodyPr spcFirstLastPara="1" vert="horz" wrap="square" lIns="68575" tIns="34275" rIns="68575" bIns="34275" rtlCol="0" anchor="t" anchorCtr="0">
            <a:normAutofit/>
          </a:bodyPr>
          <a:lstStyle/>
          <a:p>
            <a:pPr marL="0" indent="0" algn="ctr">
              <a:lnSpc>
                <a:spcPct val="115000"/>
              </a:lnSpc>
              <a:spcBef>
                <a:spcPts val="0"/>
              </a:spcBef>
              <a:buNone/>
            </a:pPr>
            <a:r>
              <a:rPr lang="en" sz="2400" dirty="0">
                <a:solidFill>
                  <a:srgbClr val="002060"/>
                </a:solidFill>
                <a:latin typeface="Times New Roman" panose="02020603050405020304" pitchFamily="18" charset="0"/>
                <a:ea typeface="Arial"/>
                <a:cs typeface="Times New Roman" panose="02020603050405020304" pitchFamily="18" charset="0"/>
                <a:sym typeface="Arial"/>
              </a:rPr>
              <a:t>Slide deck of the Public Comments for Virginia Studies</a:t>
            </a:r>
            <a:endParaRPr sz="2400" dirty="0">
              <a:solidFill>
                <a:srgbClr val="002060"/>
              </a:solidFill>
              <a:latin typeface="Times New Roman" panose="02020603050405020304" pitchFamily="18" charset="0"/>
              <a:ea typeface="Arial"/>
              <a:cs typeface="Times New Roman" panose="02020603050405020304" pitchFamily="18" charset="0"/>
              <a:sym typeface="Arial"/>
            </a:endParaRPr>
          </a:p>
        </p:txBody>
      </p:sp>
      <p:pic>
        <p:nvPicPr>
          <p:cNvPr id="508" name="Google Shape;508;p46"/>
          <p:cNvPicPr preferRelativeResize="0"/>
          <p:nvPr/>
        </p:nvPicPr>
        <p:blipFill>
          <a:blip r:embed="rId3">
            <a:alphaModFix/>
          </a:blip>
          <a:stretch>
            <a:fillRect/>
          </a:stretch>
        </p:blipFill>
        <p:spPr>
          <a:xfrm>
            <a:off x="802675" y="929395"/>
            <a:ext cx="4470892" cy="4154984"/>
          </a:xfrm>
          <a:prstGeom prst="rect">
            <a:avLst/>
          </a:prstGeom>
          <a:ln>
            <a:noFill/>
          </a:ln>
          <a:effectLst>
            <a:outerShdw blurRad="292100" dist="139700" dir="2700000" algn="tl" rotWithShape="0">
              <a:srgbClr val="333333">
                <a:alpha val="65000"/>
              </a:srgbClr>
            </a:outerShdw>
          </a:effectLst>
        </p:spPr>
      </p:pic>
      <p:sp>
        <p:nvSpPr>
          <p:cNvPr id="6"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Educator’s Committee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6" name="Google Shape;516;p47"/>
          <p:cNvPicPr preferRelativeResize="0"/>
          <p:nvPr/>
        </p:nvPicPr>
        <p:blipFill>
          <a:blip r:embed="rId3">
            <a:alphaModFix/>
          </a:blip>
          <a:stretch>
            <a:fillRect/>
          </a:stretch>
        </p:blipFill>
        <p:spPr>
          <a:xfrm>
            <a:off x="393862" y="1038925"/>
            <a:ext cx="6610588" cy="3817255"/>
          </a:xfrm>
          <a:prstGeom prst="rect">
            <a:avLst/>
          </a:prstGeom>
          <a:ln>
            <a:noFill/>
          </a:ln>
          <a:effectLst>
            <a:outerShdw blurRad="292100" dist="139700" dir="2700000" algn="tl" rotWithShape="0">
              <a:srgbClr val="333333">
                <a:alpha val="65000"/>
              </a:srgbClr>
            </a:outerShdw>
          </a:effectLst>
        </p:spPr>
      </p:pic>
      <p:sp>
        <p:nvSpPr>
          <p:cNvPr id="6"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Educator’s Committee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
        <p:nvSpPr>
          <p:cNvPr id="7" name="Google Shape;500;p45"/>
          <p:cNvSpPr txBox="1">
            <a:spLocks/>
          </p:cNvSpPr>
          <p:nvPr/>
        </p:nvSpPr>
        <p:spPr>
          <a:xfrm>
            <a:off x="7377163" y="1798671"/>
            <a:ext cx="1408112" cy="2171645"/>
          </a:xfrm>
          <a:prstGeom prst="rect">
            <a:avLst/>
          </a:prstGeom>
          <a:noFill/>
          <a:ln>
            <a:solidFill>
              <a:schemeClr val="tx1"/>
            </a:solid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5000"/>
              </a:lnSpc>
              <a:spcBef>
                <a:spcPts val="0"/>
              </a:spcBef>
              <a:buNone/>
            </a:pPr>
            <a:r>
              <a:rPr lang="en-US" sz="1600" b="1" dirty="0">
                <a:solidFill>
                  <a:srgbClr val="002060"/>
                </a:solidFill>
                <a:latin typeface="Times New Roman" panose="02020603050405020304" pitchFamily="18" charset="0"/>
                <a:ea typeface="Arial"/>
                <a:cs typeface="Times New Roman" panose="02020603050405020304" pitchFamily="18" charset="0"/>
                <a:sym typeface="Arial"/>
              </a:rPr>
              <a:t>Public Comments were organized by organization and grade/course</a:t>
            </a:r>
            <a:endParaRPr lang="en-US" sz="2800" b="1" dirty="0">
              <a:solidFill>
                <a:srgbClr val="002060"/>
              </a:solidFill>
              <a:latin typeface="Times New Roman" panose="02020603050405020304" pitchFamily="18" charset="0"/>
              <a:ea typeface="Arial"/>
              <a:cs typeface="Times New Roman" panose="02020603050405020304" pitchFamily="18" charset="0"/>
              <a:sym typeface="Aria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3" name="Google Shape;523;p48"/>
          <p:cNvPicPr preferRelativeResize="0"/>
          <p:nvPr/>
        </p:nvPicPr>
        <p:blipFill>
          <a:blip r:embed="rId3">
            <a:alphaModFix/>
          </a:blip>
          <a:stretch>
            <a:fillRect/>
          </a:stretch>
        </p:blipFill>
        <p:spPr>
          <a:xfrm>
            <a:off x="251266" y="905825"/>
            <a:ext cx="6639850" cy="3971951"/>
          </a:xfrm>
          <a:prstGeom prst="rect">
            <a:avLst/>
          </a:prstGeom>
          <a:noFill/>
          <a:ln>
            <a:noFill/>
          </a:ln>
        </p:spPr>
      </p:pic>
      <p:sp>
        <p:nvSpPr>
          <p:cNvPr id="6"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Educator’s Committee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
        <p:nvSpPr>
          <p:cNvPr id="7" name="Google Shape;524;p48"/>
          <p:cNvSpPr txBox="1">
            <a:spLocks/>
          </p:cNvSpPr>
          <p:nvPr/>
        </p:nvSpPr>
        <p:spPr>
          <a:xfrm>
            <a:off x="4921250" y="1258889"/>
            <a:ext cx="4222750" cy="2028222"/>
          </a:xfrm>
          <a:prstGeom prst="rect">
            <a:avLst/>
          </a:prstGeom>
          <a:solidFill>
            <a:schemeClr val="lt1"/>
          </a:solidFill>
          <a:ln w="19050" cap="flat" cmpd="sng">
            <a:solidFill>
              <a:srgbClr val="000000"/>
            </a:solidFill>
            <a:prstDash val="solid"/>
            <a:round/>
            <a:headEnd type="none" w="sm" len="sm"/>
            <a:tailEnd type="none" w="sm" len="sm"/>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5000"/>
              </a:lnSpc>
              <a:spcBef>
                <a:spcPts val="0"/>
              </a:spcBef>
              <a:buNone/>
            </a:pPr>
            <a:r>
              <a:rPr lang="en-US" sz="2391" dirty="0">
                <a:solidFill>
                  <a:srgbClr val="002060"/>
                </a:solidFill>
                <a:latin typeface="Times New Roman" panose="02020603050405020304" pitchFamily="18" charset="0"/>
                <a:ea typeface="Arial"/>
                <a:cs typeface="Times New Roman" panose="02020603050405020304" pitchFamily="18" charset="0"/>
                <a:sym typeface="Arial"/>
              </a:rPr>
              <a:t>Educators Committee developed a </a:t>
            </a:r>
            <a:r>
              <a:rPr lang="en-US" sz="2391" dirty="0">
                <a:solidFill>
                  <a:srgbClr val="C00000"/>
                </a:solidFill>
                <a:latin typeface="Times New Roman" panose="02020603050405020304" pitchFamily="18" charset="0"/>
                <a:ea typeface="Arial"/>
                <a:cs typeface="Times New Roman" panose="02020603050405020304" pitchFamily="18" charset="0"/>
                <a:sym typeface="Arial"/>
              </a:rPr>
              <a:t>Strikethrough Document </a:t>
            </a:r>
            <a:r>
              <a:rPr lang="en-US" sz="2391" dirty="0">
                <a:solidFill>
                  <a:srgbClr val="002060"/>
                </a:solidFill>
                <a:latin typeface="Times New Roman" panose="02020603050405020304" pitchFamily="18" charset="0"/>
                <a:ea typeface="Arial"/>
                <a:cs typeface="Times New Roman" panose="02020603050405020304" pitchFamily="18" charset="0"/>
                <a:sym typeface="Arial"/>
              </a:rPr>
              <a:t>based upon consideration of public comment and instructional experience</a:t>
            </a:r>
            <a:endParaRPr lang="en-US" sz="3300" dirty="0">
              <a:solidFill>
                <a:srgbClr val="002060"/>
              </a:solidFill>
              <a:latin typeface="Times New Roman" panose="02020603050405020304" pitchFamily="18" charset="0"/>
              <a:ea typeface="Arial"/>
              <a:cs typeface="Times New Roman" panose="02020603050405020304" pitchFamily="18" charset="0"/>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Google Shape;531;p49"/>
          <p:cNvSpPr txBox="1">
            <a:spLocks noGrp="1"/>
          </p:cNvSpPr>
          <p:nvPr>
            <p:ph type="body" idx="4294967295"/>
          </p:nvPr>
        </p:nvSpPr>
        <p:spPr>
          <a:xfrm>
            <a:off x="3692526" y="1562102"/>
            <a:ext cx="5002158" cy="1685597"/>
          </a:xfrm>
          <a:prstGeom prst="rect">
            <a:avLst/>
          </a:prstGeom>
          <a:solidFill>
            <a:schemeClr val="lt1"/>
          </a:solidFill>
          <a:ln w="19050" cap="flat" cmpd="sng">
            <a:solidFill>
              <a:srgbClr val="000000"/>
            </a:solidFill>
            <a:prstDash val="solid"/>
            <a:round/>
            <a:headEnd type="none" w="sm" len="sm"/>
            <a:tailEnd type="none" w="sm" len="sm"/>
          </a:ln>
        </p:spPr>
        <p:txBody>
          <a:bodyPr spcFirstLastPara="1" vert="horz" wrap="square" lIns="68575" tIns="34275" rIns="68575" bIns="34275" rtlCol="0" anchor="t" anchorCtr="0">
            <a:noAutofit/>
          </a:bodyPr>
          <a:lstStyle/>
          <a:p>
            <a:pPr marL="0" indent="0" algn="ctr">
              <a:lnSpc>
                <a:spcPct val="105000"/>
              </a:lnSpc>
              <a:spcBef>
                <a:spcPts val="0"/>
              </a:spcBef>
              <a:buNone/>
            </a:pPr>
            <a:r>
              <a:rPr lang="en" sz="2391" dirty="0">
                <a:solidFill>
                  <a:srgbClr val="002060"/>
                </a:solidFill>
                <a:latin typeface="Times New Roman" panose="02020603050405020304" pitchFamily="18" charset="0"/>
                <a:ea typeface="Arial"/>
                <a:cs typeface="Times New Roman" panose="02020603050405020304" pitchFamily="18" charset="0"/>
                <a:sym typeface="Arial"/>
              </a:rPr>
              <a:t>Educators Committee completed a </a:t>
            </a:r>
            <a:r>
              <a:rPr lang="en" sz="2391" b="1" dirty="0">
                <a:solidFill>
                  <a:srgbClr val="C00000"/>
                </a:solidFill>
                <a:latin typeface="Times New Roman" panose="02020603050405020304" pitchFamily="18" charset="0"/>
                <a:ea typeface="Arial"/>
                <a:cs typeface="Times New Roman" panose="02020603050405020304" pitchFamily="18" charset="0"/>
                <a:sym typeface="Arial"/>
              </a:rPr>
              <a:t>Rationale Form </a:t>
            </a:r>
            <a:r>
              <a:rPr lang="en" sz="2391" dirty="0">
                <a:solidFill>
                  <a:srgbClr val="002060"/>
                </a:solidFill>
                <a:latin typeface="Times New Roman" panose="02020603050405020304" pitchFamily="18" charset="0"/>
                <a:ea typeface="Arial"/>
                <a:cs typeface="Times New Roman" panose="02020603050405020304" pitchFamily="18" charset="0"/>
                <a:sym typeface="Arial"/>
              </a:rPr>
              <a:t>for any changes made in the Strikethrough Document as justification for the change</a:t>
            </a:r>
            <a:endParaRPr sz="3300" dirty="0">
              <a:solidFill>
                <a:srgbClr val="002060"/>
              </a:solidFill>
              <a:latin typeface="Times New Roman" panose="02020603050405020304" pitchFamily="18" charset="0"/>
              <a:ea typeface="Arial"/>
              <a:cs typeface="Times New Roman" panose="02020603050405020304" pitchFamily="18" charset="0"/>
              <a:sym typeface="Arial"/>
            </a:endParaRPr>
          </a:p>
        </p:txBody>
      </p:sp>
      <p:pic>
        <p:nvPicPr>
          <p:cNvPr id="532" name="Google Shape;532;p49"/>
          <p:cNvPicPr preferRelativeResize="0"/>
          <p:nvPr/>
        </p:nvPicPr>
        <p:blipFill>
          <a:blip r:embed="rId3">
            <a:alphaModFix/>
          </a:blip>
          <a:stretch>
            <a:fillRect/>
          </a:stretch>
        </p:blipFill>
        <p:spPr>
          <a:xfrm>
            <a:off x="593025" y="851338"/>
            <a:ext cx="2552196" cy="4156587"/>
          </a:xfrm>
          <a:prstGeom prst="rect">
            <a:avLst/>
          </a:prstGeom>
          <a:noFill/>
          <a:ln>
            <a:noFill/>
          </a:ln>
        </p:spPr>
      </p:pic>
      <p:sp>
        <p:nvSpPr>
          <p:cNvPr id="6"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Educator’s Committee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9" name="Google Shape;539;p50"/>
          <p:cNvPicPr preferRelativeResize="0"/>
          <p:nvPr/>
        </p:nvPicPr>
        <p:blipFill>
          <a:blip r:embed="rId3">
            <a:alphaModFix/>
          </a:blip>
          <a:stretch>
            <a:fillRect/>
          </a:stretch>
        </p:blipFill>
        <p:spPr>
          <a:xfrm>
            <a:off x="152400" y="1173853"/>
            <a:ext cx="8839200" cy="3342599"/>
          </a:xfrm>
          <a:prstGeom prst="rect">
            <a:avLst/>
          </a:prstGeom>
          <a:ln>
            <a:noFill/>
          </a:ln>
          <a:effectLst>
            <a:outerShdw blurRad="292100" dist="139700" dir="2700000" algn="tl" rotWithShape="0">
              <a:srgbClr val="333333">
                <a:alpha val="65000"/>
              </a:srgbClr>
            </a:outerShdw>
          </a:effectLst>
        </p:spPr>
      </p:pic>
      <p:sp>
        <p:nvSpPr>
          <p:cNvPr id="540" name="Google Shape;540;p50"/>
          <p:cNvSpPr/>
          <p:nvPr/>
        </p:nvSpPr>
        <p:spPr>
          <a:xfrm>
            <a:off x="991600" y="4092900"/>
            <a:ext cx="939676" cy="864300"/>
          </a:xfrm>
          <a:prstGeom prst="upArrowCallout">
            <a:avLst>
              <a:gd name="adj1" fmla="val 9794"/>
              <a:gd name="adj2" fmla="val 25000"/>
              <a:gd name="adj3" fmla="val 25000"/>
              <a:gd name="adj4" fmla="val 64977"/>
            </a:avLst>
          </a:prstGeom>
          <a:solidFill>
            <a:srgbClr val="B7E1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b="1" dirty="0">
                <a:latin typeface="Times New Roman" panose="02020603050405020304" pitchFamily="18" charset="0"/>
                <a:cs typeface="Times New Roman" panose="02020603050405020304" pitchFamily="18" charset="0"/>
              </a:rPr>
              <a:t>Course</a:t>
            </a:r>
            <a:endParaRPr b="1" dirty="0">
              <a:latin typeface="Times New Roman" panose="02020603050405020304" pitchFamily="18" charset="0"/>
              <a:cs typeface="Times New Roman" panose="02020603050405020304" pitchFamily="18" charset="0"/>
            </a:endParaRPr>
          </a:p>
        </p:txBody>
      </p:sp>
      <p:sp>
        <p:nvSpPr>
          <p:cNvPr id="541" name="Google Shape;541;p50"/>
          <p:cNvSpPr/>
          <p:nvPr/>
        </p:nvSpPr>
        <p:spPr>
          <a:xfrm>
            <a:off x="2974125" y="4050425"/>
            <a:ext cx="936000" cy="864300"/>
          </a:xfrm>
          <a:prstGeom prst="upArrowCallout">
            <a:avLst>
              <a:gd name="adj1" fmla="val 9794"/>
              <a:gd name="adj2" fmla="val 25000"/>
              <a:gd name="adj3" fmla="val 25000"/>
              <a:gd name="adj4" fmla="val 6497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b="1" dirty="0">
                <a:latin typeface="Times New Roman" panose="02020603050405020304" pitchFamily="18" charset="0"/>
                <a:cs typeface="Times New Roman" panose="02020603050405020304" pitchFamily="18" charset="0"/>
              </a:rPr>
              <a:t>Change</a:t>
            </a:r>
            <a:endParaRPr b="1" dirty="0">
              <a:latin typeface="Times New Roman" panose="02020603050405020304" pitchFamily="18" charset="0"/>
              <a:cs typeface="Times New Roman" panose="02020603050405020304" pitchFamily="18" charset="0"/>
            </a:endParaRPr>
          </a:p>
        </p:txBody>
      </p:sp>
      <p:sp>
        <p:nvSpPr>
          <p:cNvPr id="542" name="Google Shape;542;p50"/>
          <p:cNvSpPr/>
          <p:nvPr/>
        </p:nvSpPr>
        <p:spPr>
          <a:xfrm>
            <a:off x="5075450" y="4092900"/>
            <a:ext cx="1127100" cy="864300"/>
          </a:xfrm>
          <a:prstGeom prst="upArrowCallout">
            <a:avLst>
              <a:gd name="adj1" fmla="val 9794"/>
              <a:gd name="adj2" fmla="val 25000"/>
              <a:gd name="adj3" fmla="val 25000"/>
              <a:gd name="adj4" fmla="val 6497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b="1" dirty="0">
                <a:latin typeface="Times New Roman" panose="02020603050405020304" pitchFamily="18" charset="0"/>
                <a:cs typeface="Times New Roman" panose="02020603050405020304" pitchFamily="18" charset="0"/>
              </a:rPr>
              <a:t>Rationale</a:t>
            </a:r>
            <a:endParaRPr b="1" dirty="0">
              <a:latin typeface="Times New Roman" panose="02020603050405020304" pitchFamily="18" charset="0"/>
              <a:cs typeface="Times New Roman" panose="02020603050405020304" pitchFamily="18" charset="0"/>
            </a:endParaRPr>
          </a:p>
        </p:txBody>
      </p:sp>
      <p:sp>
        <p:nvSpPr>
          <p:cNvPr id="543" name="Google Shape;543;p50"/>
          <p:cNvSpPr txBox="1"/>
          <p:nvPr/>
        </p:nvSpPr>
        <p:spPr>
          <a:xfrm>
            <a:off x="-4375" y="694625"/>
            <a:ext cx="3293400" cy="570960"/>
          </a:xfrm>
          <a:prstGeom prst="rect">
            <a:avLst/>
          </a:prstGeom>
          <a:noFill/>
          <a:ln>
            <a:noFill/>
          </a:ln>
        </p:spPr>
        <p:txBody>
          <a:bodyPr spcFirstLastPara="1" wrap="square" lIns="91425" tIns="91425" rIns="91425" bIns="91425" anchor="t" anchorCtr="0">
            <a:spAutoFit/>
          </a:bodyPr>
          <a:lstStyle/>
          <a:p>
            <a:pPr algn="ctr">
              <a:lnSpc>
                <a:spcPct val="105000"/>
              </a:lnSpc>
            </a:pPr>
            <a:r>
              <a:rPr lang="en" sz="2391" b="1">
                <a:solidFill>
                  <a:schemeClr val="dk1"/>
                </a:solidFill>
              </a:rPr>
              <a:t>Rationale Form Data</a:t>
            </a:r>
            <a:endParaRPr/>
          </a:p>
        </p:txBody>
      </p:sp>
      <p:sp>
        <p:nvSpPr>
          <p:cNvPr id="9" name="Google Shape;249;p38"/>
          <p:cNvSpPr txBox="1"/>
          <p:nvPr/>
        </p:nvSpPr>
        <p:spPr>
          <a:xfrm>
            <a:off x="92475" y="150200"/>
            <a:ext cx="8692800" cy="1231076"/>
          </a:xfrm>
          <a:prstGeom prst="rect">
            <a:avLst/>
          </a:prstGeom>
          <a:noFill/>
          <a:ln>
            <a:noFill/>
          </a:ln>
        </p:spPr>
        <p:txBody>
          <a:bodyPr spcFirstLastPara="1" wrap="square" lIns="91425" tIns="91425" rIns="91425" bIns="91425" anchor="t" anchorCtr="0">
            <a:spAutoFit/>
          </a:bodyPr>
          <a:lstStyle/>
          <a:p>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Educator’s Committee</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a:p>
            <a:endParaRPr sz="3200" b="1" dirty="0">
              <a:solidFill>
                <a:schemeClr val="accent1"/>
              </a:solidFill>
              <a:latin typeface="Josefin Sans"/>
              <a:ea typeface="Josefin Sans"/>
              <a:cs typeface="Josefin Sans"/>
              <a:sym typeface="Josefi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1"/>
          <p:cNvSpPr txBox="1">
            <a:spLocks noGrp="1"/>
          </p:cNvSpPr>
          <p:nvPr>
            <p:ph idx="1"/>
          </p:nvPr>
        </p:nvSpPr>
        <p:spPr>
          <a:xfrm>
            <a:off x="68974" y="407400"/>
            <a:ext cx="7886700" cy="804000"/>
          </a:xfrm>
          <a:prstGeom prst="rect">
            <a:avLst/>
          </a:prstGeom>
          <a:noFill/>
          <a:ln>
            <a:noFill/>
          </a:ln>
        </p:spPr>
        <p:txBody>
          <a:bodyPr spcFirstLastPara="1" vert="horz" wrap="square" lIns="68575" tIns="34275" rIns="68575" bIns="34275" rtlCol="0" anchor="t" anchorCtr="0">
            <a:normAutofit/>
          </a:body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cs typeface="Times New Roman" panose="02020603050405020304" pitchFamily="18" charset="0"/>
              </a:rPr>
              <a:t>Strikethrough Document moved from</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
        <p:nvSpPr>
          <p:cNvPr id="549" name="Google Shape;549;p51"/>
          <p:cNvSpPr/>
          <p:nvPr/>
        </p:nvSpPr>
        <p:spPr>
          <a:xfrm>
            <a:off x="6134250" y="1702900"/>
            <a:ext cx="2381100" cy="23049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b="1" dirty="0">
                <a:latin typeface="Times New Roman" panose="02020603050405020304" pitchFamily="18" charset="0"/>
                <a:cs typeface="Times New Roman" panose="02020603050405020304" pitchFamily="18" charset="0"/>
              </a:rPr>
              <a:t>Museums and Organizations:</a:t>
            </a:r>
            <a:endParaRPr b="1" dirty="0">
              <a:latin typeface="Times New Roman" panose="02020603050405020304" pitchFamily="18" charset="0"/>
              <a:cs typeface="Times New Roman" panose="02020603050405020304" pitchFamily="18" charset="0"/>
            </a:endParaRPr>
          </a:p>
          <a:p>
            <a:pPr algn="ctr"/>
            <a:r>
              <a:rPr lang="en" dirty="0">
                <a:latin typeface="Times New Roman" panose="02020603050405020304" pitchFamily="18" charset="0"/>
                <a:cs typeface="Times New Roman" panose="02020603050405020304" pitchFamily="18" charset="0"/>
              </a:rPr>
              <a:t>Provided feedback and content</a:t>
            </a:r>
            <a:endParaRPr dirty="0">
              <a:latin typeface="Times New Roman" panose="02020603050405020304" pitchFamily="18" charset="0"/>
              <a:cs typeface="Times New Roman" panose="02020603050405020304" pitchFamily="18" charset="0"/>
            </a:endParaRPr>
          </a:p>
        </p:txBody>
      </p:sp>
      <p:sp>
        <p:nvSpPr>
          <p:cNvPr id="550" name="Google Shape;550;p51"/>
          <p:cNvSpPr/>
          <p:nvPr/>
        </p:nvSpPr>
        <p:spPr>
          <a:xfrm>
            <a:off x="2586103" y="2758175"/>
            <a:ext cx="3881684" cy="4575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1" name="Google Shape;551;p51"/>
          <p:cNvSpPr/>
          <p:nvPr/>
        </p:nvSpPr>
        <p:spPr>
          <a:xfrm>
            <a:off x="628650" y="1601525"/>
            <a:ext cx="2033700" cy="27708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b="1" dirty="0">
                <a:latin typeface="Times New Roman" panose="02020603050405020304" pitchFamily="18" charset="0"/>
                <a:cs typeface="Times New Roman" panose="02020603050405020304" pitchFamily="18" charset="0"/>
              </a:rPr>
              <a:t>Practitioners and </a:t>
            </a:r>
          </a:p>
          <a:p>
            <a:pPr algn="ctr"/>
            <a:r>
              <a:rPr lang="en" b="1" dirty="0">
                <a:latin typeface="Times New Roman" panose="02020603050405020304" pitchFamily="18" charset="0"/>
                <a:cs typeface="Times New Roman" panose="02020603050405020304" pitchFamily="18" charset="0"/>
              </a:rPr>
              <a:t>Educator Committee:</a:t>
            </a:r>
            <a:endParaRPr b="1" dirty="0">
              <a:latin typeface="Times New Roman" panose="02020603050405020304" pitchFamily="18" charset="0"/>
              <a:cs typeface="Times New Roman" panose="02020603050405020304" pitchFamily="18" charset="0"/>
            </a:endParaRPr>
          </a:p>
          <a:p>
            <a:pPr algn="ctr"/>
            <a:r>
              <a:rPr lang="en" dirty="0">
                <a:latin typeface="Times New Roman" panose="02020603050405020304" pitchFamily="18" charset="0"/>
                <a:cs typeface="Times New Roman" panose="02020603050405020304" pitchFamily="18" charset="0"/>
              </a:rPr>
              <a:t>Developed the Strikethrough Document</a:t>
            </a:r>
            <a:endParaRPr dirty="0">
              <a:latin typeface="Times New Roman" panose="02020603050405020304" pitchFamily="18" charset="0"/>
              <a:cs typeface="Times New Roman" panose="02020603050405020304" pitchFamily="18" charset="0"/>
            </a:endParaRPr>
          </a:p>
        </p:txBody>
      </p:sp>
      <p:pic>
        <p:nvPicPr>
          <p:cNvPr id="552" name="Google Shape;552;p51"/>
          <p:cNvPicPr preferRelativeResize="0"/>
          <p:nvPr/>
        </p:nvPicPr>
        <p:blipFill rotWithShape="1">
          <a:blip r:embed="rId3">
            <a:alphaModFix/>
          </a:blip>
          <a:srcRect/>
          <a:stretch/>
        </p:blipFill>
        <p:spPr>
          <a:xfrm>
            <a:off x="3394072" y="2278118"/>
            <a:ext cx="2265751" cy="1592317"/>
          </a:xfrm>
          <a:prstGeom prst="rect">
            <a:avLst/>
          </a:prstGeom>
          <a:noFill/>
          <a:ln>
            <a:noFill/>
          </a:ln>
          <a:effectLst>
            <a:outerShdw blurRad="57150" dist="171450" dir="5400000" algn="bl" rotWithShape="0">
              <a:srgbClr val="000000">
                <a:alpha val="498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2"/>
          <p:cNvSpPr txBox="1">
            <a:spLocks noGrp="1"/>
          </p:cNvSpPr>
          <p:nvPr>
            <p:ph idx="1"/>
          </p:nvPr>
        </p:nvSpPr>
        <p:spPr>
          <a:xfrm>
            <a:off x="215350" y="225095"/>
            <a:ext cx="7886700" cy="804000"/>
          </a:xfrm>
          <a:prstGeom prst="rect">
            <a:avLst/>
          </a:prstGeom>
          <a:noFill/>
          <a:ln>
            <a:noFill/>
          </a:ln>
        </p:spPr>
        <p:txBody>
          <a:bodyPr spcFirstLastPara="1" vert="horz" wrap="square" lIns="68575" tIns="34275" rIns="68575" bIns="34275" rtlCol="0" anchor="t" anchorCtr="0">
            <a:normAutofit fontScale="85000" lnSpcReduction="20000"/>
          </a:body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External Committees </a:t>
            </a:r>
            <a:r>
              <a:rPr lang="en" sz="3600" dirty="0">
                <a:solidFill>
                  <a:srgbClr val="002060"/>
                </a:solidFill>
                <a:latin typeface="Times New Roman" panose="02020603050405020304" pitchFamily="18" charset="0"/>
                <a:cs typeface="Times New Roman" panose="02020603050405020304" pitchFamily="18" charset="0"/>
              </a:rPr>
              <a:t>– </a:t>
            </a:r>
          </a:p>
          <a:p>
            <a:pPr marL="0" indent="0">
              <a:spcBef>
                <a:spcPts val="0"/>
              </a:spcBef>
              <a:buClr>
                <a:schemeClr val="accent1"/>
              </a:buClr>
              <a:buSzPct val="50000"/>
              <a:buNone/>
            </a:pPr>
            <a:r>
              <a:rPr lang="en" sz="3600" dirty="0">
                <a:solidFill>
                  <a:srgbClr val="002060"/>
                </a:solidFill>
                <a:latin typeface="Times New Roman" panose="02020603050405020304" pitchFamily="18" charset="0"/>
                <a:cs typeface="Times New Roman" panose="02020603050405020304" pitchFamily="18" charset="0"/>
              </a:rPr>
              <a:t>Museums and Organizations</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pic>
        <p:nvPicPr>
          <p:cNvPr id="559" name="Google Shape;559;p52"/>
          <p:cNvPicPr preferRelativeResize="0"/>
          <p:nvPr/>
        </p:nvPicPr>
        <p:blipFill>
          <a:blip r:embed="rId3">
            <a:alphaModFix/>
          </a:blip>
          <a:stretch>
            <a:fillRect/>
          </a:stretch>
        </p:blipFill>
        <p:spPr>
          <a:xfrm>
            <a:off x="455099" y="951870"/>
            <a:ext cx="3061290" cy="3809605"/>
          </a:xfrm>
          <a:prstGeom prst="rect">
            <a:avLst/>
          </a:prstGeom>
          <a:ln>
            <a:noFill/>
          </a:ln>
          <a:effectLst>
            <a:outerShdw blurRad="292100" dist="139700" dir="2700000" algn="tl" rotWithShape="0">
              <a:srgbClr val="333333">
                <a:alpha val="65000"/>
              </a:srgbClr>
            </a:outerShdw>
          </a:effectLst>
        </p:spPr>
      </p:pic>
      <p:sp>
        <p:nvSpPr>
          <p:cNvPr id="560" name="Google Shape;560;p52"/>
          <p:cNvSpPr txBox="1"/>
          <p:nvPr/>
        </p:nvSpPr>
        <p:spPr>
          <a:xfrm>
            <a:off x="3827100" y="2060202"/>
            <a:ext cx="4974300" cy="2923847"/>
          </a:xfrm>
          <a:prstGeom prst="rect">
            <a:avLst/>
          </a:prstGeom>
          <a:noFill/>
          <a:ln>
            <a:noFill/>
          </a:ln>
        </p:spPr>
        <p:txBody>
          <a:bodyPr spcFirstLastPara="1" wrap="square" lIns="91425" tIns="91425" rIns="91425" bIns="91425" anchor="t" anchorCtr="0">
            <a:spAutoFit/>
          </a:bodyPr>
          <a:lstStyle/>
          <a:p>
            <a:r>
              <a:rPr lang="en" sz="2000" dirty="0">
                <a:solidFill>
                  <a:srgbClr val="002060"/>
                </a:solidFill>
                <a:latin typeface="Times New Roman" panose="02020603050405020304" pitchFamily="18" charset="0"/>
                <a:cs typeface="Times New Roman" panose="02020603050405020304" pitchFamily="18" charset="0"/>
              </a:rPr>
              <a:t>Landing Page</a:t>
            </a:r>
            <a:endParaRPr sz="2000" dirty="0">
              <a:solidFill>
                <a:srgbClr val="002060"/>
              </a:solidFill>
              <a:latin typeface="Times New Roman" panose="02020603050405020304" pitchFamily="18" charset="0"/>
              <a:cs typeface="Times New Roman" panose="02020603050405020304" pitchFamily="18" charset="0"/>
            </a:endParaRPr>
          </a:p>
          <a:p>
            <a:pPr marL="457200" indent="-355600">
              <a:buSzPts val="2000"/>
              <a:buChar char="●"/>
            </a:pPr>
            <a:r>
              <a:rPr lang="en" sz="2000" dirty="0">
                <a:solidFill>
                  <a:srgbClr val="002060"/>
                </a:solidFill>
                <a:latin typeface="Times New Roman" panose="02020603050405020304" pitchFamily="18" charset="0"/>
                <a:cs typeface="Times New Roman" panose="02020603050405020304" pitchFamily="18" charset="0"/>
              </a:rPr>
              <a:t>Meeting Dates and Time</a:t>
            </a:r>
            <a:endParaRPr sz="2000" dirty="0">
              <a:solidFill>
                <a:srgbClr val="002060"/>
              </a:solidFill>
              <a:latin typeface="Times New Roman" panose="02020603050405020304" pitchFamily="18" charset="0"/>
              <a:cs typeface="Times New Roman" panose="02020603050405020304" pitchFamily="18" charset="0"/>
            </a:endParaRPr>
          </a:p>
          <a:p>
            <a:pPr marL="457200" indent="-355600">
              <a:buSzPts val="2000"/>
              <a:buChar char="●"/>
            </a:pPr>
            <a:r>
              <a:rPr lang="en" sz="2000" dirty="0">
                <a:solidFill>
                  <a:srgbClr val="002060"/>
                </a:solidFill>
                <a:latin typeface="Times New Roman" panose="02020603050405020304" pitchFamily="18" charset="0"/>
                <a:cs typeface="Times New Roman" panose="02020603050405020304" pitchFamily="18" charset="0"/>
              </a:rPr>
              <a:t>Committee Member and contact information</a:t>
            </a:r>
            <a:endParaRPr sz="2000" dirty="0">
              <a:solidFill>
                <a:srgbClr val="002060"/>
              </a:solidFill>
              <a:latin typeface="Times New Roman" panose="02020603050405020304" pitchFamily="18" charset="0"/>
              <a:cs typeface="Times New Roman" panose="02020603050405020304" pitchFamily="18" charset="0"/>
            </a:endParaRPr>
          </a:p>
          <a:p>
            <a:pPr marL="457200" indent="-355600">
              <a:buSzPts val="2000"/>
              <a:buChar char="●"/>
            </a:pPr>
            <a:r>
              <a:rPr lang="en" sz="2000" dirty="0">
                <a:solidFill>
                  <a:srgbClr val="002060"/>
                </a:solidFill>
                <a:latin typeface="Times New Roman" panose="02020603050405020304" pitchFamily="18" charset="0"/>
                <a:cs typeface="Times New Roman" panose="02020603050405020304" pitchFamily="18" charset="0"/>
              </a:rPr>
              <a:t>Area of focus</a:t>
            </a:r>
            <a:endParaRPr sz="2000" dirty="0">
              <a:solidFill>
                <a:srgbClr val="002060"/>
              </a:solidFill>
              <a:latin typeface="Times New Roman" panose="02020603050405020304" pitchFamily="18" charset="0"/>
              <a:cs typeface="Times New Roman" panose="02020603050405020304" pitchFamily="18" charset="0"/>
            </a:endParaRPr>
          </a:p>
          <a:p>
            <a:pPr marL="457200" indent="-355600">
              <a:buSzPts val="2000"/>
              <a:buChar char="●"/>
            </a:pPr>
            <a:r>
              <a:rPr lang="en" sz="2000" dirty="0">
                <a:solidFill>
                  <a:srgbClr val="002060"/>
                </a:solidFill>
                <a:latin typeface="Times New Roman" panose="02020603050405020304" pitchFamily="18" charset="0"/>
                <a:cs typeface="Times New Roman" panose="02020603050405020304" pitchFamily="18" charset="0"/>
              </a:rPr>
              <a:t>Courses and Standards to review</a:t>
            </a:r>
            <a:endParaRPr sz="2000" dirty="0">
              <a:solidFill>
                <a:srgbClr val="002060"/>
              </a:solidFill>
              <a:latin typeface="Times New Roman" panose="02020603050405020304" pitchFamily="18" charset="0"/>
              <a:cs typeface="Times New Roman" panose="02020603050405020304" pitchFamily="18" charset="0"/>
            </a:endParaRPr>
          </a:p>
          <a:p>
            <a:pPr marL="457200" indent="-355600">
              <a:buSzPts val="2000"/>
              <a:buChar char="●"/>
            </a:pPr>
            <a:r>
              <a:rPr lang="en" sz="2000" dirty="0">
                <a:solidFill>
                  <a:srgbClr val="002060"/>
                </a:solidFill>
                <a:latin typeface="Times New Roman" panose="02020603050405020304" pitchFamily="18" charset="0"/>
                <a:cs typeface="Times New Roman" panose="02020603050405020304" pitchFamily="18" charset="0"/>
              </a:rPr>
              <a:t>Notations were made on the Strikethrough Document</a:t>
            </a:r>
            <a:endParaRPr sz="2000" dirty="0">
              <a:solidFill>
                <a:srgbClr val="002060"/>
              </a:solidFill>
              <a:latin typeface="Times New Roman" panose="02020603050405020304" pitchFamily="18" charset="0"/>
              <a:cs typeface="Times New Roman" panose="02020603050405020304" pitchFamily="18" charset="0"/>
            </a:endParaRPr>
          </a:p>
          <a:p>
            <a:pPr marL="457200"/>
            <a:endParaRPr dirty="0"/>
          </a:p>
        </p:txBody>
      </p:sp>
      <p:sp>
        <p:nvSpPr>
          <p:cNvPr id="561" name="Google Shape;561;p52"/>
          <p:cNvSpPr txBox="1"/>
          <p:nvPr/>
        </p:nvSpPr>
        <p:spPr>
          <a:xfrm>
            <a:off x="3827100" y="1259800"/>
            <a:ext cx="4974300" cy="800400"/>
          </a:xfrm>
          <a:prstGeom prst="rect">
            <a:avLst/>
          </a:prstGeom>
          <a:noFill/>
          <a:ln>
            <a:noFill/>
          </a:ln>
        </p:spPr>
        <p:txBody>
          <a:bodyPr spcFirstLastPara="1" wrap="square" lIns="91425" tIns="91425" rIns="91425" bIns="91425" anchor="t" anchorCtr="0">
            <a:spAutoFit/>
          </a:bodyPr>
          <a:lstStyle/>
          <a:p>
            <a:r>
              <a:rPr lang="en" sz="2000" b="1" dirty="0">
                <a:solidFill>
                  <a:srgbClr val="002060"/>
                </a:solidFill>
                <a:latin typeface="Times New Roman" panose="02020603050405020304" pitchFamily="18" charset="0"/>
                <a:cs typeface="Times New Roman" panose="02020603050405020304" pitchFamily="18" charset="0"/>
              </a:rPr>
              <a:t>Committees met virtually       </a:t>
            </a:r>
            <a:endParaRPr sz="2000" b="1" dirty="0">
              <a:solidFill>
                <a:srgbClr val="002060"/>
              </a:solidFill>
              <a:latin typeface="Times New Roman" panose="02020603050405020304" pitchFamily="18" charset="0"/>
              <a:cs typeface="Times New Roman" panose="02020603050405020304" pitchFamily="18" charset="0"/>
            </a:endParaRPr>
          </a:p>
          <a:p>
            <a:r>
              <a:rPr lang="en" sz="2000" b="1" dirty="0">
                <a:solidFill>
                  <a:srgbClr val="002060"/>
                </a:solidFill>
                <a:latin typeface="Times New Roman" panose="02020603050405020304" pitchFamily="18" charset="0"/>
                <a:cs typeface="Times New Roman" panose="02020603050405020304" pitchFamily="18" charset="0"/>
              </a:rPr>
              <a:t>August 23 - 26, 2021</a:t>
            </a:r>
            <a:endParaRPr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8" name="Google Shape;568;p53"/>
          <p:cNvPicPr preferRelativeResize="0"/>
          <p:nvPr/>
        </p:nvPicPr>
        <p:blipFill>
          <a:blip r:embed="rId3">
            <a:alphaModFix/>
          </a:blip>
          <a:stretch>
            <a:fillRect/>
          </a:stretch>
        </p:blipFill>
        <p:spPr>
          <a:xfrm>
            <a:off x="194901" y="1021450"/>
            <a:ext cx="8863375" cy="4090300"/>
          </a:xfrm>
          <a:prstGeom prst="rect">
            <a:avLst/>
          </a:prstGeom>
          <a:noFill/>
          <a:ln>
            <a:noFill/>
          </a:ln>
        </p:spPr>
      </p:pic>
      <p:sp>
        <p:nvSpPr>
          <p:cNvPr id="5" name="Google Shape;569;p53"/>
          <p:cNvSpPr txBox="1">
            <a:spLocks/>
          </p:cNvSpPr>
          <p:nvPr/>
        </p:nvSpPr>
        <p:spPr>
          <a:xfrm>
            <a:off x="5472115" y="1414465"/>
            <a:ext cx="3293515" cy="1604633"/>
          </a:xfrm>
          <a:prstGeom prst="rect">
            <a:avLst/>
          </a:prstGeom>
          <a:solidFill>
            <a:schemeClr val="lt1"/>
          </a:solidFill>
          <a:ln w="19050" cap="flat" cmpd="sng">
            <a:solidFill>
              <a:srgbClr val="000000"/>
            </a:solidFill>
            <a:prstDash val="solid"/>
            <a:round/>
            <a:headEnd type="none" w="sm" len="sm"/>
            <a:tailEnd type="none" w="sm" len="sm"/>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95000"/>
              </a:lnSpc>
              <a:spcBef>
                <a:spcPts val="0"/>
              </a:spcBef>
              <a:buNone/>
            </a:pPr>
            <a:r>
              <a:rPr lang="en-US" sz="2091" dirty="0">
                <a:solidFill>
                  <a:srgbClr val="002060"/>
                </a:solidFill>
                <a:latin typeface="Times New Roman" panose="02020603050405020304" pitchFamily="18" charset="0"/>
                <a:ea typeface="Arial"/>
                <a:cs typeface="Times New Roman" panose="02020603050405020304" pitchFamily="18" charset="0"/>
                <a:sym typeface="Arial"/>
              </a:rPr>
              <a:t>External Committee provided comments on the Strikethrough Document developed by the Educators Committee</a:t>
            </a:r>
            <a:endParaRPr lang="en-US" sz="3000" dirty="0">
              <a:solidFill>
                <a:srgbClr val="002060"/>
              </a:solidFill>
              <a:latin typeface="Times New Roman" panose="02020603050405020304" pitchFamily="18" charset="0"/>
              <a:ea typeface="Arial"/>
              <a:cs typeface="Times New Roman" panose="02020603050405020304" pitchFamily="18" charset="0"/>
              <a:sym typeface="Arial"/>
            </a:endParaRPr>
          </a:p>
        </p:txBody>
      </p:sp>
      <p:sp>
        <p:nvSpPr>
          <p:cNvPr id="7" name="Google Shape;558;p52"/>
          <p:cNvSpPr txBox="1">
            <a:spLocks noGrp="1"/>
          </p:cNvSpPr>
          <p:nvPr>
            <p:ph idx="1"/>
          </p:nvPr>
        </p:nvSpPr>
        <p:spPr>
          <a:xfrm>
            <a:off x="215350" y="225095"/>
            <a:ext cx="7886700" cy="804000"/>
          </a:xfrm>
          <a:prstGeom prst="rect">
            <a:avLst/>
          </a:prstGeom>
          <a:noFill/>
          <a:ln>
            <a:noFill/>
          </a:ln>
        </p:spPr>
        <p:txBody>
          <a:bodyPr spcFirstLastPara="1" vert="horz" wrap="square" lIns="68575" tIns="34275" rIns="68575" bIns="34275" rtlCol="0" anchor="t" anchorCtr="0">
            <a:normAutofit fontScale="85000" lnSpcReduction="20000"/>
          </a:body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External Committees </a:t>
            </a:r>
            <a:r>
              <a:rPr lang="en" sz="3600" dirty="0">
                <a:solidFill>
                  <a:srgbClr val="002060"/>
                </a:solidFill>
                <a:latin typeface="Times New Roman" panose="02020603050405020304" pitchFamily="18" charset="0"/>
                <a:cs typeface="Times New Roman" panose="02020603050405020304" pitchFamily="18" charset="0"/>
              </a:rPr>
              <a:t>– </a:t>
            </a:r>
          </a:p>
          <a:p>
            <a:pPr marL="0" indent="0">
              <a:spcBef>
                <a:spcPts val="0"/>
              </a:spcBef>
              <a:buClr>
                <a:schemeClr val="accent1"/>
              </a:buClr>
              <a:buSzPct val="50000"/>
              <a:buNone/>
            </a:pPr>
            <a:r>
              <a:rPr lang="en" sz="3600" dirty="0">
                <a:solidFill>
                  <a:srgbClr val="002060"/>
                </a:solidFill>
                <a:latin typeface="Times New Roman" panose="02020603050405020304" pitchFamily="18" charset="0"/>
                <a:cs typeface="Times New Roman" panose="02020603050405020304" pitchFamily="18" charset="0"/>
              </a:rPr>
              <a:t>Museums and Organizations</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628650" y="205383"/>
            <a:ext cx="7886700" cy="745800"/>
          </a:xfrm>
          <a:prstGeom prst="rect">
            <a:avLst/>
          </a:prstGeom>
        </p:spPr>
        <p:txBody>
          <a:bodyPr spcFirstLastPara="1" vert="horz" wrap="square" lIns="91425" tIns="45700" rIns="91425" bIns="45700" rtlCol="0" anchor="ctr" anchorCtr="0">
            <a:normAutofit/>
          </a:bodyPr>
          <a:lstStyle/>
          <a:p>
            <a:pPr algn="ctr">
              <a:spcBef>
                <a:spcPts val="0"/>
              </a:spcBef>
            </a:pPr>
            <a:r>
              <a:rPr lang="en" sz="3600" b="1" dirty="0">
                <a:solidFill>
                  <a:srgbClr val="002060"/>
                </a:solidFill>
                <a:latin typeface="Times New Roman" panose="02020603050405020304" pitchFamily="18" charset="0"/>
                <a:cs typeface="Times New Roman" panose="02020603050405020304" pitchFamily="18" charset="0"/>
              </a:rPr>
              <a:t>Code of Virginia</a:t>
            </a:r>
            <a:endParaRPr sz="3600" b="1" dirty="0">
              <a:solidFill>
                <a:srgbClr val="002060"/>
              </a:solidFill>
              <a:latin typeface="Times New Roman" panose="02020603050405020304" pitchFamily="18" charset="0"/>
              <a:cs typeface="Times New Roman" panose="02020603050405020304" pitchFamily="18" charset="0"/>
            </a:endParaRPr>
          </a:p>
        </p:txBody>
      </p:sp>
      <p:sp>
        <p:nvSpPr>
          <p:cNvPr id="150" name="Google Shape;150;p28"/>
          <p:cNvSpPr txBox="1">
            <a:spLocks noGrp="1"/>
          </p:cNvSpPr>
          <p:nvPr>
            <p:ph idx="1"/>
          </p:nvPr>
        </p:nvSpPr>
        <p:spPr>
          <a:xfrm>
            <a:off x="628650" y="1260162"/>
            <a:ext cx="7886700" cy="3263400"/>
          </a:xfrm>
          <a:prstGeom prst="rect">
            <a:avLst/>
          </a:prstGeom>
        </p:spPr>
        <p:txBody>
          <a:bodyPr spcFirstLastPara="1" vert="horz" wrap="square" lIns="91425" tIns="45700" rIns="91425" bIns="45700" rtlCol="0" anchor="t" anchorCtr="0">
            <a:normAutofit/>
          </a:bodyPr>
          <a:lstStyle/>
          <a:p>
            <a:pPr marL="0" indent="0">
              <a:spcBef>
                <a:spcPts val="360"/>
              </a:spcBef>
              <a:buNone/>
            </a:pPr>
            <a:r>
              <a:rPr lang="en" sz="2000" u="sng" dirty="0">
                <a:solidFill>
                  <a:schemeClr val="dk1"/>
                </a:solidFill>
                <a:latin typeface="Times New Roman" panose="02020603050405020304" pitchFamily="18" charset="0"/>
                <a:ea typeface="Trebuchet MS"/>
                <a:cs typeface="Times New Roman" panose="02020603050405020304" pitchFamily="18" charset="0"/>
                <a:sym typeface="Trebuchet M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22.1-253.13:1</a:t>
            </a:r>
            <a:r>
              <a:rPr lang="en" sz="2000" dirty="0">
                <a:solidFill>
                  <a:srgbClr val="002060"/>
                </a:solidFill>
                <a:latin typeface="Times New Roman" panose="02020603050405020304" pitchFamily="18" charset="0"/>
                <a:ea typeface="Trebuchet MS"/>
                <a:cs typeface="Times New Roman" panose="02020603050405020304" pitchFamily="18" charset="0"/>
                <a:sym typeface="Trebuchet MS"/>
              </a:rPr>
              <a:t>. Standard 1. Instructional programs supporting the Standards of Learning and other educational objectives.</a:t>
            </a:r>
            <a:br>
              <a:rPr lang="en" sz="2000" dirty="0">
                <a:solidFill>
                  <a:srgbClr val="002060"/>
                </a:solidFill>
                <a:latin typeface="Times New Roman" panose="02020603050405020304" pitchFamily="18" charset="0"/>
                <a:ea typeface="Trebuchet MS"/>
                <a:cs typeface="Times New Roman" panose="02020603050405020304" pitchFamily="18" charset="0"/>
                <a:sym typeface="Trebuchet MS"/>
              </a:rPr>
            </a:br>
            <a:endParaRPr sz="20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0" indent="0">
              <a:spcBef>
                <a:spcPts val="360"/>
              </a:spcBef>
              <a:buNone/>
            </a:pPr>
            <a:r>
              <a:rPr lang="en" sz="2000" dirty="0">
                <a:solidFill>
                  <a:srgbClr val="002060"/>
                </a:solidFill>
                <a:latin typeface="Times New Roman" panose="02020603050405020304" pitchFamily="18" charset="0"/>
                <a:ea typeface="Trebuchet MS"/>
                <a:cs typeface="Times New Roman" panose="02020603050405020304" pitchFamily="18" charset="0"/>
                <a:sym typeface="Trebuchet MS"/>
              </a:rPr>
              <a:t>C. Local school boards shall develop and implement a program of instruction for grades K through 12 that is aligned to the Standards of Learning and meets or exceeds the requirements of the Board of Education.</a:t>
            </a:r>
            <a:endParaRPr sz="2000" dirty="0">
              <a:solidFill>
                <a:srgbClr val="002060"/>
              </a:solidFill>
              <a:latin typeface="Times New Roman" panose="02020603050405020304" pitchFamily="18" charset="0"/>
              <a:ea typeface="Trebuchet MS"/>
              <a:cs typeface="Times New Roman" panose="02020603050405020304" pitchFamily="18" charset="0"/>
              <a:sym typeface="Trebuchet M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6" name="Google Shape;576;p54"/>
          <p:cNvSpPr/>
          <p:nvPr/>
        </p:nvSpPr>
        <p:spPr>
          <a:xfrm>
            <a:off x="5239350" y="1060050"/>
            <a:ext cx="3276000" cy="3023400"/>
          </a:xfrm>
          <a:prstGeom prst="triangle">
            <a:avLst>
              <a:gd name="adj" fmla="val 50000"/>
            </a:avLst>
          </a:prstGeom>
          <a:solidFill>
            <a:schemeClr val="accent5">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algn="ctr"/>
            <a:r>
              <a:rPr lang="en" b="1" dirty="0">
                <a:latin typeface="Times New Roman" panose="02020603050405020304" pitchFamily="18" charset="0"/>
                <a:cs typeface="Times New Roman" panose="02020603050405020304" pitchFamily="18" charset="0"/>
              </a:rPr>
              <a:t>Historians and Professors: </a:t>
            </a:r>
            <a:r>
              <a:rPr lang="en" dirty="0">
                <a:latin typeface="Times New Roman" panose="02020603050405020304" pitchFamily="18" charset="0"/>
                <a:cs typeface="Times New Roman" panose="02020603050405020304" pitchFamily="18" charset="0"/>
              </a:rPr>
              <a:t> </a:t>
            </a:r>
            <a:r>
              <a:rPr lang="en" sz="1400" dirty="0">
                <a:latin typeface="Times New Roman" panose="02020603050405020304" pitchFamily="18" charset="0"/>
                <a:cs typeface="Times New Roman" panose="02020603050405020304" pitchFamily="18" charset="0"/>
              </a:rPr>
              <a:t>Provided feedback.</a:t>
            </a:r>
            <a:endParaRPr sz="1400" dirty="0">
              <a:latin typeface="Times New Roman" panose="02020603050405020304" pitchFamily="18" charset="0"/>
              <a:cs typeface="Times New Roman" panose="02020603050405020304" pitchFamily="18" charset="0"/>
            </a:endParaRPr>
          </a:p>
          <a:p>
            <a:pPr algn="ctr"/>
            <a:r>
              <a:rPr lang="en" sz="1400" dirty="0">
                <a:latin typeface="Times New Roman" panose="02020603050405020304" pitchFamily="18" charset="0"/>
                <a:cs typeface="Times New Roman" panose="02020603050405020304" pitchFamily="18" charset="0"/>
              </a:rPr>
              <a:t>Checked document for historical accuracy</a:t>
            </a:r>
            <a:endParaRPr sz="1400" dirty="0">
              <a:latin typeface="Times New Roman" panose="02020603050405020304" pitchFamily="18" charset="0"/>
              <a:cs typeface="Times New Roman" panose="02020603050405020304" pitchFamily="18" charset="0"/>
            </a:endParaRPr>
          </a:p>
        </p:txBody>
      </p:sp>
      <p:sp>
        <p:nvSpPr>
          <p:cNvPr id="577" name="Google Shape;577;p54"/>
          <p:cNvSpPr/>
          <p:nvPr/>
        </p:nvSpPr>
        <p:spPr>
          <a:xfrm>
            <a:off x="2451538" y="2615075"/>
            <a:ext cx="3630862" cy="457500"/>
          </a:xfrm>
          <a:prstGeom prst="rightArrow">
            <a:avLst>
              <a:gd name="adj1" fmla="val 50000"/>
              <a:gd name="adj2" fmla="val 50000"/>
            </a:avLst>
          </a:pr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578" name="Google Shape;578;p54"/>
          <p:cNvPicPr preferRelativeResize="0"/>
          <p:nvPr/>
        </p:nvPicPr>
        <p:blipFill rotWithShape="1">
          <a:blip r:embed="rId3">
            <a:alphaModFix/>
          </a:blip>
          <a:srcRect/>
          <a:stretch/>
        </p:blipFill>
        <p:spPr>
          <a:xfrm>
            <a:off x="3116074" y="2057400"/>
            <a:ext cx="2123276" cy="1426086"/>
          </a:xfrm>
          <a:prstGeom prst="rect">
            <a:avLst/>
          </a:prstGeom>
          <a:noFill/>
          <a:ln>
            <a:noFill/>
          </a:ln>
          <a:effectLst>
            <a:outerShdw blurRad="57150" dist="171450" dir="5400000" algn="bl" rotWithShape="0">
              <a:srgbClr val="000000">
                <a:alpha val="49800"/>
              </a:srgbClr>
            </a:outerShdw>
          </a:effectLst>
        </p:spPr>
      </p:pic>
      <p:sp>
        <p:nvSpPr>
          <p:cNvPr id="8" name="Google Shape;548;p51"/>
          <p:cNvSpPr txBox="1">
            <a:spLocks noGrp="1"/>
          </p:cNvSpPr>
          <p:nvPr>
            <p:ph idx="1"/>
          </p:nvPr>
        </p:nvSpPr>
        <p:spPr>
          <a:xfrm>
            <a:off x="68974" y="407400"/>
            <a:ext cx="7886700" cy="804000"/>
          </a:xfrm>
          <a:prstGeom prst="rect">
            <a:avLst/>
          </a:prstGeom>
          <a:noFill/>
          <a:ln>
            <a:noFill/>
          </a:ln>
        </p:spPr>
        <p:txBody>
          <a:bodyPr spcFirstLastPara="1" vert="horz" wrap="square" lIns="68575" tIns="34275" rIns="68575" bIns="34275" rtlCol="0" anchor="t" anchorCtr="0">
            <a:normAutofit/>
          </a:body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cs typeface="Times New Roman" panose="02020603050405020304" pitchFamily="18" charset="0"/>
              </a:rPr>
              <a:t>Strikethrough Document moved from</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
        <p:nvSpPr>
          <p:cNvPr id="9" name="Google Shape;549;p51"/>
          <p:cNvSpPr/>
          <p:nvPr/>
        </p:nvSpPr>
        <p:spPr>
          <a:xfrm>
            <a:off x="429821" y="1691369"/>
            <a:ext cx="2381100" cy="23049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b="1" dirty="0">
                <a:latin typeface="Times New Roman" panose="02020603050405020304" pitchFamily="18" charset="0"/>
                <a:cs typeface="Times New Roman" panose="02020603050405020304" pitchFamily="18" charset="0"/>
              </a:rPr>
              <a:t>Museums and Organizations:</a:t>
            </a:r>
            <a:endParaRPr b="1" dirty="0">
              <a:latin typeface="Times New Roman" panose="02020603050405020304" pitchFamily="18" charset="0"/>
              <a:cs typeface="Times New Roman" panose="02020603050405020304" pitchFamily="18" charset="0"/>
            </a:endParaRPr>
          </a:p>
          <a:p>
            <a:pPr algn="ctr"/>
            <a:r>
              <a:rPr lang="en" dirty="0">
                <a:latin typeface="Times New Roman" panose="02020603050405020304" pitchFamily="18" charset="0"/>
                <a:cs typeface="Times New Roman" panose="02020603050405020304" pitchFamily="18" charset="0"/>
              </a:rPr>
              <a:t>Provided feedback and content</a:t>
            </a:r>
            <a:endParaRPr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5" name="Google Shape;585;p55"/>
          <p:cNvPicPr preferRelativeResize="0"/>
          <p:nvPr/>
        </p:nvPicPr>
        <p:blipFill>
          <a:blip r:embed="rId3">
            <a:alphaModFix/>
          </a:blip>
          <a:stretch>
            <a:fillRect/>
          </a:stretch>
        </p:blipFill>
        <p:spPr>
          <a:xfrm>
            <a:off x="541809" y="1048317"/>
            <a:ext cx="3061290" cy="3809605"/>
          </a:xfrm>
          <a:prstGeom prst="rect">
            <a:avLst/>
          </a:prstGeom>
          <a:ln>
            <a:noFill/>
          </a:ln>
          <a:effectLst>
            <a:outerShdw blurRad="292100" dist="139700" dir="2700000" algn="tl" rotWithShape="0">
              <a:srgbClr val="333333">
                <a:alpha val="65000"/>
              </a:srgbClr>
            </a:outerShdw>
          </a:effectLst>
        </p:spPr>
      </p:pic>
      <p:sp>
        <p:nvSpPr>
          <p:cNvPr id="586" name="Google Shape;586;p55"/>
          <p:cNvSpPr txBox="1"/>
          <p:nvPr/>
        </p:nvSpPr>
        <p:spPr>
          <a:xfrm>
            <a:off x="4398579" y="1934077"/>
            <a:ext cx="4096146" cy="2923847"/>
          </a:xfrm>
          <a:prstGeom prst="rect">
            <a:avLst/>
          </a:prstGeom>
          <a:noFill/>
          <a:ln>
            <a:noFill/>
          </a:ln>
        </p:spPr>
        <p:txBody>
          <a:bodyPr spcFirstLastPara="1" wrap="square" lIns="91425" tIns="91425" rIns="91425" bIns="91425" anchor="t" anchorCtr="0">
            <a:spAutoFit/>
          </a:bodyPr>
          <a:lstStyle/>
          <a:p>
            <a:r>
              <a:rPr lang="en" sz="2000" dirty="0">
                <a:solidFill>
                  <a:srgbClr val="002060"/>
                </a:solidFill>
                <a:latin typeface="Times New Roman" panose="02020603050405020304" pitchFamily="18" charset="0"/>
                <a:cs typeface="Times New Roman" panose="02020603050405020304" pitchFamily="18" charset="0"/>
              </a:rPr>
              <a:t>Landing Page</a:t>
            </a:r>
            <a:endParaRPr sz="2000" dirty="0">
              <a:solidFill>
                <a:srgbClr val="002060"/>
              </a:solidFill>
              <a:latin typeface="Times New Roman" panose="02020603050405020304" pitchFamily="18" charset="0"/>
              <a:cs typeface="Times New Roman" panose="02020603050405020304" pitchFamily="18" charset="0"/>
            </a:endParaRPr>
          </a:p>
          <a:p>
            <a:pPr marL="457200" indent="-355600">
              <a:buSzPts val="2000"/>
              <a:buChar char="●"/>
            </a:pPr>
            <a:r>
              <a:rPr lang="en" sz="2000" dirty="0">
                <a:solidFill>
                  <a:srgbClr val="002060"/>
                </a:solidFill>
                <a:latin typeface="Times New Roman" panose="02020603050405020304" pitchFamily="18" charset="0"/>
                <a:cs typeface="Times New Roman" panose="02020603050405020304" pitchFamily="18" charset="0"/>
              </a:rPr>
              <a:t>Meeting Dates and Time</a:t>
            </a:r>
            <a:endParaRPr sz="2000" dirty="0">
              <a:solidFill>
                <a:srgbClr val="002060"/>
              </a:solidFill>
              <a:latin typeface="Times New Roman" panose="02020603050405020304" pitchFamily="18" charset="0"/>
              <a:cs typeface="Times New Roman" panose="02020603050405020304" pitchFamily="18" charset="0"/>
            </a:endParaRPr>
          </a:p>
          <a:p>
            <a:pPr marL="457200" indent="-355600">
              <a:buSzPts val="2000"/>
              <a:buChar char="●"/>
            </a:pPr>
            <a:r>
              <a:rPr lang="en" sz="2000" dirty="0">
                <a:solidFill>
                  <a:srgbClr val="002060"/>
                </a:solidFill>
                <a:latin typeface="Times New Roman" panose="02020603050405020304" pitchFamily="18" charset="0"/>
                <a:cs typeface="Times New Roman" panose="02020603050405020304" pitchFamily="18" charset="0"/>
              </a:rPr>
              <a:t>Committee Member and contact information</a:t>
            </a:r>
            <a:endParaRPr sz="2000" dirty="0">
              <a:solidFill>
                <a:srgbClr val="002060"/>
              </a:solidFill>
              <a:latin typeface="Times New Roman" panose="02020603050405020304" pitchFamily="18" charset="0"/>
              <a:cs typeface="Times New Roman" panose="02020603050405020304" pitchFamily="18" charset="0"/>
            </a:endParaRPr>
          </a:p>
          <a:p>
            <a:pPr marL="457200" indent="-355600">
              <a:buSzPts val="2000"/>
              <a:buChar char="●"/>
            </a:pPr>
            <a:r>
              <a:rPr lang="en" sz="2000" dirty="0">
                <a:solidFill>
                  <a:srgbClr val="002060"/>
                </a:solidFill>
                <a:latin typeface="Times New Roman" panose="02020603050405020304" pitchFamily="18" charset="0"/>
                <a:cs typeface="Times New Roman" panose="02020603050405020304" pitchFamily="18" charset="0"/>
              </a:rPr>
              <a:t>Area of focus</a:t>
            </a:r>
            <a:endParaRPr sz="2000" dirty="0">
              <a:solidFill>
                <a:srgbClr val="002060"/>
              </a:solidFill>
              <a:latin typeface="Times New Roman" panose="02020603050405020304" pitchFamily="18" charset="0"/>
              <a:cs typeface="Times New Roman" panose="02020603050405020304" pitchFamily="18" charset="0"/>
            </a:endParaRPr>
          </a:p>
          <a:p>
            <a:pPr marL="457200" indent="-355600">
              <a:buSzPts val="2000"/>
              <a:buChar char="●"/>
            </a:pPr>
            <a:r>
              <a:rPr lang="en" sz="2000" dirty="0">
                <a:solidFill>
                  <a:srgbClr val="002060"/>
                </a:solidFill>
                <a:latin typeface="Times New Roman" panose="02020603050405020304" pitchFamily="18" charset="0"/>
                <a:cs typeface="Times New Roman" panose="02020603050405020304" pitchFamily="18" charset="0"/>
              </a:rPr>
              <a:t>Courses and Standards to review</a:t>
            </a:r>
            <a:endParaRPr sz="2000" dirty="0">
              <a:solidFill>
                <a:srgbClr val="002060"/>
              </a:solidFill>
              <a:latin typeface="Times New Roman" panose="02020603050405020304" pitchFamily="18" charset="0"/>
              <a:cs typeface="Times New Roman" panose="02020603050405020304" pitchFamily="18" charset="0"/>
            </a:endParaRPr>
          </a:p>
          <a:p>
            <a:pPr marL="457200" indent="-355600">
              <a:buSzPts val="2000"/>
              <a:buChar char="●"/>
            </a:pPr>
            <a:r>
              <a:rPr lang="en" sz="2000" dirty="0">
                <a:solidFill>
                  <a:srgbClr val="002060"/>
                </a:solidFill>
                <a:latin typeface="Times New Roman" panose="02020603050405020304" pitchFamily="18" charset="0"/>
                <a:cs typeface="Times New Roman" panose="02020603050405020304" pitchFamily="18" charset="0"/>
              </a:rPr>
              <a:t>Notations were made on the Strikethrough Document</a:t>
            </a:r>
            <a:endParaRPr sz="2000" dirty="0">
              <a:solidFill>
                <a:srgbClr val="002060"/>
              </a:solidFill>
              <a:latin typeface="Times New Roman" panose="02020603050405020304" pitchFamily="18" charset="0"/>
              <a:cs typeface="Times New Roman" panose="02020603050405020304" pitchFamily="18" charset="0"/>
            </a:endParaRPr>
          </a:p>
          <a:p>
            <a:pPr marL="457200"/>
            <a:endParaRPr dirty="0"/>
          </a:p>
        </p:txBody>
      </p:sp>
      <p:sp>
        <p:nvSpPr>
          <p:cNvPr id="587" name="Google Shape;587;p55"/>
          <p:cNvSpPr txBox="1"/>
          <p:nvPr/>
        </p:nvSpPr>
        <p:spPr>
          <a:xfrm>
            <a:off x="4398579" y="1133675"/>
            <a:ext cx="4416846" cy="800400"/>
          </a:xfrm>
          <a:prstGeom prst="rect">
            <a:avLst/>
          </a:prstGeom>
          <a:noFill/>
          <a:ln>
            <a:noFill/>
          </a:ln>
        </p:spPr>
        <p:txBody>
          <a:bodyPr spcFirstLastPara="1" wrap="square" lIns="91425" tIns="91425" rIns="91425" bIns="91425" anchor="t" anchorCtr="0">
            <a:spAutoFit/>
          </a:bodyPr>
          <a:lstStyle/>
          <a:p>
            <a:r>
              <a:rPr lang="en" sz="2000" b="1" dirty="0">
                <a:solidFill>
                  <a:srgbClr val="002060"/>
                </a:solidFill>
                <a:latin typeface="Times New Roman" panose="02020603050405020304" pitchFamily="18" charset="0"/>
                <a:cs typeface="Times New Roman" panose="02020603050405020304" pitchFamily="18" charset="0"/>
              </a:rPr>
              <a:t>Committees met virtually       </a:t>
            </a:r>
            <a:endParaRPr sz="2000" b="1" dirty="0">
              <a:solidFill>
                <a:srgbClr val="002060"/>
              </a:solidFill>
              <a:latin typeface="Times New Roman" panose="02020603050405020304" pitchFamily="18" charset="0"/>
              <a:cs typeface="Times New Roman" panose="02020603050405020304" pitchFamily="18" charset="0"/>
            </a:endParaRPr>
          </a:p>
          <a:p>
            <a:r>
              <a:rPr lang="en" sz="2000" b="1" dirty="0">
                <a:solidFill>
                  <a:srgbClr val="002060"/>
                </a:solidFill>
                <a:latin typeface="Times New Roman" panose="02020603050405020304" pitchFamily="18" charset="0"/>
                <a:cs typeface="Times New Roman" panose="02020603050405020304" pitchFamily="18" charset="0"/>
              </a:rPr>
              <a:t>September 22 - October 8, 2021</a:t>
            </a:r>
            <a:endParaRPr dirty="0">
              <a:solidFill>
                <a:srgbClr val="002060"/>
              </a:solidFill>
              <a:latin typeface="Times New Roman" panose="02020603050405020304" pitchFamily="18" charset="0"/>
              <a:cs typeface="Times New Roman" panose="02020603050405020304" pitchFamily="18" charset="0"/>
            </a:endParaRPr>
          </a:p>
        </p:txBody>
      </p:sp>
      <p:sp>
        <p:nvSpPr>
          <p:cNvPr id="7" name="Google Shape;558;p52"/>
          <p:cNvSpPr txBox="1">
            <a:spLocks noGrp="1"/>
          </p:cNvSpPr>
          <p:nvPr>
            <p:ph idx="1"/>
          </p:nvPr>
        </p:nvSpPr>
        <p:spPr>
          <a:xfrm>
            <a:off x="215350" y="225095"/>
            <a:ext cx="7886700" cy="804000"/>
          </a:xfrm>
          <a:prstGeom prst="rect">
            <a:avLst/>
          </a:prstGeom>
          <a:noFill/>
          <a:ln>
            <a:noFill/>
          </a:ln>
        </p:spPr>
        <p:txBody>
          <a:bodyPr spcFirstLastPara="1" vert="horz" wrap="square" lIns="68575" tIns="34275" rIns="68575" bIns="34275" rtlCol="0" anchor="t" anchorCtr="0">
            <a:normAutofit fontScale="85000" lnSpcReduction="20000"/>
          </a:body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External Committees </a:t>
            </a:r>
            <a:r>
              <a:rPr lang="en" sz="3600" dirty="0">
                <a:solidFill>
                  <a:srgbClr val="002060"/>
                </a:solidFill>
                <a:latin typeface="Times New Roman" panose="02020603050405020304" pitchFamily="18" charset="0"/>
                <a:cs typeface="Times New Roman" panose="02020603050405020304" pitchFamily="18" charset="0"/>
              </a:rPr>
              <a:t>– </a:t>
            </a:r>
          </a:p>
          <a:p>
            <a:pPr marL="0" indent="0">
              <a:spcBef>
                <a:spcPts val="0"/>
              </a:spcBef>
              <a:buClr>
                <a:schemeClr val="accent1"/>
              </a:buClr>
              <a:buSzPct val="50000"/>
              <a:buNone/>
            </a:pPr>
            <a:r>
              <a:rPr lang="en" sz="3600" dirty="0">
                <a:solidFill>
                  <a:srgbClr val="002060"/>
                </a:solidFill>
                <a:latin typeface="Times New Roman" panose="02020603050405020304" pitchFamily="18" charset="0"/>
                <a:cs typeface="Times New Roman" panose="02020603050405020304" pitchFamily="18" charset="0"/>
              </a:rPr>
              <a:t>Historians and Professors</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56"/>
          <p:cNvSpPr txBox="1"/>
          <p:nvPr/>
        </p:nvSpPr>
        <p:spPr>
          <a:xfrm>
            <a:off x="5858275" y="1401902"/>
            <a:ext cx="3158100" cy="2554515"/>
          </a:xfrm>
          <a:prstGeom prst="rect">
            <a:avLst/>
          </a:prstGeom>
          <a:noFill/>
          <a:ln>
            <a:noFill/>
          </a:ln>
        </p:spPr>
        <p:txBody>
          <a:bodyPr spcFirstLastPara="1" wrap="square" lIns="91425" tIns="91425" rIns="91425" bIns="91425" anchor="t" anchorCtr="0">
            <a:spAutoFit/>
          </a:bodyPr>
          <a:lstStyle/>
          <a:p>
            <a:r>
              <a:rPr lang="en" sz="1700" b="1" dirty="0">
                <a:solidFill>
                  <a:srgbClr val="002060"/>
                </a:solidFill>
              </a:rPr>
              <a:t>Strikethrough Document</a:t>
            </a:r>
            <a:endParaRPr sz="1700" b="1" dirty="0">
              <a:solidFill>
                <a:srgbClr val="002060"/>
              </a:solidFill>
            </a:endParaRPr>
          </a:p>
          <a:p>
            <a:pPr marL="457200" indent="-336550">
              <a:buSzPts val="1700"/>
              <a:buChar char="●"/>
            </a:pPr>
            <a:r>
              <a:rPr lang="en" sz="1700" dirty="0">
                <a:solidFill>
                  <a:srgbClr val="002060"/>
                </a:solidFill>
              </a:rPr>
              <a:t>Work from the Educator Committee</a:t>
            </a:r>
            <a:endParaRPr sz="1700" dirty="0">
              <a:solidFill>
                <a:srgbClr val="002060"/>
              </a:solidFill>
            </a:endParaRPr>
          </a:p>
          <a:p>
            <a:pPr marL="457200" indent="-336550">
              <a:buSzPts val="1700"/>
              <a:buChar char="●"/>
            </a:pPr>
            <a:r>
              <a:rPr lang="en" sz="1700" dirty="0">
                <a:solidFill>
                  <a:srgbClr val="002060"/>
                </a:solidFill>
              </a:rPr>
              <a:t>Input from the Museums and Organizations</a:t>
            </a:r>
            <a:endParaRPr sz="1700" dirty="0">
              <a:solidFill>
                <a:srgbClr val="002060"/>
              </a:solidFill>
            </a:endParaRPr>
          </a:p>
          <a:p>
            <a:pPr marL="457200" indent="-336550">
              <a:buSzPts val="1700"/>
              <a:buChar char="●"/>
            </a:pPr>
            <a:r>
              <a:rPr lang="en" sz="1700" dirty="0">
                <a:solidFill>
                  <a:srgbClr val="002060"/>
                </a:solidFill>
              </a:rPr>
              <a:t>Access to public comments</a:t>
            </a:r>
            <a:endParaRPr sz="1700" dirty="0">
              <a:solidFill>
                <a:srgbClr val="002060"/>
              </a:solidFill>
            </a:endParaRPr>
          </a:p>
          <a:p>
            <a:pPr marL="457200" indent="-336550">
              <a:buSzPts val="1700"/>
              <a:buChar char="●"/>
            </a:pPr>
            <a:r>
              <a:rPr lang="en" sz="1700" dirty="0">
                <a:solidFill>
                  <a:srgbClr val="002060"/>
                </a:solidFill>
              </a:rPr>
              <a:t>Notations were made on the Strikethrough Document</a:t>
            </a:r>
            <a:endParaRPr sz="1700" dirty="0">
              <a:solidFill>
                <a:srgbClr val="002060"/>
              </a:solidFill>
            </a:endParaRPr>
          </a:p>
          <a:p>
            <a:pPr marL="457200"/>
            <a:endParaRPr dirty="0"/>
          </a:p>
        </p:txBody>
      </p:sp>
      <p:pic>
        <p:nvPicPr>
          <p:cNvPr id="595" name="Google Shape;595;p56"/>
          <p:cNvPicPr preferRelativeResize="0"/>
          <p:nvPr/>
        </p:nvPicPr>
        <p:blipFill>
          <a:blip r:embed="rId3">
            <a:alphaModFix/>
          </a:blip>
          <a:stretch>
            <a:fillRect/>
          </a:stretch>
        </p:blipFill>
        <p:spPr>
          <a:xfrm>
            <a:off x="404675" y="1029095"/>
            <a:ext cx="5377939" cy="3809605"/>
          </a:xfrm>
          <a:prstGeom prst="rect">
            <a:avLst/>
          </a:prstGeom>
          <a:ln>
            <a:noFill/>
          </a:ln>
          <a:effectLst>
            <a:outerShdw blurRad="292100" dist="139700" dir="2700000" algn="tl" rotWithShape="0">
              <a:srgbClr val="333333">
                <a:alpha val="65000"/>
              </a:srgbClr>
            </a:outerShdw>
          </a:effectLst>
        </p:spPr>
      </p:pic>
      <p:sp>
        <p:nvSpPr>
          <p:cNvPr id="6" name="Google Shape;558;p52"/>
          <p:cNvSpPr txBox="1">
            <a:spLocks noGrp="1"/>
          </p:cNvSpPr>
          <p:nvPr>
            <p:ph idx="1"/>
          </p:nvPr>
        </p:nvSpPr>
        <p:spPr>
          <a:xfrm>
            <a:off x="215350" y="225095"/>
            <a:ext cx="7886700" cy="804000"/>
          </a:xfrm>
          <a:prstGeom prst="rect">
            <a:avLst/>
          </a:prstGeom>
          <a:noFill/>
          <a:ln>
            <a:noFill/>
          </a:ln>
        </p:spPr>
        <p:txBody>
          <a:bodyPr spcFirstLastPara="1" vert="horz" wrap="square" lIns="68575" tIns="34275" rIns="68575" bIns="34275" rtlCol="0" anchor="t" anchorCtr="0">
            <a:normAutofit fontScale="85000" lnSpcReduction="20000"/>
          </a:body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External Committees </a:t>
            </a:r>
            <a:r>
              <a:rPr lang="en" sz="3600" dirty="0">
                <a:solidFill>
                  <a:srgbClr val="002060"/>
                </a:solidFill>
                <a:latin typeface="Times New Roman" panose="02020603050405020304" pitchFamily="18" charset="0"/>
                <a:cs typeface="Times New Roman" panose="02020603050405020304" pitchFamily="18" charset="0"/>
              </a:rPr>
              <a:t>– </a:t>
            </a:r>
          </a:p>
          <a:p>
            <a:pPr marL="0" indent="0">
              <a:spcBef>
                <a:spcPts val="0"/>
              </a:spcBef>
              <a:buClr>
                <a:schemeClr val="accent1"/>
              </a:buClr>
              <a:buSzPct val="50000"/>
              <a:buNone/>
            </a:pPr>
            <a:r>
              <a:rPr lang="en" sz="3600" dirty="0">
                <a:solidFill>
                  <a:srgbClr val="002060"/>
                </a:solidFill>
                <a:latin typeface="Times New Roman" panose="02020603050405020304" pitchFamily="18" charset="0"/>
                <a:cs typeface="Times New Roman" panose="02020603050405020304" pitchFamily="18" charset="0"/>
              </a:rPr>
              <a:t>Museums and Organizations</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2" name="Google Shape;602;p57"/>
          <p:cNvPicPr preferRelativeResize="0"/>
          <p:nvPr/>
        </p:nvPicPr>
        <p:blipFill>
          <a:blip r:embed="rId3">
            <a:alphaModFix/>
          </a:blip>
          <a:stretch>
            <a:fillRect/>
          </a:stretch>
        </p:blipFill>
        <p:spPr>
          <a:xfrm>
            <a:off x="443250" y="1189149"/>
            <a:ext cx="6832399" cy="3463826"/>
          </a:xfrm>
          <a:prstGeom prst="rect">
            <a:avLst/>
          </a:prstGeom>
          <a:ln>
            <a:noFill/>
          </a:ln>
          <a:effectLst>
            <a:outerShdw blurRad="292100" dist="139700" dir="2700000" algn="tl" rotWithShape="0">
              <a:srgbClr val="333333">
                <a:alpha val="65000"/>
              </a:srgbClr>
            </a:outerShdw>
          </a:effectLst>
        </p:spPr>
      </p:pic>
      <p:sp>
        <p:nvSpPr>
          <p:cNvPr id="603" name="Google Shape;603;p57"/>
          <p:cNvSpPr txBox="1"/>
          <p:nvPr/>
        </p:nvSpPr>
        <p:spPr>
          <a:xfrm>
            <a:off x="5809595" y="2102650"/>
            <a:ext cx="3094707" cy="2123628"/>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r>
              <a:rPr lang="en" dirty="0">
                <a:solidFill>
                  <a:srgbClr val="002060"/>
                </a:solidFill>
              </a:rPr>
              <a:t>HSS Program</a:t>
            </a:r>
            <a:endParaRPr dirty="0">
              <a:solidFill>
                <a:srgbClr val="002060"/>
              </a:solidFill>
            </a:endParaRPr>
          </a:p>
          <a:p>
            <a:pPr marL="457200" indent="-317500">
              <a:buSzPts val="1400"/>
              <a:buChar char="●"/>
            </a:pPr>
            <a:r>
              <a:rPr lang="en" dirty="0">
                <a:solidFill>
                  <a:srgbClr val="002060"/>
                </a:solidFill>
              </a:rPr>
              <a:t>Facilitated the meetings and </a:t>
            </a:r>
            <a:endParaRPr dirty="0">
              <a:solidFill>
                <a:srgbClr val="002060"/>
              </a:solidFill>
            </a:endParaRPr>
          </a:p>
          <a:p>
            <a:pPr marL="457200" indent="-317500">
              <a:buSzPts val="1400"/>
              <a:buChar char="●"/>
            </a:pPr>
            <a:r>
              <a:rPr lang="en" dirty="0">
                <a:solidFill>
                  <a:srgbClr val="002060"/>
                </a:solidFill>
              </a:rPr>
              <a:t>Tracked the progress and input of all committee members</a:t>
            </a:r>
            <a:endParaRPr dirty="0">
              <a:solidFill>
                <a:srgbClr val="002060"/>
              </a:solidFill>
            </a:endParaRPr>
          </a:p>
          <a:p>
            <a:pPr marL="457200"/>
            <a:endParaRPr dirty="0"/>
          </a:p>
        </p:txBody>
      </p:sp>
      <p:sp>
        <p:nvSpPr>
          <p:cNvPr id="6" name="Google Shape;558;p52"/>
          <p:cNvSpPr txBox="1">
            <a:spLocks noGrp="1"/>
          </p:cNvSpPr>
          <p:nvPr>
            <p:ph idx="1"/>
          </p:nvPr>
        </p:nvSpPr>
        <p:spPr>
          <a:xfrm>
            <a:off x="215350" y="225095"/>
            <a:ext cx="7886700" cy="804000"/>
          </a:xfrm>
          <a:prstGeom prst="rect">
            <a:avLst/>
          </a:prstGeom>
          <a:noFill/>
          <a:ln>
            <a:noFill/>
          </a:ln>
        </p:spPr>
        <p:txBody>
          <a:bodyPr spcFirstLastPara="1" vert="horz" wrap="square" lIns="68575" tIns="34275" rIns="68575" bIns="34275" rtlCol="0" anchor="t" anchorCtr="0">
            <a:normAutofit/>
          </a:body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External Committees </a:t>
            </a:r>
            <a:r>
              <a:rPr lang="en" sz="3600" dirty="0">
                <a:solidFill>
                  <a:srgbClr val="002060"/>
                </a:solidFill>
                <a:latin typeface="Times New Roman" panose="02020603050405020304" pitchFamily="18" charset="0"/>
                <a:cs typeface="Times New Roman" panose="02020603050405020304" pitchFamily="18" charset="0"/>
              </a:rPr>
              <a:t>– Tracking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11" name="Google Shape;611;p58"/>
          <p:cNvSpPr/>
          <p:nvPr/>
        </p:nvSpPr>
        <p:spPr>
          <a:xfrm>
            <a:off x="5362050" y="1409950"/>
            <a:ext cx="3397200" cy="2892600"/>
          </a:xfrm>
          <a:prstGeom prst="pentagon">
            <a:avLst>
              <a:gd name="hf" fmla="val 105146"/>
              <a:gd name="vf" fmla="val 11055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600" b="1" dirty="0">
                <a:solidFill>
                  <a:schemeClr val="tx2">
                    <a:lumMod val="75000"/>
                  </a:schemeClr>
                </a:solidFill>
                <a:latin typeface="Times New Roman" panose="02020603050405020304" pitchFamily="18" charset="0"/>
                <a:cs typeface="Times New Roman" panose="02020603050405020304" pitchFamily="18" charset="0"/>
              </a:rPr>
              <a:t>Practitioner’s Committee:  </a:t>
            </a:r>
            <a:endParaRPr sz="1600" b="1" dirty="0">
              <a:solidFill>
                <a:schemeClr val="tx2">
                  <a:lumMod val="75000"/>
                </a:schemeClr>
              </a:solidFill>
              <a:latin typeface="Times New Roman" panose="02020603050405020304" pitchFamily="18" charset="0"/>
              <a:cs typeface="Times New Roman" panose="02020603050405020304" pitchFamily="18" charset="0"/>
            </a:endParaRPr>
          </a:p>
          <a:p>
            <a:pPr algn="ctr"/>
            <a:r>
              <a:rPr lang="en" sz="1600" dirty="0">
                <a:solidFill>
                  <a:schemeClr val="tx2">
                    <a:lumMod val="75000"/>
                  </a:schemeClr>
                </a:solidFill>
                <a:latin typeface="Times New Roman" panose="02020603050405020304" pitchFamily="18" charset="0"/>
                <a:cs typeface="Times New Roman" panose="02020603050405020304" pitchFamily="18" charset="0"/>
              </a:rPr>
              <a:t>Reconcile the Strikethrough Document into the New Structure</a:t>
            </a:r>
            <a:endParaRPr sz="16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09" name="Google Shape;609;p58"/>
          <p:cNvSpPr/>
          <p:nvPr/>
        </p:nvSpPr>
        <p:spPr>
          <a:xfrm>
            <a:off x="2746817" y="2706825"/>
            <a:ext cx="2895300" cy="457500"/>
          </a:xfrm>
          <a:prstGeom prst="rightArrow">
            <a:avLst>
              <a:gd name="adj1" fmla="val 50000"/>
              <a:gd name="adj2" fmla="val 50000"/>
            </a:avLst>
          </a:prstGeom>
          <a:solidFill>
            <a:schemeClr val="accent5">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612" name="Google Shape;612;p58"/>
          <p:cNvPicPr preferRelativeResize="0"/>
          <p:nvPr/>
        </p:nvPicPr>
        <p:blipFill rotWithShape="1">
          <a:blip r:embed="rId3">
            <a:alphaModFix/>
          </a:blip>
          <a:srcRect/>
          <a:stretch/>
        </p:blipFill>
        <p:spPr>
          <a:xfrm>
            <a:off x="3313336" y="2103880"/>
            <a:ext cx="1762267" cy="1232038"/>
          </a:xfrm>
          <a:prstGeom prst="rect">
            <a:avLst/>
          </a:prstGeom>
          <a:noFill/>
          <a:ln>
            <a:noFill/>
          </a:ln>
          <a:effectLst>
            <a:outerShdw blurRad="57150" dist="171450" dir="5400000" algn="bl" rotWithShape="0">
              <a:srgbClr val="000000">
                <a:alpha val="49800"/>
              </a:srgbClr>
            </a:outerShdw>
          </a:effectLst>
        </p:spPr>
      </p:pic>
      <p:sp>
        <p:nvSpPr>
          <p:cNvPr id="7" name="Google Shape;576;p54"/>
          <p:cNvSpPr/>
          <p:nvPr/>
        </p:nvSpPr>
        <p:spPr>
          <a:xfrm>
            <a:off x="121932" y="1021445"/>
            <a:ext cx="3276000" cy="3023400"/>
          </a:xfrm>
          <a:prstGeom prst="triangle">
            <a:avLst>
              <a:gd name="adj" fmla="val 50000"/>
            </a:avLst>
          </a:prstGeom>
          <a:solidFill>
            <a:schemeClr val="accent5">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algn="ctr"/>
            <a:r>
              <a:rPr lang="en" b="1" dirty="0">
                <a:solidFill>
                  <a:schemeClr val="tx2">
                    <a:lumMod val="75000"/>
                  </a:schemeClr>
                </a:solidFill>
                <a:latin typeface="Times New Roman" panose="02020603050405020304" pitchFamily="18" charset="0"/>
                <a:cs typeface="Times New Roman" panose="02020603050405020304" pitchFamily="18" charset="0"/>
              </a:rPr>
              <a:t>Historians and Professors: </a:t>
            </a:r>
            <a:r>
              <a:rPr lang="en" dirty="0">
                <a:solidFill>
                  <a:schemeClr val="tx2">
                    <a:lumMod val="75000"/>
                  </a:schemeClr>
                </a:solidFill>
                <a:latin typeface="Times New Roman" panose="02020603050405020304" pitchFamily="18" charset="0"/>
                <a:cs typeface="Times New Roman" panose="02020603050405020304" pitchFamily="18" charset="0"/>
              </a:rPr>
              <a:t> </a:t>
            </a:r>
            <a:r>
              <a:rPr lang="en" sz="1400" dirty="0">
                <a:solidFill>
                  <a:schemeClr val="tx2">
                    <a:lumMod val="75000"/>
                  </a:schemeClr>
                </a:solidFill>
                <a:latin typeface="Times New Roman" panose="02020603050405020304" pitchFamily="18" charset="0"/>
                <a:cs typeface="Times New Roman" panose="02020603050405020304" pitchFamily="18" charset="0"/>
              </a:rPr>
              <a:t>Provided feedback.</a:t>
            </a:r>
            <a:endParaRPr sz="1400" dirty="0">
              <a:solidFill>
                <a:schemeClr val="tx2">
                  <a:lumMod val="75000"/>
                </a:schemeClr>
              </a:solidFill>
              <a:latin typeface="Times New Roman" panose="02020603050405020304" pitchFamily="18" charset="0"/>
              <a:cs typeface="Times New Roman" panose="02020603050405020304" pitchFamily="18" charset="0"/>
            </a:endParaRPr>
          </a:p>
          <a:p>
            <a:pPr algn="ctr"/>
            <a:r>
              <a:rPr lang="en" sz="1400" dirty="0">
                <a:solidFill>
                  <a:schemeClr val="tx2">
                    <a:lumMod val="75000"/>
                  </a:schemeClr>
                </a:solidFill>
                <a:latin typeface="Times New Roman" panose="02020603050405020304" pitchFamily="18" charset="0"/>
                <a:cs typeface="Times New Roman" panose="02020603050405020304" pitchFamily="18" charset="0"/>
              </a:rPr>
              <a:t>Checked document for historical accuracy</a:t>
            </a:r>
            <a:endParaRPr sz="1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9" name="Google Shape;548;p51"/>
          <p:cNvSpPr txBox="1">
            <a:spLocks noGrp="1"/>
          </p:cNvSpPr>
          <p:nvPr>
            <p:ph idx="1"/>
          </p:nvPr>
        </p:nvSpPr>
        <p:spPr>
          <a:xfrm>
            <a:off x="68974" y="407400"/>
            <a:ext cx="7886700" cy="804000"/>
          </a:xfrm>
          <a:prstGeom prst="rect">
            <a:avLst/>
          </a:prstGeom>
          <a:noFill/>
          <a:ln>
            <a:noFill/>
          </a:ln>
        </p:spPr>
        <p:txBody>
          <a:bodyPr spcFirstLastPara="1" vert="horz" wrap="square" lIns="68575" tIns="34275" rIns="68575" bIns="34275" rtlCol="0" anchor="t" anchorCtr="0">
            <a:normAutofit/>
          </a:body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cs typeface="Times New Roman" panose="02020603050405020304" pitchFamily="18" charset="0"/>
              </a:rPr>
              <a:t>Strikethrough Document moved from</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12" name="Google Shape;612;p58"/>
          <p:cNvPicPr preferRelativeResize="0"/>
          <p:nvPr/>
        </p:nvPicPr>
        <p:blipFill rotWithShape="1">
          <a:blip r:embed="rId3">
            <a:alphaModFix/>
          </a:blip>
          <a:srcRect/>
          <a:stretch/>
        </p:blipFill>
        <p:spPr>
          <a:xfrm>
            <a:off x="4913536" y="1211400"/>
            <a:ext cx="3812678" cy="2838610"/>
          </a:xfrm>
          <a:prstGeom prst="rect">
            <a:avLst/>
          </a:prstGeom>
          <a:noFill/>
          <a:ln>
            <a:noFill/>
          </a:ln>
          <a:effectLst>
            <a:outerShdw blurRad="57150" dist="171450" dir="5400000" algn="bl" rotWithShape="0">
              <a:srgbClr val="000000">
                <a:alpha val="49800"/>
              </a:srgbClr>
            </a:outerShdw>
          </a:effectLst>
        </p:spPr>
      </p:pic>
      <p:sp>
        <p:nvSpPr>
          <p:cNvPr id="9" name="Google Shape;548;p51"/>
          <p:cNvSpPr txBox="1">
            <a:spLocks noGrp="1"/>
          </p:cNvSpPr>
          <p:nvPr>
            <p:ph idx="1"/>
          </p:nvPr>
        </p:nvSpPr>
        <p:spPr>
          <a:xfrm>
            <a:off x="68974" y="407400"/>
            <a:ext cx="7886700" cy="804000"/>
          </a:xfrm>
          <a:prstGeom prst="rect">
            <a:avLst/>
          </a:prstGeom>
          <a:noFill/>
          <a:ln>
            <a:noFill/>
          </a:ln>
        </p:spPr>
        <p:txBody>
          <a:bodyPr spcFirstLastPara="1" vert="horz" wrap="square" lIns="68575" tIns="34275" rIns="68575" bIns="34275" rtlCol="0" anchor="t" anchorCtr="0">
            <a:normAutofit/>
          </a:body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cs typeface="Times New Roman" panose="02020603050405020304" pitchFamily="18" charset="0"/>
              </a:rPr>
              <a:t>Strikethrough Document moved from</a:t>
            </a:r>
            <a:endParaRPr sz="3600" b="1" dirty="0">
              <a:solidFill>
                <a:srgbClr val="002060"/>
              </a:solidFill>
              <a:latin typeface="Times New Roman" panose="02020603050405020304" pitchFamily="18" charset="0"/>
              <a:ea typeface="Josefin Sans"/>
              <a:cs typeface="Times New Roman" panose="02020603050405020304" pitchFamily="18" charset="0"/>
              <a:sym typeface="Josefin Sans"/>
            </a:endParaRPr>
          </a:p>
        </p:txBody>
      </p:sp>
      <p:sp>
        <p:nvSpPr>
          <p:cNvPr id="3" name="Right Arrow 2"/>
          <p:cNvSpPr/>
          <p:nvPr/>
        </p:nvSpPr>
        <p:spPr>
          <a:xfrm>
            <a:off x="3373820" y="2460976"/>
            <a:ext cx="2183525" cy="680054"/>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1161" y="1211400"/>
            <a:ext cx="3641835" cy="3179207"/>
          </a:xfrm>
          <a:prstGeom prst="flowChartDecision">
            <a:avLst/>
          </a:prstGeom>
          <a:solidFill>
            <a:schemeClr val="accent2">
              <a:lumMod val="60000"/>
              <a:lumOff val="40000"/>
            </a:schemeClr>
          </a:solidFill>
          <a:ln w="19050">
            <a:solidFill>
              <a:schemeClr val="tx1"/>
            </a:solidFill>
          </a:ln>
        </p:spPr>
        <p:txBody>
          <a:bodyPr wrap="square" rtlCol="0">
            <a:spAutoFit/>
          </a:bodyPr>
          <a:lstStyle/>
          <a:p>
            <a:pPr algn="ctr"/>
            <a:r>
              <a:rPr lang="en-US" sz="1400" dirty="0" smtClean="0">
                <a:solidFill>
                  <a:schemeClr val="tx2">
                    <a:lumMod val="75000"/>
                  </a:schemeClr>
                </a:solidFill>
                <a:latin typeface="Times New Roman" panose="02020603050405020304" pitchFamily="18" charset="0"/>
                <a:cs typeface="Times New Roman" panose="02020603050405020304" pitchFamily="18" charset="0"/>
              </a:rPr>
              <a:t>Collected feedback from the External Parent Advisory &amp; CTE/Business Leader Advisory - Regional representatives provided input </a:t>
            </a:r>
            <a:endParaRPr lang="en-US" sz="14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29235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59"/>
          <p:cNvPicPr preferRelativeResize="0"/>
          <p:nvPr/>
        </p:nvPicPr>
        <p:blipFill rotWithShape="1">
          <a:blip r:embed="rId3">
            <a:alphaModFix/>
          </a:blip>
          <a:srcRect/>
          <a:stretch/>
        </p:blipFill>
        <p:spPr>
          <a:xfrm>
            <a:off x="517050" y="497226"/>
            <a:ext cx="3140850" cy="4096775"/>
          </a:xfrm>
          <a:prstGeom prst="rect">
            <a:avLst/>
          </a:prstGeom>
          <a:noFill/>
          <a:ln>
            <a:noFill/>
          </a:ln>
          <a:effectLst>
            <a:outerShdw blurRad="314325" dist="152400" dir="1920000" algn="bl" rotWithShape="0">
              <a:srgbClr val="000000">
                <a:alpha val="81960"/>
              </a:srgbClr>
            </a:outerShdw>
          </a:effectLst>
        </p:spPr>
      </p:pic>
      <p:pic>
        <p:nvPicPr>
          <p:cNvPr id="618" name="Google Shape;618;p59"/>
          <p:cNvPicPr preferRelativeResize="0"/>
          <p:nvPr/>
        </p:nvPicPr>
        <p:blipFill rotWithShape="1">
          <a:blip r:embed="rId4">
            <a:alphaModFix/>
          </a:blip>
          <a:srcRect/>
          <a:stretch/>
        </p:blipFill>
        <p:spPr>
          <a:xfrm>
            <a:off x="4535638" y="1555852"/>
            <a:ext cx="3365074" cy="2352599"/>
          </a:xfrm>
          <a:prstGeom prst="rect">
            <a:avLst/>
          </a:prstGeom>
          <a:noFill/>
          <a:ln>
            <a:noFill/>
          </a:ln>
          <a:effectLst>
            <a:outerShdw blurRad="57150" dist="171450" dir="5400000" algn="bl" rotWithShape="0">
              <a:srgbClr val="000000">
                <a:alpha val="49800"/>
              </a:srgbClr>
            </a:outerShdw>
          </a:effectLst>
        </p:spPr>
      </p:pic>
      <p:sp>
        <p:nvSpPr>
          <p:cNvPr id="619" name="Google Shape;619;p59"/>
          <p:cNvSpPr txBox="1">
            <a:spLocks noGrp="1"/>
          </p:cNvSpPr>
          <p:nvPr>
            <p:ph idx="1"/>
          </p:nvPr>
        </p:nvSpPr>
        <p:spPr>
          <a:xfrm>
            <a:off x="4101975" y="497225"/>
            <a:ext cx="4232400" cy="2844300"/>
          </a:xfrm>
          <a:prstGeom prst="rect">
            <a:avLst/>
          </a:prstGeom>
          <a:noFill/>
          <a:ln>
            <a:noFill/>
          </a:ln>
        </p:spPr>
        <p:txBody>
          <a:bodyPr spcFirstLastPara="1" vert="horz" wrap="square" lIns="68575" tIns="34275" rIns="68575" bIns="34275" rtlCol="0" anchor="t" anchorCtr="0">
            <a:normAutofit/>
          </a:bodyPr>
          <a:lstStyle/>
          <a:p>
            <a:pPr marL="0" indent="0" algn="ctr">
              <a:spcBef>
                <a:spcPts val="800"/>
              </a:spcBef>
              <a:buNone/>
            </a:pPr>
            <a:r>
              <a:rPr lang="en" sz="2500" b="1" dirty="0">
                <a:solidFill>
                  <a:schemeClr val="tx2">
                    <a:lumMod val="75000"/>
                  </a:schemeClr>
                </a:solidFill>
                <a:latin typeface="Times New Roman" panose="02020603050405020304" pitchFamily="18" charset="0"/>
                <a:ea typeface="Arial"/>
                <a:cs typeface="Times New Roman" panose="02020603050405020304" pitchFamily="18" charset="0"/>
                <a:sym typeface="Arial"/>
              </a:rPr>
              <a:t>Combine into one </a:t>
            </a:r>
            <a:endParaRPr sz="2500" b="1" dirty="0">
              <a:solidFill>
                <a:schemeClr val="tx2">
                  <a:lumMod val="75000"/>
                </a:schemeClr>
              </a:solidFill>
              <a:latin typeface="Times New Roman" panose="02020603050405020304" pitchFamily="18" charset="0"/>
              <a:ea typeface="Arial"/>
              <a:cs typeface="Times New Roman" panose="02020603050405020304" pitchFamily="18" charset="0"/>
              <a:sym typeface="Arial"/>
            </a:endParaRPr>
          </a:p>
          <a:p>
            <a:pPr marL="0" indent="0" algn="ctr">
              <a:spcBef>
                <a:spcPts val="800"/>
              </a:spcBef>
              <a:buNone/>
            </a:pPr>
            <a:r>
              <a:rPr lang="en" sz="2500" b="1" dirty="0">
                <a:solidFill>
                  <a:srgbClr val="C00000"/>
                </a:solidFill>
                <a:latin typeface="Times New Roman" panose="02020603050405020304" pitchFamily="18" charset="0"/>
                <a:ea typeface="Arial"/>
                <a:cs typeface="Times New Roman" panose="02020603050405020304" pitchFamily="18" charset="0"/>
                <a:sym typeface="Arial"/>
              </a:rPr>
              <a:t>Standards Document</a:t>
            </a:r>
            <a:endParaRPr sz="2500" b="1" u="sng" dirty="0">
              <a:solidFill>
                <a:srgbClr val="C00000"/>
              </a:solidFill>
              <a:latin typeface="Times New Roman" panose="02020603050405020304" pitchFamily="18" charset="0"/>
              <a:ea typeface="Arial"/>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1000"/>
                                        <p:tgtEl>
                                          <p:spTgt spid="618"/>
                                        </p:tgtEl>
                                        <p:attrNameLst>
                                          <p:attrName>ppt_x</p:attrName>
                                        </p:attrNameLst>
                                      </p:cBhvr>
                                      <p:tavLst>
                                        <p:tav tm="0">
                                          <p:val>
                                            <p:strVal val="#ppt_x"/>
                                          </p:val>
                                        </p:tav>
                                        <p:tav tm="100000">
                                          <p:val>
                                            <p:strVal val="#ppt_x-1"/>
                                          </p:val>
                                        </p:tav>
                                      </p:tavLst>
                                    </p:anim>
                                    <p:set>
                                      <p:cBhvr>
                                        <p:cTn id="7" dur="1" fill="hold">
                                          <p:stCondLst>
                                            <p:cond delay="1000"/>
                                          </p:stCondLst>
                                        </p:cTn>
                                        <p:tgtEl>
                                          <p:spTgt spid="6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59"/>
          <p:cNvPicPr preferRelativeResize="0"/>
          <p:nvPr/>
        </p:nvPicPr>
        <p:blipFill rotWithShape="1">
          <a:blip r:embed="rId3">
            <a:alphaModFix/>
          </a:blip>
          <a:srcRect/>
          <a:stretch/>
        </p:blipFill>
        <p:spPr>
          <a:xfrm>
            <a:off x="517050" y="497226"/>
            <a:ext cx="3140850" cy="4096775"/>
          </a:xfrm>
          <a:prstGeom prst="rect">
            <a:avLst/>
          </a:prstGeom>
          <a:noFill/>
          <a:ln>
            <a:noFill/>
          </a:ln>
          <a:effectLst>
            <a:outerShdw blurRad="314325" dist="152400" dir="1920000" algn="bl" rotWithShape="0">
              <a:srgbClr val="000000">
                <a:alpha val="81960"/>
              </a:srgbClr>
            </a:outerShdw>
          </a:effectLst>
        </p:spPr>
      </p:pic>
      <p:sp>
        <p:nvSpPr>
          <p:cNvPr id="6" name="Google Shape;626;p60"/>
          <p:cNvSpPr txBox="1">
            <a:spLocks/>
          </p:cNvSpPr>
          <p:nvPr/>
        </p:nvSpPr>
        <p:spPr>
          <a:xfrm>
            <a:off x="3831022" y="699352"/>
            <a:ext cx="5186855" cy="403030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80206">
              <a:lnSpc>
                <a:spcPct val="95000"/>
              </a:lnSpc>
              <a:spcBef>
                <a:spcPts val="0"/>
              </a:spcBef>
              <a:buClr>
                <a:srgbClr val="002060"/>
              </a:buClr>
              <a:buSzPts val="2388"/>
              <a:buFont typeface="Arial"/>
              <a:buChar char="●"/>
            </a:pPr>
            <a:r>
              <a:rPr lang="en-US" sz="2300" dirty="0">
                <a:solidFill>
                  <a:srgbClr val="002060"/>
                </a:solidFill>
                <a:latin typeface="Times New Roman" panose="02020603050405020304" pitchFamily="18" charset="0"/>
                <a:ea typeface="Arial"/>
                <a:cs typeface="Times New Roman" panose="02020603050405020304" pitchFamily="18" charset="0"/>
                <a:sym typeface="Arial"/>
              </a:rPr>
              <a:t>Reconvened </a:t>
            </a:r>
            <a:r>
              <a:rPr lang="en-US" sz="2300" dirty="0" smtClean="0">
                <a:solidFill>
                  <a:srgbClr val="002060"/>
                </a:solidFill>
                <a:latin typeface="Times New Roman" panose="02020603050405020304" pitchFamily="18" charset="0"/>
                <a:ea typeface="Arial"/>
                <a:cs typeface="Times New Roman" panose="02020603050405020304" pitchFamily="18" charset="0"/>
                <a:sym typeface="Arial"/>
              </a:rPr>
              <a:t>Practitioner’s Committee February </a:t>
            </a:r>
            <a:r>
              <a:rPr lang="en-US" sz="2300" dirty="0">
                <a:solidFill>
                  <a:srgbClr val="002060"/>
                </a:solidFill>
                <a:latin typeface="Times New Roman" panose="02020603050405020304" pitchFamily="18" charset="0"/>
                <a:ea typeface="Arial"/>
                <a:cs typeface="Times New Roman" panose="02020603050405020304" pitchFamily="18" charset="0"/>
                <a:sym typeface="Arial"/>
              </a:rPr>
              <a:t>- April 2022</a:t>
            </a:r>
          </a:p>
          <a:p>
            <a:pPr marL="457200" indent="-380206">
              <a:lnSpc>
                <a:spcPct val="95000"/>
              </a:lnSpc>
              <a:spcBef>
                <a:spcPts val="0"/>
              </a:spcBef>
              <a:buClr>
                <a:srgbClr val="002060"/>
              </a:buClr>
              <a:buSzPts val="2388"/>
              <a:buFont typeface="Arial"/>
              <a:buChar char="●"/>
            </a:pPr>
            <a:r>
              <a:rPr lang="en-US" sz="2300" dirty="0">
                <a:solidFill>
                  <a:srgbClr val="002060"/>
                </a:solidFill>
                <a:latin typeface="Times New Roman" panose="02020603050405020304" pitchFamily="18" charset="0"/>
                <a:ea typeface="Arial"/>
                <a:cs typeface="Times New Roman" panose="02020603050405020304" pitchFamily="18" charset="0"/>
                <a:sym typeface="Arial"/>
              </a:rPr>
              <a:t>Provided a template for the structure</a:t>
            </a:r>
          </a:p>
          <a:p>
            <a:pPr marL="457200" indent="-380206">
              <a:lnSpc>
                <a:spcPct val="95000"/>
              </a:lnSpc>
              <a:spcBef>
                <a:spcPts val="0"/>
              </a:spcBef>
              <a:buClr>
                <a:srgbClr val="002060"/>
              </a:buClr>
              <a:buSzPts val="2388"/>
              <a:buFont typeface="Arial"/>
              <a:buChar char="●"/>
            </a:pPr>
            <a:r>
              <a:rPr lang="en-US" sz="2300" dirty="0">
                <a:solidFill>
                  <a:srgbClr val="002060"/>
                </a:solidFill>
                <a:latin typeface="Times New Roman" panose="02020603050405020304" pitchFamily="18" charset="0"/>
                <a:ea typeface="Arial"/>
                <a:cs typeface="Times New Roman" panose="02020603050405020304" pitchFamily="18" charset="0"/>
                <a:sym typeface="Arial"/>
              </a:rPr>
              <a:t>Read through all of the comments and input </a:t>
            </a:r>
          </a:p>
          <a:p>
            <a:pPr marL="457200" indent="-380206">
              <a:lnSpc>
                <a:spcPct val="95000"/>
              </a:lnSpc>
              <a:spcBef>
                <a:spcPts val="0"/>
              </a:spcBef>
              <a:buClr>
                <a:srgbClr val="002060"/>
              </a:buClr>
              <a:buSzPts val="2388"/>
              <a:buFont typeface="Arial"/>
              <a:buChar char="●"/>
            </a:pPr>
            <a:r>
              <a:rPr lang="en-US" sz="2300" dirty="0">
                <a:solidFill>
                  <a:srgbClr val="002060"/>
                </a:solidFill>
                <a:latin typeface="Times New Roman" panose="02020603050405020304" pitchFamily="18" charset="0"/>
                <a:ea typeface="Arial"/>
                <a:cs typeface="Times New Roman" panose="02020603050405020304" pitchFamily="18" charset="0"/>
                <a:sym typeface="Arial"/>
              </a:rPr>
              <a:t>Transferred Standards, Sub standards, and Understandings to new structure</a:t>
            </a:r>
          </a:p>
          <a:p>
            <a:pPr marL="457200" indent="-380206">
              <a:lnSpc>
                <a:spcPct val="95000"/>
              </a:lnSpc>
              <a:spcBef>
                <a:spcPts val="0"/>
              </a:spcBef>
              <a:buClr>
                <a:srgbClr val="002060"/>
              </a:buClr>
              <a:buSzPts val="2388"/>
              <a:buFont typeface="Arial"/>
              <a:buChar char="●"/>
            </a:pPr>
            <a:r>
              <a:rPr lang="en-US" sz="2300" dirty="0">
                <a:solidFill>
                  <a:srgbClr val="002060"/>
                </a:solidFill>
                <a:latin typeface="Times New Roman" panose="02020603050405020304" pitchFamily="18" charset="0"/>
                <a:ea typeface="Arial"/>
                <a:cs typeface="Times New Roman" panose="02020603050405020304" pitchFamily="18" charset="0"/>
                <a:sym typeface="Arial"/>
              </a:rPr>
              <a:t>Developed Overarching Questions, Supporting Questions, and Knowledge and Learning Experiences based upon comments and input</a:t>
            </a:r>
          </a:p>
        </p:txBody>
      </p:sp>
    </p:spTree>
    <p:extLst>
      <p:ext uri="{BB962C8B-B14F-4D97-AF65-F5344CB8AC3E}">
        <p14:creationId xmlns:p14="http://schemas.microsoft.com/office/powerpoint/2010/main" val="18116873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Google Shape;632;p61"/>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l"/>
            <a:fld id="{00000000-1234-1234-1234-123412341234}" type="slidenum">
              <a:rPr lang="en"/>
              <a:pPr algn="l"/>
              <a:t>48</a:t>
            </a:fld>
            <a:endParaRPr dirty="0"/>
          </a:p>
        </p:txBody>
      </p:sp>
      <p:sp>
        <p:nvSpPr>
          <p:cNvPr id="4" name="TextBox 3"/>
          <p:cNvSpPr txBox="1"/>
          <p:nvPr/>
        </p:nvSpPr>
        <p:spPr>
          <a:xfrm>
            <a:off x="237166" y="3421278"/>
            <a:ext cx="2459753" cy="1650742"/>
          </a:xfrm>
          <a:prstGeom prst="flowChartDecision">
            <a:avLst/>
          </a:prstGeom>
          <a:solidFill>
            <a:schemeClr val="accent2">
              <a:lumMod val="60000"/>
              <a:lumOff val="40000"/>
            </a:schemeClr>
          </a:solidFill>
          <a:ln w="19050">
            <a:solidFill>
              <a:schemeClr val="tx1"/>
            </a:solidFill>
          </a:ln>
        </p:spPr>
        <p:txBody>
          <a:bodyPr wrap="square" rtlCol="0">
            <a:spAutoFit/>
          </a:bodyPr>
          <a:lstStyle/>
          <a:p>
            <a:pPr algn="ctr"/>
            <a:r>
              <a:rPr lang="en-US" sz="1200" dirty="0" smtClean="0">
                <a:solidFill>
                  <a:schemeClr val="tx2">
                    <a:lumMod val="75000"/>
                  </a:schemeClr>
                </a:solidFill>
                <a:latin typeface="Times New Roman" panose="02020603050405020304" pitchFamily="18" charset="0"/>
                <a:cs typeface="Times New Roman" panose="02020603050405020304" pitchFamily="18" charset="0"/>
              </a:rPr>
              <a:t>External Parent Advisory &amp; CTE/Business Leader Advisory</a:t>
            </a:r>
            <a:endParaRPr lang="en-US" sz="1200" dirty="0">
              <a:solidFill>
                <a:schemeClr val="tx2">
                  <a:lumMod val="75000"/>
                </a:schemeClr>
              </a:solidFill>
              <a:latin typeface="Times New Roman" panose="02020603050405020304" pitchFamily="18" charset="0"/>
              <a:cs typeface="Times New Roman" panose="02020603050405020304" pitchFamily="18" charset="0"/>
            </a:endParaRPr>
          </a:p>
        </p:txBody>
      </p:sp>
      <p:cxnSp>
        <p:nvCxnSpPr>
          <p:cNvPr id="39" name="Straight Arrow Connector 38"/>
          <p:cNvCxnSpPr>
            <a:endCxn id="4" idx="3"/>
          </p:cNvCxnSpPr>
          <p:nvPr/>
        </p:nvCxnSpPr>
        <p:spPr>
          <a:xfrm flipH="1" flipV="1">
            <a:off x="2696919" y="4246649"/>
            <a:ext cx="1187104" cy="15167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5" name="Google Shape;611;p58"/>
          <p:cNvSpPr/>
          <p:nvPr/>
        </p:nvSpPr>
        <p:spPr>
          <a:xfrm>
            <a:off x="3411975" y="3449557"/>
            <a:ext cx="2057653" cy="1594184"/>
          </a:xfrm>
          <a:prstGeom prst="pentagon">
            <a:avLst>
              <a:gd name="hf" fmla="val 105146"/>
              <a:gd name="vf" fmla="val 110557"/>
            </a:avLst>
          </a:prstGeom>
          <a:solidFill>
            <a:schemeClr val="accent6"/>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 sz="1400" b="1" dirty="0">
                <a:solidFill>
                  <a:schemeClr val="tx2">
                    <a:lumMod val="75000"/>
                  </a:schemeClr>
                </a:solidFill>
                <a:latin typeface="Times New Roman" panose="02020603050405020304" pitchFamily="18" charset="0"/>
                <a:cs typeface="Times New Roman" panose="02020603050405020304" pitchFamily="18" charset="0"/>
              </a:rPr>
              <a:t>Practitioner’s </a:t>
            </a:r>
            <a:r>
              <a:rPr lang="en" sz="1400" b="1" dirty="0" smtClean="0">
                <a:solidFill>
                  <a:schemeClr val="tx2">
                    <a:lumMod val="75000"/>
                  </a:schemeClr>
                </a:solidFill>
                <a:latin typeface="Times New Roman" panose="02020603050405020304" pitchFamily="18" charset="0"/>
                <a:cs typeface="Times New Roman" panose="02020603050405020304" pitchFamily="18" charset="0"/>
              </a:rPr>
              <a:t>Committee  </a:t>
            </a:r>
            <a:endParaRPr sz="1400" b="1" dirty="0">
              <a:solidFill>
                <a:schemeClr val="tx2">
                  <a:lumMod val="75000"/>
                </a:schemeClr>
              </a:solidFill>
              <a:latin typeface="Times New Roman" panose="02020603050405020304" pitchFamily="18" charset="0"/>
              <a:cs typeface="Times New Roman" panose="02020603050405020304" pitchFamily="18" charset="0"/>
            </a:endParaRPr>
          </a:p>
        </p:txBody>
      </p:sp>
      <p:cxnSp>
        <p:nvCxnSpPr>
          <p:cNvPr id="34" name="Straight Arrow Connector 33"/>
          <p:cNvCxnSpPr/>
          <p:nvPr/>
        </p:nvCxnSpPr>
        <p:spPr>
          <a:xfrm flipH="1">
            <a:off x="5356051" y="4314160"/>
            <a:ext cx="1209851" cy="3580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6" name="Google Shape;576;p54"/>
          <p:cNvSpPr/>
          <p:nvPr/>
        </p:nvSpPr>
        <p:spPr>
          <a:xfrm>
            <a:off x="5818964" y="3507521"/>
            <a:ext cx="2325177" cy="1414855"/>
          </a:xfrm>
          <a:prstGeom prst="triangle">
            <a:avLst>
              <a:gd name="adj" fmla="val 50000"/>
            </a:avLst>
          </a:prstGeom>
          <a:solidFill>
            <a:schemeClr val="accent5">
              <a:lumMod val="60000"/>
              <a:lumOff val="40000"/>
            </a:schemeClr>
          </a:solidFill>
          <a:ln w="19050" cap="flat" cmpd="sng">
            <a:solidFill>
              <a:schemeClr val="tx1"/>
            </a:solidFill>
            <a:prstDash val="solid"/>
            <a:round/>
            <a:headEnd type="none" w="sm" len="sm"/>
            <a:tailEnd type="none" w="sm" len="sm"/>
          </a:ln>
        </p:spPr>
        <p:txBody>
          <a:bodyPr spcFirstLastPara="1" wrap="square" lIns="91425" tIns="91425" rIns="91425" bIns="91425" anchor="b" anchorCtr="0">
            <a:noAutofit/>
          </a:bodyPr>
          <a:lstStyle/>
          <a:p>
            <a:pPr algn="ctr"/>
            <a:r>
              <a:rPr lang="en" sz="1400" b="1" dirty="0">
                <a:solidFill>
                  <a:schemeClr val="tx2">
                    <a:lumMod val="75000"/>
                  </a:schemeClr>
                </a:solidFill>
                <a:latin typeface="Times New Roman" panose="02020603050405020304" pitchFamily="18" charset="0"/>
                <a:cs typeface="Times New Roman" panose="02020603050405020304" pitchFamily="18" charset="0"/>
              </a:rPr>
              <a:t>Historians and </a:t>
            </a:r>
            <a:r>
              <a:rPr lang="en" sz="1400" b="1" dirty="0" smtClean="0">
                <a:solidFill>
                  <a:schemeClr val="tx2">
                    <a:lumMod val="75000"/>
                  </a:schemeClr>
                </a:solidFill>
                <a:latin typeface="Times New Roman" panose="02020603050405020304" pitchFamily="18" charset="0"/>
                <a:cs typeface="Times New Roman" panose="02020603050405020304" pitchFamily="18" charset="0"/>
              </a:rPr>
              <a:t>Professors</a:t>
            </a:r>
            <a:endParaRPr sz="1100" b="1" dirty="0">
              <a:solidFill>
                <a:schemeClr val="tx2">
                  <a:lumMod val="75000"/>
                </a:schemeClr>
              </a:solidFill>
              <a:latin typeface="Times New Roman" panose="02020603050405020304" pitchFamily="18" charset="0"/>
              <a:cs typeface="Times New Roman" panose="02020603050405020304" pitchFamily="18" charset="0"/>
            </a:endParaRPr>
          </a:p>
        </p:txBody>
      </p:sp>
      <p:cxnSp>
        <p:nvCxnSpPr>
          <p:cNvPr id="32" name="Straight Arrow Connector 31"/>
          <p:cNvCxnSpPr>
            <a:endCxn id="6" idx="5"/>
          </p:cNvCxnSpPr>
          <p:nvPr/>
        </p:nvCxnSpPr>
        <p:spPr>
          <a:xfrm flipH="1">
            <a:off x="7562847" y="3091456"/>
            <a:ext cx="298181" cy="112349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7" name="Google Shape;549;p51"/>
          <p:cNvSpPr/>
          <p:nvPr/>
        </p:nvSpPr>
        <p:spPr>
          <a:xfrm>
            <a:off x="7253063" y="2258751"/>
            <a:ext cx="1782156" cy="1061480"/>
          </a:xfrm>
          <a:prstGeom prst="ellipse">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400" b="1" dirty="0">
                <a:latin typeface="Times New Roman" panose="02020603050405020304" pitchFamily="18" charset="0"/>
                <a:cs typeface="Times New Roman" panose="02020603050405020304" pitchFamily="18" charset="0"/>
              </a:rPr>
              <a:t>Museums and </a:t>
            </a:r>
            <a:r>
              <a:rPr lang="en" sz="1400" b="1" dirty="0" smtClean="0">
                <a:latin typeface="Times New Roman" panose="02020603050405020304" pitchFamily="18" charset="0"/>
                <a:cs typeface="Times New Roman" panose="02020603050405020304" pitchFamily="18" charset="0"/>
              </a:rPr>
              <a:t>Organizations</a:t>
            </a:r>
            <a:endParaRPr sz="1400" b="1" dirty="0">
              <a:latin typeface="Times New Roman" panose="02020603050405020304" pitchFamily="18" charset="0"/>
              <a:cs typeface="Times New Roman" panose="02020603050405020304" pitchFamily="18" charset="0"/>
            </a:endParaRPr>
          </a:p>
        </p:txBody>
      </p:sp>
      <p:cxnSp>
        <p:nvCxnSpPr>
          <p:cNvPr id="27" name="Straight Arrow Connector 26"/>
          <p:cNvCxnSpPr>
            <a:endCxn id="7" idx="0"/>
          </p:cNvCxnSpPr>
          <p:nvPr/>
        </p:nvCxnSpPr>
        <p:spPr>
          <a:xfrm>
            <a:off x="7562847" y="935335"/>
            <a:ext cx="581294" cy="132341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8" name="Google Shape;551;p51"/>
          <p:cNvSpPr/>
          <p:nvPr/>
        </p:nvSpPr>
        <p:spPr>
          <a:xfrm>
            <a:off x="6369923" y="184190"/>
            <a:ext cx="1374321" cy="1776548"/>
          </a:xfrm>
          <a:prstGeom prst="rect">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400" b="1" dirty="0">
                <a:latin typeface="Times New Roman" panose="02020603050405020304" pitchFamily="18" charset="0"/>
                <a:cs typeface="Times New Roman" panose="02020603050405020304" pitchFamily="18" charset="0"/>
              </a:rPr>
              <a:t>Practitioners and </a:t>
            </a:r>
          </a:p>
          <a:p>
            <a:pPr algn="ctr"/>
            <a:r>
              <a:rPr lang="en" sz="1400" b="1" dirty="0">
                <a:latin typeface="Times New Roman" panose="02020603050405020304" pitchFamily="18" charset="0"/>
                <a:cs typeface="Times New Roman" panose="02020603050405020304" pitchFamily="18" charset="0"/>
              </a:rPr>
              <a:t>Educator </a:t>
            </a:r>
            <a:r>
              <a:rPr lang="en" sz="1400" b="1" dirty="0" smtClean="0">
                <a:latin typeface="Times New Roman" panose="02020603050405020304" pitchFamily="18" charset="0"/>
                <a:cs typeface="Times New Roman" panose="02020603050405020304" pitchFamily="18" charset="0"/>
              </a:rPr>
              <a:t>Committee</a:t>
            </a:r>
            <a:endParaRPr sz="1400" b="1" dirty="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152999" y="313523"/>
            <a:ext cx="3330115" cy="2010565"/>
            <a:chOff x="152999" y="313523"/>
            <a:chExt cx="3330115" cy="2010565"/>
          </a:xfrm>
        </p:grpSpPr>
        <p:grpSp>
          <p:nvGrpSpPr>
            <p:cNvPr id="3" name="Group 2"/>
            <p:cNvGrpSpPr/>
            <p:nvPr/>
          </p:nvGrpSpPr>
          <p:grpSpPr>
            <a:xfrm rot="749714">
              <a:off x="181757" y="313523"/>
              <a:ext cx="3185952" cy="443746"/>
              <a:chOff x="182880" y="765685"/>
              <a:chExt cx="2596432" cy="555254"/>
            </a:xfrm>
            <a:solidFill>
              <a:schemeClr val="accent6">
                <a:lumMod val="75000"/>
              </a:schemeClr>
            </a:solidFill>
          </p:grpSpPr>
          <p:sp>
            <p:nvSpPr>
              <p:cNvPr id="9" name="Striped Right Arrow 8"/>
              <p:cNvSpPr/>
              <p:nvPr/>
            </p:nvSpPr>
            <p:spPr>
              <a:xfrm>
                <a:off x="182880" y="765685"/>
                <a:ext cx="2596432" cy="555254"/>
              </a:xfrm>
              <a:prstGeom prst="stripedRightArrow">
                <a:avLst>
                  <a:gd name="adj1" fmla="val 53205"/>
                  <a:gd name="adj2" fmla="val 10832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34197" y="823104"/>
                <a:ext cx="1282343" cy="385118"/>
              </a:xfrm>
              <a:prstGeom prst="rect">
                <a:avLst/>
              </a:prstGeom>
              <a:noFill/>
            </p:spPr>
            <p:txBody>
              <a:bodyPr wrap="square" rtlCol="0">
                <a:spAutoFit/>
              </a:bodyPr>
              <a:lstStyle/>
              <a:p>
                <a:r>
                  <a:rPr lang="en-US" sz="1400" b="1" dirty="0" smtClean="0">
                    <a:solidFill>
                      <a:schemeClr val="tx2">
                        <a:lumMod val="75000"/>
                      </a:schemeClr>
                    </a:solidFill>
                    <a:latin typeface="Times New Roman" panose="02020603050405020304" pitchFamily="18" charset="0"/>
                    <a:cs typeface="Times New Roman" panose="02020603050405020304" pitchFamily="18" charset="0"/>
                  </a:rPr>
                  <a:t>Public Comment</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rot="154871">
              <a:off x="152999" y="1006850"/>
              <a:ext cx="3185952" cy="443746"/>
              <a:chOff x="182880" y="765685"/>
              <a:chExt cx="2596432" cy="555254"/>
            </a:xfrm>
            <a:solidFill>
              <a:schemeClr val="accent6">
                <a:lumMod val="40000"/>
                <a:lumOff val="60000"/>
              </a:schemeClr>
            </a:solidFill>
          </p:grpSpPr>
          <p:sp>
            <p:nvSpPr>
              <p:cNvPr id="19" name="Striped Right Arrow 18"/>
              <p:cNvSpPr/>
              <p:nvPr/>
            </p:nvSpPr>
            <p:spPr>
              <a:xfrm>
                <a:off x="182880" y="765685"/>
                <a:ext cx="2596432" cy="555254"/>
              </a:xfrm>
              <a:prstGeom prst="stripedRightArrow">
                <a:avLst>
                  <a:gd name="adj1" fmla="val 53205"/>
                  <a:gd name="adj2" fmla="val 108322"/>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63471" y="825785"/>
                <a:ext cx="2048918" cy="385118"/>
              </a:xfrm>
              <a:prstGeom prst="rect">
                <a:avLst/>
              </a:prstGeom>
              <a:noFill/>
            </p:spPr>
            <p:txBody>
              <a:bodyPr wrap="square" rtlCol="0">
                <a:spAutoFit/>
              </a:bodyPr>
              <a:lstStyle/>
              <a:p>
                <a:r>
                  <a:rPr lang="en-US" sz="1400" b="1" dirty="0" smtClean="0">
                    <a:solidFill>
                      <a:schemeClr val="tx2">
                        <a:lumMod val="75000"/>
                      </a:schemeClr>
                    </a:solidFill>
                    <a:latin typeface="Times New Roman" panose="02020603050405020304" pitchFamily="18" charset="0"/>
                    <a:cs typeface="Times New Roman" panose="02020603050405020304" pitchFamily="18" charset="0"/>
                  </a:rPr>
                  <a:t>Historian Steering Committee</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rot="20572526">
              <a:off x="297162" y="1880342"/>
              <a:ext cx="3185952" cy="443746"/>
              <a:chOff x="182880" y="765685"/>
              <a:chExt cx="2596432" cy="555254"/>
            </a:xfrm>
            <a:solidFill>
              <a:schemeClr val="accent6">
                <a:lumMod val="40000"/>
                <a:lumOff val="60000"/>
              </a:schemeClr>
            </a:solidFill>
          </p:grpSpPr>
          <p:sp>
            <p:nvSpPr>
              <p:cNvPr id="22" name="Striped Right Arrow 21"/>
              <p:cNvSpPr/>
              <p:nvPr/>
            </p:nvSpPr>
            <p:spPr>
              <a:xfrm>
                <a:off x="182880" y="765685"/>
                <a:ext cx="2596432" cy="555254"/>
              </a:xfrm>
              <a:prstGeom prst="stripedRightArrow">
                <a:avLst>
                  <a:gd name="adj1" fmla="val 53205"/>
                  <a:gd name="adj2" fmla="val 10832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11086" y="839887"/>
                <a:ext cx="1454435" cy="385118"/>
              </a:xfrm>
              <a:prstGeom prst="rect">
                <a:avLst/>
              </a:prstGeom>
              <a:noFill/>
            </p:spPr>
            <p:txBody>
              <a:bodyPr wrap="square" rtlCol="0">
                <a:spAutoFit/>
              </a:bodyPr>
              <a:lstStyle/>
              <a:p>
                <a:r>
                  <a:rPr lang="en-US" sz="1400" b="1" dirty="0" smtClean="0">
                    <a:solidFill>
                      <a:schemeClr val="tx2">
                        <a:lumMod val="75000"/>
                      </a:schemeClr>
                    </a:solidFill>
                    <a:latin typeface="Times New Roman" panose="02020603050405020304" pitchFamily="18" charset="0"/>
                    <a:cs typeface="Times New Roman" panose="02020603050405020304" pitchFamily="18" charset="0"/>
                  </a:rPr>
                  <a:t>Student Advisory</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grpSp>
      </p:grpSp>
      <p:cxnSp>
        <p:nvCxnSpPr>
          <p:cNvPr id="11" name="Straight Arrow Connector 10"/>
          <p:cNvCxnSpPr>
            <a:endCxn id="8" idx="1"/>
          </p:cNvCxnSpPr>
          <p:nvPr/>
        </p:nvCxnSpPr>
        <p:spPr>
          <a:xfrm flipV="1">
            <a:off x="5727427" y="1072464"/>
            <a:ext cx="642496" cy="24534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2696919" y="2102215"/>
            <a:ext cx="3466906" cy="1341656"/>
          </a:xfrm>
          <a:prstGeom prst="ellipse">
            <a:avLst/>
          </a:prstGeom>
          <a:noFill/>
          <a:ln w="19050">
            <a:noFill/>
          </a:ln>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2800" b="1" dirty="0" smtClean="0">
                <a:ln/>
                <a:solidFill>
                  <a:srgbClr val="002060"/>
                </a:solidFill>
                <a:latin typeface="Times New Roman" panose="02020603050405020304" pitchFamily="18" charset="0"/>
                <a:cs typeface="Times New Roman" panose="02020603050405020304" pitchFamily="18" charset="0"/>
              </a:rPr>
              <a:t>Review and Revision Cycle</a:t>
            </a:r>
            <a:endParaRPr lang="en-US" sz="2800" b="1" dirty="0">
              <a:ln/>
              <a:solidFill>
                <a:srgbClr val="002060"/>
              </a:solidFill>
              <a:latin typeface="Times New Roman" panose="02020603050405020304" pitchFamily="18" charset="0"/>
              <a:cs typeface="Times New Roman" panose="02020603050405020304" pitchFamily="18" charset="0"/>
            </a:endParaRPr>
          </a:p>
        </p:txBody>
      </p:sp>
      <p:pic>
        <p:nvPicPr>
          <p:cNvPr id="67" name="Google Shape;618;p59"/>
          <p:cNvPicPr preferRelativeResize="0"/>
          <p:nvPr/>
        </p:nvPicPr>
        <p:blipFill rotWithShape="1">
          <a:blip r:embed="rId3">
            <a:alphaModFix/>
          </a:blip>
          <a:srcRect/>
          <a:stretch/>
        </p:blipFill>
        <p:spPr>
          <a:xfrm rot="21403712">
            <a:off x="3597321" y="483516"/>
            <a:ext cx="2030265" cy="153436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1+#ppt_w/2"/>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8" fill="hold" nodeType="clickEffect">
                                  <p:stCondLst>
                                    <p:cond delay="0"/>
                                  </p:stCondLst>
                                  <p:childTnLst>
                                    <p:anim calcmode="lin" valueType="num">
                                      <p:cBhvr additive="base">
                                        <p:cTn id="58" dur="1000"/>
                                        <p:tgtEl>
                                          <p:spTgt spid="67"/>
                                        </p:tgtEl>
                                        <p:attrNameLst>
                                          <p:attrName>ppt_x</p:attrName>
                                        </p:attrNameLst>
                                      </p:cBhvr>
                                      <p:tavLst>
                                        <p:tav tm="0">
                                          <p:val>
                                            <p:strVal val="#ppt_x"/>
                                          </p:val>
                                        </p:tav>
                                        <p:tav tm="100000">
                                          <p:val>
                                            <p:strVal val="#ppt_x-1"/>
                                          </p:val>
                                        </p:tav>
                                      </p:tavLst>
                                    </p:anim>
                                    <p:set>
                                      <p:cBhvr>
                                        <p:cTn id="59" dur="1" fill="hold">
                                          <p:stCondLst>
                                            <p:cond delay="100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Google Shape;632;p61"/>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l"/>
            <a:fld id="{00000000-1234-1234-1234-123412341234}" type="slidenum">
              <a:rPr lang="en"/>
              <a:pPr algn="l"/>
              <a:t>49</a:t>
            </a:fld>
            <a:endParaRPr/>
          </a:p>
        </p:txBody>
      </p:sp>
      <p:sp>
        <p:nvSpPr>
          <p:cNvPr id="631" name="Google Shape;631;p61"/>
          <p:cNvSpPr txBox="1">
            <a:spLocks noGrp="1"/>
          </p:cNvSpPr>
          <p:nvPr>
            <p:ph type="title" idx="4294967295"/>
          </p:nvPr>
        </p:nvSpPr>
        <p:spPr>
          <a:xfrm>
            <a:off x="252248" y="3127375"/>
            <a:ext cx="7253452" cy="1125538"/>
          </a:xfrm>
          <a:prstGeom prst="rect">
            <a:avLst/>
          </a:prstGeom>
        </p:spPr>
        <p:txBody>
          <a:bodyPr spcFirstLastPara="1" vert="horz" wrap="square" lIns="91425" tIns="91425" rIns="91425" bIns="91425" rtlCol="0" anchor="t" anchorCtr="0">
            <a:noAutofit/>
          </a:bodyPr>
          <a:lstStyle/>
          <a:p>
            <a:pPr>
              <a:spcBef>
                <a:spcPts val="0"/>
              </a:spcBef>
            </a:pPr>
            <a:r>
              <a:rPr lang="en" sz="4800" dirty="0">
                <a:solidFill>
                  <a:srgbClr val="002060"/>
                </a:solidFill>
                <a:latin typeface="Times New Roman" panose="02020603050405020304" pitchFamily="18" charset="0"/>
                <a:cs typeface="Times New Roman" panose="02020603050405020304" pitchFamily="18" charset="0"/>
              </a:rPr>
              <a:t>Developing the Standards Document</a:t>
            </a:r>
            <a:endParaRPr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844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prstGeom prst="rect">
            <a:avLst/>
          </a:prstGeom>
          <a:noFill/>
          <a:ln>
            <a:noFill/>
          </a:ln>
        </p:spPr>
        <p:txBody>
          <a:bodyPr spcFirstLastPara="1" vert="horz" wrap="square" lIns="68575" tIns="34275" rIns="68575" bIns="34275" rtlCol="0" anchor="ctr" anchorCtr="0">
            <a:normAutofit/>
          </a:bodyPr>
          <a:lstStyle/>
          <a:p>
            <a:pPr>
              <a:spcBef>
                <a:spcPts val="0"/>
              </a:spcBef>
              <a:buSzPts val="1400"/>
            </a:pPr>
            <a:r>
              <a:rPr lang="en" sz="3600" b="1" dirty="0">
                <a:solidFill>
                  <a:srgbClr val="002060"/>
                </a:solidFill>
                <a:latin typeface="Josefin Sans"/>
                <a:ea typeface="Josefin Sans"/>
                <a:cs typeface="Josefin Sans"/>
                <a:sym typeface="Josefin Sans"/>
              </a:rPr>
              <a:t>Vision</a:t>
            </a:r>
            <a:endParaRPr sz="3600" b="1" dirty="0">
              <a:solidFill>
                <a:srgbClr val="002060"/>
              </a:solidFill>
              <a:latin typeface="Josefin Sans"/>
              <a:ea typeface="Josefin Sans"/>
              <a:cs typeface="Josefin Sans"/>
              <a:sym typeface="Josefin Sans"/>
            </a:endParaRPr>
          </a:p>
        </p:txBody>
      </p:sp>
      <p:sp>
        <p:nvSpPr>
          <p:cNvPr id="156" name="Google Shape;156;p29"/>
          <p:cNvSpPr txBox="1">
            <a:spLocks noGrp="1"/>
          </p:cNvSpPr>
          <p:nvPr>
            <p:ph idx="1"/>
          </p:nvPr>
        </p:nvSpPr>
        <p:spPr>
          <a:xfrm>
            <a:off x="457200" y="1159200"/>
            <a:ext cx="8379372" cy="3473400"/>
          </a:xfrm>
          <a:prstGeom prst="rect">
            <a:avLst/>
          </a:prstGeom>
          <a:noFill/>
          <a:ln>
            <a:noFill/>
          </a:ln>
        </p:spPr>
        <p:txBody>
          <a:bodyPr spcFirstLastPara="1" vert="horz" wrap="square" lIns="68575" tIns="34275" rIns="68575" bIns="34275" rtlCol="0" anchor="t" anchorCtr="0">
            <a:normAutofit fontScale="92500"/>
          </a:bodyPr>
          <a:lstStyle/>
          <a:p>
            <a:pPr marL="0" indent="0">
              <a:spcBef>
                <a:spcPts val="800"/>
              </a:spcBef>
              <a:buSzPts val="1400"/>
              <a:buNone/>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Change history and social science instruction in the Commonwealth of Virginia </a:t>
            </a:r>
            <a:endParaRPr sz="19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1087438" indent="-630238">
              <a:spcBef>
                <a:spcPts val="800"/>
              </a:spcBef>
              <a:buSzPts val="1400"/>
              <a:buNone/>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The Standards are NOT a means to an end: Passing a Test; </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1087438" indent="-630238">
              <a:spcBef>
                <a:spcPts val="800"/>
              </a:spcBef>
              <a:buSzPts val="1400"/>
              <a:buNone/>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but they are a base of knowledge, understanding, and confidence to:</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1087438" indent="-630238">
              <a:lnSpc>
                <a:spcPct val="115000"/>
              </a:lnSpc>
              <a:spcBef>
                <a:spcPts val="800"/>
              </a:spcBef>
              <a:buClr>
                <a:schemeClr val="dk1"/>
              </a:buClr>
              <a:buSzPts val="2400"/>
              <a:buFont typeface="Trebuchet MS"/>
              <a:buChar char="•"/>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honor our collective history;</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1087438" indent="-630238">
              <a:lnSpc>
                <a:spcPct val="115000"/>
              </a:lnSpc>
              <a:spcBef>
                <a:spcPts val="0"/>
              </a:spcBef>
              <a:buClr>
                <a:schemeClr val="dk1"/>
              </a:buClr>
              <a:buSzPts val="2400"/>
              <a:buFont typeface="Trebuchet MS"/>
              <a:buChar char="•"/>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make informed decisions and take informed action</a:t>
            </a:r>
            <a:r>
              <a:rPr lang="en" sz="2400" dirty="0" smtClean="0">
                <a:solidFill>
                  <a:srgbClr val="002060"/>
                </a:solidFill>
                <a:latin typeface="Times New Roman" panose="02020603050405020304" pitchFamily="18" charset="0"/>
                <a:ea typeface="Trebuchet MS"/>
                <a:cs typeface="Times New Roman" panose="02020603050405020304" pitchFamily="18" charset="0"/>
                <a:sym typeface="Trebuchet MS"/>
              </a:rPr>
              <a:t>; and</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1087438" indent="-630238">
              <a:lnSpc>
                <a:spcPct val="115000"/>
              </a:lnSpc>
              <a:spcBef>
                <a:spcPts val="0"/>
              </a:spcBef>
              <a:buClr>
                <a:schemeClr val="dk1"/>
              </a:buClr>
              <a:buSzPts val="2400"/>
              <a:buFont typeface="Trebuchet MS"/>
              <a:buChar char="•"/>
            </a:pPr>
            <a:r>
              <a:rPr lang="en" sz="2400" dirty="0">
                <a:solidFill>
                  <a:srgbClr val="002060"/>
                </a:solidFill>
                <a:latin typeface="Times New Roman" panose="02020603050405020304" pitchFamily="18" charset="0"/>
                <a:ea typeface="Trebuchet MS"/>
                <a:cs typeface="Times New Roman" panose="02020603050405020304" pitchFamily="18" charset="0"/>
                <a:sym typeface="Trebuchet MS"/>
              </a:rPr>
              <a:t>respond and engage in ways that benefit our communities, state, nation, and the world</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62"/>
          <p:cNvSpPr txBox="1">
            <a:spLocks noGrp="1"/>
          </p:cNvSpPr>
          <p:nvPr>
            <p:ph type="ctrTitle"/>
          </p:nvPr>
        </p:nvSpPr>
        <p:spPr>
          <a:xfrm>
            <a:off x="262375" y="399450"/>
            <a:ext cx="8520600" cy="558000"/>
          </a:xfrm>
          <a:prstGeom prst="rect">
            <a:avLst/>
          </a:prstGeom>
        </p:spPr>
        <p:txBody>
          <a:bodyPr spcFirstLastPara="1" vert="horz" wrap="square" lIns="91425" tIns="91425" rIns="91425" bIns="91425" rtlCol="0" anchor="t" anchorCtr="0">
            <a:noAutofit/>
          </a:bodyPr>
          <a:lstStyle/>
          <a:p>
            <a:pPr>
              <a:spcBef>
                <a:spcPts val="0"/>
              </a:spcBef>
            </a:pPr>
            <a:r>
              <a:rPr lang="en" sz="2400" b="1" dirty="0">
                <a:solidFill>
                  <a:srgbClr val="002060"/>
                </a:solidFill>
                <a:latin typeface="Times New Roman" panose="02020603050405020304" pitchFamily="18" charset="0"/>
                <a:cs typeface="Times New Roman" panose="02020603050405020304" pitchFamily="18" charset="0"/>
              </a:rPr>
              <a:t>Development of the History and Social Science SOL</a:t>
            </a:r>
            <a:endParaRPr sz="2400" b="1" dirty="0">
              <a:solidFill>
                <a:srgbClr val="002060"/>
              </a:solidFill>
              <a:latin typeface="Times New Roman" panose="02020603050405020304" pitchFamily="18" charset="0"/>
              <a:cs typeface="Times New Roman" panose="02020603050405020304" pitchFamily="18" charset="0"/>
            </a:endParaRPr>
          </a:p>
        </p:txBody>
      </p:sp>
      <p:sp>
        <p:nvSpPr>
          <p:cNvPr id="638" name="Google Shape;638;p62"/>
          <p:cNvSpPr txBox="1">
            <a:spLocks noGrp="1"/>
          </p:cNvSpPr>
          <p:nvPr>
            <p:ph type="subTitle" idx="1"/>
          </p:nvPr>
        </p:nvSpPr>
        <p:spPr>
          <a:xfrm>
            <a:off x="796159" y="957452"/>
            <a:ext cx="7819696" cy="3626857"/>
          </a:xfrm>
          <a:prstGeom prst="rect">
            <a:avLst/>
          </a:prstGeom>
          <a:noFill/>
        </p:spPr>
        <p:txBody>
          <a:bodyPr spcFirstLastPara="1" vert="horz" wrap="square" lIns="91425" tIns="91425" rIns="91425" bIns="91425" rtlCol="0" anchor="t" anchorCtr="0">
            <a:noAutofit/>
          </a:bodyPr>
          <a:lstStyle/>
          <a:p>
            <a:pPr>
              <a:spcBef>
                <a:spcPts val="0"/>
              </a:spcBef>
            </a:pPr>
            <a:r>
              <a:rPr lang="en" b="0" dirty="0">
                <a:solidFill>
                  <a:srgbClr val="002060"/>
                </a:solidFill>
                <a:latin typeface="Times New Roman" panose="02020603050405020304" pitchFamily="18" charset="0"/>
                <a:ea typeface="Arial"/>
                <a:cs typeface="Times New Roman" panose="02020603050405020304" pitchFamily="18" charset="0"/>
                <a:sym typeface="Arial"/>
              </a:rPr>
              <a:t>In 1995, the Virginia Board of Education published Standards of Learning in English, mathematics, science, and history and social science for kindergarten through grade 12. Subsequently, Standards of Learning were developed for all academic content areas. The Standards of Learning provide a framework for instructional programs designed to raise the academic achievement of all students in Virginia. School divisions and teachers work to align the local curriculum and classroom instruction with the Standards of Learning.</a:t>
            </a:r>
            <a:endParaRPr b="0" dirty="0">
              <a:solidFill>
                <a:srgbClr val="002060"/>
              </a:solidFill>
              <a:latin typeface="Times New Roman" panose="02020603050405020304" pitchFamily="18" charset="0"/>
              <a:ea typeface="Arial"/>
              <a:cs typeface="Times New Roman" panose="02020603050405020304" pitchFamily="18" charset="0"/>
              <a:sym typeface="Arial"/>
            </a:endParaRPr>
          </a:p>
          <a:p>
            <a:pPr>
              <a:spcBef>
                <a:spcPts val="0"/>
              </a:spcBef>
            </a:pPr>
            <a:endParaRPr b="0" dirty="0">
              <a:solidFill>
                <a:srgbClr val="002060"/>
              </a:solidFill>
              <a:latin typeface="Times New Roman" panose="02020603050405020304" pitchFamily="18" charset="0"/>
              <a:ea typeface="Arial"/>
              <a:cs typeface="Times New Roman" panose="02020603050405020304" pitchFamily="18" charset="0"/>
              <a:sym typeface="Arial"/>
            </a:endParaRPr>
          </a:p>
          <a:p>
            <a:pPr>
              <a:spcBef>
                <a:spcPts val="0"/>
              </a:spcBef>
            </a:pPr>
            <a:r>
              <a:rPr lang="en" b="0" dirty="0">
                <a:solidFill>
                  <a:srgbClr val="002060"/>
                </a:solidFill>
                <a:latin typeface="Times New Roman" panose="02020603050405020304" pitchFamily="18" charset="0"/>
                <a:ea typeface="Arial"/>
                <a:cs typeface="Times New Roman" panose="02020603050405020304" pitchFamily="18" charset="0"/>
                <a:sym typeface="Arial"/>
              </a:rPr>
              <a:t>Pursuant to legislation from the 2000 Virginia General Assembly, the Board of Education established a seven-year cycle for review of the Standards of Learning. Thus, the 1995 History and Social Science Standards of Learning were reviewed in 2001, 2008, and 2015. </a:t>
            </a:r>
            <a:r>
              <a:rPr lang="en" b="0" dirty="0" smtClean="0">
                <a:solidFill>
                  <a:srgbClr val="002060"/>
                </a:solidFill>
                <a:latin typeface="Times New Roman" panose="02020603050405020304" pitchFamily="18" charset="0"/>
                <a:ea typeface="Arial"/>
                <a:cs typeface="Times New Roman" panose="02020603050405020304" pitchFamily="18" charset="0"/>
                <a:sym typeface="Arial"/>
              </a:rPr>
              <a:t>The </a:t>
            </a:r>
            <a:r>
              <a:rPr lang="en" b="0" dirty="0">
                <a:solidFill>
                  <a:srgbClr val="002060"/>
                </a:solidFill>
                <a:latin typeface="Times New Roman" panose="02020603050405020304" pitchFamily="18" charset="0"/>
                <a:ea typeface="Arial"/>
                <a:cs typeface="Times New Roman" panose="02020603050405020304" pitchFamily="18" charset="0"/>
                <a:sym typeface="Arial"/>
              </a:rPr>
              <a:t>Virginia Department of Education convened review committees to review and revise the 2015 </a:t>
            </a:r>
            <a:r>
              <a:rPr lang="en" b="0" i="1" dirty="0">
                <a:solidFill>
                  <a:srgbClr val="002060"/>
                </a:solidFill>
                <a:latin typeface="Times New Roman" panose="02020603050405020304" pitchFamily="18" charset="0"/>
                <a:ea typeface="Arial"/>
                <a:cs typeface="Times New Roman" panose="02020603050405020304" pitchFamily="18" charset="0"/>
                <a:sym typeface="Arial"/>
              </a:rPr>
              <a:t>History and Social Science Standards of Learning </a:t>
            </a:r>
            <a:r>
              <a:rPr lang="en" b="0" dirty="0">
                <a:solidFill>
                  <a:srgbClr val="002060"/>
                </a:solidFill>
                <a:latin typeface="Times New Roman" panose="02020603050405020304" pitchFamily="18" charset="0"/>
                <a:ea typeface="Arial"/>
                <a:cs typeface="Times New Roman" panose="02020603050405020304" pitchFamily="18" charset="0"/>
                <a:sym typeface="Arial"/>
              </a:rPr>
              <a:t>and the results of those reviews are contained in this document. </a:t>
            </a:r>
            <a:endParaRPr b="0" dirty="0">
              <a:solidFill>
                <a:srgbClr val="002060"/>
              </a:solidFill>
              <a:latin typeface="Times New Roman" panose="02020603050405020304" pitchFamily="18" charset="0"/>
              <a:ea typeface="Arial"/>
              <a:cs typeface="Times New Roman" panose="02020603050405020304" pitchFamily="18" charset="0"/>
              <a:sym typeface="Aria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63"/>
          <p:cNvSpPr txBox="1">
            <a:spLocks noGrp="1"/>
          </p:cNvSpPr>
          <p:nvPr>
            <p:ph type="ctrTitle"/>
          </p:nvPr>
        </p:nvSpPr>
        <p:spPr>
          <a:xfrm>
            <a:off x="7150107" y="432672"/>
            <a:ext cx="1670700" cy="532200"/>
          </a:xfrm>
          <a:prstGeom prst="rect">
            <a:avLst/>
          </a:prstGeom>
          <a:noFill/>
          <a:ln>
            <a:noFill/>
          </a:ln>
        </p:spPr>
        <p:txBody>
          <a:bodyPr spcFirstLastPara="1" vert="horz" wrap="square" lIns="91425" tIns="91425" rIns="91425" bIns="91425" rtlCol="0" anchor="b" anchorCtr="0">
            <a:noAutofit/>
          </a:bodyPr>
          <a:lstStyle/>
          <a:p>
            <a:pPr>
              <a:lnSpc>
                <a:spcPct val="100000"/>
              </a:lnSpc>
              <a:spcBef>
                <a:spcPts val="0"/>
              </a:spcBef>
              <a:buSzPts val="5200"/>
            </a:pPr>
            <a:r>
              <a:rPr lang="en" sz="2800" b="1" dirty="0">
                <a:solidFill>
                  <a:srgbClr val="002060"/>
                </a:solidFill>
                <a:latin typeface="Times New Roman" panose="02020603050405020304" pitchFamily="18" charset="0"/>
                <a:cs typeface="Times New Roman" panose="02020603050405020304" pitchFamily="18" charset="0"/>
              </a:rPr>
              <a:t>1995</a:t>
            </a:r>
            <a:endParaRPr sz="2200" b="1" dirty="0">
              <a:solidFill>
                <a:srgbClr val="002060"/>
              </a:solidFill>
              <a:latin typeface="Times New Roman" panose="02020603050405020304" pitchFamily="18" charset="0"/>
              <a:cs typeface="Times New Roman" panose="02020603050405020304" pitchFamily="18" charset="0"/>
            </a:endParaRPr>
          </a:p>
        </p:txBody>
      </p:sp>
      <p:sp>
        <p:nvSpPr>
          <p:cNvPr id="645" name="Google Shape;645;p63"/>
          <p:cNvSpPr txBox="1">
            <a:spLocks noGrp="1"/>
          </p:cNvSpPr>
          <p:nvPr>
            <p:ph type="subTitle" idx="1"/>
          </p:nvPr>
        </p:nvSpPr>
        <p:spPr>
          <a:xfrm>
            <a:off x="3933497" y="1350525"/>
            <a:ext cx="4887310" cy="3597600"/>
          </a:xfrm>
          <a:prstGeom prst="rect">
            <a:avLst/>
          </a:prstGeom>
          <a:noFill/>
          <a:ln>
            <a:noFill/>
          </a:ln>
        </p:spPr>
        <p:txBody>
          <a:bodyPr spcFirstLastPara="1" vert="horz" wrap="square" lIns="91425" tIns="91425" rIns="91425" bIns="91425" rtlCol="0" anchor="t" anchorCtr="0">
            <a:noAutofit/>
          </a:bodyPr>
          <a:lstStyle/>
          <a:p>
            <a:pPr algn="l">
              <a:lnSpc>
                <a:spcPct val="100000"/>
              </a:lnSpc>
              <a:spcBef>
                <a:spcPts val="0"/>
              </a:spcBef>
              <a:buSzPts val="2800"/>
            </a:pPr>
            <a:r>
              <a:rPr lang="en" dirty="0">
                <a:solidFill>
                  <a:srgbClr val="002060"/>
                </a:solidFill>
                <a:latin typeface="Arial" panose="020B0604020202020204" pitchFamily="34" charset="0"/>
                <a:ea typeface="Arial"/>
                <a:cs typeface="Arial" panose="020B0604020202020204" pitchFamily="34" charset="0"/>
                <a:sym typeface="Arial"/>
              </a:rPr>
              <a:t>Virginia Studies:  1607 to Present</a:t>
            </a:r>
            <a:endParaRPr dirty="0">
              <a:solidFill>
                <a:srgbClr val="002060"/>
              </a:solidFill>
              <a:latin typeface="Arial" panose="020B0604020202020204" pitchFamily="34" charset="0"/>
              <a:ea typeface="Arial"/>
              <a:cs typeface="Arial" panose="020B0604020202020204" pitchFamily="34" charset="0"/>
              <a:sym typeface="Arial"/>
            </a:endParaRPr>
          </a:p>
          <a:p>
            <a:pPr algn="l">
              <a:lnSpc>
                <a:spcPct val="100000"/>
              </a:lnSpc>
              <a:spcBef>
                <a:spcPts val="0"/>
              </a:spcBef>
              <a:buSzPts val="2800"/>
            </a:pPr>
            <a:endParaRPr dirty="0">
              <a:solidFill>
                <a:srgbClr val="002060"/>
              </a:solidFill>
              <a:latin typeface="Arial" panose="020B0604020202020204" pitchFamily="34" charset="0"/>
              <a:ea typeface="Arial"/>
              <a:cs typeface="Arial" panose="020B0604020202020204" pitchFamily="34" charset="0"/>
              <a:sym typeface="Arial"/>
            </a:endParaRPr>
          </a:p>
          <a:p>
            <a:pPr algn="l">
              <a:lnSpc>
                <a:spcPct val="100000"/>
              </a:lnSpc>
              <a:spcBef>
                <a:spcPts val="0"/>
              </a:spcBef>
            </a:pPr>
            <a:r>
              <a:rPr lang="en" dirty="0">
                <a:solidFill>
                  <a:srgbClr val="002060"/>
                </a:solidFill>
                <a:latin typeface="Times New Roman" panose="02020603050405020304" pitchFamily="18" charset="0"/>
                <a:ea typeface="Arial"/>
                <a:cs typeface="Times New Roman" panose="02020603050405020304" pitchFamily="18" charset="0"/>
                <a:sym typeface="Arial"/>
              </a:rPr>
              <a:t>4.1 The student will explain the impact of geographic factors in the expansion and development of Virginia, </a:t>
            </a:r>
            <a:r>
              <a:rPr lang="en" b="1" dirty="0">
                <a:solidFill>
                  <a:srgbClr val="002060"/>
                </a:solidFill>
                <a:latin typeface="Times New Roman" panose="02020603050405020304" pitchFamily="18" charset="0"/>
                <a:ea typeface="Arial"/>
                <a:cs typeface="Times New Roman" panose="02020603050405020304" pitchFamily="18" charset="0"/>
                <a:sym typeface="Arial"/>
              </a:rPr>
              <a:t>with emphasis on </a:t>
            </a:r>
            <a:r>
              <a:rPr lang="en" dirty="0" smtClean="0">
                <a:solidFill>
                  <a:srgbClr val="002060"/>
                </a:solidFill>
                <a:latin typeface="Times New Roman" panose="02020603050405020304" pitchFamily="18" charset="0"/>
                <a:cs typeface="Times New Roman" panose="02020603050405020304" pitchFamily="18" charset="0"/>
                <a:sym typeface="Arial"/>
              </a:rPr>
              <a:t>the </a:t>
            </a:r>
            <a:r>
              <a:rPr lang="en" dirty="0">
                <a:solidFill>
                  <a:srgbClr val="002060"/>
                </a:solidFill>
                <a:latin typeface="Times New Roman" panose="02020603050405020304" pitchFamily="18" charset="0"/>
                <a:cs typeface="Times New Roman" panose="02020603050405020304" pitchFamily="18" charset="0"/>
                <a:sym typeface="Arial"/>
              </a:rPr>
              <a:t>location of American Indians, various European settlers, and African slaves; and the location and growth of cities in relation to the Atlantic Ocean, the Chesapeake Bay, </a:t>
            </a:r>
            <a:r>
              <a:rPr lang="en" b="1" dirty="0">
                <a:solidFill>
                  <a:srgbClr val="002060"/>
                </a:solidFill>
                <a:latin typeface="Times New Roman" panose="02020603050405020304" pitchFamily="18" charset="0"/>
                <a:cs typeface="Times New Roman" panose="02020603050405020304" pitchFamily="18" charset="0"/>
                <a:sym typeface="Arial"/>
              </a:rPr>
              <a:t>major rivers, </a:t>
            </a:r>
            <a:r>
              <a:rPr lang="en" dirty="0">
                <a:solidFill>
                  <a:srgbClr val="002060"/>
                </a:solidFill>
                <a:latin typeface="Times New Roman" panose="02020603050405020304" pitchFamily="18" charset="0"/>
                <a:cs typeface="Times New Roman" panose="02020603050405020304" pitchFamily="18" charset="0"/>
                <a:sym typeface="Arial"/>
              </a:rPr>
              <a:t>the fall line/fall zone, and the Shenandoah Valley</a:t>
            </a:r>
            <a:r>
              <a:rPr lang="en" b="1" dirty="0">
                <a:solidFill>
                  <a:srgbClr val="002060"/>
                </a:solidFill>
                <a:latin typeface="Times New Roman" panose="02020603050405020304" pitchFamily="18" charset="0"/>
                <a:cs typeface="Times New Roman" panose="02020603050405020304" pitchFamily="18" charset="0"/>
                <a:sym typeface="Arial"/>
              </a:rPr>
              <a:t>.</a:t>
            </a:r>
            <a:endParaRPr b="1" dirty="0">
              <a:solidFill>
                <a:srgbClr val="002060"/>
              </a:solidFill>
              <a:latin typeface="Times New Roman" panose="02020603050405020304" pitchFamily="18" charset="0"/>
              <a:cs typeface="Times New Roman" panose="02020603050405020304" pitchFamily="18" charset="0"/>
              <a:sym typeface="Arial"/>
            </a:endParaRPr>
          </a:p>
        </p:txBody>
      </p:sp>
      <p:pic>
        <p:nvPicPr>
          <p:cNvPr id="644" name="Google Shape;644;p63"/>
          <p:cNvPicPr preferRelativeResize="0"/>
          <p:nvPr/>
        </p:nvPicPr>
        <p:blipFill>
          <a:blip r:embed="rId3">
            <a:alphaModFix/>
          </a:blip>
          <a:stretch>
            <a:fillRect/>
          </a:stretch>
        </p:blipFill>
        <p:spPr>
          <a:xfrm>
            <a:off x="294025" y="432672"/>
            <a:ext cx="3329224" cy="427814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4"/>
          <p:cNvSpPr txBox="1">
            <a:spLocks noGrp="1"/>
          </p:cNvSpPr>
          <p:nvPr>
            <p:ph type="ctrTitle"/>
          </p:nvPr>
        </p:nvSpPr>
        <p:spPr>
          <a:xfrm>
            <a:off x="7083450" y="907500"/>
            <a:ext cx="1670700" cy="532200"/>
          </a:xfrm>
          <a:prstGeom prst="rect">
            <a:avLst/>
          </a:prstGeom>
          <a:noFill/>
          <a:ln>
            <a:noFill/>
          </a:ln>
        </p:spPr>
        <p:txBody>
          <a:bodyPr spcFirstLastPara="1" vert="horz" wrap="square" lIns="91425" tIns="91425" rIns="91425" bIns="91425" rtlCol="0" anchor="b" anchorCtr="0">
            <a:noAutofit/>
          </a:bodyPr>
          <a:lstStyle/>
          <a:p>
            <a:pPr>
              <a:lnSpc>
                <a:spcPct val="100000"/>
              </a:lnSpc>
              <a:spcBef>
                <a:spcPts val="0"/>
              </a:spcBef>
              <a:buSzPts val="5200"/>
            </a:pPr>
            <a:r>
              <a:rPr lang="en" sz="2800" b="1" dirty="0">
                <a:solidFill>
                  <a:srgbClr val="002060"/>
                </a:solidFill>
                <a:latin typeface="Times New Roman" panose="02020603050405020304" pitchFamily="18" charset="0"/>
                <a:cs typeface="Times New Roman" panose="02020603050405020304" pitchFamily="18" charset="0"/>
              </a:rPr>
              <a:t>2001</a:t>
            </a:r>
            <a:endParaRPr sz="2200" b="1" dirty="0">
              <a:solidFill>
                <a:srgbClr val="002060"/>
              </a:solidFill>
              <a:latin typeface="Times New Roman" panose="02020603050405020304" pitchFamily="18" charset="0"/>
              <a:cs typeface="Times New Roman" panose="02020603050405020304" pitchFamily="18" charset="0"/>
            </a:endParaRPr>
          </a:p>
        </p:txBody>
      </p:sp>
      <p:sp>
        <p:nvSpPr>
          <p:cNvPr id="651" name="Google Shape;651;p64"/>
          <p:cNvSpPr txBox="1">
            <a:spLocks noGrp="1"/>
          </p:cNvSpPr>
          <p:nvPr>
            <p:ph type="subTitle" idx="1"/>
          </p:nvPr>
        </p:nvSpPr>
        <p:spPr>
          <a:xfrm>
            <a:off x="177950" y="161000"/>
            <a:ext cx="7287300" cy="5092800"/>
          </a:xfrm>
          <a:prstGeom prst="rect">
            <a:avLst/>
          </a:prstGeom>
          <a:noFill/>
          <a:ln>
            <a:noFill/>
          </a:ln>
        </p:spPr>
        <p:txBody>
          <a:bodyPr spcFirstLastPara="1" vert="horz" wrap="square" lIns="91425" tIns="91425" rIns="91425" bIns="91425" rtlCol="0" anchor="t" anchorCtr="0">
            <a:noAutofit/>
          </a:bodyPr>
          <a:lstStyle/>
          <a:p>
            <a:pPr algn="l">
              <a:lnSpc>
                <a:spcPct val="100000"/>
              </a:lnSpc>
              <a:spcBef>
                <a:spcPts val="0"/>
              </a:spcBef>
            </a:pPr>
            <a:r>
              <a:rPr lang="en" sz="1200" dirty="0">
                <a:latin typeface="Arial"/>
                <a:ea typeface="Arial"/>
                <a:cs typeface="Arial"/>
                <a:sym typeface="Arial"/>
              </a:rPr>
              <a:t>Resolution Number 2001-35</a:t>
            </a:r>
            <a:endParaRPr sz="1200" dirty="0">
              <a:latin typeface="Arial"/>
              <a:ea typeface="Arial"/>
              <a:cs typeface="Arial"/>
              <a:sym typeface="Arial"/>
            </a:endParaRPr>
          </a:p>
          <a:p>
            <a:pPr algn="l">
              <a:lnSpc>
                <a:spcPct val="100000"/>
              </a:lnSpc>
              <a:spcBef>
                <a:spcPts val="0"/>
              </a:spcBef>
            </a:pPr>
            <a:r>
              <a:rPr lang="en" sz="1200" dirty="0">
                <a:latin typeface="Arial"/>
                <a:ea typeface="Arial"/>
                <a:cs typeface="Arial"/>
                <a:sym typeface="Arial"/>
              </a:rPr>
              <a:t>July 26, 2001</a:t>
            </a:r>
            <a:endParaRPr sz="1200" dirty="0">
              <a:latin typeface="Arial"/>
              <a:ea typeface="Arial"/>
              <a:cs typeface="Arial"/>
              <a:sym typeface="Arial"/>
            </a:endParaRPr>
          </a:p>
          <a:p>
            <a:pPr algn="l">
              <a:lnSpc>
                <a:spcPct val="100000"/>
              </a:lnSpc>
              <a:spcBef>
                <a:spcPts val="0"/>
              </a:spcBef>
            </a:pPr>
            <a:endParaRPr sz="1200" dirty="0">
              <a:latin typeface="Arial"/>
              <a:ea typeface="Arial"/>
              <a:cs typeface="Arial"/>
              <a:sym typeface="Arial"/>
            </a:endParaRPr>
          </a:p>
          <a:p>
            <a:pPr algn="l">
              <a:lnSpc>
                <a:spcPct val="100000"/>
              </a:lnSpc>
              <a:spcBef>
                <a:spcPts val="0"/>
              </a:spcBef>
            </a:pPr>
            <a:r>
              <a:rPr lang="en" sz="1200" dirty="0">
                <a:latin typeface="Arial" panose="020B0604020202020204" pitchFamily="34" charset="0"/>
                <a:ea typeface="Arial"/>
                <a:cs typeface="Arial" panose="020B0604020202020204" pitchFamily="34" charset="0"/>
                <a:sym typeface="Arial"/>
              </a:rPr>
              <a:t>WHEREAS, in March 2001, the Board of Education approved the revised History and Social Science Standards of Learning and requested a review of the companion 1999 History and Social Science Teacher Resource Guide; and</a:t>
            </a:r>
            <a:endParaRPr sz="1200" dirty="0">
              <a:latin typeface="Arial" panose="020B0604020202020204" pitchFamily="34" charset="0"/>
              <a:ea typeface="Arial"/>
              <a:cs typeface="Arial" panose="020B0604020202020204" pitchFamily="34" charset="0"/>
              <a:sym typeface="Arial"/>
            </a:endParaRPr>
          </a:p>
          <a:p>
            <a:pPr algn="l">
              <a:lnSpc>
                <a:spcPct val="100000"/>
              </a:lnSpc>
              <a:spcBef>
                <a:spcPts val="0"/>
              </a:spcBef>
            </a:pPr>
            <a:endParaRPr sz="1200" dirty="0">
              <a:highlight>
                <a:schemeClr val="accent6"/>
              </a:highlight>
              <a:latin typeface="Arial" panose="020B0604020202020204" pitchFamily="34" charset="0"/>
              <a:ea typeface="Arial"/>
              <a:cs typeface="Arial" panose="020B0604020202020204" pitchFamily="34" charset="0"/>
              <a:sym typeface="Arial"/>
            </a:endParaRPr>
          </a:p>
          <a:p>
            <a:pPr algn="l">
              <a:lnSpc>
                <a:spcPct val="100000"/>
              </a:lnSpc>
              <a:spcBef>
                <a:spcPts val="0"/>
              </a:spcBef>
            </a:pPr>
            <a:r>
              <a:rPr lang="en" sz="1200" dirty="0">
                <a:latin typeface="Arial" panose="020B0604020202020204" pitchFamily="34" charset="0"/>
                <a:cs typeface="Arial" panose="020B0604020202020204" pitchFamily="34" charset="0"/>
                <a:sym typeface="Arial"/>
              </a:rPr>
              <a:t>WHEREAS, the History and Social Science Teacher Resource Guide was revised primarily in two specific areas: (a) sequencing for effective instruction and assessment and (b) quantity of material for effective teaching within available instructional time; and</a:t>
            </a:r>
            <a:endParaRPr sz="1200" dirty="0">
              <a:latin typeface="Arial" panose="020B0604020202020204" pitchFamily="34" charset="0"/>
              <a:cs typeface="Arial" panose="020B0604020202020204" pitchFamily="34" charset="0"/>
              <a:sym typeface="Arial"/>
            </a:endParaRPr>
          </a:p>
          <a:p>
            <a:pPr algn="l">
              <a:lnSpc>
                <a:spcPct val="100000"/>
              </a:lnSpc>
              <a:spcBef>
                <a:spcPts val="0"/>
              </a:spcBef>
            </a:pPr>
            <a:endParaRPr sz="1200" dirty="0">
              <a:latin typeface="Arial" panose="020B0604020202020204" pitchFamily="34" charset="0"/>
              <a:cs typeface="Arial" panose="020B0604020202020204" pitchFamily="34" charset="0"/>
              <a:sym typeface="Arial"/>
            </a:endParaRPr>
          </a:p>
          <a:p>
            <a:pPr algn="l">
              <a:lnSpc>
                <a:spcPct val="100000"/>
              </a:lnSpc>
              <a:spcBef>
                <a:spcPts val="0"/>
              </a:spcBef>
            </a:pPr>
            <a:r>
              <a:rPr lang="en" sz="1200" dirty="0">
                <a:latin typeface="Arial" panose="020B0604020202020204" pitchFamily="34" charset="0"/>
                <a:cs typeface="Arial" panose="020B0604020202020204" pitchFamily="34" charset="0"/>
                <a:sym typeface="Arial"/>
              </a:rPr>
              <a:t>WHEREAS, the History and Social Science Teacher Resource Guide has been supplemented to recognize additional contributions and experiences of men and women of diverse racial, ethnic, cultural and religious groups in the history of Virginia, the United States and the world; and</a:t>
            </a:r>
            <a:endParaRPr sz="1200" dirty="0">
              <a:latin typeface="Arial" panose="020B0604020202020204" pitchFamily="34" charset="0"/>
              <a:cs typeface="Arial" panose="020B0604020202020204" pitchFamily="34" charset="0"/>
              <a:sym typeface="Arial"/>
            </a:endParaRPr>
          </a:p>
          <a:p>
            <a:pPr algn="l">
              <a:lnSpc>
                <a:spcPct val="100000"/>
              </a:lnSpc>
              <a:spcBef>
                <a:spcPts val="0"/>
              </a:spcBef>
            </a:pPr>
            <a:endParaRPr sz="1200" dirty="0">
              <a:latin typeface="Arial" panose="020B0604020202020204" pitchFamily="34" charset="0"/>
              <a:ea typeface="Arial"/>
              <a:cs typeface="Arial" panose="020B0604020202020204" pitchFamily="34" charset="0"/>
              <a:sym typeface="Arial"/>
            </a:endParaRPr>
          </a:p>
          <a:p>
            <a:pPr algn="l">
              <a:lnSpc>
                <a:spcPct val="100000"/>
              </a:lnSpc>
              <a:spcBef>
                <a:spcPts val="0"/>
              </a:spcBef>
            </a:pPr>
            <a:r>
              <a:rPr lang="en" sz="1200" dirty="0">
                <a:latin typeface="Arial" panose="020B0604020202020204" pitchFamily="34" charset="0"/>
                <a:ea typeface="Arial"/>
                <a:cs typeface="Arial" panose="020B0604020202020204" pitchFamily="34" charset="0"/>
                <a:sym typeface="Arial"/>
              </a:rPr>
              <a:t>WHEREAS, the Board has conducted public hearings on the revised Teacher Resource Guide for the History and Social Science Standards of Learning and comments from those hearings have been incorporated into the final document; and</a:t>
            </a:r>
            <a:endParaRPr sz="1200" dirty="0">
              <a:latin typeface="Arial" panose="020B0604020202020204" pitchFamily="34" charset="0"/>
              <a:ea typeface="Arial"/>
              <a:cs typeface="Arial" panose="020B0604020202020204" pitchFamily="34" charset="0"/>
              <a:sym typeface="Arial"/>
            </a:endParaRPr>
          </a:p>
          <a:p>
            <a:pPr algn="l">
              <a:lnSpc>
                <a:spcPct val="100000"/>
              </a:lnSpc>
              <a:spcBef>
                <a:spcPts val="0"/>
              </a:spcBef>
            </a:pPr>
            <a:endParaRPr sz="1200" dirty="0">
              <a:latin typeface="Arial" panose="020B0604020202020204" pitchFamily="34" charset="0"/>
              <a:ea typeface="Arial"/>
              <a:cs typeface="Arial" panose="020B0604020202020204" pitchFamily="34" charset="0"/>
              <a:sym typeface="Arial"/>
            </a:endParaRPr>
          </a:p>
          <a:p>
            <a:pPr algn="l">
              <a:lnSpc>
                <a:spcPct val="100000"/>
              </a:lnSpc>
              <a:spcBef>
                <a:spcPts val="0"/>
              </a:spcBef>
            </a:pPr>
            <a:r>
              <a:rPr lang="en" sz="1200" dirty="0">
                <a:latin typeface="Arial" panose="020B0604020202020204" pitchFamily="34" charset="0"/>
                <a:ea typeface="Arial"/>
                <a:cs typeface="Arial" panose="020B0604020202020204" pitchFamily="34" charset="0"/>
                <a:sym typeface="Arial"/>
              </a:rPr>
              <a:t>WHEREAS, the name for the Guide has been changed to Curriculum Framework to reflect the intended use of the document for school divisions; and</a:t>
            </a:r>
            <a:endParaRPr sz="1200" dirty="0">
              <a:latin typeface="Arial" panose="020B0604020202020204" pitchFamily="34" charset="0"/>
              <a:ea typeface="Arial"/>
              <a:cs typeface="Arial" panose="020B0604020202020204" pitchFamily="34" charset="0"/>
              <a:sym typeface="Arial"/>
            </a:endParaRPr>
          </a:p>
          <a:p>
            <a:pPr algn="l">
              <a:lnSpc>
                <a:spcPct val="100000"/>
              </a:lnSpc>
              <a:spcBef>
                <a:spcPts val="0"/>
              </a:spcBef>
            </a:pPr>
            <a:endParaRPr sz="1200" dirty="0">
              <a:latin typeface="Arial" panose="020B0604020202020204" pitchFamily="34" charset="0"/>
              <a:ea typeface="Arial"/>
              <a:cs typeface="Arial" panose="020B0604020202020204" pitchFamily="34" charset="0"/>
              <a:sym typeface="Arial"/>
            </a:endParaRPr>
          </a:p>
          <a:p>
            <a:pPr algn="l">
              <a:lnSpc>
                <a:spcPct val="100000"/>
              </a:lnSpc>
              <a:spcBef>
                <a:spcPts val="0"/>
              </a:spcBef>
            </a:pPr>
            <a:r>
              <a:rPr lang="en" sz="1200" dirty="0">
                <a:latin typeface="Arial" panose="020B0604020202020204" pitchFamily="34" charset="0"/>
                <a:ea typeface="Arial"/>
                <a:cs typeface="Arial" panose="020B0604020202020204" pitchFamily="34" charset="0"/>
                <a:sym typeface="Arial"/>
              </a:rPr>
              <a:t>NOW, THEREFORE, BE IT RESOLVED by the Board of Education that the revised Curriculum Framework for the History and Social Science Standards of Learning will be approved for implementation in Virginia’s public schools.</a:t>
            </a:r>
            <a:endParaRPr sz="1200" dirty="0">
              <a:latin typeface="Arial" panose="020B0604020202020204" pitchFamily="34" charset="0"/>
              <a:ea typeface="Arial"/>
              <a:cs typeface="Arial" panose="020B0604020202020204" pitchFamily="34" charset="0"/>
              <a:sym typeface="Arial"/>
            </a:endParaRPr>
          </a:p>
          <a:p>
            <a:pPr algn="l">
              <a:lnSpc>
                <a:spcPct val="100000"/>
              </a:lnSpc>
              <a:spcBef>
                <a:spcPts val="0"/>
              </a:spcBef>
            </a:pPr>
            <a:endParaRPr sz="900" dirty="0">
              <a:latin typeface="Arial"/>
              <a:ea typeface="Arial"/>
              <a:cs typeface="Arial"/>
              <a:sym typeface="Arial"/>
            </a:endParaRPr>
          </a:p>
          <a:p>
            <a:pPr algn="r">
              <a:lnSpc>
                <a:spcPct val="100000"/>
              </a:lnSpc>
              <a:spcBef>
                <a:spcPts val="0"/>
              </a:spcBef>
            </a:pPr>
            <a:endParaRPr sz="900" dirty="0">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5"/>
          <p:cNvSpPr txBox="1"/>
          <p:nvPr/>
        </p:nvSpPr>
        <p:spPr>
          <a:xfrm>
            <a:off x="3775500" y="1449527"/>
            <a:ext cx="5056800" cy="46163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endParaRPr>
              <a:latin typeface="Josefin Sans"/>
              <a:ea typeface="Josefin Sans"/>
              <a:cs typeface="Josefin Sans"/>
              <a:sym typeface="Josefin Sans"/>
            </a:endParaRPr>
          </a:p>
        </p:txBody>
      </p:sp>
      <p:sp>
        <p:nvSpPr>
          <p:cNvPr id="657" name="Google Shape;657;p65"/>
          <p:cNvSpPr txBox="1"/>
          <p:nvPr/>
        </p:nvSpPr>
        <p:spPr>
          <a:xfrm>
            <a:off x="3299600" y="950468"/>
            <a:ext cx="5731189" cy="4154953"/>
          </a:xfrm>
          <a:prstGeom prst="rect">
            <a:avLst/>
          </a:prstGeom>
          <a:noFill/>
          <a:ln>
            <a:noFill/>
          </a:ln>
        </p:spPr>
        <p:txBody>
          <a:bodyPr spcFirstLastPara="1" wrap="square" lIns="91425" tIns="91425" rIns="91425" bIns="91425" anchor="t" anchorCtr="0">
            <a:spAutoFit/>
          </a:bodyPr>
          <a:lstStyle/>
          <a:p>
            <a:pPr>
              <a:buClr>
                <a:schemeClr val="dk1"/>
              </a:buClr>
              <a:buSzPts val="1100"/>
            </a:pPr>
            <a:r>
              <a:rPr lang="en" sz="1600" b="1" dirty="0">
                <a:solidFill>
                  <a:schemeClr val="dk1"/>
                </a:solidFill>
                <a:latin typeface="Times New Roman"/>
                <a:ea typeface="Times New Roman"/>
                <a:cs typeface="Times New Roman"/>
                <a:sym typeface="Times New Roman"/>
              </a:rPr>
              <a:t>Virginia: The Land and Its First Inhabitants</a:t>
            </a:r>
            <a:endParaRPr sz="1600" dirty="0">
              <a:solidFill>
                <a:schemeClr val="dk1"/>
              </a:solidFill>
              <a:latin typeface="Times New Roman"/>
              <a:ea typeface="Times New Roman"/>
              <a:cs typeface="Times New Roman"/>
              <a:sym typeface="Times New Roman"/>
            </a:endParaRPr>
          </a:p>
          <a:p>
            <a:pPr marL="575945" indent="-575945">
              <a:buClr>
                <a:schemeClr val="dk1"/>
              </a:buClr>
              <a:buSzPts val="1100"/>
            </a:pPr>
            <a:r>
              <a:rPr lang="en" sz="1600" b="1" dirty="0">
                <a:solidFill>
                  <a:schemeClr val="dk1"/>
                </a:solidFill>
                <a:latin typeface="Times New Roman"/>
                <a:ea typeface="Times New Roman"/>
                <a:cs typeface="Times New Roman"/>
                <a:sym typeface="Times New Roman"/>
              </a:rPr>
              <a:t>VS.2	The student will demonstrate knowledge of the geography and early inhabitants of Virginia by</a:t>
            </a:r>
            <a:endParaRPr sz="1600" b="1" dirty="0">
              <a:solidFill>
                <a:schemeClr val="dk1"/>
              </a:solidFill>
              <a:latin typeface="Times New Roman"/>
              <a:ea typeface="Times New Roman"/>
              <a:cs typeface="Times New Roman"/>
              <a:sym typeface="Times New Roman"/>
            </a:endParaRPr>
          </a:p>
          <a:p>
            <a:pPr marL="914400" indent="-311150">
              <a:buClr>
                <a:schemeClr val="dk1"/>
              </a:buClr>
              <a:buSzPts val="1300"/>
              <a:buFont typeface="Times New Roman"/>
              <a:buAutoNum type="alphaLcParenR"/>
            </a:pPr>
            <a:r>
              <a:rPr lang="en" sz="1400" dirty="0">
                <a:solidFill>
                  <a:schemeClr val="dk1"/>
                </a:solidFill>
                <a:latin typeface="Times New Roman"/>
                <a:ea typeface="Times New Roman"/>
                <a:cs typeface="Times New Roman"/>
                <a:sym typeface="Times New Roman"/>
              </a:rPr>
              <a:t>locating Virginia and its bordering states on maps of the United States;</a:t>
            </a:r>
            <a:endParaRPr sz="1400" dirty="0">
              <a:solidFill>
                <a:schemeClr val="dk1"/>
              </a:solidFill>
              <a:latin typeface="Times New Roman"/>
              <a:ea typeface="Times New Roman"/>
              <a:cs typeface="Times New Roman"/>
              <a:sym typeface="Times New Roman"/>
            </a:endParaRPr>
          </a:p>
          <a:p>
            <a:pPr marL="914400" indent="-311150">
              <a:buClr>
                <a:schemeClr val="dk1"/>
              </a:buClr>
              <a:buSzPts val="1300"/>
              <a:buFont typeface="Times New Roman"/>
              <a:buAutoNum type="alphaLcParenR"/>
            </a:pPr>
            <a:r>
              <a:rPr lang="en" sz="1400" dirty="0">
                <a:solidFill>
                  <a:schemeClr val="dk1"/>
                </a:solidFill>
                <a:latin typeface="Times New Roman"/>
                <a:ea typeface="Times New Roman"/>
                <a:cs typeface="Times New Roman"/>
                <a:sym typeface="Times New Roman"/>
              </a:rPr>
              <a:t>locating and describing Virginia’s Coastal Plain (Tidewater), Piedmont, Blue Ridge Mountains, Valley and Ridge, and Appalachian Plateau;</a:t>
            </a:r>
            <a:endParaRPr sz="1400" dirty="0">
              <a:solidFill>
                <a:schemeClr val="dk1"/>
              </a:solidFill>
              <a:latin typeface="Times New Roman"/>
              <a:ea typeface="Times New Roman"/>
              <a:cs typeface="Times New Roman"/>
              <a:sym typeface="Times New Roman"/>
            </a:endParaRPr>
          </a:p>
          <a:p>
            <a:pPr marL="914400" indent="-311150">
              <a:buClr>
                <a:schemeClr val="dk1"/>
              </a:buClr>
              <a:buSzPts val="1300"/>
              <a:buFont typeface="Times New Roman"/>
              <a:buAutoNum type="alphaLcParenR"/>
            </a:pPr>
            <a:r>
              <a:rPr lang="en" sz="1400" b="1" dirty="0">
                <a:latin typeface="Times New Roman" panose="02020603050405020304" pitchFamily="18" charset="0"/>
                <a:cs typeface="Times New Roman" panose="02020603050405020304" pitchFamily="18" charset="0"/>
                <a:sym typeface="Times New Roman"/>
              </a:rPr>
              <a:t>locating and identifying water </a:t>
            </a:r>
            <a:r>
              <a:rPr lang="en" sz="1400" b="1" u="sng" dirty="0">
                <a:latin typeface="Times New Roman" panose="02020603050405020304" pitchFamily="18" charset="0"/>
                <a:cs typeface="Times New Roman" panose="02020603050405020304" pitchFamily="18" charset="0"/>
                <a:sym typeface="Times New Roman"/>
              </a:rPr>
              <a:t>features important to the early history of Virginia (Atlantic Ocean, Chesapeake Bay, James River, York River, Potomac River, and Rappahannock River);</a:t>
            </a:r>
            <a:endParaRPr sz="1400" b="1" u="sng" dirty="0">
              <a:latin typeface="Times New Roman" panose="02020603050405020304" pitchFamily="18" charset="0"/>
              <a:cs typeface="Times New Roman" panose="02020603050405020304" pitchFamily="18" charset="0"/>
              <a:sym typeface="Times New Roman"/>
            </a:endParaRPr>
          </a:p>
          <a:p>
            <a:pPr marL="914400" indent="-311150">
              <a:buClr>
                <a:schemeClr val="dk1"/>
              </a:buClr>
              <a:buSzPts val="1300"/>
              <a:buFont typeface="Times New Roman"/>
              <a:buAutoNum type="alphaLcParenR"/>
            </a:pPr>
            <a:r>
              <a:rPr lang="en" sz="1400" dirty="0">
                <a:solidFill>
                  <a:schemeClr val="dk1"/>
                </a:solidFill>
                <a:latin typeface="Times New Roman"/>
                <a:ea typeface="Times New Roman"/>
                <a:cs typeface="Times New Roman"/>
                <a:sym typeface="Times New Roman"/>
              </a:rPr>
              <a:t>locating three American Indian (First American) language groups (the Algonquian, the Siouan, and the Iroquoian) on a map of Virginia;</a:t>
            </a:r>
            <a:endParaRPr sz="1400" dirty="0">
              <a:solidFill>
                <a:schemeClr val="dk1"/>
              </a:solidFill>
              <a:latin typeface="Times New Roman"/>
              <a:ea typeface="Times New Roman"/>
              <a:cs typeface="Times New Roman"/>
              <a:sym typeface="Times New Roman"/>
            </a:endParaRPr>
          </a:p>
          <a:p>
            <a:pPr marL="914400" indent="-311150">
              <a:buClr>
                <a:schemeClr val="dk1"/>
              </a:buClr>
              <a:buSzPts val="1300"/>
              <a:buFont typeface="Times New Roman"/>
              <a:buAutoNum type="alphaLcParenR"/>
            </a:pPr>
            <a:r>
              <a:rPr lang="en" sz="1400" dirty="0">
                <a:solidFill>
                  <a:schemeClr val="dk1"/>
                </a:solidFill>
                <a:latin typeface="Times New Roman"/>
                <a:ea typeface="Times New Roman"/>
                <a:cs typeface="Times New Roman"/>
                <a:sym typeface="Times New Roman"/>
              </a:rPr>
              <a:t>describing how American Indians (First Americans) adapted to the climate and their environment to secure food, clothing, and shelter.</a:t>
            </a:r>
            <a:endParaRPr sz="1400" b="1" dirty="0">
              <a:solidFill>
                <a:schemeClr val="dk1"/>
              </a:solidFill>
              <a:latin typeface="Century Gothic"/>
              <a:ea typeface="Century Gothic"/>
              <a:cs typeface="Century Gothic"/>
              <a:sym typeface="Century Gothic"/>
            </a:endParaRPr>
          </a:p>
        </p:txBody>
      </p:sp>
      <p:pic>
        <p:nvPicPr>
          <p:cNvPr id="658" name="Google Shape;658;p65"/>
          <p:cNvPicPr preferRelativeResize="0"/>
          <p:nvPr/>
        </p:nvPicPr>
        <p:blipFill rotWithShape="1">
          <a:blip r:embed="rId3">
            <a:alphaModFix/>
          </a:blip>
          <a:srcRect l="12625"/>
          <a:stretch/>
        </p:blipFill>
        <p:spPr>
          <a:xfrm>
            <a:off x="270951" y="273844"/>
            <a:ext cx="2875900" cy="3970275"/>
          </a:xfrm>
          <a:prstGeom prst="rect">
            <a:avLst/>
          </a:prstGeom>
          <a:ln>
            <a:noFill/>
          </a:ln>
          <a:effectLst>
            <a:outerShdw blurRad="292100" dist="139700" dir="2700000" algn="tl" rotWithShape="0">
              <a:srgbClr val="333333">
                <a:alpha val="65000"/>
              </a:srgbClr>
            </a:outerShdw>
          </a:effectLst>
        </p:spPr>
      </p:pic>
      <p:sp>
        <p:nvSpPr>
          <p:cNvPr id="659" name="Google Shape;659;p65"/>
          <p:cNvSpPr txBox="1">
            <a:spLocks noGrp="1"/>
          </p:cNvSpPr>
          <p:nvPr>
            <p:ph type="title"/>
          </p:nvPr>
        </p:nvSpPr>
        <p:spPr>
          <a:prstGeom prst="rect">
            <a:avLst/>
          </a:prstGeom>
          <a:noFill/>
          <a:ln>
            <a:noFill/>
          </a:ln>
        </p:spPr>
        <p:txBody>
          <a:bodyPr spcFirstLastPara="1" vert="horz" wrap="square" lIns="91425" tIns="91425" rIns="91425" bIns="91425" rtlCol="0" anchor="b" anchorCtr="0">
            <a:noAutofit/>
          </a:bodyPr>
          <a:lstStyle/>
          <a:p>
            <a:pPr algn="r">
              <a:lnSpc>
                <a:spcPct val="100000"/>
              </a:lnSpc>
              <a:spcBef>
                <a:spcPts val="0"/>
              </a:spcBef>
              <a:buSzPts val="5200"/>
            </a:pPr>
            <a:r>
              <a:rPr lang="en" b="1" dirty="0">
                <a:solidFill>
                  <a:srgbClr val="002060"/>
                </a:solidFill>
                <a:latin typeface="Times New Roman" panose="02020603050405020304" pitchFamily="18" charset="0"/>
                <a:cs typeface="Times New Roman" panose="02020603050405020304" pitchFamily="18" charset="0"/>
              </a:rPr>
              <a:t>2001</a:t>
            </a:r>
            <a:endParaRPr sz="22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6"/>
          <p:cNvSpPr txBox="1"/>
          <p:nvPr/>
        </p:nvSpPr>
        <p:spPr>
          <a:xfrm>
            <a:off x="169950" y="2460425"/>
            <a:ext cx="3000000" cy="461635"/>
          </a:xfrm>
          <a:prstGeom prst="rect">
            <a:avLst/>
          </a:prstGeom>
          <a:noFill/>
          <a:ln>
            <a:noFill/>
          </a:ln>
        </p:spPr>
        <p:txBody>
          <a:bodyPr spcFirstLastPara="1" wrap="square" lIns="91425" tIns="91425" rIns="91425" bIns="91425" anchor="t" anchorCtr="0">
            <a:spAutoFit/>
          </a:bodyPr>
          <a:lstStyle/>
          <a:p>
            <a:endParaRPr/>
          </a:p>
        </p:txBody>
      </p:sp>
      <p:sp>
        <p:nvSpPr>
          <p:cNvPr id="665" name="Google Shape;665;p66"/>
          <p:cNvSpPr txBox="1">
            <a:spLocks noGrp="1"/>
          </p:cNvSpPr>
          <p:nvPr>
            <p:ph type="title"/>
          </p:nvPr>
        </p:nvSpPr>
        <p:spPr>
          <a:xfrm>
            <a:off x="7145550" y="255050"/>
            <a:ext cx="1670700" cy="532200"/>
          </a:xfrm>
          <a:prstGeom prst="rect">
            <a:avLst/>
          </a:prstGeom>
          <a:noFill/>
          <a:ln>
            <a:noFill/>
          </a:ln>
        </p:spPr>
        <p:txBody>
          <a:bodyPr spcFirstLastPara="1" vert="horz" wrap="square" lIns="91425" tIns="91425" rIns="91425" bIns="91425" rtlCol="0" anchor="b" anchorCtr="0">
            <a:noAutofit/>
          </a:bodyPr>
          <a:lstStyle/>
          <a:p>
            <a:pPr algn="r">
              <a:lnSpc>
                <a:spcPct val="100000"/>
              </a:lnSpc>
              <a:spcBef>
                <a:spcPts val="0"/>
              </a:spcBef>
              <a:buSzPts val="5200"/>
            </a:pPr>
            <a:r>
              <a:rPr lang="en" b="1" dirty="0">
                <a:solidFill>
                  <a:srgbClr val="002060"/>
                </a:solidFill>
                <a:latin typeface="Times New Roman" panose="02020603050405020304" pitchFamily="18" charset="0"/>
                <a:cs typeface="Times New Roman" panose="02020603050405020304" pitchFamily="18" charset="0"/>
              </a:rPr>
              <a:t>2001</a:t>
            </a:r>
            <a:endParaRPr sz="2200" b="1" dirty="0">
              <a:solidFill>
                <a:srgbClr val="002060"/>
              </a:solidFill>
              <a:latin typeface="Times New Roman" panose="02020603050405020304" pitchFamily="18" charset="0"/>
              <a:cs typeface="Times New Roman" panose="02020603050405020304" pitchFamily="18" charset="0"/>
            </a:endParaRPr>
          </a:p>
        </p:txBody>
      </p:sp>
      <p:pic>
        <p:nvPicPr>
          <p:cNvPr id="666" name="Google Shape;666;p66"/>
          <p:cNvPicPr preferRelativeResize="0"/>
          <p:nvPr/>
        </p:nvPicPr>
        <p:blipFill>
          <a:blip r:embed="rId3">
            <a:alphaModFix/>
          </a:blip>
          <a:stretch>
            <a:fillRect/>
          </a:stretch>
        </p:blipFill>
        <p:spPr>
          <a:xfrm>
            <a:off x="112325" y="192875"/>
            <a:ext cx="3521627" cy="2826222"/>
          </a:xfrm>
          <a:prstGeom prst="rect">
            <a:avLst/>
          </a:prstGeom>
          <a:ln>
            <a:noFill/>
          </a:ln>
          <a:effectLst>
            <a:outerShdw blurRad="292100" dist="139700" dir="2700000" algn="tl" rotWithShape="0">
              <a:srgbClr val="333333">
                <a:alpha val="65000"/>
              </a:srgbClr>
            </a:outerShdw>
          </a:effectLst>
        </p:spPr>
      </p:pic>
      <p:pic>
        <p:nvPicPr>
          <p:cNvPr id="667" name="Google Shape;667;p66"/>
          <p:cNvPicPr preferRelativeResize="0"/>
          <p:nvPr/>
        </p:nvPicPr>
        <p:blipFill>
          <a:blip r:embed="rId4">
            <a:alphaModFix/>
          </a:blip>
          <a:stretch>
            <a:fillRect/>
          </a:stretch>
        </p:blipFill>
        <p:spPr>
          <a:xfrm>
            <a:off x="3720662" y="1324304"/>
            <a:ext cx="5375212" cy="3819197"/>
          </a:xfrm>
          <a:prstGeom prst="rect">
            <a:avLst/>
          </a:prstGeom>
          <a:noFill/>
          <a:ln>
            <a:noFill/>
          </a:ln>
        </p:spPr>
      </p:pic>
      <p:sp>
        <p:nvSpPr>
          <p:cNvPr id="668" name="Google Shape;668;p66"/>
          <p:cNvSpPr/>
          <p:nvPr/>
        </p:nvSpPr>
        <p:spPr>
          <a:xfrm>
            <a:off x="6503276" y="1852447"/>
            <a:ext cx="1418896" cy="3224050"/>
          </a:xfrm>
          <a:prstGeom prst="rect">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67"/>
          <p:cNvPicPr preferRelativeResize="0"/>
          <p:nvPr/>
        </p:nvPicPr>
        <p:blipFill rotWithShape="1">
          <a:blip r:embed="rId3">
            <a:alphaModFix/>
          </a:blip>
          <a:srcRect l="9551"/>
          <a:stretch/>
        </p:blipFill>
        <p:spPr>
          <a:xfrm>
            <a:off x="282995" y="497086"/>
            <a:ext cx="2347175" cy="3111306"/>
          </a:xfrm>
          <a:prstGeom prst="rect">
            <a:avLst/>
          </a:prstGeom>
          <a:ln>
            <a:noFill/>
          </a:ln>
          <a:effectLst>
            <a:outerShdw blurRad="292100" dist="139700" dir="2700000" algn="tl" rotWithShape="0">
              <a:srgbClr val="333333">
                <a:alpha val="65000"/>
              </a:srgbClr>
            </a:outerShdw>
          </a:effectLst>
        </p:spPr>
      </p:pic>
      <p:sp>
        <p:nvSpPr>
          <p:cNvPr id="674" name="Google Shape;674;p67"/>
          <p:cNvSpPr txBox="1"/>
          <p:nvPr/>
        </p:nvSpPr>
        <p:spPr>
          <a:xfrm>
            <a:off x="3775500" y="1449527"/>
            <a:ext cx="5056800" cy="46163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endParaRPr>
              <a:latin typeface="Josefin Sans"/>
              <a:ea typeface="Josefin Sans"/>
              <a:cs typeface="Josefin Sans"/>
              <a:sym typeface="Josefin Sans"/>
            </a:endParaRPr>
          </a:p>
        </p:txBody>
      </p:sp>
      <p:sp>
        <p:nvSpPr>
          <p:cNvPr id="675" name="Google Shape;675;p67"/>
          <p:cNvSpPr txBox="1"/>
          <p:nvPr/>
        </p:nvSpPr>
        <p:spPr>
          <a:xfrm>
            <a:off x="2890162" y="879683"/>
            <a:ext cx="5839800" cy="3845125"/>
          </a:xfrm>
          <a:prstGeom prst="rect">
            <a:avLst/>
          </a:prstGeom>
          <a:noFill/>
          <a:ln>
            <a:noFill/>
          </a:ln>
        </p:spPr>
        <p:txBody>
          <a:bodyPr spcFirstLastPara="1" wrap="square" lIns="91425" tIns="91425" rIns="91425" bIns="91425" anchor="t" anchorCtr="0">
            <a:spAutoFit/>
          </a:bodyPr>
          <a:lstStyle/>
          <a:p>
            <a:pPr marL="576343" marR="81793" indent="-574531">
              <a:lnSpc>
                <a:spcPct val="96044"/>
              </a:lnSpc>
              <a:spcBef>
                <a:spcPts val="491"/>
              </a:spcBef>
            </a:pPr>
            <a:r>
              <a:rPr lang="en" sz="1502" b="1" dirty="0">
                <a:solidFill>
                  <a:schemeClr val="dk1"/>
                </a:solidFill>
                <a:latin typeface="Century Gothic"/>
                <a:ea typeface="Century Gothic"/>
                <a:cs typeface="Century Gothic"/>
                <a:sym typeface="Century Gothic"/>
              </a:rPr>
              <a:t>Virginia: The Physical Geography and Native Peoples  </a:t>
            </a:r>
            <a:endParaRPr sz="1502" b="1" dirty="0">
              <a:solidFill>
                <a:schemeClr val="dk1"/>
              </a:solidFill>
              <a:latin typeface="Century Gothic"/>
              <a:ea typeface="Century Gothic"/>
              <a:cs typeface="Century Gothic"/>
              <a:sym typeface="Century Gothic"/>
            </a:endParaRPr>
          </a:p>
          <a:p>
            <a:pPr marL="576343" marR="81793" indent="-574531">
              <a:lnSpc>
                <a:spcPct val="96044"/>
              </a:lnSpc>
              <a:spcBef>
                <a:spcPts val="491"/>
              </a:spcBef>
              <a:buClr>
                <a:schemeClr val="dk1"/>
              </a:buClr>
              <a:buSzPts val="1100"/>
            </a:pPr>
            <a:r>
              <a:rPr lang="en" sz="1400" dirty="0">
                <a:solidFill>
                  <a:schemeClr val="dk1"/>
                </a:solidFill>
                <a:latin typeface="Times New Roman"/>
                <a:ea typeface="Times New Roman"/>
                <a:cs typeface="Times New Roman"/>
                <a:sym typeface="Times New Roman"/>
              </a:rPr>
              <a:t>VS.2 The student will demonstrate knowledge of the physical geography and native peoples, past and  present, of Virginia by  </a:t>
            </a:r>
            <a:endParaRPr sz="1400" dirty="0">
              <a:solidFill>
                <a:schemeClr val="dk1"/>
              </a:solidFill>
              <a:latin typeface="Times New Roman"/>
              <a:ea typeface="Times New Roman"/>
              <a:cs typeface="Times New Roman"/>
              <a:sym typeface="Times New Roman"/>
            </a:endParaRPr>
          </a:p>
          <a:p>
            <a:pPr marL="800100" indent="-228600">
              <a:spcBef>
                <a:spcPts val="28"/>
              </a:spcBef>
              <a:buClr>
                <a:schemeClr val="dk1"/>
              </a:buClr>
              <a:buSzPts val="1100"/>
            </a:pPr>
            <a:r>
              <a:rPr lang="en" sz="1300" dirty="0">
                <a:solidFill>
                  <a:schemeClr val="dk1"/>
                </a:solidFill>
                <a:latin typeface="Times New Roman"/>
                <a:ea typeface="Times New Roman"/>
                <a:cs typeface="Times New Roman"/>
                <a:sym typeface="Times New Roman"/>
              </a:rPr>
              <a:t>a) locating Virginia and its bordering states on maps of the United States;  </a:t>
            </a:r>
            <a:endParaRPr sz="1300" dirty="0">
              <a:solidFill>
                <a:schemeClr val="dk1"/>
              </a:solidFill>
              <a:latin typeface="Times New Roman"/>
              <a:ea typeface="Times New Roman"/>
              <a:cs typeface="Times New Roman"/>
              <a:sym typeface="Times New Roman"/>
            </a:endParaRPr>
          </a:p>
          <a:p>
            <a:pPr marL="800100" marR="536776" indent="-228600">
              <a:lnSpc>
                <a:spcPct val="95586"/>
              </a:lnSpc>
              <a:buClr>
                <a:schemeClr val="dk1"/>
              </a:buClr>
              <a:buSzPts val="1100"/>
            </a:pPr>
            <a:r>
              <a:rPr lang="en" sz="1300" dirty="0">
                <a:solidFill>
                  <a:schemeClr val="dk1"/>
                </a:solidFill>
                <a:latin typeface="Times New Roman"/>
                <a:ea typeface="Times New Roman"/>
                <a:cs typeface="Times New Roman"/>
                <a:sym typeface="Times New Roman"/>
              </a:rPr>
              <a:t>b) locating and describing Virginia’s Coastal Plain (Tidewater), Piedmont, Blue Ridge  Mountains, Valley and Ridge, and Appalachian Plateau;  </a:t>
            </a:r>
            <a:endParaRPr sz="1300" dirty="0">
              <a:solidFill>
                <a:schemeClr val="dk1"/>
              </a:solidFill>
              <a:latin typeface="Times New Roman"/>
              <a:ea typeface="Times New Roman"/>
              <a:cs typeface="Times New Roman"/>
              <a:sym typeface="Times New Roman"/>
            </a:endParaRPr>
          </a:p>
          <a:p>
            <a:pPr marL="800100" marR="215352" indent="-228600" algn="just">
              <a:lnSpc>
                <a:spcPct val="95815"/>
              </a:lnSpc>
              <a:spcBef>
                <a:spcPts val="33"/>
              </a:spcBef>
              <a:buClr>
                <a:schemeClr val="dk1"/>
              </a:buClr>
              <a:buSzPts val="1100"/>
            </a:pPr>
            <a:r>
              <a:rPr lang="en" sz="1300" b="1" dirty="0">
                <a:latin typeface="Times New Roman" panose="02020603050405020304" pitchFamily="18" charset="0"/>
                <a:cs typeface="Times New Roman" panose="02020603050405020304" pitchFamily="18" charset="0"/>
                <a:sym typeface="Times New Roman"/>
              </a:rPr>
              <a:t>c) locating and identifying water features important to the early history of Virginia (Atlantic  Ocean, Chesapeake Bay, James River, York River, Potomac River, Rappahannock River,  </a:t>
            </a:r>
            <a:r>
              <a:rPr lang="en" sz="1300" b="1" u="sng" dirty="0">
                <a:latin typeface="Times New Roman" panose="02020603050405020304" pitchFamily="18" charset="0"/>
                <a:cs typeface="Times New Roman" panose="02020603050405020304" pitchFamily="18" charset="0"/>
                <a:sym typeface="Times New Roman"/>
              </a:rPr>
              <a:t>and Lake Drummond and the Dismal Swamp</a:t>
            </a:r>
            <a:r>
              <a:rPr lang="en" sz="1300" b="1" dirty="0">
                <a:latin typeface="Times New Roman" panose="02020603050405020304" pitchFamily="18" charset="0"/>
                <a:cs typeface="Times New Roman" panose="02020603050405020304" pitchFamily="18" charset="0"/>
                <a:sym typeface="Times New Roman"/>
              </a:rPr>
              <a:t>);  </a:t>
            </a:r>
            <a:endParaRPr sz="1300" b="1" dirty="0">
              <a:latin typeface="Times New Roman" panose="02020603050405020304" pitchFamily="18" charset="0"/>
              <a:cs typeface="Times New Roman" panose="02020603050405020304" pitchFamily="18" charset="0"/>
              <a:sym typeface="Times New Roman"/>
            </a:endParaRPr>
          </a:p>
          <a:p>
            <a:pPr marL="800100" marR="437673" indent="-228600">
              <a:lnSpc>
                <a:spcPct val="96045"/>
              </a:lnSpc>
              <a:spcBef>
                <a:spcPts val="31"/>
              </a:spcBef>
              <a:buClr>
                <a:schemeClr val="dk1"/>
              </a:buClr>
              <a:buSzPts val="1100"/>
            </a:pPr>
            <a:r>
              <a:rPr lang="en" sz="1300" dirty="0">
                <a:solidFill>
                  <a:schemeClr val="dk1"/>
                </a:solidFill>
                <a:latin typeface="Times New Roman"/>
                <a:ea typeface="Times New Roman"/>
                <a:cs typeface="Times New Roman"/>
                <a:sym typeface="Times New Roman"/>
              </a:rPr>
              <a:t>d) locating three American Indian language groups (the Algonquian, the Siouan, and the  Iroquoian) on a map of Virginia;  </a:t>
            </a:r>
            <a:endParaRPr sz="1300" dirty="0">
              <a:solidFill>
                <a:schemeClr val="dk1"/>
              </a:solidFill>
              <a:latin typeface="Times New Roman"/>
              <a:ea typeface="Times New Roman"/>
              <a:cs typeface="Times New Roman"/>
              <a:sym typeface="Times New Roman"/>
            </a:endParaRPr>
          </a:p>
          <a:p>
            <a:pPr marL="800100" marR="317400" indent="-228600">
              <a:lnSpc>
                <a:spcPct val="96045"/>
              </a:lnSpc>
              <a:spcBef>
                <a:spcPts val="22"/>
              </a:spcBef>
              <a:buClr>
                <a:schemeClr val="dk1"/>
              </a:buClr>
              <a:buSzPts val="1100"/>
            </a:pPr>
            <a:r>
              <a:rPr lang="en" sz="1300" dirty="0">
                <a:solidFill>
                  <a:schemeClr val="dk1"/>
                </a:solidFill>
                <a:latin typeface="Times New Roman"/>
                <a:ea typeface="Times New Roman"/>
                <a:cs typeface="Times New Roman"/>
                <a:sym typeface="Times New Roman"/>
              </a:rPr>
              <a:t>e) describing how American Indians related to the climate and their environment to secure  food, clothing, and shelter;  </a:t>
            </a:r>
            <a:endParaRPr sz="1300" dirty="0">
              <a:solidFill>
                <a:schemeClr val="dk1"/>
              </a:solidFill>
              <a:latin typeface="Times New Roman"/>
              <a:ea typeface="Times New Roman"/>
              <a:cs typeface="Times New Roman"/>
              <a:sym typeface="Times New Roman"/>
            </a:endParaRPr>
          </a:p>
          <a:p>
            <a:pPr marL="800100" marR="369834" indent="-228600">
              <a:lnSpc>
                <a:spcPct val="96045"/>
              </a:lnSpc>
              <a:spcBef>
                <a:spcPts val="22"/>
              </a:spcBef>
              <a:buClr>
                <a:schemeClr val="dk1"/>
              </a:buClr>
              <a:buSzPts val="1100"/>
            </a:pPr>
            <a:r>
              <a:rPr lang="en" sz="1300" dirty="0">
                <a:solidFill>
                  <a:schemeClr val="dk1"/>
                </a:solidFill>
                <a:latin typeface="Times New Roman"/>
                <a:ea typeface="Times New Roman"/>
                <a:cs typeface="Times New Roman"/>
                <a:sym typeface="Times New Roman"/>
              </a:rPr>
              <a:t>f) describing how archaeologists have recovered new material evidence at sites including  Werowocomoco and Jamestown;  </a:t>
            </a:r>
            <a:endParaRPr sz="1300" dirty="0">
              <a:solidFill>
                <a:schemeClr val="dk1"/>
              </a:solidFill>
              <a:latin typeface="Times New Roman"/>
              <a:ea typeface="Times New Roman"/>
              <a:cs typeface="Times New Roman"/>
              <a:sym typeface="Times New Roman"/>
            </a:endParaRPr>
          </a:p>
          <a:p>
            <a:pPr marL="800100" indent="-228600">
              <a:spcBef>
                <a:spcPts val="28"/>
              </a:spcBef>
              <a:buClr>
                <a:schemeClr val="dk1"/>
              </a:buClr>
              <a:buSzPts val="1100"/>
            </a:pPr>
            <a:r>
              <a:rPr lang="en" sz="1300" dirty="0">
                <a:solidFill>
                  <a:schemeClr val="dk1"/>
                </a:solidFill>
                <a:latin typeface="Times New Roman"/>
                <a:ea typeface="Times New Roman"/>
                <a:cs typeface="Times New Roman"/>
                <a:sym typeface="Times New Roman"/>
              </a:rPr>
              <a:t>g) identifying and locating the current state-recognized tribes. </a:t>
            </a:r>
            <a:endParaRPr sz="1300" dirty="0">
              <a:latin typeface="Josefin Sans"/>
              <a:ea typeface="Josefin Sans"/>
              <a:cs typeface="Josefin Sans"/>
              <a:sym typeface="Josefin Sans"/>
            </a:endParaRPr>
          </a:p>
        </p:txBody>
      </p:sp>
      <p:sp>
        <p:nvSpPr>
          <p:cNvPr id="676" name="Google Shape;676;p67"/>
          <p:cNvSpPr txBox="1">
            <a:spLocks noGrp="1"/>
          </p:cNvSpPr>
          <p:nvPr>
            <p:ph type="title"/>
          </p:nvPr>
        </p:nvSpPr>
        <p:spPr>
          <a:xfrm>
            <a:off x="945600" y="0"/>
            <a:ext cx="7886700" cy="994172"/>
          </a:xfrm>
          <a:prstGeom prst="rect">
            <a:avLst/>
          </a:prstGeom>
          <a:noFill/>
          <a:ln>
            <a:noFill/>
          </a:ln>
        </p:spPr>
        <p:txBody>
          <a:bodyPr spcFirstLastPara="1" vert="horz" wrap="square" lIns="91425" tIns="91425" rIns="91425" bIns="91425" rtlCol="0" anchor="b" anchorCtr="0">
            <a:noAutofit/>
          </a:bodyPr>
          <a:lstStyle/>
          <a:p>
            <a:pPr algn="r">
              <a:lnSpc>
                <a:spcPct val="100000"/>
              </a:lnSpc>
              <a:spcBef>
                <a:spcPts val="0"/>
              </a:spcBef>
              <a:buSzPts val="5200"/>
            </a:pPr>
            <a:r>
              <a:rPr lang="en" b="1" dirty="0">
                <a:solidFill>
                  <a:srgbClr val="002060"/>
                </a:solidFill>
                <a:latin typeface="Times New Roman" panose="02020603050405020304" pitchFamily="18" charset="0"/>
                <a:cs typeface="Times New Roman" panose="02020603050405020304" pitchFamily="18" charset="0"/>
              </a:rPr>
              <a:t>2008</a:t>
            </a:r>
            <a:endParaRPr sz="22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8"/>
          <p:cNvSpPr txBox="1">
            <a:spLocks noGrp="1"/>
          </p:cNvSpPr>
          <p:nvPr>
            <p:ph type="title"/>
          </p:nvPr>
        </p:nvSpPr>
        <p:spPr>
          <a:xfrm>
            <a:off x="7988825" y="130100"/>
            <a:ext cx="1069500" cy="572700"/>
          </a:xfrm>
          <a:prstGeom prst="rect">
            <a:avLst/>
          </a:prstGeom>
        </p:spPr>
        <p:txBody>
          <a:bodyPr spcFirstLastPara="1" vert="horz" wrap="square" lIns="91425" tIns="91425" rIns="91425" bIns="91425" rtlCol="0" anchor="t" anchorCtr="0">
            <a:noAutofit/>
          </a:bodyPr>
          <a:lstStyle/>
          <a:p>
            <a:pPr>
              <a:spcBef>
                <a:spcPts val="0"/>
              </a:spcBef>
            </a:pPr>
            <a:r>
              <a:rPr lang="en" b="1" dirty="0">
                <a:solidFill>
                  <a:srgbClr val="002060"/>
                </a:solidFill>
                <a:latin typeface="Times New Roman" panose="02020603050405020304" pitchFamily="18" charset="0"/>
                <a:cs typeface="Times New Roman" panose="02020603050405020304" pitchFamily="18" charset="0"/>
              </a:rPr>
              <a:t>2008 </a:t>
            </a:r>
            <a:r>
              <a:rPr lang="en" dirty="0">
                <a:solidFill>
                  <a:schemeClr val="dk1"/>
                </a:solidFill>
              </a:rPr>
              <a:t> </a:t>
            </a:r>
            <a:endParaRPr dirty="0">
              <a:solidFill>
                <a:schemeClr val="dk1"/>
              </a:solidFill>
            </a:endParaRPr>
          </a:p>
        </p:txBody>
      </p:sp>
      <p:sp>
        <p:nvSpPr>
          <p:cNvPr id="682" name="Google Shape;682;p68"/>
          <p:cNvSpPr txBox="1"/>
          <p:nvPr/>
        </p:nvSpPr>
        <p:spPr>
          <a:xfrm>
            <a:off x="169950" y="2460425"/>
            <a:ext cx="3000000" cy="461635"/>
          </a:xfrm>
          <a:prstGeom prst="rect">
            <a:avLst/>
          </a:prstGeom>
          <a:noFill/>
          <a:ln>
            <a:noFill/>
          </a:ln>
        </p:spPr>
        <p:txBody>
          <a:bodyPr spcFirstLastPara="1" wrap="square" lIns="91425" tIns="91425" rIns="91425" bIns="91425" anchor="t" anchorCtr="0">
            <a:spAutoFit/>
          </a:bodyPr>
          <a:lstStyle/>
          <a:p>
            <a:endParaRPr/>
          </a:p>
        </p:txBody>
      </p:sp>
      <p:pic>
        <p:nvPicPr>
          <p:cNvPr id="683" name="Google Shape;683;p68"/>
          <p:cNvPicPr preferRelativeResize="0"/>
          <p:nvPr/>
        </p:nvPicPr>
        <p:blipFill>
          <a:blip r:embed="rId3">
            <a:alphaModFix/>
          </a:blip>
          <a:stretch>
            <a:fillRect/>
          </a:stretch>
        </p:blipFill>
        <p:spPr>
          <a:xfrm>
            <a:off x="169949" y="130099"/>
            <a:ext cx="3188105" cy="2557921"/>
          </a:xfrm>
          <a:prstGeom prst="rect">
            <a:avLst/>
          </a:prstGeom>
          <a:ln>
            <a:noFill/>
          </a:ln>
          <a:effectLst>
            <a:outerShdw blurRad="292100" dist="139700" dir="2700000" algn="tl" rotWithShape="0">
              <a:srgbClr val="333333">
                <a:alpha val="65000"/>
              </a:srgbClr>
            </a:outerShdw>
          </a:effectLst>
        </p:spPr>
      </p:pic>
      <p:pic>
        <p:nvPicPr>
          <p:cNvPr id="684" name="Google Shape;684;p68"/>
          <p:cNvPicPr preferRelativeResize="0"/>
          <p:nvPr/>
        </p:nvPicPr>
        <p:blipFill>
          <a:blip r:embed="rId4">
            <a:alphaModFix/>
          </a:blip>
          <a:stretch>
            <a:fillRect/>
          </a:stretch>
        </p:blipFill>
        <p:spPr>
          <a:xfrm>
            <a:off x="3358055" y="1292772"/>
            <a:ext cx="5700270" cy="3784078"/>
          </a:xfrm>
          <a:prstGeom prst="rect">
            <a:avLst/>
          </a:prstGeom>
          <a:noFill/>
          <a:ln>
            <a:noFill/>
          </a:ln>
        </p:spPr>
      </p:pic>
      <p:sp>
        <p:nvSpPr>
          <p:cNvPr id="685" name="Google Shape;685;p68"/>
          <p:cNvSpPr/>
          <p:nvPr/>
        </p:nvSpPr>
        <p:spPr>
          <a:xfrm>
            <a:off x="5746530" y="1923393"/>
            <a:ext cx="2104698" cy="3051732"/>
          </a:xfrm>
          <a:prstGeom prst="rect">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9"/>
          <p:cNvSpPr txBox="1"/>
          <p:nvPr/>
        </p:nvSpPr>
        <p:spPr>
          <a:xfrm>
            <a:off x="3775500" y="1449527"/>
            <a:ext cx="5056800" cy="46163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endParaRPr>
              <a:latin typeface="Josefin Sans"/>
              <a:ea typeface="Josefin Sans"/>
              <a:cs typeface="Josefin Sans"/>
              <a:sym typeface="Josefin Sans"/>
            </a:endParaRPr>
          </a:p>
        </p:txBody>
      </p:sp>
      <p:sp>
        <p:nvSpPr>
          <p:cNvPr id="691" name="Google Shape;691;p69"/>
          <p:cNvSpPr txBox="1">
            <a:spLocks noGrp="1"/>
          </p:cNvSpPr>
          <p:nvPr>
            <p:ph type="title"/>
          </p:nvPr>
        </p:nvSpPr>
        <p:spPr>
          <a:xfrm>
            <a:off x="945600" y="-43953"/>
            <a:ext cx="7886700" cy="994172"/>
          </a:xfrm>
          <a:prstGeom prst="rect">
            <a:avLst/>
          </a:prstGeom>
          <a:noFill/>
          <a:ln>
            <a:noFill/>
          </a:ln>
        </p:spPr>
        <p:txBody>
          <a:bodyPr spcFirstLastPara="1" vert="horz" wrap="square" lIns="91425" tIns="91425" rIns="91425" bIns="91425" rtlCol="0" anchor="b" anchorCtr="0">
            <a:noAutofit/>
          </a:bodyPr>
          <a:lstStyle/>
          <a:p>
            <a:pPr algn="r">
              <a:lnSpc>
                <a:spcPct val="100000"/>
              </a:lnSpc>
              <a:spcBef>
                <a:spcPts val="0"/>
              </a:spcBef>
              <a:buSzPts val="5200"/>
            </a:pPr>
            <a:r>
              <a:rPr lang="en" b="1" dirty="0">
                <a:solidFill>
                  <a:srgbClr val="002060"/>
                </a:solidFill>
                <a:latin typeface="Times New Roman" panose="02020603050405020304" pitchFamily="18" charset="0"/>
                <a:cs typeface="Times New Roman" panose="02020603050405020304" pitchFamily="18" charset="0"/>
              </a:rPr>
              <a:t>2015</a:t>
            </a:r>
            <a:endParaRPr sz="2200" b="1" dirty="0">
              <a:solidFill>
                <a:srgbClr val="002060"/>
              </a:solidFill>
              <a:latin typeface="Times New Roman" panose="02020603050405020304" pitchFamily="18" charset="0"/>
              <a:cs typeface="Times New Roman" panose="02020603050405020304" pitchFamily="18" charset="0"/>
            </a:endParaRPr>
          </a:p>
        </p:txBody>
      </p:sp>
      <p:pic>
        <p:nvPicPr>
          <p:cNvPr id="692" name="Google Shape;692;p69"/>
          <p:cNvPicPr preferRelativeResize="0"/>
          <p:nvPr/>
        </p:nvPicPr>
        <p:blipFill>
          <a:blip r:embed="rId3">
            <a:alphaModFix/>
          </a:blip>
          <a:stretch>
            <a:fillRect/>
          </a:stretch>
        </p:blipFill>
        <p:spPr>
          <a:xfrm>
            <a:off x="112201" y="453133"/>
            <a:ext cx="2733474" cy="3383075"/>
          </a:xfrm>
          <a:prstGeom prst="rect">
            <a:avLst/>
          </a:prstGeom>
          <a:ln>
            <a:noFill/>
          </a:ln>
          <a:effectLst>
            <a:outerShdw blurRad="292100" dist="139700" dir="2700000" algn="tl" rotWithShape="0">
              <a:srgbClr val="333333">
                <a:alpha val="65000"/>
              </a:srgbClr>
            </a:outerShdw>
          </a:effectLst>
        </p:spPr>
      </p:pic>
      <p:sp>
        <p:nvSpPr>
          <p:cNvPr id="693" name="Google Shape;693;p69"/>
          <p:cNvSpPr txBox="1"/>
          <p:nvPr/>
        </p:nvSpPr>
        <p:spPr>
          <a:xfrm>
            <a:off x="2845677" y="649992"/>
            <a:ext cx="5986625" cy="4616618"/>
          </a:xfrm>
          <a:prstGeom prst="rect">
            <a:avLst/>
          </a:prstGeom>
          <a:noFill/>
          <a:ln>
            <a:noFill/>
          </a:ln>
        </p:spPr>
        <p:txBody>
          <a:bodyPr spcFirstLastPara="1" wrap="square" lIns="91425" tIns="91425" rIns="91425" bIns="91425" anchor="t" anchorCtr="0">
            <a:spAutoFit/>
          </a:bodyPr>
          <a:lstStyle/>
          <a:p>
            <a:pPr>
              <a:buClr>
                <a:schemeClr val="dk1"/>
              </a:buClr>
              <a:buSzPts val="1100"/>
            </a:pPr>
            <a:r>
              <a:rPr lang="en" sz="1400" b="1" dirty="0">
                <a:solidFill>
                  <a:schemeClr val="dk1"/>
                </a:solidFill>
                <a:latin typeface="Times New Roman" panose="02020603050405020304" pitchFamily="18" charset="0"/>
                <a:ea typeface="CG Omega"/>
                <a:cs typeface="Times New Roman" panose="02020603050405020304" pitchFamily="18" charset="0"/>
                <a:sym typeface="CG Omega"/>
              </a:rPr>
              <a:t>Virginia: The Physical Geography and Native Peoples</a:t>
            </a:r>
            <a:endParaRPr sz="1400" b="1" dirty="0">
              <a:solidFill>
                <a:schemeClr val="dk1"/>
              </a:solidFill>
              <a:latin typeface="Times New Roman" panose="02020603050405020304" pitchFamily="18" charset="0"/>
              <a:ea typeface="CG Omega"/>
              <a:cs typeface="Times New Roman" panose="02020603050405020304" pitchFamily="18" charset="0"/>
              <a:sym typeface="CG Omega"/>
            </a:endParaRPr>
          </a:p>
          <a:p>
            <a:pPr marL="575945" indent="-575945">
              <a:buClr>
                <a:schemeClr val="dk1"/>
              </a:buClr>
              <a:buSzPts val="1100"/>
            </a:pPr>
            <a:r>
              <a:rPr lang="en" sz="1400" dirty="0">
                <a:solidFill>
                  <a:schemeClr val="dk1"/>
                </a:solidFill>
                <a:latin typeface="Times New Roman" panose="02020603050405020304" pitchFamily="18" charset="0"/>
                <a:ea typeface="Times New Roman"/>
                <a:cs typeface="Times New Roman" panose="02020603050405020304" pitchFamily="18" charset="0"/>
                <a:sym typeface="Times New Roman"/>
              </a:rPr>
              <a:t>VS.2	The student will demonstrate an understanding of the relationship between physical geography and the lives of the native peoples, past and present, of Virginia by</a:t>
            </a:r>
            <a:endParaRPr sz="14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800100" indent="-224155">
              <a:buClr>
                <a:schemeClr val="dk1"/>
              </a:buClr>
              <a:buSzPts val="1100"/>
            </a:pPr>
            <a:r>
              <a:rPr lang="en" sz="1400" dirty="0">
                <a:solidFill>
                  <a:schemeClr val="dk1"/>
                </a:solidFill>
                <a:latin typeface="Times New Roman" panose="02020603050405020304" pitchFamily="18" charset="0"/>
                <a:ea typeface="Times New Roman"/>
                <a:cs typeface="Times New Roman" panose="02020603050405020304" pitchFamily="18" charset="0"/>
                <a:sym typeface="Times New Roman"/>
              </a:rPr>
              <a:t>a)	locating Virginia and its bordering states on maps of the United States;</a:t>
            </a:r>
            <a:endParaRPr sz="14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800100" indent="-224155">
              <a:buClr>
                <a:schemeClr val="dk1"/>
              </a:buClr>
              <a:buSzPts val="1100"/>
            </a:pPr>
            <a:r>
              <a:rPr lang="en" sz="1400" dirty="0">
                <a:solidFill>
                  <a:schemeClr val="dk1"/>
                </a:solidFill>
                <a:latin typeface="Times New Roman" panose="02020603050405020304" pitchFamily="18" charset="0"/>
                <a:ea typeface="Times New Roman"/>
                <a:cs typeface="Times New Roman" panose="02020603050405020304" pitchFamily="18" charset="0"/>
                <a:sym typeface="Times New Roman"/>
              </a:rPr>
              <a:t>b)	locating and describing Virginia’s Coastal Plain (Tidewater), Piedmont, Blue Ridge Mountains, Valley and Ridge, and Appalachian Plateau;</a:t>
            </a:r>
            <a:endParaRPr sz="14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800100" indent="-224155">
              <a:buClr>
                <a:schemeClr val="dk1"/>
              </a:buClr>
              <a:buSzPts val="1100"/>
            </a:pPr>
            <a:r>
              <a:rPr lang="en" sz="1400" b="1" dirty="0">
                <a:latin typeface="Times New Roman" panose="02020603050405020304" pitchFamily="18" charset="0"/>
                <a:cs typeface="Times New Roman" panose="02020603050405020304" pitchFamily="18" charset="0"/>
                <a:sym typeface="Times New Roman"/>
              </a:rPr>
              <a:t>c)	locating and identifying water features important to the early history of Virginia (Atlantic Ocean, Chesapeake Bay, James River, York River, Potomac River, Rappahannock River, and Lake Drummond and the Dismal Swamp);</a:t>
            </a:r>
            <a:endParaRPr sz="1400" b="1" dirty="0">
              <a:latin typeface="Times New Roman" panose="02020603050405020304" pitchFamily="18" charset="0"/>
              <a:cs typeface="Times New Roman" panose="02020603050405020304" pitchFamily="18" charset="0"/>
              <a:sym typeface="Times New Roman"/>
            </a:endParaRPr>
          </a:p>
          <a:p>
            <a:pPr marL="800100" indent="-224155">
              <a:buClr>
                <a:schemeClr val="dk1"/>
              </a:buClr>
              <a:buSzPts val="1100"/>
            </a:pPr>
            <a:r>
              <a:rPr lang="en" sz="1400" dirty="0">
                <a:solidFill>
                  <a:schemeClr val="dk1"/>
                </a:solidFill>
                <a:latin typeface="Times New Roman" panose="02020603050405020304" pitchFamily="18" charset="0"/>
                <a:ea typeface="Times New Roman"/>
                <a:cs typeface="Times New Roman" panose="02020603050405020304" pitchFamily="18" charset="0"/>
                <a:sym typeface="Times New Roman"/>
              </a:rPr>
              <a:t>d)	locating three American Indian language groups (the Algonquian, the Siouan, and the Iroquoian) on a map of Virginia;</a:t>
            </a:r>
            <a:endParaRPr sz="14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800100" indent="-224155">
              <a:buClr>
                <a:schemeClr val="dk1"/>
              </a:buClr>
              <a:buSzPts val="1100"/>
            </a:pPr>
            <a:r>
              <a:rPr lang="en" sz="1400" dirty="0">
                <a:solidFill>
                  <a:schemeClr val="dk1"/>
                </a:solidFill>
                <a:latin typeface="Times New Roman"/>
                <a:ea typeface="Times New Roman"/>
                <a:cs typeface="Times New Roman"/>
                <a:sym typeface="Times New Roman"/>
              </a:rPr>
              <a:t>e)	describing how American Indians related to the climate and their environment to secure food, clothing, and shelter;</a:t>
            </a:r>
            <a:endParaRPr sz="1400" dirty="0">
              <a:solidFill>
                <a:schemeClr val="dk1"/>
              </a:solidFill>
              <a:latin typeface="Times New Roman"/>
              <a:ea typeface="Times New Roman"/>
              <a:cs typeface="Times New Roman"/>
              <a:sym typeface="Times New Roman"/>
            </a:endParaRPr>
          </a:p>
          <a:p>
            <a:pPr marL="800100" indent="-224155">
              <a:buClr>
                <a:schemeClr val="dk1"/>
              </a:buClr>
              <a:buSzPts val="1100"/>
            </a:pPr>
            <a:r>
              <a:rPr lang="en" sz="1400" dirty="0">
                <a:solidFill>
                  <a:schemeClr val="dk1"/>
                </a:solidFill>
                <a:latin typeface="Times New Roman"/>
                <a:ea typeface="Times New Roman"/>
                <a:cs typeface="Times New Roman"/>
                <a:sym typeface="Times New Roman"/>
              </a:rPr>
              <a:t>f)	describing how archaeologists have recovered new material evidence at sites including Werowocomoco and Jamestown; and</a:t>
            </a:r>
            <a:endParaRPr sz="1400" dirty="0">
              <a:solidFill>
                <a:schemeClr val="dk1"/>
              </a:solidFill>
              <a:latin typeface="Times New Roman"/>
              <a:ea typeface="Times New Roman"/>
              <a:cs typeface="Times New Roman"/>
              <a:sym typeface="Times New Roman"/>
            </a:endParaRPr>
          </a:p>
          <a:p>
            <a:pPr marL="804545" indent="-228600">
              <a:buClr>
                <a:schemeClr val="dk1"/>
              </a:buClr>
              <a:buSzPts val="1100"/>
            </a:pPr>
            <a:r>
              <a:rPr lang="en" sz="1400" dirty="0">
                <a:solidFill>
                  <a:schemeClr val="dk1"/>
                </a:solidFill>
                <a:latin typeface="Times New Roman"/>
                <a:ea typeface="Times New Roman"/>
                <a:cs typeface="Times New Roman"/>
                <a:sym typeface="Times New Roman"/>
              </a:rPr>
              <a:t>g)	describing the lives of American Indians in Virginia today.</a:t>
            </a:r>
            <a:endParaRPr sz="1400" b="1"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70"/>
          <p:cNvSpPr txBox="1">
            <a:spLocks noGrp="1"/>
          </p:cNvSpPr>
          <p:nvPr>
            <p:ph type="title"/>
          </p:nvPr>
        </p:nvSpPr>
        <p:spPr>
          <a:xfrm>
            <a:off x="7520152" y="172050"/>
            <a:ext cx="1326748" cy="572700"/>
          </a:xfrm>
          <a:prstGeom prst="rect">
            <a:avLst/>
          </a:prstGeom>
        </p:spPr>
        <p:txBody>
          <a:bodyPr spcFirstLastPara="1" vert="horz" wrap="square" lIns="91425" tIns="91425" rIns="91425" bIns="91425" rtlCol="0" anchor="t" anchorCtr="0">
            <a:noAutofit/>
          </a:bodyPr>
          <a:lstStyle/>
          <a:p>
            <a:pPr>
              <a:spcBef>
                <a:spcPts val="0"/>
              </a:spcBef>
            </a:pPr>
            <a:r>
              <a:rPr lang="en" b="1" dirty="0">
                <a:solidFill>
                  <a:srgbClr val="002060"/>
                </a:solidFill>
                <a:latin typeface="Times New Roman" panose="02020603050405020304" pitchFamily="18" charset="0"/>
                <a:cs typeface="Times New Roman" panose="02020603050405020304" pitchFamily="18" charset="0"/>
              </a:rPr>
              <a:t>2015</a:t>
            </a:r>
            <a:r>
              <a:rPr lang="en" dirty="0">
                <a:solidFill>
                  <a:schemeClr val="dk1"/>
                </a:solidFill>
              </a:rPr>
              <a:t>  </a:t>
            </a:r>
            <a:endParaRPr dirty="0">
              <a:solidFill>
                <a:schemeClr val="dk1"/>
              </a:solidFill>
            </a:endParaRPr>
          </a:p>
        </p:txBody>
      </p:sp>
      <p:sp>
        <p:nvSpPr>
          <p:cNvPr id="699" name="Google Shape;699;p70"/>
          <p:cNvSpPr txBox="1"/>
          <p:nvPr/>
        </p:nvSpPr>
        <p:spPr>
          <a:xfrm>
            <a:off x="169950" y="2460425"/>
            <a:ext cx="3000000" cy="461635"/>
          </a:xfrm>
          <a:prstGeom prst="rect">
            <a:avLst/>
          </a:prstGeom>
          <a:noFill/>
          <a:ln>
            <a:noFill/>
          </a:ln>
        </p:spPr>
        <p:txBody>
          <a:bodyPr spcFirstLastPara="1" wrap="square" lIns="91425" tIns="91425" rIns="91425" bIns="91425" anchor="t" anchorCtr="0">
            <a:spAutoFit/>
          </a:bodyPr>
          <a:lstStyle/>
          <a:p>
            <a:endParaRPr/>
          </a:p>
        </p:txBody>
      </p:sp>
      <p:pic>
        <p:nvPicPr>
          <p:cNvPr id="700" name="Google Shape;700;p70"/>
          <p:cNvPicPr preferRelativeResize="0"/>
          <p:nvPr/>
        </p:nvPicPr>
        <p:blipFill>
          <a:blip r:embed="rId3">
            <a:alphaModFix/>
          </a:blip>
          <a:stretch>
            <a:fillRect/>
          </a:stretch>
        </p:blipFill>
        <p:spPr>
          <a:xfrm>
            <a:off x="169949" y="106701"/>
            <a:ext cx="3652951" cy="2502850"/>
          </a:xfrm>
          <a:prstGeom prst="rect">
            <a:avLst/>
          </a:prstGeom>
          <a:noFill/>
          <a:ln w="19050" cap="flat" cmpd="sng">
            <a:solidFill>
              <a:schemeClr val="dk2"/>
            </a:solidFill>
            <a:prstDash val="solid"/>
            <a:round/>
            <a:headEnd type="none" w="sm" len="sm"/>
            <a:tailEnd type="none" w="sm" len="sm"/>
          </a:ln>
        </p:spPr>
      </p:pic>
      <p:pic>
        <p:nvPicPr>
          <p:cNvPr id="701" name="Google Shape;701;p70"/>
          <p:cNvPicPr preferRelativeResize="0"/>
          <p:nvPr/>
        </p:nvPicPr>
        <p:blipFill>
          <a:blip r:embed="rId4">
            <a:alphaModFix/>
          </a:blip>
          <a:stretch>
            <a:fillRect/>
          </a:stretch>
        </p:blipFill>
        <p:spPr>
          <a:xfrm>
            <a:off x="2931066" y="744750"/>
            <a:ext cx="6014608" cy="4398750"/>
          </a:xfrm>
          <a:prstGeom prst="rect">
            <a:avLst/>
          </a:prstGeom>
          <a:noFill/>
          <a:ln>
            <a:noFill/>
          </a:ln>
        </p:spPr>
      </p:pic>
      <p:sp>
        <p:nvSpPr>
          <p:cNvPr id="702" name="Google Shape;702;p70"/>
          <p:cNvSpPr/>
          <p:nvPr/>
        </p:nvSpPr>
        <p:spPr>
          <a:xfrm>
            <a:off x="4507975" y="1783550"/>
            <a:ext cx="4338900" cy="3122700"/>
          </a:xfrm>
          <a:prstGeom prst="rect">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cxnSp>
        <p:nvCxnSpPr>
          <p:cNvPr id="707" name="Google Shape;707;p71"/>
          <p:cNvCxnSpPr/>
          <p:nvPr/>
        </p:nvCxnSpPr>
        <p:spPr>
          <a:xfrm rot="10800000" flipH="1">
            <a:off x="5007925" y="1067700"/>
            <a:ext cx="304800" cy="347400"/>
          </a:xfrm>
          <a:prstGeom prst="straightConnector1">
            <a:avLst/>
          </a:prstGeom>
          <a:noFill/>
          <a:ln w="9525" cap="flat" cmpd="sng">
            <a:solidFill>
              <a:schemeClr val="dk2"/>
            </a:solidFill>
            <a:prstDash val="solid"/>
            <a:round/>
            <a:headEnd type="none" w="med" len="med"/>
            <a:tailEnd type="triangle" w="med" len="med"/>
          </a:ln>
        </p:spPr>
      </p:cxnSp>
      <p:pic>
        <p:nvPicPr>
          <p:cNvPr id="708" name="Google Shape;708;p71"/>
          <p:cNvPicPr preferRelativeResize="0"/>
          <p:nvPr/>
        </p:nvPicPr>
        <p:blipFill rotWithShape="1">
          <a:blip r:embed="rId3">
            <a:alphaModFix/>
          </a:blip>
          <a:srcRect/>
          <a:stretch/>
        </p:blipFill>
        <p:spPr>
          <a:xfrm>
            <a:off x="5312725" y="250802"/>
            <a:ext cx="2417600" cy="3153425"/>
          </a:xfrm>
          <a:prstGeom prst="rect">
            <a:avLst/>
          </a:prstGeom>
          <a:noFill/>
          <a:ln>
            <a:noFill/>
          </a:ln>
          <a:effectLst>
            <a:outerShdw blurRad="314325" dist="152400" dir="1920000" algn="bl" rotWithShape="0">
              <a:srgbClr val="000000">
                <a:alpha val="81960"/>
              </a:srgbClr>
            </a:outerShdw>
          </a:effectLst>
        </p:spPr>
      </p:pic>
      <p:pic>
        <p:nvPicPr>
          <p:cNvPr id="709" name="Google Shape;709;p71"/>
          <p:cNvPicPr preferRelativeResize="0"/>
          <p:nvPr/>
        </p:nvPicPr>
        <p:blipFill rotWithShape="1">
          <a:blip r:embed="rId4">
            <a:alphaModFix/>
          </a:blip>
          <a:srcRect/>
          <a:stretch/>
        </p:blipFill>
        <p:spPr>
          <a:xfrm>
            <a:off x="5956552" y="2708925"/>
            <a:ext cx="3041601" cy="2308800"/>
          </a:xfrm>
          <a:prstGeom prst="rect">
            <a:avLst/>
          </a:prstGeom>
          <a:noFill/>
          <a:ln>
            <a:noFill/>
          </a:ln>
          <a:effectLst>
            <a:outerShdw blurRad="57150" dist="171450" dir="5400000" algn="bl" rotWithShape="0">
              <a:srgbClr val="000000">
                <a:alpha val="49800"/>
              </a:srgbClr>
            </a:outerShdw>
          </a:effectLst>
        </p:spPr>
      </p:pic>
      <p:sp>
        <p:nvSpPr>
          <p:cNvPr id="710" name="Google Shape;710;p71"/>
          <p:cNvSpPr txBox="1"/>
          <p:nvPr/>
        </p:nvSpPr>
        <p:spPr>
          <a:xfrm>
            <a:off x="165538" y="250800"/>
            <a:ext cx="4841162" cy="3877954"/>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r>
              <a:rPr lang="en" sz="1600" b="1" dirty="0">
                <a:solidFill>
                  <a:srgbClr val="002060"/>
                </a:solidFill>
                <a:latin typeface="Times New Roman" panose="02020603050405020304" pitchFamily="18" charset="0"/>
                <a:ea typeface="Trebuchet MS"/>
                <a:cs typeface="Times New Roman" panose="02020603050405020304" pitchFamily="18" charset="0"/>
                <a:sym typeface="Trebuchet MS"/>
              </a:rPr>
              <a:t>Consideration of:</a:t>
            </a:r>
            <a:endParaRPr sz="1600" b="1"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457200" indent="-330200">
              <a:buSzPts val="1600"/>
              <a:buFont typeface="Trebuchet MS"/>
              <a:buChar char="●"/>
            </a:pPr>
            <a:r>
              <a:rPr lang="en" sz="1600" dirty="0">
                <a:solidFill>
                  <a:srgbClr val="002060"/>
                </a:solidFill>
                <a:latin typeface="Times New Roman" panose="02020603050405020304" pitchFamily="18" charset="0"/>
                <a:ea typeface="Trebuchet MS"/>
                <a:cs typeface="Times New Roman" panose="02020603050405020304" pitchFamily="18" charset="0"/>
                <a:sym typeface="Trebuchet MS"/>
              </a:rPr>
              <a:t>Over 5,000 Comments received from over 200 Committee members</a:t>
            </a:r>
            <a:endParaRPr sz="16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457200" indent="-330200">
              <a:buSzPts val="1600"/>
              <a:buFont typeface="Trebuchet MS"/>
              <a:buChar char="●"/>
            </a:pPr>
            <a:r>
              <a:rPr lang="en" sz="1600" dirty="0">
                <a:solidFill>
                  <a:srgbClr val="002060"/>
                </a:solidFill>
                <a:latin typeface="Times New Roman" panose="02020603050405020304" pitchFamily="18" charset="0"/>
                <a:ea typeface="Trebuchet MS"/>
                <a:cs typeface="Times New Roman" panose="02020603050405020304" pitchFamily="18" charset="0"/>
                <a:sym typeface="Trebuchet MS"/>
              </a:rPr>
              <a:t>Incorporation of:</a:t>
            </a:r>
            <a:endParaRPr sz="16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914400" lvl="1" indent="-330200">
              <a:buSzPts val="1600"/>
              <a:buFont typeface="Trebuchet MS"/>
              <a:buChar char="○"/>
            </a:pPr>
            <a:r>
              <a:rPr lang="en" sz="1600" dirty="0">
                <a:solidFill>
                  <a:srgbClr val="002060"/>
                </a:solidFill>
                <a:latin typeface="Times New Roman" panose="02020603050405020304" pitchFamily="18" charset="0"/>
                <a:ea typeface="Trebuchet MS"/>
                <a:cs typeface="Times New Roman" panose="02020603050405020304" pitchFamily="18" charset="0"/>
                <a:sym typeface="Trebuchet MS"/>
              </a:rPr>
              <a:t>Inquiry-based practices</a:t>
            </a:r>
            <a:endParaRPr sz="16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914400" lvl="1" indent="-330200">
              <a:buSzPts val="1600"/>
              <a:buFont typeface="Trebuchet MS"/>
              <a:buChar char="○"/>
            </a:pPr>
            <a:r>
              <a:rPr lang="en" sz="1600" dirty="0">
                <a:solidFill>
                  <a:srgbClr val="002060"/>
                </a:solidFill>
                <a:latin typeface="Times New Roman" panose="02020603050405020304" pitchFamily="18" charset="0"/>
                <a:ea typeface="Trebuchet MS"/>
                <a:cs typeface="Times New Roman" panose="02020603050405020304" pitchFamily="18" charset="0"/>
                <a:sym typeface="Trebuchet MS"/>
              </a:rPr>
              <a:t>History and Social Science Skills </a:t>
            </a:r>
            <a:endParaRPr sz="16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914400" lvl="1" indent="-330200">
              <a:buSzPts val="1600"/>
              <a:buFont typeface="Trebuchet MS"/>
              <a:buChar char="○"/>
            </a:pPr>
            <a:r>
              <a:rPr lang="en" sz="1600" dirty="0">
                <a:solidFill>
                  <a:srgbClr val="002060"/>
                </a:solidFill>
                <a:latin typeface="Times New Roman" panose="02020603050405020304" pitchFamily="18" charset="0"/>
                <a:ea typeface="Trebuchet MS"/>
                <a:cs typeface="Times New Roman" panose="02020603050405020304" pitchFamily="18" charset="0"/>
                <a:sym typeface="Trebuchet MS"/>
              </a:rPr>
              <a:t>Literacy and STEM connection opportunities</a:t>
            </a:r>
            <a:endParaRPr sz="16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914400" lvl="1" indent="-330200">
              <a:buSzPts val="1600"/>
              <a:buFont typeface="Trebuchet MS"/>
              <a:buChar char="○"/>
            </a:pPr>
            <a:r>
              <a:rPr lang="en" sz="1600" dirty="0">
                <a:solidFill>
                  <a:srgbClr val="002060"/>
                </a:solidFill>
                <a:latin typeface="Times New Roman" panose="02020603050405020304" pitchFamily="18" charset="0"/>
                <a:ea typeface="Trebuchet MS"/>
                <a:cs typeface="Times New Roman" panose="02020603050405020304" pitchFamily="18" charset="0"/>
                <a:sym typeface="Trebuchet MS"/>
              </a:rPr>
              <a:t>Workplace readiness skills</a:t>
            </a:r>
            <a:endParaRPr sz="16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r>
              <a:rPr lang="en" sz="1600" b="1" dirty="0">
                <a:solidFill>
                  <a:srgbClr val="002060"/>
                </a:solidFill>
                <a:latin typeface="Times New Roman" panose="02020603050405020304" pitchFamily="18" charset="0"/>
                <a:ea typeface="Trebuchet MS"/>
                <a:cs typeface="Times New Roman" panose="02020603050405020304" pitchFamily="18" charset="0"/>
                <a:sym typeface="Trebuchet MS"/>
              </a:rPr>
              <a:t>Reality:</a:t>
            </a:r>
            <a:endParaRPr sz="1600" b="1"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914400" lvl="1" indent="-330200">
              <a:buSzPts val="1600"/>
              <a:buFont typeface="Trebuchet MS"/>
              <a:buChar char="○"/>
            </a:pPr>
            <a:r>
              <a:rPr lang="en" sz="1600" dirty="0">
                <a:solidFill>
                  <a:srgbClr val="002060"/>
                </a:solidFill>
                <a:latin typeface="Times New Roman" panose="02020603050405020304" pitchFamily="18" charset="0"/>
                <a:ea typeface="Trebuchet MS"/>
                <a:cs typeface="Times New Roman" panose="02020603050405020304" pitchFamily="18" charset="0"/>
                <a:sym typeface="Trebuchet MS"/>
              </a:rPr>
              <a:t>Greater focus on memorization versus understanding and connections</a:t>
            </a:r>
            <a:endParaRPr sz="16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914400" lvl="1" indent="-330200">
              <a:buSzPts val="1600"/>
              <a:buFont typeface="Trebuchet MS"/>
              <a:buChar char="○"/>
            </a:pPr>
            <a:r>
              <a:rPr lang="en" sz="1600" dirty="0">
                <a:solidFill>
                  <a:srgbClr val="002060"/>
                </a:solidFill>
                <a:latin typeface="Times New Roman" panose="02020603050405020304" pitchFamily="18" charset="0"/>
                <a:ea typeface="Trebuchet MS"/>
                <a:cs typeface="Times New Roman" panose="02020603050405020304" pitchFamily="18" charset="0"/>
                <a:sym typeface="Trebuchet MS"/>
              </a:rPr>
              <a:t>Support to educators with curriculum development, content resources and professional development to consider. </a:t>
            </a:r>
            <a:endParaRPr sz="1600" dirty="0">
              <a:solidFill>
                <a:srgbClr val="002060"/>
              </a:solidFill>
              <a:latin typeface="Times New Roman" panose="02020603050405020304" pitchFamily="18" charset="0"/>
              <a:ea typeface="Trebuchet MS"/>
              <a:cs typeface="Times New Roman" panose="02020603050405020304" pitchFamily="18" charset="0"/>
              <a:sym typeface="Trebuchet MS"/>
            </a:endParaRPr>
          </a:p>
          <a:p>
            <a:pPr marL="914400" lvl="1" indent="-330200">
              <a:buSzPts val="1600"/>
              <a:buFont typeface="Trebuchet MS"/>
              <a:buChar char="○"/>
            </a:pPr>
            <a:r>
              <a:rPr lang="en" sz="1600" dirty="0">
                <a:solidFill>
                  <a:srgbClr val="002060"/>
                </a:solidFill>
                <a:latin typeface="Times New Roman" panose="02020603050405020304" pitchFamily="18" charset="0"/>
                <a:ea typeface="Trebuchet MS"/>
                <a:cs typeface="Times New Roman" panose="02020603050405020304" pitchFamily="18" charset="0"/>
                <a:sym typeface="Trebuchet MS"/>
              </a:rPr>
              <a:t>180 Days of school </a:t>
            </a:r>
            <a:endParaRPr sz="1600" dirty="0">
              <a:solidFill>
                <a:srgbClr val="002060"/>
              </a:solidFill>
              <a:latin typeface="Times New Roman" panose="02020603050405020304" pitchFamily="18" charset="0"/>
              <a:ea typeface="Trebuchet MS"/>
              <a:cs typeface="Times New Roman" panose="02020603050405020304" pitchFamily="18" charset="0"/>
              <a:sym typeface="Trebuchet MS"/>
            </a:endParaRPr>
          </a:p>
        </p:txBody>
      </p:sp>
      <p:cxnSp>
        <p:nvCxnSpPr>
          <p:cNvPr id="711" name="Google Shape;711;p71"/>
          <p:cNvCxnSpPr/>
          <p:nvPr/>
        </p:nvCxnSpPr>
        <p:spPr>
          <a:xfrm>
            <a:off x="5024875" y="3499625"/>
            <a:ext cx="896700" cy="235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prstGeom prst="rect">
            <a:avLst/>
          </a:prstGeom>
          <a:noFill/>
          <a:ln>
            <a:noFill/>
          </a:ln>
        </p:spPr>
        <p:txBody>
          <a:bodyPr spcFirstLastPara="1" vert="horz" wrap="square" lIns="68575" tIns="34275" rIns="68575" bIns="34275" rtlCol="0" anchor="ctr" anchorCtr="0">
            <a:normAutofit/>
          </a:bodyPr>
          <a:lstStyle/>
          <a:p>
            <a:pPr>
              <a:spcBef>
                <a:spcPts val="0"/>
              </a:spcBef>
              <a:buSzPts val="1400"/>
            </a:pPr>
            <a:r>
              <a:rPr lang="en" sz="3600" b="1" dirty="0">
                <a:solidFill>
                  <a:srgbClr val="002060"/>
                </a:solidFill>
                <a:latin typeface="Josefin Sans"/>
                <a:ea typeface="Josefin Sans"/>
                <a:cs typeface="Josefin Sans"/>
                <a:sym typeface="Josefin Sans"/>
              </a:rPr>
              <a:t>Goals of the Review and Revision</a:t>
            </a:r>
            <a:endParaRPr sz="3600" b="1" dirty="0">
              <a:solidFill>
                <a:srgbClr val="002060"/>
              </a:solidFill>
              <a:latin typeface="Josefin Sans"/>
              <a:ea typeface="Josefin Sans"/>
              <a:cs typeface="Josefin Sans"/>
              <a:sym typeface="Josefin Sans"/>
            </a:endParaRPr>
          </a:p>
        </p:txBody>
      </p:sp>
      <p:sp>
        <p:nvSpPr>
          <p:cNvPr id="156" name="Google Shape;156;p29"/>
          <p:cNvSpPr txBox="1">
            <a:spLocks noGrp="1"/>
          </p:cNvSpPr>
          <p:nvPr>
            <p:ph idx="1"/>
          </p:nvPr>
        </p:nvSpPr>
        <p:spPr>
          <a:xfrm>
            <a:off x="457200" y="1159200"/>
            <a:ext cx="8379372" cy="3473400"/>
          </a:xfrm>
          <a:prstGeom prst="rect">
            <a:avLst/>
          </a:prstGeom>
          <a:noFill/>
          <a:ln>
            <a:noFill/>
          </a:ln>
        </p:spPr>
        <p:txBody>
          <a:bodyPr spcFirstLastPara="1" vert="horz" wrap="square" lIns="68575" tIns="34275" rIns="68575" bIns="34275" rtlCol="0" anchor="t" anchorCtr="0">
            <a:normAutofit fontScale="85000" lnSpcReduction="20000"/>
          </a:bodyPr>
          <a:lstStyle/>
          <a:p>
            <a:pPr marL="0" indent="0">
              <a:spcBef>
                <a:spcPts val="800"/>
              </a:spcBef>
              <a:buNone/>
            </a:pPr>
            <a:r>
              <a:rPr lang="en-US" sz="2400" dirty="0">
                <a:solidFill>
                  <a:srgbClr val="002060"/>
                </a:solidFill>
                <a:latin typeface="Times New Roman" panose="02020603050405020304" pitchFamily="18" charset="0"/>
                <a:cs typeface="Times New Roman" panose="02020603050405020304" pitchFamily="18" charset="0"/>
              </a:rPr>
              <a:t>Develop Standards that focus on the study of contributions to society of diverse people and multiple perspectives </a:t>
            </a:r>
            <a:r>
              <a:rPr lang="en-US" sz="2400" dirty="0">
                <a:solidFill>
                  <a:srgbClr val="000000"/>
                </a:solidFill>
                <a:latin typeface="Times New Roman" panose="02020603050405020304" pitchFamily="18" charset="0"/>
                <a:cs typeface="Times New Roman" panose="02020603050405020304" pitchFamily="18" charset="0"/>
              </a:rPr>
              <a:t>(</a:t>
            </a:r>
            <a:r>
              <a:rPr lang="en-US" sz="2400" u="sng" dirty="0">
                <a:solidFill>
                  <a:srgbClr val="D50032"/>
                </a:solidFill>
                <a:latin typeface="Times New Roman" panose="02020603050405020304" pitchFamily="18" charset="0"/>
                <a:cs typeface="Times New Roman" panose="02020603050405020304" pitchFamily="18" charset="0"/>
                <a:hlinkClick r:id="rId3"/>
              </a:rPr>
              <a:t>22.1-253.13:1</a:t>
            </a:r>
            <a:r>
              <a:rPr lang="en-US" sz="2400" dirty="0">
                <a:solidFill>
                  <a:srgbClr val="00000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spcBef>
                <a:spcPts val="800"/>
              </a:spcBef>
              <a:buNone/>
            </a:pP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solidFill>
                  <a:srgbClr val="002060"/>
                </a:solidFill>
                <a:latin typeface="Times New Roman" panose="02020603050405020304" pitchFamily="18" charset="0"/>
                <a:cs typeface="Times New Roman" panose="02020603050405020304" pitchFamily="18" charset="0"/>
              </a:rPr>
              <a:t>Continue the emphasis on the social science skills to indicate what students should know, understand, and be able to do.</a:t>
            </a:r>
          </a:p>
          <a:p>
            <a:pPr marL="0" indent="0">
              <a:spcBef>
                <a:spcPts val="800"/>
              </a:spcBef>
              <a:buNone/>
            </a:pPr>
            <a:r>
              <a:rPr lang="en-US" sz="2400" dirty="0">
                <a:solidFill>
                  <a:srgbClr val="002060"/>
                </a:solidFill>
                <a:latin typeface="Times New Roman" panose="02020603050405020304" pitchFamily="18" charset="0"/>
                <a:cs typeface="Times New Roman" panose="02020603050405020304" pitchFamily="18" charset="0"/>
              </a:rPr>
              <a:t/>
            </a:r>
            <a:br>
              <a:rPr lang="en-US" sz="2400" dirty="0">
                <a:solidFill>
                  <a:srgbClr val="002060"/>
                </a:solidFill>
                <a:latin typeface="Times New Roman" panose="02020603050405020304" pitchFamily="18" charset="0"/>
                <a:cs typeface="Times New Roman" panose="02020603050405020304" pitchFamily="18" charset="0"/>
              </a:rPr>
            </a:br>
            <a:r>
              <a:rPr lang="en-US" sz="2400" dirty="0">
                <a:solidFill>
                  <a:srgbClr val="002060"/>
                </a:solidFill>
                <a:latin typeface="Times New Roman" panose="02020603050405020304" pitchFamily="18" charset="0"/>
                <a:cs typeface="Times New Roman" panose="02020603050405020304" pitchFamily="18" charset="0"/>
              </a:rPr>
              <a:t>Establish a structure that promotes inquiry and coaches teachers to shift their practice to focus on compelling questions, the use of valid information sources, and opportunities to link instruction and assessment.</a:t>
            </a:r>
          </a:p>
          <a:p>
            <a:pPr marL="0" indent="0">
              <a:buNone/>
            </a:pPr>
            <a:r>
              <a:rPr lang="en-US" sz="2400" dirty="0">
                <a:solidFill>
                  <a:srgbClr val="002060"/>
                </a:solidFill>
                <a:latin typeface="Times New Roman" panose="02020603050405020304" pitchFamily="18" charset="0"/>
                <a:cs typeface="Times New Roman" panose="02020603050405020304" pitchFamily="18" charset="0"/>
              </a:rPr>
              <a:t/>
            </a:r>
            <a:br>
              <a:rPr lang="en-US" sz="2400" dirty="0">
                <a:solidFill>
                  <a:srgbClr val="002060"/>
                </a:solidFill>
                <a:latin typeface="Times New Roman" panose="02020603050405020304" pitchFamily="18" charset="0"/>
                <a:cs typeface="Times New Roman" panose="02020603050405020304" pitchFamily="18" charset="0"/>
              </a:rPr>
            </a:br>
            <a:r>
              <a:rPr lang="en-US" sz="2400" dirty="0">
                <a:solidFill>
                  <a:srgbClr val="002060"/>
                </a:solidFill>
                <a:latin typeface="Times New Roman" panose="02020603050405020304" pitchFamily="18" charset="0"/>
                <a:cs typeface="Times New Roman" panose="02020603050405020304" pitchFamily="18" charset="0"/>
              </a:rPr>
              <a:t>Frame the Standards Document with the incorporation of themes or concepts which can thread both horizontally and vertically throughout the grade levels/courses</a:t>
            </a:r>
            <a:r>
              <a:rPr lang="en-US" sz="2800" dirty="0">
                <a:solidFill>
                  <a:srgbClr val="002060"/>
                </a:solidFill>
                <a:latin typeface="Times New Roman" panose="02020603050405020304" pitchFamily="18" charset="0"/>
                <a:cs typeface="Times New Roman" panose="02020603050405020304" pitchFamily="18" charset="0"/>
              </a:rPr>
              <a:t>.</a:t>
            </a:r>
            <a:endParaRPr sz="2400" dirty="0">
              <a:solidFill>
                <a:srgbClr val="002060"/>
              </a:solidFill>
              <a:latin typeface="Times New Roman" panose="02020603050405020304" pitchFamily="18" charset="0"/>
              <a:ea typeface="Trebuchet MS"/>
              <a:cs typeface="Times New Roman" panose="02020603050405020304" pitchFamily="18" charset="0"/>
              <a:sym typeface="Trebuchet MS"/>
            </a:endParaRPr>
          </a:p>
        </p:txBody>
      </p:sp>
    </p:spTree>
    <p:extLst>
      <p:ext uri="{BB962C8B-B14F-4D97-AF65-F5344CB8AC3E}">
        <p14:creationId xmlns:p14="http://schemas.microsoft.com/office/powerpoint/2010/main" val="37345382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Google Shape;632;p61"/>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l"/>
            <a:fld id="{00000000-1234-1234-1234-123412341234}" type="slidenum">
              <a:rPr lang="en"/>
              <a:pPr algn="l"/>
              <a:t>60</a:t>
            </a:fld>
            <a:endParaRPr/>
          </a:p>
        </p:txBody>
      </p:sp>
      <p:sp>
        <p:nvSpPr>
          <p:cNvPr id="631" name="Google Shape;631;p61"/>
          <p:cNvSpPr txBox="1">
            <a:spLocks noGrp="1"/>
          </p:cNvSpPr>
          <p:nvPr>
            <p:ph type="title" idx="4294967295"/>
          </p:nvPr>
        </p:nvSpPr>
        <p:spPr>
          <a:xfrm>
            <a:off x="252248" y="3127374"/>
            <a:ext cx="7253452" cy="1523453"/>
          </a:xfrm>
          <a:prstGeom prst="rect">
            <a:avLst/>
          </a:prstGeom>
        </p:spPr>
        <p:txBody>
          <a:bodyPr spcFirstLastPara="1" vert="horz" wrap="square" lIns="91425" tIns="91425" rIns="91425" bIns="91425" rtlCol="0" anchor="t" anchorCtr="0">
            <a:noAutofit/>
          </a:bodyPr>
          <a:lstStyle/>
          <a:p>
            <a:pPr>
              <a:spcBef>
                <a:spcPts val="0"/>
              </a:spcBef>
            </a:pPr>
            <a:r>
              <a:rPr lang="en" sz="4800" dirty="0">
                <a:solidFill>
                  <a:srgbClr val="002060"/>
                </a:solidFill>
                <a:latin typeface="Times New Roman" panose="02020603050405020304" pitchFamily="18" charset="0"/>
                <a:cs typeface="Times New Roman" panose="02020603050405020304" pitchFamily="18" charset="0"/>
              </a:rPr>
              <a:t>What Changed?</a:t>
            </a:r>
            <a:endParaRPr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7834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Google Shape;632;p61"/>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l"/>
            <a:fld id="{00000000-1234-1234-1234-123412341234}" type="slidenum">
              <a:rPr lang="en"/>
              <a:pPr algn="l"/>
              <a:t>61</a:t>
            </a:fld>
            <a:endParaRPr dirty="0"/>
          </a:p>
        </p:txBody>
      </p:sp>
      <p:sp>
        <p:nvSpPr>
          <p:cNvPr id="5" name="Google Shape;611;p58"/>
          <p:cNvSpPr/>
          <p:nvPr/>
        </p:nvSpPr>
        <p:spPr>
          <a:xfrm>
            <a:off x="5512527" y="1490129"/>
            <a:ext cx="2915050" cy="2420020"/>
          </a:xfrm>
          <a:prstGeom prst="pentagon">
            <a:avLst>
              <a:gd name="hf" fmla="val 105146"/>
              <a:gd name="vf" fmla="val 110557"/>
            </a:avLst>
          </a:prstGeom>
          <a:solidFill>
            <a:schemeClr val="accent6"/>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algn="ctr"/>
            <a:r>
              <a:rPr lang="en" sz="2000" b="1" dirty="0">
                <a:solidFill>
                  <a:schemeClr val="tx2">
                    <a:lumMod val="75000"/>
                  </a:schemeClr>
                </a:solidFill>
                <a:latin typeface="Times New Roman" panose="02020603050405020304" pitchFamily="18" charset="0"/>
                <a:cs typeface="Times New Roman" panose="02020603050405020304" pitchFamily="18" charset="0"/>
              </a:rPr>
              <a:t>Practitioner’s </a:t>
            </a:r>
            <a:r>
              <a:rPr lang="en" sz="2000" b="1" dirty="0" smtClean="0">
                <a:solidFill>
                  <a:schemeClr val="tx2">
                    <a:lumMod val="75000"/>
                  </a:schemeClr>
                </a:solidFill>
                <a:latin typeface="Times New Roman" panose="02020603050405020304" pitchFamily="18" charset="0"/>
                <a:cs typeface="Times New Roman" panose="02020603050405020304" pitchFamily="18" charset="0"/>
              </a:rPr>
              <a:t>Committee  </a:t>
            </a:r>
            <a:endParaRPr sz="2000" b="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24" name="Google Shape;612;p58"/>
          <p:cNvPicPr preferRelativeResize="0"/>
          <p:nvPr/>
        </p:nvPicPr>
        <p:blipFill rotWithShape="1">
          <a:blip r:embed="rId3">
            <a:alphaModFix/>
          </a:blip>
          <a:srcRect/>
          <a:stretch/>
        </p:blipFill>
        <p:spPr>
          <a:xfrm>
            <a:off x="1042258" y="1845377"/>
            <a:ext cx="3346861" cy="2421823"/>
          </a:xfrm>
          <a:prstGeom prst="rect">
            <a:avLst/>
          </a:prstGeom>
          <a:noFill/>
          <a:ln>
            <a:noFill/>
          </a:ln>
          <a:effectLst>
            <a:outerShdw blurRad="57150" dist="171450" dir="5400000" algn="bl" rotWithShape="0">
              <a:srgbClr val="000000">
                <a:alpha val="49800"/>
              </a:srgbClr>
            </a:outerShdw>
          </a:effectLst>
        </p:spPr>
      </p:pic>
      <p:cxnSp>
        <p:nvCxnSpPr>
          <p:cNvPr id="11" name="Straight Arrow Connector 10"/>
          <p:cNvCxnSpPr/>
          <p:nvPr/>
        </p:nvCxnSpPr>
        <p:spPr>
          <a:xfrm flipV="1">
            <a:off x="4389119" y="3030583"/>
            <a:ext cx="1375955" cy="2570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142075" y="316958"/>
            <a:ext cx="5793938" cy="1341656"/>
          </a:xfrm>
          <a:prstGeom prst="ellipse">
            <a:avLst/>
          </a:prstGeom>
          <a:noFill/>
          <a:ln w="19050">
            <a:noFill/>
          </a:ln>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2800" b="1" dirty="0" smtClean="0">
                <a:ln/>
                <a:solidFill>
                  <a:srgbClr val="002060"/>
                </a:solidFill>
                <a:latin typeface="Times New Roman" panose="02020603050405020304" pitchFamily="18" charset="0"/>
                <a:cs typeface="Times New Roman" panose="02020603050405020304" pitchFamily="18" charset="0"/>
              </a:rPr>
              <a:t>Review and Revision Cycle</a:t>
            </a:r>
            <a:endParaRPr lang="en-US" sz="2800" b="1" dirty="0">
              <a:ln/>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199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ntr" presetSubtype="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59"/>
          <p:cNvPicPr preferRelativeResize="0"/>
          <p:nvPr/>
        </p:nvPicPr>
        <p:blipFill rotWithShape="1">
          <a:blip r:embed="rId3">
            <a:alphaModFix/>
          </a:blip>
          <a:srcRect/>
          <a:stretch/>
        </p:blipFill>
        <p:spPr>
          <a:xfrm>
            <a:off x="517050" y="497226"/>
            <a:ext cx="3140850" cy="4096775"/>
          </a:xfrm>
          <a:prstGeom prst="rect">
            <a:avLst/>
          </a:prstGeom>
          <a:noFill/>
          <a:ln>
            <a:noFill/>
          </a:ln>
          <a:effectLst>
            <a:outerShdw blurRad="314325" dist="152400" dir="1920000" algn="bl" rotWithShape="0">
              <a:srgbClr val="000000">
                <a:alpha val="81960"/>
              </a:srgbClr>
            </a:outerShdw>
          </a:effectLst>
        </p:spPr>
      </p:pic>
      <p:pic>
        <p:nvPicPr>
          <p:cNvPr id="618" name="Google Shape;618;p59"/>
          <p:cNvPicPr preferRelativeResize="0"/>
          <p:nvPr/>
        </p:nvPicPr>
        <p:blipFill rotWithShape="1">
          <a:blip r:embed="rId4">
            <a:alphaModFix/>
          </a:blip>
          <a:srcRect/>
          <a:stretch/>
        </p:blipFill>
        <p:spPr>
          <a:xfrm>
            <a:off x="4535637" y="1555852"/>
            <a:ext cx="3885551" cy="2667805"/>
          </a:xfrm>
          <a:prstGeom prst="rect">
            <a:avLst/>
          </a:prstGeom>
          <a:noFill/>
          <a:ln>
            <a:noFill/>
          </a:ln>
          <a:effectLst>
            <a:outerShdw blurRad="57150" dist="171450" dir="5400000" algn="bl" rotWithShape="0">
              <a:srgbClr val="000000">
                <a:alpha val="49800"/>
              </a:srgbClr>
            </a:outerShdw>
          </a:effectLst>
        </p:spPr>
      </p:pic>
      <p:sp>
        <p:nvSpPr>
          <p:cNvPr id="619" name="Google Shape;619;p59"/>
          <p:cNvSpPr txBox="1">
            <a:spLocks noGrp="1"/>
          </p:cNvSpPr>
          <p:nvPr>
            <p:ph idx="1"/>
          </p:nvPr>
        </p:nvSpPr>
        <p:spPr>
          <a:xfrm>
            <a:off x="4101975" y="497225"/>
            <a:ext cx="4232400" cy="2844300"/>
          </a:xfrm>
          <a:prstGeom prst="rect">
            <a:avLst/>
          </a:prstGeom>
          <a:noFill/>
          <a:ln>
            <a:noFill/>
          </a:ln>
        </p:spPr>
        <p:txBody>
          <a:bodyPr spcFirstLastPara="1" vert="horz" wrap="square" lIns="68575" tIns="34275" rIns="68575" bIns="34275" rtlCol="0" anchor="t" anchorCtr="0">
            <a:normAutofit/>
          </a:bodyPr>
          <a:lstStyle/>
          <a:p>
            <a:pPr marL="0" indent="0" algn="ctr">
              <a:spcBef>
                <a:spcPts val="800"/>
              </a:spcBef>
              <a:buNone/>
            </a:pPr>
            <a:r>
              <a:rPr lang="en" sz="2500" b="1" dirty="0">
                <a:latin typeface="Times New Roman" panose="02020603050405020304" pitchFamily="18" charset="0"/>
                <a:ea typeface="Arial"/>
                <a:cs typeface="Times New Roman" panose="02020603050405020304" pitchFamily="18" charset="0"/>
                <a:sym typeface="Arial"/>
              </a:rPr>
              <a:t>Combine into one </a:t>
            </a:r>
            <a:endParaRPr sz="2500" b="1" dirty="0">
              <a:latin typeface="Times New Roman" panose="02020603050405020304" pitchFamily="18" charset="0"/>
              <a:ea typeface="Arial"/>
              <a:cs typeface="Times New Roman" panose="02020603050405020304" pitchFamily="18" charset="0"/>
              <a:sym typeface="Arial"/>
            </a:endParaRPr>
          </a:p>
          <a:p>
            <a:pPr marL="0" indent="0" algn="ctr">
              <a:spcBef>
                <a:spcPts val="800"/>
              </a:spcBef>
              <a:buNone/>
            </a:pPr>
            <a:r>
              <a:rPr lang="en" sz="2500" b="1" dirty="0">
                <a:solidFill>
                  <a:srgbClr val="C00000"/>
                </a:solidFill>
                <a:latin typeface="Times New Roman" panose="02020603050405020304" pitchFamily="18" charset="0"/>
                <a:ea typeface="Arial"/>
                <a:cs typeface="Times New Roman" panose="02020603050405020304" pitchFamily="18" charset="0"/>
                <a:sym typeface="Arial"/>
              </a:rPr>
              <a:t>Standards Document</a:t>
            </a:r>
            <a:endParaRPr sz="2500" b="1" u="sng" dirty="0">
              <a:solidFill>
                <a:srgbClr val="C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5686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1000"/>
                                        <p:tgtEl>
                                          <p:spTgt spid="618"/>
                                        </p:tgtEl>
                                        <p:attrNameLst>
                                          <p:attrName>ppt_x</p:attrName>
                                        </p:attrNameLst>
                                      </p:cBhvr>
                                      <p:tavLst>
                                        <p:tav tm="0">
                                          <p:val>
                                            <p:strVal val="#ppt_x"/>
                                          </p:val>
                                        </p:tav>
                                        <p:tav tm="100000">
                                          <p:val>
                                            <p:strVal val="#ppt_x-1"/>
                                          </p:val>
                                        </p:tav>
                                      </p:tavLst>
                                    </p:anim>
                                    <p:set>
                                      <p:cBhvr>
                                        <p:cTn id="7" dur="1" fill="hold">
                                          <p:stCondLst>
                                            <p:cond delay="1000"/>
                                          </p:stCondLst>
                                        </p:cTn>
                                        <p:tgtEl>
                                          <p:spTgt spid="6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5" name="Google Shape;805;p84"/>
          <p:cNvSpPr txBox="1">
            <a:spLocks noGrp="1"/>
          </p:cNvSpPr>
          <p:nvPr>
            <p:ph type="body" idx="4294967295"/>
          </p:nvPr>
        </p:nvSpPr>
        <p:spPr>
          <a:xfrm>
            <a:off x="2554288" y="1076327"/>
            <a:ext cx="6124348" cy="3692525"/>
          </a:xfrm>
          <a:prstGeom prst="rect">
            <a:avLst/>
          </a:prstGeom>
          <a:noFill/>
          <a:ln>
            <a:noFill/>
          </a:ln>
        </p:spPr>
        <p:txBody>
          <a:bodyPr spcFirstLastPara="1" vert="horz" wrap="square" lIns="68575" tIns="34275" rIns="68575" bIns="34275" rtlCol="0" anchor="t" anchorCtr="0">
            <a:noAutofit/>
          </a:bodyPr>
          <a:lstStyle/>
          <a:p>
            <a:pPr marL="457200" indent="-348456">
              <a:lnSpc>
                <a:spcPct val="95000"/>
              </a:lnSpc>
              <a:spcBef>
                <a:spcPts val="0"/>
              </a:spcBef>
              <a:buClr>
                <a:srgbClr val="002060"/>
              </a:buClr>
              <a:buSzPts val="1888"/>
              <a:buChar char="●"/>
            </a:pPr>
            <a:r>
              <a:rPr lang="en" sz="1887" dirty="0">
                <a:solidFill>
                  <a:srgbClr val="002060"/>
                </a:solidFill>
                <a:latin typeface="Times New Roman" panose="02020603050405020304" pitchFamily="18" charset="0"/>
                <a:cs typeface="Times New Roman" panose="02020603050405020304" pitchFamily="18" charset="0"/>
              </a:rPr>
              <a:t>Increased the information in the Front Matter for greater transparency and opportunities to understand the Standards</a:t>
            </a:r>
            <a:endParaRPr sz="1887" dirty="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Char char="●"/>
            </a:pPr>
            <a:r>
              <a:rPr lang="en" sz="1887" dirty="0">
                <a:solidFill>
                  <a:srgbClr val="002060"/>
                </a:solidFill>
                <a:latin typeface="Times New Roman" panose="02020603050405020304" pitchFamily="18" charset="0"/>
                <a:cs typeface="Times New Roman" panose="02020603050405020304" pitchFamily="18" charset="0"/>
              </a:rPr>
              <a:t>Literacy and Workplace Readiness Skills</a:t>
            </a:r>
            <a:endParaRPr sz="1887" dirty="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Char char="●"/>
            </a:pPr>
            <a:r>
              <a:rPr lang="en" sz="1887" dirty="0">
                <a:solidFill>
                  <a:srgbClr val="002060"/>
                </a:solidFill>
                <a:latin typeface="Times New Roman" panose="02020603050405020304" pitchFamily="18" charset="0"/>
                <a:cs typeface="Times New Roman" panose="02020603050405020304" pitchFamily="18" charset="0"/>
              </a:rPr>
              <a:t>Reorganization to allow for Inquiry-based learning</a:t>
            </a:r>
            <a:endParaRPr sz="1887" dirty="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Char char="●"/>
            </a:pPr>
            <a:r>
              <a:rPr lang="en" sz="1887" dirty="0">
                <a:solidFill>
                  <a:srgbClr val="002060"/>
                </a:solidFill>
                <a:latin typeface="Times New Roman" panose="02020603050405020304" pitchFamily="18" charset="0"/>
                <a:cs typeface="Times New Roman" panose="02020603050405020304" pitchFamily="18" charset="0"/>
              </a:rPr>
              <a:t>Macro-concepts for K-12 and identify how we can expand to micro-concepts each grade level  </a:t>
            </a:r>
            <a:endParaRPr sz="1887" dirty="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Char char="●"/>
            </a:pPr>
            <a:r>
              <a:rPr lang="en" sz="1887" dirty="0">
                <a:solidFill>
                  <a:srgbClr val="002060"/>
                </a:solidFill>
                <a:latin typeface="Times New Roman" panose="02020603050405020304" pitchFamily="18" charset="0"/>
                <a:cs typeface="Times New Roman" panose="02020603050405020304" pitchFamily="18" charset="0"/>
              </a:rPr>
              <a:t>Identification of Overarching and Supporting questions, sources, and tasks</a:t>
            </a:r>
            <a:endParaRPr sz="1887" dirty="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Char char="●"/>
            </a:pPr>
            <a:r>
              <a:rPr lang="en" sz="1887" dirty="0">
                <a:solidFill>
                  <a:srgbClr val="002060"/>
                </a:solidFill>
                <a:latin typeface="Times New Roman" panose="02020603050405020304" pitchFamily="18" charset="0"/>
                <a:cs typeface="Times New Roman" panose="02020603050405020304" pitchFamily="18" charset="0"/>
              </a:rPr>
              <a:t>Teacher guidance</a:t>
            </a:r>
            <a:endParaRPr sz="1887" dirty="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Char char="●"/>
            </a:pPr>
            <a:r>
              <a:rPr lang="en" sz="1887" dirty="0">
                <a:solidFill>
                  <a:srgbClr val="002060"/>
                </a:solidFill>
                <a:latin typeface="Times New Roman" panose="02020603050405020304" pitchFamily="18" charset="0"/>
                <a:cs typeface="Times New Roman" panose="02020603050405020304" pitchFamily="18" charset="0"/>
              </a:rPr>
              <a:t>Making sure something from the framework feels familiar to anchor their new learning</a:t>
            </a:r>
            <a:endParaRPr sz="1887" dirty="0">
              <a:solidFill>
                <a:srgbClr val="002060"/>
              </a:solidFill>
              <a:latin typeface="Times New Roman" panose="02020603050405020304" pitchFamily="18" charset="0"/>
              <a:cs typeface="Times New Roman" panose="02020603050405020304" pitchFamily="18" charset="0"/>
            </a:endParaRPr>
          </a:p>
        </p:txBody>
      </p:sp>
      <p:pic>
        <p:nvPicPr>
          <p:cNvPr id="804" name="Google Shape;804;p84"/>
          <p:cNvPicPr preferRelativeResize="0"/>
          <p:nvPr/>
        </p:nvPicPr>
        <p:blipFill rotWithShape="1">
          <a:blip r:embed="rId3">
            <a:alphaModFix/>
          </a:blip>
          <a:srcRect/>
          <a:stretch/>
        </p:blipFill>
        <p:spPr>
          <a:xfrm>
            <a:off x="302250" y="1034573"/>
            <a:ext cx="1905149" cy="2484976"/>
          </a:xfrm>
          <a:prstGeom prst="rect">
            <a:avLst/>
          </a:prstGeom>
          <a:noFill/>
          <a:ln>
            <a:noFill/>
          </a:ln>
          <a:effectLst>
            <a:outerShdw blurRad="314325" dist="152400" dir="1920000" algn="bl" rotWithShape="0">
              <a:srgbClr val="000000">
                <a:alpha val="81960"/>
              </a:srgbClr>
            </a:outerShdw>
          </a:effectLst>
        </p:spPr>
      </p:pic>
      <p:sp>
        <p:nvSpPr>
          <p:cNvPr id="5" name="Google Shape;558;p52"/>
          <p:cNvSpPr txBox="1">
            <a:spLocks/>
          </p:cNvSpPr>
          <p:nvPr/>
        </p:nvSpPr>
        <p:spPr>
          <a:xfrm>
            <a:off x="215350" y="225095"/>
            <a:ext cx="7886700"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4" name="Google Shape;804;p84"/>
          <p:cNvPicPr preferRelativeResize="0"/>
          <p:nvPr/>
        </p:nvPicPr>
        <p:blipFill rotWithShape="1">
          <a:blip r:embed="rId3">
            <a:alphaModFix/>
          </a:blip>
          <a:srcRect/>
          <a:stretch/>
        </p:blipFill>
        <p:spPr>
          <a:xfrm>
            <a:off x="302250" y="1034573"/>
            <a:ext cx="1905149" cy="2484976"/>
          </a:xfrm>
          <a:prstGeom prst="rect">
            <a:avLst/>
          </a:prstGeom>
          <a:noFill/>
          <a:ln>
            <a:noFill/>
          </a:ln>
          <a:effectLst>
            <a:outerShdw blurRad="314325" dist="152400" dir="1920000" algn="bl" rotWithShape="0">
              <a:srgbClr val="000000">
                <a:alpha val="81960"/>
              </a:srgbClr>
            </a:outerShdw>
          </a:effectLst>
        </p:spPr>
      </p:pic>
      <p:sp>
        <p:nvSpPr>
          <p:cNvPr id="5" name="Google Shape;558;p52"/>
          <p:cNvSpPr txBox="1">
            <a:spLocks/>
          </p:cNvSpPr>
          <p:nvPr/>
        </p:nvSpPr>
        <p:spPr>
          <a:xfrm>
            <a:off x="215350" y="225095"/>
            <a:ext cx="7886700"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Guiding Principles</a:t>
            </a:r>
          </a:p>
        </p:txBody>
      </p:sp>
      <p:pic>
        <p:nvPicPr>
          <p:cNvPr id="6" name="Google Shape;812;p85"/>
          <p:cNvPicPr preferRelativeResize="0"/>
          <p:nvPr/>
        </p:nvPicPr>
        <p:blipFill>
          <a:blip r:embed="rId4">
            <a:alphaModFix/>
          </a:blip>
          <a:stretch>
            <a:fillRect/>
          </a:stretch>
        </p:blipFill>
        <p:spPr>
          <a:xfrm>
            <a:off x="3722583" y="961698"/>
            <a:ext cx="3322914" cy="4010317"/>
          </a:xfrm>
          <a:prstGeom prst="rect">
            <a:avLst/>
          </a:prstGeom>
          <a:noFill/>
          <a:ln>
            <a:noFill/>
          </a:ln>
          <a:effectLst>
            <a:outerShdw blurRad="57150" dist="114300" dir="5400000" algn="bl" rotWithShape="0">
              <a:srgbClr val="000000">
                <a:alpha val="50000"/>
              </a:srgbClr>
            </a:outerShdw>
          </a:effectLst>
        </p:spPr>
      </p:pic>
    </p:spTree>
    <p:extLst>
      <p:ext uri="{BB962C8B-B14F-4D97-AF65-F5344CB8AC3E}">
        <p14:creationId xmlns:p14="http://schemas.microsoft.com/office/powerpoint/2010/main" val="8211693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4" name="Google Shape;804;p84"/>
          <p:cNvPicPr preferRelativeResize="0"/>
          <p:nvPr/>
        </p:nvPicPr>
        <p:blipFill rotWithShape="1">
          <a:blip r:embed="rId3">
            <a:alphaModFix/>
          </a:blip>
          <a:srcRect/>
          <a:stretch/>
        </p:blipFill>
        <p:spPr>
          <a:xfrm>
            <a:off x="302250" y="1034573"/>
            <a:ext cx="1905149" cy="2484976"/>
          </a:xfrm>
          <a:prstGeom prst="rect">
            <a:avLst/>
          </a:prstGeom>
          <a:noFill/>
          <a:ln>
            <a:noFill/>
          </a:ln>
          <a:effectLst>
            <a:outerShdw blurRad="314325" dist="152400" dir="1920000" algn="bl" rotWithShape="0">
              <a:srgbClr val="000000">
                <a:alpha val="81960"/>
              </a:srgbClr>
            </a:outerShdw>
          </a:effectLst>
        </p:spPr>
      </p:pic>
      <p:sp>
        <p:nvSpPr>
          <p:cNvPr id="5" name="Google Shape;558;p52"/>
          <p:cNvSpPr txBox="1">
            <a:spLocks/>
          </p:cNvSpPr>
          <p:nvPr/>
        </p:nvSpPr>
        <p:spPr>
          <a:xfrm>
            <a:off x="215350" y="225095"/>
            <a:ext cx="7886700"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Themes and Concepts</a:t>
            </a:r>
          </a:p>
        </p:txBody>
      </p:sp>
      <p:pic>
        <p:nvPicPr>
          <p:cNvPr id="7" name="Google Shape;820;p86"/>
          <p:cNvPicPr preferRelativeResize="0"/>
          <p:nvPr/>
        </p:nvPicPr>
        <p:blipFill>
          <a:blip r:embed="rId4">
            <a:alphaModFix/>
          </a:blip>
          <a:stretch>
            <a:fillRect/>
          </a:stretch>
        </p:blipFill>
        <p:spPr>
          <a:xfrm>
            <a:off x="3765895" y="1029097"/>
            <a:ext cx="3312823" cy="4019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66835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4" name="Google Shape;804;p84"/>
          <p:cNvPicPr preferRelativeResize="0"/>
          <p:nvPr/>
        </p:nvPicPr>
        <p:blipFill rotWithShape="1">
          <a:blip r:embed="rId3">
            <a:alphaModFix/>
          </a:blip>
          <a:srcRect/>
          <a:stretch/>
        </p:blipFill>
        <p:spPr>
          <a:xfrm>
            <a:off x="302250" y="1034573"/>
            <a:ext cx="1905149" cy="2484976"/>
          </a:xfrm>
          <a:prstGeom prst="rect">
            <a:avLst/>
          </a:prstGeom>
          <a:noFill/>
          <a:ln>
            <a:noFill/>
          </a:ln>
          <a:effectLst>
            <a:outerShdw blurRad="314325" dist="152400" dir="1920000" algn="bl" rotWithShape="0">
              <a:srgbClr val="000000">
                <a:alpha val="81960"/>
              </a:srgbClr>
            </a:outerShdw>
          </a:effectLst>
        </p:spPr>
      </p:pic>
      <p:sp>
        <p:nvSpPr>
          <p:cNvPr id="5"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Inquiry Based Practices</a:t>
            </a:r>
          </a:p>
        </p:txBody>
      </p:sp>
      <p:pic>
        <p:nvPicPr>
          <p:cNvPr id="6" name="Google Shape;828;p87"/>
          <p:cNvPicPr preferRelativeResize="0"/>
          <p:nvPr/>
        </p:nvPicPr>
        <p:blipFill rotWithShape="1">
          <a:blip r:embed="rId4">
            <a:alphaModFix/>
          </a:blip>
          <a:srcRect l="35539" r="32460"/>
          <a:stretch/>
        </p:blipFill>
        <p:spPr>
          <a:xfrm>
            <a:off x="6059415" y="820685"/>
            <a:ext cx="2130770" cy="4244901"/>
          </a:xfrm>
          <a:prstGeom prst="rect">
            <a:avLst/>
          </a:prstGeom>
          <a:noFill/>
          <a:ln w="19050" cap="flat" cmpd="sng">
            <a:solidFill>
              <a:schemeClr val="dk2"/>
            </a:solidFill>
            <a:prstDash val="solid"/>
            <a:round/>
            <a:headEnd type="none" w="sm" len="sm"/>
            <a:tailEnd type="none" w="sm" len="sm"/>
          </a:ln>
        </p:spPr>
      </p:pic>
      <p:sp>
        <p:nvSpPr>
          <p:cNvPr id="8" name="Google Shape;830;p87"/>
          <p:cNvSpPr txBox="1">
            <a:spLocks/>
          </p:cNvSpPr>
          <p:nvPr/>
        </p:nvSpPr>
        <p:spPr>
          <a:xfrm>
            <a:off x="2906092" y="1428814"/>
            <a:ext cx="2774950" cy="2090737"/>
          </a:xfrm>
          <a:prstGeom prst="rect">
            <a:avLst/>
          </a:prstGeom>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spcBef>
                <a:spcPts val="0"/>
              </a:spcBef>
            </a:pPr>
            <a:r>
              <a:rPr lang="en-US" sz="3100" dirty="0">
                <a:solidFill>
                  <a:srgbClr val="002060"/>
                </a:solidFill>
                <a:latin typeface="Times New Roman" panose="02020603050405020304" pitchFamily="18" charset="0"/>
                <a:ea typeface="Arial"/>
                <a:cs typeface="Times New Roman" panose="02020603050405020304" pitchFamily="18" charset="0"/>
                <a:sym typeface="Arial"/>
              </a:rPr>
              <a:t>Use of questions, sources, and tasks to learn</a:t>
            </a:r>
          </a:p>
        </p:txBody>
      </p:sp>
    </p:spTree>
    <p:extLst>
      <p:ext uri="{BB962C8B-B14F-4D97-AF65-F5344CB8AC3E}">
        <p14:creationId xmlns:p14="http://schemas.microsoft.com/office/powerpoint/2010/main" val="40047705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4" name="Google Shape;804;p84"/>
          <p:cNvPicPr preferRelativeResize="0"/>
          <p:nvPr/>
        </p:nvPicPr>
        <p:blipFill rotWithShape="1">
          <a:blip r:embed="rId3">
            <a:alphaModFix/>
          </a:blip>
          <a:srcRect/>
          <a:stretch/>
        </p:blipFill>
        <p:spPr>
          <a:xfrm>
            <a:off x="302250" y="1034573"/>
            <a:ext cx="1905149" cy="2484976"/>
          </a:xfrm>
          <a:prstGeom prst="rect">
            <a:avLst/>
          </a:prstGeom>
          <a:noFill/>
          <a:ln>
            <a:noFill/>
          </a:ln>
          <a:effectLst>
            <a:outerShdw blurRad="314325" dist="152400" dir="1920000" algn="bl" rotWithShape="0">
              <a:srgbClr val="000000">
                <a:alpha val="81960"/>
              </a:srgbClr>
            </a:outerShdw>
          </a:effectLst>
        </p:spPr>
      </p:pic>
      <p:sp>
        <p:nvSpPr>
          <p:cNvPr id="5"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Skills Progression</a:t>
            </a:r>
          </a:p>
        </p:txBody>
      </p:sp>
      <p:pic>
        <p:nvPicPr>
          <p:cNvPr id="7" name="Google Shape;835;p88"/>
          <p:cNvPicPr preferRelativeResize="0"/>
          <p:nvPr/>
        </p:nvPicPr>
        <p:blipFill>
          <a:blip r:embed="rId4">
            <a:alphaModFix/>
          </a:blip>
          <a:stretch>
            <a:fillRect/>
          </a:stretch>
        </p:blipFill>
        <p:spPr>
          <a:xfrm>
            <a:off x="2827924" y="813352"/>
            <a:ext cx="5954856" cy="4025349"/>
          </a:xfrm>
          <a:prstGeom prst="rect">
            <a:avLst/>
          </a:prstGeom>
          <a:noFill/>
          <a:ln>
            <a:noFill/>
          </a:ln>
          <a:effectLst>
            <a:outerShdw blurRad="57150" dist="114300" dir="5400000" algn="bl" rotWithShape="0">
              <a:srgbClr val="000000">
                <a:alpha val="50000"/>
              </a:srgbClr>
            </a:outerShdw>
          </a:effectLst>
        </p:spPr>
      </p:pic>
    </p:spTree>
    <p:extLst>
      <p:ext uri="{BB962C8B-B14F-4D97-AF65-F5344CB8AC3E}">
        <p14:creationId xmlns:p14="http://schemas.microsoft.com/office/powerpoint/2010/main" val="1093764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4" name="Google Shape;804;p84"/>
          <p:cNvPicPr preferRelativeResize="0"/>
          <p:nvPr/>
        </p:nvPicPr>
        <p:blipFill rotWithShape="1">
          <a:blip r:embed="rId3">
            <a:alphaModFix/>
          </a:blip>
          <a:srcRect/>
          <a:stretch/>
        </p:blipFill>
        <p:spPr>
          <a:xfrm>
            <a:off x="302250" y="1034573"/>
            <a:ext cx="1905149" cy="2484976"/>
          </a:xfrm>
          <a:prstGeom prst="rect">
            <a:avLst/>
          </a:prstGeom>
          <a:noFill/>
          <a:ln>
            <a:noFill/>
          </a:ln>
          <a:effectLst>
            <a:outerShdw blurRad="314325" dist="152400" dir="1920000" algn="bl" rotWithShape="0">
              <a:srgbClr val="000000">
                <a:alpha val="81960"/>
              </a:srgbClr>
            </a:outerShdw>
          </a:effectLst>
        </p:spPr>
      </p:pic>
      <p:sp>
        <p:nvSpPr>
          <p:cNvPr id="5"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Course Introduction</a:t>
            </a:r>
          </a:p>
        </p:txBody>
      </p:sp>
      <p:sp>
        <p:nvSpPr>
          <p:cNvPr id="2" name="Right Arrow 1"/>
          <p:cNvSpPr/>
          <p:nvPr/>
        </p:nvSpPr>
        <p:spPr>
          <a:xfrm>
            <a:off x="1158240" y="3712781"/>
            <a:ext cx="2688547" cy="859221"/>
          </a:xfrm>
          <a:prstGeom prst="rightArrow">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981806199"/>
              </p:ext>
            </p:extLst>
          </p:nvPr>
        </p:nvGraphicFramePr>
        <p:xfrm>
          <a:off x="3846788" y="878303"/>
          <a:ext cx="4248807" cy="4113023"/>
        </p:xfrm>
        <a:graphic>
          <a:graphicData uri="http://schemas.openxmlformats.org/drawingml/2006/table">
            <a:tbl>
              <a:tblPr bandRow="1"/>
              <a:tblGrid>
                <a:gridCol w="4248807">
                  <a:extLst>
                    <a:ext uri="{9D8B030D-6E8A-4147-A177-3AD203B41FA5}">
                      <a16:colId xmlns:a16="http://schemas.microsoft.com/office/drawing/2014/main" val="319522965"/>
                    </a:ext>
                  </a:extLst>
                </a:gridCol>
              </a:tblGrid>
              <a:tr h="165863">
                <a:tc>
                  <a:txBody>
                    <a:bodyPr/>
                    <a:lstStyle/>
                    <a:p>
                      <a:pPr marL="0" marR="0">
                        <a:lnSpc>
                          <a:spcPct val="115000"/>
                        </a:lnSpc>
                        <a:spcBef>
                          <a:spcPts val="0"/>
                        </a:spcBef>
                        <a:spcAft>
                          <a:spcPts val="0"/>
                        </a:spcAft>
                      </a:pPr>
                      <a:r>
                        <a:rPr lang="en-US" sz="900" b="1">
                          <a:effectLst/>
                          <a:latin typeface="Calibri" panose="020F0502020204030204" pitchFamily="34" charset="0"/>
                          <a:ea typeface="Calibri" panose="020F0502020204030204" pitchFamily="34" charset="0"/>
                        </a:rPr>
                        <a:t>Virginia Studies</a:t>
                      </a:r>
                      <a:endParaRPr lang="en-US" sz="500">
                        <a:effectLst/>
                        <a:latin typeface="Arial" panose="020B0604020202020204" pitchFamily="34" charset="0"/>
                        <a:ea typeface="Arial" panose="020B0604020202020204" pitchFamily="34" charset="0"/>
                      </a:endParaRPr>
                    </a:p>
                  </a:txBody>
                  <a:tcPr marL="31136" marR="311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1302995"/>
                  </a:ext>
                </a:extLst>
              </a:tr>
              <a:tr h="1552669">
                <a:tc>
                  <a:txBody>
                    <a:bodyPr/>
                    <a:lstStyle/>
                    <a:p>
                      <a:pPr marL="0" marR="0">
                        <a:lnSpc>
                          <a:spcPct val="100000"/>
                        </a:lnSpc>
                        <a:spcBef>
                          <a:spcPts val="0"/>
                        </a:spcBef>
                        <a:spcAft>
                          <a:spcPts val="0"/>
                        </a:spcAft>
                      </a:pPr>
                      <a:r>
                        <a:rPr lang="en-US" sz="700" strike="sngStrike" dirty="0">
                          <a:effectLst/>
                          <a:latin typeface="Calibri" panose="020F0502020204030204" pitchFamily="34" charset="0"/>
                          <a:ea typeface="Calibri" panose="020F0502020204030204" pitchFamily="34" charset="0"/>
                        </a:rPr>
                        <a:t>The standards for first-grade students include an introduction to the lives of leaders in the history of Virginia and their contributions to the Commonwealth. Students should develop basic map skills. They should study the economic concepts of goods and services, consumers and producers, and making economic choices. Students should learn to apply the traits of a good citizen and recognize that communities in Virginia have local governments. They should learn that communities include people who have diverse ethnic origins, customs, and traditions, who make contributions to their communities, and who are united as Americans by common principles.</a:t>
                      </a:r>
                      <a:endParaRPr lang="en-US" sz="700" dirty="0">
                        <a:effectLst/>
                        <a:latin typeface="Arial" panose="020B0604020202020204" pitchFamily="34" charset="0"/>
                        <a:ea typeface="Arial" panose="020B0604020202020204" pitchFamily="34" charset="0"/>
                      </a:endParaRPr>
                    </a:p>
                    <a:p>
                      <a:pPr marL="0" marR="0">
                        <a:lnSpc>
                          <a:spcPct val="100000"/>
                        </a:lnSpc>
                        <a:spcBef>
                          <a:spcPts val="0"/>
                        </a:spcBef>
                        <a:spcAft>
                          <a:spcPts val="0"/>
                        </a:spcAft>
                      </a:pPr>
                      <a:r>
                        <a:rPr lang="en-US" sz="700" u="none" strike="noStrike" dirty="0">
                          <a:effectLst/>
                          <a:latin typeface="Calibri" panose="020F0502020204030204" pitchFamily="34" charset="0"/>
                          <a:ea typeface="Calibri" panose="020F0502020204030204" pitchFamily="34" charset="0"/>
                        </a:rPr>
                        <a:t> </a:t>
                      </a:r>
                      <a:endParaRPr lang="en-US" sz="700" dirty="0">
                        <a:effectLst/>
                        <a:latin typeface="Arial" panose="020B0604020202020204" pitchFamily="34" charset="0"/>
                        <a:ea typeface="Arial" panose="020B0604020202020204" pitchFamily="34" charset="0"/>
                      </a:endParaRPr>
                    </a:p>
                    <a:p>
                      <a:pPr marL="0" marR="0">
                        <a:lnSpc>
                          <a:spcPct val="100000"/>
                        </a:lnSpc>
                        <a:spcBef>
                          <a:spcPts val="0"/>
                        </a:spcBef>
                        <a:spcAft>
                          <a:spcPts val="0"/>
                        </a:spcAft>
                      </a:pPr>
                      <a:r>
                        <a:rPr lang="en-US" sz="700" u="sng" dirty="0">
                          <a:effectLst/>
                          <a:latin typeface="Calibri" panose="020F0502020204030204" pitchFamily="34" charset="0"/>
                          <a:ea typeface="Cambria" panose="02040503050406030204" pitchFamily="18" charset="0"/>
                          <a:cs typeface="Cambria" panose="02040503050406030204" pitchFamily="18" charset="0"/>
                        </a:rPr>
                        <a:t>The Standards for Virginia Studies develop student understanding of Virginia from the Indigenous Peoples who first inhabited the region to present day Virginia with emphasis on the diverse perspectives of the various people who have been part of Virginia’s story. During the course of study, students will explore the basic features of the region and how Indigenous Peoples, the impact of English colonization, the arrival of Africans, and the development of a colonial society. Students will also examine the role Virginia played during Revolutionary War and the development of the first United States government.  They will be able to connect those ideas and history to the expansion of Virginia and its role in the Civil War, and how Virginia grew through the 21</a:t>
                      </a:r>
                      <a:r>
                        <a:rPr lang="en-US" sz="700" u="sng" baseline="30000" dirty="0">
                          <a:effectLst/>
                          <a:latin typeface="Calibri" panose="020F0502020204030204" pitchFamily="34" charset="0"/>
                          <a:ea typeface="Cambria" panose="02040503050406030204" pitchFamily="18" charset="0"/>
                          <a:cs typeface="Cambria" panose="02040503050406030204" pitchFamily="18" charset="0"/>
                        </a:rPr>
                        <a:t>st</a:t>
                      </a:r>
                      <a:r>
                        <a:rPr lang="en-US" sz="700" u="sng" dirty="0">
                          <a:effectLst/>
                          <a:latin typeface="Calibri" panose="020F0502020204030204" pitchFamily="34" charset="0"/>
                          <a:ea typeface="Cambria" panose="02040503050406030204" pitchFamily="18" charset="0"/>
                          <a:cs typeface="Cambria" panose="02040503050406030204" pitchFamily="18" charset="0"/>
                        </a:rPr>
                        <a:t> century and the challenges and opportunities that Virginia has faced throughout its development.  Lastly, students will examine the contributions of change-makers, innovative ideas, and technological, economic and political advancements to the nation and world.</a:t>
                      </a:r>
                      <a:endParaRPr lang="en-US" sz="700" dirty="0">
                        <a:effectLst/>
                        <a:latin typeface="Arial" panose="020B0604020202020204" pitchFamily="34" charset="0"/>
                        <a:ea typeface="Arial" panose="020B0604020202020204" pitchFamily="34" charset="0"/>
                      </a:endParaRPr>
                    </a:p>
                    <a:p>
                      <a:pPr marL="0" marR="0">
                        <a:lnSpc>
                          <a:spcPct val="100000"/>
                        </a:lnSpc>
                        <a:spcBef>
                          <a:spcPts val="0"/>
                        </a:spcBef>
                        <a:spcAft>
                          <a:spcPts val="0"/>
                        </a:spcAft>
                      </a:pPr>
                      <a:r>
                        <a:rPr lang="en-US" sz="500" u="none" strike="noStrike" dirty="0">
                          <a:effectLst/>
                          <a:latin typeface="Calibri" panose="020F0502020204030204" pitchFamily="34" charset="0"/>
                          <a:ea typeface="Calibri" panose="020F0502020204030204" pitchFamily="34" charset="0"/>
                        </a:rPr>
                        <a:t> </a:t>
                      </a:r>
                      <a:endParaRPr lang="en-US" sz="500" dirty="0">
                        <a:effectLst/>
                        <a:latin typeface="Arial" panose="020B0604020202020204" pitchFamily="34" charset="0"/>
                        <a:ea typeface="Arial" panose="020B0604020202020204" pitchFamily="34" charset="0"/>
                      </a:endParaRPr>
                    </a:p>
                  </a:txBody>
                  <a:tcPr marL="31136" marR="311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7411601"/>
                  </a:ext>
                </a:extLst>
              </a:tr>
              <a:tr h="1683506">
                <a:tc>
                  <a:txBody>
                    <a:bodyPr/>
                    <a:lstStyle/>
                    <a:p>
                      <a:pPr marL="0" marR="0">
                        <a:lnSpc>
                          <a:spcPct val="100000"/>
                        </a:lnSpc>
                        <a:spcBef>
                          <a:spcPts val="0"/>
                        </a:spcBef>
                        <a:spcAft>
                          <a:spcPts val="0"/>
                        </a:spcAft>
                      </a:pPr>
                      <a:r>
                        <a:rPr lang="en-US" sz="900" b="1" dirty="0">
                          <a:effectLst/>
                          <a:latin typeface="Calibri" panose="020F0502020204030204" pitchFamily="34" charset="0"/>
                          <a:ea typeface="Calibri" panose="020F0502020204030204" pitchFamily="34" charset="0"/>
                        </a:rPr>
                        <a:t>Looking Back, Looking Ahead, and Literacy Connections</a:t>
                      </a:r>
                      <a:endParaRPr lang="en-US" sz="700" dirty="0">
                        <a:effectLst/>
                        <a:latin typeface="Arial" panose="020B0604020202020204" pitchFamily="34" charset="0"/>
                        <a:ea typeface="Arial" panose="020B0604020202020204" pitchFamily="34" charset="0"/>
                      </a:endParaRPr>
                    </a:p>
                    <a:p>
                      <a:pPr marL="0" marR="0">
                        <a:lnSpc>
                          <a:spcPct val="100000"/>
                        </a:lnSpc>
                        <a:spcBef>
                          <a:spcPts val="0"/>
                        </a:spcBef>
                        <a:spcAft>
                          <a:spcPts val="0"/>
                        </a:spcAft>
                      </a:pPr>
                      <a:r>
                        <a:rPr lang="en-US" sz="700" u="sng" dirty="0">
                          <a:effectLst/>
                          <a:latin typeface="Calibri" panose="020F0502020204030204" pitchFamily="34" charset="0"/>
                          <a:ea typeface="Cambria" panose="02040503050406030204" pitchFamily="18" charset="0"/>
                          <a:cs typeface="Cambria" panose="02040503050406030204" pitchFamily="18" charset="0"/>
                        </a:rPr>
                        <a:t>Students will apply foundational knowledge and skills from previous Social Science Standards of Learning to study the development of Virginia, focusing on the reasons for the settlement of Virginia and the impact on the diverse people who are part of Virginia’s story. The fundamental skills and content introduced in the Kindergarten – Grade Three Standards provided a foundation of skill application and content knowledge.  The skills and content are instructionally vital for deeper learning and understanding of Virginia Studies.  Each standard, introduced with an </a:t>
                      </a:r>
                      <a:r>
                        <a:rPr lang="en-US" sz="700" b="1" u="sng" dirty="0">
                          <a:effectLst/>
                          <a:latin typeface="Calibri" panose="020F0502020204030204" pitchFamily="34" charset="0"/>
                          <a:ea typeface="Cambria" panose="02040503050406030204" pitchFamily="18" charset="0"/>
                          <a:cs typeface="Cambria" panose="02040503050406030204" pitchFamily="18" charset="0"/>
                        </a:rPr>
                        <a:t>Overarching Inquiry Question</a:t>
                      </a:r>
                      <a:r>
                        <a:rPr lang="en-US" sz="700" u="sng" dirty="0">
                          <a:effectLst/>
                          <a:latin typeface="Calibri" panose="020F0502020204030204" pitchFamily="34" charset="0"/>
                          <a:ea typeface="Cambria" panose="02040503050406030204" pitchFamily="18" charset="0"/>
                          <a:cs typeface="Cambria" panose="02040503050406030204" pitchFamily="18" charset="0"/>
                        </a:rPr>
                        <a:t>, encourage student exploration of concepts and themes</a:t>
                      </a:r>
                      <a:r>
                        <a:rPr lang="en-US" sz="700" b="1" u="sng" dirty="0">
                          <a:effectLst/>
                          <a:latin typeface="Calibri" panose="020F0502020204030204" pitchFamily="34" charset="0"/>
                          <a:ea typeface="Cambria" panose="02040503050406030204" pitchFamily="18" charset="0"/>
                          <a:cs typeface="Cambria" panose="02040503050406030204" pitchFamily="18" charset="0"/>
                        </a:rPr>
                        <a:t>. Key Knowledge and Learning Experiences</a:t>
                      </a:r>
                      <a:r>
                        <a:rPr lang="en-US" sz="700" u="sng" dirty="0">
                          <a:effectLst/>
                          <a:latin typeface="Calibri" panose="020F0502020204030204" pitchFamily="34" charset="0"/>
                          <a:ea typeface="Cambria" panose="02040503050406030204" pitchFamily="18" charset="0"/>
                          <a:cs typeface="Cambria" panose="02040503050406030204" pitchFamily="18" charset="0"/>
                        </a:rPr>
                        <a:t>, integrated to help students use artifacts, primary and secondary sources to summarize ideas and support with evidence, determine cause and effect, sequence events, recognize multiple perspectives, ask questions, and make connections over time and place. Workplace Readiness Skills of </a:t>
                      </a:r>
                      <a:r>
                        <a:rPr lang="en-US" sz="700" b="1" u="sng" dirty="0">
                          <a:effectLst/>
                          <a:latin typeface="Calibri" panose="020F0502020204030204" pitchFamily="34" charset="0"/>
                          <a:ea typeface="Cambria" panose="02040503050406030204" pitchFamily="18" charset="0"/>
                          <a:cs typeface="Cambria" panose="02040503050406030204" pitchFamily="18" charset="0"/>
                        </a:rPr>
                        <a:t>RESPECT FOR DIVERSITY</a:t>
                      </a:r>
                      <a:r>
                        <a:rPr lang="en-US" sz="700" u="sng" dirty="0">
                          <a:effectLst/>
                          <a:latin typeface="Calibri" panose="020F0502020204030204" pitchFamily="34" charset="0"/>
                          <a:ea typeface="Cambria" panose="02040503050406030204" pitchFamily="18" charset="0"/>
                          <a:cs typeface="Cambria" panose="02040503050406030204" pitchFamily="18" charset="0"/>
                        </a:rPr>
                        <a:t> by valuing individual differences and working collaboratively with people of diverse backgrounds, viewpoints, and experiences and </a:t>
                      </a:r>
                      <a:r>
                        <a:rPr lang="en-US" sz="700" b="1" u="sng" dirty="0">
                          <a:effectLst/>
                          <a:latin typeface="Calibri" panose="020F0502020204030204" pitchFamily="34" charset="0"/>
                          <a:ea typeface="Cambria" panose="02040503050406030204" pitchFamily="18" charset="0"/>
                          <a:cs typeface="Cambria" panose="02040503050406030204" pitchFamily="18" charset="0"/>
                        </a:rPr>
                        <a:t>TEAMWORK</a:t>
                      </a:r>
                      <a:r>
                        <a:rPr lang="en-US" sz="700" u="sng" dirty="0">
                          <a:effectLst/>
                          <a:latin typeface="Calibri" panose="020F0502020204030204" pitchFamily="34" charset="0"/>
                          <a:ea typeface="Cambria" panose="02040503050406030204" pitchFamily="18" charset="0"/>
                          <a:cs typeface="Cambria" panose="02040503050406030204" pitchFamily="18" charset="0"/>
                        </a:rPr>
                        <a:t> by learning to share the responsibility for collaborative work and respects the thoughts, opinions, and contributions of other students.  Building upon those skills, students will have opportunities to continue to develop skills of </a:t>
                      </a:r>
                      <a:r>
                        <a:rPr lang="en-US" sz="700" b="1" u="sng" dirty="0">
                          <a:effectLst/>
                          <a:latin typeface="Calibri" panose="020F0502020204030204" pitchFamily="34" charset="0"/>
                          <a:ea typeface="Cambria" panose="02040503050406030204" pitchFamily="18" charset="0"/>
                          <a:cs typeface="Cambria" panose="02040503050406030204" pitchFamily="18" charset="0"/>
                        </a:rPr>
                        <a:t>INITIATIVE AND SELF-DIRECTION</a:t>
                      </a:r>
                      <a:r>
                        <a:rPr lang="en-US" sz="700" u="sng" dirty="0">
                          <a:effectLst/>
                          <a:latin typeface="Calibri" panose="020F0502020204030204" pitchFamily="34" charset="0"/>
                          <a:ea typeface="Cambria" panose="02040503050406030204" pitchFamily="18" charset="0"/>
                          <a:cs typeface="Cambria" panose="02040503050406030204" pitchFamily="18" charset="0"/>
                        </a:rPr>
                        <a:t> to look independently for ways to accomplish tasks.  As students were learning to read, they are now transitioning to reading to learn and will apply reading, writing, and communication skills to the Standards for Virginia Studies.  This will support their understanding of Virginia’s geography, economic choices, and the responsibilities that citizens have in the larger community. </a:t>
                      </a:r>
                      <a:endParaRPr lang="en-US" sz="700" dirty="0">
                        <a:effectLst/>
                        <a:latin typeface="Arial" panose="020B0604020202020204" pitchFamily="34" charset="0"/>
                        <a:ea typeface="Arial" panose="020B0604020202020204" pitchFamily="34" charset="0"/>
                      </a:endParaRPr>
                    </a:p>
                    <a:p>
                      <a:pPr marL="0" marR="0">
                        <a:lnSpc>
                          <a:spcPct val="100000"/>
                        </a:lnSpc>
                        <a:spcBef>
                          <a:spcPts val="0"/>
                        </a:spcBef>
                        <a:spcAft>
                          <a:spcPts val="0"/>
                        </a:spcAft>
                      </a:pPr>
                      <a:r>
                        <a:rPr lang="en-US" sz="700" i="1" u="none" strike="noStrike" dirty="0">
                          <a:effectLst/>
                          <a:latin typeface="Calibri" panose="020F0502020204030204" pitchFamily="34" charset="0"/>
                          <a:ea typeface="Calibri" panose="020F0502020204030204" pitchFamily="34" charset="0"/>
                        </a:rPr>
                        <a:t> </a:t>
                      </a:r>
                      <a:endParaRPr lang="en-US" sz="700" dirty="0">
                        <a:effectLst/>
                        <a:latin typeface="Arial" panose="020B0604020202020204" pitchFamily="34" charset="0"/>
                        <a:ea typeface="Arial" panose="020B0604020202020204" pitchFamily="34" charset="0"/>
                      </a:endParaRPr>
                    </a:p>
                  </a:txBody>
                  <a:tcPr marL="31136" marR="311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662628"/>
                  </a:ext>
                </a:extLst>
              </a:tr>
            </a:tbl>
          </a:graphicData>
        </a:graphic>
      </p:graphicFrame>
    </p:spTree>
    <p:extLst>
      <p:ext uri="{BB962C8B-B14F-4D97-AF65-F5344CB8AC3E}">
        <p14:creationId xmlns:p14="http://schemas.microsoft.com/office/powerpoint/2010/main" val="36618088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Google Shape;751;p77"/>
          <p:cNvSpPr txBox="1">
            <a:spLocks noGrp="1"/>
          </p:cNvSpPr>
          <p:nvPr>
            <p:ph type="title"/>
          </p:nvPr>
        </p:nvSpPr>
        <p:spPr>
          <a:xfrm>
            <a:off x="5756055" y="455353"/>
            <a:ext cx="3076247" cy="994172"/>
          </a:xfrm>
          <a:prstGeom prst="rect">
            <a:avLst/>
          </a:prstGeom>
          <a:noFill/>
          <a:ln>
            <a:noFill/>
          </a:ln>
        </p:spPr>
        <p:txBody>
          <a:bodyPr spcFirstLastPara="1" vert="horz" wrap="square" lIns="91425" tIns="91425" rIns="91425" bIns="91425" rtlCol="0" anchor="b" anchorCtr="0">
            <a:noAutofit/>
          </a:bodyPr>
          <a:lstStyle/>
          <a:p>
            <a:pPr algn="r">
              <a:lnSpc>
                <a:spcPct val="100000"/>
              </a:lnSpc>
              <a:spcBef>
                <a:spcPts val="0"/>
              </a:spcBef>
              <a:buSzPts val="5200"/>
            </a:pPr>
            <a:r>
              <a:rPr lang="en" b="1" dirty="0">
                <a:solidFill>
                  <a:srgbClr val="002060"/>
                </a:solidFill>
                <a:latin typeface="Times New Roman" panose="02020603050405020304" pitchFamily="18" charset="0"/>
                <a:cs typeface="Times New Roman" panose="02020603050405020304" pitchFamily="18" charset="0"/>
              </a:rPr>
              <a:t> Proposed 2022</a:t>
            </a:r>
            <a:endParaRPr sz="2200" b="1" dirty="0">
              <a:solidFill>
                <a:srgbClr val="002060"/>
              </a:solidFill>
              <a:latin typeface="Times New Roman" panose="02020603050405020304" pitchFamily="18" charset="0"/>
              <a:cs typeface="Times New Roman" panose="02020603050405020304" pitchFamily="18" charset="0"/>
            </a:endParaRPr>
          </a:p>
        </p:txBody>
      </p:sp>
      <p:sp>
        <p:nvSpPr>
          <p:cNvPr id="7"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The Standards</a:t>
            </a:r>
          </a:p>
        </p:txBody>
      </p:sp>
      <p:sp>
        <p:nvSpPr>
          <p:cNvPr id="3" name="Rectangle 2"/>
          <p:cNvSpPr/>
          <p:nvPr/>
        </p:nvSpPr>
        <p:spPr>
          <a:xfrm>
            <a:off x="764627" y="1854189"/>
            <a:ext cx="7662042" cy="2308324"/>
          </a:xfrm>
          <a:prstGeom prst="rect">
            <a:avLst/>
          </a:prstGeom>
        </p:spPr>
        <p:txBody>
          <a:bodyPr wrap="square">
            <a:spAutoFit/>
          </a:bodyPr>
          <a:lstStyle/>
          <a:p>
            <a:pPr marL="575945" indent="-575945">
              <a:buClr>
                <a:prstClr val="black"/>
              </a:buClr>
              <a:buSzPts val="1100"/>
            </a:pPr>
            <a:r>
              <a:rPr lang="en-US" dirty="0">
                <a:solidFill>
                  <a:prstClr val="black"/>
                </a:solidFill>
                <a:latin typeface="Times New Roman" panose="02020603050405020304" pitchFamily="18" charset="0"/>
                <a:ea typeface="Times New Roman"/>
                <a:cs typeface="Times New Roman" panose="02020603050405020304" pitchFamily="18" charset="0"/>
                <a:sym typeface="Times New Roman"/>
              </a:rPr>
              <a:t>VS.2	The student will demonstrate an understanding of the relationship between physical geography and the lives of the native peoples, past and present, of Virginia by</a:t>
            </a:r>
          </a:p>
          <a:p>
            <a:pPr marL="800100" indent="-224155">
              <a:buClr>
                <a:prstClr val="black"/>
              </a:buClr>
              <a:buSzPts val="1100"/>
            </a:pPr>
            <a:endParaRPr lang="en-US" b="1" dirty="0">
              <a:solidFill>
                <a:prstClr val="black"/>
              </a:solidFill>
              <a:latin typeface="Times New Roman" panose="02020603050405020304" pitchFamily="18" charset="0"/>
              <a:cs typeface="Times New Roman" panose="02020603050405020304" pitchFamily="18" charset="0"/>
              <a:sym typeface="Times New Roman"/>
            </a:endParaRPr>
          </a:p>
          <a:p>
            <a:pPr marL="800100" indent="-224155">
              <a:buClr>
                <a:prstClr val="black"/>
              </a:buClr>
              <a:buSzPts val="1100"/>
            </a:pPr>
            <a:r>
              <a:rPr lang="en-US" b="1" dirty="0">
                <a:solidFill>
                  <a:prstClr val="black"/>
                </a:solidFill>
                <a:latin typeface="Times New Roman" panose="02020603050405020304" pitchFamily="18" charset="0"/>
                <a:cs typeface="Times New Roman" panose="02020603050405020304" pitchFamily="18" charset="0"/>
                <a:sym typeface="Times New Roman"/>
              </a:rPr>
              <a:t>c)	locating and identifying water features important to the early history of Virginia (Atlantic Ocean, Chesapeake Bay, James River, York River, Potomac River, Rappahannock River, and Lake Drummond and the Dismal Swamp);</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5;p29"/>
          <p:cNvSpPr txBox="1">
            <a:spLocks noGrp="1"/>
          </p:cNvSpPr>
          <p:nvPr>
            <p:ph type="title"/>
          </p:nvPr>
        </p:nvSpPr>
        <p:spPr>
          <a:xfrm>
            <a:off x="628650" y="273844"/>
            <a:ext cx="7886700" cy="994172"/>
          </a:xfrm>
          <a:prstGeom prst="rect">
            <a:avLst/>
          </a:prstGeom>
          <a:noFill/>
          <a:ln>
            <a:noFill/>
          </a:ln>
        </p:spPr>
        <p:txBody>
          <a:bodyPr spcFirstLastPara="1" vert="horz" wrap="square" lIns="68575" tIns="34275" rIns="68575" bIns="34275" rtlCol="0" anchor="ctr" anchorCtr="0">
            <a:normAutofit/>
          </a:bodyPr>
          <a:lstStyle/>
          <a:p>
            <a:pPr>
              <a:spcBef>
                <a:spcPts val="0"/>
              </a:spcBef>
              <a:buSzPts val="1400"/>
            </a:pPr>
            <a:r>
              <a:rPr lang="en" sz="3600" b="1" dirty="0">
                <a:solidFill>
                  <a:srgbClr val="002060"/>
                </a:solidFill>
                <a:latin typeface="Josefin Sans"/>
                <a:ea typeface="Josefin Sans"/>
                <a:cs typeface="Josefin Sans"/>
                <a:sym typeface="Josefin Sans"/>
              </a:rPr>
              <a:t>Goals of the Review and Revision</a:t>
            </a:r>
            <a:endParaRPr sz="3600" b="1" dirty="0">
              <a:solidFill>
                <a:srgbClr val="002060"/>
              </a:solidFill>
              <a:latin typeface="Josefin Sans"/>
              <a:ea typeface="Josefin Sans"/>
              <a:cs typeface="Josefin Sans"/>
              <a:sym typeface="Josefin Sans"/>
            </a:endParaRPr>
          </a:p>
        </p:txBody>
      </p:sp>
      <p:pic>
        <p:nvPicPr>
          <p:cNvPr id="13314" name="Picture 2" descr="https://lh4.googleusercontent.com/UW8sCV3PU90Q8DuDX8_RjAdau-YcPiuN71ePMSXCeTDbUqAyTYTYd5DWH0q-plUyacyILZy802-KqsIiF_TiSvBhFwtGuRC2XgC8JvkDSrZWGBfvn3hDcPIvS5NtMiJk-56j_jBxZ9WfIfTEWRwNP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34" y="1268018"/>
            <a:ext cx="4321132" cy="3627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2619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77"/>
          <p:cNvSpPr txBox="1"/>
          <p:nvPr/>
        </p:nvSpPr>
        <p:spPr>
          <a:xfrm>
            <a:off x="3775500" y="1449527"/>
            <a:ext cx="5056800" cy="46163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endParaRPr>
              <a:latin typeface="Josefin Sans"/>
              <a:ea typeface="Josefin Sans"/>
              <a:cs typeface="Josefin Sans"/>
              <a:sym typeface="Josefin Sans"/>
            </a:endParaRPr>
          </a:p>
        </p:txBody>
      </p:sp>
      <p:sp>
        <p:nvSpPr>
          <p:cNvPr id="751" name="Google Shape;751;p77"/>
          <p:cNvSpPr txBox="1">
            <a:spLocks noGrp="1"/>
          </p:cNvSpPr>
          <p:nvPr>
            <p:ph type="title"/>
          </p:nvPr>
        </p:nvSpPr>
        <p:spPr>
          <a:xfrm>
            <a:off x="5756055" y="455353"/>
            <a:ext cx="3076247" cy="994172"/>
          </a:xfrm>
          <a:prstGeom prst="rect">
            <a:avLst/>
          </a:prstGeom>
          <a:noFill/>
          <a:ln>
            <a:noFill/>
          </a:ln>
        </p:spPr>
        <p:txBody>
          <a:bodyPr spcFirstLastPara="1" vert="horz" wrap="square" lIns="91425" tIns="91425" rIns="91425" bIns="91425" rtlCol="0" anchor="b" anchorCtr="0">
            <a:noAutofit/>
          </a:bodyPr>
          <a:lstStyle/>
          <a:p>
            <a:pPr algn="r">
              <a:lnSpc>
                <a:spcPct val="100000"/>
              </a:lnSpc>
              <a:spcBef>
                <a:spcPts val="0"/>
              </a:spcBef>
              <a:buSzPts val="5200"/>
            </a:pPr>
            <a:r>
              <a:rPr lang="en" b="1" dirty="0">
                <a:solidFill>
                  <a:srgbClr val="002060"/>
                </a:solidFill>
                <a:latin typeface="Times New Roman" panose="02020603050405020304" pitchFamily="18" charset="0"/>
                <a:cs typeface="Times New Roman" panose="02020603050405020304" pitchFamily="18" charset="0"/>
              </a:rPr>
              <a:t> Proposed 2022</a:t>
            </a:r>
            <a:endParaRPr sz="22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61071398"/>
              </p:ext>
            </p:extLst>
          </p:nvPr>
        </p:nvGraphicFramePr>
        <p:xfrm>
          <a:off x="804041" y="1503802"/>
          <a:ext cx="7646276" cy="3359860"/>
        </p:xfrm>
        <a:graphic>
          <a:graphicData uri="http://schemas.openxmlformats.org/drawingml/2006/table">
            <a:tbl>
              <a:tblPr bandRow="1"/>
              <a:tblGrid>
                <a:gridCol w="7646276">
                  <a:extLst>
                    <a:ext uri="{9D8B030D-6E8A-4147-A177-3AD203B41FA5}">
                      <a16:colId xmlns:a16="http://schemas.microsoft.com/office/drawing/2014/main" val="1934748526"/>
                    </a:ext>
                  </a:extLst>
                </a:gridCol>
              </a:tblGrid>
              <a:tr h="297004">
                <a:tc>
                  <a:txBody>
                    <a:bodyPr/>
                    <a:lstStyle/>
                    <a:p>
                      <a:pPr marL="0" marR="0">
                        <a:lnSpc>
                          <a:spcPct val="100000"/>
                        </a:lnSpc>
                        <a:spcBef>
                          <a:spcPts val="0"/>
                        </a:spcBef>
                        <a:spcAft>
                          <a:spcPts val="0"/>
                        </a:spcAft>
                      </a:pPr>
                      <a:r>
                        <a:rPr lang="en-US" sz="1800" b="1">
                          <a:effectLst/>
                          <a:latin typeface="Calibri" panose="020F0502020204030204" pitchFamily="34" charset="0"/>
                          <a:ea typeface="Calibri" panose="020F0502020204030204" pitchFamily="34" charset="0"/>
                        </a:rPr>
                        <a:t>Virginia’s Geography</a:t>
                      </a:r>
                      <a:endParaRPr lang="en-US" sz="120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7730520"/>
                  </a:ext>
                </a:extLst>
              </a:tr>
              <a:tr h="3062856">
                <a:tc>
                  <a:txBody>
                    <a:bodyPr/>
                    <a:lstStyle/>
                    <a:p>
                      <a:pPr marL="0" marR="0">
                        <a:lnSpc>
                          <a:spcPct val="100000"/>
                        </a:lnSpc>
                        <a:spcBef>
                          <a:spcPts val="0"/>
                        </a:spcBef>
                        <a:spcAft>
                          <a:spcPts val="0"/>
                        </a:spcAft>
                      </a:pPr>
                      <a:r>
                        <a:rPr lang="en-US" sz="1200" b="1" dirty="0">
                          <a:effectLst/>
                          <a:latin typeface="Calibri" panose="020F0502020204030204" pitchFamily="34" charset="0"/>
                          <a:ea typeface="Calibri" panose="020F0502020204030204" pitchFamily="34" charset="0"/>
                        </a:rPr>
                        <a:t>VS.2  The student will apply history and social science skills</a:t>
                      </a:r>
                      <a:r>
                        <a:rPr lang="en-US" sz="1200" b="1" u="sng" dirty="0">
                          <a:effectLst/>
                          <a:latin typeface="Calibri" panose="020F0502020204030204" pitchFamily="34" charset="0"/>
                          <a:ea typeface="Calibri" panose="020F0502020204030204" pitchFamily="34" charset="0"/>
                        </a:rPr>
                        <a:t> to</a:t>
                      </a:r>
                      <a:r>
                        <a:rPr lang="en-US" sz="1200" b="1" dirty="0">
                          <a:effectLst/>
                          <a:latin typeface="Calibri" panose="020F0502020204030204" pitchFamily="34" charset="0"/>
                          <a:ea typeface="Calibri" panose="020F0502020204030204" pitchFamily="34" charset="0"/>
                        </a:rPr>
                        <a:t> demonstrate an understanding of the relationship between physical geography and the lives of </a:t>
                      </a:r>
                      <a:r>
                        <a:rPr lang="en-US" sz="1200" b="1" strike="sngStrike" dirty="0">
                          <a:effectLst/>
                          <a:latin typeface="Calibri" panose="020F0502020204030204" pitchFamily="34" charset="0"/>
                          <a:ea typeface="Calibri" panose="020F0502020204030204" pitchFamily="34" charset="0"/>
                        </a:rPr>
                        <a:t>the native</a:t>
                      </a:r>
                      <a:r>
                        <a:rPr lang="en-US" sz="1200" b="1" dirty="0">
                          <a:effectLst/>
                          <a:latin typeface="Calibri" panose="020F0502020204030204" pitchFamily="34" charset="0"/>
                          <a:ea typeface="Calibri" panose="020F0502020204030204" pitchFamily="34" charset="0"/>
                        </a:rPr>
                        <a:t> </a:t>
                      </a:r>
                      <a:r>
                        <a:rPr lang="en-US" sz="1200" b="1" u="sng" dirty="0">
                          <a:effectLst/>
                          <a:latin typeface="Calibri" panose="020F0502020204030204" pitchFamily="34" charset="0"/>
                          <a:ea typeface="Calibri" panose="020F0502020204030204" pitchFamily="34" charset="0"/>
                        </a:rPr>
                        <a:t>Virginia’s</a:t>
                      </a:r>
                      <a:r>
                        <a:rPr lang="en-US" sz="1200" b="1" dirty="0">
                          <a:effectLst/>
                          <a:latin typeface="Calibri" panose="020F0502020204030204" pitchFamily="34" charset="0"/>
                          <a:ea typeface="Calibri" panose="020F0502020204030204" pitchFamily="34" charset="0"/>
                        </a:rPr>
                        <a:t> peoples, past and present </a:t>
                      </a:r>
                      <a:r>
                        <a:rPr lang="en-US" sz="1200" b="1" strike="sngStrike" dirty="0">
                          <a:effectLst/>
                          <a:latin typeface="Calibri" panose="020F0502020204030204" pitchFamily="34" charset="0"/>
                          <a:ea typeface="Calibri" panose="020F0502020204030204" pitchFamily="34" charset="0"/>
                        </a:rPr>
                        <a:t>of Virginia </a:t>
                      </a:r>
                      <a:r>
                        <a:rPr lang="en-US" sz="1200" b="1" dirty="0">
                          <a:effectLst/>
                          <a:latin typeface="Calibri" panose="020F0502020204030204" pitchFamily="34" charset="0"/>
                          <a:ea typeface="Calibri" panose="020F0502020204030204" pitchFamily="34" charset="0"/>
                        </a:rPr>
                        <a:t>by </a:t>
                      </a:r>
                      <a:endParaRPr lang="en-US" sz="1200" dirty="0">
                        <a:effectLst/>
                        <a:latin typeface="Arial" panose="020B0604020202020204" pitchFamily="34" charset="0"/>
                        <a:ea typeface="Arial" panose="020B0604020202020204" pitchFamily="34" charset="0"/>
                      </a:endParaRPr>
                    </a:p>
                    <a:p>
                      <a:pPr marL="342900" lvl="0" indent="-342900">
                        <a:lnSpc>
                          <a:spcPct val="100000"/>
                        </a:lnSpc>
                        <a:spcBef>
                          <a:spcPts val="0"/>
                        </a:spcBef>
                        <a:spcAft>
                          <a:spcPts val="0"/>
                        </a:spcAft>
                        <a:buFont typeface="+mj-lt"/>
                        <a:buAutoNum type="alphaLcParenR"/>
                      </a:pPr>
                      <a:r>
                        <a:rPr lang="en-US" sz="1200" b="1" dirty="0">
                          <a:effectLst/>
                          <a:latin typeface="Calibri" panose="020F0502020204030204" pitchFamily="34" charset="0"/>
                          <a:ea typeface="Calibri" panose="020F0502020204030204" pitchFamily="34" charset="0"/>
                        </a:rPr>
                        <a:t>locating Virginia</a:t>
                      </a:r>
                      <a:r>
                        <a:rPr lang="en-US" sz="1200" b="1" u="sng" dirty="0">
                          <a:effectLst/>
                          <a:latin typeface="Calibri" panose="020F0502020204030204" pitchFamily="34" charset="0"/>
                          <a:ea typeface="Calibri" panose="020F0502020204030204" pitchFamily="34" charset="0"/>
                        </a:rPr>
                        <a:t>,</a:t>
                      </a:r>
                      <a:r>
                        <a:rPr lang="en-US" sz="1200" b="1" dirty="0">
                          <a:effectLst/>
                          <a:latin typeface="Calibri" panose="020F0502020204030204" pitchFamily="34" charset="0"/>
                          <a:ea typeface="Calibri" panose="020F0502020204030204" pitchFamily="34" charset="0"/>
                        </a:rPr>
                        <a:t> </a:t>
                      </a:r>
                      <a:r>
                        <a:rPr lang="en-US" sz="1200" b="1" strike="sngStrike" dirty="0">
                          <a:effectLst/>
                          <a:latin typeface="Calibri" panose="020F0502020204030204" pitchFamily="34" charset="0"/>
                          <a:ea typeface="Calibri" panose="020F0502020204030204" pitchFamily="34" charset="0"/>
                        </a:rPr>
                        <a:t>and</a:t>
                      </a:r>
                      <a:r>
                        <a:rPr lang="en-US" sz="1200" b="1" dirty="0">
                          <a:effectLst/>
                          <a:latin typeface="Calibri" panose="020F0502020204030204" pitchFamily="34" charset="0"/>
                          <a:ea typeface="Calibri" panose="020F0502020204030204" pitchFamily="34" charset="0"/>
                        </a:rPr>
                        <a:t> its bordering states on maps of the United States </a:t>
                      </a:r>
                      <a:r>
                        <a:rPr lang="en-US" sz="1200" b="1" u="sng" dirty="0">
                          <a:effectLst/>
                          <a:latin typeface="Calibri" panose="020F0502020204030204" pitchFamily="34" charset="0"/>
                          <a:ea typeface="Calibri" panose="020F0502020204030204" pitchFamily="34" charset="0"/>
                        </a:rPr>
                        <a:t>and North America</a:t>
                      </a:r>
                      <a:r>
                        <a:rPr lang="en-US" sz="1200" b="1" dirty="0">
                          <a:effectLst/>
                          <a:latin typeface="Calibri" panose="020F0502020204030204" pitchFamily="34" charset="0"/>
                          <a:ea typeface="Calibri" panose="020F0502020204030204" pitchFamily="34" charset="0"/>
                        </a:rPr>
                        <a:t>; </a:t>
                      </a:r>
                      <a:endParaRPr lang="en-US" sz="1200" dirty="0">
                        <a:effectLst/>
                        <a:latin typeface="Arial" panose="020B0604020202020204" pitchFamily="34" charset="0"/>
                      </a:endParaRPr>
                    </a:p>
                    <a:p>
                      <a:pPr marL="342900" lvl="0" indent="-342900">
                        <a:lnSpc>
                          <a:spcPct val="100000"/>
                        </a:lnSpc>
                        <a:spcBef>
                          <a:spcPts val="0"/>
                        </a:spcBef>
                        <a:spcAft>
                          <a:spcPts val="0"/>
                        </a:spcAft>
                        <a:buFont typeface="+mj-lt"/>
                        <a:buAutoNum type="alphaLcParenR"/>
                      </a:pPr>
                      <a:r>
                        <a:rPr lang="en-US" sz="1200" b="1" dirty="0">
                          <a:effectLst/>
                          <a:latin typeface="Calibri" panose="020F0502020204030204" pitchFamily="34" charset="0"/>
                          <a:ea typeface="Calibri" panose="020F0502020204030204" pitchFamily="34" charset="0"/>
                        </a:rPr>
                        <a:t>locating and describing </a:t>
                      </a:r>
                      <a:r>
                        <a:rPr lang="en-US" sz="1200" b="1" u="sng" dirty="0">
                          <a:effectLst/>
                          <a:latin typeface="Calibri" panose="020F0502020204030204" pitchFamily="34" charset="0"/>
                          <a:ea typeface="Calibri" panose="020F0502020204030204" pitchFamily="34" charset="0"/>
                        </a:rPr>
                        <a:t>the relative location and physical characteristics of Virginia's five geographic regions on a map </a:t>
                      </a:r>
                      <a:r>
                        <a:rPr lang="en-US" sz="1200" b="1" strike="sngStrike" dirty="0">
                          <a:effectLst/>
                          <a:latin typeface="Calibri" panose="020F0502020204030204" pitchFamily="34" charset="0"/>
                          <a:ea typeface="Calibri" panose="020F0502020204030204" pitchFamily="34" charset="0"/>
                        </a:rPr>
                        <a:t>Virginia's Coastal Plain, Piedmont, Blue Ridge Mountains, Valley and Ridge, and Appalachian Plateau</a:t>
                      </a:r>
                      <a:r>
                        <a:rPr lang="en-US" sz="1200" b="1" dirty="0">
                          <a:effectLst/>
                          <a:latin typeface="Calibri" panose="020F0502020204030204" pitchFamily="34" charset="0"/>
                          <a:ea typeface="Calibri" panose="020F0502020204030204" pitchFamily="34" charset="0"/>
                        </a:rPr>
                        <a:t>;</a:t>
                      </a:r>
                      <a:endParaRPr lang="en-US" sz="1200" dirty="0">
                        <a:effectLst/>
                        <a:latin typeface="Arial" panose="020B0604020202020204" pitchFamily="34" charset="0"/>
                      </a:endParaRPr>
                    </a:p>
                    <a:p>
                      <a:pPr marL="342900" lvl="0" indent="-342900">
                        <a:lnSpc>
                          <a:spcPct val="100000"/>
                        </a:lnSpc>
                        <a:spcBef>
                          <a:spcPts val="0"/>
                        </a:spcBef>
                        <a:spcAft>
                          <a:spcPts val="0"/>
                        </a:spcAft>
                        <a:buFont typeface="+mj-lt"/>
                        <a:buAutoNum type="alphaLcParenR"/>
                      </a:pPr>
                      <a:r>
                        <a:rPr lang="en-US" sz="1200" b="1" dirty="0">
                          <a:effectLst/>
                          <a:latin typeface="Calibri" panose="020F0502020204030204" pitchFamily="34" charset="0"/>
                          <a:ea typeface="Calibri" panose="020F0502020204030204" pitchFamily="34" charset="0"/>
                        </a:rPr>
                        <a:t>locating</a:t>
                      </a:r>
                      <a:r>
                        <a:rPr lang="en-US" sz="1200" b="1" u="sng" dirty="0">
                          <a:effectLst/>
                          <a:latin typeface="Calibri" panose="020F0502020204030204" pitchFamily="34" charset="0"/>
                          <a:ea typeface="Calibri" panose="020F0502020204030204" pitchFamily="34" charset="0"/>
                        </a:rPr>
                        <a:t>,</a:t>
                      </a:r>
                      <a:r>
                        <a:rPr lang="en-US" sz="1200" b="1" strike="sngStrike" dirty="0">
                          <a:effectLst/>
                          <a:latin typeface="Calibri" panose="020F0502020204030204" pitchFamily="34" charset="0"/>
                          <a:ea typeface="Calibri" panose="020F0502020204030204" pitchFamily="34" charset="0"/>
                        </a:rPr>
                        <a:t> and</a:t>
                      </a:r>
                      <a:r>
                        <a:rPr lang="en-US" sz="1200" b="1" dirty="0">
                          <a:effectLst/>
                          <a:latin typeface="Calibri" panose="020F0502020204030204" pitchFamily="34" charset="0"/>
                          <a:ea typeface="Calibri" panose="020F0502020204030204" pitchFamily="34" charset="0"/>
                        </a:rPr>
                        <a:t> identifying</a:t>
                      </a:r>
                      <a:r>
                        <a:rPr lang="en-US" sz="1200" b="1" u="sng" dirty="0">
                          <a:effectLst/>
                          <a:latin typeface="Calibri" panose="020F0502020204030204" pitchFamily="34" charset="0"/>
                          <a:ea typeface="Calibri" panose="020F0502020204030204" pitchFamily="34" charset="0"/>
                        </a:rPr>
                        <a:t> and describing the impact of</a:t>
                      </a:r>
                      <a:r>
                        <a:rPr lang="en-US" sz="1200" b="1" dirty="0">
                          <a:effectLst/>
                          <a:latin typeface="Calibri" panose="020F0502020204030204" pitchFamily="34" charset="0"/>
                          <a:ea typeface="Calibri" panose="020F0502020204030204" pitchFamily="34" charset="0"/>
                        </a:rPr>
                        <a:t> water features </a:t>
                      </a:r>
                      <a:r>
                        <a:rPr lang="en-US" sz="1200" b="1" strike="sngStrike" dirty="0">
                          <a:effectLst/>
                          <a:latin typeface="Calibri" panose="020F0502020204030204" pitchFamily="34" charset="0"/>
                          <a:ea typeface="Calibri" panose="020F0502020204030204" pitchFamily="34" charset="0"/>
                        </a:rPr>
                        <a:t>important to the early history of Virginia (Atlantic Ocean, Chesapeake Bay, James River, York River, Potomac River, Rappahannock River, and Lake Drummond and the Dismal Swamp);.</a:t>
                      </a:r>
                      <a:endParaRPr lang="en-US" sz="1200" dirty="0">
                        <a:effectLst/>
                        <a:latin typeface="Arial" panose="020B0604020202020204" pitchFamily="34" charset="0"/>
                      </a:endParaRPr>
                    </a:p>
                    <a:p>
                      <a:pPr marL="342900" lvl="0" indent="-342900">
                        <a:lnSpc>
                          <a:spcPct val="100000"/>
                        </a:lnSpc>
                        <a:spcBef>
                          <a:spcPts val="0"/>
                        </a:spcBef>
                        <a:spcAft>
                          <a:spcPts val="0"/>
                        </a:spcAft>
                        <a:buFont typeface="+mj-lt"/>
                        <a:buAutoNum type="alphaLcParenR"/>
                      </a:pPr>
                      <a:r>
                        <a:rPr lang="en-US" sz="1200" b="1" strike="sngStrike" dirty="0">
                          <a:effectLst/>
                          <a:latin typeface="Calibri" panose="020F0502020204030204" pitchFamily="34" charset="0"/>
                          <a:ea typeface="Calibri" panose="020F0502020204030204" pitchFamily="34" charset="0"/>
                        </a:rPr>
                        <a:t>locating three American Indian language groups (the Algonquian, the Siouan, and the Iroquoian) on a map of Virginia;</a:t>
                      </a:r>
                      <a:r>
                        <a:rPr lang="en-US" sz="1200" b="1" dirty="0">
                          <a:effectLst/>
                          <a:latin typeface="Calibri" panose="020F0502020204030204" pitchFamily="34" charset="0"/>
                          <a:ea typeface="Calibri" panose="020F0502020204030204" pitchFamily="34" charset="0"/>
                        </a:rPr>
                        <a:t> [moved to VS.3a] </a:t>
                      </a:r>
                      <a:endParaRPr lang="en-US" sz="1200" dirty="0">
                        <a:effectLst/>
                        <a:latin typeface="Arial" panose="020B0604020202020204" pitchFamily="34" charset="0"/>
                      </a:endParaRPr>
                    </a:p>
                    <a:p>
                      <a:pPr marL="254000" marR="0" indent="-254000">
                        <a:lnSpc>
                          <a:spcPct val="100000"/>
                        </a:lnSpc>
                        <a:spcBef>
                          <a:spcPts val="0"/>
                        </a:spcBef>
                        <a:spcAft>
                          <a:spcPts val="0"/>
                        </a:spcAft>
                      </a:pPr>
                      <a:r>
                        <a:rPr lang="en-US" sz="1200" b="1" strike="sngStrike" dirty="0">
                          <a:effectLst/>
                          <a:latin typeface="Calibri" panose="020F0502020204030204" pitchFamily="34" charset="0"/>
                          <a:ea typeface="Calibri" panose="020F0502020204030204" pitchFamily="34" charset="0"/>
                        </a:rPr>
                        <a:t>e)     describing how American Indians related to the climate and their environment to secure food, clothing, and shelter; </a:t>
                      </a:r>
                      <a:r>
                        <a:rPr lang="en-US" sz="1200" b="1" dirty="0">
                          <a:effectLst/>
                          <a:latin typeface="Calibri" panose="020F0502020204030204" pitchFamily="34" charset="0"/>
                          <a:ea typeface="Calibri" panose="020F0502020204030204" pitchFamily="34" charset="0"/>
                        </a:rPr>
                        <a:t>[moved to VS.3b] </a:t>
                      </a:r>
                      <a:endParaRPr lang="en-US" sz="1200" dirty="0">
                        <a:effectLst/>
                        <a:latin typeface="Arial" panose="020B0604020202020204" pitchFamily="34" charset="0"/>
                        <a:ea typeface="Arial" panose="020B0604020202020204" pitchFamily="34" charset="0"/>
                      </a:endParaRPr>
                    </a:p>
                    <a:p>
                      <a:pPr marL="254000" marR="0" indent="-254000">
                        <a:lnSpc>
                          <a:spcPct val="100000"/>
                        </a:lnSpc>
                        <a:spcBef>
                          <a:spcPts val="0"/>
                        </a:spcBef>
                        <a:spcAft>
                          <a:spcPts val="0"/>
                        </a:spcAft>
                      </a:pPr>
                      <a:r>
                        <a:rPr lang="en-US" sz="1200" b="1" strike="sngStrike" dirty="0">
                          <a:effectLst/>
                          <a:latin typeface="Calibri" panose="020F0502020204030204" pitchFamily="34" charset="0"/>
                          <a:ea typeface="Calibri" panose="020F0502020204030204" pitchFamily="34" charset="0"/>
                        </a:rPr>
                        <a:t>f)     describing how archeologists have recovered new material evidence at sites including Werowocomoco  and Jamestown; </a:t>
                      </a:r>
                      <a:r>
                        <a:rPr lang="en-US" sz="1200" b="1" dirty="0">
                          <a:effectLst/>
                          <a:latin typeface="Calibri" panose="020F0502020204030204" pitchFamily="34" charset="0"/>
                          <a:ea typeface="Calibri" panose="020F0502020204030204" pitchFamily="34" charset="0"/>
                        </a:rPr>
                        <a:t>[moved to VS.3a] </a:t>
                      </a:r>
                      <a:endParaRPr lang="en-US" sz="1200" dirty="0">
                        <a:effectLst/>
                        <a:latin typeface="Arial" panose="020B0604020202020204" pitchFamily="34" charset="0"/>
                        <a:ea typeface="Arial" panose="020B0604020202020204" pitchFamily="34" charset="0"/>
                      </a:endParaRPr>
                    </a:p>
                    <a:p>
                      <a:pPr marL="254000" marR="0" indent="-254000">
                        <a:lnSpc>
                          <a:spcPct val="100000"/>
                        </a:lnSpc>
                        <a:spcBef>
                          <a:spcPts val="0"/>
                        </a:spcBef>
                        <a:spcAft>
                          <a:spcPts val="0"/>
                        </a:spcAft>
                      </a:pPr>
                      <a:r>
                        <a:rPr lang="en-US" sz="1200" b="1" strike="sngStrike" dirty="0">
                          <a:effectLst/>
                          <a:latin typeface="Calibri" panose="020F0502020204030204" pitchFamily="34" charset="0"/>
                          <a:ea typeface="Calibri" panose="020F0502020204030204" pitchFamily="34" charset="0"/>
                        </a:rPr>
                        <a:t>g)     describing the lives of American Indians in Virginia today. </a:t>
                      </a:r>
                      <a:r>
                        <a:rPr lang="en-US" sz="1200" b="1" dirty="0">
                          <a:effectLst/>
                          <a:latin typeface="Calibri" panose="020F0502020204030204" pitchFamily="34" charset="0"/>
                          <a:ea typeface="Calibri" panose="020F0502020204030204" pitchFamily="34" charset="0"/>
                        </a:rPr>
                        <a:t>[moved to VS.3c] </a:t>
                      </a:r>
                      <a:endParaRPr lang="en-US" sz="12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82651432"/>
                  </a:ext>
                </a:extLst>
              </a:tr>
            </a:tbl>
          </a:graphicData>
        </a:graphic>
      </p:graphicFrame>
      <p:sp>
        <p:nvSpPr>
          <p:cNvPr id="7"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The Standards</a:t>
            </a:r>
          </a:p>
        </p:txBody>
      </p:sp>
      <p:sp>
        <p:nvSpPr>
          <p:cNvPr id="4" name="TextBox 3"/>
          <p:cNvSpPr txBox="1"/>
          <p:nvPr/>
        </p:nvSpPr>
        <p:spPr>
          <a:xfrm>
            <a:off x="354725" y="2443697"/>
            <a:ext cx="8371490" cy="923330"/>
          </a:xfrm>
          <a:prstGeom prst="rect">
            <a:avLst/>
          </a:prstGeom>
          <a:solidFill>
            <a:schemeClr val="bg1"/>
          </a:solidFill>
          <a:ln>
            <a:solidFill>
              <a:schemeClr val="tx1"/>
            </a:solidFill>
          </a:ln>
        </p:spPr>
        <p:txBody>
          <a:bodyPr wrap="square" rtlCol="0">
            <a:spAutoFit/>
          </a:bodyPr>
          <a:lstStyle/>
          <a:p>
            <a:r>
              <a:rPr lang="en-US" b="1" dirty="0">
                <a:latin typeface="Calibri" panose="020F0502020204030204" pitchFamily="34" charset="0"/>
                <a:ea typeface="Calibri" panose="020F0502020204030204" pitchFamily="34" charset="0"/>
              </a:rPr>
              <a:t>c)     locating</a:t>
            </a:r>
            <a:r>
              <a:rPr lang="en-US" b="1" u="sng" dirty="0">
                <a:latin typeface="Calibri" panose="020F0502020204030204" pitchFamily="34" charset="0"/>
                <a:ea typeface="Calibri" panose="020F0502020204030204" pitchFamily="34" charset="0"/>
              </a:rPr>
              <a:t>,</a:t>
            </a:r>
            <a:r>
              <a:rPr lang="en-US" b="1" strike="sngStrike" dirty="0">
                <a:latin typeface="Calibri" panose="020F0502020204030204" pitchFamily="34" charset="0"/>
                <a:ea typeface="Calibri" panose="020F0502020204030204" pitchFamily="34" charset="0"/>
              </a:rPr>
              <a:t> and</a:t>
            </a:r>
            <a:r>
              <a:rPr lang="en-US" b="1" dirty="0">
                <a:latin typeface="Calibri" panose="020F0502020204030204" pitchFamily="34" charset="0"/>
                <a:ea typeface="Calibri" panose="020F0502020204030204" pitchFamily="34" charset="0"/>
              </a:rPr>
              <a:t> identifying</a:t>
            </a:r>
            <a:r>
              <a:rPr lang="en-US" b="1" u="sng" dirty="0">
                <a:latin typeface="Calibri" panose="020F0502020204030204" pitchFamily="34" charset="0"/>
                <a:ea typeface="Calibri" panose="020F0502020204030204" pitchFamily="34" charset="0"/>
              </a:rPr>
              <a:t> and describing the impact of</a:t>
            </a:r>
            <a:r>
              <a:rPr lang="en-US" b="1" dirty="0">
                <a:latin typeface="Calibri" panose="020F0502020204030204" pitchFamily="34" charset="0"/>
                <a:ea typeface="Calibri" panose="020F0502020204030204" pitchFamily="34" charset="0"/>
              </a:rPr>
              <a:t> water features </a:t>
            </a:r>
            <a:r>
              <a:rPr lang="en-US" b="1" strike="sngStrike" dirty="0">
                <a:latin typeface="Calibri" panose="020F0502020204030204" pitchFamily="34" charset="0"/>
                <a:ea typeface="Calibri" panose="020F0502020204030204" pitchFamily="34" charset="0"/>
              </a:rPr>
              <a:t>important to the early history of Virginia (Atlantic Ocean, Chesapeake Bay, James River, York River, Potomac River, Rappahannock River, and Lake Drummond and the Dismal Swamp);.</a:t>
            </a:r>
            <a:endParaRPr lang="en-US" dirty="0">
              <a:latin typeface="Arial" panose="020B0604020202020204" pitchFamily="34" charset="0"/>
            </a:endParaRPr>
          </a:p>
        </p:txBody>
      </p:sp>
    </p:spTree>
    <p:extLst>
      <p:ext uri="{BB962C8B-B14F-4D97-AF65-F5344CB8AC3E}">
        <p14:creationId xmlns:p14="http://schemas.microsoft.com/office/powerpoint/2010/main" val="3436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78"/>
          <p:cNvSpPr txBox="1"/>
          <p:nvPr/>
        </p:nvSpPr>
        <p:spPr>
          <a:xfrm>
            <a:off x="169950" y="2460425"/>
            <a:ext cx="3000000" cy="461635"/>
          </a:xfrm>
          <a:prstGeom prst="rect">
            <a:avLst/>
          </a:prstGeom>
          <a:noFill/>
          <a:ln>
            <a:noFill/>
          </a:ln>
        </p:spPr>
        <p:txBody>
          <a:bodyPr spcFirstLastPara="1" wrap="square" lIns="91425" tIns="91425" rIns="91425" bIns="91425" anchor="t" anchorCtr="0">
            <a:spAutoFit/>
          </a:bodyPr>
          <a:lstStyle/>
          <a:p>
            <a:endParaRPr/>
          </a:p>
        </p:txBody>
      </p:sp>
      <p:graphicFrame>
        <p:nvGraphicFramePr>
          <p:cNvPr id="759" name="Google Shape;759;p78"/>
          <p:cNvGraphicFramePr/>
          <p:nvPr/>
        </p:nvGraphicFramePr>
        <p:xfrm>
          <a:off x="0" y="-12"/>
          <a:ext cx="9144000" cy="5143500"/>
        </p:xfrm>
        <a:graphic>
          <a:graphicData uri="http://schemas.openxmlformats.org/drawingml/2006/table">
            <a:tbl>
              <a:tblPr>
                <a:noFill/>
                <a:tableStyleId>{9AFE5422-7786-4F18-8EBD-4F533493FCE3}</a:tableStyleId>
              </a:tblPr>
              <a:tblGrid>
                <a:gridCol w="9144000">
                  <a:extLst>
                    <a:ext uri="{9D8B030D-6E8A-4147-A177-3AD203B41FA5}">
                      <a16:colId xmlns:a16="http://schemas.microsoft.com/office/drawing/2014/main" val="20000"/>
                    </a:ext>
                  </a:extLst>
                </a:gridCol>
              </a:tblGrid>
              <a:tr h="687950">
                <a:tc>
                  <a:txBody>
                    <a:bodyPr/>
                    <a:lstStyle/>
                    <a:p>
                      <a:pPr marL="0" marR="0" lvl="0" indent="0" algn="l" rtl="0">
                        <a:lnSpc>
                          <a:spcPct val="100000"/>
                        </a:lnSpc>
                        <a:spcBef>
                          <a:spcPts val="0"/>
                        </a:spcBef>
                        <a:spcAft>
                          <a:spcPts val="0"/>
                        </a:spcAft>
                        <a:buNone/>
                      </a:pPr>
                      <a:r>
                        <a:rPr lang="en" sz="1000" b="1">
                          <a:latin typeface="Calibri"/>
                          <a:ea typeface="Calibri"/>
                          <a:cs typeface="Calibri"/>
                          <a:sym typeface="Calibri"/>
                        </a:rPr>
                        <a:t>VS.2c  The student will apply history and social science skills</a:t>
                      </a:r>
                      <a:r>
                        <a:rPr lang="en" sz="1000" b="1" u="sng">
                          <a:latin typeface="Calibri"/>
                          <a:ea typeface="Calibri"/>
                          <a:cs typeface="Calibri"/>
                          <a:sym typeface="Calibri"/>
                        </a:rPr>
                        <a:t> to</a:t>
                      </a:r>
                      <a:r>
                        <a:rPr lang="en" sz="1000" b="1">
                          <a:latin typeface="Calibri"/>
                          <a:ea typeface="Calibri"/>
                          <a:cs typeface="Calibri"/>
                          <a:sym typeface="Calibri"/>
                        </a:rPr>
                        <a:t> demonstrate an understanding of the relationship between physical geography and the lives of </a:t>
                      </a:r>
                      <a:r>
                        <a:rPr lang="en" sz="1000" b="1" strike="sngStrike">
                          <a:latin typeface="Calibri"/>
                          <a:ea typeface="Calibri"/>
                          <a:cs typeface="Calibri"/>
                          <a:sym typeface="Calibri"/>
                        </a:rPr>
                        <a:t>the native</a:t>
                      </a:r>
                      <a:r>
                        <a:rPr lang="en" sz="1000" b="1">
                          <a:latin typeface="Calibri"/>
                          <a:ea typeface="Calibri"/>
                          <a:cs typeface="Calibri"/>
                          <a:sym typeface="Calibri"/>
                        </a:rPr>
                        <a:t> </a:t>
                      </a:r>
                      <a:r>
                        <a:rPr lang="en" sz="1000" b="1" u="sng">
                          <a:latin typeface="Calibri"/>
                          <a:ea typeface="Calibri"/>
                          <a:cs typeface="Calibri"/>
                          <a:sym typeface="Calibri"/>
                        </a:rPr>
                        <a:t>Virginia’s</a:t>
                      </a:r>
                      <a:r>
                        <a:rPr lang="en" sz="1000" b="1">
                          <a:latin typeface="Calibri"/>
                          <a:ea typeface="Calibri"/>
                          <a:cs typeface="Calibri"/>
                          <a:sym typeface="Calibri"/>
                        </a:rPr>
                        <a:t> peoples, past and present </a:t>
                      </a:r>
                      <a:r>
                        <a:rPr lang="en" sz="1000" b="1" strike="sngStrike">
                          <a:latin typeface="Calibri"/>
                          <a:ea typeface="Calibri"/>
                          <a:cs typeface="Calibri"/>
                          <a:sym typeface="Calibri"/>
                        </a:rPr>
                        <a:t>of Virginia </a:t>
                      </a:r>
                      <a:r>
                        <a:rPr lang="en" sz="1000" b="1">
                          <a:latin typeface="Calibri"/>
                          <a:ea typeface="Calibri"/>
                          <a:cs typeface="Calibri"/>
                          <a:sym typeface="Calibri"/>
                        </a:rPr>
                        <a:t>by locating</a:t>
                      </a:r>
                      <a:r>
                        <a:rPr lang="en" sz="1000" b="1" u="sng">
                          <a:latin typeface="Calibri"/>
                          <a:ea typeface="Calibri"/>
                          <a:cs typeface="Calibri"/>
                          <a:sym typeface="Calibri"/>
                        </a:rPr>
                        <a:t>,</a:t>
                      </a:r>
                      <a:r>
                        <a:rPr lang="en" sz="1000" b="1" strike="sngStrike">
                          <a:latin typeface="Calibri"/>
                          <a:ea typeface="Calibri"/>
                          <a:cs typeface="Calibri"/>
                          <a:sym typeface="Calibri"/>
                        </a:rPr>
                        <a:t> and</a:t>
                      </a:r>
                      <a:r>
                        <a:rPr lang="en" sz="1000" b="1">
                          <a:latin typeface="Calibri"/>
                          <a:ea typeface="Calibri"/>
                          <a:cs typeface="Calibri"/>
                          <a:sym typeface="Calibri"/>
                        </a:rPr>
                        <a:t> </a:t>
                      </a:r>
                      <a:r>
                        <a:rPr lang="en" sz="1000" b="1">
                          <a:highlight>
                            <a:srgbClr val="FFFF00"/>
                          </a:highlight>
                          <a:latin typeface="Calibri"/>
                          <a:ea typeface="Calibri"/>
                          <a:cs typeface="Calibri"/>
                          <a:sym typeface="Calibri"/>
                        </a:rPr>
                        <a:t>identifying</a:t>
                      </a:r>
                      <a:r>
                        <a:rPr lang="en" sz="1000" b="1" u="sng">
                          <a:highlight>
                            <a:srgbClr val="FFFF00"/>
                          </a:highlight>
                          <a:latin typeface="Calibri"/>
                          <a:ea typeface="Calibri"/>
                          <a:cs typeface="Calibri"/>
                          <a:sym typeface="Calibri"/>
                        </a:rPr>
                        <a:t>, and describing the impact of</a:t>
                      </a:r>
                      <a:r>
                        <a:rPr lang="en" sz="1000" b="1">
                          <a:highlight>
                            <a:srgbClr val="FFFF00"/>
                          </a:highlight>
                          <a:latin typeface="Calibri"/>
                          <a:ea typeface="Calibri"/>
                          <a:cs typeface="Calibri"/>
                          <a:sym typeface="Calibri"/>
                        </a:rPr>
                        <a:t> water features</a:t>
                      </a:r>
                      <a:r>
                        <a:rPr lang="en" sz="1000" b="1">
                          <a:latin typeface="Calibri"/>
                          <a:ea typeface="Calibri"/>
                          <a:cs typeface="Calibri"/>
                          <a:sym typeface="Calibri"/>
                        </a:rPr>
                        <a:t> </a:t>
                      </a:r>
                      <a:r>
                        <a:rPr lang="en" sz="1000" b="1" strike="sngStrike">
                          <a:latin typeface="Calibri"/>
                          <a:ea typeface="Calibri"/>
                          <a:cs typeface="Calibri"/>
                          <a:sym typeface="Calibri"/>
                        </a:rPr>
                        <a:t>important to the early history of Virginia (Atlantic Ocean, Chesapeake Bay, James River, York River, Potomac River, Rappahannock River, and Lake Drummond and the Dismal Swamp);</a:t>
                      </a:r>
                      <a:r>
                        <a:rPr lang="en" sz="1000" b="1">
                          <a:latin typeface="Calibri"/>
                          <a:ea typeface="Calibri"/>
                          <a:cs typeface="Calibri"/>
                          <a:sym typeface="Calibri"/>
                        </a:rPr>
                        <a:t>.</a:t>
                      </a:r>
                      <a:endParaRPr sz="1000" b="1">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455550">
                <a:tc>
                  <a:txBody>
                    <a:bodyPr/>
                    <a:lstStyle/>
                    <a:p>
                      <a:pPr marL="0" lvl="0" indent="0" algn="l" rtl="0">
                        <a:lnSpc>
                          <a:spcPct val="100000"/>
                        </a:lnSpc>
                        <a:spcBef>
                          <a:spcPts val="0"/>
                        </a:spcBef>
                        <a:spcAft>
                          <a:spcPts val="0"/>
                        </a:spcAft>
                        <a:buNone/>
                      </a:pPr>
                      <a:r>
                        <a:rPr lang="en" sz="1000" b="1" dirty="0">
                          <a:latin typeface="Calibri"/>
                          <a:ea typeface="Calibri"/>
                          <a:cs typeface="Calibri"/>
                          <a:sym typeface="Calibri"/>
                        </a:rPr>
                        <a:t>Understandings</a:t>
                      </a:r>
                      <a:endParaRPr sz="1000" b="1"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dirty="0">
                          <a:latin typeface="Calibri"/>
                          <a:ea typeface="Calibri"/>
                          <a:cs typeface="Calibri"/>
                          <a:sym typeface="Calibri"/>
                        </a:rPr>
                        <a:t>Water features </a:t>
                      </a:r>
                      <a:r>
                        <a:rPr lang="en" sz="1000" u="sng" dirty="0">
                          <a:latin typeface="Calibri"/>
                          <a:ea typeface="Calibri"/>
                          <a:cs typeface="Calibri"/>
                          <a:sym typeface="Calibri"/>
                        </a:rPr>
                        <a:t>are</a:t>
                      </a:r>
                      <a:r>
                        <a:rPr lang="en" sz="1000" dirty="0">
                          <a:latin typeface="Calibri"/>
                          <a:ea typeface="Calibri"/>
                          <a:cs typeface="Calibri"/>
                          <a:sym typeface="Calibri"/>
                        </a:rPr>
                        <a:t> important to </a:t>
                      </a:r>
                      <a:r>
                        <a:rPr lang="en" sz="1000" u="sng" dirty="0">
                          <a:latin typeface="Calibri"/>
                          <a:ea typeface="Calibri"/>
                          <a:cs typeface="Calibri"/>
                          <a:sym typeface="Calibri"/>
                        </a:rPr>
                        <a:t>Virginia’s people, past and present.</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Many early Virginia People made decisions about where to create settlements, in part, based on access to water sources.</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Water features create opportunities and barriers for people living in Virginia.</a:t>
                      </a:r>
                      <a:endParaRPr sz="1000" u="sng" dirty="0">
                        <a:latin typeface="Calibri"/>
                        <a:ea typeface="Calibri"/>
                        <a:cs typeface="Calibri"/>
                        <a:sym typeface="Calibri"/>
                      </a:endParaRPr>
                    </a:p>
                    <a:p>
                      <a:pPr marL="0" lvl="0" indent="0" algn="l" rtl="0">
                        <a:lnSpc>
                          <a:spcPct val="100000"/>
                        </a:lnSpc>
                        <a:spcBef>
                          <a:spcPts val="0"/>
                        </a:spcBef>
                        <a:spcAft>
                          <a:spcPts val="0"/>
                        </a:spcAft>
                        <a:buNone/>
                      </a:pPr>
                      <a:r>
                        <a:rPr lang="en" sz="1000" dirty="0">
                          <a:latin typeface="Calibri"/>
                          <a:ea typeface="Calibri"/>
                          <a:cs typeface="Calibri"/>
                          <a:sym typeface="Calibri"/>
                        </a:rPr>
                        <a:t> </a:t>
                      </a:r>
                      <a:endParaRPr sz="1000" dirty="0">
                        <a:latin typeface="Calibri"/>
                        <a:ea typeface="Calibri"/>
                        <a:cs typeface="Calibri"/>
                        <a:sym typeface="Calibri"/>
                      </a:endParaRPr>
                    </a:p>
                    <a:p>
                      <a:pPr marL="0" lvl="0" indent="0" algn="l" rtl="0">
                        <a:lnSpc>
                          <a:spcPct val="100000"/>
                        </a:lnSpc>
                        <a:spcBef>
                          <a:spcPts val="0"/>
                        </a:spcBef>
                        <a:spcAft>
                          <a:spcPts val="0"/>
                        </a:spcAft>
                        <a:buNone/>
                      </a:pPr>
                      <a:r>
                        <a:rPr lang="en" sz="1000" b="1" dirty="0">
                          <a:latin typeface="Calibri"/>
                          <a:ea typeface="Calibri"/>
                          <a:cs typeface="Calibri"/>
                          <a:sym typeface="Calibri"/>
                        </a:rPr>
                        <a:t>Supporting Questions</a:t>
                      </a:r>
                      <a:endParaRPr sz="1000" b="1"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How do water features in Virginia influence the lives of Virginians?</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What is a peninsula and how does it influence the lives of those that live on and near it?</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How does the Chesapeake Bay provide a safe harbor, serve as a source of food, recreation, and transportation to both past and present?</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What factors may have influenced the Powhatan Nation to build Werowocomoco along the York River?</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What influence did water features have on the movement and location of Virginia’s capital?</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How are cities located along rivers different from cities located in mountain regions or other parts of Virginia?</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Why are so many naval and armed forces personnel stationed in the Coastal Plain (Tidewater) geographic region of Virginia?</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How can decisions made by various communities along a water feature impact others relying on the same water source?</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u="sng" dirty="0">
                          <a:latin typeface="Calibri"/>
                          <a:ea typeface="Calibri"/>
                          <a:cs typeface="Calibri"/>
                          <a:sym typeface="Calibri"/>
                        </a:rPr>
                        <a:t> </a:t>
                      </a:r>
                      <a:endParaRPr sz="1000" u="sng" dirty="0">
                        <a:latin typeface="Calibri"/>
                        <a:ea typeface="Calibri"/>
                        <a:cs typeface="Calibri"/>
                        <a:sym typeface="Calibri"/>
                      </a:endParaRPr>
                    </a:p>
                    <a:p>
                      <a:pPr marL="0" lvl="0" indent="0" algn="l" rtl="0">
                        <a:lnSpc>
                          <a:spcPct val="100000"/>
                        </a:lnSpc>
                        <a:spcBef>
                          <a:spcPts val="0"/>
                        </a:spcBef>
                        <a:spcAft>
                          <a:spcPts val="0"/>
                        </a:spcAft>
                        <a:buNone/>
                      </a:pPr>
                      <a:r>
                        <a:rPr lang="en" sz="1000" b="1" dirty="0">
                          <a:latin typeface="Calibri"/>
                          <a:ea typeface="Calibri"/>
                          <a:cs typeface="Calibri"/>
                          <a:sym typeface="Calibri"/>
                        </a:rPr>
                        <a:t>Knowledge and Learning Experiences</a:t>
                      </a:r>
                      <a:endParaRPr sz="1000" b="1" dirty="0">
                        <a:latin typeface="Calibri"/>
                        <a:ea typeface="Calibri"/>
                        <a:cs typeface="Calibri"/>
                        <a:sym typeface="Calibri"/>
                      </a:endParaRPr>
                    </a:p>
                    <a:p>
                      <a:pPr marL="685800" lvl="0" indent="-22860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highlight>
                            <a:schemeClr val="accent6"/>
                          </a:highlight>
                          <a:latin typeface="Calibri"/>
                          <a:ea typeface="Calibri"/>
                          <a:cs typeface="Calibri"/>
                          <a:sym typeface="Calibri"/>
                        </a:rPr>
                        <a:t>Use various information sources and map tools to identify and locate the water features important to Virginia history, including but not limited to the Atlantic Ocean, Chesapeake Bay, James River, York River, Potomac River, and Rappahannock River.</a:t>
                      </a:r>
                      <a:endParaRPr sz="1000" u="sng" dirty="0">
                        <a:highlight>
                          <a:schemeClr val="accent6"/>
                        </a:highlight>
                        <a:latin typeface="Calibri"/>
                        <a:ea typeface="Calibri"/>
                        <a:cs typeface="Calibri"/>
                        <a:sym typeface="Calibri"/>
                      </a:endParaRPr>
                    </a:p>
                    <a:p>
                      <a:pPr marL="685800" lvl="0" indent="-22860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Use various map tools and previous knowledge to create a map that is representative of the topography and distinctive characteristics of Virginia’s geographic regions.</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Compare and describe how the geographic regions and their distinctive characteristics influence various communities within them. </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Analyze the impact of geographic regions on the lives of Virginia’s peoples, both past and present utilizing data comparison tools and skills.</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a:t>
                      </a:r>
                      <a:r>
                        <a:rPr lang="en" sz="600" dirty="0">
                          <a:latin typeface="Times New Roman"/>
                          <a:ea typeface="Times New Roman"/>
                          <a:cs typeface="Times New Roman"/>
                          <a:sym typeface="Times New Roman"/>
                        </a:rPr>
                        <a:t>        </a:t>
                      </a:r>
                      <a:r>
                        <a:rPr lang="en" sz="1000" u="sng" dirty="0">
                          <a:latin typeface="Calibri"/>
                          <a:ea typeface="Calibri"/>
                          <a:cs typeface="Calibri"/>
                          <a:sym typeface="Calibri"/>
                        </a:rPr>
                        <a:t>Investigate and describe how the use of Virginia’s water sources have changed over time.</a:t>
                      </a:r>
                      <a:endParaRPr sz="1000" u="sng" dirty="0">
                        <a:latin typeface="Calibri"/>
                        <a:ea typeface="Calibri"/>
                        <a:cs typeface="Calibri"/>
                        <a:sym typeface="Calibri"/>
                      </a:endParaRPr>
                    </a:p>
                    <a:p>
                      <a:pPr marL="457200" lvl="0" indent="0" algn="l" rtl="0">
                        <a:lnSpc>
                          <a:spcPct val="100000"/>
                        </a:lnSpc>
                        <a:spcBef>
                          <a:spcPts val="0"/>
                        </a:spcBef>
                        <a:spcAft>
                          <a:spcPts val="0"/>
                        </a:spcAft>
                        <a:buNone/>
                      </a:pPr>
                      <a:r>
                        <a:rPr lang="en" sz="1000" dirty="0">
                          <a:latin typeface="Calibri"/>
                          <a:ea typeface="Calibri"/>
                          <a:cs typeface="Calibri"/>
                          <a:sym typeface="Calibri"/>
                        </a:rPr>
                        <a:t> </a:t>
                      </a:r>
                      <a:endParaRPr sz="1000" dirty="0">
                        <a:latin typeface="Calibri"/>
                        <a:ea typeface="Calibri"/>
                        <a:cs typeface="Calibri"/>
                        <a:sym typeface="Calibri"/>
                      </a:endParaRPr>
                    </a:p>
                    <a:p>
                      <a:pPr marL="0" lvl="0" indent="0" algn="l" rtl="0">
                        <a:lnSpc>
                          <a:spcPct val="100000"/>
                        </a:lnSpc>
                        <a:spcBef>
                          <a:spcPts val="0"/>
                        </a:spcBef>
                        <a:spcAft>
                          <a:spcPts val="0"/>
                        </a:spcAft>
                        <a:buNone/>
                      </a:pPr>
                      <a:r>
                        <a:rPr lang="en" sz="1000" b="1" dirty="0">
                          <a:latin typeface="Calibri"/>
                          <a:ea typeface="Calibri"/>
                          <a:cs typeface="Calibri"/>
                          <a:sym typeface="Calibri"/>
                        </a:rPr>
                        <a:t>Content, Sources, and Resources for Consideration</a:t>
                      </a:r>
                      <a:endParaRPr sz="1000" b="1" dirty="0">
                        <a:latin typeface="Calibri"/>
                        <a:ea typeface="Calibri"/>
                        <a:cs typeface="Calibri"/>
                        <a:sym typeface="Calibri"/>
                      </a:endParaRPr>
                    </a:p>
                    <a:p>
                      <a:pPr marL="0" lvl="0" indent="0" algn="l" rtl="0">
                        <a:lnSpc>
                          <a:spcPct val="100000"/>
                        </a:lnSpc>
                        <a:spcBef>
                          <a:spcPts val="0"/>
                        </a:spcBef>
                        <a:spcAft>
                          <a:spcPts val="0"/>
                        </a:spcAft>
                        <a:buNone/>
                      </a:pPr>
                      <a:r>
                        <a:rPr lang="en" sz="1000" b="1" dirty="0">
                          <a:solidFill>
                            <a:srgbClr val="0000FF"/>
                          </a:solidFill>
                          <a:latin typeface="Calibri"/>
                          <a:ea typeface="Calibri"/>
                          <a:cs typeface="Calibri"/>
                          <a:sym typeface="Calibri"/>
                        </a:rPr>
                        <a:t>VS.2</a:t>
                      </a:r>
                      <a:r>
                        <a:rPr lang="en" sz="1000" b="1" dirty="0">
                          <a:latin typeface="Calibri"/>
                          <a:ea typeface="Calibri"/>
                          <a:cs typeface="Calibri"/>
                          <a:sym typeface="Calibri"/>
                        </a:rPr>
                        <a:t>                                                                                                                                                                                                                                                                                                                                                                                                                                                                                                                                                                                                                                                                                                                                                                                                                                                                                                                                                                                                                                                                                                                                                                                                                                                                                                                                                                                                                                                                                                                                                                                                                                                                                                                                                                                                                                                                                                                                                                                                                                                                                                                                                                                                                                                                                                                                                                                                                                                                                                                                                                                                                                                                                                                                                                                                                                                                                                                                                                                                                                                                                                                                                                                                                                                                                                                                                                                                                                                                                                                                                                                                                                                                                                                                                                                                                                                                                                                                                                                                                                                                                                                                                                                                                                                                                                                                                                                                                                                                                                                                                                                                                                                                                                                                                                                                                                                                                                                                                                                                                                                                                                                                                                                                                                                                                                                                                                                                                                                                                                                                                                                                                                                                                                                                                                                                                                                                                                                                                                                                                                                                                                                                                                                                                                                                                                                                                                                                                                                                                                                                                                                                                                                                                                                                                                                                                                                                                                                                                                                                                                                                                                                                                                                                                                                                                                                                                                                                                                                                                                                                                                                                                                                                                                                                                                                                                                                                                                                                                                                                                                                                                                                                                                                                                                                                                                                                                                                                                                                                                                                                                                                                                                                                                                                                                                                                                                                                                                                                                                                                                                                                                                                                                                                                                                                                                                                                                                                                                                                                                                                                                                                                                                                                                                                                                                                                                                                                                                                                                                                                                                                                                                                                                                                                                                                                                                                                                                                                                                                                                                                                                                                                                                                                                                                                                                                                                                                                                                                                                                                                                                                                                                                                                                                                                                                                                                                                                                                                                                                                                                                                                                                                                                                                                                                                                                                                                                                                                                                                                                                                                                                                                                                                                                                                                                                                                                                                                                                                                                                                                                                                                                                                                                                                                                                                                                                                                                                                                                                                                                                                                                                                                                                                                                                                                                                                                                                                                                                                                                                                                                                                                                                                                                                                                                                                                                                                                                                                                                                                                                                                                                                                                                                                                                                                                                                                                                                                                                                                                                                                                                                                                                                                                                                                                                                                                                                                                                                                                                                                                                                                                                                                                                                                                                                                                                                                                                                                                                                                                                                                                                                                                                                                                                                                                                                                                                                                                                                                                                                                                                                                                                                                                                                                                                                                                                                                                                                                                                                                                                                                                                                                                                                                                                                                                                                                                                                                                                                                                                                                                                                                                                                                                                                                                                                                                                                                                                                                                                                                                                                                                                                                                                                                                                                                                                                                                                                                                                                                                                                                                                                                                                                                                                                                                                                                                                                                                                                                                                                                                                                                                                                                                                                                                                                                                                                                                                                                                                                                                                                                                                                                                                                                                                                                                                                                                                                                                                                                                                                                                                                                                                                                                                                                                                                                                                                                                                                                                                                                                                                                                                                                                                                                                                                                                                                                                                                                                                                                                                                                                                                                                                                                                                                                                                                                                                                                                                                                                                                                                                                                                                                                                                                                                                                                                                                                                                                                                                                                                                                                                                                                                                                                                                                                                                                                                                                                                                                                                                                                                                                                                                                                                                                                                                                                                                                                                                                                                                                                                                                                                                                                                                                                                                                                                                                                                                                                                                                                                                                                                                                                                                                                                                                                                                                                                                                                                                                                                                                                                                                                                                                                                                                                                                                                                                                                                                                                                                                                                                                                                                                                                                                                                                                                                                                                                                                                                                                                                                                                                                                                                                                                                                                                                                                                                                                                                                                                                                                                                                                                                                                                                                                                                                                                                                                                                                                                                                                                                                                                                                                                                                                                                                                                                                                                                                                                                                                                                                                                                                                                                                                                                                                                                                                                                                                                                                                                                                                                                                                                                                                                                                                                                                                                                                                                                                                                                                                                                                                                                                                                                                                                                                                                                                                                                                                                                                                                                                                                                                                                                                                                                                                                                                                                                                                                                                                                                                                                                                                                                                                                                                                                                                                                                                                                                                                                                                                                                                                                                                                                                                                                                                                                                                                                                                                                                                                                                                                                                                                                                                                                                                                                                                                                                                                                                                                                                                                                                                                                                                                                                                                                                                                                                                                                                                                                                                                                                                                                                                                                                                                                                                                                                                                                                                                                                                                                                                                                                                                                                                                                                                                                                                                                                                                                                                                                                                                                                                                                                                                              </a:t>
                      </a:r>
                      <a:endParaRPr sz="1000" b="1" dirty="0">
                        <a:latin typeface="Calibri"/>
                        <a:ea typeface="Calibri"/>
                        <a:cs typeface="Calibri"/>
                        <a:sym typeface="Calibri"/>
                      </a:endParaRPr>
                    </a:p>
                  </a:txBody>
                  <a:tcPr marL="68575" marR="6857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760" name="Google Shape;760;p78"/>
          <p:cNvSpPr txBox="1">
            <a:spLocks noGrp="1"/>
          </p:cNvSpPr>
          <p:nvPr>
            <p:ph type="title"/>
          </p:nvPr>
        </p:nvSpPr>
        <p:spPr>
          <a:xfrm>
            <a:off x="7766725" y="1007550"/>
            <a:ext cx="1219200" cy="572700"/>
          </a:xfrm>
          <a:prstGeom prst="rect">
            <a:avLst/>
          </a:prstGeom>
        </p:spPr>
        <p:txBody>
          <a:bodyPr spcFirstLastPara="1" vert="horz" wrap="square" lIns="91425" tIns="91425" rIns="91425" bIns="91425" rtlCol="0" anchor="t" anchorCtr="0">
            <a:noAutofit/>
          </a:bodyPr>
          <a:lstStyle/>
          <a:p>
            <a:pPr>
              <a:spcBef>
                <a:spcPts val="0"/>
              </a:spcBef>
            </a:pPr>
            <a:r>
              <a:rPr lang="en">
                <a:solidFill>
                  <a:schemeClr val="dk1"/>
                </a:solidFill>
              </a:rPr>
              <a:t>2022  </a:t>
            </a:r>
            <a:endParaRPr>
              <a:solidFill>
                <a:schemeClr val="dk1"/>
              </a:solidFill>
            </a:endParaRPr>
          </a:p>
        </p:txBody>
      </p:sp>
      <p:sp>
        <p:nvSpPr>
          <p:cNvPr id="761" name="Google Shape;761;p78"/>
          <p:cNvSpPr/>
          <p:nvPr/>
        </p:nvSpPr>
        <p:spPr>
          <a:xfrm>
            <a:off x="4894217" y="344861"/>
            <a:ext cx="3596640" cy="696146"/>
          </a:xfrm>
          <a:prstGeom prst="wedgeRectCallout">
            <a:avLst>
              <a:gd name="adj1" fmla="val -66915"/>
              <a:gd name="adj2" fmla="val -53683"/>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sz="1600" dirty="0"/>
              <a:t>Broader focus and opportunity to </a:t>
            </a:r>
            <a:r>
              <a:rPr lang="en" sz="1600" b="1" dirty="0"/>
              <a:t>make connections to local area and history</a:t>
            </a:r>
            <a:endParaRPr sz="1600" b="1" dirty="0"/>
          </a:p>
        </p:txBody>
      </p:sp>
      <p:sp>
        <p:nvSpPr>
          <p:cNvPr id="762" name="Google Shape;762;p78"/>
          <p:cNvSpPr/>
          <p:nvPr/>
        </p:nvSpPr>
        <p:spPr>
          <a:xfrm>
            <a:off x="6558456" y="1913102"/>
            <a:ext cx="2585545" cy="1176941"/>
          </a:xfrm>
          <a:prstGeom prst="wedgeRectCallout">
            <a:avLst>
              <a:gd name="adj1" fmla="val -129103"/>
              <a:gd name="adj2" fmla="val -10108"/>
            </a:avLst>
          </a:prstGeom>
          <a:solidFill>
            <a:schemeClr val="accent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r>
              <a:rPr lang="en" dirty="0"/>
              <a:t>Supporting Inquiry-based practices with Content- focused Questions</a:t>
            </a:r>
            <a:endParaRPr dirty="0"/>
          </a:p>
        </p:txBody>
      </p:sp>
      <p:sp>
        <p:nvSpPr>
          <p:cNvPr id="763" name="Google Shape;763;p78"/>
          <p:cNvSpPr/>
          <p:nvPr/>
        </p:nvSpPr>
        <p:spPr>
          <a:xfrm>
            <a:off x="7209900" y="3719275"/>
            <a:ext cx="1934100" cy="1317300"/>
          </a:xfrm>
          <a:prstGeom prst="wedgeRectCallout">
            <a:avLst>
              <a:gd name="adj1" fmla="val -138000"/>
              <a:gd name="adj2" fmla="val -70618"/>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a:t>Learning Experiences from the 2015 CF with the history and social science skills</a:t>
            </a:r>
            <a:endParaRPr/>
          </a:p>
        </p:txBody>
      </p:sp>
      <p:sp>
        <p:nvSpPr>
          <p:cNvPr id="764" name="Google Shape;764;p78"/>
          <p:cNvSpPr/>
          <p:nvPr/>
        </p:nvSpPr>
        <p:spPr>
          <a:xfrm>
            <a:off x="3129025" y="4280340"/>
            <a:ext cx="3000000" cy="863037"/>
          </a:xfrm>
          <a:prstGeom prst="wedgeRectCallout">
            <a:avLst>
              <a:gd name="adj1" fmla="val -86711"/>
              <a:gd name="adj2" fmla="val 2008"/>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dirty="0"/>
              <a:t>Additional support for teachers, schools, and school divisions</a:t>
            </a:r>
            <a:endParaRPr dirty="0"/>
          </a:p>
        </p:txBody>
      </p:sp>
      <p:sp>
        <p:nvSpPr>
          <p:cNvPr id="9" name="Google Shape;761;p78"/>
          <p:cNvSpPr/>
          <p:nvPr/>
        </p:nvSpPr>
        <p:spPr>
          <a:xfrm>
            <a:off x="5281748" y="1128981"/>
            <a:ext cx="3596640" cy="696146"/>
          </a:xfrm>
          <a:prstGeom prst="wedgeRectCallout">
            <a:avLst>
              <a:gd name="adj1" fmla="val -66915"/>
              <a:gd name="adj2" fmla="val -53683"/>
            </a:avLst>
          </a:prstGeom>
          <a:solidFill>
            <a:schemeClr val="accent6">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sz="1600" dirty="0" smtClean="0"/>
              <a:t>Overarching statements, but connected </a:t>
            </a:r>
            <a:r>
              <a:rPr lang="en" sz="1600" b="1" dirty="0" smtClean="0"/>
              <a:t>to the course, local </a:t>
            </a:r>
            <a:r>
              <a:rPr lang="en" sz="1600" b="1" dirty="0"/>
              <a:t>area and history</a:t>
            </a:r>
            <a:endParaRPr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fade">
                                      <p:cBhvr>
                                        <p:cTn id="7" dur="1000"/>
                                        <p:tgtEl>
                                          <p:spTgt spid="7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2"/>
                                        </p:tgtEl>
                                        <p:attrNameLst>
                                          <p:attrName>style.visibility</p:attrName>
                                        </p:attrNameLst>
                                      </p:cBhvr>
                                      <p:to>
                                        <p:strVal val="visible"/>
                                      </p:to>
                                    </p:set>
                                    <p:animEffect transition="in" filter="fade">
                                      <p:cBhvr>
                                        <p:cTn id="17" dur="1000"/>
                                        <p:tgtEl>
                                          <p:spTgt spid="7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3"/>
                                        </p:tgtEl>
                                        <p:attrNameLst>
                                          <p:attrName>style.visibility</p:attrName>
                                        </p:attrNameLst>
                                      </p:cBhvr>
                                      <p:to>
                                        <p:strVal val="visible"/>
                                      </p:to>
                                    </p:set>
                                    <p:animEffect transition="in" filter="fade">
                                      <p:cBhvr>
                                        <p:cTn id="22" dur="1000"/>
                                        <p:tgtEl>
                                          <p:spTgt spid="76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64"/>
                                        </p:tgtEl>
                                        <p:attrNameLst>
                                          <p:attrName>style.visibility</p:attrName>
                                        </p:attrNameLst>
                                      </p:cBhvr>
                                      <p:to>
                                        <p:strVal val="visible"/>
                                      </p:to>
                                    </p:set>
                                    <p:anim calcmode="lin" valueType="num">
                                      <p:cBhvr additive="base">
                                        <p:cTn id="27" dur="500" fill="hold"/>
                                        <p:tgtEl>
                                          <p:spTgt spid="764"/>
                                        </p:tgtEl>
                                        <p:attrNameLst>
                                          <p:attrName>ppt_x</p:attrName>
                                        </p:attrNameLst>
                                      </p:cBhvr>
                                      <p:tavLst>
                                        <p:tav tm="0">
                                          <p:val>
                                            <p:strVal val="#ppt_x"/>
                                          </p:val>
                                        </p:tav>
                                        <p:tav tm="100000">
                                          <p:val>
                                            <p:strVal val="#ppt_x"/>
                                          </p:val>
                                        </p:tav>
                                      </p:tavLst>
                                    </p:anim>
                                    <p:anim calcmode="lin" valueType="num">
                                      <p:cBhvr additive="base">
                                        <p:cTn id="28" dur="500" fill="hold"/>
                                        <p:tgtEl>
                                          <p:spTgt spid="7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70" name="Google Shape;770;p79"/>
          <p:cNvPicPr preferRelativeResize="0"/>
          <p:nvPr/>
        </p:nvPicPr>
        <p:blipFill>
          <a:blip r:embed="rId3">
            <a:alphaModFix/>
          </a:blip>
          <a:stretch>
            <a:fillRect/>
          </a:stretch>
        </p:blipFill>
        <p:spPr>
          <a:xfrm>
            <a:off x="0" y="1219325"/>
            <a:ext cx="4034350" cy="3271125"/>
          </a:xfrm>
          <a:prstGeom prst="rect">
            <a:avLst/>
          </a:prstGeom>
          <a:noFill/>
          <a:ln>
            <a:solidFill>
              <a:schemeClr val="tx1"/>
            </a:solidFill>
          </a:ln>
        </p:spPr>
      </p:pic>
      <p:pic>
        <p:nvPicPr>
          <p:cNvPr id="771" name="Google Shape;771;p79"/>
          <p:cNvPicPr preferRelativeResize="0"/>
          <p:nvPr/>
        </p:nvPicPr>
        <p:blipFill>
          <a:blip r:embed="rId4">
            <a:alphaModFix/>
          </a:blip>
          <a:stretch>
            <a:fillRect/>
          </a:stretch>
        </p:blipFill>
        <p:spPr>
          <a:xfrm>
            <a:off x="4148450" y="988627"/>
            <a:ext cx="4921200" cy="2067575"/>
          </a:xfrm>
          <a:prstGeom prst="rect">
            <a:avLst/>
          </a:prstGeom>
          <a:noFill/>
          <a:ln>
            <a:noFill/>
          </a:ln>
        </p:spPr>
      </p:pic>
      <p:pic>
        <p:nvPicPr>
          <p:cNvPr id="772" name="Google Shape;772;p79"/>
          <p:cNvPicPr preferRelativeResize="0"/>
          <p:nvPr/>
        </p:nvPicPr>
        <p:blipFill>
          <a:blip r:embed="rId5">
            <a:alphaModFix/>
          </a:blip>
          <a:stretch>
            <a:fillRect/>
          </a:stretch>
        </p:blipFill>
        <p:spPr>
          <a:xfrm>
            <a:off x="4148450" y="3116600"/>
            <a:ext cx="4921200" cy="1874500"/>
          </a:xfrm>
          <a:prstGeom prst="rect">
            <a:avLst/>
          </a:prstGeom>
          <a:noFill/>
          <a:ln>
            <a:noFill/>
          </a:ln>
        </p:spPr>
      </p:pic>
      <p:sp>
        <p:nvSpPr>
          <p:cNvPr id="773" name="Google Shape;773;p79"/>
          <p:cNvSpPr/>
          <p:nvPr/>
        </p:nvSpPr>
        <p:spPr>
          <a:xfrm>
            <a:off x="2640724" y="2485925"/>
            <a:ext cx="1765738" cy="939600"/>
          </a:xfrm>
          <a:prstGeom prst="rightArrow">
            <a:avLst>
              <a:gd name="adj1" fmla="val 24207"/>
              <a:gd name="adj2" fmla="val 50000"/>
            </a:avLst>
          </a:prstGeom>
          <a:solidFill>
            <a:srgbClr val="66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The Standards</a:t>
            </a:r>
          </a:p>
        </p:txBody>
      </p:sp>
      <p:sp>
        <p:nvSpPr>
          <p:cNvPr id="2" name="Rectangle 1"/>
          <p:cNvSpPr/>
          <p:nvPr/>
        </p:nvSpPr>
        <p:spPr>
          <a:xfrm>
            <a:off x="1010194" y="1837509"/>
            <a:ext cx="2908663" cy="2499360"/>
          </a:xfrm>
          <a:prstGeom prst="rect">
            <a:avLst/>
          </a:prstGeom>
          <a:solidFill>
            <a:srgbClr val="66FFFF">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53217" y="2387084"/>
            <a:ext cx="237566" cy="369332"/>
          </a:xfrm>
          <a:prstGeom prst="rect">
            <a:avLst/>
          </a:prstGeom>
        </p:spPr>
        <p:txBody>
          <a:bodyPr wrap="none">
            <a:spAutoFit/>
          </a:bodyPr>
          <a:lstStyle/>
          <a:p>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73"/>
                                        </p:tgtEl>
                                        <p:attrNameLst>
                                          <p:attrName>style.visibility</p:attrName>
                                        </p:attrNameLst>
                                      </p:cBhvr>
                                      <p:to>
                                        <p:strVal val="visible"/>
                                      </p:to>
                                    </p:set>
                                    <p:anim calcmode="lin" valueType="num">
                                      <p:cBhvr additive="base">
                                        <p:cTn id="12" dur="500" fill="hold"/>
                                        <p:tgtEl>
                                          <p:spTgt spid="773"/>
                                        </p:tgtEl>
                                        <p:attrNameLst>
                                          <p:attrName>ppt_x</p:attrName>
                                        </p:attrNameLst>
                                      </p:cBhvr>
                                      <p:tavLst>
                                        <p:tav tm="0">
                                          <p:val>
                                            <p:strVal val="0-#ppt_w/2"/>
                                          </p:val>
                                        </p:tav>
                                        <p:tav tm="100000">
                                          <p:val>
                                            <p:strVal val="#ppt_x"/>
                                          </p:val>
                                        </p:tav>
                                      </p:tavLst>
                                    </p:anim>
                                    <p:anim calcmode="lin" valueType="num">
                                      <p:cBhvr additive="base">
                                        <p:cTn id="13" dur="500" fill="hold"/>
                                        <p:tgtEl>
                                          <p:spTgt spid="7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0" animBg="1"/>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Google Shape;632;p61"/>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l"/>
            <a:fld id="{00000000-1234-1234-1234-123412341234}" type="slidenum">
              <a:rPr lang="en"/>
              <a:pPr algn="l"/>
              <a:t>73</a:t>
            </a:fld>
            <a:endParaRPr/>
          </a:p>
        </p:txBody>
      </p:sp>
      <p:sp>
        <p:nvSpPr>
          <p:cNvPr id="631" name="Google Shape;631;p61"/>
          <p:cNvSpPr txBox="1">
            <a:spLocks noGrp="1"/>
          </p:cNvSpPr>
          <p:nvPr>
            <p:ph type="title" idx="4294967295"/>
          </p:nvPr>
        </p:nvSpPr>
        <p:spPr>
          <a:xfrm>
            <a:off x="252248" y="3127374"/>
            <a:ext cx="7253452" cy="1523453"/>
          </a:xfrm>
          <a:prstGeom prst="rect">
            <a:avLst/>
          </a:prstGeom>
        </p:spPr>
        <p:txBody>
          <a:bodyPr spcFirstLastPara="1" vert="horz" wrap="square" lIns="91425" tIns="91425" rIns="91425" bIns="91425" rtlCol="0" anchor="t" anchorCtr="0">
            <a:noAutofit/>
          </a:bodyPr>
          <a:lstStyle/>
          <a:p>
            <a:pPr>
              <a:spcBef>
                <a:spcPts val="0"/>
              </a:spcBef>
            </a:pPr>
            <a:r>
              <a:rPr lang="en" sz="4800" dirty="0" smtClean="0">
                <a:solidFill>
                  <a:srgbClr val="002060"/>
                </a:solidFill>
                <a:latin typeface="Times New Roman" panose="02020603050405020304" pitchFamily="18" charset="0"/>
                <a:cs typeface="Times New Roman" panose="02020603050405020304" pitchFamily="18" charset="0"/>
              </a:rPr>
              <a:t>How did we make decisions during the Review?</a:t>
            </a:r>
            <a:endParaRPr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2989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4806" y="796707"/>
            <a:ext cx="7200000" cy="4413887"/>
          </a:xfrm>
          <a:prstGeom prst="rect">
            <a:avLst/>
          </a:prstGeom>
        </p:spPr>
      </p:pic>
      <p:sp>
        <p:nvSpPr>
          <p:cNvPr id="6" name="Google Shape;731;p74"/>
          <p:cNvSpPr txBox="1">
            <a:spLocks noGrp="1"/>
          </p:cNvSpPr>
          <p:nvPr>
            <p:ph type="subTitle" idx="1"/>
          </p:nvPr>
        </p:nvSpPr>
        <p:spPr>
          <a:xfrm>
            <a:off x="1341572" y="1927380"/>
            <a:ext cx="6282557" cy="1718442"/>
          </a:xfrm>
          <a:prstGeom prst="rect">
            <a:avLst/>
          </a:prstGeom>
          <a:solidFill>
            <a:schemeClr val="bg1"/>
          </a:solidFill>
          <a:ln>
            <a:noFill/>
          </a:ln>
        </p:spPr>
        <p:txBody>
          <a:bodyPr spcFirstLastPara="1" vert="horz" wrap="square" lIns="91425" tIns="91425" rIns="91425" bIns="91425" rtlCol="0" anchor="t" anchorCtr="0">
            <a:noAutofit/>
          </a:bodyPr>
          <a:lstStyle/>
          <a:p>
            <a:pPr algn="l">
              <a:lnSpc>
                <a:spcPct val="100000"/>
              </a:lnSpc>
              <a:spcBef>
                <a:spcPts val="0"/>
              </a:spcBef>
              <a:buSzPts val="2800"/>
            </a:pPr>
            <a:r>
              <a:rPr lang="en" sz="1400" dirty="0">
                <a:latin typeface="Times New Roman" panose="02020603050405020304" pitchFamily="18" charset="0"/>
                <a:ea typeface="Arial"/>
                <a:cs typeface="Times New Roman" panose="02020603050405020304" pitchFamily="18" charset="0"/>
                <a:sym typeface="Arial"/>
              </a:rPr>
              <a:t>General Comment for Consideration:</a:t>
            </a:r>
            <a:endParaRPr sz="1400" dirty="0">
              <a:latin typeface="Times New Roman" panose="02020603050405020304" pitchFamily="18" charset="0"/>
              <a:ea typeface="Arial"/>
              <a:cs typeface="Times New Roman" panose="02020603050405020304" pitchFamily="18" charset="0"/>
              <a:sym typeface="Arial"/>
            </a:endParaRPr>
          </a:p>
          <a:p>
            <a:pPr algn="l">
              <a:lnSpc>
                <a:spcPct val="100000"/>
              </a:lnSpc>
              <a:spcBef>
                <a:spcPts val="0"/>
              </a:spcBef>
              <a:buSzPts val="2800"/>
            </a:pPr>
            <a:r>
              <a:rPr lang="en" sz="1400" dirty="0">
                <a:latin typeface="Times New Roman" panose="02020603050405020304" pitchFamily="18" charset="0"/>
                <a:ea typeface="Arial"/>
                <a:cs typeface="Times New Roman" panose="02020603050405020304" pitchFamily="18" charset="0"/>
                <a:sym typeface="Arial"/>
              </a:rPr>
              <a:t>This is extraneous information that is not grade level appropriate.  However, more time needs to be spent on exploring the state and the map.  Major cities, population history and breakdown of population by race or native group to show the growth, information on the other rivers that a major to Virginia - the Dan, the Roanoke so that the whole state is mentioned.  This unit should be more involved and is age aprpropriate.</a:t>
            </a:r>
            <a:endParaRPr sz="1400" dirty="0">
              <a:latin typeface="Times New Roman" panose="02020603050405020304" pitchFamily="18" charset="0"/>
              <a:ea typeface="Arial"/>
              <a:cs typeface="Times New Roman" panose="02020603050405020304" pitchFamily="18" charset="0"/>
              <a:sym typeface="Arial"/>
            </a:endParaRPr>
          </a:p>
        </p:txBody>
      </p:sp>
      <p:sp>
        <p:nvSpPr>
          <p:cNvPr id="8" name="Google Shape;730;p74"/>
          <p:cNvSpPr txBox="1">
            <a:spLocks/>
          </p:cNvSpPr>
          <p:nvPr/>
        </p:nvSpPr>
        <p:spPr>
          <a:xfrm>
            <a:off x="3335285" y="1530377"/>
            <a:ext cx="1567792" cy="550673"/>
          </a:xfrm>
          <a:prstGeom prst="rect">
            <a:avLst/>
          </a:prstGeom>
          <a:solidFill>
            <a:schemeClr val="bg1"/>
          </a:solidFill>
          <a:ln>
            <a:noFill/>
          </a:ln>
        </p:spPr>
        <p:txBody>
          <a:bodyPr spcFirstLastPara="1" vert="horz" wrap="square" lIns="91425" tIns="91425" rIns="91425" bIns="91425" rtlCol="0" anchor="b"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Bef>
                <a:spcPts val="0"/>
              </a:spcBef>
              <a:buSzPts val="5200"/>
            </a:pPr>
            <a:r>
              <a:rPr lang="en-US" sz="1400" b="1" dirty="0">
                <a:solidFill>
                  <a:schemeClr val="dk1"/>
                </a:solidFill>
                <a:latin typeface="Times New Roman" panose="02020603050405020304" pitchFamily="18" charset="0"/>
                <a:cs typeface="Times New Roman" panose="02020603050405020304" pitchFamily="18" charset="0"/>
              </a:rPr>
              <a:t>Record # 14</a:t>
            </a:r>
          </a:p>
          <a:p>
            <a:pPr algn="l">
              <a:lnSpc>
                <a:spcPct val="100000"/>
              </a:lnSpc>
              <a:spcBef>
                <a:spcPts val="0"/>
              </a:spcBef>
              <a:buSzPts val="5200"/>
            </a:pPr>
            <a:r>
              <a:rPr lang="en-US" sz="1400" b="1" dirty="0">
                <a:solidFill>
                  <a:schemeClr val="dk1"/>
                </a:solidFill>
                <a:latin typeface="Times New Roman" panose="02020603050405020304" pitchFamily="18" charset="0"/>
                <a:cs typeface="Times New Roman" panose="02020603050405020304" pitchFamily="18" charset="0"/>
              </a:rPr>
              <a:t> </a:t>
            </a:r>
            <a:r>
              <a:rPr lang="en-US" sz="1100" b="1" dirty="0">
                <a:solidFill>
                  <a:schemeClr val="dk1"/>
                </a:solidFill>
                <a:latin typeface="Times New Roman" panose="02020603050405020304" pitchFamily="18" charset="0"/>
                <a:cs typeface="Times New Roman" panose="02020603050405020304" pitchFamily="18" charset="0"/>
              </a:rPr>
              <a:t>Teacher, Parent</a:t>
            </a:r>
          </a:p>
        </p:txBody>
      </p:sp>
      <p:sp>
        <p:nvSpPr>
          <p:cNvPr id="9" name="Google Shape;558;p52"/>
          <p:cNvSpPr txBox="1">
            <a:spLocks/>
          </p:cNvSpPr>
          <p:nvPr/>
        </p:nvSpPr>
        <p:spPr>
          <a:xfrm>
            <a:off x="215350" y="225095"/>
            <a:ext cx="7886700" cy="804000"/>
          </a:xfrm>
          <a:prstGeom prst="rect">
            <a:avLst/>
          </a:prstGeom>
          <a:noFill/>
          <a:ln>
            <a:noFill/>
          </a:ln>
        </p:spPr>
        <p:txBody>
          <a:bodyPr spcFirstLastPara="1" vert="horz" wrap="square" lIns="68575" tIns="34275" rIns="68575" bIns="34275" rtlCol="0"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Public Comment</a:t>
            </a:r>
            <a:endParaRPr lang="en" sz="36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75"/>
          <p:cNvSpPr txBox="1">
            <a:spLocks noGrp="1"/>
          </p:cNvSpPr>
          <p:nvPr>
            <p:ph idx="1"/>
          </p:nvPr>
        </p:nvSpPr>
        <p:spPr>
          <a:xfrm>
            <a:off x="628650" y="974902"/>
            <a:ext cx="8220600" cy="3423679"/>
          </a:xfrm>
          <a:prstGeom prst="rect">
            <a:avLst/>
          </a:prstGeom>
          <a:solidFill>
            <a:schemeClr val="lt1"/>
          </a:solidFill>
          <a:ln>
            <a:noFill/>
          </a:ln>
        </p:spPr>
        <p:txBody>
          <a:bodyPr spcFirstLastPara="1" vert="horz" wrap="square" lIns="68575" tIns="34275" rIns="68575" bIns="34275" rtlCol="0" anchor="t" anchorCtr="0">
            <a:normAutofit/>
          </a:bodyPr>
          <a:lstStyle/>
          <a:p>
            <a:pPr marL="0" indent="0">
              <a:lnSpc>
                <a:spcPct val="115000"/>
              </a:lnSpc>
              <a:spcBef>
                <a:spcPts val="360"/>
              </a:spcBef>
              <a:buNone/>
            </a:pPr>
            <a:r>
              <a:rPr lang="en" sz="1848" dirty="0">
                <a:solidFill>
                  <a:schemeClr val="dk1"/>
                </a:solidFill>
                <a:highlight>
                  <a:srgbClr val="FFFFFF"/>
                </a:highlight>
                <a:latin typeface="Arial"/>
                <a:ea typeface="Arial"/>
                <a:cs typeface="Arial"/>
                <a:sym typeface="Arial"/>
              </a:rPr>
              <a:t>The group decided to change the language of the standard to reflect that students should also be able to describe the water features in addition to identifying and locating. We also decided to add explicit language about making connections to local river and water features that connect to the major features listed in the Essential knowledge. We feel that by providing a prompt for teachers to make these local geography connections, students will have opportunities to increase their connection to the content which can increase motivation and students' sense of empowerment. Lastly, we decided to add to the Essential Knowledge of the Dismal Swamp that it served as a refuge for numerous groups of peoples. </a:t>
            </a:r>
            <a:endParaRPr sz="1848" dirty="0">
              <a:latin typeface="Josefin Sans"/>
              <a:ea typeface="Josefin Sans"/>
              <a:cs typeface="Josefin Sans"/>
              <a:sym typeface="Josefin Sans"/>
            </a:endParaRPr>
          </a:p>
        </p:txBody>
      </p:sp>
      <p:sp>
        <p:nvSpPr>
          <p:cNvPr id="4" name="Google Shape;558;p52"/>
          <p:cNvSpPr txBox="1">
            <a:spLocks/>
          </p:cNvSpPr>
          <p:nvPr/>
        </p:nvSpPr>
        <p:spPr>
          <a:xfrm>
            <a:off x="215350" y="225095"/>
            <a:ext cx="7886700" cy="804000"/>
          </a:xfrm>
          <a:prstGeom prst="rect">
            <a:avLst/>
          </a:prstGeom>
          <a:noFill/>
          <a:ln>
            <a:noFill/>
          </a:ln>
        </p:spPr>
        <p:txBody>
          <a:bodyPr spcFirstLastPara="1" vert="horz" wrap="square" lIns="68575" tIns="34275" rIns="68575" bIns="34275" rtlCol="0"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Educator Committee</a:t>
            </a:r>
            <a:endParaRPr lang="en" sz="36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76"/>
          <p:cNvSpPr txBox="1">
            <a:spLocks noGrp="1"/>
          </p:cNvSpPr>
          <p:nvPr>
            <p:ph idx="1"/>
          </p:nvPr>
        </p:nvSpPr>
        <p:spPr>
          <a:xfrm>
            <a:off x="628650" y="974902"/>
            <a:ext cx="8220600" cy="3833583"/>
          </a:xfrm>
          <a:prstGeom prst="rect">
            <a:avLst/>
          </a:prstGeom>
          <a:solidFill>
            <a:schemeClr val="lt1"/>
          </a:solidFill>
          <a:ln>
            <a:noFill/>
          </a:ln>
        </p:spPr>
        <p:txBody>
          <a:bodyPr spcFirstLastPara="1" vert="horz" wrap="square" lIns="68575" tIns="34275" rIns="68575" bIns="34275" rtlCol="0" anchor="t" anchorCtr="0">
            <a:normAutofit/>
          </a:bodyPr>
          <a:lstStyle/>
          <a:p>
            <a:pPr marL="0" indent="0">
              <a:lnSpc>
                <a:spcPct val="115000"/>
              </a:lnSpc>
              <a:spcBef>
                <a:spcPts val="360"/>
              </a:spcBef>
              <a:buNone/>
            </a:pPr>
            <a:r>
              <a:rPr lang="en" sz="2729" dirty="0">
                <a:solidFill>
                  <a:schemeClr val="dk1"/>
                </a:solidFill>
                <a:latin typeface="Times New Roman" panose="02020603050405020304" pitchFamily="18" charset="0"/>
                <a:ea typeface="Josefin Sans"/>
                <a:cs typeface="Times New Roman" panose="02020603050405020304" pitchFamily="18" charset="0"/>
                <a:sym typeface="Josefin Sans"/>
              </a:rPr>
              <a:t>Committee members were asked to site their input whenever possible:</a:t>
            </a:r>
            <a:endParaRPr sz="2729" dirty="0">
              <a:solidFill>
                <a:schemeClr val="dk1"/>
              </a:solidFill>
              <a:latin typeface="Times New Roman" panose="02020603050405020304" pitchFamily="18" charset="0"/>
              <a:ea typeface="Josefin Sans"/>
              <a:cs typeface="Times New Roman" panose="02020603050405020304" pitchFamily="18" charset="0"/>
              <a:sym typeface="Josefin Sans"/>
            </a:endParaRPr>
          </a:p>
          <a:p>
            <a:pPr marL="0" indent="0">
              <a:lnSpc>
                <a:spcPct val="115000"/>
              </a:lnSpc>
              <a:spcBef>
                <a:spcPts val="0"/>
              </a:spcBef>
              <a:buNone/>
            </a:pPr>
            <a:endParaRPr sz="1461" dirty="0">
              <a:solidFill>
                <a:srgbClr val="FF0000"/>
              </a:solidFill>
              <a:latin typeface="Times New Roman" panose="02020603050405020304" pitchFamily="18" charset="0"/>
              <a:ea typeface="Arial"/>
              <a:cs typeface="Times New Roman" panose="02020603050405020304" pitchFamily="18" charset="0"/>
              <a:sym typeface="Arial"/>
            </a:endParaRPr>
          </a:p>
          <a:p>
            <a:pPr marL="0" indent="0">
              <a:lnSpc>
                <a:spcPct val="115000"/>
              </a:lnSpc>
              <a:spcBef>
                <a:spcPts val="0"/>
              </a:spcBef>
              <a:buNone/>
            </a:pPr>
            <a:endParaRPr sz="1461" dirty="0">
              <a:solidFill>
                <a:srgbClr val="FF0000"/>
              </a:solidFill>
              <a:latin typeface="Times New Roman" panose="02020603050405020304" pitchFamily="18" charset="0"/>
              <a:ea typeface="Arial"/>
              <a:cs typeface="Times New Roman" panose="02020603050405020304" pitchFamily="18" charset="0"/>
              <a:sym typeface="Arial"/>
            </a:endParaRPr>
          </a:p>
          <a:p>
            <a:pPr marL="0" indent="0">
              <a:lnSpc>
                <a:spcPct val="115000"/>
              </a:lnSpc>
              <a:spcBef>
                <a:spcPts val="0"/>
              </a:spcBef>
              <a:buNone/>
            </a:pPr>
            <a:r>
              <a:rPr lang="en" sz="1461" b="1" dirty="0">
                <a:solidFill>
                  <a:schemeClr val="tx2">
                    <a:lumMod val="75000"/>
                  </a:schemeClr>
                </a:solidFill>
                <a:latin typeface="Times New Roman" panose="02020603050405020304" pitchFamily="18" charset="0"/>
                <a:ea typeface="Arial"/>
                <a:cs typeface="Times New Roman" panose="02020603050405020304" pitchFamily="18" charset="0"/>
                <a:sym typeface="Arial"/>
              </a:rPr>
              <a:t>Virginia Geographic Alliance</a:t>
            </a:r>
            <a:r>
              <a:rPr lang="en" sz="1461" dirty="0">
                <a:solidFill>
                  <a:schemeClr val="tx2">
                    <a:lumMod val="75000"/>
                  </a:schemeClr>
                </a:solidFill>
                <a:latin typeface="Times New Roman" panose="02020603050405020304" pitchFamily="18" charset="0"/>
                <a:ea typeface="Arial"/>
                <a:cs typeface="Times New Roman" panose="02020603050405020304" pitchFamily="18" charset="0"/>
                <a:sym typeface="Arial"/>
              </a:rPr>
              <a:t>: Comment related to removing the words "impact of" from the standard: strikethrough Comment related to replacement for last statement of standard: Replace: “These islands have and continue to” with “Virginia’s coastal geography includes a number of smaller islands located along and near the Chesape…” Important to include these as they are an often overlooked population but also serve many ties to history, ecology/science for cross-curricular studies of climate change and watersheds, as well as economics w/ tourism, fishing.</a:t>
            </a:r>
            <a:endParaRPr sz="2600" dirty="0">
              <a:solidFill>
                <a:schemeClr val="tx2">
                  <a:lumMod val="75000"/>
                </a:schemeClr>
              </a:solidFill>
              <a:latin typeface="Times New Roman" panose="02020603050405020304" pitchFamily="18" charset="0"/>
              <a:ea typeface="Josefin Sans"/>
              <a:cs typeface="Times New Roman" panose="02020603050405020304" pitchFamily="18" charset="0"/>
              <a:sym typeface="Josefin Sans"/>
            </a:endParaRPr>
          </a:p>
        </p:txBody>
      </p:sp>
      <p:sp>
        <p:nvSpPr>
          <p:cNvPr id="4" name="Google Shape;558;p52"/>
          <p:cNvSpPr txBox="1">
            <a:spLocks/>
          </p:cNvSpPr>
          <p:nvPr/>
        </p:nvSpPr>
        <p:spPr>
          <a:xfrm>
            <a:off x="215350" y="225095"/>
            <a:ext cx="7886700" cy="804000"/>
          </a:xfrm>
          <a:prstGeom prst="rect">
            <a:avLst/>
          </a:prstGeom>
          <a:noFill/>
          <a:ln>
            <a:noFill/>
          </a:ln>
        </p:spPr>
        <p:txBody>
          <a:bodyPr spcFirstLastPara="1" vert="horz" wrap="square" lIns="68575" tIns="34275" rIns="68575" bIns="34275" rtlCol="0"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 sz="3600" b="1" dirty="0">
                <a:solidFill>
                  <a:srgbClr val="002060"/>
                </a:solidFill>
                <a:latin typeface="Times New Roman" panose="02020603050405020304" pitchFamily="18" charset="0"/>
                <a:ea typeface="Josefin Sans"/>
                <a:cs typeface="Times New Roman" panose="02020603050405020304" pitchFamily="18" charset="0"/>
                <a:sym typeface="Josefin Sans"/>
              </a:rPr>
              <a:t>External Committees</a:t>
            </a:r>
            <a:endParaRPr lang="en" sz="36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71" name="Google Shape;771;p79"/>
          <p:cNvPicPr preferRelativeResize="0"/>
          <p:nvPr/>
        </p:nvPicPr>
        <p:blipFill>
          <a:blip r:embed="rId3">
            <a:alphaModFix/>
          </a:blip>
          <a:stretch>
            <a:fillRect/>
          </a:stretch>
        </p:blipFill>
        <p:spPr>
          <a:xfrm>
            <a:off x="4148450" y="988627"/>
            <a:ext cx="4921200" cy="2067575"/>
          </a:xfrm>
          <a:prstGeom prst="rect">
            <a:avLst/>
          </a:prstGeom>
          <a:noFill/>
          <a:ln>
            <a:noFill/>
          </a:ln>
        </p:spPr>
      </p:pic>
      <p:pic>
        <p:nvPicPr>
          <p:cNvPr id="772" name="Google Shape;772;p79"/>
          <p:cNvPicPr preferRelativeResize="0"/>
          <p:nvPr/>
        </p:nvPicPr>
        <p:blipFill>
          <a:blip r:embed="rId4">
            <a:alphaModFix/>
          </a:blip>
          <a:stretch>
            <a:fillRect/>
          </a:stretch>
        </p:blipFill>
        <p:spPr>
          <a:xfrm>
            <a:off x="4148450" y="3116600"/>
            <a:ext cx="4921200" cy="1874500"/>
          </a:xfrm>
          <a:prstGeom prst="rect">
            <a:avLst/>
          </a:prstGeom>
          <a:noFill/>
          <a:ln>
            <a:noFill/>
          </a:ln>
        </p:spPr>
      </p:pic>
      <p:sp>
        <p:nvSpPr>
          <p:cNvPr id="773" name="Google Shape;773;p79"/>
          <p:cNvSpPr/>
          <p:nvPr/>
        </p:nvSpPr>
        <p:spPr>
          <a:xfrm>
            <a:off x="435429" y="2190524"/>
            <a:ext cx="3713021" cy="1731351"/>
          </a:xfrm>
          <a:prstGeom prst="rightArrow">
            <a:avLst>
              <a:gd name="adj1" fmla="val 46061"/>
              <a:gd name="adj2" fmla="val 50000"/>
            </a:avLst>
          </a:prstGeom>
          <a:solidFill>
            <a:srgbClr val="83E3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The Standards</a:t>
            </a:r>
          </a:p>
        </p:txBody>
      </p:sp>
      <p:sp>
        <p:nvSpPr>
          <p:cNvPr id="4" name="Rectangle 3"/>
          <p:cNvSpPr/>
          <p:nvPr/>
        </p:nvSpPr>
        <p:spPr>
          <a:xfrm>
            <a:off x="4453217" y="2387084"/>
            <a:ext cx="237566" cy="369332"/>
          </a:xfrm>
          <a:prstGeom prst="rect">
            <a:avLst/>
          </a:prstGeom>
        </p:spPr>
        <p:txBody>
          <a:bodyPr wrap="none">
            <a:spAutoFit/>
          </a:bodyPr>
          <a:lstStyle/>
          <a:p>
            <a:r>
              <a:rPr lang="en-US" dirty="0"/>
              <a:t> </a:t>
            </a:r>
          </a:p>
        </p:txBody>
      </p:sp>
      <p:sp>
        <p:nvSpPr>
          <p:cNvPr id="2" name="Rectangle 1"/>
          <p:cNvSpPr/>
          <p:nvPr/>
        </p:nvSpPr>
        <p:spPr>
          <a:xfrm>
            <a:off x="354724" y="1442483"/>
            <a:ext cx="3492062" cy="1754326"/>
          </a:xfrm>
          <a:prstGeom prst="rect">
            <a:avLst/>
          </a:prstGeom>
        </p:spPr>
        <p:txBody>
          <a:bodyPr wrap="square">
            <a:spAutoFit/>
          </a:bodyPr>
          <a:lstStyle/>
          <a:p>
            <a:r>
              <a:rPr lang="en-US" sz="2400" b="1" dirty="0">
                <a:solidFill>
                  <a:srgbClr val="002060"/>
                </a:solidFill>
                <a:latin typeface="Times New Roman" panose="02020603050405020304" pitchFamily="18" charset="0"/>
                <a:cs typeface="Times New Roman" panose="02020603050405020304" pitchFamily="18" charset="0"/>
              </a:rPr>
              <a:t>What did we do with all of the input from the various committees?</a:t>
            </a:r>
            <a:endParaRPr lang="en-US" sz="2400" dirty="0">
              <a:solidFill>
                <a:srgbClr val="002060"/>
              </a:solidFill>
              <a:latin typeface="Times New Roman" panose="02020603050405020304" pitchFamily="18" charset="0"/>
              <a:cs typeface="Times New Roman" panose="02020603050405020304" pitchFamily="18" charset="0"/>
            </a:endParaRPr>
          </a:p>
          <a:p>
            <a:r>
              <a:rPr lang="en-US" dirty="0"/>
              <a:t/>
            </a:r>
            <a:br>
              <a:rPr lang="en-US" dirty="0"/>
            </a:br>
            <a:endParaRPr lang="en-US" dirty="0"/>
          </a:p>
        </p:txBody>
      </p:sp>
    </p:spTree>
    <p:extLst>
      <p:ext uri="{BB962C8B-B14F-4D97-AF65-F5344CB8AC3E}">
        <p14:creationId xmlns:p14="http://schemas.microsoft.com/office/powerpoint/2010/main" val="3005477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9" name="Google Shape;779;p80"/>
          <p:cNvPicPr preferRelativeResize="0"/>
          <p:nvPr/>
        </p:nvPicPr>
        <p:blipFill>
          <a:blip r:embed="rId3">
            <a:alphaModFix/>
          </a:blip>
          <a:stretch>
            <a:fillRect/>
          </a:stretch>
        </p:blipFill>
        <p:spPr>
          <a:xfrm>
            <a:off x="646325" y="988950"/>
            <a:ext cx="5548299" cy="4154549"/>
          </a:xfrm>
          <a:prstGeom prst="rect">
            <a:avLst/>
          </a:prstGeom>
          <a:noFill/>
          <a:ln w="19050" cap="flat" cmpd="sng">
            <a:solidFill>
              <a:schemeClr val="dk2"/>
            </a:solidFill>
            <a:prstDash val="solid"/>
            <a:round/>
            <a:headEnd type="none" w="sm" len="sm"/>
            <a:tailEnd type="none" w="sm" len="sm"/>
          </a:ln>
        </p:spPr>
      </p:pic>
      <p:sp>
        <p:nvSpPr>
          <p:cNvPr id="780" name="Google Shape;780;p80"/>
          <p:cNvSpPr txBox="1"/>
          <p:nvPr/>
        </p:nvSpPr>
        <p:spPr>
          <a:xfrm>
            <a:off x="6350534" y="988950"/>
            <a:ext cx="2649000" cy="3877954"/>
          </a:xfrm>
          <a:prstGeom prst="rect">
            <a:avLst/>
          </a:prstGeom>
          <a:noFill/>
          <a:ln>
            <a:noFill/>
          </a:ln>
        </p:spPr>
        <p:txBody>
          <a:bodyPr spcFirstLastPara="1" wrap="square" lIns="91425" tIns="91425" rIns="91425" bIns="91425" anchor="t" anchorCtr="0">
            <a:spAutoFit/>
          </a:bodyPr>
          <a:lstStyle/>
          <a:p>
            <a:r>
              <a:rPr lang="en" sz="1600" dirty="0">
                <a:solidFill>
                  <a:srgbClr val="002060"/>
                </a:solidFill>
                <a:latin typeface="Times New Roman" panose="02020603050405020304" pitchFamily="18" charset="0"/>
                <a:cs typeface="Times New Roman" panose="02020603050405020304" pitchFamily="18" charset="0"/>
              </a:rPr>
              <a:t>The HSS Program captured all of the public comments and committee input in a spreadsheet to determine the best way forward to use the information</a:t>
            </a:r>
            <a:endParaRPr sz="1600" dirty="0">
              <a:solidFill>
                <a:srgbClr val="002060"/>
              </a:solidFill>
              <a:latin typeface="Times New Roman" panose="02020603050405020304" pitchFamily="18" charset="0"/>
              <a:cs typeface="Times New Roman" panose="02020603050405020304" pitchFamily="18" charset="0"/>
            </a:endParaRPr>
          </a:p>
          <a:p>
            <a:pPr marL="342900" indent="-311150">
              <a:buSzPts val="1300"/>
              <a:buChar char="●"/>
            </a:pPr>
            <a:r>
              <a:rPr lang="en" sz="1600" dirty="0">
                <a:solidFill>
                  <a:srgbClr val="002060"/>
                </a:solidFill>
                <a:latin typeface="Times New Roman" panose="02020603050405020304" pitchFamily="18" charset="0"/>
                <a:cs typeface="Times New Roman" panose="02020603050405020304" pitchFamily="18" charset="0"/>
              </a:rPr>
              <a:t>Directly in the new structure</a:t>
            </a:r>
            <a:endParaRPr sz="1600" dirty="0">
              <a:solidFill>
                <a:srgbClr val="002060"/>
              </a:solidFill>
              <a:latin typeface="Times New Roman" panose="02020603050405020304" pitchFamily="18" charset="0"/>
              <a:cs typeface="Times New Roman" panose="02020603050405020304" pitchFamily="18" charset="0"/>
            </a:endParaRPr>
          </a:p>
          <a:p>
            <a:pPr marL="342900" indent="-311150">
              <a:buSzPts val="1300"/>
              <a:buChar char="●"/>
            </a:pPr>
            <a:r>
              <a:rPr lang="en" sz="1600" dirty="0">
                <a:solidFill>
                  <a:srgbClr val="002060"/>
                </a:solidFill>
                <a:latin typeface="Times New Roman" panose="02020603050405020304" pitchFamily="18" charset="0"/>
                <a:cs typeface="Times New Roman" panose="02020603050405020304" pitchFamily="18" charset="0"/>
              </a:rPr>
              <a:t>Further develop as a resource for teachers to support building content knowledge</a:t>
            </a:r>
            <a:endParaRPr sz="1600" dirty="0">
              <a:solidFill>
                <a:srgbClr val="002060"/>
              </a:solidFill>
              <a:latin typeface="Times New Roman" panose="02020603050405020304" pitchFamily="18" charset="0"/>
              <a:cs typeface="Times New Roman" panose="02020603050405020304" pitchFamily="18" charset="0"/>
            </a:endParaRPr>
          </a:p>
          <a:p>
            <a:pPr marL="342900" indent="-311150">
              <a:buSzPts val="1300"/>
              <a:buChar char="●"/>
            </a:pPr>
            <a:r>
              <a:rPr lang="en" sz="1600" dirty="0">
                <a:solidFill>
                  <a:srgbClr val="002060"/>
                </a:solidFill>
                <a:latin typeface="Times New Roman" panose="02020603050405020304" pitchFamily="18" charset="0"/>
                <a:cs typeface="Times New Roman" panose="02020603050405020304" pitchFamily="18" charset="0"/>
              </a:rPr>
              <a:t>Further develop as a resource for teachers to use with students</a:t>
            </a:r>
            <a:endParaRPr sz="1600" dirty="0">
              <a:solidFill>
                <a:srgbClr val="002060"/>
              </a:solidFill>
              <a:latin typeface="Times New Roman" panose="02020603050405020304" pitchFamily="18" charset="0"/>
              <a:cs typeface="Times New Roman" panose="02020603050405020304" pitchFamily="18" charset="0"/>
            </a:endParaRPr>
          </a:p>
        </p:txBody>
      </p:sp>
      <p:sp>
        <p:nvSpPr>
          <p:cNvPr id="5"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Action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Resources to consider and Professional Development </a:t>
            </a:r>
          </a:p>
        </p:txBody>
      </p:sp>
      <p:pic>
        <p:nvPicPr>
          <p:cNvPr id="2" name="Picture 1"/>
          <p:cNvPicPr>
            <a:picLocks noChangeAspect="1"/>
          </p:cNvPicPr>
          <p:nvPr/>
        </p:nvPicPr>
        <p:blipFill>
          <a:blip r:embed="rId3"/>
          <a:stretch>
            <a:fillRect/>
          </a:stretch>
        </p:blipFill>
        <p:spPr>
          <a:xfrm>
            <a:off x="4955176" y="917689"/>
            <a:ext cx="3613381" cy="4123506"/>
          </a:xfrm>
          <a:prstGeom prst="rect">
            <a:avLst/>
          </a:prstGeom>
          <a:ln w="19050">
            <a:solidFill>
              <a:schemeClr val="tx1"/>
            </a:solidFill>
          </a:ln>
        </p:spPr>
      </p:pic>
      <p:sp>
        <p:nvSpPr>
          <p:cNvPr id="5" name="Google Shape;805;p84"/>
          <p:cNvSpPr txBox="1">
            <a:spLocks/>
          </p:cNvSpPr>
          <p:nvPr/>
        </p:nvSpPr>
        <p:spPr>
          <a:xfrm>
            <a:off x="215349" y="1193074"/>
            <a:ext cx="4321817" cy="3528546"/>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8456">
              <a:lnSpc>
                <a:spcPct val="95000"/>
              </a:lnSpc>
              <a:spcBef>
                <a:spcPts val="0"/>
              </a:spcBef>
              <a:buClr>
                <a:srgbClr val="002060"/>
              </a:buClr>
              <a:buSzPts val="1888"/>
              <a:buFont typeface="Arial" panose="020B0604020202020204" pitchFamily="34" charset="0"/>
              <a:buChar char="●"/>
            </a:pPr>
            <a:r>
              <a:rPr lang="en-US" sz="1800" dirty="0">
                <a:solidFill>
                  <a:srgbClr val="002060"/>
                </a:solidFill>
                <a:latin typeface="Times New Roman" panose="02020603050405020304" pitchFamily="18" charset="0"/>
                <a:cs typeface="Times New Roman" panose="02020603050405020304" pitchFamily="18" charset="0"/>
              </a:rPr>
              <a:t>Teacher </a:t>
            </a:r>
            <a:r>
              <a:rPr lang="en-US" sz="1800" dirty="0" smtClean="0">
                <a:solidFill>
                  <a:srgbClr val="002060"/>
                </a:solidFill>
                <a:latin typeface="Times New Roman" panose="02020603050405020304" pitchFamily="18" charset="0"/>
                <a:cs typeface="Times New Roman" panose="02020603050405020304" pitchFamily="18" charset="0"/>
              </a:rPr>
              <a:t>guidance</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Connecting the Overarching Questions, Supporting Questions, Understandings, and Learning Experiences</a:t>
            </a:r>
          </a:p>
          <a:p>
            <a:pPr marL="457200" indent="-348456">
              <a:lnSpc>
                <a:spcPct val="95000"/>
              </a:lnSpc>
              <a:spcBef>
                <a:spcPts val="0"/>
              </a:spcBef>
              <a:buClr>
                <a:srgbClr val="002060"/>
              </a:buClr>
              <a:buSzPts val="1888"/>
              <a:buFont typeface="Arial" panose="020B0604020202020204" pitchFamily="34" charset="0"/>
              <a:buChar char="●"/>
            </a:pPr>
            <a:r>
              <a:rPr lang="en-US" sz="1800" dirty="0">
                <a:solidFill>
                  <a:srgbClr val="002060"/>
                </a:solidFill>
                <a:latin typeface="Times New Roman" panose="02020603050405020304" pitchFamily="18" charset="0"/>
                <a:cs typeface="Times New Roman" panose="02020603050405020304" pitchFamily="18" charset="0"/>
              </a:rPr>
              <a:t>Disciplinary Skills and Cross Curricula Opportunities to </a:t>
            </a:r>
            <a:r>
              <a:rPr lang="en-US" sz="1800" dirty="0" smtClean="0">
                <a:solidFill>
                  <a:srgbClr val="002060"/>
                </a:solidFill>
                <a:latin typeface="Times New Roman" panose="02020603050405020304" pitchFamily="18" charset="0"/>
                <a:cs typeface="Times New Roman" panose="02020603050405020304" pitchFamily="18" charset="0"/>
              </a:rPr>
              <a:t>Consider</a:t>
            </a:r>
          </a:p>
          <a:p>
            <a:pPr marL="457200" indent="-348456">
              <a:lnSpc>
                <a:spcPct val="95000"/>
              </a:lnSpc>
              <a:spcBef>
                <a:spcPts val="0"/>
              </a:spcBef>
              <a:buClr>
                <a:srgbClr val="002060"/>
              </a:buClr>
              <a:buSzPts val="1888"/>
              <a:buFont typeface="Arial" panose="020B0604020202020204" pitchFamily="34" charset="0"/>
              <a:buChar char="●"/>
            </a:pPr>
            <a:r>
              <a:rPr lang="en-US" sz="1800" dirty="0">
                <a:solidFill>
                  <a:srgbClr val="002060"/>
                </a:solidFill>
                <a:latin typeface="Times New Roman" panose="02020603050405020304" pitchFamily="18" charset="0"/>
                <a:cs typeface="Times New Roman" panose="02020603050405020304" pitchFamily="18" charset="0"/>
              </a:rPr>
              <a:t>Vertical Alignment Opportunities and Prior Knowledge Connections to Consider </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Literacy and Workplace Readiness Skills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Opportunities for Inquiry-based learning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5;p29"/>
          <p:cNvSpPr txBox="1">
            <a:spLocks noGrp="1"/>
          </p:cNvSpPr>
          <p:nvPr>
            <p:ph type="title"/>
          </p:nvPr>
        </p:nvSpPr>
        <p:spPr>
          <a:xfrm>
            <a:off x="628650" y="273844"/>
            <a:ext cx="7886700" cy="994172"/>
          </a:xfrm>
          <a:prstGeom prst="rect">
            <a:avLst/>
          </a:prstGeom>
          <a:noFill/>
          <a:ln>
            <a:noFill/>
          </a:ln>
        </p:spPr>
        <p:txBody>
          <a:bodyPr spcFirstLastPara="1" vert="horz" wrap="square" lIns="68575" tIns="34275" rIns="68575" bIns="34275" rtlCol="0" anchor="ctr" anchorCtr="0">
            <a:normAutofit/>
          </a:bodyPr>
          <a:lstStyle/>
          <a:p>
            <a:pPr>
              <a:spcBef>
                <a:spcPts val="0"/>
              </a:spcBef>
              <a:buSzPts val="1400"/>
            </a:pPr>
            <a:r>
              <a:rPr lang="en" sz="3600" b="1" dirty="0">
                <a:solidFill>
                  <a:srgbClr val="002060"/>
                </a:solidFill>
                <a:latin typeface="Josefin Sans"/>
                <a:ea typeface="Josefin Sans"/>
                <a:cs typeface="Josefin Sans"/>
                <a:sym typeface="Josefin Sans"/>
              </a:rPr>
              <a:t>Goals of the Review and Revision</a:t>
            </a:r>
            <a:endParaRPr sz="3600" b="1" dirty="0">
              <a:solidFill>
                <a:srgbClr val="002060"/>
              </a:solidFill>
              <a:latin typeface="Josefin Sans"/>
              <a:ea typeface="Josefin Sans"/>
              <a:cs typeface="Josefin Sans"/>
              <a:sym typeface="Josefin Sans"/>
            </a:endParaRPr>
          </a:p>
        </p:txBody>
      </p:sp>
      <p:pic>
        <p:nvPicPr>
          <p:cNvPr id="14338" name="Picture 2" descr="https://lh6.googleusercontent.com/BmlArLLsGN5TSn64D3oAqtQU520uaikBO7i_TB5uXUUTj6-Y9aiy9HH2kL2asuEhuitb-MQYiPUWfvpRVMGUGWX5royoSfjEj3kgK99StWtjKpx63g-RlHEdLHSrFQfk0SOQckvLZRNL2FZoj0xz5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732" y="1143001"/>
            <a:ext cx="3384992" cy="3822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772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Resources </a:t>
            </a:r>
            <a:r>
              <a:rPr lang="en-US" sz="3600" b="1" dirty="0" smtClean="0">
                <a:solidFill>
                  <a:srgbClr val="002060"/>
                </a:solidFill>
                <a:latin typeface="Times New Roman" panose="02020603050405020304" pitchFamily="18" charset="0"/>
                <a:ea typeface="Josefin Sans"/>
                <a:cs typeface="Times New Roman" panose="02020603050405020304" pitchFamily="18" charset="0"/>
                <a:sym typeface="Josefin Sans"/>
              </a:rPr>
              <a:t>to consider and </a:t>
            </a: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Professional Development </a:t>
            </a:r>
          </a:p>
        </p:txBody>
      </p:sp>
      <p:pic>
        <p:nvPicPr>
          <p:cNvPr id="2" name="Picture 1"/>
          <p:cNvPicPr>
            <a:picLocks noChangeAspect="1"/>
          </p:cNvPicPr>
          <p:nvPr/>
        </p:nvPicPr>
        <p:blipFill>
          <a:blip r:embed="rId3"/>
          <a:stretch>
            <a:fillRect/>
          </a:stretch>
        </p:blipFill>
        <p:spPr>
          <a:xfrm>
            <a:off x="3605980" y="1026260"/>
            <a:ext cx="5314264" cy="3992802"/>
          </a:xfrm>
          <a:prstGeom prst="rect">
            <a:avLst/>
          </a:prstGeom>
        </p:spPr>
      </p:pic>
      <p:sp>
        <p:nvSpPr>
          <p:cNvPr id="5" name="Google Shape;805;p84"/>
          <p:cNvSpPr txBox="1">
            <a:spLocks/>
          </p:cNvSpPr>
          <p:nvPr/>
        </p:nvSpPr>
        <p:spPr>
          <a:xfrm>
            <a:off x="215349" y="1323703"/>
            <a:ext cx="3148577" cy="3397917"/>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8456">
              <a:lnSpc>
                <a:spcPct val="95000"/>
              </a:lnSpc>
              <a:spcBef>
                <a:spcPts val="0"/>
              </a:spcBef>
              <a:buClr>
                <a:srgbClr val="002060"/>
              </a:buClr>
              <a:buSzPts val="1888"/>
              <a:buFont typeface="Arial" panose="020B0604020202020204" pitchFamily="34" charset="0"/>
              <a:buChar char="●"/>
            </a:pPr>
            <a:r>
              <a:rPr lang="en-US" sz="1800" dirty="0">
                <a:solidFill>
                  <a:srgbClr val="002060"/>
                </a:solidFill>
                <a:latin typeface="Times New Roman" panose="02020603050405020304" pitchFamily="18" charset="0"/>
                <a:cs typeface="Times New Roman" panose="02020603050405020304" pitchFamily="18" charset="0"/>
              </a:rPr>
              <a:t>Teacher </a:t>
            </a:r>
            <a:r>
              <a:rPr lang="en-US" sz="1800" dirty="0" smtClean="0">
                <a:solidFill>
                  <a:srgbClr val="002060"/>
                </a:solidFill>
                <a:latin typeface="Times New Roman" panose="02020603050405020304" pitchFamily="18" charset="0"/>
                <a:cs typeface="Times New Roman" panose="02020603050405020304" pitchFamily="18" charset="0"/>
              </a:rPr>
              <a:t>guidance</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Disciplinary </a:t>
            </a:r>
            <a:r>
              <a:rPr lang="en-US" sz="1800" dirty="0">
                <a:solidFill>
                  <a:srgbClr val="002060"/>
                </a:solidFill>
                <a:latin typeface="Times New Roman" panose="02020603050405020304" pitchFamily="18" charset="0"/>
                <a:cs typeface="Times New Roman" panose="02020603050405020304" pitchFamily="18" charset="0"/>
              </a:rPr>
              <a:t>Skills and Cross Curricula Opportunities to </a:t>
            </a:r>
            <a:r>
              <a:rPr lang="en-US" sz="1800" dirty="0" smtClean="0">
                <a:solidFill>
                  <a:srgbClr val="002060"/>
                </a:solidFill>
                <a:latin typeface="Times New Roman" panose="02020603050405020304" pitchFamily="18" charset="0"/>
                <a:cs typeface="Times New Roman" panose="02020603050405020304" pitchFamily="18" charset="0"/>
              </a:rPr>
              <a:t>Consider</a:t>
            </a:r>
          </a:p>
          <a:p>
            <a:pPr marL="457200" indent="-348456">
              <a:lnSpc>
                <a:spcPct val="95000"/>
              </a:lnSpc>
              <a:spcBef>
                <a:spcPts val="0"/>
              </a:spcBef>
              <a:buClr>
                <a:srgbClr val="002060"/>
              </a:buClr>
              <a:buSzPts val="1888"/>
              <a:buFont typeface="Arial" panose="020B0604020202020204" pitchFamily="34" charset="0"/>
              <a:buChar char="●"/>
            </a:pPr>
            <a:r>
              <a:rPr lang="en-US" sz="1800" dirty="0">
                <a:solidFill>
                  <a:srgbClr val="002060"/>
                </a:solidFill>
                <a:latin typeface="Times New Roman" panose="02020603050405020304" pitchFamily="18" charset="0"/>
                <a:cs typeface="Times New Roman" panose="02020603050405020304" pitchFamily="18" charset="0"/>
              </a:rPr>
              <a:t>Vertical Alignment Opportunities and Prior Knowledge Connections to Consider </a:t>
            </a:r>
          </a:p>
        </p:txBody>
      </p:sp>
    </p:spTree>
    <p:extLst>
      <p:ext uri="{BB962C8B-B14F-4D97-AF65-F5344CB8AC3E}">
        <p14:creationId xmlns:p14="http://schemas.microsoft.com/office/powerpoint/2010/main" val="26745812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New Structure – Resources to consider and Professional Development </a:t>
            </a:r>
          </a:p>
        </p:txBody>
      </p:sp>
      <p:sp>
        <p:nvSpPr>
          <p:cNvPr id="5" name="Google Shape;805;p84"/>
          <p:cNvSpPr txBox="1">
            <a:spLocks/>
          </p:cNvSpPr>
          <p:nvPr/>
        </p:nvSpPr>
        <p:spPr>
          <a:xfrm>
            <a:off x="215349" y="1402080"/>
            <a:ext cx="3903805" cy="3319540"/>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8456">
              <a:lnSpc>
                <a:spcPct val="95000"/>
              </a:lnSpc>
              <a:spcBef>
                <a:spcPts val="0"/>
              </a:spcBef>
              <a:buClr>
                <a:srgbClr val="002060"/>
              </a:buClr>
              <a:buSzPts val="1888"/>
              <a:buFont typeface="Arial" panose="020B0604020202020204" pitchFamily="34" charset="0"/>
              <a:buChar char="●"/>
            </a:pPr>
            <a:r>
              <a:rPr lang="en-US" sz="1800" dirty="0">
                <a:solidFill>
                  <a:srgbClr val="002060"/>
                </a:solidFill>
                <a:latin typeface="Times New Roman" panose="02020603050405020304" pitchFamily="18" charset="0"/>
                <a:cs typeface="Times New Roman" panose="02020603050405020304" pitchFamily="18" charset="0"/>
              </a:rPr>
              <a:t>Teacher </a:t>
            </a:r>
            <a:r>
              <a:rPr lang="en-US" sz="1800" dirty="0" smtClean="0">
                <a:solidFill>
                  <a:srgbClr val="002060"/>
                </a:solidFill>
                <a:latin typeface="Times New Roman" panose="02020603050405020304" pitchFamily="18" charset="0"/>
                <a:cs typeface="Times New Roman" panose="02020603050405020304" pitchFamily="18" charset="0"/>
              </a:rPr>
              <a:t>guidance</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Scaffolding for Students with Disabilities, English Language Learners, and Gifted Students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Strategies and links that can be updated as research-based practices are available</a:t>
            </a:r>
          </a:p>
        </p:txBody>
      </p:sp>
      <p:pic>
        <p:nvPicPr>
          <p:cNvPr id="3" name="Picture 2"/>
          <p:cNvPicPr>
            <a:picLocks noChangeAspect="1"/>
          </p:cNvPicPr>
          <p:nvPr/>
        </p:nvPicPr>
        <p:blipFill>
          <a:blip r:embed="rId3"/>
          <a:stretch>
            <a:fillRect/>
          </a:stretch>
        </p:blipFill>
        <p:spPr>
          <a:xfrm>
            <a:off x="4963886" y="748937"/>
            <a:ext cx="3117667" cy="4237934"/>
          </a:xfrm>
          <a:prstGeom prst="rect">
            <a:avLst/>
          </a:prstGeom>
        </p:spPr>
      </p:pic>
    </p:spTree>
    <p:extLst>
      <p:ext uri="{BB962C8B-B14F-4D97-AF65-F5344CB8AC3E}">
        <p14:creationId xmlns:p14="http://schemas.microsoft.com/office/powerpoint/2010/main" val="17910548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Google Shape;632;p61"/>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l"/>
            <a:fld id="{00000000-1234-1234-1234-123412341234}" type="slidenum">
              <a:rPr lang="en"/>
              <a:pPr algn="l"/>
              <a:t>82</a:t>
            </a:fld>
            <a:endParaRPr/>
          </a:p>
        </p:txBody>
      </p:sp>
      <p:sp>
        <p:nvSpPr>
          <p:cNvPr id="631" name="Google Shape;631;p61"/>
          <p:cNvSpPr txBox="1">
            <a:spLocks noGrp="1"/>
          </p:cNvSpPr>
          <p:nvPr>
            <p:ph type="title" idx="4294967295"/>
          </p:nvPr>
        </p:nvSpPr>
        <p:spPr>
          <a:xfrm>
            <a:off x="252248" y="3127374"/>
            <a:ext cx="7253452" cy="1523453"/>
          </a:xfrm>
          <a:prstGeom prst="rect">
            <a:avLst/>
          </a:prstGeom>
        </p:spPr>
        <p:txBody>
          <a:bodyPr spcFirstLastPara="1" vert="horz" wrap="square" lIns="91425" tIns="91425" rIns="91425" bIns="91425" rtlCol="0" anchor="t" anchorCtr="0">
            <a:noAutofit/>
          </a:bodyPr>
          <a:lstStyle/>
          <a:p>
            <a:pPr>
              <a:spcBef>
                <a:spcPts val="0"/>
              </a:spcBef>
            </a:pPr>
            <a:r>
              <a:rPr lang="en" sz="4800" dirty="0" smtClean="0">
                <a:solidFill>
                  <a:srgbClr val="002060"/>
                </a:solidFill>
                <a:latin typeface="Times New Roman" panose="02020603050405020304" pitchFamily="18" charset="0"/>
                <a:cs typeface="Times New Roman" panose="02020603050405020304" pitchFamily="18" charset="0"/>
              </a:rPr>
              <a:t>Revision of the Content</a:t>
            </a:r>
            <a:endParaRPr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89798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9" y="1029095"/>
            <a:ext cx="5872610" cy="369252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General Revisions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Language consistency</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Introduction of terms carried throughout the document</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Heavy focus on the use of information sources to make specific literacy connections</a:t>
            </a:r>
          </a:p>
          <a:p>
            <a:pPr marL="800100" lvl="1" indent="-348456">
              <a:lnSpc>
                <a:spcPct val="95000"/>
              </a:lnSpc>
              <a:spcBef>
                <a:spcPts val="0"/>
              </a:spcBef>
              <a:buClr>
                <a:srgbClr val="002060"/>
              </a:buClr>
              <a:buSzPts val="1888"/>
              <a:buFont typeface="Arial" panose="020B0604020202020204" pitchFamily="34" charset="0"/>
              <a:buChar char="●"/>
            </a:pPr>
            <a:r>
              <a:rPr lang="en-US" sz="1500" dirty="0" smtClean="0">
                <a:solidFill>
                  <a:srgbClr val="002060"/>
                </a:solidFill>
                <a:latin typeface="Times New Roman" panose="02020603050405020304" pitchFamily="18" charset="0"/>
                <a:cs typeface="Times New Roman" panose="02020603050405020304" pitchFamily="18" charset="0"/>
              </a:rPr>
              <a:t>K – 3 Standards support “learning to read”</a:t>
            </a:r>
          </a:p>
          <a:p>
            <a:pPr marL="800100" lvl="1" indent="-348456">
              <a:lnSpc>
                <a:spcPct val="95000"/>
              </a:lnSpc>
              <a:spcBef>
                <a:spcPts val="0"/>
              </a:spcBef>
              <a:buClr>
                <a:srgbClr val="002060"/>
              </a:buClr>
              <a:buSzPts val="1888"/>
              <a:buFont typeface="Arial" panose="020B0604020202020204" pitchFamily="34" charset="0"/>
              <a:buChar char="●"/>
            </a:pPr>
            <a:r>
              <a:rPr lang="en-US" sz="1500" dirty="0" smtClean="0">
                <a:solidFill>
                  <a:srgbClr val="002060"/>
                </a:solidFill>
                <a:latin typeface="Times New Roman" panose="02020603050405020304" pitchFamily="18" charset="0"/>
                <a:cs typeface="Times New Roman" panose="02020603050405020304" pitchFamily="18" charset="0"/>
              </a:rPr>
              <a:t>Virginia Studies – Government support “reading to learn”</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Supporting Questions, Knowledge and Learning Experiences provide opportunities for research, investigation, writing, and oral communication </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Scaffolding content to build content knowledge and higher-order thinking skills rather than repeating</a:t>
            </a:r>
          </a:p>
        </p:txBody>
      </p:sp>
      <p:pic>
        <p:nvPicPr>
          <p:cNvPr id="4" name="Picture 3"/>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90913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9" y="1029095"/>
            <a:ext cx="5872610" cy="369252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Skills Progression</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Added skill – Contextualization</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Combined skills to reduce redundancy</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Raised the expectations of the skills by moving the concept of synthesizing evidence from sources to the middle school level with the expectation of supporting literacy instruction and reading comprehension</a:t>
            </a: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92927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9" y="1029095"/>
            <a:ext cx="6054822" cy="369252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K - 3</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Focus on Civics at the beginning of each course by broadening the description of a citizen</a:t>
            </a:r>
            <a:r>
              <a:rPr lang="en-US" sz="1400" dirty="0" smtClean="0">
                <a:solidFill>
                  <a:srgbClr val="002060"/>
                </a:solidFill>
                <a:latin typeface="Times New Roman" panose="02020603050405020304" pitchFamily="18" charset="0"/>
                <a:cs typeface="Times New Roman" panose="02020603050405020304" pitchFamily="18" charset="0"/>
              </a:rPr>
              <a:t> </a:t>
            </a:r>
          </a:p>
          <a:p>
            <a:pPr marL="800100" lvl="1"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a member of a group or people of a community</a:t>
            </a:r>
          </a:p>
          <a:p>
            <a:pPr marL="800100" lvl="1" indent="-348456">
              <a:lnSpc>
                <a:spcPct val="95000"/>
              </a:lnSpc>
              <a:spcBef>
                <a:spcPts val="0"/>
              </a:spcBef>
              <a:buClr>
                <a:srgbClr val="002060"/>
              </a:buClr>
              <a:buSzPts val="1888"/>
              <a:buFont typeface="Arial" panose="020B0604020202020204" pitchFamily="34" charset="0"/>
              <a:buChar char="●"/>
            </a:pPr>
            <a:r>
              <a:rPr lang="en-US" sz="1600" dirty="0">
                <a:solidFill>
                  <a:srgbClr val="002060"/>
                </a:solidFill>
                <a:latin typeface="Times New Roman" panose="02020603050405020304" pitchFamily="18" charset="0"/>
                <a:cs typeface="Times New Roman" panose="02020603050405020304" pitchFamily="18" charset="0"/>
              </a:rPr>
              <a:t>b</a:t>
            </a:r>
            <a:r>
              <a:rPr lang="en-US" sz="1600" dirty="0" smtClean="0">
                <a:solidFill>
                  <a:srgbClr val="002060"/>
                </a:solidFill>
                <a:latin typeface="Times New Roman" panose="02020603050405020304" pitchFamily="18" charset="0"/>
                <a:cs typeface="Times New Roman" panose="02020603050405020304" pitchFamily="18" charset="0"/>
              </a:rPr>
              <a:t>elonging to various communities at the same time</a:t>
            </a:r>
          </a:p>
          <a:p>
            <a:pPr marL="800100" lvl="1" indent="-348456">
              <a:lnSpc>
                <a:spcPct val="95000"/>
              </a:lnSpc>
              <a:spcBef>
                <a:spcPts val="0"/>
              </a:spcBef>
              <a:buClr>
                <a:srgbClr val="002060"/>
              </a:buClr>
              <a:buSzPts val="1888"/>
              <a:buFont typeface="Arial" panose="020B0604020202020204" pitchFamily="34" charset="0"/>
              <a:buChar char="●"/>
            </a:pPr>
            <a:r>
              <a:rPr lang="en-US" sz="1600" dirty="0">
                <a:solidFill>
                  <a:srgbClr val="002060"/>
                </a:solidFill>
                <a:latin typeface="Times New Roman" panose="02020603050405020304" pitchFamily="18" charset="0"/>
                <a:cs typeface="Times New Roman" panose="02020603050405020304" pitchFamily="18" charset="0"/>
              </a:rPr>
              <a:t>f</a:t>
            </a:r>
            <a:r>
              <a:rPr lang="en-US" sz="1600" dirty="0" smtClean="0">
                <a:solidFill>
                  <a:srgbClr val="002060"/>
                </a:solidFill>
                <a:latin typeface="Times New Roman" panose="02020603050405020304" pitchFamily="18" charset="0"/>
                <a:cs typeface="Times New Roman" panose="02020603050405020304" pitchFamily="18" charset="0"/>
              </a:rPr>
              <a:t>ocusing on the characteristics of a “responsible” citizen</a:t>
            </a:r>
          </a:p>
          <a:p>
            <a:pPr marL="800100" lvl="1" indent="-348456">
              <a:lnSpc>
                <a:spcPct val="95000"/>
              </a:lnSpc>
              <a:spcBef>
                <a:spcPts val="0"/>
              </a:spcBef>
              <a:buClr>
                <a:srgbClr val="002060"/>
              </a:buClr>
              <a:buSzPts val="1888"/>
              <a:buFont typeface="Arial" panose="020B0604020202020204" pitchFamily="34" charset="0"/>
              <a:buChar char="●"/>
            </a:pPr>
            <a:r>
              <a:rPr lang="en-US" sz="1600" dirty="0">
                <a:solidFill>
                  <a:srgbClr val="002060"/>
                </a:solidFill>
                <a:latin typeface="Times New Roman" panose="02020603050405020304" pitchFamily="18" charset="0"/>
                <a:cs typeface="Times New Roman" panose="02020603050405020304" pitchFamily="18" charset="0"/>
              </a:rPr>
              <a:t>g</a:t>
            </a:r>
            <a:r>
              <a:rPr lang="en-US" sz="1600" dirty="0" smtClean="0">
                <a:solidFill>
                  <a:srgbClr val="002060"/>
                </a:solidFill>
                <a:latin typeface="Times New Roman" panose="02020603050405020304" pitchFamily="18" charset="0"/>
                <a:cs typeface="Times New Roman" panose="02020603050405020304" pitchFamily="18" charset="0"/>
              </a:rPr>
              <a:t>rouped similar content together such </a:t>
            </a:r>
            <a:r>
              <a:rPr lang="en-US" sz="1600" dirty="0">
                <a:solidFill>
                  <a:srgbClr val="002060"/>
                </a:solidFill>
                <a:latin typeface="Times New Roman" panose="02020603050405020304" pitchFamily="18" charset="0"/>
                <a:cs typeface="Times New Roman" panose="02020603050405020304" pitchFamily="18" charset="0"/>
              </a:rPr>
              <a:t>as Communities, Citizenship, Traditions, and </a:t>
            </a:r>
            <a:r>
              <a:rPr lang="en-US" sz="1600" dirty="0" smtClean="0">
                <a:solidFill>
                  <a:srgbClr val="002060"/>
                </a:solidFill>
                <a:latin typeface="Times New Roman" panose="02020603050405020304" pitchFamily="18" charset="0"/>
                <a:cs typeface="Times New Roman" panose="02020603050405020304" pitchFamily="18" charset="0"/>
              </a:rPr>
              <a:t>Symbols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Greater number of Supporting Questions and Knowledge and Learning Experiences to support building foundational knowledge</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Content spirals – Community, State, Nation, and World</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Enhanced Literacy integration</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Opportunities to incorporate local community history and traditions.  </a:t>
            </a: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20243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9" y="837056"/>
            <a:ext cx="6107074" cy="411440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Virginia Studies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Standard specific to Virginia’s Indigenous Peoples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Opportunity to introduce the life and culture of Africans prior to Colonial Virginia</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Expanded the content and opportunities to explore Virginia’s role in the American Revolution and the formation of the new nation </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Greater focus on the development of the Constitution </a:t>
            </a:r>
            <a:r>
              <a:rPr lang="en-US" sz="1800" dirty="0">
                <a:solidFill>
                  <a:srgbClr val="002060"/>
                </a:solidFill>
                <a:latin typeface="Times New Roman" panose="02020603050405020304" pitchFamily="18" charset="0"/>
                <a:cs typeface="Times New Roman" panose="02020603050405020304" pitchFamily="18" charset="0"/>
              </a:rPr>
              <a:t>of the United </a:t>
            </a:r>
            <a:r>
              <a:rPr lang="en-US" sz="1800" dirty="0" smtClean="0">
                <a:solidFill>
                  <a:srgbClr val="002060"/>
                </a:solidFill>
                <a:latin typeface="Times New Roman" panose="02020603050405020304" pitchFamily="18" charset="0"/>
                <a:cs typeface="Times New Roman" panose="02020603050405020304" pitchFamily="18" charset="0"/>
              </a:rPr>
              <a:t>States connected to the present with the celebration of Constitution Day (also known as Citizenship Day)</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opportunities to connect local history </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smtClean="0">
                <a:solidFill>
                  <a:srgbClr val="002060"/>
                </a:solidFill>
                <a:latin typeface="Times New Roman" panose="02020603050405020304" pitchFamily="18" charset="0"/>
                <a:cs typeface="Times New Roman" panose="02020603050405020304" pitchFamily="18" charset="0"/>
              </a:rPr>
              <a:t>Use </a:t>
            </a:r>
            <a:r>
              <a:rPr lang="en-US" sz="1800" dirty="0">
                <a:solidFill>
                  <a:srgbClr val="002060"/>
                </a:solidFill>
                <a:latin typeface="Times New Roman" panose="02020603050405020304" pitchFamily="18" charset="0"/>
                <a:cs typeface="Times New Roman" panose="02020603050405020304" pitchFamily="18" charset="0"/>
              </a:rPr>
              <a:t>local history and other information sources to investigate and explain the impact of the Civil War battles on the local community, including the changes in population, </a:t>
            </a:r>
            <a:r>
              <a:rPr lang="en-US" sz="1800" dirty="0" smtClean="0">
                <a:solidFill>
                  <a:srgbClr val="002060"/>
                </a:solidFill>
                <a:latin typeface="Times New Roman" panose="02020603050405020304" pitchFamily="18" charset="0"/>
                <a:cs typeface="Times New Roman" panose="02020603050405020304" pitchFamily="18" charset="0"/>
              </a:rPr>
              <a:t>devastation, migration</a:t>
            </a:r>
            <a:r>
              <a:rPr lang="en-US" sz="1800" dirty="0">
                <a:solidFill>
                  <a:srgbClr val="002060"/>
                </a:solidFill>
                <a:latin typeface="Times New Roman" panose="02020603050405020304" pitchFamily="18" charset="0"/>
                <a:cs typeface="Times New Roman" panose="02020603050405020304" pitchFamily="18" charset="0"/>
              </a:rPr>
              <a:t>, and the local economy and government.</a:t>
            </a:r>
            <a:endParaRPr lang="en-US" sz="1800" dirty="0" smtClean="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61754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148046" y="1029095"/>
            <a:ext cx="6200503" cy="4021876"/>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United States History </a:t>
            </a:r>
            <a:r>
              <a:rPr lang="en-US" sz="1800" dirty="0" smtClean="0">
                <a:solidFill>
                  <a:srgbClr val="002060"/>
                </a:solidFill>
                <a:latin typeface="Times New Roman" panose="02020603050405020304" pitchFamily="18" charset="0"/>
                <a:cs typeface="Times New Roman" panose="02020603050405020304" pitchFamily="18" charset="0"/>
              </a:rPr>
              <a:t>– Middle School</a:t>
            </a:r>
          </a:p>
          <a:p>
            <a:pPr marL="457200" indent="-348456">
              <a:lnSpc>
                <a:spcPct val="95000"/>
              </a:lnSpc>
              <a:spcBef>
                <a:spcPts val="0"/>
              </a:spcBef>
              <a:buClr>
                <a:srgbClr val="002060"/>
              </a:buClr>
              <a:buSzPts val="1888"/>
              <a:buFont typeface="Arial" panose="020B0604020202020204" pitchFamily="34" charset="0"/>
              <a:buChar char="●"/>
            </a:pPr>
            <a:r>
              <a:rPr lang="en-US" sz="1600" dirty="0">
                <a:solidFill>
                  <a:srgbClr val="002060"/>
                </a:solidFill>
                <a:latin typeface="Times New Roman" panose="02020603050405020304" pitchFamily="18" charset="0"/>
                <a:cs typeface="Times New Roman" panose="02020603050405020304" pitchFamily="18" charset="0"/>
              </a:rPr>
              <a:t>Standard specific to </a:t>
            </a:r>
            <a:r>
              <a:rPr lang="en-US" sz="1600" dirty="0" smtClean="0">
                <a:solidFill>
                  <a:srgbClr val="002060"/>
                </a:solidFill>
                <a:latin typeface="Times New Roman" panose="02020603050405020304" pitchFamily="18" charset="0"/>
                <a:cs typeface="Times New Roman" panose="02020603050405020304" pitchFamily="18" charset="0"/>
              </a:rPr>
              <a:t>Indigenous Peoples across the nation</a:t>
            </a:r>
            <a:endParaRPr lang="en-US" sz="1600" dirty="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Expanded the content describing the </a:t>
            </a:r>
            <a:r>
              <a:rPr lang="en-US" sz="1600" dirty="0">
                <a:solidFill>
                  <a:srgbClr val="002060"/>
                </a:solidFill>
                <a:latin typeface="Times New Roman" panose="02020603050405020304" pitchFamily="18" charset="0"/>
                <a:cs typeface="Times New Roman" panose="02020603050405020304" pitchFamily="18" charset="0"/>
              </a:rPr>
              <a:t>life and culture of Africans prior to Colonial </a:t>
            </a:r>
            <a:r>
              <a:rPr lang="en-US" sz="1600" dirty="0" smtClean="0">
                <a:solidFill>
                  <a:srgbClr val="002060"/>
                </a:solidFill>
                <a:latin typeface="Times New Roman" panose="02020603050405020304" pitchFamily="18" charset="0"/>
                <a:cs typeface="Times New Roman" panose="02020603050405020304" pitchFamily="18" charset="0"/>
              </a:rPr>
              <a:t>America</a:t>
            </a:r>
            <a:endParaRPr lang="en-US" sz="1600" dirty="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Greater focus on comparing people, places, and events and the use of varied graphic organizers for research and investigation</a:t>
            </a: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Greater focus on providing evidence to demonstrate understanding and make connections</a:t>
            </a: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Expanded the focus on the development of the US Constitution</a:t>
            </a: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Added the arrival of various people and cultures such as the Chinese and Irish due to push and pull factors</a:t>
            </a: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Greater focus on opportunities for students to investigate the benefits and consequences of technology, innovations, and actions of the local, state, and federal governments</a:t>
            </a: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Greater opportunities to connect the actions of the past to the present</a:t>
            </a: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30053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148046" y="1029095"/>
            <a:ext cx="6200503" cy="4021876"/>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United States History </a:t>
            </a:r>
            <a:r>
              <a:rPr lang="en-US" sz="1800" dirty="0" smtClean="0">
                <a:solidFill>
                  <a:srgbClr val="002060"/>
                </a:solidFill>
                <a:latin typeface="Times New Roman" panose="02020603050405020304" pitchFamily="18" charset="0"/>
                <a:cs typeface="Times New Roman" panose="02020603050405020304" pitchFamily="18" charset="0"/>
              </a:rPr>
              <a:t>– Middle School</a:t>
            </a: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Retained the people, places, and events from the 2015 Standards through the Supporting Questions and Knowledge and Learning Experiences</a:t>
            </a:r>
            <a:endParaRPr lang="en-US" sz="1600" dirty="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Greater focus on the use of data through charts, graphs, and diagrams to analyze trends and patterns and draw conclusions</a:t>
            </a: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Greater focus on the impacts of the decisions and perspectives various</a:t>
            </a: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Increased opportunities to use previous knowledge, data, and other evidence to make informed </a:t>
            </a:r>
            <a:r>
              <a:rPr lang="en-US" sz="1600" dirty="0">
                <a:solidFill>
                  <a:srgbClr val="002060"/>
                </a:solidFill>
                <a:latin typeface="Times New Roman" panose="02020603050405020304" pitchFamily="18" charset="0"/>
                <a:cs typeface="Times New Roman" panose="02020603050405020304" pitchFamily="18" charset="0"/>
              </a:rPr>
              <a:t>arguments </a:t>
            </a:r>
            <a:r>
              <a:rPr lang="en-US" sz="1600" dirty="0" smtClean="0">
                <a:solidFill>
                  <a:srgbClr val="002060"/>
                </a:solidFill>
                <a:latin typeface="Times New Roman" panose="02020603050405020304" pitchFamily="18" charset="0"/>
                <a:cs typeface="Times New Roman" panose="02020603050405020304" pitchFamily="18" charset="0"/>
              </a:rPr>
              <a:t>about the past, present and future</a:t>
            </a:r>
          </a:p>
          <a:p>
            <a:pPr marL="457200" indent="-348456">
              <a:lnSpc>
                <a:spcPct val="95000"/>
              </a:lnSpc>
              <a:spcBef>
                <a:spcPts val="0"/>
              </a:spcBef>
              <a:buClr>
                <a:srgbClr val="002060"/>
              </a:buClr>
              <a:buSzPts val="1888"/>
              <a:buFont typeface="Arial" panose="020B0604020202020204" pitchFamily="34" charset="0"/>
              <a:buChar char="●"/>
            </a:pPr>
            <a:r>
              <a:rPr lang="en-US" sz="1600" dirty="0" smtClean="0">
                <a:solidFill>
                  <a:srgbClr val="002060"/>
                </a:solidFill>
                <a:latin typeface="Times New Roman" panose="02020603050405020304" pitchFamily="18" charset="0"/>
                <a:cs typeface="Times New Roman" panose="02020603050405020304" pitchFamily="18" charset="0"/>
              </a:rPr>
              <a:t>Introduced and connected contemporary social</a:t>
            </a:r>
            <a:r>
              <a:rPr lang="en-US" sz="1600" dirty="0">
                <a:solidFill>
                  <a:srgbClr val="002060"/>
                </a:solidFill>
                <a:latin typeface="Times New Roman" panose="02020603050405020304" pitchFamily="18" charset="0"/>
                <a:cs typeface="Times New Roman" panose="02020603050405020304" pitchFamily="18" charset="0"/>
              </a:rPr>
              <a:t>, legal, political, and cultural changes </a:t>
            </a:r>
            <a:r>
              <a:rPr lang="en-US" sz="1600" dirty="0" smtClean="0">
                <a:solidFill>
                  <a:srgbClr val="002060"/>
                </a:solidFill>
                <a:latin typeface="Times New Roman" panose="02020603050405020304" pitchFamily="18" charset="0"/>
                <a:cs typeface="Times New Roman" panose="02020603050405020304" pitchFamily="18" charset="0"/>
              </a:rPr>
              <a:t>for all Americans to the blue print of the Civil Rights Movement</a:t>
            </a: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42745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9" y="933300"/>
            <a:ext cx="6072240" cy="369252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Civics and Economics </a:t>
            </a:r>
            <a:r>
              <a:rPr lang="en-US" sz="1800" dirty="0" smtClean="0">
                <a:solidFill>
                  <a:srgbClr val="002060"/>
                </a:solidFill>
                <a:latin typeface="Times New Roman" panose="02020603050405020304" pitchFamily="18" charset="0"/>
                <a:cs typeface="Times New Roman" panose="02020603050405020304" pitchFamily="18" charset="0"/>
              </a:rPr>
              <a:t>– Middle School</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focus on civic concepts, citizenship, and engagement</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Continued the concept of a “responsible” citizen </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Expanded the content for investigation of the fundamental political principles, founding documents, and development of the Constitution of the United States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Expanded the concept of citizenship focusing on individual interests, public good, and civic engagement</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focus on connecting historical events to impacts and changes in local, state, and federal policies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focus on civic duties and civic engagement to the local community to serve the common good</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Opportunities for students to devise an informed plan and apply content for civic engagement projects</a:t>
            </a: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614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236483" y="2417529"/>
            <a:ext cx="7735930" cy="2139600"/>
          </a:xfrm>
          <a:prstGeom prst="rect">
            <a:avLst/>
          </a:prstGeom>
          <a:noFill/>
          <a:ln>
            <a:noFill/>
          </a:ln>
        </p:spPr>
        <p:txBody>
          <a:bodyPr spcFirstLastPara="1" vert="horz" wrap="square" lIns="68575" tIns="34275" rIns="68575" bIns="34275" rtlCol="0" anchor="b" anchorCtr="0">
            <a:normAutofit/>
          </a:bodyPr>
          <a:lstStyle/>
          <a:p>
            <a:pPr>
              <a:spcBef>
                <a:spcPts val="0"/>
              </a:spcBef>
              <a:buSzPts val="4500"/>
            </a:pPr>
            <a:r>
              <a:rPr lang="en" b="1" dirty="0" smtClean="0">
                <a:solidFill>
                  <a:srgbClr val="002060"/>
                </a:solidFill>
                <a:latin typeface="Times New Roman" panose="02020603050405020304" pitchFamily="18" charset="0"/>
                <a:cs typeface="Times New Roman" panose="02020603050405020304" pitchFamily="18" charset="0"/>
              </a:rPr>
              <a:t>The Standards of Learning</a:t>
            </a:r>
            <a:endParaRPr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3648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9" y="1029095"/>
            <a:ext cx="5985154" cy="3952208"/>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World Geography – </a:t>
            </a:r>
            <a:r>
              <a:rPr lang="en-US" sz="1800" dirty="0" smtClean="0">
                <a:solidFill>
                  <a:srgbClr val="002060"/>
                </a:solidFill>
                <a:latin typeface="Times New Roman" panose="02020603050405020304" pitchFamily="18" charset="0"/>
                <a:cs typeface="Times New Roman" panose="02020603050405020304" pitchFamily="18" charset="0"/>
              </a:rPr>
              <a:t>High School</a:t>
            </a:r>
            <a:endParaRPr lang="en-US" sz="1800" b="1" dirty="0" smtClean="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Overhauled the entire course to align with National Geography Standards, College Board, and IB programs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Retained the awareness of location, spatial concepts, regional identification</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the concepts of human interactions with others, the environment, and influences on patterns and trends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the opportunities for students to use the tools and thinking processes of geographers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opportunities to make connections to the past and the immediate present – current events</a:t>
            </a: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316207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9" y="1029095"/>
            <a:ext cx="6080948" cy="3952208"/>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World Geography – </a:t>
            </a:r>
            <a:r>
              <a:rPr lang="en-US" sz="1800" dirty="0" smtClean="0">
                <a:solidFill>
                  <a:srgbClr val="002060"/>
                </a:solidFill>
                <a:latin typeface="Times New Roman" panose="02020603050405020304" pitchFamily="18" charset="0"/>
                <a:cs typeface="Times New Roman" panose="02020603050405020304" pitchFamily="18" charset="0"/>
              </a:rPr>
              <a:t>High School</a:t>
            </a:r>
            <a:endParaRPr lang="en-US" sz="1800" b="1" dirty="0" smtClean="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Reorganized the content into seven distinct topics to explore and investigate regional examples through similarities and differences, changes and sustainability, and patterns and trends, rather than the memorization of regional factoids</a:t>
            </a:r>
          </a:p>
          <a:p>
            <a:pPr marL="800100" lvl="1" indent="-348456">
              <a:lnSpc>
                <a:spcPct val="95000"/>
              </a:lnSpc>
              <a:spcBef>
                <a:spcPts val="0"/>
              </a:spcBef>
              <a:buClr>
                <a:srgbClr val="002060"/>
              </a:buClr>
              <a:buSzPts val="1888"/>
              <a:buFont typeface="Arial" panose="020B0604020202020204" pitchFamily="34" charset="0"/>
              <a:buChar char="●"/>
            </a:pPr>
            <a:r>
              <a:rPr lang="en-US" sz="1500" dirty="0" smtClean="0">
                <a:solidFill>
                  <a:srgbClr val="002060"/>
                </a:solidFill>
                <a:latin typeface="Times New Roman" panose="02020603050405020304" pitchFamily="18" charset="0"/>
                <a:cs typeface="Times New Roman" panose="02020603050405020304" pitchFamily="18" charset="0"/>
              </a:rPr>
              <a:t>Introduction to Geography</a:t>
            </a:r>
          </a:p>
          <a:p>
            <a:pPr marL="800100" lvl="1" indent="-348456">
              <a:lnSpc>
                <a:spcPct val="95000"/>
              </a:lnSpc>
              <a:spcBef>
                <a:spcPts val="0"/>
              </a:spcBef>
              <a:buClr>
                <a:srgbClr val="002060"/>
              </a:buClr>
              <a:buSzPts val="1888"/>
              <a:buFont typeface="Arial" panose="020B0604020202020204" pitchFamily="34" charset="0"/>
              <a:buChar char="●"/>
            </a:pPr>
            <a:r>
              <a:rPr lang="en-US" sz="1500" dirty="0" smtClean="0">
                <a:solidFill>
                  <a:srgbClr val="002060"/>
                </a:solidFill>
                <a:latin typeface="Times New Roman" panose="02020603050405020304" pitchFamily="18" charset="0"/>
                <a:cs typeface="Times New Roman" panose="02020603050405020304" pitchFamily="18" charset="0"/>
              </a:rPr>
              <a:t>Classifying and Identifying Regions</a:t>
            </a:r>
          </a:p>
          <a:p>
            <a:pPr marL="800100" lvl="1" indent="-348456">
              <a:lnSpc>
                <a:spcPct val="95000"/>
              </a:lnSpc>
              <a:spcBef>
                <a:spcPts val="0"/>
              </a:spcBef>
              <a:buClr>
                <a:srgbClr val="002060"/>
              </a:buClr>
              <a:buSzPts val="1888"/>
              <a:buFont typeface="Arial" panose="020B0604020202020204" pitchFamily="34" charset="0"/>
              <a:buChar char="●"/>
            </a:pPr>
            <a:r>
              <a:rPr lang="en-US" sz="1500" dirty="0" smtClean="0">
                <a:solidFill>
                  <a:srgbClr val="002060"/>
                </a:solidFill>
                <a:latin typeface="Times New Roman" panose="02020603050405020304" pitchFamily="18" charset="0"/>
                <a:cs typeface="Times New Roman" panose="02020603050405020304" pitchFamily="18" charset="0"/>
              </a:rPr>
              <a:t>Population and Migration</a:t>
            </a:r>
          </a:p>
          <a:p>
            <a:pPr marL="800100" lvl="1" indent="-348456">
              <a:lnSpc>
                <a:spcPct val="95000"/>
              </a:lnSpc>
              <a:spcBef>
                <a:spcPts val="0"/>
              </a:spcBef>
              <a:buClr>
                <a:srgbClr val="002060"/>
              </a:buClr>
              <a:buSzPts val="1888"/>
              <a:buFont typeface="Arial" panose="020B0604020202020204" pitchFamily="34" charset="0"/>
              <a:buChar char="●"/>
            </a:pPr>
            <a:r>
              <a:rPr lang="en-US" sz="1500" dirty="0" smtClean="0">
                <a:solidFill>
                  <a:srgbClr val="002060"/>
                </a:solidFill>
                <a:latin typeface="Times New Roman" panose="02020603050405020304" pitchFamily="18" charset="0"/>
                <a:cs typeface="Times New Roman" panose="02020603050405020304" pitchFamily="18" charset="0"/>
              </a:rPr>
              <a:t>Culture</a:t>
            </a:r>
          </a:p>
          <a:p>
            <a:pPr marL="800100" lvl="1" indent="-348456">
              <a:lnSpc>
                <a:spcPct val="95000"/>
              </a:lnSpc>
              <a:spcBef>
                <a:spcPts val="0"/>
              </a:spcBef>
              <a:buClr>
                <a:srgbClr val="002060"/>
              </a:buClr>
              <a:buSzPts val="1888"/>
              <a:buFont typeface="Arial" panose="020B0604020202020204" pitchFamily="34" charset="0"/>
              <a:buChar char="●"/>
            </a:pPr>
            <a:r>
              <a:rPr lang="en-US" sz="1500" dirty="0" smtClean="0">
                <a:solidFill>
                  <a:srgbClr val="002060"/>
                </a:solidFill>
                <a:latin typeface="Times New Roman" panose="02020603050405020304" pitchFamily="18" charset="0"/>
                <a:cs typeface="Times New Roman" panose="02020603050405020304" pitchFamily="18" charset="0"/>
              </a:rPr>
              <a:t>Political Geography</a:t>
            </a:r>
          </a:p>
          <a:p>
            <a:pPr marL="800100" lvl="1" indent="-348456">
              <a:lnSpc>
                <a:spcPct val="95000"/>
              </a:lnSpc>
              <a:spcBef>
                <a:spcPts val="0"/>
              </a:spcBef>
              <a:buClr>
                <a:srgbClr val="002060"/>
              </a:buClr>
              <a:buSzPts val="1888"/>
              <a:buFont typeface="Arial" panose="020B0604020202020204" pitchFamily="34" charset="0"/>
              <a:buChar char="●"/>
            </a:pPr>
            <a:r>
              <a:rPr lang="en-US" sz="1500" dirty="0" smtClean="0">
                <a:solidFill>
                  <a:srgbClr val="002060"/>
                </a:solidFill>
                <a:latin typeface="Times New Roman" panose="02020603050405020304" pitchFamily="18" charset="0"/>
                <a:cs typeface="Times New Roman" panose="02020603050405020304" pitchFamily="18" charset="0"/>
              </a:rPr>
              <a:t>Resources and Environment</a:t>
            </a:r>
          </a:p>
          <a:p>
            <a:pPr marL="800100" lvl="1" indent="-348456">
              <a:lnSpc>
                <a:spcPct val="95000"/>
              </a:lnSpc>
              <a:spcBef>
                <a:spcPts val="0"/>
              </a:spcBef>
              <a:buClr>
                <a:srgbClr val="002060"/>
              </a:buClr>
              <a:buSzPts val="1888"/>
              <a:buFont typeface="Arial" panose="020B0604020202020204" pitchFamily="34" charset="0"/>
              <a:buChar char="●"/>
            </a:pPr>
            <a:r>
              <a:rPr lang="en-US" sz="1500" dirty="0" smtClean="0">
                <a:solidFill>
                  <a:srgbClr val="002060"/>
                </a:solidFill>
                <a:latin typeface="Times New Roman" panose="02020603050405020304" pitchFamily="18" charset="0"/>
                <a:cs typeface="Times New Roman" panose="02020603050405020304" pitchFamily="18" charset="0"/>
              </a:rPr>
              <a:t>Globalization</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the use of data from maps, charts, graphs, diagrams, and other information sources to draw conclusions</a:t>
            </a: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14583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8" y="1029095"/>
            <a:ext cx="5941611" cy="369252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World History and Geography </a:t>
            </a:r>
            <a:r>
              <a:rPr lang="en-US" sz="1800" b="1" dirty="0">
                <a:solidFill>
                  <a:srgbClr val="002060"/>
                </a:solidFill>
                <a:latin typeface="Times New Roman" panose="02020603050405020304" pitchFamily="18" charset="0"/>
                <a:cs typeface="Times New Roman" panose="02020603050405020304" pitchFamily="18" charset="0"/>
              </a:rPr>
              <a:t>– </a:t>
            </a:r>
            <a:r>
              <a:rPr lang="en-US" sz="1800" dirty="0">
                <a:solidFill>
                  <a:srgbClr val="002060"/>
                </a:solidFill>
                <a:latin typeface="Times New Roman" panose="02020603050405020304" pitchFamily="18" charset="0"/>
                <a:cs typeface="Times New Roman" panose="02020603050405020304" pitchFamily="18" charset="0"/>
              </a:rPr>
              <a:t>High School</a:t>
            </a:r>
            <a:endParaRPr lang="en-US" sz="1800" b="1" dirty="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World History I course serves as an introduction of the </a:t>
            </a:r>
            <a:r>
              <a:rPr lang="en-US" sz="1800" dirty="0">
                <a:solidFill>
                  <a:srgbClr val="002060"/>
                </a:solidFill>
                <a:latin typeface="Times New Roman" panose="02020603050405020304" pitchFamily="18" charset="0"/>
                <a:cs typeface="Times New Roman" panose="02020603050405020304" pitchFamily="18" charset="0"/>
              </a:rPr>
              <a:t>benefits, costs, and interactions of </a:t>
            </a:r>
            <a:r>
              <a:rPr lang="en-US" sz="1800" dirty="0" smtClean="0">
                <a:solidFill>
                  <a:srgbClr val="002060"/>
                </a:solidFill>
                <a:latin typeface="Times New Roman" panose="02020603050405020304" pitchFamily="18" charset="0"/>
                <a:cs typeface="Times New Roman" panose="02020603050405020304" pitchFamily="18" charset="0"/>
              </a:rPr>
              <a:t>early </a:t>
            </a:r>
            <a:r>
              <a:rPr lang="en-US" sz="1800" dirty="0">
                <a:solidFill>
                  <a:srgbClr val="002060"/>
                </a:solidFill>
                <a:latin typeface="Times New Roman" panose="02020603050405020304" pitchFamily="18" charset="0"/>
                <a:cs typeface="Times New Roman" panose="02020603050405020304" pitchFamily="18" charset="0"/>
              </a:rPr>
              <a:t>societies, nations, and states with one another</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World History II course continues with the focus on the benefits, costs, and interactions of modern societies, nations, and states with one another</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Changed the focus of the initial Standards to emphasize on the geography, culture, political, religious, and social development of the region</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focus on the impact </a:t>
            </a:r>
            <a:r>
              <a:rPr lang="en-US" sz="1800" dirty="0">
                <a:solidFill>
                  <a:srgbClr val="002060"/>
                </a:solidFill>
                <a:latin typeface="Times New Roman" panose="02020603050405020304" pitchFamily="18" charset="0"/>
                <a:cs typeface="Times New Roman" panose="02020603050405020304" pitchFamily="18" charset="0"/>
              </a:rPr>
              <a:t>of geography, culture, political, religious, and social development of the </a:t>
            </a:r>
            <a:r>
              <a:rPr lang="en-US" sz="1800" dirty="0" smtClean="0">
                <a:solidFill>
                  <a:srgbClr val="002060"/>
                </a:solidFill>
                <a:latin typeface="Times New Roman" panose="02020603050405020304" pitchFamily="18" charset="0"/>
                <a:cs typeface="Times New Roman" panose="02020603050405020304" pitchFamily="18" charset="0"/>
              </a:rPr>
              <a:t>region</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opportunities to explore, research, </a:t>
            </a:r>
            <a:r>
              <a:rPr lang="en-US" sz="1800" dirty="0">
                <a:solidFill>
                  <a:srgbClr val="002060"/>
                </a:solidFill>
                <a:latin typeface="Times New Roman" panose="02020603050405020304" pitchFamily="18" charset="0"/>
                <a:cs typeface="Times New Roman" panose="02020603050405020304" pitchFamily="18" charset="0"/>
              </a:rPr>
              <a:t>and investigate </a:t>
            </a:r>
            <a:r>
              <a:rPr lang="en-US" sz="1800" dirty="0" smtClean="0">
                <a:solidFill>
                  <a:srgbClr val="002060"/>
                </a:solidFill>
                <a:latin typeface="Times New Roman" panose="02020603050405020304" pitchFamily="18" charset="0"/>
                <a:cs typeface="Times New Roman" panose="02020603050405020304" pitchFamily="18" charset="0"/>
              </a:rPr>
              <a:t>the</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smtClean="0">
                <a:solidFill>
                  <a:srgbClr val="002060"/>
                </a:solidFill>
                <a:latin typeface="Times New Roman" panose="02020603050405020304" pitchFamily="18" charset="0"/>
                <a:cs typeface="Times New Roman" panose="02020603050405020304" pitchFamily="18" charset="0"/>
              </a:rPr>
              <a:t>social</a:t>
            </a:r>
            <a:r>
              <a:rPr lang="en-US" sz="1800" dirty="0">
                <a:solidFill>
                  <a:srgbClr val="002060"/>
                </a:solidFill>
                <a:latin typeface="Times New Roman" panose="02020603050405020304" pitchFamily="18" charset="0"/>
                <a:cs typeface="Times New Roman" panose="02020603050405020304" pitchFamily="18" charset="0"/>
              </a:rPr>
              <a:t>, cultural, political, and economic patterns </a:t>
            </a:r>
            <a:r>
              <a:rPr lang="en-US" sz="1800" dirty="0" smtClean="0">
                <a:solidFill>
                  <a:srgbClr val="002060"/>
                </a:solidFill>
                <a:latin typeface="Times New Roman" panose="02020603050405020304" pitchFamily="18" charset="0"/>
                <a:cs typeface="Times New Roman" panose="02020603050405020304" pitchFamily="18" charset="0"/>
              </a:rPr>
              <a:t>that emerged </a:t>
            </a:r>
            <a:r>
              <a:rPr lang="en-US" sz="1800" dirty="0">
                <a:solidFill>
                  <a:srgbClr val="002060"/>
                </a:solidFill>
                <a:latin typeface="Times New Roman" panose="02020603050405020304" pitchFamily="18" charset="0"/>
                <a:cs typeface="Times New Roman" panose="02020603050405020304" pitchFamily="18" charset="0"/>
              </a:rPr>
              <a:t>across </a:t>
            </a:r>
            <a:r>
              <a:rPr lang="en-US" sz="1800" dirty="0" smtClean="0">
                <a:solidFill>
                  <a:srgbClr val="002060"/>
                </a:solidFill>
                <a:latin typeface="Times New Roman" panose="02020603050405020304" pitchFamily="18" charset="0"/>
                <a:cs typeface="Times New Roman" panose="02020603050405020304" pitchFamily="18" charset="0"/>
              </a:rPr>
              <a:t>societies </a:t>
            </a: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09648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8" y="1029095"/>
            <a:ext cx="5941611" cy="4048002"/>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World History and Geography – </a:t>
            </a:r>
            <a:r>
              <a:rPr lang="en-US" sz="1800" dirty="0" smtClean="0">
                <a:solidFill>
                  <a:srgbClr val="002060"/>
                </a:solidFill>
                <a:latin typeface="Times New Roman" panose="02020603050405020304" pitchFamily="18" charset="0"/>
                <a:cs typeface="Times New Roman" panose="02020603050405020304" pitchFamily="18" charset="0"/>
              </a:rPr>
              <a:t>High School</a:t>
            </a:r>
            <a:endParaRPr lang="en-US" sz="1800" b="1" dirty="0" smtClean="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r>
              <a:rPr lang="en-US" sz="1700" dirty="0" smtClean="0">
                <a:solidFill>
                  <a:srgbClr val="002060"/>
                </a:solidFill>
                <a:latin typeface="Times New Roman" panose="02020603050405020304" pitchFamily="18" charset="0"/>
                <a:cs typeface="Times New Roman" panose="02020603050405020304" pitchFamily="18" charset="0"/>
              </a:rPr>
              <a:t>Attempted to create a balance of content through regional exploration of the </a:t>
            </a:r>
            <a:r>
              <a:rPr lang="en-US" sz="1700" dirty="0">
                <a:solidFill>
                  <a:srgbClr val="002060"/>
                </a:solidFill>
                <a:latin typeface="Times New Roman" panose="02020603050405020304" pitchFamily="18" charset="0"/>
                <a:cs typeface="Times New Roman" panose="02020603050405020304" pitchFamily="18" charset="0"/>
              </a:rPr>
              <a:t>geography, culture, political, religious, and social development of various societies</a:t>
            </a:r>
          </a:p>
          <a:p>
            <a:pPr marL="457200" indent="-348456">
              <a:lnSpc>
                <a:spcPct val="95000"/>
              </a:lnSpc>
              <a:spcBef>
                <a:spcPts val="0"/>
              </a:spcBef>
              <a:buClr>
                <a:srgbClr val="002060"/>
              </a:buClr>
              <a:buSzPts val="1888"/>
              <a:buFont typeface="Arial" panose="020B0604020202020204" pitchFamily="34" charset="0"/>
              <a:buChar char="●"/>
            </a:pPr>
            <a:r>
              <a:rPr lang="en-US" sz="1700" dirty="0" smtClean="0">
                <a:solidFill>
                  <a:srgbClr val="002060"/>
                </a:solidFill>
                <a:latin typeface="Times New Roman" panose="02020603050405020304" pitchFamily="18" charset="0"/>
                <a:cs typeface="Times New Roman" panose="02020603050405020304" pitchFamily="18" charset="0"/>
              </a:rPr>
              <a:t>Knowledge and Learning Experiences have a greater focus on the benefits and costs of cross-cultural interactions</a:t>
            </a:r>
          </a:p>
          <a:p>
            <a:pPr marL="457200" indent="-348456">
              <a:lnSpc>
                <a:spcPct val="95000"/>
              </a:lnSpc>
              <a:spcBef>
                <a:spcPts val="0"/>
              </a:spcBef>
              <a:buClr>
                <a:srgbClr val="002060"/>
              </a:buClr>
              <a:buSzPts val="1888"/>
              <a:buFont typeface="Arial" panose="020B0604020202020204" pitchFamily="34" charset="0"/>
              <a:buChar char="●"/>
            </a:pPr>
            <a:r>
              <a:rPr lang="en-US" sz="1700" dirty="0">
                <a:solidFill>
                  <a:srgbClr val="002060"/>
                </a:solidFill>
                <a:latin typeface="Times New Roman" panose="02020603050405020304" pitchFamily="18" charset="0"/>
                <a:cs typeface="Times New Roman" panose="02020603050405020304" pitchFamily="18" charset="0"/>
              </a:rPr>
              <a:t>Introduced </a:t>
            </a:r>
            <a:r>
              <a:rPr lang="en-US" sz="1700" dirty="0" smtClean="0">
                <a:solidFill>
                  <a:srgbClr val="002060"/>
                </a:solidFill>
                <a:latin typeface="Times New Roman" panose="02020603050405020304" pitchFamily="18" charset="0"/>
                <a:cs typeface="Times New Roman" panose="02020603050405020304" pitchFamily="18" charset="0"/>
              </a:rPr>
              <a:t>Sikhism as a major world religion, an increased number of regions from Africa and South America, and the impact of global interactions in World History II</a:t>
            </a:r>
          </a:p>
          <a:p>
            <a:pPr marL="457200" indent="-348456">
              <a:lnSpc>
                <a:spcPct val="95000"/>
              </a:lnSpc>
              <a:spcBef>
                <a:spcPts val="0"/>
              </a:spcBef>
              <a:buClr>
                <a:srgbClr val="002060"/>
              </a:buClr>
              <a:buSzPts val="1888"/>
              <a:buFont typeface="Arial" panose="020B0604020202020204" pitchFamily="34" charset="0"/>
              <a:buChar char="●"/>
            </a:pPr>
            <a:r>
              <a:rPr lang="en-US" sz="1700" dirty="0" smtClean="0">
                <a:solidFill>
                  <a:srgbClr val="002060"/>
                </a:solidFill>
                <a:latin typeface="Times New Roman" panose="02020603050405020304" pitchFamily="18" charset="0"/>
                <a:cs typeface="Times New Roman" panose="02020603050405020304" pitchFamily="18" charset="0"/>
              </a:rPr>
              <a:t>Expanded the historical content of 19</a:t>
            </a:r>
            <a:r>
              <a:rPr lang="en-US" sz="1700" baseline="30000" dirty="0" smtClean="0">
                <a:solidFill>
                  <a:srgbClr val="002060"/>
                </a:solidFill>
                <a:latin typeface="Times New Roman" panose="02020603050405020304" pitchFamily="18" charset="0"/>
                <a:cs typeface="Times New Roman" panose="02020603050405020304" pitchFamily="18" charset="0"/>
              </a:rPr>
              <a:t>th</a:t>
            </a:r>
            <a:r>
              <a:rPr lang="en-US" sz="1700" dirty="0" smtClean="0">
                <a:solidFill>
                  <a:srgbClr val="002060"/>
                </a:solidFill>
                <a:latin typeface="Times New Roman" panose="02020603050405020304" pitchFamily="18" charset="0"/>
                <a:cs typeface="Times New Roman" panose="02020603050405020304" pitchFamily="18" charset="0"/>
              </a:rPr>
              <a:t> and 20</a:t>
            </a:r>
            <a:r>
              <a:rPr lang="en-US" sz="1700" baseline="30000" dirty="0" smtClean="0">
                <a:solidFill>
                  <a:srgbClr val="002060"/>
                </a:solidFill>
                <a:latin typeface="Times New Roman" panose="02020603050405020304" pitchFamily="18" charset="0"/>
                <a:cs typeface="Times New Roman" panose="02020603050405020304" pitchFamily="18" charset="0"/>
              </a:rPr>
              <a:t>th</a:t>
            </a:r>
            <a:r>
              <a:rPr lang="en-US" sz="1700" dirty="0" smtClean="0">
                <a:solidFill>
                  <a:srgbClr val="002060"/>
                </a:solidFill>
                <a:latin typeface="Times New Roman" panose="02020603050405020304" pitchFamily="18" charset="0"/>
                <a:cs typeface="Times New Roman" panose="02020603050405020304" pitchFamily="18" charset="0"/>
              </a:rPr>
              <a:t> century revolutions and their direct impact on contemporary collaborations and conflicts</a:t>
            </a:r>
          </a:p>
          <a:p>
            <a:pPr marL="457200" indent="-348456">
              <a:lnSpc>
                <a:spcPct val="95000"/>
              </a:lnSpc>
              <a:spcBef>
                <a:spcPts val="0"/>
              </a:spcBef>
              <a:buClr>
                <a:srgbClr val="002060"/>
              </a:buClr>
              <a:buSzPts val="1888"/>
              <a:buFont typeface="Arial" panose="020B0604020202020204" pitchFamily="34" charset="0"/>
              <a:buChar char="●"/>
            </a:pPr>
            <a:r>
              <a:rPr lang="en-US" sz="1700" dirty="0" smtClean="0">
                <a:solidFill>
                  <a:srgbClr val="002060"/>
                </a:solidFill>
                <a:latin typeface="Times New Roman" panose="02020603050405020304" pitchFamily="18" charset="0"/>
                <a:cs typeface="Times New Roman" panose="02020603050405020304" pitchFamily="18" charset="0"/>
              </a:rPr>
              <a:t>Increased the opportunities to research and investigate various perspectives of global events</a:t>
            </a: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28068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7" y="1029095"/>
            <a:ext cx="5872611" cy="369252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Virginia and United States History </a:t>
            </a:r>
            <a:r>
              <a:rPr lang="en-US" sz="1800" dirty="0" smtClean="0">
                <a:solidFill>
                  <a:srgbClr val="002060"/>
                </a:solidFill>
                <a:latin typeface="Times New Roman" panose="02020603050405020304" pitchFamily="18" charset="0"/>
                <a:cs typeface="Times New Roman" panose="02020603050405020304" pitchFamily="18" charset="0"/>
              </a:rPr>
              <a:t>– High School</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Reorganized the first few Standards to focus on three cultures in the development of Early America – Indigenous Peoples, European Explorers and colonists, and Africans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Building upon knowledge and content introduced in middle school United States History courses</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Fewer questions and Learning Experiences for previously introduced content with an opportunity to delve deeper into the topics through the use of data, research and investigation</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Introduction of various federal policies and Supreme Court cases with opportunities to explore the impacts on citizens</a:t>
            </a: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15703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7" y="1029095"/>
            <a:ext cx="5872611" cy="369252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Virginia and United States History </a:t>
            </a:r>
            <a:r>
              <a:rPr lang="en-US" sz="1800" dirty="0" smtClean="0">
                <a:solidFill>
                  <a:srgbClr val="002060"/>
                </a:solidFill>
                <a:latin typeface="Times New Roman" panose="02020603050405020304" pitchFamily="18" charset="0"/>
                <a:cs typeface="Times New Roman" panose="02020603050405020304" pitchFamily="18" charset="0"/>
              </a:rPr>
              <a:t>– High School</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Increased opportunities to use various information sources such as Washington’s Farwell address, text of the Gettysburg Address, how the </a:t>
            </a:r>
            <a:r>
              <a:rPr lang="en-US" sz="1800" i="1" dirty="0" smtClean="0">
                <a:solidFill>
                  <a:srgbClr val="002060"/>
                </a:solidFill>
                <a:latin typeface="Times New Roman" panose="02020603050405020304" pitchFamily="18" charset="0"/>
                <a:cs typeface="Times New Roman" panose="02020603050405020304" pitchFamily="18" charset="0"/>
              </a:rPr>
              <a:t>U.S</a:t>
            </a:r>
            <a:r>
              <a:rPr lang="en-US" sz="1800" dirty="0" smtClean="0">
                <a:solidFill>
                  <a:srgbClr val="002060"/>
                </a:solidFill>
                <a:latin typeface="Times New Roman" panose="02020603050405020304" pitchFamily="18" charset="0"/>
                <a:cs typeface="Times New Roman" panose="02020603050405020304" pitchFamily="18" charset="0"/>
              </a:rPr>
              <a:t>. v. </a:t>
            </a:r>
            <a:r>
              <a:rPr lang="en-US" sz="1800" i="1" dirty="0" smtClean="0">
                <a:solidFill>
                  <a:srgbClr val="002060"/>
                </a:solidFill>
                <a:latin typeface="Times New Roman" panose="02020603050405020304" pitchFamily="18" charset="0"/>
                <a:cs typeface="Times New Roman" panose="02020603050405020304" pitchFamily="18" charset="0"/>
              </a:rPr>
              <a:t>Wong Kim Ark </a:t>
            </a:r>
            <a:r>
              <a:rPr lang="en-US" sz="1800" dirty="0">
                <a:solidFill>
                  <a:srgbClr val="002060"/>
                </a:solidFill>
                <a:latin typeface="Times New Roman" panose="02020603050405020304" pitchFamily="18" charset="0"/>
                <a:cs typeface="Times New Roman" panose="02020603050405020304" pitchFamily="18" charset="0"/>
              </a:rPr>
              <a:t>(1898</a:t>
            </a:r>
            <a:r>
              <a:rPr lang="en-US" sz="1800" dirty="0" smtClean="0">
                <a:solidFill>
                  <a:srgbClr val="002060"/>
                </a:solidFill>
                <a:latin typeface="Times New Roman" panose="02020603050405020304" pitchFamily="18" charset="0"/>
                <a:cs typeface="Times New Roman" panose="02020603050405020304" pitchFamily="18" charset="0"/>
              </a:rPr>
              <a:t>) impacted the 14</a:t>
            </a:r>
            <a:r>
              <a:rPr lang="en-US" sz="1800" baseline="30000" dirty="0" smtClean="0">
                <a:solidFill>
                  <a:srgbClr val="002060"/>
                </a:solidFill>
                <a:latin typeface="Times New Roman" panose="02020603050405020304" pitchFamily="18" charset="0"/>
                <a:cs typeface="Times New Roman" panose="02020603050405020304" pitchFamily="18" charset="0"/>
              </a:rPr>
              <a:t>th</a:t>
            </a:r>
            <a:r>
              <a:rPr lang="en-US" sz="1800" dirty="0" smtClean="0">
                <a:solidFill>
                  <a:srgbClr val="002060"/>
                </a:solidFill>
                <a:latin typeface="Times New Roman" panose="02020603050405020304" pitchFamily="18" charset="0"/>
                <a:cs typeface="Times New Roman" panose="02020603050405020304" pitchFamily="18" charset="0"/>
              </a:rPr>
              <a:t> Amendment, or the </a:t>
            </a:r>
            <a:r>
              <a:rPr lang="en-US" sz="1800" dirty="0">
                <a:solidFill>
                  <a:srgbClr val="002060"/>
                </a:solidFill>
                <a:latin typeface="Times New Roman" panose="02020603050405020304" pitchFamily="18" charset="0"/>
                <a:cs typeface="Times New Roman" panose="02020603050405020304" pitchFamily="18" charset="0"/>
              </a:rPr>
              <a:t>exploring </a:t>
            </a:r>
            <a:r>
              <a:rPr lang="en-US" sz="1800" dirty="0" smtClean="0">
                <a:solidFill>
                  <a:srgbClr val="002060"/>
                </a:solidFill>
                <a:latin typeface="Times New Roman" panose="02020603050405020304" pitchFamily="18" charset="0"/>
                <a:cs typeface="Times New Roman" panose="02020603050405020304" pitchFamily="18" charset="0"/>
              </a:rPr>
              <a:t>sources used to during World War II for </a:t>
            </a:r>
            <a:r>
              <a:rPr lang="en-US" sz="1800" dirty="0">
                <a:solidFill>
                  <a:srgbClr val="002060"/>
                </a:solidFill>
                <a:latin typeface="Times New Roman" panose="02020603050405020304" pitchFamily="18" charset="0"/>
                <a:cs typeface="Times New Roman" panose="02020603050405020304" pitchFamily="18" charset="0"/>
              </a:rPr>
              <a:t>accuracy, credibility, bias, and </a:t>
            </a:r>
            <a:r>
              <a:rPr lang="en-US" sz="1800" dirty="0" smtClean="0">
                <a:solidFill>
                  <a:srgbClr val="002060"/>
                </a:solidFill>
                <a:latin typeface="Times New Roman" panose="02020603050405020304" pitchFamily="18" charset="0"/>
                <a:cs typeface="Times New Roman" panose="02020603050405020304" pitchFamily="18" charset="0"/>
              </a:rPr>
              <a:t>propaganda</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Expanded the content of the Holocaust, Civil Rights Movement, the Cold War, and reorganized the </a:t>
            </a:r>
            <a:r>
              <a:rPr lang="en-US" sz="1800" dirty="0">
                <a:solidFill>
                  <a:srgbClr val="002060"/>
                </a:solidFill>
                <a:latin typeface="Times New Roman" panose="02020603050405020304" pitchFamily="18" charset="0"/>
                <a:cs typeface="Times New Roman" panose="02020603050405020304" pitchFamily="18" charset="0"/>
              </a:rPr>
              <a:t>various </a:t>
            </a:r>
            <a:r>
              <a:rPr lang="en-US" sz="1800" dirty="0" smtClean="0">
                <a:solidFill>
                  <a:srgbClr val="002060"/>
                </a:solidFill>
                <a:latin typeface="Times New Roman" panose="02020603050405020304" pitchFamily="18" charset="0"/>
                <a:cs typeface="Times New Roman" panose="02020603050405020304" pitchFamily="18" charset="0"/>
              </a:rPr>
              <a:t>social</a:t>
            </a:r>
            <a:r>
              <a:rPr lang="en-US" sz="1800" dirty="0">
                <a:solidFill>
                  <a:srgbClr val="002060"/>
                </a:solidFill>
                <a:latin typeface="Times New Roman" panose="02020603050405020304" pitchFamily="18" charset="0"/>
                <a:cs typeface="Times New Roman" panose="02020603050405020304" pitchFamily="18" charset="0"/>
              </a:rPr>
              <a:t>, political, and cultural </a:t>
            </a:r>
            <a:r>
              <a:rPr lang="en-US" sz="1800" dirty="0" smtClean="0">
                <a:solidFill>
                  <a:srgbClr val="002060"/>
                </a:solidFill>
                <a:latin typeface="Times New Roman" panose="02020603050405020304" pitchFamily="18" charset="0"/>
                <a:cs typeface="Times New Roman" panose="02020603050405020304" pitchFamily="18" charset="0"/>
              </a:rPr>
              <a:t>issues and events </a:t>
            </a:r>
            <a:r>
              <a:rPr lang="en-US" sz="1800" dirty="0">
                <a:solidFill>
                  <a:srgbClr val="002060"/>
                </a:solidFill>
                <a:latin typeface="Times New Roman" panose="02020603050405020304" pitchFamily="18" charset="0"/>
                <a:cs typeface="Times New Roman" panose="02020603050405020304" pitchFamily="18" charset="0"/>
              </a:rPr>
              <a:t>in contemporary American </a:t>
            </a:r>
            <a:r>
              <a:rPr lang="en-US" sz="1800" dirty="0" smtClean="0">
                <a:solidFill>
                  <a:srgbClr val="002060"/>
                </a:solidFill>
                <a:latin typeface="Times New Roman" panose="02020603050405020304" pitchFamily="18" charset="0"/>
                <a:cs typeface="Times New Roman" panose="02020603050405020304" pitchFamily="18" charset="0"/>
              </a:rPr>
              <a:t>history after WWII</a:t>
            </a: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18562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7" y="1029095"/>
            <a:ext cx="5872611" cy="369252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Virginia and United States Government </a:t>
            </a:r>
            <a:r>
              <a:rPr lang="en-US" sz="1800" dirty="0" smtClean="0">
                <a:solidFill>
                  <a:srgbClr val="002060"/>
                </a:solidFill>
                <a:latin typeface="Times New Roman" panose="02020603050405020304" pitchFamily="18" charset="0"/>
                <a:cs typeface="Times New Roman" panose="02020603050405020304" pitchFamily="18" charset="0"/>
              </a:rPr>
              <a:t>– High School</a:t>
            </a:r>
          </a:p>
          <a:p>
            <a:pPr marL="457200" indent="-348456">
              <a:lnSpc>
                <a:spcPct val="95000"/>
              </a:lnSpc>
              <a:spcBef>
                <a:spcPts val="0"/>
              </a:spcBef>
              <a:buClr>
                <a:srgbClr val="002060"/>
              </a:buClr>
              <a:buSzPts val="1888"/>
              <a:buFont typeface="Arial" panose="020B0604020202020204" pitchFamily="34" charset="0"/>
              <a:buChar char="●"/>
            </a:pPr>
            <a:r>
              <a:rPr lang="en-US" sz="1700" dirty="0" smtClean="0">
                <a:solidFill>
                  <a:srgbClr val="002060"/>
                </a:solidFill>
                <a:latin typeface="Times New Roman" panose="02020603050405020304" pitchFamily="18" charset="0"/>
                <a:cs typeface="Times New Roman" panose="02020603050405020304" pitchFamily="18" charset="0"/>
              </a:rPr>
              <a:t>Reorganized and reworded the Standards and language of the foundations of American constitutional government raising the expectations, increased opportunities for document analysis, and their impacts on individual liberties</a:t>
            </a:r>
          </a:p>
          <a:p>
            <a:pPr marL="457200" indent="-348456">
              <a:lnSpc>
                <a:spcPct val="95000"/>
              </a:lnSpc>
              <a:spcBef>
                <a:spcPts val="0"/>
              </a:spcBef>
              <a:buClr>
                <a:srgbClr val="002060"/>
              </a:buClr>
              <a:buSzPts val="1888"/>
              <a:buFont typeface="Arial" panose="020B0604020202020204" pitchFamily="34" charset="0"/>
              <a:buChar char="●"/>
            </a:pPr>
            <a:r>
              <a:rPr lang="en-US" sz="1700" dirty="0" smtClean="0">
                <a:solidFill>
                  <a:srgbClr val="002060"/>
                </a:solidFill>
                <a:latin typeface="Times New Roman" panose="02020603050405020304" pitchFamily="18" charset="0"/>
                <a:cs typeface="Times New Roman" panose="02020603050405020304" pitchFamily="18" charset="0"/>
              </a:rPr>
              <a:t>Greater emphasis on understanding the concept of federalism, balance of power between the three branches, and balance of power between the state and national government</a:t>
            </a:r>
          </a:p>
          <a:p>
            <a:pPr marL="457200" indent="-348456">
              <a:lnSpc>
                <a:spcPct val="95000"/>
              </a:lnSpc>
              <a:spcBef>
                <a:spcPts val="0"/>
              </a:spcBef>
              <a:buClr>
                <a:srgbClr val="002060"/>
              </a:buClr>
              <a:buSzPts val="1888"/>
              <a:buFont typeface="Arial" panose="020B0604020202020204" pitchFamily="34" charset="0"/>
              <a:buChar char="●"/>
            </a:pPr>
            <a:r>
              <a:rPr lang="en-US" sz="1700" dirty="0" smtClean="0">
                <a:solidFill>
                  <a:srgbClr val="002060"/>
                </a:solidFill>
                <a:latin typeface="Times New Roman" panose="02020603050405020304" pitchFamily="18" charset="0"/>
                <a:cs typeface="Times New Roman" panose="02020603050405020304" pitchFamily="18" charset="0"/>
              </a:rPr>
              <a:t>Reorganized and reworded the Standards and language for elections at each level, connecting to the Amendments specific to voting and elections, voter turnout, election process, influence of various media types and coverage, and reapportionment and redistricting.</a:t>
            </a: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15329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6" name="Google Shape;558;p52"/>
          <p:cNvSpPr txBox="1">
            <a:spLocks/>
          </p:cNvSpPr>
          <p:nvPr/>
        </p:nvSpPr>
        <p:spPr>
          <a:xfrm>
            <a:off x="215349" y="225095"/>
            <a:ext cx="8353209" cy="804000"/>
          </a:xfrm>
          <a:prstGeom prst="rect">
            <a:avLst/>
          </a:prstGeom>
          <a:noFill/>
          <a:ln>
            <a:noFill/>
          </a:ln>
        </p:spPr>
        <p:txBody>
          <a:bodyPr spcFirstLastPara="1" wrap="square" lIns="68575" tIns="34275" rIns="68575" bIns="34275"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accent1"/>
              </a:buClr>
              <a:buSzPct val="50000"/>
              <a:buNone/>
            </a:pPr>
            <a:r>
              <a:rPr lang="en-US" sz="3600" b="1" dirty="0">
                <a:solidFill>
                  <a:srgbClr val="002060"/>
                </a:solidFill>
                <a:latin typeface="Times New Roman" panose="02020603050405020304" pitchFamily="18" charset="0"/>
                <a:ea typeface="Josefin Sans"/>
                <a:cs typeface="Times New Roman" panose="02020603050405020304" pitchFamily="18" charset="0"/>
                <a:sym typeface="Josefin Sans"/>
              </a:rPr>
              <a:t>Revision of the Content</a:t>
            </a:r>
          </a:p>
        </p:txBody>
      </p:sp>
      <p:sp>
        <p:nvSpPr>
          <p:cNvPr id="5" name="Google Shape;805;p84"/>
          <p:cNvSpPr txBox="1">
            <a:spLocks/>
          </p:cNvSpPr>
          <p:nvPr/>
        </p:nvSpPr>
        <p:spPr>
          <a:xfrm>
            <a:off x="215347" y="1029095"/>
            <a:ext cx="5872611" cy="3692525"/>
          </a:xfrm>
          <a:prstGeom prst="rect">
            <a:avLst/>
          </a:prstGeom>
          <a:noFill/>
          <a:ln>
            <a:noFill/>
          </a:ln>
        </p:spPr>
        <p:txBody>
          <a:bodyPr spcFirstLastPara="1" vert="horz" wrap="square" lIns="68575" tIns="34275" rIns="68575" bIns="3427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8744" indent="0">
              <a:lnSpc>
                <a:spcPct val="95000"/>
              </a:lnSpc>
              <a:spcBef>
                <a:spcPts val="0"/>
              </a:spcBef>
              <a:buClr>
                <a:srgbClr val="002060"/>
              </a:buClr>
              <a:buSzPts val="1888"/>
              <a:buNone/>
            </a:pPr>
            <a:r>
              <a:rPr lang="en-US" sz="1800" b="1" dirty="0" smtClean="0">
                <a:solidFill>
                  <a:srgbClr val="002060"/>
                </a:solidFill>
                <a:latin typeface="Times New Roman" panose="02020603050405020304" pitchFamily="18" charset="0"/>
                <a:cs typeface="Times New Roman" panose="02020603050405020304" pitchFamily="18" charset="0"/>
              </a:rPr>
              <a:t>Virginia and United States Government </a:t>
            </a:r>
            <a:r>
              <a:rPr lang="en-US" sz="1800" dirty="0" smtClean="0">
                <a:solidFill>
                  <a:srgbClr val="002060"/>
                </a:solidFill>
                <a:latin typeface="Times New Roman" panose="02020603050405020304" pitchFamily="18" charset="0"/>
                <a:cs typeface="Times New Roman" panose="02020603050405020304" pitchFamily="18" charset="0"/>
              </a:rPr>
              <a:t>– High School</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Reorganized and reworded the Standards and language of the branches of government at the national level</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Restructured the Standards and language for state and local government</a:t>
            </a:r>
          </a:p>
          <a:p>
            <a:pPr marL="457200" indent="-348456">
              <a:lnSpc>
                <a:spcPct val="95000"/>
              </a:lnSpc>
              <a:spcBef>
                <a:spcPts val="0"/>
              </a:spcBef>
              <a:buClr>
                <a:srgbClr val="002060"/>
              </a:buClr>
              <a:buSzPts val="1888"/>
              <a:buFont typeface="Arial" panose="020B0604020202020204" pitchFamily="34" charset="0"/>
              <a:buChar char="●"/>
            </a:pPr>
            <a:r>
              <a:rPr lang="en-US" sz="1800" dirty="0" smtClean="0">
                <a:solidFill>
                  <a:srgbClr val="002060"/>
                </a:solidFill>
                <a:latin typeface="Times New Roman" panose="02020603050405020304" pitchFamily="18" charset="0"/>
                <a:cs typeface="Times New Roman" panose="02020603050405020304" pitchFamily="18" charset="0"/>
              </a:rPr>
              <a:t>Greater emphasis on the role of the government in the economy</a:t>
            </a:r>
          </a:p>
          <a:p>
            <a:pPr marL="457200" indent="-348456">
              <a:lnSpc>
                <a:spcPct val="95000"/>
              </a:lnSpc>
              <a:spcBef>
                <a:spcPts val="0"/>
              </a:spcBef>
              <a:buClr>
                <a:srgbClr val="002060"/>
              </a:buClr>
              <a:buSzPts val="1888"/>
              <a:buFont typeface="Arial" panose="020B0604020202020204" pitchFamily="34" charset="0"/>
              <a:buChar char="●"/>
            </a:pPr>
            <a:r>
              <a:rPr lang="en-US" sz="1800" dirty="0">
                <a:solidFill>
                  <a:srgbClr val="002060"/>
                </a:solidFill>
                <a:latin typeface="Times New Roman" panose="02020603050405020304" pitchFamily="18" charset="0"/>
                <a:cs typeface="Times New Roman" panose="02020603050405020304" pitchFamily="18" charset="0"/>
              </a:rPr>
              <a:t>Reorganized and reworded the Standards and language of the branches of government at the national level</a:t>
            </a:r>
          </a:p>
          <a:p>
            <a:pPr marL="457200" indent="-348456">
              <a:lnSpc>
                <a:spcPct val="95000"/>
              </a:lnSpc>
              <a:spcBef>
                <a:spcPts val="0"/>
              </a:spcBef>
              <a:buClr>
                <a:srgbClr val="002060"/>
              </a:buClr>
              <a:buSzPts val="1888"/>
              <a:buFont typeface="Arial" panose="020B0604020202020204" pitchFamily="34" charset="0"/>
              <a:buChar char="●"/>
            </a:pPr>
            <a:endParaRPr lang="en-US" sz="1800" dirty="0" smtClean="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467991" y="797118"/>
            <a:ext cx="2480599" cy="314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44669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1"/>
          <p:cNvSpPr txBox="1">
            <a:spLocks noGrp="1"/>
          </p:cNvSpPr>
          <p:nvPr>
            <p:ph type="body" idx="4294967295"/>
          </p:nvPr>
        </p:nvSpPr>
        <p:spPr>
          <a:xfrm>
            <a:off x="460376" y="963285"/>
            <a:ext cx="8455025" cy="3130550"/>
          </a:xfrm>
          <a:prstGeom prst="rect">
            <a:avLst/>
          </a:prstGeom>
        </p:spPr>
        <p:txBody>
          <a:bodyPr spcFirstLastPara="1" vert="horz" wrap="square" lIns="91425" tIns="91425" rIns="91425" bIns="91425" rtlCol="0" anchor="t" anchorCtr="0">
            <a:noAutofit/>
          </a:bodyPr>
          <a:lstStyle/>
          <a:p>
            <a:pPr marL="0" indent="0" algn="ctr">
              <a:lnSpc>
                <a:spcPct val="100000"/>
              </a:lnSpc>
              <a:spcBef>
                <a:spcPts val="0"/>
              </a:spcBef>
              <a:buClr>
                <a:schemeClr val="dk1"/>
              </a:buClr>
              <a:buSzPts val="1100"/>
              <a:buNone/>
            </a:pPr>
            <a:r>
              <a:rPr lang="en" sz="3700" dirty="0">
                <a:solidFill>
                  <a:srgbClr val="002060"/>
                </a:solidFill>
                <a:latin typeface="Times New Roman" panose="02020603050405020304" pitchFamily="18" charset="0"/>
                <a:ea typeface="Arial"/>
                <a:cs typeface="Times New Roman" panose="02020603050405020304" pitchFamily="18" charset="0"/>
                <a:sym typeface="Arial"/>
              </a:rPr>
              <a:t>Approach history and social science instruction differently.</a:t>
            </a:r>
            <a:endParaRPr sz="3700" dirty="0">
              <a:solidFill>
                <a:srgbClr val="002060"/>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spcBef>
                <a:spcPts val="0"/>
              </a:spcBef>
              <a:buClr>
                <a:schemeClr val="dk1"/>
              </a:buClr>
              <a:buSzPts val="1100"/>
              <a:buNone/>
            </a:pPr>
            <a:endParaRPr sz="3700" dirty="0">
              <a:solidFill>
                <a:srgbClr val="002060"/>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spcBef>
                <a:spcPts val="0"/>
              </a:spcBef>
              <a:buClr>
                <a:schemeClr val="dk1"/>
              </a:buClr>
              <a:buSzPts val="1100"/>
              <a:buNone/>
            </a:pPr>
            <a:r>
              <a:rPr lang="en" sz="3700" dirty="0">
                <a:solidFill>
                  <a:srgbClr val="002060"/>
                </a:solidFill>
                <a:latin typeface="Times New Roman" panose="02020603050405020304" pitchFamily="18" charset="0"/>
                <a:ea typeface="Arial"/>
                <a:cs typeface="Times New Roman" panose="02020603050405020304" pitchFamily="18" charset="0"/>
                <a:sym typeface="Arial"/>
              </a:rPr>
              <a:t>Rather than memorizing the facts, connect the content.</a:t>
            </a:r>
            <a:endParaRPr sz="3700" dirty="0">
              <a:solidFill>
                <a:srgbClr val="002060"/>
              </a:solidFill>
              <a:latin typeface="Times New Roman" panose="02020603050405020304" pitchFamily="18" charset="0"/>
              <a:ea typeface="Arial"/>
              <a:cs typeface="Times New Roman" panose="02020603050405020304" pitchFamily="18" charset="0"/>
              <a:sym typeface="Arial"/>
            </a:endParaRPr>
          </a:p>
          <a:p>
            <a:pPr marL="0" indent="0" algn="r">
              <a:lnSpc>
                <a:spcPct val="100000"/>
              </a:lnSpc>
              <a:spcBef>
                <a:spcPts val="0"/>
              </a:spcBef>
              <a:spcAft>
                <a:spcPts val="1600"/>
              </a:spcAft>
              <a:buClr>
                <a:schemeClr val="dk1"/>
              </a:buClr>
              <a:buSzPts val="1100"/>
              <a:buNone/>
            </a:pPr>
            <a:endParaRPr sz="36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7" name="Google Shape;867;p92"/>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l"/>
            <a:fld id="{00000000-1234-1234-1234-123412341234}" type="slidenum">
              <a:rPr lang="en"/>
              <a:pPr algn="l"/>
              <a:t>99</a:t>
            </a:fld>
            <a:endParaRPr/>
          </a:p>
        </p:txBody>
      </p:sp>
      <p:sp>
        <p:nvSpPr>
          <p:cNvPr id="866" name="Google Shape;866;p92"/>
          <p:cNvSpPr txBox="1">
            <a:spLocks noGrp="1"/>
          </p:cNvSpPr>
          <p:nvPr>
            <p:ph type="title" idx="4294967295"/>
          </p:nvPr>
        </p:nvSpPr>
        <p:spPr>
          <a:xfrm>
            <a:off x="331076" y="3414713"/>
            <a:ext cx="7555624" cy="739775"/>
          </a:xfrm>
          <a:prstGeom prst="rect">
            <a:avLst/>
          </a:prstGeom>
        </p:spPr>
        <p:txBody>
          <a:bodyPr spcFirstLastPara="1" vert="horz" wrap="square" lIns="91425" tIns="91425" rIns="91425" bIns="91425" rtlCol="0" anchor="t" anchorCtr="0">
            <a:noAutofit/>
          </a:bodyPr>
          <a:lstStyle/>
          <a:p>
            <a:pPr>
              <a:spcBef>
                <a:spcPts val="0"/>
              </a:spcBef>
              <a:buClr>
                <a:schemeClr val="dk1"/>
              </a:buClr>
              <a:buSzPts val="1100"/>
            </a:pPr>
            <a:r>
              <a:rPr lang="en" b="1" dirty="0">
                <a:solidFill>
                  <a:srgbClr val="002060"/>
                </a:solidFill>
                <a:latin typeface="Times New Roman" panose="02020603050405020304" pitchFamily="18" charset="0"/>
                <a:cs typeface="Times New Roman" panose="02020603050405020304" pitchFamily="18" charset="0"/>
              </a:rPr>
              <a:t>Next Steps</a:t>
            </a:r>
            <a:endParaRPr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13425</TotalTime>
  <Words>7149</Words>
  <Application>Microsoft Office PowerPoint</Application>
  <PresentationFormat>On-screen Show (16:9)</PresentationFormat>
  <Paragraphs>701</Paragraphs>
  <Slides>104</Slides>
  <Notes>102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104</vt:i4>
      </vt:variant>
    </vt:vector>
  </HeadingPairs>
  <TitlesOfParts>
    <vt:vector size="115" baseType="lpstr">
      <vt:lpstr>Calibri</vt:lpstr>
      <vt:lpstr>Century Gothic</vt:lpstr>
      <vt:lpstr>Roboto</vt:lpstr>
      <vt:lpstr>Calibri Light</vt:lpstr>
      <vt:lpstr>Arial</vt:lpstr>
      <vt:lpstr>CG Omega</vt:lpstr>
      <vt:lpstr>Times New Roman</vt:lpstr>
      <vt:lpstr>Trebuchet MS</vt:lpstr>
      <vt:lpstr>Josefin Sans</vt:lpstr>
      <vt:lpstr>Cambria</vt:lpstr>
      <vt:lpstr>Office Theme</vt:lpstr>
      <vt:lpstr>Review and Revision of the History and Social Science Standards of Learning </vt:lpstr>
      <vt:lpstr>Overview</vt:lpstr>
      <vt:lpstr>Code of Virginia</vt:lpstr>
      <vt:lpstr>Code of Virginia</vt:lpstr>
      <vt:lpstr>Vision</vt:lpstr>
      <vt:lpstr>Goals of the Review and Revision</vt:lpstr>
      <vt:lpstr>Goals of the Review and Revision</vt:lpstr>
      <vt:lpstr>Goals of the Review and Revision</vt:lpstr>
      <vt:lpstr>The Standards of Learning</vt:lpstr>
      <vt:lpstr>Defined as . . .</vt:lpstr>
      <vt:lpstr>Standards vs. Instruction</vt:lpstr>
      <vt:lpstr>Standards vs. Instruction</vt:lpstr>
      <vt:lpstr>Standards vs. Curriculum</vt:lpstr>
      <vt:lpstr>Standards vs. Curriculum</vt:lpstr>
      <vt:lpstr>Review &amp; Revision Process</vt:lpstr>
      <vt:lpstr>Something different. . .</vt:lpstr>
      <vt:lpstr>HSS Review and Revision Timeline</vt:lpstr>
      <vt:lpstr>Public Comment</vt:lpstr>
      <vt:lpstr>PowerPoint Presentation</vt:lpstr>
      <vt:lpstr>Review Committees</vt:lpstr>
      <vt:lpstr>PowerPoint Presentation</vt:lpstr>
      <vt:lpstr>PowerPoint Presentation</vt:lpstr>
      <vt:lpstr>Committees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the Standards Document</vt:lpstr>
      <vt:lpstr>Development of the History and Social Science SOL</vt:lpstr>
      <vt:lpstr>1995</vt:lpstr>
      <vt:lpstr>2001</vt:lpstr>
      <vt:lpstr>2001</vt:lpstr>
      <vt:lpstr>2001</vt:lpstr>
      <vt:lpstr>2008</vt:lpstr>
      <vt:lpstr>2008  </vt:lpstr>
      <vt:lpstr>2015</vt:lpstr>
      <vt:lpstr>2015  </vt:lpstr>
      <vt:lpstr>PowerPoint Presentation</vt:lpstr>
      <vt:lpstr>What Changed?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Proposed 2022</vt:lpstr>
      <vt:lpstr> Proposed 2022</vt:lpstr>
      <vt:lpstr>2022  </vt:lpstr>
      <vt:lpstr>PowerPoint Presentation</vt:lpstr>
      <vt:lpstr>How did we make decisions during the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Revision of the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and Revision of History and Social Science Standards of Learning</dc:title>
  <dc:creator>Brown, Christonya (DOE)</dc:creator>
  <cp:lastModifiedBy>VITA Program</cp:lastModifiedBy>
  <cp:revision>69</cp:revision>
  <dcterms:modified xsi:type="dcterms:W3CDTF">2022-08-15T17:36:08Z</dcterms:modified>
</cp:coreProperties>
</file>