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24"/>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2"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53" r:id="rId75"/>
    <p:sldId id="354" r:id="rId76"/>
    <p:sldId id="355" r:id="rId77"/>
    <p:sldId id="357" r:id="rId78"/>
    <p:sldId id="358" r:id="rId79"/>
    <p:sldId id="359" r:id="rId80"/>
    <p:sldId id="368" r:id="rId81"/>
    <p:sldId id="370" r:id="rId82"/>
    <p:sldId id="408" r:id="rId83"/>
    <p:sldId id="409" r:id="rId84"/>
    <p:sldId id="410" r:id="rId85"/>
    <p:sldId id="411" r:id="rId86"/>
    <p:sldId id="412" r:id="rId87"/>
    <p:sldId id="413" r:id="rId88"/>
    <p:sldId id="414" r:id="rId89"/>
    <p:sldId id="415" r:id="rId90"/>
    <p:sldId id="416" r:id="rId91"/>
    <p:sldId id="417" r:id="rId92"/>
    <p:sldId id="418" r:id="rId93"/>
    <p:sldId id="419" r:id="rId94"/>
    <p:sldId id="420" r:id="rId95"/>
    <p:sldId id="421" r:id="rId96"/>
    <p:sldId id="422" r:id="rId97"/>
    <p:sldId id="423" r:id="rId98"/>
    <p:sldId id="424" r:id="rId99"/>
    <p:sldId id="425" r:id="rId100"/>
    <p:sldId id="426" r:id="rId101"/>
    <p:sldId id="428" r:id="rId102"/>
    <p:sldId id="429" r:id="rId103"/>
    <p:sldId id="430" r:id="rId104"/>
    <p:sldId id="431" r:id="rId105"/>
    <p:sldId id="432" r:id="rId106"/>
    <p:sldId id="433" r:id="rId107"/>
    <p:sldId id="434" r:id="rId108"/>
    <p:sldId id="435" r:id="rId109"/>
    <p:sldId id="436" r:id="rId110"/>
    <p:sldId id="437" r:id="rId111"/>
    <p:sldId id="438" r:id="rId112"/>
    <p:sldId id="439" r:id="rId113"/>
    <p:sldId id="440" r:id="rId114"/>
    <p:sldId id="441" r:id="rId115"/>
    <p:sldId id="442" r:id="rId116"/>
    <p:sldId id="443" r:id="rId117"/>
    <p:sldId id="444" r:id="rId118"/>
    <p:sldId id="445" r:id="rId119"/>
    <p:sldId id="446" r:id="rId120"/>
    <p:sldId id="447" r:id="rId121"/>
    <p:sldId id="448" r:id="rId122"/>
    <p:sldId id="449" r:id="rId123"/>
    <p:sldId id="450" r:id="rId124"/>
    <p:sldId id="452" r:id="rId125"/>
    <p:sldId id="454" r:id="rId126"/>
    <p:sldId id="455" r:id="rId127"/>
    <p:sldId id="456" r:id="rId128"/>
    <p:sldId id="457" r:id="rId129"/>
    <p:sldId id="458" r:id="rId130"/>
    <p:sldId id="459" r:id="rId131"/>
    <p:sldId id="460" r:id="rId132"/>
    <p:sldId id="461" r:id="rId133"/>
    <p:sldId id="462" r:id="rId134"/>
    <p:sldId id="463" r:id="rId135"/>
    <p:sldId id="464" r:id="rId136"/>
    <p:sldId id="465" r:id="rId137"/>
    <p:sldId id="466" r:id="rId138"/>
    <p:sldId id="467" r:id="rId139"/>
    <p:sldId id="468" r:id="rId140"/>
    <p:sldId id="469" r:id="rId141"/>
    <p:sldId id="470" r:id="rId142"/>
    <p:sldId id="471" r:id="rId143"/>
    <p:sldId id="472" r:id="rId144"/>
    <p:sldId id="473" r:id="rId145"/>
    <p:sldId id="474" r:id="rId146"/>
    <p:sldId id="476" r:id="rId147"/>
    <p:sldId id="477" r:id="rId148"/>
    <p:sldId id="478" r:id="rId149"/>
    <p:sldId id="479" r:id="rId150"/>
    <p:sldId id="480" r:id="rId151"/>
    <p:sldId id="481" r:id="rId152"/>
    <p:sldId id="482" r:id="rId153"/>
    <p:sldId id="483" r:id="rId154"/>
    <p:sldId id="484" r:id="rId155"/>
    <p:sldId id="498" r:id="rId156"/>
    <p:sldId id="503" r:id="rId157"/>
    <p:sldId id="504" r:id="rId158"/>
    <p:sldId id="505" r:id="rId159"/>
    <p:sldId id="507" r:id="rId160"/>
    <p:sldId id="508" r:id="rId161"/>
    <p:sldId id="509" r:id="rId162"/>
    <p:sldId id="518" r:id="rId163"/>
    <p:sldId id="520" r:id="rId164"/>
    <p:sldId id="574" r:id="rId165"/>
    <p:sldId id="575" r:id="rId166"/>
    <p:sldId id="576" r:id="rId167"/>
    <p:sldId id="578" r:id="rId168"/>
    <p:sldId id="579" r:id="rId169"/>
    <p:sldId id="580" r:id="rId170"/>
    <p:sldId id="589" r:id="rId171"/>
    <p:sldId id="591" r:id="rId172"/>
    <p:sldId id="640" r:id="rId173"/>
    <p:sldId id="645" r:id="rId174"/>
    <p:sldId id="646" r:id="rId175"/>
    <p:sldId id="647" r:id="rId176"/>
    <p:sldId id="648" r:id="rId177"/>
    <p:sldId id="649" r:id="rId178"/>
    <p:sldId id="650" r:id="rId179"/>
    <p:sldId id="651" r:id="rId180"/>
    <p:sldId id="660" r:id="rId181"/>
    <p:sldId id="662" r:id="rId182"/>
    <p:sldId id="689" r:id="rId183"/>
    <p:sldId id="698" r:id="rId184"/>
    <p:sldId id="699" r:id="rId185"/>
    <p:sldId id="700" r:id="rId186"/>
    <p:sldId id="701" r:id="rId187"/>
    <p:sldId id="702" r:id="rId188"/>
    <p:sldId id="703" r:id="rId189"/>
    <p:sldId id="704" r:id="rId190"/>
    <p:sldId id="705" r:id="rId191"/>
    <p:sldId id="706" r:id="rId192"/>
    <p:sldId id="707" r:id="rId193"/>
    <p:sldId id="708" r:id="rId194"/>
    <p:sldId id="709" r:id="rId195"/>
    <p:sldId id="710" r:id="rId196"/>
    <p:sldId id="711" r:id="rId197"/>
    <p:sldId id="712" r:id="rId198"/>
    <p:sldId id="713" r:id="rId199"/>
    <p:sldId id="714" r:id="rId200"/>
    <p:sldId id="715" r:id="rId201"/>
    <p:sldId id="716" r:id="rId202"/>
    <p:sldId id="717" r:id="rId203"/>
    <p:sldId id="718" r:id="rId204"/>
    <p:sldId id="719" r:id="rId205"/>
    <p:sldId id="720" r:id="rId206"/>
    <p:sldId id="721" r:id="rId207"/>
    <p:sldId id="722" r:id="rId208"/>
    <p:sldId id="723" r:id="rId209"/>
    <p:sldId id="724" r:id="rId210"/>
    <p:sldId id="725" r:id="rId211"/>
    <p:sldId id="726" r:id="rId212"/>
    <p:sldId id="727" r:id="rId213"/>
    <p:sldId id="728" r:id="rId214"/>
    <p:sldId id="729" r:id="rId215"/>
    <p:sldId id="730" r:id="rId216"/>
    <p:sldId id="731" r:id="rId217"/>
    <p:sldId id="732" r:id="rId218"/>
    <p:sldId id="733" r:id="rId219"/>
    <p:sldId id="734" r:id="rId220"/>
    <p:sldId id="735" r:id="rId221"/>
    <p:sldId id="736" r:id="rId222"/>
    <p:sldId id="737" r:id="rId223"/>
    <p:sldId id="738" r:id="rId224"/>
    <p:sldId id="739" r:id="rId225"/>
    <p:sldId id="740" r:id="rId226"/>
    <p:sldId id="741" r:id="rId227"/>
    <p:sldId id="742" r:id="rId228"/>
    <p:sldId id="743" r:id="rId229"/>
    <p:sldId id="744" r:id="rId230"/>
    <p:sldId id="745" r:id="rId231"/>
    <p:sldId id="746" r:id="rId232"/>
    <p:sldId id="747" r:id="rId233"/>
    <p:sldId id="748" r:id="rId234"/>
    <p:sldId id="749" r:id="rId235"/>
    <p:sldId id="750" r:id="rId236"/>
    <p:sldId id="751" r:id="rId237"/>
    <p:sldId id="752" r:id="rId238"/>
    <p:sldId id="753" r:id="rId239"/>
    <p:sldId id="754" r:id="rId240"/>
    <p:sldId id="755" r:id="rId241"/>
    <p:sldId id="756" r:id="rId242"/>
    <p:sldId id="757" r:id="rId243"/>
    <p:sldId id="758" r:id="rId244"/>
    <p:sldId id="759" r:id="rId245"/>
    <p:sldId id="760" r:id="rId246"/>
    <p:sldId id="761" r:id="rId247"/>
    <p:sldId id="762" r:id="rId248"/>
    <p:sldId id="763" r:id="rId249"/>
    <p:sldId id="764" r:id="rId250"/>
    <p:sldId id="765" r:id="rId251"/>
    <p:sldId id="766" r:id="rId252"/>
    <p:sldId id="767" r:id="rId253"/>
    <p:sldId id="768" r:id="rId254"/>
    <p:sldId id="769" r:id="rId255"/>
    <p:sldId id="770" r:id="rId256"/>
    <p:sldId id="771" r:id="rId257"/>
    <p:sldId id="772" r:id="rId258"/>
    <p:sldId id="773" r:id="rId259"/>
    <p:sldId id="774" r:id="rId260"/>
    <p:sldId id="775" r:id="rId261"/>
    <p:sldId id="776" r:id="rId262"/>
    <p:sldId id="777" r:id="rId263"/>
    <p:sldId id="778" r:id="rId264"/>
    <p:sldId id="779" r:id="rId265"/>
    <p:sldId id="780" r:id="rId266"/>
    <p:sldId id="781" r:id="rId267"/>
    <p:sldId id="782" r:id="rId268"/>
    <p:sldId id="783" r:id="rId269"/>
    <p:sldId id="785" r:id="rId270"/>
    <p:sldId id="786" r:id="rId271"/>
    <p:sldId id="787" r:id="rId272"/>
    <p:sldId id="788" r:id="rId273"/>
    <p:sldId id="789" r:id="rId274"/>
    <p:sldId id="790" r:id="rId275"/>
    <p:sldId id="792" r:id="rId276"/>
    <p:sldId id="793" r:id="rId277"/>
    <p:sldId id="794" r:id="rId278"/>
    <p:sldId id="808" r:id="rId279"/>
    <p:sldId id="814" r:id="rId280"/>
    <p:sldId id="815" r:id="rId281"/>
    <p:sldId id="816" r:id="rId282"/>
    <p:sldId id="817" r:id="rId283"/>
    <p:sldId id="818" r:id="rId284"/>
    <p:sldId id="819" r:id="rId285"/>
    <p:sldId id="828" r:id="rId286"/>
    <p:sldId id="830" r:id="rId287"/>
    <p:sldId id="879" r:id="rId288"/>
    <p:sldId id="885" r:id="rId289"/>
    <p:sldId id="886" r:id="rId290"/>
    <p:sldId id="887" r:id="rId291"/>
    <p:sldId id="888" r:id="rId292"/>
    <p:sldId id="889" r:id="rId293"/>
    <p:sldId id="890" r:id="rId294"/>
    <p:sldId id="899" r:id="rId295"/>
    <p:sldId id="901" r:id="rId296"/>
    <p:sldId id="950" r:id="rId297"/>
    <p:sldId id="956" r:id="rId298"/>
    <p:sldId id="957" r:id="rId299"/>
    <p:sldId id="958" r:id="rId300"/>
    <p:sldId id="959" r:id="rId301"/>
    <p:sldId id="960" r:id="rId302"/>
    <p:sldId id="961" r:id="rId303"/>
    <p:sldId id="970" r:id="rId304"/>
    <p:sldId id="972" r:id="rId305"/>
    <p:sldId id="1021" r:id="rId306"/>
    <p:sldId id="1027" r:id="rId307"/>
    <p:sldId id="1028" r:id="rId308"/>
    <p:sldId id="1030" r:id="rId309"/>
    <p:sldId id="1031" r:id="rId310"/>
    <p:sldId id="1032" r:id="rId311"/>
    <p:sldId id="1041" r:id="rId312"/>
    <p:sldId id="1043" r:id="rId313"/>
    <p:sldId id="1079" r:id="rId314"/>
    <p:sldId id="1081" r:id="rId315"/>
    <p:sldId id="1082" r:id="rId316"/>
    <p:sldId id="1083" r:id="rId317"/>
    <p:sldId id="1084" r:id="rId318"/>
    <p:sldId id="1085" r:id="rId319"/>
    <p:sldId id="1086" r:id="rId320"/>
    <p:sldId id="1087" r:id="rId321"/>
    <p:sldId id="1088" r:id="rId322"/>
    <p:sldId id="1089" r:id="rId323"/>
  </p:sldIdLst>
  <p:sldSz cx="9144000" cy="5143500" type="screen16x9"/>
  <p:notesSz cx="6858000" cy="9144000"/>
  <p:embeddedFontLst>
    <p:embeddedFont>
      <p:font typeface="Josefin Sans" panose="020B0604020202020204" charset="0"/>
      <p:regular r:id="rId325"/>
      <p:bold r:id="rId326"/>
      <p:italic r:id="rId327"/>
      <p:boldItalic r:id="rId328"/>
    </p:embeddedFont>
    <p:embeddedFont>
      <p:font typeface="Calibri" panose="020F0502020204030204" pitchFamily="34" charset="0"/>
      <p:regular r:id="rId329"/>
      <p:bold r:id="rId330"/>
      <p:italic r:id="rId331"/>
      <p:boldItalic r:id="rId332"/>
    </p:embeddedFont>
    <p:embeddedFont>
      <p:font typeface="Tahoma" panose="020B0604030504040204" pitchFamily="34" charset="0"/>
      <p:regular r:id="rId333"/>
      <p:bold r:id="rId3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sorterViewPr>
    <p:cViewPr>
      <p:scale>
        <a:sx n="100" d="100"/>
        <a:sy n="100" d="100"/>
      </p:scale>
      <p:origin x="0" y="-5684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notesMaster" Target="notesMasters/notesMaster1.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presProps" Target="presProps.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font" Target="fonts/font2.fntdata"/><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37" Type="http://schemas.openxmlformats.org/officeDocument/2006/relationships/theme" Target="theme/theme1.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tableStyles" Target="tableStyle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font" Target="fonts/font4.fntdata"/><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font" Target="fonts/font5.fntdata"/><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font" Target="fonts/font6.fntdata"/><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font" Target="fonts/font7.fntdata"/><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font" Target="fonts/font8.fntdata"/><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font" Target="fonts/font9.fntdata"/><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font" Target="fonts/font10.fntdata"/><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font" Target="fonts/font1.fntdata"/><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viewProps" Target="viewProps.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162" Type="http://schemas.openxmlformats.org/officeDocument/2006/relationships/slide" Target="slides/slide160.xml"/><Relationship Id="rId218" Type="http://schemas.openxmlformats.org/officeDocument/2006/relationships/slide" Target="slides/slide216.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qohg1clo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qohg1clo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rurz97y4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rurz97y4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rqbj157o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rqbj157o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46145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upih9ypv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upih9ypv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49568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lfkiov6d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lfkiov6d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68944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2c30a22d5_0_166_fevjezmw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2c30a22d5_0_166_fevjezmw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82418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2c30a22d5_0_166_v0jxjhc6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2c30a22d5_0_166_v0jxjhc6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72148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2c30a22d5_0_166_j7pm83yj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2c30a22d5_0_166_j7pm83yj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91349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2c30a22d5_0_166_kbjw6nto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2c30a22d5_0_166_kbjw6nto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6983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2c30a22d5_0_166_rethkvqq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2c30a22d5_0_166_rethkvqq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54059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2c30a22d5_0_166_06xyrjlc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2c30a22d5_0_166_06xyrjlc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18677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2c30a22d5_0_166_0nh9g079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2c30a22d5_0_166_0nh9g079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772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mq7fskru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mq7fskru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2c30a22d5_0_166_cjcfsdln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2c30a22d5_0_166_cjcfsdln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15797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6auznvmk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6auznvmk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57535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2c30a22d5_0_166_zjskojck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2c30a22d5_0_166_zjskojck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7605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98xwdge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98xwdge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49629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2c30a22d5_0_166_g18mnih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2c30a22d5_0_166_g18mnih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99216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2c30a22d5_0_166_ufovlxvi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2c30a22d5_0_166_ufovlxvi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06141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2c30a22d5_0_166_1vgq1d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2c30a22d5_0_166_1vgq1d0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54530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2c30a22d5_0_166_qeqpmnv2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2c30a22d5_0_166_qeqpmnv2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37903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2c30a22d5_0_166_zc4yimmd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2c30a22d5_0_166_zc4yimmd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70018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2c30a22d5_0_166_qvxzoth9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2c30a22d5_0_166_qvxzoth9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943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aw54627g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aw54627g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2c30a22d5_0_166_uwwy6viq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2c30a22d5_0_166_uwwy6viq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26264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2c30a22d5_0_166_m49d7cs6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2c30a22d5_0_166_m49d7cs6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59693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2c30a22d5_0_166_rp0zkpcl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2c30a22d5_0_166_rp0zkpcl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64681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2c30a22d5_0_166_5xwmczd9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e2c30a22d5_0_166_5xwmczd9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08624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2c30a22d5_0_166_hjykqje0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e2c30a22d5_0_166_hjykqje0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24683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2c30a22d5_0_166_0wszsqrj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e2c30a22d5_0_166_0wszsqrj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268329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2c30a22d5_0_166_fdfby91v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e2c30a22d5_0_166_fdfby91v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9557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2c30a22d5_0_166_oj1272az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e2c30a22d5_0_166_oj1272az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562144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2c30a22d5_0_166_d4bvwodi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e2c30a22d5_0_166_d4bvwodi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78752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2c30a22d5_0_166_oxkcwuz7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2c30a22d5_0_166_oxkcwuz7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738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vguolhb2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vguolhb2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2c30a22d5_0_166_pj9z9hvb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e2c30a22d5_0_166_pj9z9hvb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26691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2c30a22d5_0_166_74aznej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2c30a22d5_0_166_74aznej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87305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2c30a22d5_0_166_qmujaoxu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2c30a22d5_0_166_qmujaoxu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548131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2c30a22d5_0_166_aouqq82p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e2c30a22d5_0_166_aouqq82p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30226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2c30a22d5_0_166_0qiaf86u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e2c30a22d5_0_166_0qiaf86u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56964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2c30a22d5_0_166_bl6fgkkz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e2c30a22d5_0_166_bl6fgkkz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24633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2c30a22d5_0_166_f9ovicdf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e2c30a22d5_0_166_f9ovicdf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78544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2c30a22d5_0_166_z9tdmvwc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e2c30a22d5_0_166_z9tdmvwc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740586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e2c30a22d5_0_166_3sr4ppw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e2c30a22d5_0_166_3sr4ppw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573333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2c30a22d5_0_166_go23q7tp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e2c30a22d5_0_166_go23q7tp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444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2c30a22d5_0_166_nisuxxed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2c30a22d5_0_166_nisuxxed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2c30a22d5_0_166_jipse29e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2c30a22d5_0_166_jipse29e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94740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e2c30a22d5_0_166_haefs08m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e2c30a22d5_0_166_haefs08m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82490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2c30a22d5_0_166_grj7jsji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e2c30a22d5_0_166_grj7jsji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178352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2c30a22d5_0_166_bhrwoupt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2c30a22d5_0_166_bhrwoupt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0977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2c30a22d5_0_166_zj4wv9hf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e2c30a22d5_0_166_zj4wv9hf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17812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2c30a22d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e2c30a22d5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23311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q5de5oaz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q5de5oaz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296156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3um9vlz5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3um9vlz5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09638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d5rqyf3c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d5rqyf3c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05914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jqkc3sx9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jqkc3sx9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084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xlbfg9g5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xlbfg9g5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g9st8k70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g9st8k70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385671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faeo1qcc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faeo1qcc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95240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h5x1t2wk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h5x1t2wk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873385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583xihow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583xihow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97454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jyha8nh2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jyha8nh2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061392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47nxx6ev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47nxx6ev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616527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gzza5mn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gzza5mn0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65799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sv44o1sr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sv44o1sr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285620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vnz0xph1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vnz0xph1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5365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lg1y52fy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lg1y52fy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449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10l8qrhg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10l8qrhg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bv8uy5sw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bv8uy5sw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169415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14ig0h2v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14ig0h2v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113961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eu76qfsd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eu76qfsd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291574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t3x4d4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t3x4d4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04989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ohs3l0c4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ohs3l0c4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503652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mh541b91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mh541b91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14606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3kk4jq6g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3kk4jq6g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59212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w4hy14a1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w4hy14a1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975780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f202yahm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f202yahm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474126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u50uzwc5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u50uzwc5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514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3gk5ao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3gk5ao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yj5xuxi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yj5xuxi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957551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ig0tc22a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ig0tc22a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833134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7gr87aze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7gr87aze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70653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rpak0y63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rpak0y63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13524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9701qaqu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9701qaqu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263965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94rpmkia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94rpmkia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796976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cduqyau3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cduqyau3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626020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hlsqsgng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hlsqsgng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829825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p6yq6as4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p6yq6as4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178882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u0a2m7uu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u0a2m7uu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0096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aodjzv9c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aodjzv9c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ochc9jq7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ochc9jq7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904179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e2c30a22d5_0_166_j2yrbqjf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e2c30a22d5_0_166_j2yrbqjf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210965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s1r56t4a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s1r56t4a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70765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qjr8qn7m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qjr8qn7m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529328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f0pn5dvj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f0pn5dvj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258419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nz299148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nz299148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227608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qh8apxhf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qh8apxhf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9204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jaxf2nqg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jaxf2nqg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241819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yolv88xg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yolv88xg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41687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tt6o4aye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tt6o4aye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351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2355swjo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2355swjo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5v0dzmax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5v0dzmax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151826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kqiu5bnu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kqiu5bnu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410413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aae008ik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aae008ik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433208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1oqp127v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1oqp127v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252104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iyvjgk6a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iyvjgk6a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607112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8cjjjgaz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8cjjjgaz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816742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7nj3rk64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7nj3rk64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685157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9ix6a7dy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9ix6a7dy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617358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0gw2b3sd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0gw2b3sd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639476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oq7ugjsd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oq7ugjsd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340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37pjjl00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37pjjl00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2c30a22d5_0_166_0jbl0kjo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2c30a22d5_0_166_0jbl0kjo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k4of3mee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k4of3mee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419009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kdbvlqlr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kdbvlqlr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602677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46l72kzo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46l72kzo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697835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ghklb3jl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ghklb3jl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653587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fqfe1ix3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fqfe1ix3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413771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futzmjag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futzmjag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44849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1eu88yk1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1eu88yk1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35336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7reccker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7reccker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3215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cbx4wvdz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cbx4wvdz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132963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8n2daaeg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8n2daaeg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310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2c30a22d5_0_166_e8xvx1bg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2c30a22d5_0_166_e8xvx1bg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e4gjvheh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e4gjvheh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466484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kqaqk615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kqaqk615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018285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zztbv196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zztbv196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375931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yz455utm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yz455utm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89013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6d5ghc5n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6d5ghc5n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238638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ae1sci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ae1sci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7340422"/>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q6f1iskb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q6f1iskb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012169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5k8a9l9q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5k8a9l9q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911197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x7n9bv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x7n9bv7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84280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3y1ej8e7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3y1ej8e7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8310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2c30a22d5_0_166_1n2y57xt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2c30a22d5_0_166_1n2y57xt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shqb1xpr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shqb1xpr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610755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2c30a22d5_0_166_pqq6all9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2c30a22d5_0_166_pqq6all9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356714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2c30a22d5_0_166_7o6ovdkz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2c30a22d5_0_166_7o6ovdkz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866188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2c30a22d5_0_166_1f5hc4j1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2c30a22d5_0_166_1f5hc4j1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8311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7mjdrigg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7mjdrigg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152615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mvdvcozk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mvdvcozk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773874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bxqmbf9d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bxqmbf9d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182695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rqou4unt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rqou4unt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5518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1xex4cxy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1xex4cxy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677279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bywy5e6b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bywy5e6b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615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2c30a22d5_0_166_euov5axs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2c30a22d5_0_166_euov5axs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15ftxec3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15ftxec3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113505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2c30a22d5_0_166_adxqt9tj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2c30a22d5_0_166_adxqt9tj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671324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2c30a22d5_0_166_zjwx2f6x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2c30a22d5_0_166_zjwx2f6x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470833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2c30a22d5_0_166_6jhlsl3q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2c30a22d5_0_166_6jhlsl3q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659028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2c30a22d5_0_166_r2t1w5mi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2c30a22d5_0_166_r2t1w5mi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289334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2c30a22d5_0_166_2psbet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2c30a22d5_0_166_2psbet0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60630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2c30a22d5_0_166_ybbkihpa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2c30a22d5_0_166_ybbkihpa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294394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2c30a22d5_0_166_n2mxm3g7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2c30a22d5_0_166_n2mxm3g7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505276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2c30a22d5_0_166_rol81p1f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2c30a22d5_0_166_rol81p1f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514547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ieyxfxn5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ieyxfxn5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817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2c30a22d5_0_166_znta64x1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2c30a22d5_0_166_znta64x1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2c30a22d5_0_166_9kaixjr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2c30a22d5_0_166_9kaixjrd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914388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xfqeh1rg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xfqeh1rg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677880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2c30a22d5_0_166_fm3q3hth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2c30a22d5_0_166_fm3q3hth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373565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2c30a22d5_0_166_kx9hhgr6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2c30a22d5_0_166_kx9hhgr6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015695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2c30a22d5_0_166_ia0vwnny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2c30a22d5_0_166_ia0vwnny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82743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2c30a22d5_0_166_v1bgev07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2c30a22d5_0_166_v1bgev07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853951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2c30a22d5_0_166_7iunf7pp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2c30a22d5_0_166_7iunf7pp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063618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2c30a22d5_0_166_uzkiu6bg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2c30a22d5_0_166_uzkiu6bg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982840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2c30a22d5_0_166_b4sfmdxx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2c30a22d5_0_166_b4sfmdxx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640398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2c30a22d5_0_166_3rr88ql4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2c30a22d5_0_166_3rr88ql4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212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2c30a22d5_0_166_87mioqsl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2c30a22d5_0_166_87mioqsl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2c30a22d5_0_166_x806bzjk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2c30a22d5_0_166_x806bzjk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575718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2c30a22d5_0_166_nphh1dqj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2c30a22d5_0_166_nphh1dqj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416373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2c30a22d5_0_166_3h0dpd8o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e2c30a22d5_0_166_3h0dpd8o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709167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2c30a22d5_0_166_8964v2im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e2c30a22d5_0_166_8964v2im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973174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2c30a22d5_0_166_nahzdbpc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e2c30a22d5_0_166_nahzdbpc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243559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2c30a22d5_0_166_xxivsg4t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e2c30a22d5_0_166_xxivsg4t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978106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2c30a22d5_0_166_ruvumlo3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e2c30a22d5_0_166_ruvumlo3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4928628"/>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2c30a22d5_0_166_dmzqeghd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e2c30a22d5_0_166_dmzqeghd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576603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2c30a22d5_0_166_o6e3lltz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e2c30a22d5_0_166_o6e3lltz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772702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2c30a22d5_0_166_hg6to55i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2c30a22d5_0_166_hg6to55i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712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2c30a22d5_0_166_shjisyh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2c30a22d5_0_166_shjisyh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2c30a22d5_0_166_owlopywk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e2c30a22d5_0_166_owlopywk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376964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2c30a22d5_0_166_e2ledfeg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2c30a22d5_0_166_e2ledfeg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149474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2c30a22d5_0_166_br74nw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2c30a22d5_0_166_br74nw37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441733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2c30a22d5_0_166_s9bn9m4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e2c30a22d5_0_166_s9bn9m44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31909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2c30a22d5_0_166_hv4f2w9e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e2c30a22d5_0_166_hv4f2w9e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846201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2c30a22d5_0_166_kbq87y5e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e2c30a22d5_0_166_kbq87y5e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17853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2c30a22d5_0_166_8amh1qu5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e2c30a22d5_0_166_8amh1qu5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811870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2c30a22d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e2c30a22d5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637159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myimzz77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myimzz77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02386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4k544g3d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4k544g3d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8221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2c30a22d5_0_166_xoc8voqr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2c30a22d5_0_166_xoc8voqr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b6199jx3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b6199jx3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060158"/>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r9xdn7jb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r9xdn7jb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8627613"/>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oq8x1frv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oq8x1frv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76621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xvsjqgu6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xvsjqgu6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233276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nwbn7179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nwbn7179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553327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7e4vlgzt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7e4vlgzt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2219510"/>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w25g3li0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w25g3li0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324731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utsfnhqb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utsfnhqb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984278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p2cbkcbo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p2cbkcbo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4857019"/>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m7fqyxce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m7fqyxce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496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4fgdefz5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4fgdefz5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fbn92ly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fbn92ly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049915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2gfc9mmy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2gfc9mmy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8475589"/>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uijtm8gr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uijtm8gr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588234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ukp6st0g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ukp6st0g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068421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p3hx8p3a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p3hx8p3a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415565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np6d1hac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np6d1hac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929012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dmbipfuo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dmbipfuo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685500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h4epglcx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h4epglcx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6771906"/>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8rwewwrz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8rwewwrz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690826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lnh4fvxg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lnh4fvxg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511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2c30a22d5_0_166_7f6jmylc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2c30a22d5_0_166_7f6jmylc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4ycxaa3o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4ycxaa3o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7774887"/>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s6itvs3x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s6itvs3x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3745224"/>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ao02cgnw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ao02cgnw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084774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iftnjtou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iftnjtou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599229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tc0etjgh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tc0etjgh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8881950"/>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w6srlmjs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w6srlmjs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49784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1ra96jtv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1ra96jtv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135204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7k6kg54e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7k6kg54e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7854518"/>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z9prpr3f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z9prpr3f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03461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vwy3lfca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vwy3lfca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185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3b5r7v8v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3b5r7v8v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y2edcw0a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y2edcw0a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nxap6eur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nxap6eur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040980"/>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7agx74g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7agx74g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209193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5eps6v3u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5eps6v3u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430118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jtbkn5vn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jtbkn5vn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84177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0mn6tkap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0mn6tkap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77256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zkq7xv9s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zkq7xv9s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347325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b58i5qci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b58i5qci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85887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cb9hvq7o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cb9hvq7o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582688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kqi30w9n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kqi30w9n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675121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6brogw7u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6brogw7u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573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2c30a22d5_0_166_uwaqjl9i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2c30a22d5_0_166_uwaqjl9i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4yysipdd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4yysipdd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709544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2c9rcike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2c9rcike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3836844"/>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3cq2s89p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3cq2s89p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8759513"/>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od6tv5af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od6tv5af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5180670"/>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r9wifyyj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r9wifyyj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3195385"/>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c50ybhhu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c50ybhhu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0329879"/>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1tjxnyxw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1tjxnyxw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140855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iep0skse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iep0skse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1241646"/>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41bpd91p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41bpd91p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446812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h6pz5jd8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h6pz5jd8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4652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2c30a22d5_0_166_hmuvt3k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2c30a22d5_0_166_hmuvt3k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vsubmy4s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vsubmy4s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8089499"/>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ld28wd4m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ld28wd4m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0805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2c30a22d5_0_166_gzclas5q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2c30a22d5_0_166_gzclas5q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2c30a22d5_0_166_dmlp6x2r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2c30a22d5_0_166_dmlp6x2r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2c30a22d5_0_166_1aqi8c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2c30a22d5_0_166_1aqi8c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2c30a22d5_0_166_z2pa4hfk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2c30a22d5_0_166_z2pa4hfk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2c30a22d5_0_166_gl4yk3tk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2c30a22d5_0_166_gl4yk3tk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2c30a22d5_0_166_of9p9flm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2c30a22d5_0_166_of9p9flm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2c30a22d5_0_166_txlqvm4u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2c30a22d5_0_166_txlqvm4u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1a7sb7hg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1a7sb7hg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2c30a22d5_0_166_mbcgwpul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2c30a22d5_0_166_mbcgwpul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2c30a22d5_0_166_pa04pdmy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e2c30a22d5_0_166_pa04pdmy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2c30a22d5_0_166_rj8kkuo8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e2c30a22d5_0_166_rj8kkuo8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2c30a22d5_0_166_hv9sb06l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e2c30a22d5_0_166_hv9sb06l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2c30a22d5_0_166_m8e2iwdf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e2c30a22d5_0_166_m8e2iwdf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2c30a22d5_0_166_sbqxzezr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e2c30a22d5_0_166_sbqxzezr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2c30a22d5_0_166_diaovfvq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e2c30a22d5_0_166_diaovfvq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2c30a22d5_0_166_m5fxjyxg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2c30a22d5_0_166_m5fxjyxg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2c30a22d5_0_166_r2j9xnab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e2c30a22d5_0_166_r2j9xnab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2c30a22d5_0_166_8ra8awy2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2c30a22d5_0_166_8ra8awy2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ras7apy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ras7apy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2c30a22d5_0_166_c8g1g1i3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2c30a22d5_0_166_c8g1g1i3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2c30a22d5_0_166_uvljnd3t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e2c30a22d5_0_166_uvljnd3t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2c30a22d5_0_166_dbg5ccro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e2c30a22d5_0_166_dbg5ccro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2c30a22d5_0_166_y1nhixih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e2c30a22d5_0_166_y1nhixih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2c30a22d5_0_166_58j1qn4m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e2c30a22d5_0_166_58j1qn4m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2c30a22d5_0_166_62sossfa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e2c30a22d5_0_166_62sossfa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e2c30a22d5_0_166_hbb1bo4u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e2c30a22d5_0_166_hbb1bo4u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2c30a22d5_0_166_m58guptq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e2c30a22d5_0_166_m58guptq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2c30a22d5_0_166_g1hri2oc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2c30a22d5_0_166_g1hri2oc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e2c30a22d5_0_166_3xoe2lyl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e2c30a22d5_0_166_3xoe2lyl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ldtch18g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ldtch18g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2c30a22d5_0_166_hbcms6ws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e2c30a22d5_0_166_hbcms6ws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2c30a22d5_0_166_pkg56adi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2c30a22d5_0_166_pkg56adi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2c30a22d5_0_166_7y7qnfce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e2c30a22d5_0_166_7y7qnfce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2c30a22d5_0_166_2ko5zhjr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2c30a22d5_0_166_2ko5zhjr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2c30a22d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e2c30a22d5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l8zffo26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l8zffo26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53685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3zwh72h4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3zwh72h4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59476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0dk4378h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0dk4378h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0610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vnt2k6mr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vnt2k6mr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7589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si2tw33b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si2tw33b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441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780cwpll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780cwpll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42rlniwa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42rlniwa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2529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tgijwkei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tgijwkei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6465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std0bzeg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std0bzeg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97511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zwnx7a8k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zwnx7a8k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52488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b7x9ir9d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b7x9ir9d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30181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goojc0sy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goojc0sy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80695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3o7jfq88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3o7jfq88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0275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jp84n37v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jp84n37v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625005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uf9ftsqm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uf9ftsqm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70191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91szaelc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91szaelc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283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ib05d9xy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ib05d9xy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ns5b1mn5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ns5b1mn5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23306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xs3p9ynl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xs3p9ynl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31620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qhlfvwm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qhlfvwm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3236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5hpto4gu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5hpto4gu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4463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0paoi30p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0paoi30p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06795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yjpcoqby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yjpcoqby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23743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4880qgjl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4880qgjl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48301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okt9jmu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okt9jmu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16423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h7rey9pp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h7rey9pp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46160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8jjv2tu5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8jjv2tu5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032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hsvhs9w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hsvhs9w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994cx6cz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994cx6cz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4168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6w63qqo9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6w63qqo9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63730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esphj95p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esphj95p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97276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726sd1ii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726sd1ii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07549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2c30a22d5_0_166_94oto7dl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2c30a22d5_0_166_94oto7dl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87271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2c30a22d5_0_166_ehj9qq61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2c30a22d5_0_166_ehj9qq61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52783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2c30a22d5_0_166_4gzlbeq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2c30a22d5_0_166_4gzlbeq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39248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r6ndrtn9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r6ndrtn9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35354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adhor4ud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adhor4ud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21395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lphxobtz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lphxobtz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512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258160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137823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61397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283" name="Google Shape;283;p5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5542525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89" name="Google Shape;289;p5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5464027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95" name="Google Shape;295;p5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272296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01" name="Google Shape;301;p5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450884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07" name="Google Shape;307;p5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40474899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313" name="Google Shape;313;p6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42393050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19" name="Google Shape;319;p6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403547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25" name="Google Shape;325;p6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69746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969597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37" name="Google Shape;337;p6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944861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730017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49" name="Google Shape;349;p6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a:t>
            </a:r>
            <a:endParaRPr sz="1400" b="0">
              <a:latin typeface="Arial"/>
              <a:ea typeface="Arial"/>
              <a:cs typeface="Arial"/>
              <a:sym typeface="Arial"/>
            </a:endParaRPr>
          </a:p>
        </p:txBody>
      </p:sp>
    </p:spTree>
    <p:extLst>
      <p:ext uri="{BB962C8B-B14F-4D97-AF65-F5344CB8AC3E}">
        <p14:creationId xmlns:p14="http://schemas.microsoft.com/office/powerpoint/2010/main" val="19889741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55" name="Google Shape;355;p6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a:t>
            </a:r>
            <a:endParaRPr sz="1400" b="0">
              <a:latin typeface="Arial"/>
              <a:ea typeface="Arial"/>
              <a:cs typeface="Arial"/>
              <a:sym typeface="Arial"/>
            </a:endParaRPr>
          </a:p>
        </p:txBody>
      </p:sp>
    </p:spTree>
    <p:extLst>
      <p:ext uri="{BB962C8B-B14F-4D97-AF65-F5344CB8AC3E}">
        <p14:creationId xmlns:p14="http://schemas.microsoft.com/office/powerpoint/2010/main" val="31533179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61" name="Google Shape;361;p6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994243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67" name="Google Shape;367;p6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697301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73" name="Google Shape;373;p7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300898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Other</a:t>
            </a:r>
            <a:endParaRPr sz="1800" b="0">
              <a:solidFill>
                <a:schemeClr val="dk1"/>
              </a:solidFill>
            </a:endParaRPr>
          </a:p>
        </p:txBody>
      </p:sp>
      <p:sp>
        <p:nvSpPr>
          <p:cNvPr id="379" name="Google Shape;379;p7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301346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Student</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85" name="Google Shape;385;p7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30789467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91" name="Google Shape;391;p7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5251744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97" name="Google Shape;397;p7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37734436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09" name="Google Shape;409;p7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003929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21" name="Google Shape;421;p7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4813378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27" name="Google Shape;427;p7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a:t>
            </a:r>
            <a:endParaRPr sz="1400" b="0">
              <a:latin typeface="Arial"/>
              <a:ea typeface="Arial"/>
              <a:cs typeface="Arial"/>
              <a:sym typeface="Arial"/>
            </a:endParaRPr>
          </a:p>
        </p:txBody>
      </p:sp>
    </p:spTree>
    <p:extLst>
      <p:ext uri="{BB962C8B-B14F-4D97-AF65-F5344CB8AC3E}">
        <p14:creationId xmlns:p14="http://schemas.microsoft.com/office/powerpoint/2010/main" val="17685087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33" name="Google Shape;433;p8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21876703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39" name="Google Shape;439;p8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734460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45" name="Google Shape;445;p8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52185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51" name="Google Shape;451;p8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64580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57" name="Google Shape;457;p8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30103211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63" name="Google Shape;463;p8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33129571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Other</a:t>
            </a:r>
            <a:endParaRPr sz="1800" b="0">
              <a:solidFill>
                <a:schemeClr val="dk1"/>
              </a:solidFill>
            </a:endParaRPr>
          </a:p>
        </p:txBody>
      </p:sp>
      <p:sp>
        <p:nvSpPr>
          <p:cNvPr id="469" name="Google Shape;469;p8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38858586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75" name="Google Shape;475;p8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32264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81" name="Google Shape;481;p8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2623895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87" name="Google Shape;487;p8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7197211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93" name="Google Shape;493;p9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18213387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99" name="Google Shape;499;p9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13543580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505" name="Google Shape;505;p9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WG.3c, Essential Understandings, Essential Knowledge, Religion as a divisive force,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Conflicts between Jews, Christians, and Muslims over control of holy sites in Jerusalem”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and revised. The current wording suggests that each of these religious groups are in a constant process of staking claim to the entirety of Jerusalem as solely theirs. This is not the case and the standard should be updated to reflect the correct context of religious conflict over Jerusalem. Jerusalem is home to the holiest sites in Judaism and Christianity and is the third holiest city in Islam. Over the centuries, conflicts have erupted over control and access to the sites. Updating the standard to reflect a more nuanced understanding of religious divisions in Jerusalem supports student learning about the complexities of religion’s role in society and culture.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18, STANDARD WG.3d, Essential Understandings, Essential Knowledge, Place names,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Israel, West Bank, Gaza, Jordan”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Jordan. The standard would be improved by using more precise terminology. The term “Palestine” is confusing and unclear because it can have different meanings: the historic Palestine region (Syria-Palaestina), the British Mandate for Palestine, the Palestinian Authority, a future Palestinian state based on a two-state model, etc. Some people who deny Israel’s right to exist use the term to refer to the entire area including Israel, the West Bank, and Gaza. The standard includes the geographic terms “West Bank” and “Gaza”, which some people refer to as Palestine, and which differentiates those areas from Israel.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standard should also list Jordan as it is part of the historic region, was part of the official British Mandate for Palestine, and borders Israel and the West Bank. In 1921, Britain created Transjordan in the area east of the Jordan River as a subdivision of the mandate territory accorded them by the League of Nations following World War I. The newly formed kingdom comprised approximately 80% of the territory of Britain's original Palestine Mandate. Today, Jordan is a vital regional player with a fairly diverse, developing economy. Jordan has a highly advanced health sector and growing high tech and telecom industries. The Israel-Jordan Peace Treaty was concluded in 1994.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18, STANDARD WG.3d, Essential Understandings, Essential Knowledge, Boundaries,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Middle East: In 1914; after World War II; since 1990”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As in the case of place names, the standard would be improved by expanding the discussion of boundary changes beyond 1948 and 1967, which focuses on Israel, which geographically is a tiny portion of the Middle East and overlooks changes to the region as a whole. The current dates suggest relative stability in Middle East boundaries before the Partition of the British Mandate for Palestine and the subsequent establishment of the State of Israel, and a similar situation following 1967. This is inaccurate and ignores boundary changes that occurred with the demise of the Ottoman Empire, which are vital for students to understand the history of the region. Likewise, the standard should explicitly include more recent boundary issues that have arisen from various conflicts, etc. Using the timeline points 1914, World War II, and 1990 gives the standard a broader, more informative focus that supports student understanding of the Middle East region as a whole. The changes are consistent with other examples in the Boundaries subsection, and consistent with the content that is emphasized in the World History standards such as WHII.11a and WHII.14c.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518295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11" name="Google Shape;511;p9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54333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17" name="Google Shape;517;p9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24104857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23" name="Google Shape;523;p9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2294229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529" name="Google Shape;529;p9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21494799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535" name="Google Shape;535;p9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23350429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41" name="Google Shape;541;p9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16129859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53" name="Google Shape;553;p10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421123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505384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6720735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70576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3465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494261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896002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43780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and the protection of natural resources</a:t>
            </a:r>
            <a:endParaRPr sz="1400" b="0">
              <a:latin typeface="Arial"/>
              <a:ea typeface="Arial"/>
              <a:cs typeface="Arial"/>
              <a:sym typeface="Arial"/>
            </a:endParaRPr>
          </a:p>
        </p:txBody>
      </p:sp>
    </p:spTree>
    <p:extLst>
      <p:ext uri="{BB962C8B-B14F-4D97-AF65-F5344CB8AC3E}">
        <p14:creationId xmlns:p14="http://schemas.microsoft.com/office/powerpoint/2010/main" val="130123329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different characteristics of the different regions but do not learn about the original peoples of those land masses. The students learn there are 4 Indian tribes and most of them are either disappeared completely or they are on a reservation. While some have been wiped out and some are on reservations, a majority of the original people of the Americas were misclassified as NEGRO and as such, wouldn’t be able to claim their land or identity (because enslaved people at the time of the paper genocide were not allowed to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the colonization of Canada and United States but they never learn about WHY the government has such a hard time making things equal for everyone. If the government is a democracy, and everyone votes, students should be able to make connections between people voting and what they received for their vote. Students should be able to make connections between different groups of immigrants and when they came to the country and how Foundational Black Americans worked with every group in order to help them get ahead. </a:t>
            </a:r>
            <a:endParaRPr sz="1400" b="0">
              <a:latin typeface="Arial"/>
              <a:ea typeface="Arial"/>
              <a:cs typeface="Arial"/>
              <a:sym typeface="Arial"/>
            </a:endParaRPr>
          </a:p>
        </p:txBody>
      </p:sp>
    </p:spTree>
    <p:extLst>
      <p:ext uri="{BB962C8B-B14F-4D97-AF65-F5344CB8AC3E}">
        <p14:creationId xmlns:p14="http://schemas.microsoft.com/office/powerpoint/2010/main" val="5042288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WG.5c Adult literacy in the USA is 79% less than Cambodia and many other countries; tribal areas do not have electricity, running water or broadband; Appalachia and Mississippi among other area do not have high standards of living. Homelessness is a huge problem in our country, as is hunger and violence.</a:t>
            </a:r>
            <a:endParaRPr sz="1400" b="0">
              <a:latin typeface="Arial"/>
              <a:ea typeface="Arial"/>
              <a:cs typeface="Arial"/>
              <a:sym typeface="Arial"/>
            </a:endParaRPr>
          </a:p>
        </p:txBody>
      </p:sp>
    </p:spTree>
    <p:extLst>
      <p:ext uri="{BB962C8B-B14F-4D97-AF65-F5344CB8AC3E}">
        <p14:creationId xmlns:p14="http://schemas.microsoft.com/office/powerpoint/2010/main" val="7385280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308394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7367447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663490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4125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979770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3118761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465724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brought Africans to enslave in the Caribbean and Latin America. This aspect cannot be omitted of the European colonization and the destruction of native societies.</a:t>
            </a:r>
            <a:endParaRPr sz="1400" b="0">
              <a:latin typeface="Arial"/>
              <a:ea typeface="Arial"/>
              <a:cs typeface="Arial"/>
              <a:sym typeface="Arial"/>
            </a:endParaRPr>
          </a:p>
        </p:txBody>
      </p:sp>
    </p:spTree>
    <p:extLst>
      <p:ext uri="{BB962C8B-B14F-4D97-AF65-F5344CB8AC3E}">
        <p14:creationId xmlns:p14="http://schemas.microsoft.com/office/powerpoint/2010/main" val="1294563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471071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47837758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239250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54776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118549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168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444510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ancient Europeans but they do not learn that the original people of Europe looked like “Cheddar Man”. Students do not learn about the Ice Ages nor do they learn an accurate timeline of migration patterns. Students learn about the borders between the European countries, but they do not learn about the Moors and how they helped save Europe from the bubonic and other plagues.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This standard is a double down on inaccurate information in their past learning. Students learn that continents are large land masses surrounded by a body of water and then they learn that Europe is considered a continent… even though it is NOT a large land mass and it is NOT surrounded by water. Technically, Europe and Asia, is Eurasia… (Which they learn during this standard).. Almost 7 years after learning what a continent is.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the birthplace of Greece and Rome, but this standard is inaccurate as the elementary social studies standards should address that the migration of people were from Africa, up the Nile to Egypt, then out of Africa in many different ways. There was no Rome or Greece when humanity came around and it would be no Greece or Rome for thousands of years after Africans migrated out of Africa (before the Ice Age) and returned back to Africa (15-30k years later) after the Ice Age was over…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do NOT learn about the Moors… which … if there hadn’t been any moors, the Europeans would not be around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326247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WG.7 EU describes Mediterranean Europe as France, Portugal, Italy, Spain, Greece, Malta, Cyprus (not Balkan States, which are Eastern Europe)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018921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708283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8197808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9716860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17673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286695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154930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786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Klaire R. I am a student at Annandale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Klaire 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5002133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505" name="Google Shape;505;p9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33, STANDARD WG.7d, Essential Knowledge, Cultural influences,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Sporadic conflict among groups (wars, revolutions, genocide)”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genocide. The standard should recognize the role played by genocide in shaping the culture and society of Europe. The Armenian Genocide, the Holomodor, the Holocaust, and the Porajmos have had enormous impact, changing the very nature of European culture. Studying genocide provides students with the opportunity to examine concepts such as racialization, systemic oppression, and white supremacy, among many others. Adding genocide to the standard also helps provide students with a foundation to understand the expansion of human rights agreements following World War II.</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33, STANDARD WG.7d, Essential Understandings, Essential Knowledge, Cultural landscape,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Westminster Abbey, Big Ben, Tower of London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Notre Dame, Arc de Triomphe, Louvre, Eiffel Tower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Colosseum, Leaning Tower of Pisa, St. Peter’s Basilica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Parthenon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Altneushul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Windmills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Neuschwanstein Castle”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the Altneushul synagogue. Jews have been part of the cultural landscape of Europe from antiquity to the present so the standard should include an example of the Jewish presence in European society. The Altneushul (Yiddish: Old-New Synagogue) in Prague is the oldest active synagogue in Europe. Built originally in the 13th century, the Altneushul was one of the first buildings in Prague built in the late medieval Gothic style. The synagogue is closely associated with the legend of the Golem of Prague, said to have been created in the 16th century by Rabbi Judah Loew ben Bezalel, in order to protect the Jewish ghetto. The Altneushul survived Nazi occupation because the Nazis had designated it for a planned “Museum of an Extinct Race.” Adding the Altneushul expands the standard making it more inclusive and engaging. (See Carol Herselle Krinsky, Khan Academy, Altneushul, Prague (article) | Gothic.)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822669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do NOT learn about Alexander Pushkin.. </a:t>
            </a:r>
            <a:endParaRPr sz="1400" b="0">
              <a:latin typeface="Arial"/>
              <a:ea typeface="Arial"/>
              <a:cs typeface="Arial"/>
              <a:sym typeface="Arial"/>
            </a:endParaRPr>
          </a:p>
        </p:txBody>
      </p:sp>
    </p:spTree>
    <p:extLst>
      <p:ext uri="{BB962C8B-B14F-4D97-AF65-F5344CB8AC3E}">
        <p14:creationId xmlns:p14="http://schemas.microsoft.com/office/powerpoint/2010/main" val="53673189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776734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77788035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289213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027045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626746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709823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4368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P.38, STANDARD WG.8d, Essential Understandings, Essential Knowledge, Cultural landscape,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Russian Orthodox churches (e.g., St. Basil’s Cathedral, Moscow)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Red Square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Kremlin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Mosques, minarets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Synagogues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Siberian villages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Soviet-style apartment blocks”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synagogues. Synagogues should be included in the examples of the cultural landscape of Russia and Central Asia just as the standard recognizes churches and mosques. Jews have been and continue to be a part of the cultural landscape of Eastern Europe for millennia and, accordingly, their cultural landscape should be represented in the standard. Including synagogues expands the standard, provides students important information about the culture of the region, and makes the standard more inclusive overall.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65588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that Africa is vast but that it is almost in ruins in many areas. Students DO NOT learn that the reason many areas in Africa are in bad shape is because it is the remnants of colonization on the continent. Before colonization, Africa did not need help from the rest of the world as mostly ALL resources come from Africa. Only after colonization does Africa need all of this help…</a:t>
            </a:r>
            <a:endParaRPr sz="1400" b="0">
              <a:latin typeface="Arial"/>
              <a:ea typeface="Arial"/>
              <a:cs typeface="Arial"/>
              <a:sym typeface="Arial"/>
            </a:endParaRPr>
          </a:p>
        </p:txBody>
      </p:sp>
    </p:spTree>
    <p:extLst>
      <p:ext uri="{BB962C8B-B14F-4D97-AF65-F5344CB8AC3E}">
        <p14:creationId xmlns:p14="http://schemas.microsoft.com/office/powerpoint/2010/main" val="24368441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5424476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7734135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291712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944264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140936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0487411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648504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10a North Africa: Morocco, Algeria, Tunisia, Libya, Egypt, Sudan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State of Palestine is recognized by 138 UN members and has non-observer status.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 c North Africa and many countries in SW Asia are not all dominated by petroleum. Some have natural gas, phosphates, fishing, agriculture, and tourism.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 d  Arab country populations speak multiple languages in addition to Arabic.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Art: oriental carpets and kilims vary by village, town and region; pottery, metalwork, gold and silver jewelry and varied cuisines. Cultural landscape includes monasteries, eastern churches, synagogues in many of the Arab countries.</a:t>
            </a:r>
            <a:endParaRPr sz="1400" b="0">
              <a:latin typeface="Arial"/>
              <a:ea typeface="Arial"/>
              <a:cs typeface="Arial"/>
              <a:sym typeface="Arial"/>
            </a:endParaRPr>
          </a:p>
        </p:txBody>
      </p:sp>
    </p:spTree>
    <p:extLst>
      <p:ext uri="{BB962C8B-B14F-4D97-AF65-F5344CB8AC3E}">
        <p14:creationId xmlns:p14="http://schemas.microsoft.com/office/powerpoint/2010/main" val="74313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283" name="Google Shape;283;p5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9998767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5848317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29622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11993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6233113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741776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 Other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5545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297477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5959685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2680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89" name="Google Shape;289;p5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946125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1597658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761494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30616658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77636345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5812772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Student</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6883749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0742016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7216693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WG.11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2897392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95" name="Google Shape;295;p5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6826468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742789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315981297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7724625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9849108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5142060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244783196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0794277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46191790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356446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01" name="Google Shape;301;p5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28116834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83" name="Google Shape;283;p5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6083396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89" name="Google Shape;289;p5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6118151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95" name="Google Shape;295;p5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0943706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01" name="Google Shape;301;p5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8611359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07" name="Google Shape;307;p5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4247109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13" name="Google Shape;313;p6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13028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19" name="Google Shape;319;p6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28496271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25" name="Google Shape;325;p6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0425336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155472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07" name="Google Shape;307;p5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37" name="Google Shape;337;p6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7018467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833958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Other</a:t>
            </a:r>
            <a:endParaRPr sz="1800" b="0">
              <a:solidFill>
                <a:schemeClr val="dk1"/>
              </a:solidFill>
            </a:endParaRPr>
          </a:p>
        </p:txBody>
      </p:sp>
      <p:sp>
        <p:nvSpPr>
          <p:cNvPr id="349" name="Google Shape;349;p6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156024560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55" name="Google Shape;355;p6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94491830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61" name="Google Shape;361;p6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42587914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67" name="Google Shape;367;p6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19908125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73" name="Google Shape;373;p7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2575509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79" name="Google Shape;379;p7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3728908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85" name="Google Shape;385;p7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119380273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91" name="Google Shape;391;p7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7675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313" name="Google Shape;313;p6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97" name="Google Shape;397;p7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2456444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03" name="Google Shape;403;p7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9198246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09" name="Google Shape;409;p7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238399562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15" name="Google Shape;415;p7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79221267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21" name="Google Shape;421;p7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p:txBody>
      </p:sp>
    </p:spTree>
    <p:extLst>
      <p:ext uri="{BB962C8B-B14F-4D97-AF65-F5344CB8AC3E}">
        <p14:creationId xmlns:p14="http://schemas.microsoft.com/office/powerpoint/2010/main" val="340105127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Other</a:t>
            </a:r>
            <a:endParaRPr sz="1800" b="0">
              <a:solidFill>
                <a:schemeClr val="dk1"/>
              </a:solidFill>
            </a:endParaRPr>
          </a:p>
        </p:txBody>
      </p:sp>
      <p:sp>
        <p:nvSpPr>
          <p:cNvPr id="427" name="Google Shape;427;p7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253356701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33" name="Google Shape;433;p8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6430242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39" name="Google Shape;439;p8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1755680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45" name="Google Shape;445;p8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8257441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51" name="Google Shape;451;p8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308156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19" name="Google Shape;319;p6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57" name="Google Shape;457;p8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p:txBody>
      </p:sp>
    </p:spTree>
    <p:extLst>
      <p:ext uri="{BB962C8B-B14F-4D97-AF65-F5344CB8AC3E}">
        <p14:creationId xmlns:p14="http://schemas.microsoft.com/office/powerpoint/2010/main" val="370415544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63" name="Google Shape;463;p8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0886773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69" name="Google Shape;469;p8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2530890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75" name="Google Shape;475;p8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1175119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81" name="Google Shape;481;p8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4819345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87" name="Google Shape;487;p8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489664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93" name="Google Shape;493;p9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0576428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99" name="Google Shape;499;p9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influences, Sikhism, the world’s fifth largest religion should be added. Suggested edit: ‘Religious diversity: Hinduism, Islam, Sikhism, Buddhism,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WG.11d, under Essential Knowledge, subheading Cultural landscape, the example of ‘Gurudwaras’ (Sikh houses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5559181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This standard is ineffective due to the students never learning about the migration patterns of Africans out of Africa. The first few dynasties were of melanated descent. Location and environment and other things led to the lightening of the skin for the Asian (and European)... These standards could be highly effective within its appropriate context. </a:t>
            </a:r>
            <a:endParaRPr sz="1400" b="0">
              <a:latin typeface="Arial"/>
              <a:ea typeface="Arial"/>
              <a:cs typeface="Arial"/>
              <a:sym typeface="Arial"/>
            </a:endParaRPr>
          </a:p>
        </p:txBody>
      </p:sp>
    </p:spTree>
    <p:extLst>
      <p:ext uri="{BB962C8B-B14F-4D97-AF65-F5344CB8AC3E}">
        <p14:creationId xmlns:p14="http://schemas.microsoft.com/office/powerpoint/2010/main" val="233737148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83480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25" name="Google Shape;325;p6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30412048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7241213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3587802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8415989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3743510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7133725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DO NOT learn about N. Sentinel Island and how it’s the ONLY place on EARTH that has not been colonized. The people there have been living uninterrupted for at least 50k years. </a:t>
            </a:r>
            <a:endParaRPr sz="1400" b="0">
              <a:latin typeface="Arial"/>
              <a:ea typeface="Arial"/>
              <a:cs typeface="Arial"/>
              <a:sym typeface="Arial"/>
            </a:endParaRPr>
          </a:p>
        </p:txBody>
      </p:sp>
    </p:spTree>
    <p:extLst>
      <p:ext uri="{BB962C8B-B14F-4D97-AF65-F5344CB8AC3E}">
        <p14:creationId xmlns:p14="http://schemas.microsoft.com/office/powerpoint/2010/main" val="347304338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learn about GDP but they never learn that the Foundational Black American as an enslaved persons was the PRIZE, “cash crop” for 200 years. The GDP of the world forever changed due to the free labor enforced by the European colonizers onto the enslaved people of America. The price for cotton per lb was directly related to people assets.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modern medicine but not about the horrendous activities that took place in America in order for science to make these advancements. These activities directly affect at least 14% of the USA population. Depending on what school, there could be as many as 50% Foundational Black Americans… all of whom have been learning an inaccurate biased version of history. Students learn about vaccines but do NOT learn about the Tuskegee Experiments. Students do not learn about the contributions of the Moors to the European with regards to hygiene and sanitation (or anything else for that matter)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4411074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4231952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686296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8929600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2447350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67008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411754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2589500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9099845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ineffective due to the misinformation taught in the previous years and standards </a:t>
            </a:r>
            <a:endParaRPr sz="1400" b="0">
              <a:latin typeface="Arial"/>
              <a:ea typeface="Arial"/>
              <a:cs typeface="Arial"/>
              <a:sym typeface="Arial"/>
            </a:endParaRPr>
          </a:p>
        </p:txBody>
      </p:sp>
    </p:spTree>
    <p:extLst>
      <p:ext uri="{BB962C8B-B14F-4D97-AF65-F5344CB8AC3E}">
        <p14:creationId xmlns:p14="http://schemas.microsoft.com/office/powerpoint/2010/main" val="28867345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5937644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29930865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6523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37" name="Google Shape;337;p6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664661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0681925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2332184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0139624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0316294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is ineffective due to the misinformation taught in the previous years and standards </a:t>
            </a:r>
            <a:endParaRPr sz="1400" b="0">
              <a:latin typeface="Arial"/>
              <a:ea typeface="Arial"/>
              <a:cs typeface="Arial"/>
              <a:sym typeface="Arial"/>
            </a:endParaRPr>
          </a:p>
        </p:txBody>
      </p:sp>
    </p:spTree>
    <p:extLst>
      <p:ext uri="{BB962C8B-B14F-4D97-AF65-F5344CB8AC3E}">
        <p14:creationId xmlns:p14="http://schemas.microsoft.com/office/powerpoint/2010/main" val="384386482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6018865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31214302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093046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2815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 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2490717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445494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533266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0789890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This standard is ineffective due to the misinformation taught in the previous years and standards </a:t>
            </a:r>
            <a:endParaRPr sz="1400" b="0">
              <a:latin typeface="Arial"/>
              <a:ea typeface="Arial"/>
              <a:cs typeface="Arial"/>
              <a:sym typeface="Arial"/>
            </a:endParaRPr>
          </a:p>
        </p:txBody>
      </p:sp>
    </p:spTree>
    <p:extLst>
      <p:ext uri="{BB962C8B-B14F-4D97-AF65-F5344CB8AC3E}">
        <p14:creationId xmlns:p14="http://schemas.microsoft.com/office/powerpoint/2010/main" val="25452443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5041714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47225193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4949564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8285274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87236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49" name="Google Shape;349;p6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3567557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II</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142611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ineffective due to the misinformation taught in the previous years and standards </a:t>
            </a:r>
            <a:endParaRPr sz="1400" b="0">
              <a:latin typeface="Arial"/>
              <a:ea typeface="Arial"/>
              <a:cs typeface="Arial"/>
              <a:sym typeface="Arial"/>
            </a:endParaRPr>
          </a:p>
        </p:txBody>
      </p:sp>
    </p:spTree>
    <p:extLst>
      <p:ext uri="{BB962C8B-B14F-4D97-AF65-F5344CB8AC3E}">
        <p14:creationId xmlns:p14="http://schemas.microsoft.com/office/powerpoint/2010/main" val="72329102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18b Palestine - Israel conflict has lasted for over 70 years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Kurdish conflict has been about obtaining political and cultural rights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International Understanding: Fulbright program</a:t>
            </a:r>
            <a:endParaRPr sz="1400" b="0">
              <a:latin typeface="Arial"/>
              <a:ea typeface="Arial"/>
              <a:cs typeface="Arial"/>
              <a:sym typeface="Arial"/>
            </a:endParaRPr>
          </a:p>
        </p:txBody>
      </p:sp>
    </p:spTree>
    <p:extLst>
      <p:ext uri="{BB962C8B-B14F-4D97-AF65-F5344CB8AC3E}">
        <p14:creationId xmlns:p14="http://schemas.microsoft.com/office/powerpoint/2010/main" val="336118402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5733141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12501452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8980275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9880473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1847714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07561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55" name="Google Shape;355;p6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179085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P.72, STANDARD WG.18b, Essential Knowledge, Reasons for conflict,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Boundary and territorial disputes (Syrian civil war, Western Sahara–Morocco, China–Taiwan, India–Pakistan)”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standard should be updated to reflect more recent events, and add the Syrian Civil War. There is de facto recognition of the Syria-Israel boundary by both sides in the conflict. Skirmishes and incursions in the area generally feature attacks by non-state actors such as the Iranian terrorist group Hezbollah and reprisals by Israel. On the other hand, for the last decade Syria has been embroiled in a civil war that has affected the entire region, created an enormous refugee crisis, and served as a proxy war for hegemony in the Middle East. The push for Kurdish independence and the failed attempt by the Islamic Republic to establish a caliphate are also directly related to the civil war. Including the Syrian civil war makes the standard more current. This example also gives students the chance to explore how regional conflicts can have worldwide implications.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4236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61" name="Google Shape;361;p6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67" name="Google Shape;367;p6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73" name="Google Shape;373;p7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 Comments about the World Geography Course not shared in previous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Other</a:t>
            </a:r>
            <a:endParaRPr sz="1800" b="0">
              <a:solidFill>
                <a:schemeClr val="dk1"/>
              </a:solidFill>
            </a:endParaRPr>
          </a:p>
        </p:txBody>
      </p:sp>
      <p:sp>
        <p:nvSpPr>
          <p:cNvPr id="379" name="Google Shape;379;p7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85" name="Google Shape;385;p7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391" name="Google Shape;391;p7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97" name="Google Shape;397;p7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03" name="Google Shape;403;p7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 </a:t>
            </a:r>
            <a:endParaRPr sz="1400" b="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09" name="Google Shape;409;p7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21" name="Google Shape;421;p7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27" name="Google Shape;427;p7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33" name="Google Shape;433;p8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39" name="Google Shape;439;p8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45" name="Google Shape;445;p8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51" name="Google Shape;451;p8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57" name="Google Shape;457;p8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Other</a:t>
            </a:r>
            <a:endParaRPr sz="1800" b="0">
              <a:solidFill>
                <a:schemeClr val="dk1"/>
              </a:solidFill>
            </a:endParaRPr>
          </a:p>
        </p:txBody>
      </p:sp>
      <p:sp>
        <p:nvSpPr>
          <p:cNvPr id="463" name="Google Shape;463;p8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Other</a:t>
            </a:r>
            <a:endParaRPr sz="1800" b="0">
              <a:solidFill>
                <a:schemeClr val="dk1"/>
              </a:solidFill>
            </a:endParaRPr>
          </a:p>
        </p:txBody>
      </p:sp>
      <p:sp>
        <p:nvSpPr>
          <p:cNvPr id="469" name="Google Shape;469;p8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75" name="Google Shape;475;p8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81" name="Google Shape;481;p8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87" name="Google Shape;487;p8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493" name="Google Shape;493;p9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499" name="Google Shape;499;p9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505" name="Google Shape;505;p9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are including a link here to a PDF version of these comments in Google Drive so that the suggested revisions can be easily identified by the Department of Education and its committees: https://drive.google.com/drive/folders/1upyVb_D72hTVknG0ZXGhYsETo-DgarsW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11" name="Google Shape;511;p9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17" name="Google Shape;517;p9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23" name="Google Shape;523;p9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529" name="Google Shape;529;p9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535" name="Google Shape;535;p9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41" name="Google Shape;541;p9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 Organization/Museum, College Professor/Historian</a:t>
            </a:r>
            <a:endParaRPr sz="1800" b="0">
              <a:solidFill>
                <a:schemeClr val="dk1"/>
              </a:solidFill>
            </a:endParaRPr>
          </a:p>
        </p:txBody>
      </p:sp>
      <p:sp>
        <p:nvSpPr>
          <p:cNvPr id="547" name="Google Shape;547;p9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Leadership and Care!</a:t>
            </a:r>
            <a:endParaRPr sz="1400" b="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553" name="Google Shape;553;p10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 Comments about the World Geography Course not shared in previous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WG.1 d  Ethnic cleansing, </a:t>
            </a:r>
            <a:endParaRPr sz="1400" b="0">
              <a:latin typeface="Arial"/>
              <a:ea typeface="Arial"/>
              <a:cs typeface="Arial"/>
              <a:sym typeface="Arial"/>
            </a:endParaRPr>
          </a:p>
        </p:txBody>
      </p:sp>
    </p:spTree>
    <p:extLst>
      <p:ext uri="{BB962C8B-B14F-4D97-AF65-F5344CB8AC3E}">
        <p14:creationId xmlns:p14="http://schemas.microsoft.com/office/powerpoint/2010/main" val="1799164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60738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696919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07857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5495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39535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3201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988669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WG.2b Over development, non-pervious surfaces; Extinction of animals; Increasing risk of pandemics; melting ice caps and rising oceans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WG.2c Agriculture, pesticides vs organic; monoculture</a:t>
            </a:r>
            <a:endParaRPr sz="1400" b="0">
              <a:latin typeface="Arial"/>
              <a:ea typeface="Arial"/>
              <a:cs typeface="Arial"/>
              <a:sym typeface="Arial"/>
            </a:endParaRPr>
          </a:p>
        </p:txBody>
      </p:sp>
    </p:spTree>
    <p:extLst>
      <p:ext uri="{BB962C8B-B14F-4D97-AF65-F5344CB8AC3E}">
        <p14:creationId xmlns:p14="http://schemas.microsoft.com/office/powerpoint/2010/main" val="2472073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84826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992961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74995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8970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170424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1728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82857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 Other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1708325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82760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4645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088783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996397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33996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796909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a:t>
            </a:r>
            <a:endParaRPr sz="1400" b="0">
              <a:latin typeface="Arial"/>
              <a:ea typeface="Arial"/>
              <a:cs typeface="Arial"/>
              <a:sym typeface="Arial"/>
            </a:endParaRPr>
          </a:p>
        </p:txBody>
      </p:sp>
    </p:spTree>
    <p:extLst>
      <p:ext uri="{BB962C8B-B14F-4D97-AF65-F5344CB8AC3E}">
        <p14:creationId xmlns:p14="http://schemas.microsoft.com/office/powerpoint/2010/main" val="3632470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p:txBody>
      </p:sp>
    </p:spTree>
    <p:extLst>
      <p:ext uri="{BB962C8B-B14F-4D97-AF65-F5344CB8AC3E}">
        <p14:creationId xmlns:p14="http://schemas.microsoft.com/office/powerpoint/2010/main" val="170403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48007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Student</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77593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is when students should be taking the information they have learned in elementary school and applying it. But because students learn a bastardized version of history, they are unable to make some of these connections. Students only learn about West Africa as it relates to trade because its easy to talk about how Africans sold each other into slavery. While that might have been true, there were many areas in Africa that fought off colonization for many years. Queen Nzinga and others were notorious for their ability to take a stand. Students learn the importance of cultures having their own language, but they don’t learn that ALL writing and language comes out of Africa, as Africa is the birthplace of humanity and civilizations.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7079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139623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a:t>
            </a:r>
            <a:endParaRPr sz="18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87880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mailto:education@sikhcoalition.org</a:t>
            </a:r>
            <a:endParaRPr sz="1400" b="0">
              <a:latin typeface="Arial"/>
              <a:ea typeface="Arial"/>
              <a:cs typeface="Arial"/>
              <a:sym typeface="Arial"/>
            </a:endParaRPr>
          </a:p>
        </p:txBody>
      </p:sp>
    </p:spTree>
    <p:extLst>
      <p:ext uri="{BB962C8B-B14F-4D97-AF65-F5344CB8AC3E}">
        <p14:creationId xmlns:p14="http://schemas.microsoft.com/office/powerpoint/2010/main" val="15747608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WG.3b, under Cultural characteristics, Architectural structures, sub-heading Religious buildings, the example of a Gurudwara (Sikh house of worship)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‘Religious buildings (e.g., mosques, churches, synagogues, gurudwaras, temples, pagodas).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unifying force, the example of ‘Sikhism’ should be added in the list of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WG.3c, under subheading Religion as a divisive force, ‘Sikhism’ can be added to the first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‘Conflicts between Hindus, Muslims and Sikhs in Pakistan and India.’ Case studies which can be used to teach this example include 1) the partition of India in 1947 which led to the Punjab region where Sikhism was founded, being split between India and Pakistan - the partition remains the largest and deadliest migration in human history with millions of Sikh, Hindu and Muslim lives being lost; and 2) the events of Operation Bluestar in 1984. Support for identifying appropriate primary sources alongside curricular and instructional materials can be provided by the Sikh Coalition education team: education@sikhcoalition.org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983139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College Professor/Historian</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WG.3a Arab World is composed of many Arabized ethnic groups: Arabs, Assyrians, Armenians, Circassians, Amazighen, Kabyle, Kurds, Jews, Chechen, Copts, Nubians,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"Middle East" and other terms are Western constructions.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WG.3b Language in the Arab world includes classical Arabic and many national and regional dialects, Amazighen dialects, Aramaic, Armenian, Chechen, Circassian, Kurdish, Syriac, Nubian, Swahili, Hebrew, French, among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 3c Religion as a divisive force is misleading. Ireland/ Northern Ireland, Palestine/Israel, Pakistan/India have lingering conflicts due to British colonialism and partition. Jerusalem is the acknowledged holy city for Muslims, Jews and Christians. The conflict over Jerusalem concerns the NAKBA, when Zionist Jews expelled the Palestinians from their homes and occupied their lands during 1948 and 1967, and continue to displace Palestinians from their homes. The conflicts between Sunni and Shi'a are often political issues of minorities ruling majorities and bigotry among some groups.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WG.3d Perhaps map in 1492 instead of "Columbus's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Occupied West Bank and Gaza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Middle East, North Africa and Southwest Asia are each unique places. There is no versus.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Israel did not declare boundaries in 1948 or 1967. It continues to occupy Palestinian land and Syrian land in the Golan Heights. The West Bank, the Gaza Strip and East Jerusalem, and the Golan Heights are all considered occupied under international law.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341016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197337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Geography</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3262571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53382</Words>
  <Application>Microsoft Office PowerPoint</Application>
  <PresentationFormat>On-screen Show (16:9)</PresentationFormat>
  <Paragraphs>3563</Paragraphs>
  <Slides>321</Slides>
  <Notes>321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321</vt:i4>
      </vt:variant>
    </vt:vector>
  </HeadingPairs>
  <TitlesOfParts>
    <vt:vector size="327" baseType="lpstr">
      <vt:lpstr>Josefin Sans</vt:lpstr>
      <vt:lpstr>Calibri</vt:lpstr>
      <vt:lpstr>Arial</vt:lpstr>
      <vt:lpstr>Tahoma</vt:lpstr>
      <vt:lpstr>Simple Light</vt:lpstr>
      <vt:lpstr>Simple Light</vt:lpstr>
      <vt:lpstr>World Geography Record # 1  Other</vt:lpstr>
      <vt:lpstr>World Geography Record # 2  Parent</vt:lpstr>
      <vt:lpstr>World Geography Record # 3  Organization/Museum, Other</vt:lpstr>
      <vt:lpstr>World Geography Record # 4  Teacher</vt:lpstr>
      <vt:lpstr>World Geography Record # 6  Parent</vt:lpstr>
      <vt:lpstr>World Geography Record # 7  Parent</vt:lpstr>
      <vt:lpstr>World Geography Record # 8  Parent, Organization/Museum</vt:lpstr>
      <vt:lpstr>World Geography Record # 9  Other</vt:lpstr>
      <vt:lpstr>World Geography Record # 10  Parent</vt:lpstr>
      <vt:lpstr>World Geography Record # 11  Other</vt:lpstr>
      <vt:lpstr>World Geography Record # 12  Other</vt:lpstr>
      <vt:lpstr>World Geography Record # 13  Teacher, Student</vt:lpstr>
      <vt:lpstr>World Geography Record # 14  Teacher</vt:lpstr>
      <vt:lpstr>World Geography Record # 17  Parent</vt:lpstr>
      <vt:lpstr>World Geography Record # 20  Other</vt:lpstr>
      <vt:lpstr>World Geography Record # 22  Parent, Organization/Museum, Other</vt:lpstr>
      <vt:lpstr>World Geography Record # 23  Other</vt:lpstr>
      <vt:lpstr>World Geography Record # 24  Student</vt:lpstr>
      <vt:lpstr>World Geography Record # 25  Student</vt:lpstr>
      <vt:lpstr>World Geography Record # 26  Teacher, Parent</vt:lpstr>
      <vt:lpstr>World Geography Record # 27  Other</vt:lpstr>
      <vt:lpstr>World Geography Record # 28  Other</vt:lpstr>
      <vt:lpstr>World Geography Record # 29  Other</vt:lpstr>
      <vt:lpstr>World Geography Record # 30  Parent</vt:lpstr>
      <vt:lpstr>World Geography Record # 31  Organization/Museum</vt:lpstr>
      <vt:lpstr>World Geography Record # 32  Parent</vt:lpstr>
      <vt:lpstr>World Geography Record # 33  Parent</vt:lpstr>
      <vt:lpstr>World Geography Record # 34  Student, Organization/Museum</vt:lpstr>
      <vt:lpstr>World Geography Record # 35  Parent</vt:lpstr>
      <vt:lpstr>World Geography Record # 36  Student, Organization/Museum</vt:lpstr>
      <vt:lpstr>World Geography Record # 37  Parent</vt:lpstr>
      <vt:lpstr>World Geography Record # 38  Parent</vt:lpstr>
      <vt:lpstr>World Geography Record # 39  Other</vt:lpstr>
      <vt:lpstr>World Geography Record # 40  Parent</vt:lpstr>
      <vt:lpstr>World Geography Record # 41  Parent</vt:lpstr>
      <vt:lpstr>World Geography Record # 42  Student, Other</vt:lpstr>
      <vt:lpstr>World Geography Record # 43  Student</vt:lpstr>
      <vt:lpstr>World Geography Record # 44  Student</vt:lpstr>
      <vt:lpstr>World Geography Record # 45  Other</vt:lpstr>
      <vt:lpstr>World Geography Record # 46  Parent</vt:lpstr>
      <vt:lpstr>World Geography Record # 47  Student</vt:lpstr>
      <vt:lpstr>World Geography Record # 49  Parent</vt:lpstr>
      <vt:lpstr>World Geography Record # 50  Parent</vt:lpstr>
      <vt:lpstr>World Geography Record # 51  Parent</vt:lpstr>
      <vt:lpstr>World Geography Record # 52  Parent</vt:lpstr>
      <vt:lpstr>World Geography Record # 53  Parent</vt:lpstr>
      <vt:lpstr>World Geography Record # 54  Parent, Other</vt:lpstr>
      <vt:lpstr>World Geography Record # 55  Parent, Other</vt:lpstr>
      <vt:lpstr>World Geography Record # 56  Parent, Other</vt:lpstr>
      <vt:lpstr>World Geography Record # 57  Student, Other</vt:lpstr>
      <vt:lpstr>World Geography Record # 58  Parent</vt:lpstr>
      <vt:lpstr>World Geography Record # 59  Student</vt:lpstr>
      <vt:lpstr>World Geography Record # 60  Parent</vt:lpstr>
      <vt:lpstr>World Geography Record # 61  Parent</vt:lpstr>
      <vt:lpstr>World Geography Record # 62  Student</vt:lpstr>
      <vt:lpstr>World Geography Record # 63  Organization/Museum</vt:lpstr>
      <vt:lpstr>World Geography Record # 64  Parent</vt:lpstr>
      <vt:lpstr>World Geography Record # 65  Parent</vt:lpstr>
      <vt:lpstr>World Geography Record # 66  Parent</vt:lpstr>
      <vt:lpstr>World Geography Record # 67  Student</vt:lpstr>
      <vt:lpstr>World Geography Record # 68  Student</vt:lpstr>
      <vt:lpstr>World Geography Record # 69  Parent</vt:lpstr>
      <vt:lpstr>World Geography Record # 70  Teacher, Parent, Organization/Museum, College Professor/Historian</vt:lpstr>
      <vt:lpstr>World Geography Record # 71  Parent</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3  Organization/Museum, Other</vt:lpstr>
      <vt:lpstr>World Geography Record # 4  Teacher</vt:lpstr>
      <vt:lpstr>World Geography Record # 5  Teacher, Parent</vt:lpstr>
      <vt:lpstr>World Geography Record # 6  Parent</vt:lpstr>
      <vt:lpstr>World Geography Record # 7  Parent</vt:lpstr>
      <vt:lpstr>World Geography Record # 8  Parent, Organization/Museum</vt:lpstr>
      <vt:lpstr>World Geography Record # 9  Other</vt:lpstr>
      <vt:lpstr>World Geography Record # 10  Parent</vt:lpstr>
      <vt:lpstr>World Geography Record # 11  Other</vt:lpstr>
      <vt:lpstr>World Geography Record # 12  Other</vt:lpstr>
      <vt:lpstr>World Geography Record # 13  Teacher, Student</vt:lpstr>
      <vt:lpstr>World Geography Record # 14  Teacher</vt:lpstr>
      <vt:lpstr>World Geography Record # 15  Parent, Organization/Museum</vt:lpstr>
      <vt:lpstr>World Geography Record # 16  Parent, Organization/Museum</vt:lpstr>
      <vt:lpstr>World Geography Record # 17  Parent</vt:lpstr>
      <vt:lpstr>World Geography Record # 18  Other</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26  Teacher, Parent</vt:lpstr>
      <vt:lpstr>World Geography Record # 27  Other</vt:lpstr>
      <vt:lpstr>World Geography Record # 28  Other</vt:lpstr>
      <vt:lpstr>World Geography Record # 29  Other</vt:lpstr>
      <vt:lpstr>World Geography Record # 30  Parent</vt:lpstr>
      <vt:lpstr>World Geography Record # 31  Organization/Museum</vt:lpstr>
      <vt:lpstr>World Geography Record # 32  Parent</vt:lpstr>
      <vt:lpstr>World Geography Record # 33  Parent</vt:lpstr>
      <vt:lpstr>World Geography Record # 34  Student, Organization/Museum</vt:lpstr>
      <vt:lpstr>World Geography Record # 35  Parent</vt:lpstr>
      <vt:lpstr>World Geography Record # 36  Student, Organization/Museum</vt:lpstr>
      <vt:lpstr>World Geography Record # 37  Parent</vt:lpstr>
      <vt:lpstr>World Geography Record # 38  Parent</vt:lpstr>
      <vt:lpstr>World Geography Record # 39  Other</vt:lpstr>
      <vt:lpstr>World Geography Record # 40  Parent</vt:lpstr>
      <vt:lpstr>World Geography Record # 41  Parent</vt:lpstr>
      <vt:lpstr>World Geography Record # 42  Student, Other</vt:lpstr>
      <vt:lpstr>World Geography Record # 43  Student</vt:lpstr>
      <vt:lpstr>World Geography Record # 44  Student</vt:lpstr>
      <vt:lpstr>World Geography Record # 45  Other</vt:lpstr>
      <vt:lpstr>World Geography Record # 47  Student</vt:lpstr>
      <vt:lpstr>World Geography Record # 49  Parent</vt:lpstr>
      <vt:lpstr>World Geography Record # 50  Parent</vt:lpstr>
      <vt:lpstr>World Geography Record # 51  Parent</vt:lpstr>
      <vt:lpstr>World Geography Record # 52  Parent</vt:lpstr>
      <vt:lpstr>World Geography Record # 53  Parent</vt:lpstr>
      <vt:lpstr>World Geography Record # 54  Parent, Other</vt:lpstr>
      <vt:lpstr>World Geography Record # 55  Parent, Other</vt:lpstr>
      <vt:lpstr>World Geography Record # 56  Parent, Other</vt:lpstr>
      <vt:lpstr>World Geography Record # 57  Student, Other</vt:lpstr>
      <vt:lpstr>World Geography Record # 58  Parent</vt:lpstr>
      <vt:lpstr>World Geography Record # 59  Student</vt:lpstr>
      <vt:lpstr>World Geography Record # 60  Parent</vt:lpstr>
      <vt:lpstr>World Geography Record # 61  Parent</vt:lpstr>
      <vt:lpstr>World Geography Record # 62  Student</vt:lpstr>
      <vt:lpstr>World Geography Record # 63  Organization/Museum</vt:lpstr>
      <vt:lpstr>World Geography Record # 64  Parent</vt:lpstr>
      <vt:lpstr>World Geography Record # 65  Parent</vt:lpstr>
      <vt:lpstr>World Geography Record # 66  Parent</vt:lpstr>
      <vt:lpstr>World Geography Record # 67  Student</vt:lpstr>
      <vt:lpstr>World Geography Record # 68  Student</vt:lpstr>
      <vt:lpstr>World Geography Record # 69  Parent</vt:lpstr>
      <vt:lpstr>World Geography Record # 71  Parent</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48  Other</vt:lpstr>
      <vt:lpstr>World Geography Record # 14  Teacher</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14  Teacher</vt:lpstr>
      <vt:lpstr>World Geography Record # 19  College Professor/Historian</vt:lpstr>
      <vt:lpstr>World Geography Record # 20  Other</vt:lpstr>
      <vt:lpstr>World Geography Record # 21  Other</vt:lpstr>
      <vt:lpstr>World Geography Record # 22  Parent, Organization/Museum,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63  Organization/Museum</vt:lpstr>
      <vt:lpstr>World Geography Record # 14  Teacher</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63  Organization/Museum</vt:lpstr>
      <vt:lpstr>World Geography Record # 14  Teacher</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  Organization/Museum, Other</vt:lpstr>
      <vt:lpstr>World Geography Record # 4  Teacher</vt:lpstr>
      <vt:lpstr>World Geography Record # 5  Teacher, Parent</vt:lpstr>
      <vt:lpstr>World Geography Record # 6  Parent</vt:lpstr>
      <vt:lpstr>World Geography Record # 7  Parent</vt:lpstr>
      <vt:lpstr>World Geography Record # 8  Parent, Organization/Museum</vt:lpstr>
      <vt:lpstr>World Geography Record # 9  Other</vt:lpstr>
      <vt:lpstr>World Geography Record # 10  Parent</vt:lpstr>
      <vt:lpstr>World Geography Record # 11  Other</vt:lpstr>
      <vt:lpstr>World Geography Record # 12  Other</vt:lpstr>
      <vt:lpstr>World Geography Record # 13  Teacher, Student</vt:lpstr>
      <vt:lpstr>World Geography Record # 15  Parent, Organization/Museum</vt:lpstr>
      <vt:lpstr>World Geography Record # 16  Parent, Organization/Museum</vt:lpstr>
      <vt:lpstr>World Geography Record # 17  Parent</vt:lpstr>
      <vt:lpstr>World Geography Record # 18  Other</vt:lpstr>
      <vt:lpstr>World Geography Record # 20  Other</vt:lpstr>
      <vt:lpstr>World Geography Record # 21  Other</vt:lpstr>
      <vt:lpstr>World Geography Record # 23  Other</vt:lpstr>
      <vt:lpstr>World Geography Record # 24  Student</vt:lpstr>
      <vt:lpstr>World Geography Record # 25  Student</vt:lpstr>
      <vt:lpstr>World Geography Record # 26  Teacher, Parent</vt:lpstr>
      <vt:lpstr>World Geography Record # 27  Other</vt:lpstr>
      <vt:lpstr>World Geography Record # 28  Other</vt:lpstr>
      <vt:lpstr>World Geography Record # 29  Other</vt:lpstr>
      <vt:lpstr>World Geography Record # 30  Parent</vt:lpstr>
      <vt:lpstr>World Geography Record # 31  Organization/Museum</vt:lpstr>
      <vt:lpstr>World Geography Record # 32  Parent</vt:lpstr>
      <vt:lpstr>World Geography Record # 33  Parent</vt:lpstr>
      <vt:lpstr>World Geography Record # 34  Student, Organization/Museum</vt:lpstr>
      <vt:lpstr>World Geography Record # 35  Parent</vt:lpstr>
      <vt:lpstr>World Geography Record # 36  Student, Organization/Museum</vt:lpstr>
      <vt:lpstr>World Geography Record # 37  Parent</vt:lpstr>
      <vt:lpstr>World Geography Record # 38  Parent</vt:lpstr>
      <vt:lpstr>World Geography Record # 39  Other</vt:lpstr>
      <vt:lpstr>World Geography Record # 40  Parent</vt:lpstr>
      <vt:lpstr>World Geography Record # 41  Parent</vt:lpstr>
      <vt:lpstr>World Geography Record # 42  Student, Other</vt:lpstr>
      <vt:lpstr>World Geography Record # 43  Student</vt:lpstr>
      <vt:lpstr>World Geography Record # 44  Student</vt:lpstr>
      <vt:lpstr>World Geography Record # 45  Other</vt:lpstr>
      <vt:lpstr>World Geography Record # 47  Student</vt:lpstr>
      <vt:lpstr>World Geography Record # 49  Parent</vt:lpstr>
      <vt:lpstr>World Geography Record # 50  Parent</vt:lpstr>
      <vt:lpstr>World Geography Record # 51  Parent</vt:lpstr>
      <vt:lpstr>World Geography Record # 52  Parent</vt:lpstr>
      <vt:lpstr>World Geography Record # 53  Parent</vt:lpstr>
      <vt:lpstr>World Geography Record # 54  Parent, Other</vt:lpstr>
      <vt:lpstr>World Geography Record # 55  Parent, Other</vt:lpstr>
      <vt:lpstr>World Geography Record # 56  Parent, Other</vt:lpstr>
      <vt:lpstr>World Geography Record # 57  Student, Other</vt:lpstr>
      <vt:lpstr>World Geography Record # 58  Parent</vt:lpstr>
      <vt:lpstr>World Geography Record # 59  Student</vt:lpstr>
      <vt:lpstr>World Geography Record # 60  Parent</vt:lpstr>
      <vt:lpstr>World Geography Record # 61  Parent</vt:lpstr>
      <vt:lpstr>World Geography Record # 62  Student</vt:lpstr>
      <vt:lpstr>World Geography Record # 64  Parent</vt:lpstr>
      <vt:lpstr>World Geography Record # 65  Parent</vt:lpstr>
      <vt:lpstr>World Geography Record # 66  Parent</vt:lpstr>
      <vt:lpstr>World Geography Record # 67  Student</vt:lpstr>
      <vt:lpstr>World Geography Record # 68  Student</vt:lpstr>
      <vt:lpstr>World Geography Record # 69  Parent</vt:lpstr>
      <vt:lpstr>World Geography Record # 71  Parent</vt:lpstr>
      <vt:lpstr>World Geography Record # 14  Teacher</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14  Teacher</vt:lpstr>
      <vt:lpstr>World History II Record # 14  Teacher</vt:lpstr>
      <vt:lpstr>World History II Record # 20  Other</vt:lpstr>
      <vt:lpstr>World History II Record # 21  Other</vt:lpstr>
      <vt:lpstr>World History II Record # 22  Parent, Organization/Museum, Other</vt:lpstr>
      <vt:lpstr>World History II Record # 23  Other</vt:lpstr>
      <vt:lpstr>World History II Record # 24  Student</vt:lpstr>
      <vt:lpstr>World History II Record # 25  Student</vt:lpstr>
      <vt:lpstr>World History II Record # 34  Student, Organization/Museum</vt:lpstr>
      <vt:lpstr>World History II Record # 36  Student, Organization/Museum</vt:lpstr>
      <vt:lpstr>World History II Record # 14  Teacher</vt:lpstr>
      <vt:lpstr>World History II Record # 20  Other</vt:lpstr>
      <vt:lpstr>World History II Record # 21  Other</vt:lpstr>
      <vt:lpstr>World History II Record # 22  Parent, Organization/Museum, Other</vt:lpstr>
      <vt:lpstr>World History II Record # 23  Other</vt:lpstr>
      <vt:lpstr>World History II Record # 24  Student</vt:lpstr>
      <vt:lpstr>World History II Record # 25  Student</vt:lpstr>
      <vt:lpstr>World History II Record # 34  Student, Organization/Museum</vt:lpstr>
      <vt:lpstr>World History II Record # 36  Student, Organization/Museum</vt:lpstr>
      <vt:lpstr>World History II Record # 14  Teacher</vt:lpstr>
      <vt:lpstr>World History II Record # 20  Other</vt:lpstr>
      <vt:lpstr>World History II Record # 21  Other</vt:lpstr>
      <vt:lpstr>World History II Record # 22  Parent, Organization/Museum, Other</vt:lpstr>
      <vt:lpstr>World History II Record # 23  Other</vt:lpstr>
      <vt:lpstr>World History II Record # 24  Student</vt:lpstr>
      <vt:lpstr>World History II Record # 25  Student</vt:lpstr>
      <vt:lpstr>World History II Record # 34  Student, Organization/Museum</vt:lpstr>
      <vt:lpstr>World History II Record # 36  Student, Organization/Museum</vt:lpstr>
      <vt:lpstr>World History II Record # 14  Teacher</vt:lpstr>
      <vt:lpstr>World History II Record # 20  Other</vt:lpstr>
      <vt:lpstr>World History II Record # 21  Other</vt:lpstr>
      <vt:lpstr>World History II Record # 23  Other</vt:lpstr>
      <vt:lpstr>World History II Record # 24  Student</vt:lpstr>
      <vt:lpstr>World History II Record # 25  Student</vt:lpstr>
      <vt:lpstr>World History II Record # 34  Student, Organization/Museum</vt:lpstr>
      <vt:lpstr>World History II Record # 36  Student, Organization/Museum</vt:lpstr>
      <vt:lpstr>World Geography Record # 14  Teacher</vt:lpstr>
      <vt:lpstr>World Geography Record # 19  College Professor/Historian</vt:lpstr>
      <vt:lpstr>World Geography Record # 20  Other</vt:lpstr>
      <vt:lpstr>World Geography Record # 21  Other</vt:lpstr>
      <vt:lpstr>World Geography Record # 23  Other</vt:lpstr>
      <vt:lpstr>World Geography Record # 24  Student</vt:lpstr>
      <vt:lpstr>World Geography Record # 25  Student</vt:lpstr>
      <vt:lpstr>World Geography Record # 34  Student, Organization/Museum</vt:lpstr>
      <vt:lpstr>World Geography Record # 36  Student, Organization/Museum</vt:lpstr>
      <vt:lpstr>World Geography Record # 63  Organization/Museum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Geography Record # 1  Other</dc:title>
  <dc:creator>Brown, Christonya (DOE)</dc:creator>
  <cp:lastModifiedBy>VITA Program</cp:lastModifiedBy>
  <cp:revision>3</cp:revision>
  <dcterms:modified xsi:type="dcterms:W3CDTF">2022-07-12T02:57:02Z</dcterms:modified>
</cp:coreProperties>
</file>