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 id="2147483676" r:id="rId2"/>
  </p:sldMasterIdLst>
  <p:notesMasterIdLst>
    <p:notesMasterId r:id="rId3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67" r:id="rId100"/>
    <p:sldId id="368" r:id="rId101"/>
    <p:sldId id="382" r:id="rId102"/>
    <p:sldId id="384" r:id="rId103"/>
    <p:sldId id="389" r:id="rId104"/>
    <p:sldId id="391" r:id="rId105"/>
    <p:sldId id="392" r:id="rId106"/>
    <p:sldId id="393" r:id="rId107"/>
    <p:sldId id="394" r:id="rId108"/>
    <p:sldId id="395" r:id="rId109"/>
    <p:sldId id="397" r:id="rId110"/>
    <p:sldId id="398" r:id="rId111"/>
    <p:sldId id="406" r:id="rId112"/>
    <p:sldId id="408" r:id="rId113"/>
    <p:sldId id="409" r:id="rId114"/>
    <p:sldId id="452" r:id="rId115"/>
    <p:sldId id="458" r:id="rId116"/>
    <p:sldId id="461" r:id="rId117"/>
    <p:sldId id="465" r:id="rId118"/>
    <p:sldId id="473" r:id="rId119"/>
    <p:sldId id="479" r:id="rId120"/>
    <p:sldId id="488" r:id="rId121"/>
    <p:sldId id="489" r:id="rId122"/>
    <p:sldId id="490" r:id="rId123"/>
    <p:sldId id="492" r:id="rId124"/>
    <p:sldId id="494" r:id="rId125"/>
    <p:sldId id="495" r:id="rId126"/>
    <p:sldId id="503" r:id="rId127"/>
    <p:sldId id="505" r:id="rId128"/>
    <p:sldId id="506" r:id="rId129"/>
    <p:sldId id="547" r:id="rId130"/>
    <p:sldId id="548" r:id="rId131"/>
    <p:sldId id="549" r:id="rId132"/>
    <p:sldId id="553" r:id="rId133"/>
    <p:sldId id="555" r:id="rId134"/>
    <p:sldId id="558" r:id="rId135"/>
    <p:sldId id="561" r:id="rId136"/>
    <p:sldId id="562" r:id="rId137"/>
    <p:sldId id="570" r:id="rId138"/>
    <p:sldId id="576" r:id="rId139"/>
    <p:sldId id="577" r:id="rId140"/>
    <p:sldId id="578" r:id="rId141"/>
    <p:sldId id="583" r:id="rId142"/>
    <p:sldId id="585" r:id="rId143"/>
    <p:sldId id="586" r:id="rId144"/>
    <p:sldId id="587" r:id="rId145"/>
    <p:sldId id="588" r:id="rId146"/>
    <p:sldId id="591" r:id="rId147"/>
    <p:sldId id="592" r:id="rId148"/>
    <p:sldId id="600" r:id="rId149"/>
    <p:sldId id="602" r:id="rId150"/>
    <p:sldId id="603" r:id="rId151"/>
    <p:sldId id="614" r:id="rId152"/>
    <p:sldId id="616" r:id="rId153"/>
    <p:sldId id="644" r:id="rId154"/>
    <p:sldId id="645" r:id="rId155"/>
    <p:sldId id="649" r:id="rId156"/>
    <p:sldId id="650" r:id="rId157"/>
    <p:sldId id="652" r:id="rId158"/>
    <p:sldId id="654" r:id="rId159"/>
    <p:sldId id="655" r:id="rId160"/>
    <p:sldId id="656" r:id="rId161"/>
    <p:sldId id="658" r:id="rId162"/>
    <p:sldId id="659" r:id="rId163"/>
    <p:sldId id="661" r:id="rId164"/>
    <p:sldId id="662" r:id="rId165"/>
    <p:sldId id="663" r:id="rId166"/>
    <p:sldId id="664" r:id="rId167"/>
    <p:sldId id="665" r:id="rId168"/>
    <p:sldId id="666" r:id="rId169"/>
    <p:sldId id="667" r:id="rId170"/>
    <p:sldId id="668" r:id="rId171"/>
    <p:sldId id="669" r:id="rId172"/>
    <p:sldId id="670" r:id="rId173"/>
    <p:sldId id="671" r:id="rId174"/>
    <p:sldId id="672" r:id="rId175"/>
    <p:sldId id="673" r:id="rId176"/>
    <p:sldId id="674" r:id="rId177"/>
    <p:sldId id="675" r:id="rId178"/>
    <p:sldId id="676" r:id="rId179"/>
    <p:sldId id="677" r:id="rId180"/>
    <p:sldId id="678" r:id="rId181"/>
    <p:sldId id="679" r:id="rId182"/>
    <p:sldId id="681" r:id="rId183"/>
    <p:sldId id="682" r:id="rId184"/>
    <p:sldId id="683" r:id="rId185"/>
    <p:sldId id="684" r:id="rId186"/>
    <p:sldId id="685" r:id="rId187"/>
    <p:sldId id="687" r:id="rId188"/>
    <p:sldId id="688" r:id="rId189"/>
    <p:sldId id="689" r:id="rId190"/>
    <p:sldId id="690" r:id="rId191"/>
    <p:sldId id="691" r:id="rId192"/>
    <p:sldId id="692" r:id="rId193"/>
    <p:sldId id="693" r:id="rId194"/>
    <p:sldId id="694" r:id="rId195"/>
    <p:sldId id="695" r:id="rId196"/>
    <p:sldId id="696" r:id="rId197"/>
    <p:sldId id="697" r:id="rId198"/>
    <p:sldId id="698" r:id="rId199"/>
    <p:sldId id="699" r:id="rId200"/>
    <p:sldId id="700" r:id="rId201"/>
    <p:sldId id="701" r:id="rId202"/>
    <p:sldId id="702" r:id="rId203"/>
    <p:sldId id="703" r:id="rId204"/>
    <p:sldId id="704" r:id="rId205"/>
    <p:sldId id="705" r:id="rId206"/>
    <p:sldId id="706" r:id="rId207"/>
    <p:sldId id="707" r:id="rId208"/>
    <p:sldId id="708" r:id="rId209"/>
    <p:sldId id="709" r:id="rId210"/>
    <p:sldId id="710" r:id="rId211"/>
    <p:sldId id="713" r:id="rId212"/>
    <p:sldId id="714" r:id="rId213"/>
    <p:sldId id="715" r:id="rId214"/>
    <p:sldId id="716" r:id="rId215"/>
    <p:sldId id="717" r:id="rId216"/>
    <p:sldId id="718" r:id="rId217"/>
    <p:sldId id="719" r:id="rId218"/>
    <p:sldId id="720" r:id="rId219"/>
    <p:sldId id="721" r:id="rId220"/>
    <p:sldId id="722" r:id="rId221"/>
    <p:sldId id="723" r:id="rId222"/>
    <p:sldId id="724" r:id="rId223"/>
    <p:sldId id="725" r:id="rId224"/>
    <p:sldId id="726" r:id="rId225"/>
    <p:sldId id="727" r:id="rId226"/>
    <p:sldId id="728" r:id="rId227"/>
    <p:sldId id="729" r:id="rId228"/>
    <p:sldId id="730" r:id="rId229"/>
    <p:sldId id="731" r:id="rId230"/>
    <p:sldId id="732" r:id="rId231"/>
    <p:sldId id="733" r:id="rId232"/>
    <p:sldId id="734" r:id="rId233"/>
    <p:sldId id="735" r:id="rId234"/>
    <p:sldId id="736" r:id="rId235"/>
    <p:sldId id="739" r:id="rId236"/>
    <p:sldId id="740" r:id="rId237"/>
    <p:sldId id="741" r:id="rId238"/>
    <p:sldId id="742" r:id="rId239"/>
    <p:sldId id="747" r:id="rId240"/>
    <p:sldId id="749" r:id="rId241"/>
    <p:sldId id="750" r:id="rId242"/>
    <p:sldId id="755" r:id="rId243"/>
    <p:sldId id="756" r:id="rId244"/>
    <p:sldId id="757" r:id="rId245"/>
    <p:sldId id="764" r:id="rId246"/>
    <p:sldId id="772" r:id="rId247"/>
    <p:sldId id="779" r:id="rId248"/>
    <p:sldId id="780" r:id="rId249"/>
    <p:sldId id="781" r:id="rId250"/>
    <p:sldId id="782" r:id="rId251"/>
    <p:sldId id="785" r:id="rId252"/>
    <p:sldId id="786" r:id="rId253"/>
    <p:sldId id="794" r:id="rId254"/>
    <p:sldId id="808" r:id="rId255"/>
    <p:sldId id="810" r:id="rId256"/>
    <p:sldId id="839" r:id="rId257"/>
    <p:sldId id="840" r:id="rId258"/>
    <p:sldId id="846" r:id="rId259"/>
    <p:sldId id="848" r:id="rId260"/>
    <p:sldId id="852" r:id="rId261"/>
    <p:sldId id="853" r:id="rId262"/>
    <p:sldId id="861" r:id="rId263"/>
    <p:sldId id="867" r:id="rId264"/>
    <p:sldId id="868" r:id="rId265"/>
    <p:sldId id="869" r:id="rId266"/>
    <p:sldId id="872" r:id="rId267"/>
    <p:sldId id="874" r:id="rId268"/>
    <p:sldId id="876" r:id="rId269"/>
    <p:sldId id="877" r:id="rId270"/>
    <p:sldId id="878" r:id="rId271"/>
    <p:sldId id="879" r:id="rId272"/>
    <p:sldId id="882" r:id="rId273"/>
    <p:sldId id="883" r:id="rId274"/>
    <p:sldId id="891" r:id="rId275"/>
    <p:sldId id="893" r:id="rId276"/>
    <p:sldId id="894" r:id="rId277"/>
    <p:sldId id="905" r:id="rId278"/>
    <p:sldId id="907" r:id="rId279"/>
    <p:sldId id="924" r:id="rId280"/>
    <p:sldId id="936" r:id="rId281"/>
    <p:sldId id="943" r:id="rId282"/>
    <p:sldId id="944" r:id="rId283"/>
    <p:sldId id="945" r:id="rId284"/>
    <p:sldId id="949" r:id="rId285"/>
    <p:sldId id="950" r:id="rId286"/>
    <p:sldId id="958" r:id="rId287"/>
    <p:sldId id="965" r:id="rId288"/>
    <p:sldId id="966" r:id="rId289"/>
    <p:sldId id="969" r:id="rId290"/>
    <p:sldId id="973" r:id="rId291"/>
    <p:sldId id="974" r:id="rId292"/>
    <p:sldId id="975" r:id="rId293"/>
    <p:sldId id="976" r:id="rId294"/>
    <p:sldId id="979" r:id="rId295"/>
    <p:sldId id="980" r:id="rId296"/>
    <p:sldId id="988" r:id="rId297"/>
    <p:sldId id="1002" r:id="rId298"/>
    <p:sldId id="1004" r:id="rId299"/>
    <p:sldId id="1021" r:id="rId300"/>
    <p:sldId id="1032" r:id="rId301"/>
    <p:sldId id="1033" r:id="rId302"/>
    <p:sldId id="1034" r:id="rId303"/>
    <p:sldId id="1040" r:id="rId304"/>
    <p:sldId id="1042" r:id="rId305"/>
    <p:sldId id="1043" r:id="rId306"/>
    <p:sldId id="1046" r:id="rId307"/>
    <p:sldId id="1047" r:id="rId308"/>
    <p:sldId id="1062" r:id="rId309"/>
    <p:sldId id="1063" r:id="rId310"/>
    <p:sldId id="1068" r:id="rId311"/>
    <p:sldId id="1070" r:id="rId312"/>
    <p:sldId id="1071" r:id="rId313"/>
    <p:sldId id="1072" r:id="rId314"/>
    <p:sldId id="1076" r:id="rId315"/>
    <p:sldId id="1077" r:id="rId316"/>
    <p:sldId id="1085" r:id="rId317"/>
    <p:sldId id="1099" r:id="rId318"/>
    <p:sldId id="1101" r:id="rId319"/>
    <p:sldId id="1130" r:id="rId320"/>
    <p:sldId id="1131" r:id="rId321"/>
    <p:sldId id="1136" r:id="rId322"/>
    <p:sldId id="1137" r:id="rId323"/>
    <p:sldId id="1138" r:id="rId324"/>
    <p:sldId id="1139" r:id="rId325"/>
    <p:sldId id="1140" r:id="rId326"/>
    <p:sldId id="1143" r:id="rId327"/>
    <p:sldId id="1144" r:id="rId328"/>
    <p:sldId id="1145" r:id="rId329"/>
    <p:sldId id="1152" r:id="rId330"/>
    <p:sldId id="1158" r:id="rId331"/>
    <p:sldId id="1159" r:id="rId332"/>
    <p:sldId id="1163" r:id="rId333"/>
    <p:sldId id="1165" r:id="rId334"/>
    <p:sldId id="1167" r:id="rId335"/>
    <p:sldId id="1168" r:id="rId336"/>
    <p:sldId id="1169" r:id="rId337"/>
    <p:sldId id="1170" r:id="rId338"/>
    <p:sldId id="1173" r:id="rId339"/>
    <p:sldId id="1174" r:id="rId340"/>
    <p:sldId id="1182" r:id="rId341"/>
    <p:sldId id="1184" r:id="rId342"/>
    <p:sldId id="1185" r:id="rId343"/>
    <p:sldId id="1196" r:id="rId344"/>
    <p:sldId id="1198" r:id="rId345"/>
    <p:sldId id="1215" r:id="rId346"/>
  </p:sldIdLst>
  <p:sldSz cx="9144000" cy="5143500" type="screen16x9"/>
  <p:notesSz cx="6858000" cy="9144000"/>
  <p:embeddedFontLst>
    <p:embeddedFont>
      <p:font typeface="Calibri" panose="020F0502020204030204" pitchFamily="34" charset="0"/>
      <p:regular r:id="rId348"/>
      <p:bold r:id="rId349"/>
      <p:italic r:id="rId350"/>
      <p:boldItalic r:id="rId351"/>
    </p:embeddedFont>
    <p:embeddedFont>
      <p:font typeface="Josefin Sans" panose="020B0604020202020204" charset="0"/>
      <p:regular r:id="rId352"/>
      <p:bold r:id="rId353"/>
      <p:italic r:id="rId354"/>
      <p:boldItalic r:id="rId355"/>
    </p:embeddedFont>
    <p:embeddedFont>
      <p:font typeface="Tahoma" panose="020B0604030504040204" pitchFamily="34" charset="0"/>
      <p:regular r:id="rId356"/>
      <p:bold r:id="rId3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56"/>
      </p:cViewPr>
      <p:guideLst>
        <p:guide orient="horz" pos="1620"/>
        <p:guide pos="2880"/>
      </p:guideLst>
    </p:cSldViewPr>
  </p:slideViewPr>
  <p:notesTextViewPr>
    <p:cViewPr>
      <p:scale>
        <a:sx n="1" d="1"/>
        <a:sy n="1" d="1"/>
      </p:scale>
      <p:origin x="0" y="0"/>
    </p:cViewPr>
  </p:notesTextViewPr>
  <p:sorterViewPr>
    <p:cViewPr>
      <p:scale>
        <a:sx n="100" d="100"/>
        <a:sy n="100" d="100"/>
      </p:scale>
      <p:origin x="0" y="-5469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46" Type="http://schemas.openxmlformats.org/officeDocument/2006/relationships/slide" Target="slides/slide344.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font" Target="fonts/font10.fntdata"/><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65" Type="http://schemas.openxmlformats.org/officeDocument/2006/relationships/slide" Target="slides/slide63.xml"/><Relationship Id="rId130" Type="http://schemas.openxmlformats.org/officeDocument/2006/relationships/slide" Target="slides/slide128.xml"/><Relationship Id="rId172" Type="http://schemas.openxmlformats.org/officeDocument/2006/relationships/slide" Target="slides/slide170.xml"/><Relationship Id="rId228" Type="http://schemas.openxmlformats.org/officeDocument/2006/relationships/slide" Target="slides/slide226.xml"/><Relationship Id="rId281" Type="http://schemas.openxmlformats.org/officeDocument/2006/relationships/slide" Target="slides/slide279.xml"/><Relationship Id="rId337" Type="http://schemas.openxmlformats.org/officeDocument/2006/relationships/slide" Target="slides/slide335.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font" Target="fonts/font1.fntdata"/><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261" Type="http://schemas.openxmlformats.org/officeDocument/2006/relationships/slide" Target="slides/slide259.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viewProps" Target="viewProps.xml"/><Relationship Id="rId98" Type="http://schemas.openxmlformats.org/officeDocument/2006/relationships/slide" Target="slides/slide96.xml"/><Relationship Id="rId121" Type="http://schemas.openxmlformats.org/officeDocument/2006/relationships/slide" Target="slides/slide119.xml"/><Relationship Id="rId163" Type="http://schemas.openxmlformats.org/officeDocument/2006/relationships/slide" Target="slides/slide161.xml"/><Relationship Id="rId219" Type="http://schemas.openxmlformats.org/officeDocument/2006/relationships/slide" Target="slides/slide217.xml"/><Relationship Id="rId230" Type="http://schemas.openxmlformats.org/officeDocument/2006/relationships/slide" Target="slides/slide228.xml"/><Relationship Id="rId25" Type="http://schemas.openxmlformats.org/officeDocument/2006/relationships/slide" Target="slides/slide23.xml"/><Relationship Id="rId67" Type="http://schemas.openxmlformats.org/officeDocument/2006/relationships/slide" Target="slides/slide65.xml"/><Relationship Id="rId272" Type="http://schemas.openxmlformats.org/officeDocument/2006/relationships/slide" Target="slides/slide270.xml"/><Relationship Id="rId328" Type="http://schemas.openxmlformats.org/officeDocument/2006/relationships/slide" Target="slides/slide326.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theme" Target="theme/theme1.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318" Type="http://schemas.openxmlformats.org/officeDocument/2006/relationships/slide" Target="slides/slide316.xml"/><Relationship Id="rId339" Type="http://schemas.openxmlformats.org/officeDocument/2006/relationships/slide" Target="slides/slide337.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350" Type="http://schemas.openxmlformats.org/officeDocument/2006/relationships/font" Target="fonts/font3.fntdata"/><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361" Type="http://schemas.openxmlformats.org/officeDocument/2006/relationships/tableStyles" Target="tableStyles.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351" Type="http://schemas.openxmlformats.org/officeDocument/2006/relationships/font" Target="fonts/font4.fntdata"/><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352" Type="http://schemas.openxmlformats.org/officeDocument/2006/relationships/font" Target="fonts/font5.fntdata"/><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slide" Target="slides/slide340.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font" Target="fonts/font6.fntdata"/><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font" Target="fonts/font7.fntdata"/><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313" Type="http://schemas.openxmlformats.org/officeDocument/2006/relationships/slide" Target="slides/slide311.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334" Type="http://schemas.openxmlformats.org/officeDocument/2006/relationships/slide" Target="slides/slide332.xml"/><Relationship Id="rId355" Type="http://schemas.openxmlformats.org/officeDocument/2006/relationships/font" Target="fonts/font8.fntdata"/><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303" Type="http://schemas.openxmlformats.org/officeDocument/2006/relationships/slide" Target="slides/slide30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font" Target="fonts/font9.fntdata"/><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6" Type="http://schemas.openxmlformats.org/officeDocument/2006/relationships/slide" Target="slides/slide4.xml"/><Relationship Id="rId238" Type="http://schemas.openxmlformats.org/officeDocument/2006/relationships/slide" Target="slides/slide236.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notesMaster" Target="notesMasters/notesMaster1.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presProps" Target="presProps.xml"/><Relationship Id="rId162" Type="http://schemas.openxmlformats.org/officeDocument/2006/relationships/slide" Target="slides/slide160.xml"/><Relationship Id="rId218" Type="http://schemas.openxmlformats.org/officeDocument/2006/relationships/slide" Target="slides/slide216.xml"/><Relationship Id="rId271" Type="http://schemas.openxmlformats.org/officeDocument/2006/relationships/slide" Target="slides/slide269.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173" Type="http://schemas.openxmlformats.org/officeDocument/2006/relationships/slide" Target="slides/slide171.xml"/><Relationship Id="rId229" Type="http://schemas.openxmlformats.org/officeDocument/2006/relationships/slide" Target="slides/slide227.xml"/><Relationship Id="rId240" Type="http://schemas.openxmlformats.org/officeDocument/2006/relationships/slide" Target="slides/slide238.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251" Type="http://schemas.openxmlformats.org/officeDocument/2006/relationships/slide" Target="slides/slide249.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iakj83pu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iakj83pu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d49rxhop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d49rxhop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pwloqez5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pwloqez5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683282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94b5x21m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94b5x21m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738601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3e51ddfa8_0_83_a8cwcjqx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e3e51ddfa8_0_83_a8cwcjqx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757450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3e51ddfa8_0_83_0luqei3j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3e51ddfa8_0_83_0luqei3j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8463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3e51ddfa8_0_83_fis2b4oh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3e51ddfa8_0_83_fis2b4oh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63616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3e51ddfa8_0_83_x9bbmjr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3e51ddfa8_0_83_x9bbmjr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5206105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3e51ddfa8_0_83_ez5lhss9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e3e51ddfa8_0_83_ez5lhss9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2611498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3e51ddfa8_0_83_zuruin38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e3e51ddfa8_0_83_zuruin38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02825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3e51ddfa8_0_83_4id5k4j4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3e51ddfa8_0_83_4id5k4j4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44224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3e51ddfa8_0_83_b2p05k0l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e3e51ddfa8_0_83_b2p05k0l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720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db74fwu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db74fwu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3e51ddfa8_0_83_2owekssn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e3e51ddfa8_0_83_2owekssn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3232116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3e51ddfa8_0_83_bsfvsm1w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e3e51ddfa8_0_83_bsfvsm1w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9592792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3e51ddfa8_0_83_qu3d5m3c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e3e51ddfa8_0_83_qu3d5m3c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7727874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ijjb8op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ijjb8op7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2998327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swp09h20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swp09h20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281707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0to6uubl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0to6uubl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533765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2ufaz59w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2ufaz59w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70855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m3qcr4pv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m3qcr4pv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509800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j1jhxtqu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j1jhxtqu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064320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3e51ddfa8_0_83_kj42m0fa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3e51ddfa8_0_83_kj42m0fa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4571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9y0njevp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9y0njevp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3e51ddfa8_0_83_hrkq3ku0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3e51ddfa8_0_83_hrkq3ku0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371969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3e51ddfa8_0_83_oz1umv4r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3e51ddfa8_0_83_oz1umv4r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49123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3e51ddfa8_0_83_b8t6fliz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e3e51ddfa8_0_83_b8t6fliz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9203793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3e51ddfa8_0_83_ujr8i3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3e51ddfa8_0_83_ujr8i37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32490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3e51ddfa8_0_83_7q05ttfl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e3e51ddfa8_0_83_7q05ttfl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420306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3e51ddfa8_0_83_3n7ev47r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e3e51ddfa8_0_83_3n7ev47r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805434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3e51ddfa8_0_83_rhtcbwiv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e3e51ddfa8_0_83_rhtcbwiv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8225843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3e51ddfa8_0_83_2xwe947a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e3e51ddfa8_0_83_2xwe947a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2480013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u4recstg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u4recstg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995723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qwv8jbld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qwv8jbld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4770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2lmtp31f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2lmtp31f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goq0pwoe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goq0pwoe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7504762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5gkxipsz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5gkxipsz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031462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1fs525rk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1fs525rk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4857456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oo751phh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oo751phh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7719402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5r6vmcsn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5r6vmcsn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9251062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rpg8634k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rpg8634k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854745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z412qydm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z412qydm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9653457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g0alkgzl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g0alkgzl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2120868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wbkv1da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wbkv1da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1895815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vidxqmci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vidxqmci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2293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3e51ddfa8_0_83_pcvhhiqn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ge3e51ddfa8_0_83_pcvhhiqn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3e51ddfa8_0_83_4c4idyuu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e3e51ddfa8_0_83_4c4idyuu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915916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3e51ddfa8_0_83_f6gra14n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3e51ddfa8_0_83_f6gra14n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9144383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3e51ddfa8_0_83_rxawka7l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3e51ddfa8_0_83_rxawka7l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5195383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3e51ddfa8_0_83_b8zkto9l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3e51ddfa8_0_83_b8zkto9l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1671234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3e51ddfa8_0_83_k3olq9vl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e3e51ddfa8_0_83_k3olq9vl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268846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3e51ddfa8_0_83_lsb1oc2f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3e51ddfa8_0_83_lsb1oc2f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881706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3e51ddfa8_0_83_w7jbrm0s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e3e51ddfa8_0_83_w7jbrm0s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487906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3e51ddfa8_0_83_okx3egmg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e3e51ddfa8_0_83_okx3egmg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96727"/>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3e51ddfa8_0_83_6oijx5tc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e3e51ddfa8_0_83_6oijx5tc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999541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3e51ddfa8_0_83_5lgq62pz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e3e51ddfa8_0_83_5lgq62pz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14736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bwmt1k25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bwmt1k25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3e51ddfa8_0_83_8y3ik2su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e3e51ddfa8_0_83_8y3ik2su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705017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3e51ddfa8_0_83_xt49u4ar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e3e51ddfa8_0_83_xt49u4ar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834186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gel916q1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gel916q1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060451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4kulsh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4kulsh4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160747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yolkqaz6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yolkqaz6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081136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dt6hujln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dt6hujln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7357881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qe42ysbo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qe42ysbo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0110905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q6kkrd3t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q6kkrd3t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1551485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shstpuh0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shstpuh0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65586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3e51ddfa8_0_83_fkp9apqd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e3e51ddfa8_0_83_fkp9apqd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6167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wgh4dry1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wgh4dry1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2axogdmc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2axogdmc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3171255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5oo0naj2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5oo0naj2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951519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44d2sbn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44d2sbn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871578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f2htjjjx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f2htjjjx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448385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mozpyaw1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mozpyaw1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110325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bmh0lsoo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bmh0lsoo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0204814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x8xvwmm4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x8xvwmm4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4322842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nksirfm2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nksirfm2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5490522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gffuc99v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gffuc99v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495349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mwp20da8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mwp20da8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5444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6ybyhuv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6ybyhuv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u9it0abl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u9it0abl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622196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tumslehv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tumslehv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3915445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1t9y0fvw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1t9y0fvw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4321902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ckq268mf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ckq268mf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794367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v4qhpzyv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v4qhpzyv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39203255"/>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327tbq3l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327tbq3l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4624207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waandmpo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waandmpo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402943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_krgftuo9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_krgftuo9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7901454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3e51ddfa8_0_83_7vv524ma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3e51ddfa8_0_83_7vv524ma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5421681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3e51ddfa8_0_83_ficpx3yy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e3e51ddfa8_0_83_ficpx3yy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66383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3e51ddfa8_0_83_czrb6jjs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e3e51ddfa8_0_83_czrb6jjs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3e51ddfa8_0_83_jd6gjwta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3e51ddfa8_0_83_jd6gjwta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073426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3e51ddfa8_0_83_13mn6e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e3e51ddfa8_0_83_13mn6e4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005208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3e51ddfa8_0_83_f73oxllw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3e51ddfa8_0_83_f73oxllw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6272688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3e51ddfa8_0_83_4bhocq9w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3e51ddfa8_0_83_4bhocq9w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7127912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3e51ddfa8_0_83_321qxmtt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3e51ddfa8_0_83_321qxmtt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69930104"/>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3e51ddfa8_0_83_ecp2mf5t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e3e51ddfa8_0_83_ecp2mf5t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3668361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3e51ddfa8_0_83_9v7b0r1j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e3e51ddfa8_0_83_9v7b0r1j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6198098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3e51ddfa8_0_83_ftnan9fh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3e51ddfa8_0_83_ftnan9fh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898772"/>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3e51ddfa8_0_83_lzbg3jp0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e3e51ddfa8_0_83_lzbg3jp0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5933722"/>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3e51ddfa8_0_83_nmp8r7kn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e3e51ddfa8_0_83_nmp8r7kn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5605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3e51ddfa8_0_83_ysvytlct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e3e51ddfa8_0_83_ysvytlct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e3e51ddfa8_0_83_ae0uaeu1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ge3e51ddfa8_0_83_ae0uaeu1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6018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e3e51ddfa8_0_83_4y9fer8f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e3e51ddfa8_0_83_4y9fer8f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96352033"/>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3e51ddfa8_0_83_3rs0cb00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e3e51ddfa8_0_83_3rs0cb00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98831160"/>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3e51ddfa8_0_83_jvtrnyzn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e3e51ddfa8_0_83_jvtrnyzn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2011652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e3e51ddfa8_0_83_0ksb8zgt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ge3e51ddfa8_0_83_0ksb8zgt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690789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e3e51ddfa8_0_83_t1yd1q7w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ge3e51ddfa8_0_83_t1yd1q7w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428371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3e51ddfa8_0_83_hijv81d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e3e51ddfa8_0_83_hijv81d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83667768"/>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e3e51ddfa8_0_83_u7a2ewbx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ge3e51ddfa8_0_83_u7a2ewbx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3640997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3e51ddfa8_0_83_tws2nsxo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e3e51ddfa8_0_83_tws2nsxo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7734770"/>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3e51ddfa8_0_83_6x8yyjqs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e3e51ddfa8_0_83_6x8yyjqs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6711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wep6wj1g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wep6wj1g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3e51ddfa8_0_83_qbm16n0c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ge3e51ddfa8_0_83_qbm16n0c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e3e51ddfa8_0_83_6tpdk42a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e3e51ddfa8_0_83_6tpdk42a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4880939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e3e51ddfa8_0_83_fv1mqtna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e3e51ddfa8_0_83_fv1mqtna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3351500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3e51ddfa8_0_83_7wqscgu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e3e51ddfa8_0_83_7wqscgu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3951565"/>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e3e51ddfa8_0_83_6jczaa70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e3e51ddfa8_0_83_6jczaa70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958948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e3e51ddfa8_0_83_vawwt63h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e3e51ddfa8_0_83_vawwt63h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0796070"/>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e3e51ddfa8_0_83_nvahynbe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ge3e51ddfa8_0_83_nvahynbe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8201014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e3e51ddfa8_0_83_6setotdh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e3e51ddfa8_0_83_6setotdh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01064384"/>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e3e51ddfa8_0_83_558tvrmd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e3e51ddfa8_0_83_558tvrmd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8393215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e3e51ddfa8_0_83_jnae4fq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ge3e51ddfa8_0_83_jnae4fq1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511119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e3e51ddfa8_0_83_awfwbl3y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ge3e51ddfa8_0_83_awfwbl3y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5543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51ddfa8_0_83_sg8sg6s5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e3e51ddfa8_0_83_sg8sg6s5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3e51ddfa8_0_83_8cl1iyky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e3e51ddfa8_0_83_8cl1iyky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06530621"/>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3e51ddfa8_0_83_60vzg4iz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ge3e51ddfa8_0_83_60vzg4iz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17333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e3e51ddfa8_0_83_nwtrfh7c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ge3e51ddfa8_0_83_nwtrfh7c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513974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e3e51ddfa8_0_83_tqnhs8ku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Google Shape;562;ge3e51ddfa8_0_83_tqnhs8ku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068480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e3e51ddfa8_0_83_i1wgqilq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ge3e51ddfa8_0_83_i1wgqilq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8696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e3e51ddfa8_0_83_df9gn2nj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ge3e51ddfa8_0_83_df9gn2nj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752477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e3e51ddfa8_0_83_f7t4wvh3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ge3e51ddfa8_0_83_f7t4wvh3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2537591"/>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e3e51ddfa8_0_83_86gj104c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ge3e51ddfa8_0_83_86gj104c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640035"/>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e3e51ddfa8_0_83_m25ohkyl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ge3e51ddfa8_0_83_m25ohkyl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247903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e3e51ddfa8_0_83_whs74nvt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ge3e51ddfa8_0_83_whs74nvt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90012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e3e51ddfa8_0_83_uv0demik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e3e51ddfa8_0_83_uv0demik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e3e51ddfa8_0_83_5r4u00eh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ge3e51ddfa8_0_83_5r4u00eh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275312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e3e51ddfa8_0_83_irv968d7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ge3e51ddfa8_0_83_irv968d7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4278528"/>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e3e51ddfa8_0_83_wbvzklfh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ge3e51ddfa8_0_83_wbvzklfh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001037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e3e51ddfa8_0_83_9xc6ormn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ge3e51ddfa8_0_83_9xc6ormn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0491534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e3e51ddfa8_0_83_uob1qvv6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8" name="Google Shape;628;ge3e51ddfa8_0_83_uob1qvv6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4103767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3e51ddfa8_0_83_nu23cqyq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ge3e51ddfa8_0_83_nu23cqyq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05115412"/>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e3e51ddfa8_0_83_shfywi8g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ge3e51ddfa8_0_83_shfywi8g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0754615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e3e51ddfa8_0_83_nu6hzxtu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ge3e51ddfa8_0_83_nu6hzxtu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4606774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e3e51ddfa8_0_83_nyt5p1a6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ge3e51ddfa8_0_83_nyt5p1a6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793850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e3e51ddfa8_0_83_3s1km4jn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ge3e51ddfa8_0_83_3s1km4jn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30951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3e51ddfa8_0_83_qupg3glw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e3e51ddfa8_0_83_qupg3glw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e3e51ddfa8_0_83_x1b6x72g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4" name="Google Shape;664;ge3e51ddfa8_0_83_x1b6x72g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5299932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e3e51ddfa8_0_83_ru1rwqqj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0" name="Google Shape;670;ge3e51ddfa8_0_83_ru1rwqqj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02694410"/>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e3e51ddfa8_0_83_eh4qgx94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6" name="Google Shape;676;ge3e51ddfa8_0_83_eh4qgx94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7566869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e3e51ddfa8_0_83_205sgwri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Google Shape;682;ge3e51ddfa8_0_83_205sgwri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0251839"/>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e3e51ddfa8_0_83_ru147lyu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0" name="Google Shape;700;ge3e51ddfa8_0_83_ru147lyu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1038597"/>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6" name="Google Shape;706;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5520962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o2itx13u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o2itx13u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9756218"/>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mw9c8pgr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mw9c8pgr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1103357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3g9yga5m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3g9yga5m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0306822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8x3tr0mi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8x3tr0mi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2841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12wflhgb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12wflhgb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4vq36l6z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4vq36l6z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50778916"/>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4cpbjadw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4cpbjadw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2963679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nkwqb2k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nkwqb2k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0686592"/>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99ir6ol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99ir6ol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755240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r7gfwytw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r7gfwytw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3768822"/>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98qb6yk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98qb6yk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467300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3e51ddfa8_0_83_x1o5vk8l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3e51ddfa8_0_83_x1o5vk8l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1914023"/>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3e51ddfa8_0_83_u47x163h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3e51ddfa8_0_83_u47x163h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41120644"/>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3e51ddfa8_0_83_adkmtgmj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3e51ddfa8_0_83_adkmtgmj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4346574"/>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3e51ddfa8_0_83_e04bmw2u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e3e51ddfa8_0_83_e04bmw2u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1710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e3e51ddfa8_0_83_qydhf3ce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e3e51ddfa8_0_83_qydhf3ce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3e51ddfa8_0_83_c06f0qyl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3e51ddfa8_0_83_c06f0qyl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467941"/>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3e51ddfa8_0_83_6aphjcu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e3e51ddfa8_0_83_6aphjcu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76382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3e51ddfa8_0_83_xhc8mmcp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e3e51ddfa8_0_83_xhc8mmcp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99043723"/>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3e51ddfa8_0_83_ap4ntqa4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e3e51ddfa8_0_83_ap4ntqa4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2634661"/>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3e51ddfa8_0_83_zuaup2lt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e3e51ddfa8_0_83_zuaup2lt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2842127"/>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tbyuspo2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tbyuspo2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38402450"/>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iw5dmbmx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iw5dmbmx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94566063"/>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dtrxl0zx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dtrxl0zx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58290162"/>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yob9srob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yob9srob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0428873"/>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s9g6o38w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s9g6o38w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1698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e3e51ddfa8_0_83_hg66u0o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e3e51ddfa8_0_83_hg66u0o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9ollrvsv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9ollrvsv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043046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5t4m3ebl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5t4m3ebl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95724864"/>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d54fpv70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d54fpv70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51403647"/>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sgtn3nbp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sgtn3nbp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2193538"/>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ww5ash5y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ww5ash5y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72618588"/>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3e51ddfa8_0_83_tukgo8mz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e3e51ddfa8_0_83_tukgo8mz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8276873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3e51ddfa8_0_83_j835xtrj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e3e51ddfa8_0_83_j835xtrj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2275503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3e51ddfa8_0_83_o6gzw7uw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3e51ddfa8_0_83_o6gzw7uw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0748794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3e51ddfa8_0_83_1ndkpfs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3e51ddfa8_0_83_1ndkpfs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4657642"/>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3e51ddfa8_0_83_opxsmo03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3e51ddfa8_0_83_opxsmo03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2955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3e51ddfa8_0_83_7kn2e81w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6" name="Google Shape;286;ge3e51ddfa8_0_83_7kn2e81w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3e51ddfa8_0_83_v9tohjks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e3e51ddfa8_0_83_v9tohjks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03720894"/>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3e51ddfa8_0_83_nk7y4buk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3e51ddfa8_0_83_nk7y4buk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21401508"/>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3e51ddfa8_0_83_g8bpzt3r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e3e51ddfa8_0_83_g8bpzt3r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0098505"/>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3e51ddfa8_0_83_4e4zedwe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e3e51ddfa8_0_83_4e4zedwe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1684556"/>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3e51ddfa8_0_83_2liojfww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e3e51ddfa8_0_83_2liojfww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130905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3e51ddfa8_0_83_nirlz7ob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e3e51ddfa8_0_83_nirlz7ob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8675833"/>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3e51ddfa8_0_83_sg7gpa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e3e51ddfa8_0_83_sg7gpa0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568778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3e51ddfa8_0_83_6yss9xma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e3e51ddfa8_0_83_6yss9xma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9262752"/>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e3e51ddfa8_0_83_lvtsqd2l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ge3e51ddfa8_0_83_lvtsqd2l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7588838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wj7rx2yi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wj7rx2yi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5344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3e51ddfa8_0_83_phtjq0ij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ge3e51ddfa8_0_83_phtjq0ij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xnq39vj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xnq39vj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4612040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r4el8gs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r4el8gs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4457979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epwbpjqr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epwbpjqr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83880584"/>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oxvgxdfo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oxvgxdfo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2920177"/>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kgel7sey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kgel7sey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06962413"/>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nzwynvhnq: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nzwynvhnq: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883388"/>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supwtl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supwtl7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4775114"/>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jg2a44du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jg2a44du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3483700"/>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3e51ddfa8_0_83_aacef4q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e3e51ddfa8_0_83_aacef4q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30621296"/>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3e51ddfa8_0_83_80344ba6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3e51ddfa8_0_83_80344ba6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76430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e3e51ddfa8_0_83_43nljma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e3e51ddfa8_0_83_43nljma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3e51ddfa8_0_83_jq2shqza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3e51ddfa8_0_83_jq2shqza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21460850"/>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3e51ddfa8_0_83_wi5yaau7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3e51ddfa8_0_83_wi5yaau7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7040615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3e51ddfa8_0_83_vbu4b1p3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e3e51ddfa8_0_83_vbu4b1p3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0693582"/>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3e51ddfa8_0_83_swqtjygq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3e51ddfa8_0_83_swqtjygq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59151904"/>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3e51ddfa8_0_83_drr17vyp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e3e51ddfa8_0_83_drr17vyp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7435498"/>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3e51ddfa8_0_83_jj097oze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e3e51ddfa8_0_83_jj097oze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3234705"/>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3e51ddfa8_0_83_o0zvyql7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e3e51ddfa8_0_83_o0zvyql7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92140839"/>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3e51ddfa8_0_83_kwg17s71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e3e51ddfa8_0_83_kwg17s71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7108182"/>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e3e51ddfa8_0_83_xr89v1ma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ge3e51ddfa8_0_83_xr89v1ma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5187645"/>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e51ddfa8_0_83_suu0tacu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e3e51ddfa8_0_83_suu0tacu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5240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ws8b0ib1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ws8b0ib1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gja7gc0b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gja7gc0b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hj20c6nn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hj20c6nn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21606382"/>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ywgwc2yh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ywgwc2yh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6247720"/>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t3zde0f7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t3zde0f7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52904425"/>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jas6v9ib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jas6v9ib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0871465"/>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78drw112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78drw112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51986958"/>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gfepfvbb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gfepfvbb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85520899"/>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bzej8cc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bzej8cc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254493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cnct5poa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cnct5poa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7561020"/>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uhotpbmi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uhotpbmi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9707530"/>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3e51ddfa8_0_83_l4b1yycm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e3e51ddfa8_0_83_l4b1yycm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7419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xo8byqzo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xo8byqzo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3e51ddfa8_0_83_douoi5qw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3e51ddfa8_0_83_douoi5qw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26601794"/>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3e51ddfa8_0_83_ud9nan0u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3e51ddfa8_0_83_ud9nan0u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7129128"/>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3e51ddfa8_0_83_13ksz2b0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3e51ddfa8_0_83_13ksz2b0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29457136"/>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3e51ddfa8_0_83_mwjfilv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3e51ddfa8_0_83_mwjfilv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46854558"/>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3e51ddfa8_0_83_ul16klkdi: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e3e51ddfa8_0_83_ul16klkdi: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9612124"/>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3e51ddfa8_0_83_5o5edxci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e3e51ddfa8_0_83_5o5edxci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707910"/>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3e51ddfa8_0_83_pdi70n6v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e3e51ddfa8_0_83_pdi70n6v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35138344"/>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3e51ddfa8_0_83_drgon4qm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e3e51ddfa8_0_83_drgon4qm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67935444"/>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e3e51ddfa8_0_83_ixqoh63c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e3e51ddfa8_0_83_ixqoh63c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7796739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e51ddfa8_0_83_v8qy0ycj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e3e51ddfa8_0_83_v8qy0ycj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5677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3e51ddfa8_0_83_nmcuejkk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6" name="Google Shape;316;ge3e51ddfa8_0_83_nmcuejkk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j6f4l2mh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j6f4l2mh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58291740"/>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1qpxp2vf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1qpxp2vf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24134964"/>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3e51ddfa8_0_83_5f6y1px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e3e51ddfa8_0_83_5f6y1px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05758492"/>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3e51ddfa8_0_83_d6gesxh5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e3e51ddfa8_0_83_d6gesxh5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86489186"/>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3e51ddfa8_0_83_e0k0tz12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e3e51ddfa8_0_83_e0k0tz12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48697105"/>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3xmdin8f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3xmdin8f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20684263"/>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svevr1wk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svevr1wk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2772830"/>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3e51ddfa8_0_83_4six4yaz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e3e51ddfa8_0_83_4six4yaz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73133489"/>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3e51ddfa8_0_83_n7sb3r81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e3e51ddfa8_0_83_n7sb3r81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67750627"/>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3e51ddfa8_0_83_uw1wzkmj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4" name="Google Shape;304;ge3e51ddfa8_0_83_uw1wzkmj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8798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e3e51ddfa8_0_83_08wzi5tw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e3e51ddfa8_0_83_08wzi5tw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3e51ddfa8_0_83_2cfbpms2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e3e51ddfa8_0_83_2cfbpms2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2401176"/>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3e51ddfa8_0_83_o3bh37f6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e3e51ddfa8_0_83_o3bh37f6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49350531"/>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3e51ddfa8_0_83_iqj1itit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e3e51ddfa8_0_83_iqj1itit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05712266"/>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3e51ddfa8_0_83_xn5yvcj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3e51ddfa8_0_83_xn5yvcj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72006738"/>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3e51ddfa8_0_83_5hn7uauh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3e51ddfa8_0_83_5hn7uauh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662055"/>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3e51ddfa8_0_83_sd8r1irp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3e51ddfa8_0_83_sd8r1irp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56370377"/>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3e51ddfa8_0_83_tsu5gb1k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e3e51ddfa8_0_83_tsu5gb1k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6381568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3e51ddfa8_0_83_h7i3x91q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3e51ddfa8_0_83_h7i3x91q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3417126"/>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3e51ddfa8_0_83_zdq8eorf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e3e51ddfa8_0_83_zdq8eorf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82977719"/>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3e51ddfa8_0_83_3rw9s7ra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e3e51ddfa8_0_83_3rw9s7ra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4312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3e51ddfa8_0_83_lm2lmoz0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e3e51ddfa8_0_83_lm2lmoz0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3e51ddfa8_0_83_l24ct2fn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e3e51ddfa8_0_83_l24ct2fn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75507517"/>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3e51ddfa8_0_83_cncqfhbm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e3e51ddfa8_0_83_cncqfhbm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69063431"/>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3e51ddfa8_0_83_ygni2h5h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e3e51ddfa8_0_83_ygni2h5h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8932999"/>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3e51ddfa8_0_83_f6b9f8zk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e3e51ddfa8_0_83_f6b9f8zk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0062892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e3e51ddfa8_0_83_0rxjf1oe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ge3e51ddfa8_0_83_0rxjf1oe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38967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e3e51ddfa8_0_83_v7s6bzd7s: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e3e51ddfa8_0_83_v7s6bzd7s: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e3e51ddfa8_0_83_vqcl5g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e3e51ddfa8_0_83_vqcl5g0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e3e51ddfa8_0_83_qy3vi63u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ge3e51ddfa8_0_83_qy3vi63u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e3e51ddfa8_0_83_sqkzs48s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2" name="Google Shape;352;ge3e51ddfa8_0_83_sqkzs48s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3e51ddfa8_0_83_6wzdck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ge3e51ddfa8_0_83_6wzdck5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e3e51ddfa8_0_83_o9pul6jk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e3e51ddfa8_0_83_o9pul6jk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e3e51ddfa8_0_83_5g3618pa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e3e51ddfa8_0_83_5g3618pa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e3e51ddfa8_0_83_dopphpgl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ge3e51ddfa8_0_83_dopphpgl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3e51ddfa8_0_83_ridj6lzo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ge3e51ddfa8_0_83_ridj6lzo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e3e51ddfa8_0_83_vellgapl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e3e51ddfa8_0_83_vellgapl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3e51ddfa8_0_83_e9mbxdyr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e3e51ddfa8_0_83_e9mbxdyr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3e51ddfa8_0_83_78hlesuo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ge3e51ddfa8_0_83_78hlesuo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e3e51ddfa8_0_83_ojqkn6ic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ge3e51ddfa8_0_83_ojqkn6ic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e3e51ddfa8_0_83_49xewhu0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e3e51ddfa8_0_83_49xewhu0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e3e51ddfa8_0_83_37u75wnt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ge3e51ddfa8_0_83_37u75wnt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e3e51ddfa8_0_83_19ck15oh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e3e51ddfa8_0_83_19ck15oh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3e51ddfa8_0_83_cmubf6axl: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e3e51ddfa8_0_83_cmubf6axl: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e3e51ddfa8_0_83_f572mywd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4" name="Google Shape;424;ge3e51ddfa8_0_83_f572mywd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3e51ddfa8_0_83_d9lrntpx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e3e51ddfa8_0_83_d9lrntpx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e3e51ddfa8_0_83_6egtng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6" name="Google Shape;436;ge3e51ddfa8_0_83_6egtng5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e3e51ddfa8_0_83_oph2yf2w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ge3e51ddfa8_0_83_oph2yf2w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e3e51ddfa8_0_83_woxjg6ha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8" name="Google Shape;448;ge3e51ddfa8_0_83_woxjg6ha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e3e51ddfa8_0_83_s6vv9j7p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ge3e51ddfa8_0_83_s6vv9j7p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e3e51ddfa8_0_83_x0nte2mm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0" name="Google Shape;460;ge3e51ddfa8_0_83_x0nte2mm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e3e51ddfa8_0_83_g1cri5pb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ge3e51ddfa8_0_83_g1cri5pb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e3e51ddfa8_0_83_41j9me77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2" name="Google Shape;472;ge3e51ddfa8_0_83_41j9me77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e3e51ddfa8_0_83_w0eprb3x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e3e51ddfa8_0_83_w0eprb3x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e3e51ddfa8_0_83_00gdpl29o: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e3e51ddfa8_0_83_00gdpl29o: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e3e51ddfa8_0_83_4r0el1ao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e3e51ddfa8_0_83_4r0el1ao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e3e51ddfa8_0_83_kgq5xwf2x: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e3e51ddfa8_0_83_kgq5xwf2x: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e3e51ddfa8_0_83_u3vce72la: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e3e51ddfa8_0_83_u3vce72la: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e3e51ddfa8_0_83_qxxrbn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Google Shape;502;ge3e51ddfa8_0_83_qxxrbn83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e3e51ddfa8_0_83_0fb2jlpz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e3e51ddfa8_0_83_0fb2jlpz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e3e51ddfa8_0_83_d72c0rb1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4" name="Google Shape;514;ge3e51ddfa8_0_83_d72c0rb1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e3e51ddfa8_0_83_6umrpupon: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ge3e51ddfa8_0_83_6umrpupon: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e3e51ddfa8_0_83_yjijq44x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ge3e51ddfa8_0_83_yjijq44x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3e51ddfa8_0_83_jgirp4nfr: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e3e51ddfa8_0_83_jgirp4nfr: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e3e51ddfa8_0_83_x0gpo237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ge3e51ddfa8_0_83_x0gpo237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3e51ddfa8_0_83_s481iyte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e3e51ddfa8_0_83_s481iyte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e3e51ddfa8_0_83_67itbqquy: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4" name="Google Shape;544;ge3e51ddfa8_0_83_67itbqquy: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e3e51ddfa8_0_83_vfxi8m2j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0" name="Google Shape;550;ge3e51ddfa8_0_83_vfxi8m2j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e3e51ddfa8_0_83_1u0i76da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6" name="Google Shape;556;ge3e51ddfa8_0_83_1u0i76da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e3e51ddfa8_0_83_fkhi0cfiw: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Google Shape;562;ge3e51ddfa8_0_83_fkhi0cfiw: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e3e51ddfa8_0_83_9jsjv26vg: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Google Shape;568;ge3e51ddfa8_0_83_9jsjv26vg: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e3e51ddfa8_0_83_mqcbcri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4" name="Google Shape;574;ge3e51ddfa8_0_83_mqcbcri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e3e51ddfa8_0_83_782vgc2y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ge3e51ddfa8_0_83_782vgc2y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e3e51ddfa8_0_83_0fptsvctf: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ge3e51ddfa8_0_83_0fptsvctf: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e3e51ddfa8_0_83_by8cv93g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ge3e51ddfa8_0_83_by8cv93g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e3e51ddfa8_0_83_0xcnpsyjm: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ge3e51ddfa8_0_83_0xcnpsyjm: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3e51ddfa8_0_83_55apxurkz: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e3e51ddfa8_0_83_55apxurkz: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e3e51ddfa8_0_83_vdhz67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ge3e51ddfa8_0_83_vdhz677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e3e51ddfa8_0_83_u6ig7r05k: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0" name="Google Shape;610;ge3e51ddfa8_0_83_u6ig7r05k: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e3e51ddfa8_0_83_dvhwlf96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6" name="Google Shape;616;ge3e51ddfa8_0_83_dvhwlf96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e3e51ddfa8_0_83_q2sfni4bt: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ge3e51ddfa8_0_83_q2sfni4bt: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e3e51ddfa8_0_83_3xuyo4jkh: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8" name="Google Shape;628;ge3e51ddfa8_0_83_3xuyo4jkh: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e3e51ddfa8_0_83_vnkx64db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ge3e51ddfa8_0_83_vnkx64dbp: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e3e51ddfa8_0_83_zr13049c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ge3e51ddfa8_0_83_zr13049c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e3e51ddfa8_0_83_3qwtrwn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ge3e51ddfa8_0_83_3qwtrwn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e3e51ddfa8_0_83_8qz77osju: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ge3e51ddfa8_0_83_8qz77osju: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e3e51ddfa8_0_83_t7skttdnv: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8" name="Google Shape;658;ge3e51ddfa8_0_83_t7skttdnv: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e3e51ddfa8_0_83_l74ocb4a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e3e51ddfa8_0_83_l74ocb4a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e3e51ddfa8_0_83_6im0035he: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4" name="Google Shape;664;ge3e51ddfa8_0_83_6im0035he: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e3e51ddfa8_0_83_sfny4nqoc: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0" name="Google Shape;670;ge3e51ddfa8_0_83_sfny4nqoc: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e3e51ddfa8_0_83_qstyrmsw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6" name="Google Shape;676;ge3e51ddfa8_0_83_qstyrmsw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e3e51ddfa8_0_83_6pry2bnz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Google Shape;682;ge3e51ddfa8_0_83_6pry2bnz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e3e51ddfa8_0_83_pcy3snnnb: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8" name="Google Shape;688;ge3e51ddfa8_0_83_pcy3snnnb: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e3e51ddfa8_0_83_0h52zyjn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4" name="Google Shape;694;ge3e51ddfa8_0_83_0h52zyjn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e3e51ddfa8_0_83_8b0alxwx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0" name="Google Shape;700;ge3e51ddfa8_0_83_8b0alxwx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e3e51ddfa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6" name="Google Shape;706;ge3e51ddfa8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3e51ddfa8_0_83_v51ri5ojj: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ge3e51ddfa8_0_83_v51ri5ojj: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3985248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e3e51ddfa8_0_83_w4k1zx2hd: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e3e51ddfa8_0_83_w4k1zx2hd: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1070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ubtitle Pag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209358" y="459344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llage Title and Subtitle Page">
  <p:cSld name="TITLE_1">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Google Shape;60;p15"/>
          <p:cNvPicPr preferRelativeResize="0"/>
          <p:nvPr/>
        </p:nvPicPr>
        <p:blipFill rotWithShape="1">
          <a:blip r:embed="rId3">
            <a:alphaModFix/>
          </a:blip>
          <a:srcRect/>
          <a:stretch/>
        </p:blipFill>
        <p:spPr>
          <a:xfrm>
            <a:off x="0" y="2381"/>
            <a:ext cx="9144000" cy="5138738"/>
          </a:xfrm>
          <a:prstGeom prst="rect">
            <a:avLst/>
          </a:prstGeom>
          <a:noFill/>
          <a:ln>
            <a:noFill/>
          </a:ln>
        </p:spPr>
      </p:pic>
      <p:sp>
        <p:nvSpPr>
          <p:cNvPr id="61" name="Google Shape;61;p15"/>
          <p:cNvSpPr/>
          <p:nvPr/>
        </p:nvSpPr>
        <p:spPr>
          <a:xfrm>
            <a:off x="642600" y="1358950"/>
            <a:ext cx="7943100" cy="2833800"/>
          </a:xfrm>
          <a:prstGeom prst="roundRect">
            <a:avLst>
              <a:gd name="adj" fmla="val 16667"/>
            </a:avLst>
          </a:prstGeom>
          <a:solidFill>
            <a:srgbClr val="FFFFFF">
              <a:alpha val="70200"/>
            </a:srgbClr>
          </a:solidFill>
          <a:ln w="38100" cap="flat" cmpd="sng">
            <a:solidFill>
              <a:srgbClr val="D500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5"/>
          <p:cNvSpPr txBox="1">
            <a:spLocks noGrp="1"/>
          </p:cNvSpPr>
          <p:nvPr>
            <p:ph type="ctrTitle"/>
          </p:nvPr>
        </p:nvSpPr>
        <p:spPr>
          <a:xfrm>
            <a:off x="311708" y="1244950"/>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3" name="Google Shape;63;p15"/>
          <p:cNvSpPr txBox="1">
            <a:spLocks noGrp="1"/>
          </p:cNvSpPr>
          <p:nvPr>
            <p:ph type="subTitle" idx="1"/>
          </p:nvPr>
        </p:nvSpPr>
        <p:spPr>
          <a:xfrm>
            <a:off x="311700" y="3334500"/>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Page" type="secHead">
  <p:cSld name="SECTION_HEADER">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67" name="Google Shape;67;p16"/>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0" name="Google Shape;70;p17"/>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1" name="Google Shape;71;p17"/>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5" name="Google Shape;75;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6" name="Google Shape;76;p18"/>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8927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9" name="Google Shape;79;p19"/>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561625" y="202675"/>
            <a:ext cx="50979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2" name="Google Shape;82;p20"/>
          <p:cNvSpPr txBox="1">
            <a:spLocks noGrp="1"/>
          </p:cNvSpPr>
          <p:nvPr>
            <p:ph type="body" idx="1"/>
          </p:nvPr>
        </p:nvSpPr>
        <p:spPr>
          <a:xfrm>
            <a:off x="311700" y="1389600"/>
            <a:ext cx="42549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3" name="Google Shape;83;p20"/>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6" name="Google Shape;86;p21"/>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2"/>
          <p:cNvSpPr txBox="1">
            <a:spLocks noGrp="1"/>
          </p:cNvSpPr>
          <p:nvPr>
            <p:ph type="title"/>
          </p:nvPr>
        </p:nvSpPr>
        <p:spPr>
          <a:xfrm>
            <a:off x="270750" y="1680900"/>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0" name="Google Shape;90;p22"/>
          <p:cNvSpPr txBox="1">
            <a:spLocks noGrp="1"/>
          </p:cNvSpPr>
          <p:nvPr>
            <p:ph type="subTitle" idx="1"/>
          </p:nvPr>
        </p:nvSpPr>
        <p:spPr>
          <a:xfrm>
            <a:off x="270750" y="3250800"/>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30200" algn="l" rtl="0">
              <a:lnSpc>
                <a:spcPct val="115000"/>
              </a:lnSpc>
              <a:spcBef>
                <a:spcPts val="0"/>
              </a:spcBef>
              <a:spcAft>
                <a:spcPts val="0"/>
              </a:spcAft>
              <a:buSzPts val="1600"/>
              <a:buChar char="●"/>
              <a:defRPr/>
            </a:lvl1pPr>
            <a:lvl2pPr marL="914400" lvl="1" indent="-330200" algn="l" rtl="0">
              <a:lnSpc>
                <a:spcPct val="115000"/>
              </a:lnSpc>
              <a:spcBef>
                <a:spcPts val="1600"/>
              </a:spcBef>
              <a:spcAft>
                <a:spcPts val="0"/>
              </a:spcAft>
              <a:buSzPts val="16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92" name="Google Shape;92;p22"/>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3"/>
          <p:cNvSpPr txBox="1">
            <a:spLocks noGrp="1"/>
          </p:cNvSpPr>
          <p:nvPr>
            <p:ph type="body" idx="1"/>
          </p:nvPr>
        </p:nvSpPr>
        <p:spPr>
          <a:xfrm>
            <a:off x="369650" y="37933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600"/>
              <a:buNone/>
              <a:defRPr/>
            </a:lvl1pPr>
          </a:lstStyle>
          <a:p>
            <a:endParaRPr/>
          </a:p>
        </p:txBody>
      </p:sp>
      <p:sp>
        <p:nvSpPr>
          <p:cNvPr id="95" name="Google Shape;95;p2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8" name="Google Shape;98;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30200" algn="ctr" rtl="0">
              <a:lnSpc>
                <a:spcPct val="115000"/>
              </a:lnSpc>
              <a:spcBef>
                <a:spcPts val="0"/>
              </a:spcBef>
              <a:spcAft>
                <a:spcPts val="0"/>
              </a:spcAft>
              <a:buSzPts val="1600"/>
              <a:buChar char="●"/>
              <a:defRPr/>
            </a:lvl1pPr>
            <a:lvl2pPr marL="914400" lvl="1" indent="-330200" algn="ctr" rtl="0">
              <a:lnSpc>
                <a:spcPct val="115000"/>
              </a:lnSpc>
              <a:spcBef>
                <a:spcPts val="1600"/>
              </a:spcBef>
              <a:spcAft>
                <a:spcPts val="0"/>
              </a:spcAft>
              <a:buSzPts val="16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9" name="Google Shape;99;p24"/>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5"/>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375202" y="273844"/>
            <a:ext cx="8140200" cy="779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000"/>
              <a:buFont typeface="Tahoma"/>
              <a:buNone/>
              <a:defRPr sz="3000">
                <a:latin typeface="Tahoma"/>
                <a:ea typeface="Tahoma"/>
                <a:cs typeface="Tahoma"/>
                <a:sym typeface="Tahoma"/>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4" name="Google Shape;104;p26"/>
          <p:cNvSpPr txBox="1">
            <a:spLocks noGrp="1"/>
          </p:cNvSpPr>
          <p:nvPr>
            <p:ph type="body" idx="1"/>
          </p:nvPr>
        </p:nvSpPr>
        <p:spPr>
          <a:xfrm>
            <a:off x="477078" y="1157288"/>
            <a:ext cx="8038500" cy="3475500"/>
          </a:xfrm>
          <a:prstGeom prst="rect">
            <a:avLst/>
          </a:prstGeom>
          <a:noFill/>
          <a:ln>
            <a:noFill/>
          </a:ln>
        </p:spPr>
        <p:txBody>
          <a:bodyPr spcFirstLastPara="1" wrap="square" lIns="68575" tIns="34275" rIns="68575" bIns="34275" anchor="t" anchorCtr="0">
            <a:normAutofit/>
          </a:bodyPr>
          <a:lstStyle>
            <a:lvl1pPr marL="457200" lvl="0" indent="-374650" algn="l" rtl="0">
              <a:lnSpc>
                <a:spcPct val="100000"/>
              </a:lnSpc>
              <a:spcBef>
                <a:spcPts val="800"/>
              </a:spcBef>
              <a:spcAft>
                <a:spcPts val="0"/>
              </a:spcAft>
              <a:buClr>
                <a:srgbClr val="DB244D"/>
              </a:buClr>
              <a:buSzPts val="2300"/>
              <a:buChar char="•"/>
              <a:defRPr sz="2100">
                <a:latin typeface="Tahoma"/>
                <a:ea typeface="Tahoma"/>
                <a:cs typeface="Tahoma"/>
                <a:sym typeface="Tahoma"/>
              </a:defRPr>
            </a:lvl1pPr>
            <a:lvl2pPr marL="914400" lvl="1" indent="-361950" algn="l" rtl="0">
              <a:lnSpc>
                <a:spcPct val="100000"/>
              </a:lnSpc>
              <a:spcBef>
                <a:spcPts val="400"/>
              </a:spcBef>
              <a:spcAft>
                <a:spcPts val="0"/>
              </a:spcAft>
              <a:buClr>
                <a:srgbClr val="DB244D"/>
              </a:buClr>
              <a:buSzPts val="2100"/>
              <a:buChar char="•"/>
              <a:defRPr sz="2000">
                <a:latin typeface="Tahoma"/>
                <a:ea typeface="Tahoma"/>
                <a:cs typeface="Tahoma"/>
                <a:sym typeface="Tahoma"/>
              </a:defRPr>
            </a:lvl2pPr>
            <a:lvl3pPr marL="1371600" lvl="2" indent="-355600" algn="l" rtl="0">
              <a:lnSpc>
                <a:spcPct val="100000"/>
              </a:lnSpc>
              <a:spcBef>
                <a:spcPts val="400"/>
              </a:spcBef>
              <a:spcAft>
                <a:spcPts val="0"/>
              </a:spcAft>
              <a:buClr>
                <a:srgbClr val="DB244D"/>
              </a:buClr>
              <a:buSzPts val="2000"/>
              <a:buChar char="•"/>
              <a:defRPr sz="1800">
                <a:latin typeface="Tahoma"/>
                <a:ea typeface="Tahoma"/>
                <a:cs typeface="Tahoma"/>
                <a:sym typeface="Tahoma"/>
              </a:defRPr>
            </a:lvl3pPr>
            <a:lvl4pPr marL="1828800" lvl="3" indent="-355600" algn="l" rtl="0">
              <a:lnSpc>
                <a:spcPct val="90000"/>
              </a:lnSpc>
              <a:spcBef>
                <a:spcPts val="400"/>
              </a:spcBef>
              <a:spcAft>
                <a:spcPts val="0"/>
              </a:spcAft>
              <a:buClr>
                <a:srgbClr val="DB244D"/>
              </a:buClr>
              <a:buSzPts val="2000"/>
              <a:buChar char="•"/>
              <a:defRPr sz="1800">
                <a:latin typeface="Tahoma"/>
                <a:ea typeface="Tahoma"/>
                <a:cs typeface="Tahoma"/>
                <a:sym typeface="Tahoma"/>
              </a:defRPr>
            </a:lvl4pPr>
            <a:lvl5pPr marL="2286000" lvl="4" indent="-323850" algn="l" rtl="0">
              <a:lnSpc>
                <a:spcPct val="90000"/>
              </a:lnSpc>
              <a:spcBef>
                <a:spcPts val="400"/>
              </a:spcBef>
              <a:spcAft>
                <a:spcPts val="0"/>
              </a:spcAft>
              <a:buClr>
                <a:srgbClr val="DB244D"/>
              </a:buClr>
              <a:buSzPts val="1500"/>
              <a:buChar char="•"/>
              <a:defRPr>
                <a:latin typeface="Tahoma"/>
                <a:ea typeface="Tahoma"/>
                <a:cs typeface="Tahoma"/>
                <a:sym typeface="Tahoma"/>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5" name="Google Shape;105;p26"/>
          <p:cNvSpPr txBox="1">
            <a:spLocks noGrp="1"/>
          </p:cNvSpPr>
          <p:nvPr>
            <p:ph type="sldNum" idx="12"/>
          </p:nvPr>
        </p:nvSpPr>
        <p:spPr>
          <a:xfrm>
            <a:off x="6820727" y="4714643"/>
            <a:ext cx="499500" cy="3774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9" name="Google Shape;109;p2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0" name="Google Shape;110;p2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SzPts val="2100"/>
              <a:buNone/>
              <a:defRPr sz="1800" b="1"/>
            </a:lvl1pPr>
            <a:lvl2pPr marL="914400" lvl="1" indent="-228600" algn="l" rtl="0">
              <a:lnSpc>
                <a:spcPct val="90000"/>
              </a:lnSpc>
              <a:spcBef>
                <a:spcPts val="400"/>
              </a:spcBef>
              <a:spcAft>
                <a:spcPts val="0"/>
              </a:spcAft>
              <a:buSzPts val="1700"/>
              <a:buNone/>
              <a:defRPr sz="1500" b="1"/>
            </a:lvl2pPr>
            <a:lvl3pPr marL="1371600" lvl="2" indent="-228600" algn="l" rtl="0">
              <a:lnSpc>
                <a:spcPct val="90000"/>
              </a:lnSpc>
              <a:spcBef>
                <a:spcPts val="400"/>
              </a:spcBef>
              <a:spcAft>
                <a:spcPts val="0"/>
              </a:spcAft>
              <a:buSzPts val="1600"/>
              <a:buNone/>
              <a:defRPr sz="1400" b="1"/>
            </a:lvl3pPr>
            <a:lvl4pPr marL="1828800" lvl="3" indent="-228600" algn="l" rtl="0">
              <a:lnSpc>
                <a:spcPct val="90000"/>
              </a:lnSpc>
              <a:spcBef>
                <a:spcPts val="400"/>
              </a:spcBef>
              <a:spcAft>
                <a:spcPts val="0"/>
              </a:spcAft>
              <a:buSzPts val="1400"/>
              <a:buNone/>
              <a:defRPr sz="1200" b="1"/>
            </a:lvl4pPr>
            <a:lvl5pPr marL="2286000" lvl="4" indent="-228600" algn="l" rtl="0">
              <a:lnSpc>
                <a:spcPct val="90000"/>
              </a:lnSpc>
              <a:spcBef>
                <a:spcPts val="400"/>
              </a:spcBef>
              <a:spcAft>
                <a:spcPts val="0"/>
              </a:spcAft>
              <a:buSzPts val="14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1" name="Google Shape;111;p2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30200" algn="l" rtl="0">
              <a:lnSpc>
                <a:spcPct val="90000"/>
              </a:lnSpc>
              <a:spcBef>
                <a:spcPts val="800"/>
              </a:spcBef>
              <a:spcAft>
                <a:spcPts val="0"/>
              </a:spcAft>
              <a:buSzPts val="1600"/>
              <a:buChar char="•"/>
              <a:defRPr/>
            </a:lvl1pPr>
            <a:lvl2pPr marL="914400" lvl="1" indent="-330200" algn="l" rtl="0">
              <a:lnSpc>
                <a:spcPct val="90000"/>
              </a:lnSpc>
              <a:spcBef>
                <a:spcPts val="400"/>
              </a:spcBef>
              <a:spcAft>
                <a:spcPts val="0"/>
              </a:spcAft>
              <a:buSzPts val="1600"/>
              <a:buChar char="•"/>
              <a:defRPr/>
            </a:lvl2pPr>
            <a:lvl3pPr marL="1371600" lvl="2" indent="-330200" algn="l" rtl="0">
              <a:lnSpc>
                <a:spcPct val="90000"/>
              </a:lnSpc>
              <a:spcBef>
                <a:spcPts val="400"/>
              </a:spcBef>
              <a:spcAft>
                <a:spcPts val="0"/>
              </a:spcAft>
              <a:buSzPts val="1600"/>
              <a:buChar char="•"/>
              <a:defRPr/>
            </a:lvl3pPr>
            <a:lvl4pPr marL="1828800" lvl="3" indent="-330200" algn="l" rtl="0">
              <a:lnSpc>
                <a:spcPct val="90000"/>
              </a:lnSpc>
              <a:spcBef>
                <a:spcPts val="400"/>
              </a:spcBef>
              <a:spcAft>
                <a:spcPts val="0"/>
              </a:spcAft>
              <a:buSzPts val="1600"/>
              <a:buChar char="•"/>
              <a:defRPr/>
            </a:lvl4pPr>
            <a:lvl5pPr marL="2286000" lvl="4" indent="-330200" algn="l" rtl="0">
              <a:lnSpc>
                <a:spcPct val="90000"/>
              </a:lnSpc>
              <a:spcBef>
                <a:spcPts val="400"/>
              </a:spcBef>
              <a:spcAft>
                <a:spcPts val="0"/>
              </a:spcAft>
              <a:buSzPts val="16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7"/>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3" name="Google Shape;11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14" name="Google Shape;114;p27"/>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Tahoma"/>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7" name="Google Shape;117;p2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406400" algn="l" rtl="0">
              <a:lnSpc>
                <a:spcPct val="90000"/>
              </a:lnSpc>
              <a:spcBef>
                <a:spcPts val="800"/>
              </a:spcBef>
              <a:spcAft>
                <a:spcPts val="0"/>
              </a:spcAft>
              <a:buSzPts val="2800"/>
              <a:buChar char="•"/>
              <a:defRPr sz="2400"/>
            </a:lvl1pPr>
            <a:lvl2pPr marL="914400" lvl="1" indent="-381000" algn="l" rtl="0">
              <a:lnSpc>
                <a:spcPct val="90000"/>
              </a:lnSpc>
              <a:spcBef>
                <a:spcPts val="400"/>
              </a:spcBef>
              <a:spcAft>
                <a:spcPts val="0"/>
              </a:spcAft>
              <a:buSzPts val="2400"/>
              <a:buChar char="•"/>
              <a:defRPr sz="2100"/>
            </a:lvl2pPr>
            <a:lvl3pPr marL="1371600" lvl="2" indent="-361950" algn="l" rtl="0">
              <a:lnSpc>
                <a:spcPct val="90000"/>
              </a:lnSpc>
              <a:spcBef>
                <a:spcPts val="400"/>
              </a:spcBef>
              <a:spcAft>
                <a:spcPts val="0"/>
              </a:spcAft>
              <a:buSzPts val="2100"/>
              <a:buChar char="•"/>
              <a:defRPr sz="1800"/>
            </a:lvl3pPr>
            <a:lvl4pPr marL="1828800" lvl="3" indent="-336550" algn="l" rtl="0">
              <a:lnSpc>
                <a:spcPct val="90000"/>
              </a:lnSpc>
              <a:spcBef>
                <a:spcPts val="400"/>
              </a:spcBef>
              <a:spcAft>
                <a:spcPts val="0"/>
              </a:spcAft>
              <a:buSzPts val="1700"/>
              <a:buChar char="•"/>
              <a:defRPr sz="1500"/>
            </a:lvl4pPr>
            <a:lvl5pPr marL="2286000" lvl="4" indent="-336550" algn="l" rtl="0">
              <a:lnSpc>
                <a:spcPct val="90000"/>
              </a:lnSpc>
              <a:spcBef>
                <a:spcPts val="400"/>
              </a:spcBef>
              <a:spcAft>
                <a:spcPts val="0"/>
              </a:spcAft>
              <a:buSzPts val="17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18" name="Google Shape;118;p2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1400"/>
              <a:buNone/>
              <a:defRPr sz="1200"/>
            </a:lvl1pPr>
            <a:lvl2pPr marL="914400" lvl="1" indent="-228600" algn="l" rtl="0">
              <a:lnSpc>
                <a:spcPct val="90000"/>
              </a:lnSpc>
              <a:spcBef>
                <a:spcPts val="400"/>
              </a:spcBef>
              <a:spcAft>
                <a:spcPts val="0"/>
              </a:spcAft>
              <a:buSzPts val="1200"/>
              <a:buNone/>
              <a:defRPr sz="1100"/>
            </a:lvl2pPr>
            <a:lvl3pPr marL="1371600" lvl="2" indent="-228600" algn="l" rtl="0">
              <a:lnSpc>
                <a:spcPct val="90000"/>
              </a:lnSpc>
              <a:spcBef>
                <a:spcPts val="400"/>
              </a:spcBef>
              <a:spcAft>
                <a:spcPts val="0"/>
              </a:spcAft>
              <a:buSzPts val="1000"/>
              <a:buNone/>
              <a:defRPr sz="900"/>
            </a:lvl3pPr>
            <a:lvl4pPr marL="1828800" lvl="3" indent="-228600" algn="l" rtl="0">
              <a:lnSpc>
                <a:spcPct val="90000"/>
              </a:lnSpc>
              <a:spcBef>
                <a:spcPts val="400"/>
              </a:spcBef>
              <a:spcAft>
                <a:spcPts val="0"/>
              </a:spcAft>
              <a:buSzPts val="900"/>
              <a:buNone/>
              <a:defRPr sz="800"/>
            </a:lvl4pPr>
            <a:lvl5pPr marL="2286000" lvl="4" indent="-228600" algn="l" rtl="0">
              <a:lnSpc>
                <a:spcPct val="90000"/>
              </a:lnSpc>
              <a:spcBef>
                <a:spcPts val="400"/>
              </a:spcBef>
              <a:spcAft>
                <a:spcPts val="0"/>
              </a:spcAft>
              <a:buSzPts val="9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19" name="Google Shape;119;p28"/>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1" name="Google Shape;121;p28"/>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Tahoma"/>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4" name="Google Shape;124;p29"/>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SzPts val="2100"/>
              <a:buNone/>
              <a:defRPr sz="1800">
                <a:solidFill>
                  <a:srgbClr val="888888"/>
                </a:solidFill>
              </a:defRPr>
            </a:lvl1pPr>
            <a:lvl2pPr marL="914400" lvl="1" indent="-228600" algn="l" rtl="0">
              <a:lnSpc>
                <a:spcPct val="90000"/>
              </a:lnSpc>
              <a:spcBef>
                <a:spcPts val="400"/>
              </a:spcBef>
              <a:spcAft>
                <a:spcPts val="0"/>
              </a:spcAft>
              <a:buSzPts val="1700"/>
              <a:buNone/>
              <a:defRPr sz="1500">
                <a:solidFill>
                  <a:srgbClr val="888888"/>
                </a:solidFill>
              </a:defRPr>
            </a:lvl2pPr>
            <a:lvl3pPr marL="1371600" lvl="2" indent="-228600" algn="l" rtl="0">
              <a:lnSpc>
                <a:spcPct val="90000"/>
              </a:lnSpc>
              <a:spcBef>
                <a:spcPts val="400"/>
              </a:spcBef>
              <a:spcAft>
                <a:spcPts val="0"/>
              </a:spcAft>
              <a:buSzPts val="1600"/>
              <a:buNone/>
              <a:defRPr sz="1400">
                <a:solidFill>
                  <a:srgbClr val="888888"/>
                </a:solidFill>
              </a:defRPr>
            </a:lvl3pPr>
            <a:lvl4pPr marL="1828800" lvl="3" indent="-228600" algn="l" rtl="0">
              <a:lnSpc>
                <a:spcPct val="90000"/>
              </a:lnSpc>
              <a:spcBef>
                <a:spcPts val="400"/>
              </a:spcBef>
              <a:spcAft>
                <a:spcPts val="0"/>
              </a:spcAft>
              <a:buSzPts val="1400"/>
              <a:buNone/>
              <a:defRPr sz="1200">
                <a:solidFill>
                  <a:srgbClr val="888888"/>
                </a:solidFill>
              </a:defRPr>
            </a:lvl4pPr>
            <a:lvl5pPr marL="2286000" lvl="4" indent="-228600" algn="l" rtl="0">
              <a:lnSpc>
                <a:spcPct val="90000"/>
              </a:lnSpc>
              <a:spcBef>
                <a:spcPts val="400"/>
              </a:spcBef>
              <a:spcAft>
                <a:spcPts val="0"/>
              </a:spcAft>
              <a:buSzPts val="14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5" name="Google Shape;125;p29"/>
          <p:cNvSpPr txBox="1">
            <a:spLocks noGrp="1"/>
          </p:cNvSpPr>
          <p:nvPr>
            <p:ph type="dt" idx="10"/>
          </p:nvPr>
        </p:nvSpPr>
        <p:spPr>
          <a:xfrm>
            <a:off x="219902" y="4649752"/>
            <a:ext cx="4331100" cy="5091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27" name="Google Shape;127;p29"/>
          <p:cNvSpPr txBox="1">
            <a:spLocks noGrp="1"/>
          </p:cNvSpPr>
          <p:nvPr>
            <p:ph type="sldNum" idx="12"/>
          </p:nvPr>
        </p:nvSpPr>
        <p:spPr>
          <a:xfrm>
            <a:off x="5784572" y="4767261"/>
            <a:ext cx="6138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ahoma"/>
                <a:ea typeface="Tahoma"/>
                <a:cs typeface="Tahoma"/>
                <a:sym typeface="Tahoma"/>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pic>
        <p:nvPicPr>
          <p:cNvPr id="51" name="Google Shape;51;p13" descr="This is our PowerPoint Template Background.  It contains the Virginia Department of Education Logo." title="VDOE Template Background"/>
          <p:cNvPicPr preferRelativeResize="0"/>
          <p:nvPr/>
        </p:nvPicPr>
        <p:blipFill rotWithShape="1">
          <a:blip r:embed="rId18">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311700" y="8137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D50032"/>
              </a:buClr>
              <a:buSzPts val="2800"/>
              <a:buFont typeface="Josefin Sans"/>
              <a:buNone/>
              <a:defRPr sz="2800" b="1" i="0" u="none" strike="noStrike" cap="none">
                <a:solidFill>
                  <a:srgbClr val="D50032"/>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48625" y="1386425"/>
            <a:ext cx="85206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rgbClr val="101820"/>
              </a:buClr>
              <a:buSzPts val="1600"/>
              <a:buFont typeface="Josefin Sans"/>
              <a:buChar char="●"/>
              <a:defRPr sz="1600" b="1" i="0" u="none" strike="noStrike" cap="none">
                <a:solidFill>
                  <a:srgbClr val="101820"/>
                </a:solidFill>
                <a:latin typeface="Josefin Sans"/>
                <a:ea typeface="Josefin Sans"/>
                <a:cs typeface="Josefin Sans"/>
                <a:sym typeface="Josefin Sans"/>
              </a:defRPr>
            </a:lvl1pPr>
            <a:lvl2pPr marL="914400" marR="0" lvl="1" indent="-330200" algn="l" rtl="0">
              <a:lnSpc>
                <a:spcPct val="115000"/>
              </a:lnSpc>
              <a:spcBef>
                <a:spcPts val="1600"/>
              </a:spcBef>
              <a:spcAft>
                <a:spcPts val="0"/>
              </a:spcAft>
              <a:buClr>
                <a:schemeClr val="dk2"/>
              </a:buClr>
              <a:buSzPts val="1600"/>
              <a:buFont typeface="Josefin Sans"/>
              <a:buChar char="○"/>
              <a:defRPr sz="1600" b="1" i="0" u="none" strike="noStrike" cap="none">
                <a:solidFill>
                  <a:schemeClr val="dk2"/>
                </a:solidFill>
                <a:latin typeface="Josefin Sans"/>
                <a:ea typeface="Josefin Sans"/>
                <a:cs typeface="Josefin Sans"/>
                <a:sym typeface="Josefin Sans"/>
              </a:defRPr>
            </a:lvl2pPr>
            <a:lvl3pPr marL="1371600" marR="0" lvl="2" indent="-317500" algn="l" rtl="0">
              <a:lnSpc>
                <a:spcPct val="115000"/>
              </a:lnSpc>
              <a:spcBef>
                <a:spcPts val="1600"/>
              </a:spcBef>
              <a:spcAft>
                <a:spcPts val="0"/>
              </a:spcAft>
              <a:buClr>
                <a:srgbClr val="D50032"/>
              </a:buClr>
              <a:buSzPts val="1400"/>
              <a:buFont typeface="Josefin Sans"/>
              <a:buChar char="■"/>
              <a:defRPr sz="1400" b="1" i="0" u="none" strike="noStrike" cap="none">
                <a:solidFill>
                  <a:srgbClr val="D50032"/>
                </a:solidFill>
                <a:latin typeface="Josefin Sans"/>
                <a:ea typeface="Josefin Sans"/>
                <a:cs typeface="Josefin Sans"/>
                <a:sym typeface="Josefin Sans"/>
              </a:defRPr>
            </a:lvl3pPr>
            <a:lvl4pPr marL="1828800" marR="0" lvl="3"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4pPr>
            <a:lvl5pPr marL="2286000" marR="0" lvl="4" indent="-317500" algn="l" rtl="0">
              <a:lnSpc>
                <a:spcPct val="115000"/>
              </a:lnSpc>
              <a:spcBef>
                <a:spcPts val="1600"/>
              </a:spcBef>
              <a:spcAft>
                <a:spcPts val="0"/>
              </a:spcAft>
              <a:buClr>
                <a:srgbClr val="D50032"/>
              </a:buClr>
              <a:buSzPts val="1400"/>
              <a:buFont typeface="Josefin Sans"/>
              <a:buChar char="○"/>
              <a:defRPr sz="1400" b="0" i="1" u="none" strike="noStrike" cap="none">
                <a:solidFill>
                  <a:srgbClr val="D50032"/>
                </a:solidFill>
                <a:latin typeface="Josefin Sans"/>
                <a:ea typeface="Josefin Sans"/>
                <a:cs typeface="Josefin Sans"/>
                <a:sym typeface="Josefin Sans"/>
              </a:defRPr>
            </a:lvl5pPr>
            <a:lvl6pPr marL="2743200" marR="0" lvl="5"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6pPr>
            <a:lvl7pPr marL="3200400" marR="0" lvl="6" indent="-317500" algn="l" rtl="0">
              <a:lnSpc>
                <a:spcPct val="115000"/>
              </a:lnSpc>
              <a:spcBef>
                <a:spcPts val="1600"/>
              </a:spcBef>
              <a:spcAft>
                <a:spcPts val="0"/>
              </a:spcAft>
              <a:buClr>
                <a:schemeClr val="dk2"/>
              </a:buClr>
              <a:buSzPts val="1400"/>
              <a:buFont typeface="Josefin Sans"/>
              <a:buChar char="●"/>
              <a:defRPr sz="1400" b="0" i="0" u="none" strike="noStrike" cap="none">
                <a:solidFill>
                  <a:schemeClr val="dk2"/>
                </a:solidFill>
                <a:latin typeface="Josefin Sans"/>
                <a:ea typeface="Josefin Sans"/>
                <a:cs typeface="Josefin Sans"/>
                <a:sym typeface="Josefin Sans"/>
              </a:defRPr>
            </a:lvl7pPr>
            <a:lvl8pPr marL="3657600" marR="0" lvl="7" indent="-317500" algn="l" rtl="0">
              <a:lnSpc>
                <a:spcPct val="115000"/>
              </a:lnSpc>
              <a:spcBef>
                <a:spcPts val="1600"/>
              </a:spcBef>
              <a:spcAft>
                <a:spcPts val="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8pPr>
            <a:lvl9pPr marL="4114800" marR="0" lvl="8" indent="-317500" algn="l" rtl="0">
              <a:lnSpc>
                <a:spcPct val="115000"/>
              </a:lnSpc>
              <a:spcBef>
                <a:spcPts val="1600"/>
              </a:spcBef>
              <a:spcAft>
                <a:spcPts val="1600"/>
              </a:spcAft>
              <a:buClr>
                <a:schemeClr val="dk2"/>
              </a:buClr>
              <a:buSzPts val="1400"/>
              <a:buFont typeface="Josefin Sans"/>
              <a:buChar char="■"/>
              <a:defRPr sz="1400" b="1" i="0" u="none" strike="noStrike" cap="none">
                <a:solidFill>
                  <a:schemeClr val="dk2"/>
                </a:solidFill>
                <a:latin typeface="Josefin Sans"/>
                <a:ea typeface="Josefin Sans"/>
                <a:cs typeface="Josefin Sans"/>
                <a:sym typeface="Josefin Sans"/>
              </a:defRPr>
            </a:lvl9pPr>
          </a:lstStyle>
          <a:p>
            <a:endParaRPr/>
          </a:p>
        </p:txBody>
      </p:sp>
      <p:sp>
        <p:nvSpPr>
          <p:cNvPr id="54" name="Google Shape;54;p13"/>
          <p:cNvSpPr txBox="1">
            <a:spLocks noGrp="1"/>
          </p:cNvSpPr>
          <p:nvPr>
            <p:ph type="sldNum" idx="12"/>
          </p:nvPr>
        </p:nvSpPr>
        <p:spPr>
          <a:xfrm>
            <a:off x="237258" y="4607392"/>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Please do not leave out Asian Americans and Hispanic Americans in the new standards.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think history must include some memorization of facts.  The importance of historical thinking skills is obvious but somethings must simply be remembered.  If we never make students commit certain things to memory then we are setting them up for failure in college and beyond.  Critical thinking must first include learning the facts to be critical about.  Many of my students say they can't study because they do not have a good memory.  The memory must be used and exercised.  It is imperative that students have a core base of knowledge that they can refer back to when needed.  Teaching critical thinking skills without facts is not teaching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 d,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 d, h) The Mercator projection is a cylindrical map projection presented by Flemish geographer and cartographer Gerardus Mercator in 1569. Mercator maps distort the shape and relative size of continents, particularly near the poles. This is why Greenland appears to be similar in size to all of South America on Mercator maps, when in fact South America is more than eight times larger than Greenland. Without using an accurate map… students will not be able to learn these standards. This will affect them throughout their entire life as a student in the state of Virginia.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are taught to be model citizens, while learning inaccurate history. People who were not model citizens got benefits, resources and privileges. Cognitive dissonance will set in if it hasn’t already. This is a disservice to all students.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 Students learn about the 13 14 15 amendments but they don’t learn the significance of these amendments to Foundational Black Americans and how these amendments were the beginning of a form of reparations. These amendments have since been expanded to include many different peoples and it was the sacrifices of the Foundational Black Americans that allowed other groups of people to come to this country and get access to the tangibles and resources here in America.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Curious that the students learn about citing and giving proper credit to intellectual property but they haven’t learned about the Patent office and how the creation of the patent office allowed European colonizers to steal the intellectual property of the Foundational Black Americans.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Students learn about Sojourner Truth but the speech everyone knows is fiction. All accounts of the story is that she was well spoken and the famous interpretation was written in the manner for propaganda sake.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the New Deal but not that Roosevelt tried to give Foundational Black Americas reparations with the New Deal. Students do not learn about opened the borders to many different groups of Europeans who weren’t here in big numbers and were able to benefit from the New Deal that was originally promised to Foundational Black Americans.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110534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USII.1c The history of immigration from various countries and where people settled is important to US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942101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49" name="Google Shape;349;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3a.  Consider adding Hispanics, Native Americans, and those of Chinese ancestry.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516915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61" name="Google Shape;361;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781752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7" name="Google Shape;367;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386783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3" name="Google Shape;373;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390677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379" name="Google Shape;379;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550275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85" name="Google Shape;385;p7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WHII.1h - Using a decision-making model to analyze and explain the incentives for and consequences of a specific choice made ( Page 8):  It is biased and misleading to allege “increased Arab hostility” as a “cost” of the World War I mandate system because this erroneously associates “Arabs” with “hostility towards western nations” during that era, when in fact the Arabs sided with the western nations in an uprising against the Ottomans (i.e. Lawrence of Arabia, etc.).    Recommended improvements to CF example of cost-benefit analysis chart: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“Increased Arab hostility toward Western nations” and replace with “Fragmentation of Middle East (by Sykes-Picot Agreement) into smaller less viable nation states.”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DELETE “Heightened religious tension in the area”  and replace with “Suppression and delay of self-determination as espoused by Woodrow Wilson and the League of Nations.”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119623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97" name="Google Shape;397;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167113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3" name="Google Shape;403;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7666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Sexism.  It's a real part of history! Women's resistance to inequity seems to be omitted except for the right to vote; gender in general/as a lens is not addressed. Just like you cannot address racial inequity without addressing racism, you can't address gender inequity without discussing sexism. And glaringly no civil rights for LGBTQ, no Stonewall.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51" name="Google Shape;451;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 f, g,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6651740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3" name="Google Shape;463;p8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 d,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 d, h) The Mercator projection is a cylindrical map projection presented by Flemish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geographer and cartographer Gerardus Mercator in 1569. Mercator maps distort the shape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relative size of continents, particularly near the poles. This is why Greenland appears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similar in size to all of South America on Mercator maps, when in fact South America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than eight times larger than Greenland. Without using an accurate map… students will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be able to learn these standards. This will affect them throughout their entire life as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 in the 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are taught to be model citizens, while learning inaccurate history. People who were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model citizens got benefits, resources and privileges. Cognitive dissonance will set in if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hasn’t already. This is a 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 Students learn about the 13 14 15 amendments but they don’t learn the significance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amendments to Foundational Black Americans and how these amendments were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beginning of a form of reparations. These amendments have since been expanded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many different peoples and it was the sacrifices of the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 that allowed other groups of people to come to this country and get access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tangibles and resources here in America.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Curious that the students learn about citing and giving proper credit to intellectual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property but they haven’t learned about the Patent office and how the creation of the patent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office allowed European colonizers to steal the intellectual property of the Foundational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Black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Students learn about Sojourner Truth but the speech everyone knows is fiction.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accounts of the story is that she was well spoken and the famous interpretation was 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manner for propaganda sake.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the New Deal but not that Roosevelt tried to give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Americas reparations with the New Deal. Students do not learn about opened the borders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many different groups of Europeans who weren’t here in big numbers and were able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benefit from the New Deal that was originally promised to Foundational Black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4052035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9" name="Google Shape;469;p8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 d, h, i, 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 d, h) The Mercator projection is a cylindrical map projection presented by Flemish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geographer and cartographer Gerardus Mercator in 1569. Mercator maps distort the shape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relative size of continents, particularly near the poles. This is why Greenland appears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similar in size to all of South America on Mercator maps, when in fact South America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than eight times larger than Greenland. Without using an accurate map… students will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be able to learn these standards. This will affect them throughout their entire life as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 in the 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are taught to be model citizens, while learning inaccurate history. People who were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model citizens got benefits, resources and privileges. Cognitive dissonance will set in if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hasn’t already. This is a disservice to all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 Students learn about the 13 14 15 amendments but they don’t learn the significance of</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amendments to Foundational Black Americans and how these amendments were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beginning of a form of reparations. These amendments have since been expanded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many different peoples and it was the sacrifices of the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 that allowed other groups of people to come to this country and get access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tangibles and resources here in America.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Curious that the students learn about citing and giving proper credit to intellectual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property but they haven’t learned about the Patent office and how the creation of the patent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office allowed European colonizers to steal the intellectual property of the Foundational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Black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 Students learn about Sojourner Truth but the speech everyone knows is fiction.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accounts of the story is that she was well spoken and the famous interpretation was written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manner for propaganda sake.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the New Deal but not that Roosevelt tried to give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Americas reparations with the New Deal. Students do not learn about opened the borders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many different groups of Europeans who weren’t here in big numbers and were able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benefit from the New Deal that was originally promised to Foundational Black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588813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 the states of America taught by economic region. Including the mid-atlantic, rust belt/manufactring base, etc. Or take those regions into consideration and update the geographical regions to make them more realistic. Virginia in the mid-atlantic, a deep south, a sun belt, etc. Also teach the different megalopolis's of America.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329636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Economic inequality. Suggested reading - The Color of Money Black Banks and the Racial Wealth Gap by Mehrsa Baradaran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780616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standards should be incorporated into standard 4 (especially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169810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USII.2b - I agree with recommendations of VAAHEC's report. Yeah, Madam C.J. Walker!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608621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Why are those cities selected for grouping and recognition. No other standard relates to Juneau, Alaska. If students need to know those cities, there should be a connection to one of the other standards to justify their memorization of that city.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1220780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 The Mercator projection is a cylindrical map projection presented by Flemish geographer and cartographer Gerardus Mercator in 1569. Mercator maps distort the shape and relative size of continents, particularly near the poles. This is why Greenland appears to be similar in size to all of South America on Mercator maps, when in fact South America is more than eight times larger than Greenland. Without using an accurate map… students will not be able to learn these standards. This will affect them throughout their entire life as a student in the 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791807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61" name="Google Shape;361;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8028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feel that our expectations for our 7th graders are way too high. Eliminating the SOL was the right thing to do, and to substitute Document Analysis and DBQ writing are excellent substitutes/changes, for these skills definitely support our students as the prepare for HS. I just feel that we are trying to cover too much content for 7th grade minds, which are still in development, and struggle to retain a majority of what they learn in US History, especially when Math and English are so very important for 7th grade. Should we not scale back the content, and perhaps focus on broader themes, or perhaps on very specific content, which would support and back up the Document Analysis and DBQ writing?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7" name="Google Shape;367;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946977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3" name="Google Shape;373;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54627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85" name="Google Shape;385;p7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WHII.14d. Analyzing the increasing impact of terrorism (Page 72):  It is biased and misleading that the only examples of international terrorism provided are ones in which the perpetrators happened to be Arab and/or Muslim.  Recommended improvements: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SOL from “Analyzing the increasing impacts of terrorism” to “Analyzing the increasing impacts of international and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Change CF “Examples of International Terrorism” to “Examples of International and Domestic Terrorism” as follows: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ADD the Zionist terrorist bombing of the King David Hotel in Jerusalem, Palestine, on July 22, 1946, killing 91 and seriously injuring 46 people (mostly Palestinians and British), and one of the most lethal terrorist attacks of the 20th century [1]</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ii.      ADD the Oklahoma City bombing of the Alfred P. Murrah Federal Building in Oklahoma, on Wednesday, April 19, 1995, which killed at least 168 people and injured more than 680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iii.      ADD lynching murder of thousands of African Americans in the US between 1880 – 1970.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iv.      DELETE the example of Munich.”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708449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97" name="Google Shape;397;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5349692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3" name="Google Shape;403;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780997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51" name="Google Shape;451;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417095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3" name="Google Shape;463;p8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 The Mercator projection is a cylindrical map projection presented by Flemish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geographer and cartographer Gerardus Mercator in 1569. Mercator maps distort the shape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relative size of continents, particularly near the poles. This is why Greenland appears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similar in size to all of South America on Mercator maps, when in fact South America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than eight times larger than Greenland. Without using an accurate map… students will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be able to learn these standards. This will affect them throughout their entire life as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 in the 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708893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9" name="Google Shape;469;p8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 The Mercator projection is a cylindrical map projection presented by Flemish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geographer and cartographer Gerardus Mercator in 1569. Mercator maps distort the shape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and relative size of continents, particularly near the poles. This is why Greenland appears to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 similar in size to all of South America on Mercator maps, when in fact South America 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more than eight times larger than Greenland. Without using an accurate map… students will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not be able to learn these standards. This will affect them throughout their entire life as 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 in the state of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5463014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3b Should include President Grant's effort for Reconstruction, and that many whites in the north lost interest in Reconstruction by 1876. 3c should provide more examples of Frederick Douglass' accomplishments on promoting human rights.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341618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5)Hiram Revels was the first African American to serve in the U.S. Congress and served as U.S. Senator from Mississippi 1870 – 1871.  He was also the first Native American Indian U.S. Senator as a member of the Lumbee tribe.  He also was a Minister in the African Methodist Episcopal Church and President of what is now Alcorn State University.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https://www.biography.com/political-figure/hiram-r-revels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USII.3b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6)Joseph Rainey was the first African American member of the U.S. House of Representatives from South Carolina 1870 – 1879 and the 2nd African American to serve in U.S. Congress.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https://www.smithsonianmag.com/history/joseph-rainey-first-black-congressman-180976502/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USII.3b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2)Richard Cain was the first Native American Indian to serve in the U.S. House of Representatives from South Carolina 1873 – 1875 and 1877 – 1879 as a member of the Cherokee tribe.  He was also African American.  He was a minister for the African Methodist Episcopal Church and helped to found Paul Quinn College and served as its president.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https://history.house.gov/People/Detail/10470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USII.3b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3)Romualdo Pacheco was the first Latino American to represent a state (California) in U.S. Congress.  He was the first Mexican American to serve as Governor of California.  He served in 1875.  He served as Lieutenant Governor of California 1871 – 1875.  He served in the U.S. House of Representatives from California 1879 – 1883.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https://history.house.gov/People/Listing/P/PACHECO,-Romualdo-(P000003)/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USII.3b</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6406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 Other</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Examine the remains of the confederacy and how memorabilia became treasured, and an influx of statues and buildings were named after confederate icons along with the Jim Crow Act to scare, and demean African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614436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USII.3c is better than the previous wording but is still problematic in the way that it presents lee, focusing on the reconciliation piece. Also, he did not just remain silent about laws related to African Americans; he was silent as Washington College students lynched African Americans. He was silent on violence against African Americans.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993722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Economic inequality. Suggested reading - The Color of Money Black Banks and the Racial Wealth Gap by Mehrsa Baradaran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029644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think we should consider removing this section of USII.3 Lincoln and Douglass can be added into Civil Rights, and due to recent events, R. Lee can be discussed in 6th grade, and then not in 7th.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3545980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It would be helpful to include a link to present-day voter suppression that occurs in many states, which are similar in intent, if not form, to those efforts that appeared after the passage of these amendments.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As a unequivocal supporter of slavery, the legacy of Robert E. Lee should be removed from the standards. In place of this content, students should learn about the Compromise of 1877 and how the agreement struck effectively ended Reconstruction and created the circumstances for the creation of the Jim Crow south.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205329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USII.3a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USII.3b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USII.3c - I agree with recommendations of VAAHEC's report. Underscore that Lee's name would be weaponized in the future as a tactic to intimidate Black people, in naming schools, roads, places, etc. Explore existence of the name today in communities and what it means - do project based learning to repeal this name.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172493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Needs further explanation of the "Lost Cause" movement. Specifically how that movement was designed to ignore the racial superiority justification of creating a nation based on slavery.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2770852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the significant of the 13 14 15 amendments to the constitution but they do not learn that these amendments were written specifically for Foundational Black Americans. This was the first form of reparations offered and denied to the former enslaved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do NOT learn about the formation of the KKK which happened a few years before the Civil War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do NOT learn that the legacy of Abe Lincoln is that he would have kept the enslaved persons in bondage if it would have saved the union.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6406103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13th amendment spurred localities to find new ways to emprision persons of color assuring continued free labor. likewise after the 15th amendment, localities created tests which in effect prevented non-white people from exercising the right to vote. This continues to this day (ID requirements, etc)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188163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USII.3 Include women during reconstruction: Susan B. Anthony, Elizabeth Cady Stanton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5655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11" name="Google Shape;211;p4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Focus needs to stay on historical facts regardless of how we personally feel about those facts.  We all have a past and can learn from it.  Changing the wording or focus does not change where we were and how we grew through those challenges.  These changes seem to focus mostly on black lives and the hardships they endured.  We are a whole culture of different backgrounds that make us all stronger today.  Teach history &amp; geography, not social injustice.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49" name="Google Shape;349;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"many generations later".  Be more specific here?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8679484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61" name="Google Shape;361;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296398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7" name="Google Shape;367;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8911931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3" name="Google Shape;373;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044363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379" name="Google Shape;379;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0088802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97" name="Google Shape;397;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685847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3" name="Google Shape;403;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8589405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51" name="Google Shape;451;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4410126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3" name="Google Shape;463;p8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the significant of the 13 14 15 amendments to the constitution but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do not learn that these amendments were written specifically for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 This was the first form of reparations offered and denied to the former enslaved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do NOT learn about the formation of the KKK which happened a few years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before the Civil War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do NOT learn that the legacy of Abe Lincoln is that he would have kept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persons in bondage if it would have saved the union.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515706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9" name="Google Shape;469;p8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the significant of the 13 14 15 amendments to the constitution but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they do not learn that these amendments were written specifically for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 This was the first form of reparations offered and denied to the former enslaved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Students do NOT learn about the formation of the KKK which happened a few years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before the Civil War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Students do NOT learn that the legacy of Abe Lincoln is that he would have kept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enslaved persons in bondage if it would have saved the union.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65380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Generally speaking, the US History: 1865 to Present course needs to review this period of United States history with a more critical view. Students should spend more time critically thinking about the United States and its policies and actions during this time, and how those things could have and should have been done differently. As well, there should be more effort to always connect a unit to the present day, and help students to see how actions taken in the past affect our present-day lives.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35" name="Google Shape;535;p9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Jackson Ward and Black Wall Street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"legacy" is not an appropriate word for Robert E. Lee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40 acres and a mule - taken away from freed slaves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6670027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47" name="Google Shape;547;p9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40 acres and a mule to African Americans retracted by Andrew Jackson and given to white farmers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 Jackson Ward, Black Wall Street, Tulsa, Oklahoma (massacre)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7653219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4c needs to provide more coverage to the discriminations faced by Asian immigrants. Their contributions to America are also not mentioned. This has not changed since 2008 and this continued marginalization is not acceptable.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1520643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12)Maggie Walker was the first African American woman to own a charter bank in the U.S. in Richmond and serve as its President in 1902.  Her bank was St. Luke Penny Savings Bank.  She later served as chairman of the board of directors when her bank merged with two others in Richmond to become The Consolidated Bank and Trust Company.  She also worked for women’s suffrage.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https://www.biography.com/scholar/maggie-lena-walker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USII.4d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1)Sonia Sotomayor is the first Latina American female U.S. Supreme Court Justice.  She is Puerto Rican American.  She has been serving since 2009.  She served as Judge of the U.S. Court of Appeals for the Second Circuit 1998 – 2009.  She was a professor at New York University School of Law 1998 – 2007.  She graduated from Yale Law School in 1979.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https://www.biography.com/law-figure/sonia-sotomayor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USII.4d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1684728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Too much of our year is spent on this sol in general.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3244836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USII.4b would be better if it also covered a small bit about the cultural changes that happened as a result of the 3rd wave of migration, the impact of these groups on American culture and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USII.4c, it somewhat misstates the truth about Chinese Exclusion but focusing just on the first act, and not the acts that followed two which banned Chinese immigration more permanently. That part should be more clearly worded to avoid confusion. Chinese Americans were also lynched in places like California, so that would be a way to include the experience of Asian Americans in more components of this standard.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2104926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Economic inequality. Suggested reading - The Color of Money Black Banks and the Racial Wealth Gap by Mehrsa Baradaran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991905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4c needs KKK, domestic terrorist organization permeated state and local governments, including police; white supremacy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4d needs Mother Jones, Eugene V. Debs, IWW, ILGWU, Triangle Shirtwaist Factory Fire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757952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think that we should redesign our focus on Westward Expansion. In the theme of equity and cultural awareness, I believe we should focus on our Native Populations, and their cultures. Instead of just talking about what happened to them, how about we focus on what/how/when their cultures impacted the development of the USA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7986451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 Other</a:t>
            </a:r>
            <a:endParaRPr sz="1400" b="0">
              <a:solidFill>
                <a:schemeClr val="dk1"/>
              </a:solidFill>
            </a:endParaRPr>
          </a:p>
        </p:txBody>
      </p:sp>
      <p:sp>
        <p:nvSpPr>
          <p:cNvPr id="205" name="Google Shape;205;p4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92432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The focus of the westward expansion element of this unit should be centered on the Native American experience and the way in which their land was invaded and stolen. As well, attention should be paid to the numerous treaties that were made and later violated by the U.S. government. It should be made clear that the concept of manifest destiny was misguided and based on racism.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This standard should include a connection to subsequent units, including the Civil Rights era and the present day, and how many of the laws and policies that became prevalent during this time simply were changed or adjusted over time to continue to oppress African-Americans and others.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The focus in this standard should shift away from the importance of people like John D. Rockefeller and Andrew Carnegie, and more on how their (mis)treatment of workers is what allowed them to become so successful.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8494875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USII.4a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USII.4b - I agree with recommendations of VAAHEC's report.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USII.4c - Yes! I agree with VAAHEC's recommendations. Also, explore names of Virginia places related to lynching centers: like city of Lynchburg; street names like "Whipping Post Way", in Fairfax County - how that history is with us today, and can we change it (project based learning opp).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USII.4d - I agree with VAAHEC's recommendations. Teach further about differences in intergenerational wealth between Blacks and Whites, and the further increase and impacts of wealth inequality and deregulation today - capitalism and the government's actions and exploring what should be the role of government here.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USII.4e - I agree with VAAHEC's recommendations. Be clear that all suffragettes weren't align, that different factions arose, particularly about whether to include Black women in voting rights. The named women here are often lumped together. Again, distill the movements they were the face of rather than being just about them. Focus on Virginia history that happened in Lorton, VA when women protestors at the White House where jailed and force-fed in prison here. There is a museum being created about this event and 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8465078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4431862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769706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8069821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2682657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9139320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6401301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4.a - American Indians were still not granted the ability to vote in light of the passage of the 15th amendment.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4.b - the rise and popularity of Nativism is noticeably absent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4.c - Jim Crow was more than separation. It was about restoring the slavery era power imbalance giving access to resources to wealthy and established whites.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4.e - Low wages should reference the disparity between races and gender regarding pay.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4.e - No mention of the concerted effort by the robber barons and elected leaders to deny/halt the rise of organized labor.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5697126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94418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7372192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5689131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0103476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 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3465069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Previous misinformation about American Indians make this standard obsolete.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 Students learn about immigration and the increase of different cultures adding to the melting pot that is USA. Students do NOT learn about reparations for the former enslaved Americans. Students are taught that everyone’s plight is important while putting the need for reparations on the backburner. A form of All Lives Matter … in the school system.  Students will do one of two things when they get here, and the ones who are in the “worry zone” normally completely tune out at this point of their Social Studies career.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Dr Plecker could be introduced here with regards to American Indians not being considered citizens until 1924 and were restricted to reservations or forced to identify as African Americans if they were not on reservations … but he’s not mentioned or taught.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Ida B Wells, but not that she had a successful lawsuit regarding being discriminated against on the train.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Students learn about Thomas Edison but not about Lewis Latimer who made the lightbulb possible. Students learn about the Chinese expansion of the railroads but not about the Foundational Black Americans who installed the original tracks.  Students learn about Rockefeller but not about his family coming from “old money”. Students learn about the migration of black people across the country but they do not learn about all the “Black Wall Streets” like Tulsa Ok and Seneca Village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about the women's suffrage movement and Susan B Anthony but not that she is a well known eugenicist.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789949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goverment sponsored erasure of Native American culture continues to this 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652482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USII.4a  Discrimination against Chinese; 1892 Chinese Exclusion Act;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 4b Discrimination against Syrian immigrants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 4c Mary McLeod Bethune founded National Council for Negro Women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 4d. Please include women of industry, e.g., Madam C.J. Walker; Olive Ann Beech; Elizabeth Arden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2125974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6237093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a:t>
            </a:r>
            <a:endParaRPr sz="1400" b="0">
              <a:solidFill>
                <a:schemeClr val="dk1"/>
              </a:solidFill>
            </a:endParaRPr>
          </a:p>
        </p:txBody>
      </p:sp>
      <p:sp>
        <p:nvSpPr>
          <p:cNvPr id="331" name="Google Shape;331;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7188693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37" name="Google Shape;337;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19, STANDARD USII.4b, Essential Knowledge,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“Reasons for the increase in immigration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Hope for better opportunities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Desire for religious freedom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Escape from oppressive governments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Desire for adventure...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Discrimination against immigrants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Chinese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Irish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Japanese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Jewish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Italian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Polish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Challenges faced by cities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Tenements and ghettos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Political corruption led by political machines”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Japanese should be added to this standard and the entire standard retained. As the Standards of Learning recognize, mass immigration to the U.S. during the 19th and 20th centuries worked alongside internal migrations to radically transform America economically, socially, and culturally. This material is central to any study of the United States following the Civil War and should be retained in the Standards of Learning going forward. Recognition of push factors like religious discrimination and pull factors like economic opportunity promote deeper understanding of the evolution of America as it transformed from an agrarian to an industrial society along with the challenges that shift entailed. This standard also provides essential background for understanding how reactions to mass migration led to racialized hatred against immigrant groups under discussion. This includes anti-immigration laws such as the Chinese Exclusion Act covered in USII.4d, the anti-Japanese Gentlemen's Agreement of 1907, the Immigration Act of 1917, the National Origins Formula of 1921, the Johnson-Reed Act of 1924, and the internment of Japanese Americans during World War II. The Johnson-Reed Act specifically targeted Asian migrants and Jews and Catholics from Eastern and Southern Europe. The ramifications of anti-immigration and anti-immigrant sentiment and laws are still being felt. Retaining Standard USII.4b offers students the opportunity to make connections between earlier periods and contemporary immigration policy. Additionally, discussion of 19th and 20th century immigration offers students the chance to explore their own backgrounds using the historical tools and methods detailed in Standard USII.1.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Japanese immigrants should be added to the list of immigrant groups that faced discrimination during mass migrations of the 19th and 20th centuries. Japanese immigrants faced restrictive federal policies including the Chinese Exclusion Act covered in USII.4d, the Gentlemen's Agreement of 1907 and the Asian Exclusion Act included in the Johnson-Reed Act of 1924. Japanese immigrants also faced state-level discriminatory legislation like California’s Alien Land Law (1913), which denied land ownership to persons born in Japan. Similar laws were passed in other western states. Japanese Americans also faced other forms of prejudice including segregated school and housing discrimination. Anti-Japanese sentiment ultimately led to the internment of Japanese Americans during World War II (USII.7c). Approximately one third of those interned were immigrants from Japan. Adding Japanese immigrants to the Standard provides context for the study of anti-Asian sentiment in the United States, American immigration policy, the United States in World War II, as well as the history of Japanese American internment.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05687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35" name="Google Shape;235;p4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43" name="Google Shape;343;p6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4789905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55" name="Google Shape;355;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4409038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61" name="Google Shape;361;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9082966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7" name="Google Shape;367;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455539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3" name="Google Shape;373;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3379303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379" name="Google Shape;379;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507690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391" name="Google Shape;391;p7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5274669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97" name="Google Shape;397;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96783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3" name="Google Shape;403;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1742220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9" name="Google Shape;409;p7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65396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41" name="Google Shape;241;p4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7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15" name="Google Shape;415;p7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5006972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21" name="Google Shape;421;p7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624290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27" name="Google Shape;427;p7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3386961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8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433" name="Google Shape;433;p8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5435658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39" name="Google Shape;439;p8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4117790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8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45" name="Google Shape;445;p8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8895698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51" name="Google Shape;451;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0956130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57" name="Google Shape;457;p8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4720278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3" name="Google Shape;463;p8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Previous misinformation about American Indians make this standard obsolete.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 Students learn about immigration and the increase of different cultures adding to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melting pot that is USA. Students do NOT learn about reparations for the former enslaved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 Students are taught that everyone’s plight is important while putting the need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reparations on the backburner. A form of All Lives Matter … in the school system.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will do one of two things when they get here, and the ones who are in the “worry zone”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normally completely tune out at this point of their Social Studies career.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Dr Plecker could be introduced here with regards to American Indians not being considered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until 1924 and were restricted to reservations or forced to identify as African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 if they were not on reservations … but he’s not mentioned or taught.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Ida B Wells, but not that she had a successful lawsuit regarding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discriminated against on the train.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Students learn about Thomas Edison but not about Lewis Latimer who made the lightbulb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possible. Students learn about the Chinese expansion of the railroads but not about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Americans who installed the original tracks. Students learn 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Rockefeller but not about his family coming from “old money”. Students learn about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migration of black people across the country but they do not learn about all the “Black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Streets” like Tulsa Ok and Seneca Village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about the women's suffrage movement and Susan B Anthony but not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she is a well known eugenicist.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0616414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9" name="Google Shape;469;p8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Previous misinformation about American Indians make this standard obsolete.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c) Students learn about immigration and the increase of different cultures adding to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melting pot that is USA. Students do NOT learn about reparations for the former enslaved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 Students are taught that everyone’s plight is important while putting the need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reparations on the backburner. A form of All Lives Matter … in the school system.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will do one of two things when they get here, and the ones who are in the “worry zone”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normally completely tune out at this point of their Social Studies career.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Dr Plecker could be introduced here with regards to American Indians not being considered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until 1924 and were restricted to reservations or forced to identify as African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 if they were not on reservations … but he’s not mentioned or taught.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Ida B Wells, but not that she had a successful lawsuit regarding being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discriminated against on the train.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Students learn about Thomas Edison but not about Lewis Latimer who made the lightbulb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possible. Students learn about the Chinese expansion of the railroads but not about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Americans who installed the original tracks. Students learn 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Rockefeller but not about his family coming from “old money”. Students learn about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migration of black people across the country but they do not learn about all the “Black Wall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Streets” like Tulsa Ok and Seneca Village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 Students learn about the women's suffrage movement and Susan B Anthony but not that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she is a well known eugenicist.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760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Greetings.  As you know, the Virginia Department of Education 2015 Standards of Learning for 7th Grade U.S. History 1865 to the Present officially include 16 African Americans, 4 Native American Indians and tribes, 12 women, and 24 white men.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 the interest of multicultural education and equity, I would like to submit that it would be educationally beneficial to the 7th grade students of Virginia to add 8 African Americans, 20 Native American Indians and tribes, and 12 women for the 2022 Standards of Learning for USII.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With these additions, there would be 24 African Americans, 24 Native American Indians and tribes, 24 women, and 24 white men.  This would provide for a more equitable approach to telling the story of U.S. History 1865 to the Present.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 addition, there are 0 Latino Americans and 0 Asian Americans included in the Virginia Department of Education 2015 Standards of Learning for 7th Grade U.S. History 1865 to the Present.  In the interest of multicultural education and equity, I would like to submit that it would be educationally beneficial to the 7th grade students of Virginia to add 12 Latino Americans and 12 Asian Americans to the state curriculum.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 choosing noteworthy individuals to propose to add to the state curriculum, I looked at U.S Presidents, U.S. First Ladies, U.S. Vice Presidents, U.S. Senators, U.S. Representatives, U.S. Supreme Court Justices, U.S. Secretaries of State, U.S. governors of states, U.S. astronauts with NASA, and U.S. military soldiers.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have included details of my recommendations for the content along with resources cited and the SOL to which they connect.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247" name="Google Shape;247;p4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75" name="Google Shape;475;p8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8224399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81" name="Google Shape;481;p8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66195205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8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87" name="Google Shape;487;p8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2634234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9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93" name="Google Shape;493;p9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4136294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9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99" name="Google Shape;499;p9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8704438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9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05" name="Google Shape;505;p9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 about the Tulsa Race massacre.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2357828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9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Other</a:t>
            </a:r>
            <a:endParaRPr sz="1400" b="0">
              <a:solidFill>
                <a:schemeClr val="dk1"/>
              </a:solidFill>
            </a:endParaRPr>
          </a:p>
        </p:txBody>
      </p:sp>
      <p:sp>
        <p:nvSpPr>
          <p:cNvPr id="511" name="Google Shape;511;p9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5761476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9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517" name="Google Shape;517;p9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7789311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9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523" name="Google Shape;523;p9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6263896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9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29" name="Google Shape;529;p9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90694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53" name="Google Shape;253;p5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47" name="Google Shape;547;p9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Woodrow Wilson and Birth of a Nation to rise the Ku Klux Klan in response to economic rise of African-Americans in Black communities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5210640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0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553" name="Google Shape;553;p10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6115617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0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59" name="Google Shape;559;p10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8209739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0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65" name="Google Shape;565;p10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869123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0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71" name="Google Shape;571;p10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7393644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0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77" name="Google Shape;577;p10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5646119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10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83" name="Google Shape;583;p10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9823083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0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89" name="Google Shape;589;p10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9307100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0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595" name="Google Shape;595;p10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368101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0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601" name="Google Shape;601;p10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36367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5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59" name="Google Shape;259;p5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0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607" name="Google Shape;607;p10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2488512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11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Other</a:t>
            </a:r>
            <a:endParaRPr sz="1400" b="0">
              <a:solidFill>
                <a:schemeClr val="dk1"/>
              </a:solidFill>
            </a:endParaRPr>
          </a:p>
        </p:txBody>
      </p:sp>
      <p:sp>
        <p:nvSpPr>
          <p:cNvPr id="613" name="Google Shape;613;p11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0634679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1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19" name="Google Shape;619;p11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6590072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1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625" name="Google Shape;625;p11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5018306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1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631" name="Google Shape;631;p11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7998775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1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37" name="Google Shape;637;p11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758745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11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43" name="Google Shape;643;p11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0857554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1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649" name="Google Shape;649;p11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19, STANDARD USII.4b, Essential Knowledge, 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“Reasons for the increase in immigration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Hope for better opportunities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Desire for religious freedom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Escape from oppressive governments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Desire for adventure...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Discrimination against immigrants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Chinese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Irish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Japanese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Jewish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Italian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Polish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Challenges faced by cities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Tenements and ghettos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Political corruption led by political machines”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Japanese should be added to this standard and the standard retained. As the Standards of Learning recognize, mass immigration to the U.S. during the 19th and 20th centuries worked alongside internal migrations to radically transform America economically, socially, and culturally. This material is central to any study of the United States following the Civil War and should be retained in the Standards of Learning going forward. Recognition of push factors like religious discrimination and pull factors like economic opportunity promote deeper understanding of the evolution of America as it transformed from an agrarian to an industrial society along with the challenges that shift entailed. This standard also provides essential background for understanding how reactions to mass migration led to racialized hatred against immigrant groups under discussion. This includes anti-immigration laws such as the Chinese Exclusion Act covered in USII.4d, the anti-Japanese Gentlemen's Agreement of 1907, the Immigration Act of 1917, the National Origins Formula of 1921, the Johnson-Reed Act of 1924, and the internment of Japanese Americans during World War II. The Johnson-Reed Act specifically targeted Asian migrants and Jews and Catholics from Eastern and Southern Europe. The ramifications of anti-immigration and anti-immigrant sentiment and laws are still being felt. Retaining Standard USII.4b offers students the opportunity to make connections between earlier periods and contemporary immigration policy. Additionally, discussion of 19th and 20th century immigration offers students the chance to explore their own backgrounds using the historical tools and methods detailed in Standard USII.1.</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Japanese immigrants should be added to the list of immigrant groups that faced discrimination during mass migrations of the 19th and 20th centuries. Japanese immigrants faced restrictive federal policies including the Chinese Exclusion Act covered in USII.4d, the Gentlemen's Agreement of 1907 and the Asian Exclusion Act included in the Johnson-Reed Act of 1924. Japanese immigrants also faced state-level discriminatory legislation like California’s Alien Land Law (1913), which denied land ownership to persons born in Japan. Similar laws were passed in other western states. Japanese Americans also faced other forms of prejudice including segregated school and housing discrimination. Anti-Japanese sentiment ultimately led to the internment of Japanese Americans during World War II (USII.7c). Approximately one third of those interned were immigrants from Japan. Adding Japanese immigrants to the Standard provides context for the study of anti-Asian sentiment in the United States, American immigration policy, the United States in World War II, as well as the history of Japanese American internment.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7468204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1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55" name="Google Shape;655;p11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2121886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1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61" name="Google Shape;661;p11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60889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65" name="Google Shape;265;p5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1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67" name="Google Shape;667;p11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3669125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2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673" name="Google Shape;673;p12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8795579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2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679" name="Google Shape;679;p12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2831757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2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85" name="Google Shape;685;p12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3949187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2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703" name="Google Shape;703;p12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135370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2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709" name="Google Shape;709;p12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USII.4a, examining the reasons for westward expansion, including its impact on American Indians under Essential Knowledge, subheading Reasons for increase in westward expansion, the immigration of workers from South Asia should be added.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edit: ‘Immigration of workers from China and South Asia who built much of the Transcontinental Railroad.’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standard USII.4b, explaining the reasons for the increase in immigration, growth of cities, and challenges arising from this expansion, South Asian immigration should be included.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addition under subheading Discrimination against immigrants: ‘South Asian (e.g.the Bellingham Riots).’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7114474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Should include the main causes of WWI.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9178800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8)Joseph Oklahombi and Choctaw and Cherokee Code Talkers of WWI:  There were more than 12,000 Native American Indians in WWI who were scouts, snipers, soldiers, nurses in the American Red Cross, and code talkers for the U.S. military and the Allies.  The Choctaw and Cherokee tribes were the most famous Code Talkers of WWI from the U.S.A.  Joseph Oklahombi was the most decorated Choctaw Code Talker in WWI from Oklahoma.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https://www.worldwar1centennial.org/index.php/american-indians-in-ww1-code-talkers.html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USII.5c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9)William Pullock was a Pawnee Rough Rider in Company D in the Spanish American War with the First Territorial Volunteer Infantry for the U.S.A.  He charged up San Juan Hill in 1898.  He was a painter as well as a warrior.  He was from Nebraska.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https://www.americanindianmagazine.org/story/william-pollock-artists-and-rough-rider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USII.5a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5)Jeannette Rankin was the first woman to hold federal office in the U.S. as U.S. Representative from Montana.  She served 1917 – 1919 and 1941 – 1943 during U.S. involvement in WWI and WWII.  She introduced legislation that eventually became the 19th Amendment to the U.S. Constitution, which gave women the right to vote.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https://www.biography.com/political-figure/jeannette-rankin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USII.5c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9203489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It would be good for STANDARD USII.5b if it included a bit more about some of the negative impacts of Roosevelt and American policy with more specific examples like Nicaragua or Haiti (which came after, but that intervention was still influenced by Roosevelt’s Collary.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2362281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information on Africa's role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39449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While this does represent a degree of improvement regarding amplifying traditionally unheard voices, these standards consistently omit the struggles of Mexican and Latin-Americans.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5b Roosevelt Corollary to the Monroe Doctrine (Is this necessary)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0557068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Attention should be paid to the status of Guam, Puerto Rico, and the Philippines as territories, and how they were treated as second class citizens. As well, a connection to their present-day status as citizens who get no vote.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11483702"/>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USII.5a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USII.5c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2629436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USII.5c/Curriculum Framework: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reasons for US entry  into WWI,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 desire to control natural resources of the Middle East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7869475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5.c - contains no description of war efforts carried out by women.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0009742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USII.5a  The US occupied the Philippines, Guam, and Puerto Rico and ruled over Cuba. It was not a benign occupation. The US emerged as an imperialist power. The overthrown of Hawaii's  should also be covered.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 5b The building of the Panama Canal was an example of gunboat diplomacy in Latin America.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 5c  Woodrow Wilson was involved in establishing the mandate system with split the Austro-Hungarian Empires and Ottoman Empires amongthe Allies. Palestine was awarded to the British.</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2731571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61" name="Google Shape;361;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52735370"/>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7" name="Google Shape;367;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4671303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3" name="Google Shape;373;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5294858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379" name="Google Shape;379;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18202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277" name="Google Shape;277;p5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97" name="Google Shape;397;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60152373"/>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3" name="Google Shape;403;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0878198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51" name="Google Shape;451;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9884197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35" name="Google Shape;535;p9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the Harlem Hellfighters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73950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47" name="Google Shape;547;p9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Harlem Hellfighters influence on World War I</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3868933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1)Charles Curtis was the first Native American Indian U.S. Vice President as a member of the Kaw Nation of Kansas.  He served 1929 – 1933 as the 31st Vice President of the U.S.  He served in the U.S. House of Representatives from Kansas 1893 – 1907.  He served as President Pro Tempore of the U.S. Senate in 1911.  He served in the U.S. Senate from Kansas 1915 – 1929.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https://www.smithsonianmag.com/history/who-was-charles-curtis-first-non-white-vice-president-180976742/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USII.6d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3)Hattie Caraway was the first female U.S. Senator from Arkansas.  She was the first elected woman to serve a full term as U.S. Senator.  She was also the first woman to preside over the U.S. Senate.  She served 1931 – 1945.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https://www.smithsonianmag.com/history/meet-hattie-caraway-first-woman-elected-us-senate-180973888/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USII.6d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8)Nellie Ross was the first female governor in the U.S. of Wyoming 1925 – 1927.  She was director of the U.S. Mint 1933 – 1953.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https://www.nga.org/governor/nellie-tayloe-ross/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USII.6c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2)Octaviano Larrazolo was the first Latino American U.S Senator from New Mexico.  He was the first Mexican American governor of a U.S. state for more than a month as governor of New Mexico.  He served as U.S. Senator from New Mexico 1928 – 1929.  He served as governor of New Mexico 1919 – 1921.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https://history.house.gov/People/Detail/15032401304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USII.6c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3053695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6d- Examine nto only what the new deal entailed but the radial reforms and government expansion it included that to this day are engraved in our government. And examine how this caused a transfomation of the political system and a change in ideology between Democrats and Republicans that created the modern parties they are today.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0562593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information on black banking and economic inequality. (e.g. Binga Bank) - The Color of Money Black Banks and the Racial Wealth Gap by Mehrsa Baradaran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8059727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Langston Hughes in there twice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6297390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Prohibition seems like something that can be left out of the 7th grade standards. The time it takes getting students to understand the various reasons that Prohibition was passed, and the corruption that ultimately undermined the law, could be better spent on current events (racial justice for example). This is especially true because students take United States history again in their junior year of high school.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62724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83" name="Google Shape;283;p5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USII.6a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USII.6b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USII.6c - I agree with recommendations of VAAHEC's report, and wonderful to see more African American authors and contributors included. Keep expanding on the wealth of Harlem Renaissance.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USII.6d - Agree, and suggest including Maggie Walker here/efforts to generate wealth in African American communities. When teaching about "access", teach about racism embedded in government systems and policies, which continues to grow and solidify (banking, home ownership, education, employment).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568212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6.b fails to detail the segregation faced by African-Americans in the norther cities even in work places. Also fails to explain that following the return of soldiers, African Americans often lost the jobs they moved to attain.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6.d fails to describe the impact on Mexican-Americans including the deportation of American Citizens to Mexico to free up jobs for whites.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5430015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Henry Ford but not about George Washington Carvers role in the assembly line formation. Students learn about Alexander Graham Bell but not about Granville Woods who made the telephone work over long distances. Students learn about “ways electrification changed American life” with the introduction to a few inventions from Foundational Black Americans, but there is no emphasis on the inventors and of their background. This would be another good area to discuss the formation of the Patent office.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An excellent time to teach students about REPARATIONS for Foundational Black Americans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9128502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advances were not available equally continuting to today.  examples include poor access to internet in rural areas, goverment programs that led to flint michigan water crisis,  to name two,</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0904844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USII.6c Literature, Pearl Buck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7462807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37" name="Google Shape;337;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Retained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31, STANDARD USII.6c, Retain: Essential Knowledge, Cultural climate of the 1920s and 1930s: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Art: Georgia O’Keeffe, an artist known for urban scenes and, later, paintings of the Southwest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Literature: F. Scott Fitzgerald, a novelist who wrote about the Jazz Age of the 1920s; John Steinbeck, a novelist who portrayed the strength of poor migrant workers during the 1930s; Jessie Redmon Fauset, a novelist of the Harlem Renaissance, Zora Neale Hurston cultural anthropologists, Langston Hughes poet, novelist, and playwright; Countee Cullen poet of the Harlem Renaissance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Music: Aaron Copland and George Gershwin, composers who wrote uniquely American music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Art: Jacob Lawrence, a painter who chronicled the experiences of the Great Migration through 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Literature: Langston Hughes, a poet who combined the experiences of African and American cultural roots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Music: Duke Ellington and Louis Armstrong, jazz musicians; Bessie Smith, a blues singer”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be retained. This is an important standard, which provides an excellent selection of diverse individuals who contributed significantly to the cultural climate of the 1920s and 1930s.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2234107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49" name="Google Shape;349;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Consider noting immediately that racism was the rule rather than the exception in the North too.</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7336051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61" name="Google Shape;361;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0056976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7" name="Google Shape;367;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7494608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3" name="Google Shape;373;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59678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89" name="Google Shape;289;p5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379" name="Google Shape;379;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9285058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97" name="Google Shape;397;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3419623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3" name="Google Shape;403;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2595060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51" name="Google Shape;451;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7173996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3" name="Google Shape;463;p8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Henry Ford but not about George Washington Carvers role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assembly line formation. Students learn about Alexander Graham Bell but not 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Granville Woods who made the telephone work over long distances. Students learn 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“ways electrification changed American life” with the introduction to a few inventions from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Americans, but there is no emphasis on the inventors and of their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background. This would be another good area to discuss the formation of the Patent office.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An excellent time to teach students about REPARATIONS for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7366858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9" name="Google Shape;469;p8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Students learn about Henry Ford but not about George Washington Carvers role in the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assembly line formation. Students learn about Alexander Graham Bell but not 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Granville Woods who made the telephone work over long distances. Students learn about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“ways electrification changed American life” with the introduction to a few inventions from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Foundational Black Americans, but there is no emphasis on the inventors and of their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background. This would be another good area to discuss the formation of the Patent office.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An excellent time to teach students about REPARATIONS for Foundational Black</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1266798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35" name="Google Shape;535;p9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Spanish flu of 1918</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Establishment of HBCUs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52314150"/>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47" name="Google Shape;547;p9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Spanish flu of 1918</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Add the development of Historically Black Colleges and Universities (HBCUs)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72996001"/>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1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649" name="Google Shape;649;p11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Retained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31, STANDARD USII.6c, Retain: Essential Knowledge, Cultural climate of the 1920s and 1930s: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Art: Georgia O’Keeffe, an artist known for urban scenes and, later, paintings of the Southwest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Literature: F. Scott Fitzgerald, a novelist who wrote about the Jazz Age of the 1920s; John Steinbeck, a novelist who portrayed the strength of poor migrant workers during the 1930s; Jessie Redmon Fauset, a novelist of the Harlem Renaissance, Zora Neale Hurston cultural anthropologists, Langston Hughes poet, novelist, and playwright; Countee Cullen poet of the Harlem Renaissance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Music: Aaron Copland and George Gershwin, composers who wrote uniquely American music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Art: Jacob Lawrence, a painter who chronicled the experiences of the Great Migration through art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Literature: Langston Hughes, a poet who combined the experiences of African and American cultural roots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Music: Duke Ellington and Louis Armstrong, jazz musicians; Bessie Smith, a blues singer”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be retained. This is an important standard, which provides an excellent selection of diverse individuals who contributed significantly to the cultural climate of the 1920s and 1930s.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1761232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6)Ira Hayes was a Native American Indian of the Pima tribe who served in the U.S. Marine Corps in WWII from Arizona.  He fought in the Battle of Iwo Jima and was one of the 6 U.S. Marines to raise the American flag over Mount Suribachi in 1945.  He was a Corporal in the 2nd Battalion of the 28th Marines.  He is buried in Arlington National Cemetery.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http://www.arlingtoncemetery.net/irahayes.htm#:~:text=Ira%20Hamilton%20Hayes%2C%20participant%20in,Arizona%2C%20on%2012%20January%20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USII.7b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7)Chester Nez and Navajo Code Talkers of WWII:  The U.S. Marine Corps selected 29 Navajo men to serve as the Navajo Code Talkers against Nazi Germany, Japan, and Italy.  They served in the Battle of Iwo Jima in the Pacific and D – Day in Europe.  Chester Nez was the last surviving original Navajo Code Talker and the only one to write a memoir.  By the end of WWII, there were 540 Navajo Code Talkers.  Every year on August 14 since 1982 is National Navajo Code Talker’s Day.  All of them received the Congressional Gold Medal.  About 44,000 Native American Indians, including 800 women, served in WWII.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https://www.nationalww2museum.org/war/articles/american-indian-code-talkers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USII.7c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9)Joe Martinez was the first Latino American to posthumously receive the Medal of Honor for WWII service in the U.S. Army as a Private.  He was a Mexican American from Colorado.  He fought and died in the 1943 Battle of Attu on the Aleutian Islands, which are part of Alaska.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https://www.cmohs.org/recipients/joe-p-martinez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10)Carmen Contreras Bozak was the first Latina American to serve in the Women’s Army Corps in WWII 1941 – 1945.  She was a Puerto Rican American from New York City.  She went to North Africa and sent coded messages for the Allies.  She earned the WWII Victory Medal.  She is buried in Arlington National Cemetery.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https://foundationforwomenwarriors.org/carmen-contreras-bozak-technician-4th-grade-u-s-army/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8)Japanese American U.S. Army 442nd Regimental Combat Team WWII was the most famous Japanese American Regiment in WWII.  Many had been in Japanese internment camps in the U.S.  They fought in Italy, France, and Germany.  They liberated the Dachau concentration camp.  14,000 Japanese Americans served in the 442nd Regiment and 9,486 earned Purple Hearts.  Over 33,000 Japanese Americans served in WWII as soldiers with women serving in the Women’s Army Corps.  20,000 Chinese Americans served in WWII as soldiers with women serving in the Women’s Army Corps.  16,000 Filipino Americans served in WWII as soldiers with women serving in the Women’s Army Corps.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https://www.nationalww2museum.org/war/articles/442nd-regimental-combat-team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9)Jose Calugas was the first Asian American in World War II to earn the Medal of Honor.  He was a Sergeant of the Philippine Scouts of the U.S. Army in the 88th Field Artillery Regiment.  He went behind enemy lines and held position against the Japanese in the Battle of Bataan.    After being held as a POW, he was freed in 1943 and fought for the liberation of the Philippines from the Japanese.  He was a Filipino American.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https://militaryhallofhonor.com/honoree-record.php?id=1319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USII.7c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12)Dr. Chien – Shiung Wu was also known as the “First Lady of Physics”.  She was an Asian American nuclear physicist who developed the process for separating uranium as part of the WWII Manhattan Project to create the atomic bomb.  She was Chinese American.  She later became a Professor of Physics at Columbia University in New York City after WWII.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https://www.nps.gov/people/dr-chien-shiung-wu-the-first-lady-of-physics.htm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USII.7b</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41927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95" name="Google Shape;295;p5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information adressing Economic inequality. Suggested reading - The Color of Money Black Banks and the Racial Wealth Gap by Mehrsa Baradaran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4245166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7c Rosie the Riveter Important inspirational figure for men and especially women.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24656151"/>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7a France needs to be included as one of the democratic Allied Powers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7c Truman desegregated military BEFORE Korean Conflict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73473407"/>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Given the historical importance of the Holocaust, combined with a rise in Holocaust deniers worldwide, it seems appropriate to dedicate a specific substandard to the Holocaust.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Japanese interment should be either included explicitly in substandard c, or given its own substandard. This substandard should include both how the Supreme Court upheld the legality of the internment at the time, and how it took until the 1980's for the United States government to apologize to those interned.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30903366"/>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USII.7b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USII.7c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292762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7.c fails to mention the fights taken by organized labor during this time to gain rights for the workers.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7.c fails to include any reference to the sacrifice and effort of Native Americans and Mexican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53690772"/>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US, prior to entry into the war turned their back on jews trying to escape nazi persecution and went so far as to turn refugees away to return to certain death. This antisemetism and zenophobia continues to this day in some areas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073028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USII.7 Holocaust targeted Jews; millions of others were exterminated by Germany and  its collaborators including Romany, homosexuals, the disabled, Jehovah's Witnesses, political dissidents, ethnic Poles, Soviet Civilians and POWs. US troops entered the war in North Africa in 1942.</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USII.7c American women served in the war zone; servicemen of all ethnic groups and religions served during WWII.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1402245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37" name="Google Shape;337;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 P. 34, STANDARD USII.7b, Essential Understandings, Retain and Revise: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“Despite initial Axis success in both Europe and the Pacific, the Allies persevered and ultimately defeated Germany and Japan.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Holocaust is an example of prejudice, discrimination, and genocide that targeted Jews. Other groups were also targeted with genocide.”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be retained and revised. Coverage of the Holocaust is vital to the study of 20th century history so this material should be retained in the Standards of Learning. It is particularly important for students to be introduced to the concept genocide as it relates to systemic prejudice and discrimination. This provides students with important tools for contextualizing genocide as it operates in the 20th and 21st centuries.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 the sake of clarity and accuracy, the standard should make clear that the Holocaust was a genocide of European Jews. The sentence structure currently implies that other groups were part of the Holocaust. The Nazis carried out murder campaigns against other groups and these should be acknowledged separately. As an example, the Nazis targeted Roma and Sinti for genocide in what is known as the Porajmos. These definitions conform to current scholarship on the Holocaust so the standard should be updated accordingly.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United States Holocaust Memorial Museum, one of the world’s leading Holocaust research organizations, for example, defines the Holocaust as the state-sponsored systematic persecution and annihilation of European Jews by Nazi Germany and its collaborators between 1933 and 1945. Six million Jews were murdered during the Holocaust. The Nazis murdered an additional five million others in genocidal actions and violence against civilians and POWs during World War II. Additionally, updating the standard brings it in line with the Essential Knowledge section which focuses specifically on the Nazi murder campaign against Jews. (See United States Holocaust Memorial Museum, Introduction to the Holocaust: What was the Holocaust? | The Holocaust Encyclopedia, Genocide of European Roma (Gypsies), 1939–1945 | The Holocaust Encyclopedia, and Yad Vashem, What was the Holocaust?)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Retained Standard: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34, STANDARD USII.7b, Retain and Revise: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The Holocaust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Antisemitism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Aryan supremacy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Systematic attempt to rid Europe of all Jews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Tactics: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Boycott of Jewish stores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Discriminatory laws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Segregation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Ghettos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Mass murder of 1.5 million Jews by Nazi mobile killing squads in the Soviet Union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Imprisonment and killing of millions of Jews and others in concentration camps and death camps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Liberation by Allied forces of Jews and others who survived in concentration camps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Establishment of the Universal Declaration of Human Rights and the Convention on Genocide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be revised and retained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Coverage of the Holocaust is vital to the study of 20th century history so this Essential Knowledge section of this standard should be retained. The Holocaust is a central event of the modern age and its study is essential to understanding the events that have occurred in its wake. Study of the Holocaust also provides students with the opportunity to examine concepts such as racialization, systemic oppression, white supremacy, and genocide, among many others. Retaining this standard also helps provide students with a foundation to understand the expansion of human rights included in Standard USII.8d and civil rights in Standard USII.9a. International understandings and agreements on human rights cannot be understood without reference to the Holocaust and world reaction to it. Retaining material on the Holocaust in the Standards of Learning is also supported by the National Council of Social Studies’ statement on human rights education which states: “The savagery of two world wars, the atrocities of the Holocaust, and the rising demands for decolonization led to a flowering of human rights and humanitarian standards in the mid 20th century. From the early 1940s, the United States provided leadership in the development of international laws, standards and principles for the protection of human rights and codification of humanitarian standards in armed conflict.” (https://www.socialstudies.org/position-statements/human-rights-education-necessity-effective-social-and-civic-learning)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Scholars have shifted to writing antisemitism as one word because it is understood as a term with a distinct meaning, hatred of Jews, and there is no “semitism” to which one can be anti. Antisemitism is a term akin to Islamophobia, a proper noun, and we recommend following this convention in the writing of this keyword term. Notably in the original German, the term was always written as a single word, Antisemitismus.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Given the number of Jews murdered by the Einsatzgruppen (Nazi mobile death squads who carried out mass shootings in forests and ravines) in the Soviet Union in 1941, this tactic should be added. (See Yad Vashem: https://www.yadvashem.org/holocaust/about/final-solution-beginning/mass-murder-in-ussr.html#narrative_info.)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 USII.7b would be improved by the addition of the Universal Declaration of Human Rights (1948) and the Convention on the Prevention and Punishment of the Crime of Genocide (1948) both of which came into being as a result of world reaction to the Holocaust. Adding the Universal Declaration of Human Rights and the Convention on Genocide helps provide students a fuller understanding of the post-World War II history of human rights law that is covered in Standard USII.8d and the civil rights movement covered in Standard USII.9a. Additionally, requiring coverage of the impact of the Holocaust on American leadership on human rights after World War II conforms with National Council for Social Studies position on human rights education (https://www.socialstudies.org/position-statements/human-rights-education-necessity-effective-social-and-civic-learning). Adding this point to the standard will make it more effective in connecting the events of World War II and the Holocaust to the present.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951596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61" name="Google Shape;361;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17940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01" name="Google Shape;301;p5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7" name="Google Shape;367;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52217141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3" name="Google Shape;373;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1124376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379" name="Google Shape;379;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1965421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97" name="Google Shape;397;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9282917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3" name="Google Shape;403;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2486026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51" name="Google Shape;451;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22532470"/>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35" name="Google Shape;535;p9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Hiroshima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96169026"/>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47" name="Google Shape;547;p9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Hiroshima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004202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1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649" name="Google Shape;649;p11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 P. 34, STANDARD USII.7b, Essential Understandings, Retain and Revise: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“Despite initial Axis success in both Europe and the Pacific, the Allies persevered and ultimately defeated Germany and Japan.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Holocaust is an example of prejudice, discrimination, and genocide that targeted Jews. Other groups were also targeted with genocide.”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be retained and revised. Coverage of the Holocaust is vital to the study of 20th century history so this material should be retained in the Standards of Learning. It is particularly important for students to be introduced to the concept genocide as it relates to systemic prejudice and discrimination. This provides students with important tools for contextualizing genocide as it operates in the 20th and 21st centuries.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 the sake of clarity and accuracy, the standard should make clear that the Holocaust was a genocide of European Jews. The sentence structure currently implies that other groups were part of the Holocaust. The Nazis carried out murder campaigns against other groups and these should be acknowledged separately. As an example, the Nazis targeted Roma and Sinti for genocide in what is known as the Porajmos. These definitions conform to current scholarship on the Holocaust so the standard should be updated accordingly.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United States Holocaust Memorial Museum, one of the world’s leading Holocaust research organizations, for example, defines the Holocaust as the state-sponsored systematic persecution and annihilation of European Jews by Nazi Germany and its collaborators between 1933 and 1945. Six million Jews were murdered during the Holocaust. The Nazis murdered an additional five million others in genocidal actions and violence against civilians and POWs during World War II. Additionally, updating the standard brings it in line with the Essential Knowledge section which focuses specifically on the Nazi murder campaign against Jews. (See United States Holocaust Memorial Museum, Introduction to the Holocaust: What was the Holocaust? | The Holocaust Encyclopedia, Genocide of European Roma (Gypsies), 1939–1945 | The Holocaust Encyclopedia, and Yad Vashem, What was the Holocaust?)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Retained Standard: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34, STANDARD USII.7b, Retain and Revise: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“Essential Knowledge, The Holocaust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Antisemitism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Aryan supremacy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Systematic attempt to rid Europe of all Jews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Tactics: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Boycott of Jewish stores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Discriminatory laws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Segregation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Ghettos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Mass murder of 1.5 million Jews by Nazi mobile killing squads in the Soviet Union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 Imprisonment and killing of millions of Jews and others in concentration camps and death camps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Liberation by Allied forces of Jews and others who survived in concentration camps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Establishment of the Universal Declaration of Human Rights and the Convention on Genocide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be revised and retained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Coverage of the Holocaust is vital to the study of 20th century history so this Essential Knowledge section of this standard should be retained. The Holocaust is a central event of the modern age and its study is essential to understanding the events that have occurred in its wake. Study of the Holocaust also provides students with the opportunity to examine concepts such as racialization, systemic oppression, white supremacy, and genocide, among many others. Retaining this standard also helps provide students with a foundation to understand the expansion of human rights included in Standard USII.8d and civil rights in Standard USII.9a. International understandings and agreements on human rights cannot be understood without reference to the Holocaust and world reaction to it. Retaining material on the Holocaust in the Standards of Learning is also supported by the National Council of Social Studies’ statement on human rights education which states: “The savagery of two world wars, the atrocities of the Holocaust, and the rising demands for decolonization led to a flowering of human rights and humanitarian standards in the mid 20th century. From the early 1940s, the United States provided leadership in the development of international laws, standards and principles for the protection of human rights and codification of humanitarian standards in armed conflict.” (https://www.socialstudies.org/position-statements/human-rights-education-necessity-effective-social-and-civic-learning)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Scholars have shifted to writing antisemitism as one word because it is understood as a term with a distinct meaning, hatred of Jews, and there is no “semitism” to which one can be anti. Antisemitism is a term akin to Islamophobia, a proper noun, and we recommend following this convention in the writing of this keyword term. Notably in the original German, the term was always written as a single word, Antisemitismus.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Given the number of Jews murdered by the Einsatzgruppen (Nazi mobile death squads who carried out mass shootings in forests and ravines) in the Soviet Union in 1941, this tactic should be added. (See Yad Vashem: https://www.yadvashem.org/holocaust/about/final-solution-beginning/mass-murder-in-ussr.html#narrative_info.)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 USII.7b would be improved by the addition of the Universal Declaration of Human Rights (1948) and the Convention on the Prevention and Punishment of the Crime of Genocide (1948) both of which came into being as a result of world reaction to the Holocaust. Adding the Universal Declaration of Human Rights and the Convention on Genocide helps provide students a fuller understanding of the post-World War II history of human rights law that is covered in Standard USII.8d and the civil rights movement covered in Standard USII.9a. Additionally, requiring coverage of the impact of the Holocaust on American leadership on human rights after World War II conforms with National Council for Social Studies position on human rights education (https://www.socialstudies.org/position-statements/human-rights-education-necessity-effective-social-and-civic-learning). Adding this point to the standard will make it more effective in connecting the events of World War II and the Holocaust to the present.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7306166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3" name="Google Shape;133;p3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8c has too much information and should be broken up to two substandards.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49825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Very solid course but in some areas needs to reflect a bit more on the effects these events have on kids today which could help them retain information.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 citizens. Learning accurate history will advance the current school community, help students form and maintain positive relationships with one another, whether in future development, higher learning, work, etc. This enhanced learning, previously excluded but necessary information, will improve the quality of the overall student experience. Students, parents, teachers, and administrators alike will be able to form the necessary awareness for 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4)Johnston Murray was the first Native American Indian governor in the U.S. of Oklahoma 1951 – 1955 as a member of the Chickasaw tribe.  He was the first Oklahoma governor to be elected Chairman of the Southern Governors Conference.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https://www.okhistory.org/publications/enc/entry.php?entry=MU013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USII.8c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11)Richard Cavazos was the first Latino American Four Star (Brigadier) General in the U.S. Army.  He was a Mexican American who fought in the Korean War and earned a Distinguished Service Cross.  He also fought in the Vietnam War and earned a second Distinguished Service Cross.  He served for 33 years.  His final command was head of the U.S. Army Forces Command.  He served 1951 – 1984.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https://www.ausa.org/news/history-making-general-cavazos-dies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USII.8c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1)Hiram Fong was the first Asian American U.S. Senator from Hawaii.  He was Chinese American and served 1959 – 1977.  He was a businessman, lawyer, and politician from Hawaii.  He was a graduate of Harvard Law School.  He served as a Major in the U.S. Army in WWII 1942 – 1945.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https://history.house.gov/People/Detail/15032451315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USII.8c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2)Dalip Singh Sound was the first Asian American elected to U.S. Congress to the U.S. House of Representatives from California.  He was Indian American and served 1957 – 1963.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https://history.house.gov/People/Detail/21228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USII.8c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3)Patsy Mink was the first Asian American woman elected to U.S. Congress to the U.S. House of Representatives from Hawaii.  She was Japanese American and served 1965 – 1977 and 1990 – 2002.  She also was a lawyer.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https://www.womenshistory.org/education-resources/biographies/patsy-mink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USII.8c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4)George Ariyoshi is the first Asian American governor of a U.S. state.  He is Japanese American and was governor of Hawaii 1974 – 1986.  He was Hawaii’s longest serving governor.  He also served as Lieutenant Governor of Hawaii 1970 – 1974.  He served in the U.S. Army Military Intelligence Service in WWII in Japan.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https://www.nga.org/governor/george-ryoichi-ariyoshi/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USII.8d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10)Hiroshi Miyamura is the first and only Asian American to earn the Medal of Honor in the Korean War.  He is Japanese American.  He served in WWII and the Korean War 1945 – 1953.  He also earned the Purple Heart.  In the Korean War, as Corporal, he saw that his squad in Company H could not hold out much longer against a Chinese attack at night.  He ordered them to retreat, remained behind to cover for them, and was captured.  He was released in 1953.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https://militaryhallofhonor.com/honoree-record.php?id=1207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USII.8c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11)Terry Kawamura was the most recent Asian American to earn the Medal of Honor in the Vietnam War.  He was a Japanese American U.S. Army Corporal in South Vietnam from Hawaii.  He served 1968 – 1969.  He smothered an explosive with his body to protect his fellow men.  He died at age 19.  35,000 Asian American soldiers served in the Vietnam War.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https://valor.militarytimes.com/hero/2915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USII.8c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80350009"/>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8a- Examine how after WWII America became the forefront superpower of the world due to their heavy influence and strategic military win in WWII with Britain, and the other allied forces. And with Europe in ruins how America surpassed Europe in reputation and advancement.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8b- Examine the start of subrubanization and the growth of metropolitan areas after WWII and the fact more families were moving into the subrubs and examine the geography of where students live today and the economics and geography that go into it.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8c-Examine the proxy wars and ideological wars of capitalism vs communism in Africa and the toppling of mutliple regimes and America's foreign policy to those places and their strategic influence. This includes multiple countries including Ethiopia, Uganda, and others.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09682977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information adressing Economic inequality. Suggested reading - The Color of Money Black Banks and the Racial Wealth Gap by Mehrsa Baradaran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8320966"/>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8c include Berlin Airlift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501320529"/>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think the economic (8.b) impact on the USA and world is important, but could be removed, due to better and more complete coverage in HS. Additionally, elements of 8.d can be folded into Civil Rights. Additionally, 8.e is very difficult to reach, as it is often moved to after Civil Rights Unit, and because it is ever changing, perhaps would be better understood by HS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482783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It should be noted that while these opportunities were technically more numerous, they were still well short of those available to white men.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49847286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USII.8d - I agree with recommendations of VAAHEC's report, and, like in USII.6d, teach about racism embedded in government systems and policies, which continues to grow and solidify (banking, home ownership, education, employment). Teach about Black veterans' ability to access the G.I. Bill.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91859114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African AMerican heros who fought in the war returned to the US and Jim Crow laws and were often killed or tormented for attempting to take advantage of the rights they nearly died fighting for abroad.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03383171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USII.8a  The US supported the partition of Palestine and pressured UN members to accept partition. The UN contributed to the creation of the Palestine refugees in 1947. The Nakba is the expulsion of over 800,000 Palestinians from their homeland by Zionist militias.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489674835"/>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49" name="Google Shape;349;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GI Bill excluded African-Americans!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65733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61" name="Google Shape;361;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282203168"/>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7" name="Google Shape;367;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54779215"/>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3" name="Google Shape;373;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83006058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97" name="Google Shape;397;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70725397"/>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3" name="Google Shape;403;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50398465"/>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51" name="Google Shape;451;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 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764638358"/>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35" name="Google Shape;535;p9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add September 11th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Change minorities to people of color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redlining and disenfranchisment of Blacks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659918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47" name="Google Shape;547;p9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 September 11th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change "minorities" to "people of color" - people of color comprise the majority of the world's population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discuss redlining and the impact on economics for African-Americans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8660278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39" name="Google Shape;139;p3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1)Barack Obama is the first African American U.S. President.  He served as 44th President of the U.S. 2009 – 2017.  He earned the 2009 Nobel Peace Prize.  He served as U.S. Senator from Illinois 2005 – 2008.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https://www.biography.com/us-president/barack-obama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2)Colin Powell is the first African American U.S. Secretary of State.  He served 2001 – 2005.  He has earned two Presidential Medals of Freedom.  He was Commander of U.S. Army Forces during the Persian Gulf War.  He was U.S. National Security Advisor 1987 – 1989.  He is a retired Four Star (Brigadier) General in the U.S. Army.  He served in the Vietnam War.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https://www.biography.com/political-figure/colin-powell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3)Condoleeza Rice is the first African American female U.S. Secretary of State.  She served  2005 – 2009.  She served as the first African American female U.S. National Security Advisor 2001 – 2005.  She has served as a professor and administrator at Stanford University since 2009.</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https://www.biography.com/political-figure/condoleezza-rice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4)Thurgood Marshall was the first African American U.S. Supreme Court Justice.  He served 1967 – 1991.  He successfully argued 1954 Brown v. Board of Education before the U.S. Supreme Court as a lawyer to desegregate public schools in America.  He founded and served as executive director of the NAACP Legal Defense and Educational Fund.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https://www.biography.com/law-figure/thurgood-marshall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7)Douglas Wilder is the first African American in the U.S. to be governor of a state and the first African American governor of Virginia 1990 – 1994.  He also served in the U.S. Army in the Korean War, is a lawyer, and was later mayor of Richmond 2005 – 2009.</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https://www.virginiahistory.org/collections-and-resources/virginia-history-explorer/l-douglas-wilder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8)Guion Bluford is the first African American U.S. astronaut for NASA and an aerospace engineer.  He started working with NASA in 1978.  In 1983, he went to space in Space Shuttle Challenger.  In 1985, he went to space in a Space Lab.  In 1991 and in 1992 he went to space in Space Shuttle Discovery.  He is a retired Colonel in the U.S. Air Force.  He was a fighter pilot.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https://www.biography.com/astronaut/guion-s-bluford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3)Ben Nighthorse Campbell is a member of the Northern Cheyenne tribe.  He served as a U.S. Senator 1993 – 2005 and a U.S. Representative 1987 – 1993 from Colorado.  In 1989, he authorized the bill to establish the National Museum of the American Indian.  When he served in political office, he was the only Native American Indian serving in U.S. Congress.  He was the first Native American Indian on the U.S. Olympic Judo Team.  He served in the U.S. Air Force 1951 – 1953.  He earned the Korean Service Medal.  He serves on the Council of Chiefs of the Northern Cheyenne tribe.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https://www.notablebiographies.com/Ca-Ch/Campbell-Ben-Nighthorse.html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5)John Herrington is the first Native American Indian astronaut in the U.S. for NASA as a member of the Chickasaw tribe.  He is a retired NASA astronaut and engineer from Oklahoma.  He is also a retired U.S. Naval Aviator and Captain.  He was on the Space Shuttle Endeavor in 2002 to the International Space Station.  He also made three spacewalks on this mission.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https://www.okhistory.org/publications/enc/entry.php?entry=HE024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10)Chief Stephen Adkins is the current Chief of the Chickahominy tribe of Virginia in Charles City County.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https://www.chickahominytribe.org/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11)Chief Gerald Stewart is the current Chief of the Eastern Chickahominy tribe of Virginia in New Kent County.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https://www.cied.org/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12)Chief Mark Custalow is the current Chief of the Mattaponi tribe of Virginia in King William County.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https://www.mattaponination.com/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13)Chief Frank Adams is the current Chief of the Upper Mattaponi tribe of Virginia in King William County.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https://umitribe.org/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14)Chief Lee Lockamy is the current Chief of the Nansemond tribe of Virginia in the Suffolk and Chesapeake area.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https://nansemond.org/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15)Chief Robert Gray is the current Chief of the Pamunkey tribe of Virginia in King William County.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http://pamunkey.org/about/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16)Chief Anne Richardson is the current Chief of the Rappahannock tribe of Virginia in Essex, Caroline, and King and Queen counties.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https://www.rappahannocktribe.org/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17)Chief Kenneth Braham is the current Chief of the Monacan tribe of Virginia in Amherst County.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https://www.monacannation.com/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18)Chief Walt Red Hawk Brown is the current Chief of the Cheroenhaka (Nottoway) tribe of Virginia in Southampton County.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https://cheroenhaka-nottoway.org/home.htm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19)Chief Lynnette Allston is the current Chief of the Nottoway tribe of Virginia in Southampton and Surry counties.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http://www.nottowayindians.org/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20)Chief Charles “Bootsie” Bullock is the current Chief of the Patawomeck tribe of Virginia in Stafford County.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http://www.patawomeckindiantribeofvirginia.org/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1)Michelle Obama is the first African American first lady of the U.S.  She served 2009 – 2017.  She is also a lawyer and an author.  She graduated from Harvard Law School.   She served as Associate Dean of Student Services at the University of Chicago.</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https://www.biography.com/us-first-lady/michelle-obama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2)Kamala Harris is the first African American and Asian American female Vice President of the U.S.  She is the 49th and current Vice President of the U.S. 2021 to the present.  She was the second African American female U.S. Senator and first Asian American female U.S. Senator.  She served as U.S. Senator from California 2017 – 2021.  Her mother was from India and her father was from Jamaica.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https://www.biography.com/political-figure/kamala-harris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4)Carol Braun is the first female African American U.S. Senator.  She was U.S. Senator from Illinois 1993 – 1999.  She also served as the U.S. Ambassador to New Zealand and Samoa 1999 – 2001.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https://www.thehistorymakers.org/biography/honorable-carol-moseley-braun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6)Shirley Chisholm was the first African American female U.S. Representative and first African American woman elected to U.S. Congress.  She was a member of the U.S. House of Representatives for seven terms 1969 – 1983 from New York.  She was also an author.  She was posthumously awarded the Presidential Medal of Freedom in 2015.</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https://www.biography.com/political-figure/shirley-chisholm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7)Sandra Day O’ Connor is the first female U.S. Supreme Court Justice.  She is a retired lawyer, politician, and U.S. Supreme Court Justice.  She served as U.S. Supreme Court Justice 1981 – 2006.  She earned the Presidential Medal of Freedom in 2009.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https://www.biography.com/law-figure/sandra-day-oconnor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9)Sally Ride was the first female U.S. astronaut for NASA in space.  She joined NASA in 1978 and became the first American woman in space in 1983.  She flew twice on the Space Shuttle Challenger in 1983 and 1984.  She went to Stanford University and was a physicist as well.  She was posthumously awarded the Presidential Medal of Freedom in 2013.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https://www.biography.com/astronaut/sally-ride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10)Mae Jemison is the first African American female astronaut in the U.S with NASA.  She joined NASA’s astronaut corps in 1987.  She served as a mission specialist on the Space Shuttle Endeavor in 1992.  She is also an engineer, physician, and author.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https://www.biography.com/astronaut/mae-c-jemison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11)Katherine Johnson was one of the first African American female mathematicians and scientists for NASA in the U.S.  Her calculations of orbital mechanics helped the first U.S. crewed spaceflight for NASA become successful, such as Project Mercury 1958 – 1963 and Apollo Lunar Module 1968 – 1972.  She worked on the command module on NASA flights to the moon.  She worked on the beginning of the Space Shuttle Program and on plans for a mission to Mars.  She worked for NASA for 35 years.  She earned the Presidential Medal of Freedom in 2015 and the Congressional Gold Medal in 2019.</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https://www.nasa.gov/content/katherine-johnson-biography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4)Catherine Cortez Masto is the first Latina American U.S. Senator from Nevada.  She has been serving since 2017.  She was the attorney general of Nevada 2007 – 2015.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https://history.house.gov/People/Detail/15032442490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5)Barbara Vucanovich is the first Latina American elected to the U.S. House of Representatives from Nevada.  She served 1983 – 1997.  She is Mexican American.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https://womennvhistory.com/portfolio/barbara-vucanovich/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6)Susana Martinez is the first Latina American governor in the U.S. of New Mexico.  She served 2011 – 2019.  She also served as the District Attorney for the 3rd Judicial District of New Mexico 1997 – 2011.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https://www.nga.org/governor/susana-martinez/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7)Franklin Chang Diaz is the first Latino American and Asian American U.S. astronaut for NASA.  He is Costa Rican American and Chinese American.  He began serving with NASA in 1980.  He has been on seven Space Shuttle Missions, including Columbia in 1986, Atlantis in 1989, Atlantis in 1992, Discovery in 1994, Columbia in 1996, Discovery in 1998, and Endeavor in 2002.  He retired from NASA in 2005.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https://www.nasa.gov/sites/default/files/atoms/files/chang-diaz_franklin_0.pdf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8)Ellen Ochoa is the first Latina American to serve in NASA as an astronaut for the U.S.A.  She is Mexican American.  In 1993, she went on the Space Shuttle Discovery.  In 1994, she went on the Space Shuttle Atlantis.  In 1999, she went on the Space Shuttle Discovery to the International Space Station.  In 2002, she went on the Space Shuttle Atlantis to the International Space Station.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https://www.biography.com/astronaut/ellen-ochoa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12)Cesar Chavez was a Mexican American labor leader and civil rights activist.  He helped to found the National Farm Workers Association.  This later merged with the Agricultural Workers Organizing Committee.  This later became the United Farm Workers labor union.  He earned the Presidential Medal of Freedom posthumously in 1994.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https://www.biography.com/activist/cesar-chavez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5)Nikki Haley is the first Asian American female governor in the U.S. for South Carolina 2011 – 2017.  She was the youngest governor in the U.S.A.  She is Indian American.  She also served as U.S. ambassador to the United Nations 2017 – 2018.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https://www.biography.com/political-figure/nikki-haley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6)Ellison Onizuka was the first Asian American in space as a U.S. astronaut for NASA.  He was Japanese American and from Hawaii.  He was the first astronaut of Japanese ancestry to make it into space.  He flew into space on the Space Shuttle Discovery in 1985.  He died when the Space Shuttle Challenger blew up during takeoff in 1986.  He earned the Congressional Space Medal of Honor posthumously.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https://onizukamemorial.org/biography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7)Kalpana Chawla was the first Indian American female in space as a U.S. astronaut for NASA.  She flew on Space Shuttle Columbia in 1997.  She was the primary robotic arm operator.  In 2003, she died when the Space Shuttle Columbia disintegrated when it reentered Earth’s atmosphere.  She earned the Congressional Space Medal of Honor posthumously.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https://www.space.com/17056-kalpana-chawla-biography.html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SOL USII.9b</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49747912"/>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145" name="Google Shape;145;p3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9a- Include Loving vs Virginia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9c- Include the Great Recession and economic policies that resulted in the crash, aftermath, and effects on the economy and people around them.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578370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6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College Professor/Historian</a:t>
            </a:r>
            <a:endParaRPr sz="1400" b="0">
              <a:solidFill>
                <a:schemeClr val="dk1"/>
              </a:solidFill>
            </a:endParaRPr>
          </a:p>
        </p:txBody>
      </p:sp>
      <p:sp>
        <p:nvSpPr>
          <p:cNvPr id="319" name="Google Shape;319;p6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Foreign Policy: the events of 9/11 and the resulting Global War on Terror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2221863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information adressing Economic inequality. Suggested reading - The Color of Money Black Banks and the Racial Wealth Gap by Mehrsa Baradaran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355814943"/>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87" name="Google Shape;187;p3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9a. I think 9a should include Malcolm X.  He is an important part of the Civil Rights Movement and shows a different opinion and perspective than the usual Civil Rights figures such as MLK Jr. and Rosa Parks.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9.d Domestic terrorism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85203272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93" name="Google Shape;193;p4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9a include Equal Pay Act; Title IX also includes women gaining equal access to education, not just sports, by institutions receiving federal funding (UVa wasn't allowing women in except of Ed School until Title  IX); Gloria Steinem, Bella Abzug, and Betty Friedan as important leaders; Shirley Chisolm, Hillary Clinton, Kamala Harris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9a Doug Wilder, Arthur Ashe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19340545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99" name="Google Shape;199;p4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 believe that 9.b,c,d should be combined with 8.e, and be removed from 7th grade content learning. The students would be much better served to spend more that a week or two on Civil Rights, since this area still has not been solved, and equity, equality, and socio-emotional learning is at the forefront of society and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08944004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d. The issue of white supremacy in its current form is something that needs to be included in the substandard focused on present-day issues. This would include how white supremacy has always been an intentional structure in society, and how it has changed over time to be less obvious, but still insidious.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74810309"/>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USII.9a - I agree with recommendations of VAAHEC's report, and again, must include separate and unequal access to programs that helped American's accumulate financial stability and intergenerational-wealth. Housing access inequality is a huge aspect; also, important is to understand that development (gentrification) in Black neighborhoods that pushed residents out for White housing. Development of housing "Projects" and Section 8 housing. Also, address equality efforts, like Supreme Court case of "Loving v. VA" in 1967! Also, about women: teach about women like Angela Davis, Gloria Steinem, Katherine Johnson and other NASA engineers. Teach about outspoken and quiet protests happening by women. Include fight for the Equal Rights Amendment that led to historic 2020 vote by *Virginia* legislators to ratify in 2020. (I'm not sure if this all fits under this standard or another, but it's critical to cover, whether in this standard and course, or other course(s)).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USII.9d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7333750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229" name="Google Shape;229;p4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USII.9d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Framework edit: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Under Essential Knowledge, "Changes in Terrorist Activities" does not make sense.  Delete this.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185634341"/>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24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71" name="Google Shape;271;p5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9.a -  This reaffirms the master narrative that the CRM started with Emmett Till and miraculously ended with the Voting Rights Act of 1965. It only describes two leaders forgetting about others such as Fannie Lou Hammer, Ella Baker, Malcolm X, John Lewis. There is no mention of SNCC or the SCLC. There is no mention of the co-dependency between non-violence and armed resistance. This also fails to demonstrate the role of youth in this effort from the Children's March to the Mississippi Summer Project. It also fails to draw parallels to continuation of the Freedom movement our students are seeing unfold before their eyes with the Black Lives Matter movement. It also focuses solely on African-Americans to the exclusion of efforts by Hispanic-American and Asian-Americans to also achieve the same goals.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37431541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307" name="Google Shape;307;p5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MLK Jrs I have a dream speech… but they don’t learn about his stance on Economy and how he was for reparations for Foundational Black Americans.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088304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6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a:t>
            </a:r>
            <a:endParaRPr sz="1400" b="0">
              <a:solidFill>
                <a:schemeClr val="dk1"/>
              </a:solidFill>
            </a:endParaRPr>
          </a:p>
        </p:txBody>
      </p:sp>
      <p:sp>
        <p:nvSpPr>
          <p:cNvPr id="325" name="Google Shape;325;p6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6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13" name="Google Shape;313;p6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Civil Rights movement was not a stopping point. IT has not emliminated unequal treatment nor states and localities attempts to surpress equality or equity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56646849"/>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37" name="Google Shape;337;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42-43, STANDARD USII.9a, Essential Knowledge, Civil Rights Movement, 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Opposition to Plessy v. Ferguson: “Separate but equal”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Student walkout of 1951 at Moton High School led by Barbara Johns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Brown v. Board of Education: Desegregation of schools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Killing of Emmett Till in Mississippi became a national scandal because of the photographed open casket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Martin Luther King, Jr.: Passive resistance against segregated facilities; “I have a dream…” speech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Rosa Parks: Montgomery bus boycott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Organized protests, Freedom Riders, Freedom Summer, sit-ins, marches, boycotts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Bombing of churches and homes by white opponents of the Civil Rights movement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Expansion of the National Association for the Advancement of Colored People (NAACP)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Civil Rights Act of 1964: Prohibited segregation in public places and banned employment discrimination based on race, color, religion, gender, or national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Voting Rights Act of 1965: Banned the use of literacy tests and provided for federal oversight of voter registration”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be retained and Freedom Summer added. The Civil Rights Movement that developed in the United States prior to World War and which grew exponentially after the war has had profound effects on American law, culture, and society so this material should be retained in the Standards of Learning. The Essential Knowledge section recognizes the centrality of African American experiences and the twin legacies of slavery and Jim Crow to the Civil Rights Movement. At the same time, the standard connects African Americans’ struggle to broader civil rights issues such as religious and gender discrimination. Fostering understanding of the broader implications of the Civil Rights Movement is an effective tool for social and civic learning.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standard on the Civil Rights Movement should include Freedom Summer because of its impact on the passage of the Voting Rights Act of 1965. Freedom Summer was a 1964 voter registration drive in Mississippi in which 1,000 people were arrested, civil rights workers were beaten and wounded, and 37 African American churches were bombed or burned. Three civil rights workers were murdered, James Chaney, an African American Congress of Racial Equality (CORE) activist, Andrew Goodman, a Jewish CORE volunteer, and Michael Schwerner, a Jewish CORE organizer. Freedom Summer was organized by a coalition of SNCC, NAACP, and SCLC.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78028545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49" name="Google Shape;349;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Immigration rules were explicitly racist until recently!   The quota system specified who could enter this country, with an emphasis on Northern Europeans.  No mention is made of this horror at all!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123402221"/>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61" name="Google Shape;361;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94981994"/>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7" name="Google Shape;367;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and APS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3165501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3" name="Google Shape;373;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reflects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is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Curriculum is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126269403"/>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379" name="Google Shape;379;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905784914"/>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97" name="Google Shape;397;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68232169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3" name="Google Shape;403;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2604186962"/>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51" name="Google Shape;451;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 b, c, 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4252813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a:t>
            </a:r>
            <a:endParaRPr sz="1400" b="0">
              <a:solidFill>
                <a:schemeClr val="dk1"/>
              </a:solidFill>
            </a:endParaRPr>
          </a:p>
        </p:txBody>
      </p:sp>
      <p:sp>
        <p:nvSpPr>
          <p:cNvPr id="331" name="Google Shape;331;p6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3" name="Google Shape;463;p8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MLK Jrs I have a dream speech… but they don’t learn about his stance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Economy and how he was for reparations for Foundational Black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77749371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9" name="Google Shape;469;p8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Students learn about MLK Jrs I have a dream speech… but they don’t learn about his stance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on Economy and how he was for reparations for Foundational Black Americans.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62279325"/>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35" name="Google Shape;535;p9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social media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40331001"/>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47" name="Google Shape;547;p9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b</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 influence of social media (Facebook influence on elections)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966517205"/>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1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649" name="Google Shape;649;p11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Suggested Revised Standard: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P. 42-43, STANDARD USII.9a, Essential Knowledge, Civil Rights Movement, Retain and Add:</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Opposition to Plessy v. Ferguson: “Separate but equal”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Student walkout of 1951 at Moton High School led by Barbara Johns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Brown v. Board of Education: Desegregation of schools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Killing of Emmett Till in Mississippi became a national scandal because of the photographed open casket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Martin Luther King, Jr.: Passive resistance against segregated facilities; “I have a dream…” speech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Rosa Parks: Montgomery bus boycott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Organized protests, Freedom Riders, Freedom Summer, sit-ins, marches, boycotts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Bombing of churches and homes by white opponents of the Civil Rights movement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Expansion of the National Association for the Advancement of Colored People (NAACP)</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Civil Rights Act of 1964: Prohibited segregation in public places and banned employment discrimination based on race, color, religion, gender, or national origin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Voting Rights Act of 1965: Banned the use of literacy tests and provided for federal oversight of voter registration”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Comments: This standard should be retained and Freedom Summer added. The Civil Rights Movement that developed in the United States prior to World War and which grew exponentially after the war has had profound effects on American law, culture, and society so this material should be retained in the Standards of Learning. The Essential Knowledge section recognizes the centrality of African American experiences and the twin legacies of slavery and Jim Crow to the Civil Rights Movement. At the same time, the standard connects African Americans’ struggle to broader civil rights issues such as religious and gender discrimination. Fostering understanding of the broader implications of the Civil Rights Movement is an effective tool for social and civic learning.</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The standard on the Civil Rights Movement should include Freedom Summer because of its impact on the passage of the Voting Rights Act of 1965. Freedom Summer was a 1964 voter registration drive in Mississippi in which 1,000 people were arrested, civil rights workers were beaten and wounded, and 37 African American churches were bombed or burned. Three civil rights workers were murdered, James Chaney, an African American Congress of Racial Equality (CORE) activist, Andrew Goodman, a Jewish CORE volunteer, and Michael Schwerner, a Jewish CORE organizer. Freedom Summer was organized by a coalition of SNCC, NAACP, and SCLC.</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804129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6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37" name="Google Shape;337;p6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comments are being submitted by the Institute for Curriculum Services on behalf of the Virginia Jewish Communities: The Jewish Community Relations Council of the United Jewish Federation of Tidewater; the Jewish Community Relations Council of Greater Washington; the Jewish Community Federation of Richmond; and the United Jewish Community of the Virginia Peninsula.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greatly value the opportunity to provide input into the Virginia Standards of Learning and Curriculum Framework revision. Our comments provide recommendations aimed at ensuring accuracy, inclusion, and pedagogical rigor for Virginia’s students. Our organizations are grateful to the Virginia Department of Education for your consideration of the suggested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for your commitment to inclusive and accurate education for all Virginia students. We appreciate participating in the process and the opportunity to provide input. We look forward to seeing the revised 2022 Standards of Learning and Curriculum Framework Revision in the next steps of the process. Sara Winkelman swinkelman@jcouncil.org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343" name="Google Shape;343;p6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49" name="Google Shape;349;p6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Of course, the two great original sins of our country were slavery and the driving of native Americans from their lands and their massacre by the thousands.  The outline provided makes this clear and  the proposed curriculum will be a powerful teaching tool for all grade levels in our schools.  But the underlying racism and xenophobia driving that immoral behavior was also apparent in the treatment of all non-Northern Europeans who came here.  I suggest that that is not clear enough in the outline provided here.   The discussion at the end of the 19th century about whether Jews and Irish people were actually "White" is a clear illustration of that xenophobia.  Another example is the restriction of Jewish students to 10% of the student body at elite institutions in the early to mid-20th century, and current attempts to limit the number of Asian-American students at those same places.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6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55" name="Google Shape;355;p6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39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61" name="Google Shape;361;p6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51" name="Google Shape;151;p3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decline of Virginia Schools in the next few years, as they decided Critical Race Theory was a good idea instead of an absolute catastrophe that is going to harm kids and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6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67" name="Google Shape;367;p6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7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373" name="Google Shape;373;p7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Ellie. I am a former student at Washington-Liberty High School, and I am supporting the Students of Fairfax Antiracist Minds. We are working towards abolishing white supremacy and other injust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Ellie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7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Organization/Museum, Other</a:t>
            </a:r>
            <a:endParaRPr sz="1400" b="0">
              <a:solidFill>
                <a:schemeClr val="dk1"/>
              </a:solidFill>
            </a:endParaRPr>
          </a:p>
        </p:txBody>
      </p:sp>
      <p:sp>
        <p:nvSpPr>
          <p:cNvPr id="379" name="Google Shape;379;p7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7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385" name="Google Shape;385;p7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7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a:t>
            </a:r>
            <a:endParaRPr sz="1400" b="0">
              <a:solidFill>
                <a:schemeClr val="dk1"/>
              </a:solidFill>
            </a:endParaRPr>
          </a:p>
        </p:txBody>
      </p:sp>
      <p:sp>
        <p:nvSpPr>
          <p:cNvPr id="391" name="Google Shape;391;p7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7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397" name="Google Shape;397;p7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Klaire Reynoso. I am a student at Annandale High School, and I am supporting the Students of Fairfax Antiracist Minds. We are working towards abolishing white supremacy and other unjust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Klaire 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7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3" name="Google Shape;403;p7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name is Ellie. I am a former student of Washington-Liberty High School, and I am supporting the Students of Fairfax Antiracist Minds. We are working towards abolishing white supremacy and other unjust ideals in the Fairfax County Social Studies Curriculum.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 this, we demand a complete rethinking of the curriculum, and that a new curriculum is created that reflects BIPOC and their contributions, humanity, and joy. We demand that Intersectional narratives address issues of language, gender, sexuality, ability, and class among others. We want to make it known that these narratives are not additive but centered in the curriculum of all subjects and all grade levels.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Curriculum should be grounded in historical social justice, working to expose the social political context that students experience. We must raise students' consciousness about inequity in everyday social, environmental, economic, and political situations by incorporating critical race theory into curricular content, emphasizing antiracist teachings, and supporting multilingualism. Curriculum must be co-constructed with students to leverage their funds of knowledge, experiences, culture, language, and personal history. Curriculum and assessment must not be constructed around biased state and national assessments. All materials, assessments, and standards should be examined for bias and white supremacy. Finally, we must ensure there is 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so much for putting your efforts into analyzing and working to implement this way of thinking into the curriculum. If you would like to follow up, please contact FAIRFAXANTIRACISTMINDS@Protonmail.com</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Best,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Ellie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7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09" name="Google Shape;409;p7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7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15" name="Google Shape;415;p7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7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49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21" name="Google Shape;421;p7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57" name="Google Shape;157;p3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Generally, I'd like to see more inclusion &amp; representation of Black, Indigenous, and People of Color (BIPOC) in our education.  I'd love to see this more in the historical perspectives that get told, in the realities of their lives and how they were treated, and in their accomplishments &amp; contributions.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7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27" name="Google Shape;427;p7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8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433" name="Google Shape;433;p8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39" name="Google Shape;439;p8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8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45" name="Google Shape;445;p8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8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Organization/Museum</a:t>
            </a:r>
            <a:endParaRPr sz="1400" b="0">
              <a:solidFill>
                <a:schemeClr val="dk1"/>
              </a:solidFill>
            </a:endParaRPr>
          </a:p>
        </p:txBody>
      </p:sp>
      <p:sp>
        <p:nvSpPr>
          <p:cNvPr id="451" name="Google Shape;451;p8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demand FCPS implement these changes: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reflect BIPOC and their contributions, humanity, and joy.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Intersectional narratives address issues of language, gender, sexuality, ability, and class among others. These narratives are not additive but centered in the curriculum of all subjects and all grade levels.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are grounded in social justice and works to Expose the social political context that students experience</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Raise students' consciousness about inequity in everyday social, environmental, economic, and political situations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Incorporate Critical Race Theory into curricular content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Support multilingualism"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Standards are co-constructed with students to leverage their funds of knowledge, experiences, culture, language, and personal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Standards and assessment are not constructed around biased state and national assessments.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All materials, assessments, and standards are independently examined for bias and white supremacy.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Adequate funding to provide immediate examination and overhaul of all course curricula by practitioners and experts in antiracist, abolitionist, and social justice education.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8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57" name="Google Shape;457;p8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8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3" name="Google Shape;463;p8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8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469" name="Google Shape;469;p8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By learning a more accurate version of history, our students will be equipped to be global</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citizens. Learning accurate history will advance the current school community, help students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form and maintain positive relationships with one another, whether in future development,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higher learning, work, etc. This enhanced learning, previously excluded but necessary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information, will improve the quality of the overall student experience. Students, parents,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teachers, and administrators alike will be able to form the necessary awareness for</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navigating an ever changing and constantly diversifying society.</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8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75" name="Google Shape;475;p8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8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59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481" name="Google Shape;481;p8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3" name="Google Shape;163;p3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My personal opinion is that we need to start narrowing down what is covered in USI so that USII can actually spend more time on current history.  We have so much curriculum that we spend a day on the Vietnam War, less than that on Modern Conflict and very little on 911.  These are the topics that affect our students the most and we can't even address.  Spending a year on beginning of US to 1865 is too much.  Limit their topics and get through it.  Plus a lot of those topics are already discussed at the elementary level.  Why are we repeating it again in the middle school and some is repeated again in high school?  Please consider a massive overhaul of required learning throughout.  Thank you!</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8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87" name="Google Shape;487;p8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9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93" name="Google Shape;493;p9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9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499" name="Google Shape;499;p9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9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05" name="Google Shape;505;p9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 impressed with the scope and breadth of topics covered in this curriculum, and am especially heartened by the focus given to the impact of discrimination, violence, and Jim Crow laws to the African American community, as well as how life chaged for Indigenous peoples. However, some of hte language seems focused on the post-Reconstruction South, which, while more overtly violent, glosses over the very real and damaging discrimination that occurred in the North. I'm also happy to see the standard focusing on the positive contributions of the Progressive movement, as well as the one focusing on the effects of increased immigration.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9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Other</a:t>
            </a:r>
            <a:endParaRPr sz="1400" b="0">
              <a:solidFill>
                <a:schemeClr val="dk1"/>
              </a:solidFill>
            </a:endParaRPr>
          </a:p>
        </p:txBody>
      </p:sp>
      <p:sp>
        <p:nvSpPr>
          <p:cNvPr id="511" name="Google Shape;511;p9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9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517" name="Google Shape;517;p9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9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523" name="Google Shape;523;p9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9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29" name="Google Shape;529;p9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9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35" name="Google Shape;535;p9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9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69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41" name="Google Shape;541;p9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History and Social Studies curriculum in Virginia and the United States tells the perspective of white men and perpetuates harmful ideologies of white supremacy/racism, patriarchy, and capitalism. Keeping this curriculum as is, maintains SYSTEMIC RACISM. The curriculum as it is will continue causing harm for youth of color. I challenge the review committee to reject the lens of white supremacy and expand the perspectives to include those of Black, Indigenous, and other communities of color. Use lessons learned from the Virginia Humanities project “Changing the Narrative”, include texts such as Stamped: Racism, Anti-Racism and You by Jason Reynolds and Ibram X. Kendi or The 1619 Project by NY Times/Nikole Hannah Jones, and direct your attention to resources like the Abolitionist Teaching Network and Learning for Justice.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169" name="Google Shape;169;p3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 lot of these standards are vastly improved. It does a great job incorporating African American history, but a terrible job including the history of other major minority groups in Virginia. One big area that is still missing is Latino history. I didn’t see a single standard related to Latinos. Virginia is 14.4% Latino, and I teach a majority Latino population. What message does it send our kids that we have NO LATINOS in this curriculum at all?</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There are a couple of areas that could incorporate Latino history: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Mexican Americans came in large numbers in the early 20th century due to push and pull factors.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mass deportations happened during the Great Depression when many Mexican Americans were deported due to racism.</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Bracero Program brought more Mexican Americans into the country.</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“Operation Wetback” the mass deportations that happened in the 1950s.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Zoot Suit riots during World War II.</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Cesar Chavez and the Chicano Movement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Activism by others like Emma Tennayuca</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 unique migration of El Salvadorans to the DC area in the 1980s.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This is a real huge blind spot.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Another area that is missing is LGBTQ history. Where are the gay people? Nowhere in this curriculum. There could be the incorporation of Stonewall and the rise of the gay rights movements in discussing the 1960s. Also, the discussion of HIV/AIDS and the activism led by groups like Act-Up.</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9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547" name="Google Shape;547;p9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0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553" name="Google Shape;553;p10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0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59" name="Google Shape;559;p10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Asian, the first Indian and the first Sikh to be elected to the United States Congress (1957-63). ​Samples of curricular and instructional resources can be found at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0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65" name="Google Shape;565;p10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Asian, the first Indian and the first Sikh to be elected to the United States Congress (1957-63). ​Samples of curricular and instructional resources can be found at https://www.sikhcoalition.org/get-involved/resource s-for-educators/middle-high-school-recourses/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10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71" name="Google Shape;571;p10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0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77" name="Google Shape;577;p10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10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83" name="Google Shape;583;p10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0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589" name="Google Shape;589;p10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0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595" name="Google Shape;595;p10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0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79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601" name="Google Shape;601;p10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175" name="Google Shape;175;p3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10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 Other</a:t>
            </a:r>
            <a:endParaRPr sz="1400" b="0">
              <a:solidFill>
                <a:schemeClr val="dk1"/>
              </a:solidFill>
            </a:endParaRPr>
          </a:p>
        </p:txBody>
      </p:sp>
      <p:sp>
        <p:nvSpPr>
          <p:cNvPr id="607" name="Google Shape;607;p10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11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 Other</a:t>
            </a:r>
            <a:endParaRPr sz="1400" b="0">
              <a:solidFill>
                <a:schemeClr val="dk1"/>
              </a:solidFill>
            </a:endParaRPr>
          </a:p>
        </p:txBody>
      </p:sp>
      <p:sp>
        <p:nvSpPr>
          <p:cNvPr id="613" name="Google Shape;613;p11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1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19" name="Google Shape;619;p11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1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625" name="Google Shape;625;p11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11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631" name="Google Shape;631;p11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1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37" name="Google Shape;637;p11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11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43" name="Google Shape;643;p11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1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Organization/Museum</a:t>
            </a:r>
            <a:endParaRPr sz="1400" b="0">
              <a:solidFill>
                <a:schemeClr val="dk1"/>
              </a:solidFill>
            </a:endParaRPr>
          </a:p>
        </p:txBody>
      </p:sp>
      <p:sp>
        <p:nvSpPr>
          <p:cNvPr id="649" name="Google Shape;649;p11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These comments are being submitted by the Institute for Curriculum Services on behalf of the Virginia Jewish Communities: The Jewish Community Relations Council of the United Jewish Federation of Tidewater; the Jewish Community Relations Council of Greater Washington; the Jewish Community Federation of Richmond; and the United Jewish Community of the Virginia Peninsula.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greatly value the opportunity to provide input into the Virginia Standards of Learning and Curriculum Framework revision. Our comments provide recommendations aimed at ensuring accuracy, inclusion, and pedagogical rigor for Virginia’s students. Our organizations are grateful to the Virginia Department of Education for your consideration of the suggested changes.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for your commitment to inclusive and accurate education for all Virginia students. We appreciate participating in the process and the opportunity to provide input. We look forward to seeing the revised 2022 Standards of Learning and Curriculum Framework Revision in the next steps of the process. Sara Winkelman swinkelman@jcouncil.org</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are including a link here to a PDF version of these comments in Google Drive so that the suggested revisions can be easily identified by the Department of Education and its committees: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https://drive.google.com/drive/folders/1upyVb_D72hTVknG0ZXGhYsETo-DgarsW</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117"/>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88</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55" name="Google Shape;655;p117"/>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1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89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61" name="Google Shape;661;p11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8"/>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181" name="Google Shape;181;p38"/>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Include information adressing Economic inequality. Suggested reading - The Color of Money Black Banks and the Racial Wealth Gap by Mehrsa Baradaran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19"/>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90</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67" name="Google Shape;667;p119"/>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20"/>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91</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673" name="Google Shape;673;p120"/>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121"/>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92</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Student</a:t>
            </a:r>
            <a:endParaRPr sz="1400" b="0">
              <a:solidFill>
                <a:schemeClr val="dk1"/>
              </a:solidFill>
            </a:endParaRPr>
          </a:p>
        </p:txBody>
      </p:sp>
      <p:sp>
        <p:nvSpPr>
          <p:cNvPr id="679" name="Google Shape;679;p121"/>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22"/>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93</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685" name="Google Shape;685;p122"/>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23"/>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94</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 Parent, Organization/Museum, College Professor/Historian</a:t>
            </a:r>
            <a:endParaRPr sz="1400" b="0">
              <a:solidFill>
                <a:schemeClr val="dk1"/>
              </a:solidFill>
            </a:endParaRPr>
          </a:p>
        </p:txBody>
      </p:sp>
      <p:sp>
        <p:nvSpPr>
          <p:cNvPr id="691" name="Google Shape;691;p123"/>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EMPOWER TEACHERS AND STUDENTS TO INVEST IN LOCAL HISTORY: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Within the best appropriate standards -- or as global competencies --  find the general means or targeted spots for state/divisions to invest in LOCAL History in curricular planning and resourcing with museums, cultural organizations.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We recognize all statewide distribution needs of content, and available resource for geographical equity.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But also call you to enable, and empower empower staff &amp; administration -- within and through general directives and competencies -- to identify and explore figures, events, sites of LOCAL relevance and meaning.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I'm impressed by the good work of revisions so far, and hope you will signal Community History, more fully, in aims and civic-reward-outcomes ahead.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(jointly writing as: Director for History, VA Museums Board; County Historical Society Director; K-12 VDOE Schools Teacher; Parent of VDOE High School Student)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Thank you for your Leadership and Care!</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12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Other</a:t>
            </a:r>
            <a:endParaRPr sz="1400" b="0">
              <a:solidFill>
                <a:schemeClr val="dk1"/>
              </a:solidFill>
            </a:endParaRPr>
          </a:p>
        </p:txBody>
      </p:sp>
      <p:sp>
        <p:nvSpPr>
          <p:cNvPr id="697" name="Google Shape;697;p12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 I am writing in support of a more accurate history and social studies curriculum that includes the contributions, struggles, sacrifices, and triumphs of African Americans and Native Americans.  I am in support of the recommendations made by the Governor’s Commission on African American History Education.  I am also writing in support of additional research and/or input from affiliated groups or organizations in order to more accurately tell the history of Native Americans.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Tell the complete story of reconstruction and the how African Americans were treated after slavery (terrorized, free in name only).  Discuss how white slave owners were compensated and given back their land after the civil war, while African Americans were not.</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2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703" name="Google Shape;703;p12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 Americans first immigrated to the West Coast over 125 years ago, and they are now a sizable population with over 500,000 followers across the U.S. Their rich immigration stories should be included in US history. For example, students can explore the challenges and opportunities faced by South Asian immigrants, which will allow them to learn about socio-economic issues, identity, religion, culture, racism, immigration reform and legislation. For example, the 1800’s, progressing to the early 20th century saw waves of workers on the Western Pacific Railroad in 1910. In 1907, the Bellingham Riots in Washington State, serve as a case study of racism against South Asian immigrants. The founding of Stockton Gurudwara, the first ever Sikh place of worship in the United States in 1912, served as a focal point for immigrants across communities. Legislation such as United States vs. Bhagat Singh Thind (1923) and the US Immigration and Nationality Act (1965) affected South Asian immigration significantly. The contributions of Dalip Singh Saund to politics, opened doors for minority communities to rise above prejudice and racism when he became the first ever Asian, the first Indian and the first Sikh to be elected to the United States Congress (1957-63). Samples of curricular and instructional resources can be found at https://www.sikhcoalition.org/get-involved/resources-for-educators/middle-high-school-resources/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126"/>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97</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Parent</a:t>
            </a:r>
            <a:endParaRPr sz="1400" b="0">
              <a:solidFill>
                <a:schemeClr val="dk1"/>
              </a:solidFill>
            </a:endParaRPr>
          </a:p>
        </p:txBody>
      </p:sp>
      <p:sp>
        <p:nvSpPr>
          <p:cNvPr id="709" name="Google Shape;709;p126"/>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Comment for Consideration:</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Sikhism is an independent religion and the world’s fifth largest religion with over 25 million followers worldwide. It should be added into standards where world religions are taught, and also added into any additional standards which are created during the review process, that list the world religions.</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In the context of World Geography, Sikhism was founded in Punjab, South Asia, a region which was split between India and Pakistan during the partition of India in 1947. The main language spoken in Punjab is Punjabi, and there are many significant historical Gurudwaras (Sikh houses of worship) across the Punjab landscape, such as Darbar Sahib (commonly known as the Golden Temple), in Amritsar. The Punjab is also significant geographically as it comprises five main rivers, and is often described as the ‘bread basket’ of India.</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4"/>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15</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Teacher</a:t>
            </a:r>
            <a:endParaRPr sz="1400" b="0">
              <a:solidFill>
                <a:schemeClr val="dk1"/>
              </a:solidFill>
            </a:endParaRPr>
          </a:p>
        </p:txBody>
      </p:sp>
      <p:sp>
        <p:nvSpPr>
          <p:cNvPr id="217" name="Google Shape;217;p44"/>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j</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Need a new sub-standard about determining the credibility of a source, and of corroborating information via multiple sources.</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32816652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5"/>
          <p:cNvSpPr txBox="1">
            <a:spLocks noGrp="1"/>
          </p:cNvSpPr>
          <p:nvPr>
            <p:ph type="ctrTitle"/>
          </p:nvPr>
        </p:nvSpPr>
        <p:spPr>
          <a:xfrm>
            <a:off x="3297525" y="337850"/>
            <a:ext cx="5771100" cy="100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 sz="2500">
                <a:solidFill>
                  <a:schemeClr val="dk1"/>
                </a:solidFill>
              </a:rPr>
              <a:t>USII</a:t>
            </a:r>
            <a:endParaRPr sz="2500">
              <a:solidFill>
                <a:schemeClr val="dk1"/>
              </a:solidFill>
            </a:endParaRPr>
          </a:p>
          <a:p>
            <a:pPr marL="0" lvl="0" indent="0" algn="l" rtl="0">
              <a:lnSpc>
                <a:spcPct val="100000"/>
              </a:lnSpc>
              <a:spcBef>
                <a:spcPts val="0"/>
              </a:spcBef>
              <a:spcAft>
                <a:spcPts val="0"/>
              </a:spcAft>
              <a:buSzPts val="5200"/>
              <a:buNone/>
            </a:pPr>
            <a:r>
              <a:rPr lang="en" sz="2200" b="0">
                <a:solidFill>
                  <a:schemeClr val="dk1"/>
                </a:solidFill>
              </a:rPr>
              <a:t>Record # </a:t>
            </a:r>
            <a:r>
              <a:rPr lang="en" sz="2200" b="0">
                <a:solidFill>
                  <a:schemeClr val="dk1"/>
                </a:solidFill>
                <a:latin typeface="Arial"/>
                <a:ea typeface="Arial"/>
                <a:cs typeface="Arial"/>
                <a:sym typeface="Arial"/>
              </a:rPr>
              <a:t>16</a:t>
            </a:r>
            <a:endParaRPr sz="2200" b="0">
              <a:solidFill>
                <a:schemeClr val="dk1"/>
              </a:solidFill>
              <a:latin typeface="Arial"/>
              <a:ea typeface="Arial"/>
              <a:cs typeface="Arial"/>
              <a:sym typeface="Arial"/>
            </a:endParaRPr>
          </a:p>
          <a:p>
            <a:pPr marL="0" lvl="0" indent="0" algn="l" rtl="0">
              <a:lnSpc>
                <a:spcPct val="100000"/>
              </a:lnSpc>
              <a:spcBef>
                <a:spcPts val="0"/>
              </a:spcBef>
              <a:spcAft>
                <a:spcPts val="0"/>
              </a:spcAft>
              <a:buSzPts val="5200"/>
              <a:buNone/>
            </a:pPr>
            <a:r>
              <a:rPr lang="en" sz="1800" b="0">
                <a:solidFill>
                  <a:schemeClr val="dk1"/>
                </a:solidFill>
              </a:rPr>
              <a:t>Legislator</a:t>
            </a:r>
            <a:endParaRPr sz="1400" b="0">
              <a:solidFill>
                <a:schemeClr val="dk1"/>
              </a:solidFill>
            </a:endParaRPr>
          </a:p>
        </p:txBody>
      </p:sp>
      <p:sp>
        <p:nvSpPr>
          <p:cNvPr id="223" name="Google Shape;223;p45"/>
          <p:cNvSpPr txBox="1">
            <a:spLocks noGrp="1"/>
          </p:cNvSpPr>
          <p:nvPr>
            <p:ph type="subTitle" idx="1"/>
          </p:nvPr>
        </p:nvSpPr>
        <p:spPr>
          <a:xfrm>
            <a:off x="0" y="1167225"/>
            <a:ext cx="9144000" cy="3597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1400" b="0">
                <a:latin typeface="Arial"/>
                <a:ea typeface="Arial"/>
                <a:cs typeface="Arial"/>
                <a:sym typeface="Arial"/>
              </a:rPr>
              <a:t>g, h</a:t>
            </a: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USII.1g - I agree with recommendations of the Virginia African American History Education Commission (VAAHEC)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b="0">
              <a:latin typeface="Arial"/>
              <a:ea typeface="Arial"/>
              <a:cs typeface="Arial"/>
              <a:sym typeface="Arial"/>
            </a:endParaRPr>
          </a:p>
          <a:p>
            <a:pPr marL="0" lvl="0" indent="0" algn="l" rtl="0">
              <a:lnSpc>
                <a:spcPct val="100000"/>
              </a:lnSpc>
              <a:spcBef>
                <a:spcPts val="0"/>
              </a:spcBef>
              <a:spcAft>
                <a:spcPts val="0"/>
              </a:spcAft>
              <a:buSzPts val="2800"/>
              <a:buNone/>
            </a:pPr>
            <a:r>
              <a:rPr lang="en" sz="1400" b="0">
                <a:latin typeface="Arial"/>
                <a:ea typeface="Arial"/>
                <a:cs typeface="Arial"/>
                <a:sym typeface="Arial"/>
              </a:rPr>
              <a:t>USII.1h - I agree with recommendations of VAAHEC's report. </a:t>
            </a:r>
            <a:endParaRPr sz="1400" b="0">
              <a:latin typeface="Arial"/>
              <a:ea typeface="Arial"/>
              <a:cs typeface="Arial"/>
              <a:sym typeface="Arial"/>
            </a:endParaRPr>
          </a:p>
          <a:p>
            <a:pPr marL="0" lvl="0" indent="0" algn="l" rtl="0">
              <a:lnSpc>
                <a:spcPct val="100000"/>
              </a:lnSpc>
              <a:spcBef>
                <a:spcPts val="0"/>
              </a:spcBef>
              <a:spcAft>
                <a:spcPts val="0"/>
              </a:spcAft>
              <a:buSzPts val="2800"/>
              <a:buNone/>
            </a:pPr>
            <a:endParaRPr sz="1400">
              <a:latin typeface="Arial"/>
              <a:ea typeface="Arial"/>
              <a:cs typeface="Arial"/>
              <a:sym typeface="Arial"/>
            </a:endParaRPr>
          </a:p>
        </p:txBody>
      </p:sp>
    </p:spTree>
    <p:extLst>
      <p:ext uri="{BB962C8B-B14F-4D97-AF65-F5344CB8AC3E}">
        <p14:creationId xmlns:p14="http://schemas.microsoft.com/office/powerpoint/2010/main" val="186767580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52799</Words>
  <Application>Microsoft Office PowerPoint</Application>
  <PresentationFormat>On-screen Show (16:9)</PresentationFormat>
  <Paragraphs>3199</Paragraphs>
  <Slides>344</Slides>
  <Notes>344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344</vt:i4>
      </vt:variant>
    </vt:vector>
  </HeadingPairs>
  <TitlesOfParts>
    <vt:vector size="350" baseType="lpstr">
      <vt:lpstr>Calibri</vt:lpstr>
      <vt:lpstr>Arial</vt:lpstr>
      <vt:lpstr>Josefin Sans</vt:lpstr>
      <vt:lpstr>Tahoma</vt:lpstr>
      <vt:lpstr>Simple Light</vt:lpstr>
      <vt:lpstr>Simple Light</vt:lpstr>
      <vt:lpstr>USII Record # 1 Teacher</vt:lpstr>
      <vt:lpstr>USII Record # 2 Teacher</vt:lpstr>
      <vt:lpstr>USII Record # 3 Student</vt:lpstr>
      <vt:lpstr>USII Record # 4 Other</vt:lpstr>
      <vt:lpstr>USII Record # 5 Parent</vt:lpstr>
      <vt:lpstr>USII Record # 6 Teacher</vt:lpstr>
      <vt:lpstr>USII Record # 7 Teacher</vt:lpstr>
      <vt:lpstr>USII Record # 8 Parent</vt:lpstr>
      <vt:lpstr>USII Record # 9 Other</vt:lpstr>
      <vt:lpstr>USII Record # 10 Teacher</vt:lpstr>
      <vt:lpstr>USII Record # 11 Teacher</vt:lpstr>
      <vt:lpstr>USII Record # 12 Teacher</vt:lpstr>
      <vt:lpstr>USII Record # 13 Organization/Museum, Other</vt:lpstr>
      <vt:lpstr>USII Record # 14 Parent</vt:lpstr>
      <vt:lpstr>USII Record # 15 Teacher</vt:lpstr>
      <vt:lpstr>USII Record # 16 Legislator</vt:lpstr>
      <vt:lpstr>USII Record # 17 Other</vt:lpstr>
      <vt:lpstr>USII Record # 18 Parent</vt:lpstr>
      <vt:lpstr>USII Record # 19 Teacher</vt:lpstr>
      <vt:lpstr>USII Record # 20 Teacher, Parent</vt:lpstr>
      <vt:lpstr>USII Record # 21 Parent</vt:lpstr>
      <vt:lpstr>USII Record # 22 Parent</vt:lpstr>
      <vt:lpstr>USII Record # 23 Other</vt:lpstr>
      <vt:lpstr>USII Record # 24 Teacher</vt:lpstr>
      <vt:lpstr>USII Record # 25 Parent</vt:lpstr>
      <vt:lpstr>USII Record # 26 Other</vt:lpstr>
      <vt:lpstr>USII Record # 27 Other</vt:lpstr>
      <vt:lpstr>USII Record # 28 Teacher</vt:lpstr>
      <vt:lpstr>USII Record # 29 Other</vt:lpstr>
      <vt:lpstr>USII Record # 30 Teacher</vt:lpstr>
      <vt:lpstr>USII Record # 31 Parent</vt:lpstr>
      <vt:lpstr>USII Record # 32 College Professor/Historian</vt:lpstr>
      <vt:lpstr>USII Record # 33 Parent, Organization/Museum</vt:lpstr>
      <vt:lpstr>USII Record # 34 Parent, Organization/Museum</vt:lpstr>
      <vt:lpstr>USII Record # 35 Organization/Museum</vt:lpstr>
      <vt:lpstr>USII Record # 36 Parent</vt:lpstr>
      <vt:lpstr>USII Record # 37 Other</vt:lpstr>
      <vt:lpstr>USII Record # 38 Other</vt:lpstr>
      <vt:lpstr>USII Record # 39 Student</vt:lpstr>
      <vt:lpstr>USII Record # 40 Other</vt:lpstr>
      <vt:lpstr>USII Record # 41 Other</vt:lpstr>
      <vt:lpstr>USII Record # 42 Parent, Organization/Museum, Other</vt:lpstr>
      <vt:lpstr>USII Record # 43 Organization/Museum</vt:lpstr>
      <vt:lpstr>USII Record # 44 Teacher, Parent</vt:lpstr>
      <vt:lpstr>USII Record # 45 Student</vt:lpstr>
      <vt:lpstr>USII Record # 46 Other</vt:lpstr>
      <vt:lpstr>USII Record # 47 Other</vt:lpstr>
      <vt:lpstr>USII Record # 48 Other</vt:lpstr>
      <vt:lpstr>USII Record # 49 Other</vt:lpstr>
      <vt:lpstr>USII Record # 50 Parent</vt:lpstr>
      <vt:lpstr>USII Record # 51 Organization/Museum</vt:lpstr>
      <vt:lpstr>USII Record # 52 Parent</vt:lpstr>
      <vt:lpstr>USII Record # 53 Parent</vt:lpstr>
      <vt:lpstr>USII Record # 54 Student, Organization/Museum</vt:lpstr>
      <vt:lpstr>USII Record # 55 Parent</vt:lpstr>
      <vt:lpstr>USII Record # 56 Teacher</vt:lpstr>
      <vt:lpstr>USII Record # 57 Teacher</vt:lpstr>
      <vt:lpstr>USII Record # 58 Parent</vt:lpstr>
      <vt:lpstr>USII Record # 59 Other</vt:lpstr>
      <vt:lpstr>USII Record # 60 Parent</vt:lpstr>
      <vt:lpstr>USII Record # 61 Parent</vt:lpstr>
      <vt:lpstr>USII Record # 62 Parent</vt:lpstr>
      <vt:lpstr>USII Record # 63 Parent</vt:lpstr>
      <vt:lpstr>USII Record # 64 Student, Other</vt:lpstr>
      <vt:lpstr>USII Record # 65 Student</vt:lpstr>
      <vt:lpstr>USII Record # 66 Student</vt:lpstr>
      <vt:lpstr>USII Record # 67 Other</vt:lpstr>
      <vt:lpstr>USII Record # 68 Other</vt:lpstr>
      <vt:lpstr>USII Record # 69 Parent</vt:lpstr>
      <vt:lpstr>USII Record # 70 Other</vt:lpstr>
      <vt:lpstr>USII Record # 71 Student</vt:lpstr>
      <vt:lpstr>USII Record # 72 Parent</vt:lpstr>
      <vt:lpstr>USII Record # 73 Parent</vt:lpstr>
      <vt:lpstr>USII Record # 74 Parent</vt:lpstr>
      <vt:lpstr>USII Record # 75 Parent</vt:lpstr>
      <vt:lpstr>USII Record # 76 Parent</vt:lpstr>
      <vt:lpstr>USII Record # 77 Parent</vt:lpstr>
      <vt:lpstr>USII Record # 78 Parent, Other</vt:lpstr>
      <vt:lpstr>USII Record # 79 Parent, Other</vt:lpstr>
      <vt:lpstr>USII Record # 80 Parent, Other</vt:lpstr>
      <vt:lpstr>USII Record # 81 Student, Other</vt:lpstr>
      <vt:lpstr>USII Record # 82 Parent</vt:lpstr>
      <vt:lpstr>USII Record # 83 Student</vt:lpstr>
      <vt:lpstr>USII Record # 84 Student</vt:lpstr>
      <vt:lpstr>USII Record # 85 Parent</vt:lpstr>
      <vt:lpstr>USII Record # 86 Parent</vt:lpstr>
      <vt:lpstr>USII Record # 87 Organization/Museum</vt:lpstr>
      <vt:lpstr>USII Record # 88 Parent</vt:lpstr>
      <vt:lpstr>USII Record # 89 Parent</vt:lpstr>
      <vt:lpstr>USII Record # 90 Parent</vt:lpstr>
      <vt:lpstr>USII Record # 91 Student</vt:lpstr>
      <vt:lpstr>USII Record # 92 Student</vt:lpstr>
      <vt:lpstr>USII Record # 93 Parent</vt:lpstr>
      <vt:lpstr>USII Record # 94 Teacher, Parent, Organization/Museum, College Professor/Historian</vt:lpstr>
      <vt:lpstr>USII Record # 95 Other</vt:lpstr>
      <vt:lpstr>USII Record # 96 Parent</vt:lpstr>
      <vt:lpstr>USII Record # 97 Parent</vt:lpstr>
      <vt:lpstr>USII Record # 15 Teacher</vt:lpstr>
      <vt:lpstr>USII Record # 16 Legislator</vt:lpstr>
      <vt:lpstr>USII Record # 30 Teacher</vt:lpstr>
      <vt:lpstr>USII Record # 32 College Professor/Historian</vt:lpstr>
      <vt:lpstr>USII Record # 37 Other</vt:lpstr>
      <vt:lpstr>USII Record # 39 Student</vt:lpstr>
      <vt:lpstr>USII Record # 40 Other</vt:lpstr>
      <vt:lpstr>USII Record # 41 Other</vt:lpstr>
      <vt:lpstr>USII Record # 42 Parent, Organization/Museum, Other</vt:lpstr>
      <vt:lpstr>USII Record # 43 Organization/Museum</vt:lpstr>
      <vt:lpstr>USII Record # 45 Student</vt:lpstr>
      <vt:lpstr>USII Record # 46 Other</vt:lpstr>
      <vt:lpstr>USII Record # 54 Student, Organization/Museum</vt:lpstr>
      <vt:lpstr>USII Record # 56 Teacher</vt:lpstr>
      <vt:lpstr>USII Record # 57 Teacher</vt:lpstr>
      <vt:lpstr>USII Record # 3 Student</vt:lpstr>
      <vt:lpstr>USII Record # 9 Other</vt:lpstr>
      <vt:lpstr>USII Record # 12 Teacher</vt:lpstr>
      <vt:lpstr>USII Record # 16 Legislator</vt:lpstr>
      <vt:lpstr>USII Record # 24 Teacher</vt:lpstr>
      <vt:lpstr>USII Record # 30 Teacher</vt:lpstr>
      <vt:lpstr>USII Record # 39 Student</vt:lpstr>
      <vt:lpstr>USII Record # 40 Other</vt:lpstr>
      <vt:lpstr>USII Record # 41 Other</vt:lpstr>
      <vt:lpstr>USII Record # 43 Organization/Museum</vt:lpstr>
      <vt:lpstr>USII Record # 45 Student</vt:lpstr>
      <vt:lpstr>USII Record # 46 Other</vt:lpstr>
      <vt:lpstr>USII Record # 54 Student, Organization/Museum</vt:lpstr>
      <vt:lpstr>USII Record # 56 Teacher</vt:lpstr>
      <vt:lpstr>USII Record # 57 Teacher</vt:lpstr>
      <vt:lpstr>USII Record # 1 Teacher</vt:lpstr>
      <vt:lpstr>USII Record # 2 Teacher</vt:lpstr>
      <vt:lpstr>USII Record # 3 Student</vt:lpstr>
      <vt:lpstr>USII Record # 7 Teacher</vt:lpstr>
      <vt:lpstr>USII Record # 9 Other</vt:lpstr>
      <vt:lpstr>USII Record # 12 Teacher</vt:lpstr>
      <vt:lpstr>USII Record # 15 Teacher</vt:lpstr>
      <vt:lpstr>USII Record # 16 Legislator</vt:lpstr>
      <vt:lpstr>USII Record # 24 Teacher</vt:lpstr>
      <vt:lpstr>USII Record # 30 Teacher</vt:lpstr>
      <vt:lpstr>USII Record # 31 Parent</vt:lpstr>
      <vt:lpstr>USII Record # 32 College Professor/Historian</vt:lpstr>
      <vt:lpstr>USII Record # 37 Other</vt:lpstr>
      <vt:lpstr>USII Record # 39 Student</vt:lpstr>
      <vt:lpstr>USII Record # 40 Other</vt:lpstr>
      <vt:lpstr>USII Record # 41 Other</vt:lpstr>
      <vt:lpstr>USII Record # 42 Parent, Organization/Museum, Other</vt:lpstr>
      <vt:lpstr>USII Record # 45 Student</vt:lpstr>
      <vt:lpstr>USII Record # 46 Other</vt:lpstr>
      <vt:lpstr>USII Record # 54 Student, Organization/Museum</vt:lpstr>
      <vt:lpstr>USII Record # 56 Teacher</vt:lpstr>
      <vt:lpstr>USII Record # 57 Teacher</vt:lpstr>
      <vt:lpstr>USII Record # 68 Other</vt:lpstr>
      <vt:lpstr>USII Record # 70 Other</vt:lpstr>
      <vt:lpstr>USII Record # 1 Teacher</vt:lpstr>
      <vt:lpstr>USII Record # 2 Teacher</vt:lpstr>
      <vt:lpstr>USII Record # 6 Teacher</vt:lpstr>
      <vt:lpstr>USII Record # 7 Teacher</vt:lpstr>
      <vt:lpstr>USII Record # 9 Other</vt:lpstr>
      <vt:lpstr>USII Record # 11 Teacher</vt:lpstr>
      <vt:lpstr>USII Record # 12 Teacher</vt:lpstr>
      <vt:lpstr>USII Record # 13 Organization/Museum, Other</vt:lpstr>
      <vt:lpstr>USII Record # 15 Teacher</vt:lpstr>
      <vt:lpstr>USII Record # 16 Legislator</vt:lpstr>
      <vt:lpstr>USII Record # 18 Parent</vt:lpstr>
      <vt:lpstr>USII Record # 19 Teacher</vt:lpstr>
      <vt:lpstr>USII Record # 20 Teacher, Parent</vt:lpstr>
      <vt:lpstr>USII Record # 21 Parent</vt:lpstr>
      <vt:lpstr>USII Record # 22 Parent</vt:lpstr>
      <vt:lpstr>USII Record # 23 Other</vt:lpstr>
      <vt:lpstr>USII Record # 24 Teacher</vt:lpstr>
      <vt:lpstr>USII Record # 25 Parent</vt:lpstr>
      <vt:lpstr>USII Record # 26 Other</vt:lpstr>
      <vt:lpstr>USII Record # 27 Other</vt:lpstr>
      <vt:lpstr>USII Record # 28 Teacher</vt:lpstr>
      <vt:lpstr>USII Record # 29 Other</vt:lpstr>
      <vt:lpstr>USII Record # 30 Teacher</vt:lpstr>
      <vt:lpstr>USII Record # 31 Parent</vt:lpstr>
      <vt:lpstr>USII Record # 32 College Professor/Historian</vt:lpstr>
      <vt:lpstr>USII Record # 33 Parent, Organization/Museum</vt:lpstr>
      <vt:lpstr>USII Record # 34 Parent, Organization/Museum</vt:lpstr>
      <vt:lpstr>USII Record # 35 Organization/Museum</vt:lpstr>
      <vt:lpstr>USII Record # 36 Parent</vt:lpstr>
      <vt:lpstr>USII Record # 38 Other</vt:lpstr>
      <vt:lpstr>USII Record # 39 Student</vt:lpstr>
      <vt:lpstr>USII Record # 40 Other</vt:lpstr>
      <vt:lpstr>USII Record # 41 Other</vt:lpstr>
      <vt:lpstr>USII Record # 42 Parent, Organization/Museum, Other</vt:lpstr>
      <vt:lpstr>USII Record # 44 Teacher, Parent</vt:lpstr>
      <vt:lpstr>USII Record # 45 Student</vt:lpstr>
      <vt:lpstr>USII Record # 46 Other</vt:lpstr>
      <vt:lpstr>USII Record # 47 Other</vt:lpstr>
      <vt:lpstr>USII Record # 48 Other</vt:lpstr>
      <vt:lpstr>USII Record # 49 Other</vt:lpstr>
      <vt:lpstr>USII Record # 50 Parent</vt:lpstr>
      <vt:lpstr>USII Record # 51 Organization/Museum</vt:lpstr>
      <vt:lpstr>USII Record # 52 Parent</vt:lpstr>
      <vt:lpstr>USII Record # 53 Parent</vt:lpstr>
      <vt:lpstr>USII Record # 54 Student, Organization/Museum</vt:lpstr>
      <vt:lpstr>USII Record # 55 Parent</vt:lpstr>
      <vt:lpstr>USII Record # 56 Teacher</vt:lpstr>
      <vt:lpstr>USII Record # 57 Teacher</vt:lpstr>
      <vt:lpstr>USII Record # 58 Parent</vt:lpstr>
      <vt:lpstr>USII Record # 59 Other</vt:lpstr>
      <vt:lpstr>USII Record # 60 Parent</vt:lpstr>
      <vt:lpstr>USII Record # 61 Parent</vt:lpstr>
      <vt:lpstr>USII Record # 62 Parent</vt:lpstr>
      <vt:lpstr>USII Record # 63 Parent</vt:lpstr>
      <vt:lpstr>USII Record # 64 Student, Other</vt:lpstr>
      <vt:lpstr>USII Record # 65 Student</vt:lpstr>
      <vt:lpstr>USII Record # 66 Student</vt:lpstr>
      <vt:lpstr>USII Record # 67 Other</vt:lpstr>
      <vt:lpstr>USII Record # 70 Other</vt:lpstr>
      <vt:lpstr>USII Record # 71 Student</vt:lpstr>
      <vt:lpstr>USII Record # 72 Parent</vt:lpstr>
      <vt:lpstr>USII Record # 73 Parent</vt:lpstr>
      <vt:lpstr>USII Record # 74 Parent</vt:lpstr>
      <vt:lpstr>USII Record # 75 Parent</vt:lpstr>
      <vt:lpstr>USII Record # 76 Parent</vt:lpstr>
      <vt:lpstr>USII Record # 77 Parent</vt:lpstr>
      <vt:lpstr>USII Record # 78 Parent, Other</vt:lpstr>
      <vt:lpstr>USII Record # 79 Parent, Other</vt:lpstr>
      <vt:lpstr>USII Record # 80 Parent, Other</vt:lpstr>
      <vt:lpstr>USII Record # 81 Student, Other</vt:lpstr>
      <vt:lpstr>USII Record # 82 Parent</vt:lpstr>
      <vt:lpstr>USII Record # 83 Student</vt:lpstr>
      <vt:lpstr>USII Record # 84 Student</vt:lpstr>
      <vt:lpstr>USII Record # 85 Parent</vt:lpstr>
      <vt:lpstr>USII Record # 86 Parent</vt:lpstr>
      <vt:lpstr>USII Record # 87 Organization/Museum</vt:lpstr>
      <vt:lpstr>USII Record # 88 Parent</vt:lpstr>
      <vt:lpstr>USII Record # 89 Parent</vt:lpstr>
      <vt:lpstr>USII Record # 90 Parent</vt:lpstr>
      <vt:lpstr>USII Record # 91 Student</vt:lpstr>
      <vt:lpstr>USII Record # 92 Student</vt:lpstr>
      <vt:lpstr>USII Record # 93 Parent</vt:lpstr>
      <vt:lpstr>USII Record # 96 Parent</vt:lpstr>
      <vt:lpstr>USII Record # 97 Parent</vt:lpstr>
      <vt:lpstr>USII Record # 1 Teacher</vt:lpstr>
      <vt:lpstr>USII Record # 2 Teacher</vt:lpstr>
      <vt:lpstr>USII Record # 7 Teacher</vt:lpstr>
      <vt:lpstr>USII Record # 9 Other</vt:lpstr>
      <vt:lpstr>USII Record # 10 Teacher</vt:lpstr>
      <vt:lpstr>USII Record # 15 Teacher</vt:lpstr>
      <vt:lpstr>USII Record # 16 Legislator</vt:lpstr>
      <vt:lpstr>USII Record # 17 Other</vt:lpstr>
      <vt:lpstr>USII Record # 24 Teacher</vt:lpstr>
      <vt:lpstr>USII Record # 32 College Professor/Historian</vt:lpstr>
      <vt:lpstr>USII Record # 39 Student</vt:lpstr>
      <vt:lpstr>USII Record # 40 Other</vt:lpstr>
      <vt:lpstr>USII Record # 41 Other</vt:lpstr>
      <vt:lpstr>USII Record # 42 Parent, Organization/Museum, Other</vt:lpstr>
      <vt:lpstr>USII Record # 45 Student</vt:lpstr>
      <vt:lpstr>USII Record # 46 Other</vt:lpstr>
      <vt:lpstr>USII Record # 54 Student, Organization/Museum</vt:lpstr>
      <vt:lpstr>USII Record # 68 Other</vt:lpstr>
      <vt:lpstr>USII Record # 70 Other</vt:lpstr>
      <vt:lpstr>USII Record # 2 Teacher</vt:lpstr>
      <vt:lpstr>USII Record # 3 Student</vt:lpstr>
      <vt:lpstr>USII Record # 9 Other</vt:lpstr>
      <vt:lpstr>USII Record # 11 Teacher</vt:lpstr>
      <vt:lpstr>USII Record # 15 Teacher</vt:lpstr>
      <vt:lpstr>USII Record # 16 Legislator</vt:lpstr>
      <vt:lpstr>USII Record # 24 Teacher</vt:lpstr>
      <vt:lpstr>USII Record # 30 Teacher</vt:lpstr>
      <vt:lpstr>USII Record # 31 Parent</vt:lpstr>
      <vt:lpstr>USII Record # 32 College Professor/Historian</vt:lpstr>
      <vt:lpstr>USII Record # 35 Organization/Museum</vt:lpstr>
      <vt:lpstr>USII Record # 37 Other</vt:lpstr>
      <vt:lpstr>USII Record # 39 Student</vt:lpstr>
      <vt:lpstr>USII Record # 40 Other</vt:lpstr>
      <vt:lpstr>USII Record # 41 Other</vt:lpstr>
      <vt:lpstr>USII Record # 42 Parent, Organization/Museum, Other</vt:lpstr>
      <vt:lpstr>USII Record # 45 Student</vt:lpstr>
      <vt:lpstr>USII Record # 46 Other</vt:lpstr>
      <vt:lpstr>USII Record # 54 Student, Organization/Museum</vt:lpstr>
      <vt:lpstr>USII Record # 56 Teacher</vt:lpstr>
      <vt:lpstr>USII Record # 57 Teacher</vt:lpstr>
      <vt:lpstr>USII Record # 68 Other</vt:lpstr>
      <vt:lpstr>USII Record # 70 Other</vt:lpstr>
      <vt:lpstr>USII Record # 87 Organization/Museum</vt:lpstr>
      <vt:lpstr>USII Record # 2 Teacher</vt:lpstr>
      <vt:lpstr>USII Record # 9 Other</vt:lpstr>
      <vt:lpstr>USII Record # 10 Teacher</vt:lpstr>
      <vt:lpstr>USII Record # 11 Teacher</vt:lpstr>
      <vt:lpstr>USII Record # 15 Teacher</vt:lpstr>
      <vt:lpstr>USII Record # 16 Legislator</vt:lpstr>
      <vt:lpstr>USII Record # 24 Teacher</vt:lpstr>
      <vt:lpstr>USII Record # 31 Parent</vt:lpstr>
      <vt:lpstr>USII Record # 32 College Professor/Historian</vt:lpstr>
      <vt:lpstr>USII Record # 35 Organization/Museum</vt:lpstr>
      <vt:lpstr>USII Record # 39 Student</vt:lpstr>
      <vt:lpstr>USII Record # 40 Other</vt:lpstr>
      <vt:lpstr>USII Record # 41 Other</vt:lpstr>
      <vt:lpstr>USII Record # 42 Parent, Organization/Museum, Other</vt:lpstr>
      <vt:lpstr>USII Record # 45 Student</vt:lpstr>
      <vt:lpstr>USII Record # 46 Other</vt:lpstr>
      <vt:lpstr>USII Record # 54 Student, Organization/Museum</vt:lpstr>
      <vt:lpstr>USII Record # 68 Other</vt:lpstr>
      <vt:lpstr>USII Record # 70 Other</vt:lpstr>
      <vt:lpstr>USII Record # 87 Organization/Museum</vt:lpstr>
      <vt:lpstr>USII Record # 1 Teacher</vt:lpstr>
      <vt:lpstr>USII Record # 2 Teacher</vt:lpstr>
      <vt:lpstr>USII Record # 3 Student</vt:lpstr>
      <vt:lpstr>USII Record # 9 Other</vt:lpstr>
      <vt:lpstr>USII Record # 11 Teacher</vt:lpstr>
      <vt:lpstr>USII Record # 12 Teacher</vt:lpstr>
      <vt:lpstr>USII Record # 15 Teacher</vt:lpstr>
      <vt:lpstr>USII Record # 16 Legislator</vt:lpstr>
      <vt:lpstr>USII Record # 31 Parent</vt:lpstr>
      <vt:lpstr>USII Record # 32 College Professor/Historian</vt:lpstr>
      <vt:lpstr>USII Record # 37 Other</vt:lpstr>
      <vt:lpstr>USII Record # 39 Student</vt:lpstr>
      <vt:lpstr>USII Record # 40 Other</vt:lpstr>
      <vt:lpstr>USII Record # 41 Other</vt:lpstr>
      <vt:lpstr>USII Record # 45 Student</vt:lpstr>
      <vt:lpstr>USII Record # 46 Other</vt:lpstr>
      <vt:lpstr>USII Record # 54 Student, Organization/Museum</vt:lpstr>
      <vt:lpstr>USII Record # 68 Other</vt:lpstr>
      <vt:lpstr>USII Record # 70 Other</vt:lpstr>
      <vt:lpstr>USII Record # 2 Teacher</vt:lpstr>
      <vt:lpstr>USII Record # 3 Student</vt:lpstr>
      <vt:lpstr>USII Record # 8 Parent</vt:lpstr>
      <vt:lpstr>USII Record # 9 Other</vt:lpstr>
      <vt:lpstr>USII Record # 10 Teacher</vt:lpstr>
      <vt:lpstr>USII Record # 11 Teacher</vt:lpstr>
      <vt:lpstr>USII Record # 12 Teacher</vt:lpstr>
      <vt:lpstr>USII Record # 15 Teacher</vt:lpstr>
      <vt:lpstr>USII Record # 16 Legislator</vt:lpstr>
      <vt:lpstr>USII Record # 17 Other</vt:lpstr>
      <vt:lpstr>USII Record # 24 Teacher</vt:lpstr>
      <vt:lpstr>USII Record # 30 Teacher</vt:lpstr>
      <vt:lpstr>USII Record # 31 Parent</vt:lpstr>
      <vt:lpstr>USII Record # 35 Organization/Museum</vt:lpstr>
      <vt:lpstr>USII Record # 37 Other</vt:lpstr>
      <vt:lpstr>USII Record # 39 Student</vt:lpstr>
      <vt:lpstr>USII Record # 40 Other</vt:lpstr>
      <vt:lpstr>USII Record # 41 Other</vt:lpstr>
      <vt:lpstr>USII Record # 42 Parent, Organization/Museum, Other</vt:lpstr>
      <vt:lpstr>USII Record # 45 Student</vt:lpstr>
      <vt:lpstr>USII Record # 46 Other</vt:lpstr>
      <vt:lpstr>USII Record # 54 Student, Organization/Museum</vt:lpstr>
      <vt:lpstr>USII Record # 56 Teacher</vt:lpstr>
      <vt:lpstr>USII Record # 57 Teacher</vt:lpstr>
      <vt:lpstr>USII Record # 68 Other</vt:lpstr>
      <vt:lpstr>USII Record # 70 Other</vt:lpstr>
      <vt:lpstr>USII Record # 87 Organization/Museum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USII Record # 1 Teacher</dc:title>
  <dc:creator>Brown, Christonya (DOE)</dc:creator>
  <cp:lastModifiedBy>VITA Program</cp:lastModifiedBy>
  <cp:revision>3</cp:revision>
  <dcterms:modified xsi:type="dcterms:W3CDTF">2022-07-12T02:55:48Z</dcterms:modified>
</cp:coreProperties>
</file>