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 id="719" r:id="rId465"/>
    <p:sldId id="720" r:id="rId466"/>
    <p:sldId id="721" r:id="rId467"/>
    <p:sldId id="722" r:id="rId468"/>
    <p:sldId id="723" r:id="rId469"/>
    <p:sldId id="724" r:id="rId470"/>
    <p:sldId id="725" r:id="rId471"/>
    <p:sldId id="726" r:id="rId472"/>
    <p:sldId id="727" r:id="rId473"/>
    <p:sldId id="728" r:id="rId474"/>
    <p:sldId id="729" r:id="rId475"/>
    <p:sldId id="730" r:id="rId476"/>
    <p:sldId id="731" r:id="rId477"/>
    <p:sldId id="732" r:id="rId478"/>
    <p:sldId id="733" r:id="rId479"/>
    <p:sldId id="734" r:id="rId480"/>
    <p:sldId id="735" r:id="rId481"/>
    <p:sldId id="736" r:id="rId482"/>
    <p:sldId id="737" r:id="rId483"/>
    <p:sldId id="738" r:id="rId484"/>
    <p:sldId id="739" r:id="rId485"/>
    <p:sldId id="740" r:id="rId486"/>
    <p:sldId id="741" r:id="rId487"/>
    <p:sldId id="742" r:id="rId488"/>
    <p:sldId id="743" r:id="rId489"/>
    <p:sldId id="744" r:id="rId490"/>
    <p:sldId id="745" r:id="rId491"/>
    <p:sldId id="746" r:id="rId492"/>
    <p:sldId id="747" r:id="rId493"/>
    <p:sldId id="748" r:id="rId494"/>
    <p:sldId id="749" r:id="rId495"/>
    <p:sldId id="750" r:id="rId496"/>
    <p:sldId id="751" r:id="rId497"/>
    <p:sldId id="752" r:id="rId498"/>
    <p:sldId id="753" r:id="rId499"/>
    <p:sldId id="754" r:id="rId500"/>
    <p:sldId id="755" r:id="rId501"/>
    <p:sldId id="756" r:id="rId502"/>
    <p:sldId id="757" r:id="rId503"/>
    <p:sldId id="758" r:id="rId504"/>
    <p:sldId id="759" r:id="rId505"/>
    <p:sldId id="760" r:id="rId506"/>
    <p:sldId id="761" r:id="rId507"/>
    <p:sldId id="762" r:id="rId508"/>
    <p:sldId id="763" r:id="rId509"/>
    <p:sldId id="764" r:id="rId510"/>
    <p:sldId id="765" r:id="rId511"/>
    <p:sldId id="766" r:id="rId512"/>
    <p:sldId id="767" r:id="rId513"/>
    <p:sldId id="768" r:id="rId514"/>
    <p:sldId id="769" r:id="rId515"/>
    <p:sldId id="770" r:id="rId516"/>
    <p:sldId id="771" r:id="rId517"/>
    <p:sldId id="772" r:id="rId518"/>
    <p:sldId id="773" r:id="rId519"/>
    <p:sldId id="774" r:id="rId520"/>
    <p:sldId id="775" r:id="rId521"/>
    <p:sldId id="776" r:id="rId522"/>
    <p:sldId id="777" r:id="rId523"/>
    <p:sldId id="778" r:id="rId524"/>
    <p:sldId id="779" r:id="rId525"/>
    <p:sldId id="780" r:id="rId526"/>
    <p:sldId id="781" r:id="rId527"/>
    <p:sldId id="782" r:id="rId528"/>
    <p:sldId id="783" r:id="rId529"/>
    <p:sldId id="784" r:id="rId530"/>
    <p:sldId id="785" r:id="rId531"/>
    <p:sldId id="786" r:id="rId532"/>
    <p:sldId id="787" r:id="rId533"/>
    <p:sldId id="788" r:id="rId534"/>
    <p:sldId id="789" r:id="rId535"/>
    <p:sldId id="790" r:id="rId536"/>
    <p:sldId id="791" r:id="rId537"/>
    <p:sldId id="792" r:id="rId538"/>
    <p:sldId id="793" r:id="rId539"/>
    <p:sldId id="794" r:id="rId540"/>
    <p:sldId id="795" r:id="rId541"/>
    <p:sldId id="796" r:id="rId542"/>
    <p:sldId id="797" r:id="rId543"/>
    <p:sldId id="798" r:id="rId544"/>
    <p:sldId id="799" r:id="rId545"/>
    <p:sldId id="800" r:id="rId546"/>
    <p:sldId id="801" r:id="rId547"/>
    <p:sldId id="802" r:id="rId548"/>
    <p:sldId id="803" r:id="rId549"/>
    <p:sldId id="804" r:id="rId550"/>
    <p:sldId id="805" r:id="rId551"/>
    <p:sldId id="806" r:id="rId552"/>
    <p:sldId id="807" r:id="rId553"/>
    <p:sldId id="808" r:id="rId554"/>
    <p:sldId id="809" r:id="rId555"/>
    <p:sldId id="810" r:id="rId556"/>
    <p:sldId id="811" r:id="rId557"/>
    <p:sldId id="812" r:id="rId558"/>
    <p:sldId id="813" r:id="rId559"/>
    <p:sldId id="814" r:id="rId560"/>
    <p:sldId id="815" r:id="rId561"/>
    <p:sldId id="816" r:id="rId562"/>
    <p:sldId id="817" r:id="rId563"/>
    <p:sldId id="818" r:id="rId564"/>
    <p:sldId id="819" r:id="rId565"/>
    <p:sldId id="820" r:id="rId566"/>
    <p:sldId id="821" r:id="rId567"/>
    <p:sldId id="822" r:id="rId568"/>
  </p:sldIdLst>
  <p:sldSz cx="9144000" cy="5143500" type="screen16x9"/>
  <p:notesSz cx="6858000" cy="9144000"/>
  <p:embeddedFontLst>
    <p:embeddedFont>
      <p:font typeface="Calibri" panose="020F0502020204030204" pitchFamily="34" charset="0"/>
      <p:regular r:id="rId570"/>
      <p:bold r:id="rId571"/>
      <p:italic r:id="rId572"/>
      <p:boldItalic r:id="rId573"/>
    </p:embeddedFont>
    <p:embeddedFont>
      <p:font typeface="Josefin Sans" panose="020B0604020202020204" charset="0"/>
      <p:regular r:id="rId574"/>
      <p:bold r:id="rId575"/>
      <p:italic r:id="rId576"/>
      <p:boldItalic r:id="rId577"/>
    </p:embeddedFont>
    <p:embeddedFont>
      <p:font typeface="Tahoma" panose="020B0604030504040204" pitchFamily="34" charset="0"/>
      <p:regular r:id="rId578"/>
      <p:bold r:id="rId5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font" Target="fonts/font6.fntdata"/><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font" Target="fonts/font8.fntdata"/><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font" Target="fonts/font10.fntdata"/><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font" Target="fonts/font1.fntdata"/><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viewProps" Target="viewProps.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font" Target="fonts/font3.fntdata"/><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font" Target="fonts/font5.fntdata"/><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font" Target="fonts/font7.fntdata"/><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font" Target="fonts/font9.fntdata"/><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notesMaster" Target="notesMasters/notesMaster1.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presProps" Target="presProps.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font" Target="fonts/font2.fntdata"/><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theme" Target="theme/theme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font" Target="fonts/font4.fntdata"/><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a93xb3gx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a93xb3gx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6tpn13ws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6tpn13ws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mxupza25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mxupza25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4692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0ifup4ro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0ifup4ro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2261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mdu9nlty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mdu9nlty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17051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jr9veiqy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jr9veiqy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0382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s72g84h7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s72g84h7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954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22yet0an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22yet0an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0566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w7k06ko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w7k06koz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5380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6z2h94vt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6z2h94vt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3542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by302snu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by302snu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4328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vpqj0npy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vpqj0npy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73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svz44p2j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svz44p2j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jqjsn136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jqjsn136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5125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sus3vcl7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sus3vcl7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0672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h3suojhe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h3suojhe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9139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xfpv1i9r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xfpv1i9r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1674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0977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0cfmjbal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0cfmjbal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6319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89lg2lmd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89lg2lmd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4047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htwqbkb4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htwqbkb4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8287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50adfeee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50adfeee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57672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z76z3zac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z76z3zac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89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8ff5k5rf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8ff5k5rf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jarbzl2o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jarbzl2o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3789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t9iilj5a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t9iilj5a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6382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niw5nu6q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niw5nu6q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5972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zgy2zat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zgy2zat8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87552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7lkvpby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7lkvpby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0941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69szasio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69szasio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4483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91zygv95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91zygv95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8461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3c0cdaxa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3c0cdaxa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5717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dpfov2qx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dpfov2qx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924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5d6if5g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5d6if5g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17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yopbpuon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yopbpuon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3zqvqzbc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3zqvqzbc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8325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9hl1clvl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9hl1clvl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2832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nce7lwb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nce7lwb9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18188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ge5p44pw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ge5p44pw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3332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ghabaghn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ghabaghn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74287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m06udq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m06udq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62287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h76qhi8z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h76qhi8z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51799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voy8zzz9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voy8zzz9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34937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iks8u2rq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iks8u2rq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5039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8xwt19i1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8xwt19i1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507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l2dxuth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l2dxuth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moirs42n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moirs42n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0870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yu5c4g96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yu5c4g96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47293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51942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ea2x1c82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ea2x1c82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96581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0jblfois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0jblfois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9120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8g4irsv3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8g4irsv3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57887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ukmm3m1k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ukmm3m1k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4736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npxoolce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npxoolce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6059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c8mdybt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c8mdybt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92033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f7aplhlu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f7aplhlu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89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l321ndor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l321ndor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vng5v5x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vng5v5xy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3056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na4i7zty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na4i7zty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1525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s1cfpdc3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s1cfpdc3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8682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15uk9pxr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15uk9pxr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46744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wlhadv69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wlhadv69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12110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5y2vmpdk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5y2vmpdk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7171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2mvonxw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2mvonxw9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9274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mxqyja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mxqyja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6823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1lsnea3k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1lsnea3k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29556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0iauq2eo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0iauq2eo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35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4uka8hm3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4uka8hm3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rl1dixfi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rl1dixfi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353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rffnopn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rffnopn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4282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ex0mvhrg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ex0mvhrg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85004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s51g6llo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s51g6llo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52546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8ajpnuqx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8ajpnuqx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27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m3leo02b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m3leo02b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59319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5ipi8vfa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5ipi8vfa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06974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mo8n235n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mo8n235n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30887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tdblk7gz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tdblk7gz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606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q52qax6a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q52qax6a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37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uk1j774w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uk1j774w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5bsijphv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5bsijphv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3685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ud0vzvaj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ud0vzvaj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51123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39051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v3tn2jur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v3tn2jur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508688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lz896kyi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lz896kyi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85749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5nmq1q6a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5nmq1q6a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82552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fu3a6sbo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fu3a6sbo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04706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x67nqqzq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x67nqqzq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07541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abpwasdv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abpwasdv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73067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3jx7h0bo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3jx7h0bo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39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fsjknkfj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fsjknkfj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4mpcq48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4mpcq48s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90290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3e94i3rq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3e94i3rq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49909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u1ncu4y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u1ncu4yk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19767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adwnh9ni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adwnh9ni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13497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orx08xd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orx08xd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26378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ah8hyglb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ah8hyglb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175153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y5mj81f6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y5mj81f6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11815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afvg05mu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afvg05mu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48539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2poa5jgo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2poa5jgo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64544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0o9ndnzn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0o9ndnzn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99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sktpkwn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sktpkwn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wll7tgjm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wll7tgjm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96094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szcqjuvj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szcqjuvj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06252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jootm3p3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jootm3p3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24315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h9qipe7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h9qipe7y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5524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zqox1uib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zqox1uib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4733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sxxkbl8i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sxxkbl8i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65793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80vzltnr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80vzltnr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6968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jqwpgh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jqwpgh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2420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fn3emloj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fn3emloj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6849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ilakjkmg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ilakjkmg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89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jyxu36o1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jyxu36o1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z27zu2rc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z27zu2rc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y4oohzb2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y4oohzb2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19398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2p7bpqr1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2p7bpqr1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23108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izd1nkrq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izd1nkrq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2350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5p0vj7x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5p0vj7x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51720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dpbedso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dpbedsoz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77717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1m9a55qf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1m9a55qf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79014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xave0agp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xave0agp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37648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fhidmunb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fhidmunb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9161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nvfe7z6v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nvfe7z6v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36182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m7yzkaow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m7yzkaow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301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9l278tvf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9l278tvf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vktr2rey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vktr2rey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92392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w6ln7wxw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w6ln7wxw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0474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lkk10fmf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lkk10fmf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48600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yab9gbmu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yab9gbmu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94532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r86twh4h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r86twh4h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82411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aujbvnjc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aujbvnjc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96613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zu3u42s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zu3u42s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70899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1rq1qg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1rq1qg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46247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3372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qaee2fmj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qaee2fmj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83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yul1aq7p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yul1aq7p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pkf7m2y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pkf7m2y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37680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jzfkocuv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jzfkocuv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91748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2xap1m3p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2xap1m3p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12737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17j1uz1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17j1uz1y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22163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0i251gyr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0i251gyr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75845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24xo2ec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24xo2ec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48735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jzo3sw4w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jzo3sw4w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21074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d6d65mro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d6d65mro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21566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z0qzfnq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z0qzfnq4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48980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01tz6omi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01tz6omi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44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pamddvgt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pamddvgt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ze67iq31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ze67iq31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007868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9j6xult2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9j6xult2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25914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srr5ifk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srr5ifk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004819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wkvob1da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wkvob1da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10478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onajyvgd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onajyvgd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8039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xw9flayd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xw9flayd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78854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ugir9tgb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ugir9tgb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957685"/>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9fr6zxaf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9fr6zxaf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64918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ky9x8kfv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ky9x8kfv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74453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9y89k12g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9y89k12g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56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2ab76e6c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2ab76e6c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ql0vui0l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ql0vui0l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23412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zwmtmuvh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zwmtmuvh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03546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wznesyar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wznesyar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61523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d7nwxnm5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d7nwxnm5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4332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5magcld3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5magcld3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26946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ujg6w4hn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ujg6w4hn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84724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8vehn4wx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8vehn4wx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038413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y6ok6ilc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y6ok6ilc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0474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iuqh1ljw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iuqh1ljw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200479"/>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lxlik4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lxlik4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66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n0fsroud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n0fsroud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bkf4jm0x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bkf4jm0x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608204"/>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7o9tzm2s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7o9tzm2s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77992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sm3izrbw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sm3izrbw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79567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ejl2jw1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ejl2jw14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89006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zp93pxg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zp93pxgk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32685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0hwgah3o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0hwgah3o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09331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z7dg8gfd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z7dg8gfd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581818"/>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5leuqa2h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5leuqa2h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788633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xb3r0ngq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xb3r0ngq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258873"/>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9fhaemh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9fhaemh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78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vapb21kc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vapb21kc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1ob5ktos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1ob5ktos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6959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78812p2b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78812p2b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82578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ixdcm5i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ixdcm5i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46398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axty167f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axty167f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37240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7431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td4c57ja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td4c57ja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19195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fzen5es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fzen5es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8774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83axmizf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83axmizf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45344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azhq3f1k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azhq3f1k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4500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tttlp09i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tttlp09i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429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djhex1u0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djhex1u0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4hadaujj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4hadaujj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0983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cvcblal1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cvcblal1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46934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rouqahr7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rouqahr7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89776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jnvxue0h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jnvxue0h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84545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9yzi7v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9yzi7v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4915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m1i9n3v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m1i9n3va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18035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9qcrcllw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9qcrcllw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43202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vmkjvnv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vmkjvnv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69869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evm1oniq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evm1oniq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69556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jqd49g2e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jqd49g2e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899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mkcvx5lh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mkcvx5lh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i3v6boln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i3v6boln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20315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3fr1bkh8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3fr1bkh8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28768"/>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yw9ozacl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yw9ozacl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622192"/>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tggla91v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tggla91v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04349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8jrawje9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8jrawje9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642330"/>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8kc8j17z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8kc8j17z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46386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b1qbdero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b1qbdero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0509"/>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b6xl156b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b6xl156b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6333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06vnm567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06vnm567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72496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s1rx22sz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s1rx22sz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666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os6p16bd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os6p16bd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6ln5uy90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6ln5uy90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073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jvltpwqj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jvltpwqj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35471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wbdvookg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wbdvookg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163599"/>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9jisdfxv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9jisdfxv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52046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nw5whlnw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nw5whlnw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83887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8ca3yzv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8ca3yzv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6510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p2x089ur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p2x089ur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71663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xn5e0t5t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xn5e0t5t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76098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rd83oyzq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rd83oyzq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6339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4krz2hpl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4krz2hpl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52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hvewxpb8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hvewxpb8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518yaqk9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518yaqk9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mz46elnh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mz46elnh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846281"/>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4lphj715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4lphj715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4927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6jdcppyf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6jdcppyf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49064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mlqlzl6f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mlqlzl6f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18692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pivh4ec9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pivh4ec9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171512"/>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2jbsp7c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2jbsp7c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404114"/>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y2fif9co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y2fif9co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8043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afo8eigh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afo8eigh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22415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3zf5nhsi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3zf5nhsi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74499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yholzdvo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yholzdvo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922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ebai9fm2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ebai9fm2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48476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57xj6nlj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57xj6nlj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0512273"/>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e7hi8fas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e7hi8fas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42775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9s2d5h9k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9s2d5h9k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007887"/>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0dbv41vh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0dbv41vh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346058"/>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m4hijn8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m4hijn8p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117505"/>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ucu5qyco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ucu5qyco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79949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kmpcto5q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kmpcto5q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26808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l1csvyx3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l1csvyx3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09886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cen5p4iy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cen5p4iy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251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vft433z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vft433z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96spbhaf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96spbhaf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233561"/>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sqyxu7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sqyxu7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74401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lu4h9c5l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lu4h9c5l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4338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7thi4zl8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7thi4zl8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77879"/>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soqk99o8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soqk99o8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30320"/>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weqvd988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weqvd988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35734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x9vgrbii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x9vgrbii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5155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64i2j46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64i2j46z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100415"/>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990ua37a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990ua37a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72088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zq3y6w4v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zq3y6w4v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47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ejrcw1zf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ejrcw1zf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p759e0xy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p759e0xy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69199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kd7ctel6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kd7ctel6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038981"/>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dz28e4ai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dz28e4ai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33823"/>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1m8sydih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1m8sydih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6343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1x3oqjbw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1x3oqjbw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61290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e4ymp93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e4ymp93z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620545"/>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hwg8t8yx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hwg8t8yx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60040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yjdq3d41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yjdq3d41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19746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n7bx5hl9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n7bx5hl9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02442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50c9s2p9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50c9s2p9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46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q71tolu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q71tolu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1kbsh0qj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1kbsh0qj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85784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mnyk4wv5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mnyk4wv5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10091"/>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ncyatk1c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ncyatk1c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02416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u75zd7sf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u75zd7sf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16231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byjuxnwi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byjuxnwi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97941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nbct9bze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nbct9bze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133010"/>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x1lls8mj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x1lls8mj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520850"/>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hmwa7l6f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hmwa7l6f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73264"/>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03dfkmjj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03dfkmjj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971058"/>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wf546gi9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wf546gi9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783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whopze2o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whopze2o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8y41mxn6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8y41mxn6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99922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rrsqa28t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rrsqa28t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41830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wbqgwkf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wbqgwkf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671625"/>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f70akvw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f70akvw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145484"/>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l6jsfgnk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l6jsfgnk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50367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qssddnps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qssddnps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555443"/>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459367"/>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nzk2qism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nzk2qism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70162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uo7gl0k9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uo7gl0k9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517712"/>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ym2c7x9z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ym2c7x9z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92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oyjz05pu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oyjz05pu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5v66bjfp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5v66bjfp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219332"/>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cxxvjkdk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cxxvjkdk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042557"/>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xmko40n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xmko40nq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50669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aljwyb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aljwyb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972179"/>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6fbebvmh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6fbebvmh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98372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l071obz4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l071obz4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500321"/>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g6psozgz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g6psozgz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352123"/>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wy92wof5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wy92wof5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999824"/>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ksz0110d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ksz0110d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43246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tskibm6j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tskibm6j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110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rfhjnbfd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rfhjnbfd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y9rt22nn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y9rt22nn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672232"/>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ug0k583d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ug0k583d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29784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qk33p4x3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qk33p4x3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848454"/>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0s0lqzsp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0s0lqzsp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560216"/>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mx67si1m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mx67si1m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01686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e49b0e2z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e49b0e2z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000880"/>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whpbfxxj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whpbfxxj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47225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2pap0xl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2pap0xl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44024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3vulx6i4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3vulx6i4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375357"/>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72i8o0ip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72i8o0ip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121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1vl7qse5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1vl7qse5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3rs86lxc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3rs86lxc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395275"/>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c0o2bflr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c0o2bflr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35792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9z01ulrm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9z01ulrm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213926"/>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1x0s8a4v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1x0s8a4v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733528"/>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cgahp0vg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cgahp0vg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703399"/>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okd4v9mc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okd4v9mc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64502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yw7jhvmt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yw7jhvmt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4759"/>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4ipio4lm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4ipio4lm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636711"/>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9369fxy3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9369fxy3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32844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2q758lkq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2q758lkq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149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tyyuw1zh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tyyuw1zh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5pi5sj7w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5pi5sj7w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924722"/>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vlwdgr9x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vlwdgr9x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93734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11w4eoi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11w4eoi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573943"/>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vf9fcdkw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vf9fcdkw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296774"/>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vj77dbcn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vj77dbcn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346246"/>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s6hsgwak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s6hsgwak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0222493"/>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fanbg8zj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fanbg8zj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08349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gjujn2f1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gjujn2f1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02968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qv4344vi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qv4344vi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235079"/>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ltcdoo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ltcdoo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07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hn00yw3i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hn00yw3i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f13ts4je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f13ts4je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lhhnlwc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lhhnlwcb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918007"/>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avcln7wi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avcln7wi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565038"/>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977176"/>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attr8s8i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attr8s8i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075036"/>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159rsyqz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159rsyqz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762452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tzffkr1q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tzffkr1q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82647"/>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2xjwrfsj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2xjwrfsj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77013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43grdvvd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43grdvvd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982962"/>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315z5yqt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315z5yqt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565297"/>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m5rpn2th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m5rpn2th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89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fx3dv52g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fx3dv52g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3uvde04v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3uvde04v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71102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h3i14sd5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h3i14sd5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4161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ka8qtbe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ka8qtbey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877604"/>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60hk8njm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60hk8njm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300508"/>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tcadpp6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tcadpp6w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71786"/>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sx1wu59k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sx1wu59k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016057"/>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dd550j7l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dd550j7l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602219"/>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yj76f178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yj76f178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491627"/>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4gnnm6rk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4gnnm6rk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81020"/>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a4p3cwkc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a4p3cwkc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60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10lnx2tx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10lnx2tx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b1dqog6k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b1dqog6k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879884"/>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ky0ow5k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ky0ow5kq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357849"/>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dzgox5zz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dzgox5zz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994158"/>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dbzudcv5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dbzudcv5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480009"/>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f6qxsycg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f6qxsycg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823896"/>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pnii07t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pnii07t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303276"/>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umit4klo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umit4klo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186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dnun5wj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dnun5wj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713140"/>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01rjp75o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01rjp75o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61347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odsetd3c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odsetd3c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214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v402535e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v402535e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celyw8k4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celyw8k4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386688"/>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bsb6atbg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bsb6atbg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480989"/>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pjddzats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pjddzats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0479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soy2afk7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soy2afk7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790094"/>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7qm3kclt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7qm3kclt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722899"/>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hhmm8c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hhmm8c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195414"/>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fh06zxs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fh06zxsa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365838"/>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highltbp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highltbp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534342"/>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4xn0e8du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4xn0e8du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721928"/>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naw8z1lu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naw8z1lu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998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vmsecnf2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vmsecnf2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ntt0g7yp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ntt0g7yp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70502"/>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5f73alud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5f73alud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07135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uz6ccwze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uz6ccwze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0438601"/>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r2fadvz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r2fadvz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394179"/>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ipkuigro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ipkuigro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336598"/>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9sz50at2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9sz50at2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711420"/>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drfgmvtp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drfgmvtp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820870"/>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w9zfnunf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w9zfnunf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99832"/>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50937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6412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of82yvgb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of82yvgb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372801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0213980"/>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1181901"/>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1169272"/>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3423190"/>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1374021"/>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1564750"/>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5997652"/>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6542476"/>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416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9576147"/>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277542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2559229"/>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7505709"/>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9375600"/>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530593"/>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5280934"/>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096732"/>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8123954"/>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6067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clehit04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clehit04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005721"/>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5941348"/>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95858"/>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8612672"/>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2435129"/>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3887449"/>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3187430"/>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3opfsqa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3opfsqah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91740"/>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v6522u2e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v6522u2e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4533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zdqued47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zdqued47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92519"/>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a6iq33u9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a6iq33u9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273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ubfznhk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ubfznhk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686492"/>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2qjso5dh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2qjso5dh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775393"/>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0mrdg97v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0mrdg97v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575315"/>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1f2fqr1x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1f2fqr1x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25700"/>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f56lxn7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f56lxn79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240962"/>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ntkq0isf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ntkq0isf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516876"/>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lg779jnj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lg779jnj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281795"/>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vbz4f4us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vbz4f4us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831301"/>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ue8xstpz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ue8xstpz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034544"/>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atspkcqj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atspkcqj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082129"/>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a8i0fuo9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a8i0fuo9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763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fob3s25b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fob3s25b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8789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4op96r4z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4op96r4z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595133"/>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d2k37u5e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d2k37u5e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78206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xqap8wtv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xqap8wtv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85125"/>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0vgttmz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0vgttmz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597101"/>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eqh19j9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eqh19j96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064611"/>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h11uv4b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h11uv4bx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356241"/>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czqcdmrm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czqcdmrm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751023"/>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nm8x6ghp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nm8x6ghp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51586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nb7yegqb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nb7yegqb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69655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y9bbx00u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y9bbx00u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05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kypi5pki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kypi5pki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wtmuhxeq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wtmuhxeq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154328"/>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icjwqtl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icjwqtl6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627407"/>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u2kbiiaa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u2kbiiaa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515495"/>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phvj2oim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phvj2oim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639706"/>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xs5anvef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xs5anvef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043821"/>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5obh56ew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5obh56ew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091660"/>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mb48sp2k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mb48sp2k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94221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r4mnsc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r4mnsc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39995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bixd82xs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bixd82xs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3791400"/>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zstvobtd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zstvobtd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487269"/>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1y81a7ro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1y81a7ro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828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qgtmu4eo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qgtmu4eo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99310"/>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pqlwg6g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pqlwg6g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645700"/>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s5jdl9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s5jdl9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54482"/>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qhnziep3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qhnziep3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164112"/>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z2djaf69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z2djaf69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784507"/>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xkpxuqni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xkpxuqni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519387"/>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3oa3tmnd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3oa3tmnd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369378"/>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kse41hvm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kse41hvm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665949"/>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6uysuohk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6uysuohk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146796"/>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kk8di51o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kk8di51o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646538"/>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ddy8jd0x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ddy8jd0x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79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3dzyy3fa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3dzyy3fa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794065"/>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glbqrmvr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glbqrmvr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050212"/>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993457"/>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1nt3cq7j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1nt3cq7j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72187"/>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ue2tvdaq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ue2tvdaq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773053"/>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s9bw48y1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s9bw48y1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462287"/>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zk4tjoxg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zk4tjoxg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139015"/>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un2gcuj8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un2gcuj8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49830"/>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v6tlkhah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v6tlkhah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987984"/>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kt8xzh3v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kt8xzh3v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373385"/>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jvwcmzc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jvwcmzc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067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9wgpwttq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9wgpwttq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262292"/>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92hwlxlh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92hwlxlh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40244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l15u5ewq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l15u5ewq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482662"/>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lnl3l8zi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lnl3l8zi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371679"/>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d7aqa3jw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d7aqa3jwl: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744712"/>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61vm8y0u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61vm8y0u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048960"/>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7joi53p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7joi53pw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76989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0nsjuydg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0nsjuydg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910613"/>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41xngryc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41xngryc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885574"/>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tvlmwkjc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tvlmwkjc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975262"/>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h889dvgl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h889dvgl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34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vaa1ayq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vaa1ayq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842511"/>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166sban8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166sban8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694315"/>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euvahycd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euvahycdu: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849920"/>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nltqnnxf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nltqnnxf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074173"/>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pt548wm3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pt548wm3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920627"/>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atgqotzi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atgqotzi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50348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kt88hrmf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kt88hrmf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289335"/>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7sxw30jb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7sxw30jb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051441"/>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vk5hpuyg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vk5hpuyg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614696"/>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lj71803m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lj71803m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064751"/>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04etxmr5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04etxmr5h: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917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65m8cusu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65m8cusu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891729"/>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omzcmkr5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omzcmkr5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777706"/>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p7gghvxb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p7gghvxb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043526"/>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4ukuggff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4ukuggff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250317"/>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9b7iq4vr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9b7iq4vr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566752"/>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_yty39fcv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_yty39fcv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626799"/>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_3390xc0w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p_3390xc0w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207696"/>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_hf6mbu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p_hf6mbu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691864"/>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_8daqo80c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p_8daqo80c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036213"/>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_cdpogwjf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_cdpogwjf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989866"/>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_o8gbm8ab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p_o8gbm8abw: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96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amakaas7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amakaas7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837444"/>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_yogatyqx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p_yogatyqx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893285"/>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_in83vp9u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p_in83vp9uq: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377378"/>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_rhiemj3i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p_rhiemj3i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374674"/>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_n88nei08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_n88nei08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322831"/>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_fm9dtjue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_fm9dtjue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850483"/>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_lm3kf9xy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_lm3kf9xy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737256"/>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_5soy8l78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p_5soy8l78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820434"/>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843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4ddeok6e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4ddeok6e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691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y5fr3wcj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y5fr3wcj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153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09kf6tjq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09kf6tjq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23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eotl6p5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eotl6p54z: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801y9ij6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801y9ij6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0876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n8oatv03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n8oatv03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85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ly8t6iwm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ly8t6iwm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806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v3r2kd4j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v3r2kd4jr: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413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jqtb3qfb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jqtb3qfb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26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uw9h1fkb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uw9h1fkb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4129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u3937otj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u3937otj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1353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_smz1mqb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_smz1mqbx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2566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_30wvmj7a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_30wvmj7ax: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317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_ftjkyw95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_ftjkyw95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12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8mp43tag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8mp43tag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_gv6c59po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_gv6c59po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052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_ehrlvod9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p_ehrlvod9c: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01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_9nst6hbo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p_9nst6hbo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813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_m2ho37rq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_m2ho37rq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0911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_ezc8bxlj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_ezc8bxljm: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1177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_oboyahd4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_oboyahd4k: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269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_fgjh6d2j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_fgjh6d2j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8261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_vhjlca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_vhjlca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7302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_a9e8p4my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_a9e8p4my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982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19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m1ftiljq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m1ftiljq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_bntmgbpy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_bntmgbpy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6818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_lhc9p9k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_lhc9p9kd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887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_0nl5971f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_0nl5971f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6442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_0eqvmwyj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_0eqvmwyj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37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_0ne5belt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_0ne5belti: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1988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_rcf947yc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p_rcf947yc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37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_fidy36td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_fidy36tdj: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8282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_j0mx7dxk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_j0mx7dxk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1934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atk4yi69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atk4yi69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6439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_8og0p81a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_8og0p81ag: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5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_ganob8qr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_ganob8qrn: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_ttoodcz5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_ttoodcz5o: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1435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_jjvqy192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p_jjvqy192y: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4119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_isryktnc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_isryktnc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6119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_rzxp27ha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_rzxp27hae: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6608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_m9tdkh9q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_m9tdkh9q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0232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_nlrpghih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_nlrpghihv: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5821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_baubblha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_baubblha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4183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_w7r7ccrb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_w7r7ccrbs: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9677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_41gz3xg5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p_41gz3xg5t: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9403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_ftablomd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_ftablomd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8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
        <p:nvSpPr>
          <p:cNvPr id="50" name="Google Shape;50;p11"/>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4" name="Google Shape;54;p12"/>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14"/>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p14"/>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4" name="Google Shape;64;p1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6" name="Google Shape;66;p1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3" name="Google Shape;73;p1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74" name="Google Shape;74;p16"/>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1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6" name="Google Shape;16;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48625" y="1386425"/>
            <a:ext cx="85206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5"/>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892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7"/>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561625" y="202675"/>
            <a:ext cx="5097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8"/>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9"/>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10"/>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10"/>
          <p:cNvSpPr txBox="1">
            <a:spLocks noGrp="1"/>
          </p:cNvSpPr>
          <p:nvPr>
            <p:ph type="sldNum" idx="12"/>
          </p:nvPr>
        </p:nvSpPr>
        <p:spPr>
          <a:xfrm>
            <a:off x="2372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descr="This is our PowerPoint Template Background.  It contains the Virginia Department of Education Logo." title="VDOE Template Background"/>
          <p:cNvPicPr preferRelativeResize="0"/>
          <p:nvPr/>
        </p:nvPicPr>
        <p:blipFill>
          <a:blip r:embed="rId18">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9" name="Google Shape;9;p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chemeClr val="lt1"/>
                </a:solidFill>
              </a:defRPr>
            </a:lvl1pPr>
            <a:lvl2pPr lvl="1">
              <a:buNone/>
              <a:defRPr sz="1000">
                <a:solidFill>
                  <a:schemeClr val="lt1"/>
                </a:solidFill>
              </a:defRPr>
            </a:lvl2pPr>
            <a:lvl3pPr lvl="2">
              <a:buNone/>
              <a:defRPr sz="1000">
                <a:solidFill>
                  <a:schemeClr val="lt1"/>
                </a:solidFill>
              </a:defRPr>
            </a:lvl3pPr>
            <a:lvl4pPr lvl="3">
              <a:buNone/>
              <a:defRPr sz="1000">
                <a:solidFill>
                  <a:schemeClr val="lt1"/>
                </a:solidFill>
              </a:defRPr>
            </a:lvl4pPr>
            <a:lvl5pPr lvl="4">
              <a:buNone/>
              <a:defRPr sz="1000">
                <a:solidFill>
                  <a:schemeClr val="lt1"/>
                </a:solidFill>
              </a:defRPr>
            </a:lvl5pPr>
            <a:lvl6pPr lvl="5">
              <a:buNone/>
              <a:defRPr sz="1000">
                <a:solidFill>
                  <a:schemeClr val="lt1"/>
                </a:solidFill>
              </a:defRPr>
            </a:lvl6pPr>
            <a:lvl7pPr lvl="6">
              <a:buNone/>
              <a:defRPr sz="1000">
                <a:solidFill>
                  <a:schemeClr val="lt1"/>
                </a:solidFill>
              </a:defRPr>
            </a:lvl7pPr>
            <a:lvl8pPr lvl="7">
              <a:buNone/>
              <a:defRPr sz="1000">
                <a:solidFill>
                  <a:schemeClr val="lt1"/>
                </a:solidFill>
              </a:defRPr>
            </a:lvl8pPr>
            <a:lvl9pPr lvl="8">
              <a:buNone/>
              <a:defRPr sz="1000">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557.xml"/><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The changes are in order and helps for better understanding  for the students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a:t>
            </a:r>
            <a:endParaRPr sz="13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There are two central concerns underlying my comments that I'd like to summarize here: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1. The importance of acknowledging the Native American tribes that inhabited Virginia before the arrival of European settlers. Discussions should always name specific tribes, traditions, languages, etc and take care to present information about current communities and reservations so that Native Americans are not presented as existing only in the past.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2. Avoiding idolization of historical figures who enslaved people. If people believe that we can't present a more complete and complicated picture of these figures at this age, then they shouldn't be studied very much, if at all, until a later age when the standards could support a more comprehensive understanding of their histories and legacies. I do believe we can present a more complicated set of facts to children at this age though. I have a 5 year old son and we regularly walk the trails at Monticello and discuss the complicated legacy the place represents. We talk about Jefferson as an inventor, a leader who contributed a lot of ideas when the government of the United States of America was being formed, a farmer, and someone who thought it was ok to enslave people. We talk about how women, people of color, and people without very much money weren't allowed to vote or hold positions in government at that time and how that exclusion and oppression has continued in various ways throughout our country's history and still occurs today. I believe that omitting painful facts from history doesn't erase the harm, it only extends and compounds it.   </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10</a:t>
            </a:r>
            <a:endParaRPr sz="13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719395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667274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1.2, 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759059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3357313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1984088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about the settlement of Virginia at Jamestown; but they do not learn of the horrors that occurred as a result of the colonizers not knowing how to grow crops or that the Native peoples helped keep them from starvation (1607/1619) Christopher Columbus and other travelers document the native people of the Americas to be very similar in features (skin color to physical features) to the people from the continent of Africa and Asia. It was normal for European colonizers to travel with Moorish explorers. Moorish explorers had been traveling back and forth to the Americas for thousands of years prior to the European age of exploration.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famous Virginians, such as George Washington and Thomas Jefferson, who helped form a new nation; but the information is filled with bias and the heinous activities executed by these men are conveniently left out. The native people that mixed with the enslaved Africans brought over by the Portuguese/British are only discussed in small bursts. Much of the information regarding their actual contributions is completely missing or the credit was stolen and given to someone else.</a:t>
            </a:r>
            <a:endParaRPr sz="1400">
              <a:latin typeface="Arial"/>
              <a:ea typeface="Arial"/>
              <a:cs typeface="Arial"/>
              <a:sym typeface="Arial"/>
            </a:endParaRPr>
          </a:p>
        </p:txBody>
      </p:sp>
    </p:spTree>
    <p:extLst>
      <p:ext uri="{BB962C8B-B14F-4D97-AF65-F5344CB8AC3E}">
        <p14:creationId xmlns:p14="http://schemas.microsoft.com/office/powerpoint/2010/main" val="18799076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7462141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 a,b &amp; c - acknowledge that while George Washington and Thomas Jefferson made important contributions to our nation's history, they also owned slaves. </a:t>
            </a:r>
            <a:endParaRPr sz="1300" b="0">
              <a:latin typeface="Arial"/>
              <a:ea typeface="Arial"/>
              <a:cs typeface="Arial"/>
              <a:sym typeface="Arial"/>
            </a:endParaRPr>
          </a:p>
        </p:txBody>
      </p:sp>
    </p:spTree>
    <p:extLst>
      <p:ext uri="{BB962C8B-B14F-4D97-AF65-F5344CB8AC3E}">
        <p14:creationId xmlns:p14="http://schemas.microsoft.com/office/powerpoint/2010/main" val="902466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Explaining to students how we access resources</a:t>
            </a:r>
            <a:endParaRPr sz="1300" b="0">
              <a:latin typeface="Arial"/>
              <a:ea typeface="Arial"/>
              <a:cs typeface="Arial"/>
              <a:sym typeface="Arial"/>
            </a:endParaRPr>
          </a:p>
        </p:txBody>
      </p:sp>
    </p:spTree>
    <p:extLst>
      <p:ext uri="{BB962C8B-B14F-4D97-AF65-F5344CB8AC3E}">
        <p14:creationId xmlns:p14="http://schemas.microsoft.com/office/powerpoint/2010/main" val="1185506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about the settlement of Virginia at Jamestown; but they do not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learn of the horrors that occurred as a result of the colonizers not knowing how to grow</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crops or that the Native peoples helped keep them from starvation (1607/1619) Christopher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Columbus and other travelers document the native people of the Americas to be very similar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features (skin color to physical features) to the people from the continent of Africa 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Asia. It was normal for European colonizers to travel with Moorish explorers. Moorish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explorers had been traveling back and forth to the Americas for thousands of years prior to</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the European age of exploration.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famous Virginians, such as George Washington and Thomas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Jefferson, who helped form a new nation; but the information is filled with bias and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heinous activities executed by these men are conveniently left out. The native people that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mixed with the enslaved Africans brought over by the Portuguese/British are only discussed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small bursts. Much of the information regarding their actual contributions is completely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missing or the credit was stolen and given to someone else.</a:t>
            </a:r>
            <a:endParaRPr sz="1400">
              <a:latin typeface="Arial"/>
              <a:ea typeface="Arial"/>
              <a:cs typeface="Arial"/>
              <a:sym typeface="Arial"/>
            </a:endParaRPr>
          </a:p>
        </p:txBody>
      </p:sp>
    </p:spTree>
    <p:extLst>
      <p:ext uri="{BB962C8B-B14F-4D97-AF65-F5344CB8AC3E}">
        <p14:creationId xmlns:p14="http://schemas.microsoft.com/office/powerpoint/2010/main" val="167686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t>
            </a:r>
            <a:endParaRPr sz="13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 a,b,c: ADD George Washington and Thomas Jefferson are NOT HEROES. They owned enslaved human beings. Their ideas of freedom were only for a select group of people - white, landowning men.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94416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Creating a standard about Virginia history with no mention of Indigenous people leads to miseducation.</a:t>
            </a:r>
            <a:endParaRPr sz="1300" b="0">
              <a:latin typeface="Arial"/>
              <a:ea typeface="Arial"/>
              <a:cs typeface="Arial"/>
              <a:sym typeface="Arial"/>
            </a:endParaRPr>
          </a:p>
        </p:txBody>
      </p:sp>
    </p:spTree>
    <p:extLst>
      <p:ext uri="{BB962C8B-B14F-4D97-AF65-F5344CB8AC3E}">
        <p14:creationId xmlns:p14="http://schemas.microsoft.com/office/powerpoint/2010/main" val="6301406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put the fight for freedom in the context that shows that Black People were enslaved by the same country that fought for freedom and independence but denied it to African Americans.  Explain that both Washington and Jefferson allowed slavery and owned slaves.  Tell history through the eyes of people other than white men.   Tell the stories of African Americans, Native Americans, and those opposed slavery.  Tell it from the point of view of what is right and wrong.  Our founding fathers were wrong to own slaves and it wasn't fair that they didn't treat black people equally.  </a:t>
            </a:r>
            <a:endParaRPr sz="1300" b="0">
              <a:latin typeface="Arial"/>
              <a:ea typeface="Arial"/>
              <a:cs typeface="Arial"/>
              <a:sym typeface="Arial"/>
            </a:endParaRPr>
          </a:p>
        </p:txBody>
      </p:sp>
    </p:spTree>
    <p:extLst>
      <p:ext uri="{BB962C8B-B14F-4D97-AF65-F5344CB8AC3E}">
        <p14:creationId xmlns:p14="http://schemas.microsoft.com/office/powerpoint/2010/main" val="21435328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What about the first slaves who came to the US via Virginia - slave trade originated here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1.2a: Jamestown misses history of enslaved Native People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1.2b: Famous VA needs to include more native and black leaders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1.2c: Current VA history misses rich culture and diverse communities, including existing indigienous communities and immigrant communities</a:t>
            </a:r>
            <a:endParaRPr sz="1400">
              <a:latin typeface="Arial"/>
              <a:ea typeface="Arial"/>
              <a:cs typeface="Arial"/>
              <a:sym typeface="Arial"/>
            </a:endParaRPr>
          </a:p>
        </p:txBody>
      </p:sp>
    </p:spTree>
    <p:extLst>
      <p:ext uri="{BB962C8B-B14F-4D97-AF65-F5344CB8AC3E}">
        <p14:creationId xmlns:p14="http://schemas.microsoft.com/office/powerpoint/2010/main" val="2448004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1.2,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George Washington and Thomas Jefferson are worth studying. However, they are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complicated figures and it is unfair to our young students to describe them only as American heroes. They made valuable contribution, but the fact that they owned people as slaves should also be mentioned. Do you admire Thomas Jefferson because he fought for independence from the King of England or do you question his wisdom because he only extended that independence to land-owning men and excluded women and African Americans?</a:t>
            </a:r>
            <a:endParaRPr sz="1400">
              <a:latin typeface="Arial"/>
              <a:ea typeface="Arial"/>
              <a:cs typeface="Arial"/>
              <a:sym typeface="Arial"/>
            </a:endParaRPr>
          </a:p>
        </p:txBody>
      </p:sp>
    </p:spTree>
    <p:extLst>
      <p:ext uri="{BB962C8B-B14F-4D97-AF65-F5344CB8AC3E}">
        <p14:creationId xmlns:p14="http://schemas.microsoft.com/office/powerpoint/2010/main" val="2077165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Maggie Walker and Arthur Ashe are interesting, but wholly out of chronological order. No wonder the kids are so confused. With no chronological context, the kids end up learning trivia instead of history.</a:t>
            </a:r>
            <a:endParaRPr sz="1300" b="0">
              <a:latin typeface="Arial"/>
              <a:ea typeface="Arial"/>
              <a:cs typeface="Arial"/>
              <a:sym typeface="Arial"/>
            </a:endParaRPr>
          </a:p>
        </p:txBody>
      </p:sp>
    </p:spTree>
    <p:extLst>
      <p:ext uri="{BB962C8B-B14F-4D97-AF65-F5344CB8AC3E}">
        <p14:creationId xmlns:p14="http://schemas.microsoft.com/office/powerpoint/2010/main" val="4838167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 Why is Christopher Newport included? He seems unworthy to be in this group.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a-e. Let’s add Langston and/or Wilder. Why make them optional for teachers? Please add another sentence for each that shares more about their contributions in those roles.</a:t>
            </a:r>
            <a:endParaRPr sz="1400">
              <a:latin typeface="Arial"/>
              <a:ea typeface="Arial"/>
              <a:cs typeface="Arial"/>
              <a:sym typeface="Arial"/>
            </a:endParaRPr>
          </a:p>
        </p:txBody>
      </p:sp>
    </p:spTree>
    <p:extLst>
      <p:ext uri="{BB962C8B-B14F-4D97-AF65-F5344CB8AC3E}">
        <p14:creationId xmlns:p14="http://schemas.microsoft.com/office/powerpoint/2010/main" val="5282237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a-e. People to know.  Ditch Christopher Newport.  Include more Langston and Wilder.</a:t>
            </a:r>
            <a:endParaRPr sz="1300" b="0">
              <a:latin typeface="Arial"/>
              <a:ea typeface="Arial"/>
              <a:cs typeface="Arial"/>
              <a:sym typeface="Arial"/>
            </a:endParaRPr>
          </a:p>
        </p:txBody>
      </p:sp>
    </p:spTree>
    <p:extLst>
      <p:ext uri="{BB962C8B-B14F-4D97-AF65-F5344CB8AC3E}">
        <p14:creationId xmlns:p14="http://schemas.microsoft.com/office/powerpoint/2010/main" val="14696616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think both Langston and Wilder deserve to have their contributions to Virginia addressed; please do not make them optional.</a:t>
            </a:r>
            <a:endParaRPr sz="1300" b="0">
              <a:latin typeface="Arial"/>
              <a:ea typeface="Arial"/>
              <a:cs typeface="Arial"/>
              <a:sym typeface="Arial"/>
            </a:endParaRPr>
          </a:p>
        </p:txBody>
      </p:sp>
    </p:spTree>
    <p:extLst>
      <p:ext uri="{BB962C8B-B14F-4D97-AF65-F5344CB8AC3E}">
        <p14:creationId xmlns:p14="http://schemas.microsoft.com/office/powerpoint/2010/main" val="12590242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1.3.a-e Let's add Langston and/or Wilder here. Let's not make them optional for teachers. Please add a sentence that shares more about their contributions in those roles.</a:t>
            </a:r>
            <a:endParaRPr sz="1300" b="0">
              <a:latin typeface="Arial"/>
              <a:ea typeface="Arial"/>
              <a:cs typeface="Arial"/>
              <a:sym typeface="Arial"/>
            </a:endParaRPr>
          </a:p>
        </p:txBody>
      </p:sp>
    </p:spTree>
    <p:extLst>
      <p:ext uri="{BB962C8B-B14F-4D97-AF65-F5344CB8AC3E}">
        <p14:creationId xmlns:p14="http://schemas.microsoft.com/office/powerpoint/2010/main" val="283864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 am pleased with the first grade course.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a:t>
            </a:r>
            <a:endParaRPr sz="13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agree with recommendations of VAAHEC's report.</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1.3 f,g - Typo: should be, "CongressMAN" </a:t>
            </a:r>
            <a:endParaRPr sz="1400">
              <a:latin typeface="Arial"/>
              <a:ea typeface="Arial"/>
              <a:cs typeface="Arial"/>
              <a:sym typeface="Arial"/>
            </a:endParaRPr>
          </a:p>
        </p:txBody>
      </p:sp>
    </p:spTree>
    <p:extLst>
      <p:ext uri="{BB962C8B-B14F-4D97-AF65-F5344CB8AC3E}">
        <p14:creationId xmlns:p14="http://schemas.microsoft.com/office/powerpoint/2010/main" val="3941044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 Atlantic slave trade should be part of the discussion of Christopher Newport and his "exploration."</a:t>
            </a:r>
            <a:endParaRPr sz="1300" b="0">
              <a:latin typeface="Arial"/>
              <a:ea typeface="Arial"/>
              <a:cs typeface="Arial"/>
              <a:sym typeface="Arial"/>
            </a:endParaRPr>
          </a:p>
        </p:txBody>
      </p:sp>
    </p:spTree>
    <p:extLst>
      <p:ext uri="{BB962C8B-B14F-4D97-AF65-F5344CB8AC3E}">
        <p14:creationId xmlns:p14="http://schemas.microsoft.com/office/powerpoint/2010/main" val="30942193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People in Virginian communites are united as United Statate citizens by common principals and goals like a strong country to be a active global citizen.  Just like strong, caring and stable individuals contribut to a strong community; and strong stable and caring communites contribute to a strong country; strong countries can contribute to a strong and stable global community.  </a:t>
            </a:r>
            <a:endParaRPr sz="1300" b="0">
              <a:latin typeface="Arial"/>
              <a:ea typeface="Arial"/>
              <a:cs typeface="Arial"/>
              <a:sym typeface="Arial"/>
            </a:endParaRPr>
          </a:p>
        </p:txBody>
      </p:sp>
    </p:spTree>
    <p:extLst>
      <p:ext uri="{BB962C8B-B14F-4D97-AF65-F5344CB8AC3E}">
        <p14:creationId xmlns:p14="http://schemas.microsoft.com/office/powerpoint/2010/main" val="27147538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Let's remove Christopher Newport from this section and add Langston and/or Wilder as required teaching.  </a:t>
            </a:r>
            <a:endParaRPr sz="1300" b="0">
              <a:latin typeface="Arial"/>
              <a:ea typeface="Arial"/>
              <a:cs typeface="Arial"/>
              <a:sym typeface="Arial"/>
            </a:endParaRPr>
          </a:p>
        </p:txBody>
      </p:sp>
    </p:spTree>
    <p:extLst>
      <p:ext uri="{BB962C8B-B14F-4D97-AF65-F5344CB8AC3E}">
        <p14:creationId xmlns:p14="http://schemas.microsoft.com/office/powerpoint/2010/main" val="22810273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This list is not diverse.  It lists a lot of African American and Native American people but where are the Asian Americans, Hispanic Americans, and the founding fathers many of whom came from Virginia.  We should not simply be teaching about the African American and Native American people.  Influential people in the history of Virginia and their contributions to our Commonwealth most assuredly should include others than this list which seems very one sided. </a:t>
            </a:r>
            <a:endParaRPr sz="1300" b="0">
              <a:latin typeface="Arial"/>
              <a:ea typeface="Arial"/>
              <a:cs typeface="Arial"/>
              <a:sym typeface="Arial"/>
            </a:endParaRPr>
          </a:p>
        </p:txBody>
      </p:sp>
    </p:spTree>
    <p:extLst>
      <p:ext uri="{BB962C8B-B14F-4D97-AF65-F5344CB8AC3E}">
        <p14:creationId xmlns:p14="http://schemas.microsoft.com/office/powerpoint/2010/main" val="19635453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Support the inclusion of diverse people and cultures. This is so important for our children to learn about.</a:t>
            </a:r>
            <a:endParaRPr sz="1300" b="0">
              <a:latin typeface="Arial"/>
              <a:ea typeface="Arial"/>
              <a:cs typeface="Arial"/>
              <a:sym typeface="Arial"/>
            </a:endParaRPr>
          </a:p>
        </p:txBody>
      </p:sp>
    </p:spTree>
    <p:extLst>
      <p:ext uri="{BB962C8B-B14F-4D97-AF65-F5344CB8AC3E}">
        <p14:creationId xmlns:p14="http://schemas.microsoft.com/office/powerpoint/2010/main" val="5906083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 Replace Christopher Newport with Booker T Washington, Nat Turner, Ella Fitzgerald, or Virginia Randolph. Better yet, let students pick someone to learn about.</a:t>
            </a:r>
            <a:endParaRPr sz="1300" b="0">
              <a:latin typeface="Arial"/>
              <a:ea typeface="Arial"/>
              <a:cs typeface="Arial"/>
              <a:sym typeface="Arial"/>
            </a:endParaRPr>
          </a:p>
        </p:txBody>
      </p:sp>
    </p:spTree>
    <p:extLst>
      <p:ext uri="{BB962C8B-B14F-4D97-AF65-F5344CB8AC3E}">
        <p14:creationId xmlns:p14="http://schemas.microsoft.com/office/powerpoint/2010/main" val="3918673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Martha Washington could be on the list of influential people as the first First Lady; Clara Barton. </a:t>
            </a:r>
            <a:endParaRPr sz="1300" b="0">
              <a:latin typeface="Arial"/>
              <a:ea typeface="Arial"/>
              <a:cs typeface="Arial"/>
              <a:sym typeface="Arial"/>
            </a:endParaRPr>
          </a:p>
        </p:txBody>
      </p:sp>
    </p:spTree>
    <p:extLst>
      <p:ext uri="{BB962C8B-B14F-4D97-AF65-F5344CB8AC3E}">
        <p14:creationId xmlns:p14="http://schemas.microsoft.com/office/powerpoint/2010/main" val="37031445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1.3 a-e Thank you for including more than white men in important and influential people in Virginia history.</a:t>
            </a:r>
            <a:endParaRPr sz="1300" b="0">
              <a:latin typeface="Arial"/>
              <a:ea typeface="Arial"/>
              <a:cs typeface="Arial"/>
              <a:sym typeface="Arial"/>
            </a:endParaRPr>
          </a:p>
        </p:txBody>
      </p:sp>
    </p:spTree>
    <p:extLst>
      <p:ext uri="{BB962C8B-B14F-4D97-AF65-F5344CB8AC3E}">
        <p14:creationId xmlns:p14="http://schemas.microsoft.com/office/powerpoint/2010/main" val="591103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3750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13</a:t>
            </a:r>
            <a:endParaRPr sz="13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653391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675853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1.3, 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324991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6722668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89182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946450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1.3 a-e - Add Langston and Wilder to the People to Know list </a:t>
            </a:r>
            <a:endParaRPr sz="1300" b="0">
              <a:latin typeface="Arial"/>
              <a:ea typeface="Arial"/>
              <a:cs typeface="Arial"/>
              <a:sym typeface="Arial"/>
            </a:endParaRPr>
          </a:p>
        </p:txBody>
      </p:sp>
    </p:spTree>
    <p:extLst>
      <p:ext uri="{BB962C8B-B14F-4D97-AF65-F5344CB8AC3E}">
        <p14:creationId xmlns:p14="http://schemas.microsoft.com/office/powerpoint/2010/main" val="2713299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Add 1.3f - L. Douglas Wilder</a:t>
            </a:r>
            <a:endParaRPr sz="1300" b="0">
              <a:latin typeface="Arial"/>
              <a:ea typeface="Arial"/>
              <a:cs typeface="Arial"/>
              <a:sym typeface="Arial"/>
            </a:endParaRPr>
          </a:p>
        </p:txBody>
      </p:sp>
    </p:spTree>
    <p:extLst>
      <p:ext uri="{BB962C8B-B14F-4D97-AF65-F5344CB8AC3E}">
        <p14:creationId xmlns:p14="http://schemas.microsoft.com/office/powerpoint/2010/main" val="31089362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1.3 a-e Thank you for including more than white men in important and influential people in Virginia history.</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271150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Of the people listed, only two are girls/women out of seven (though it looks like John Mercer Langston and Lawrence Douglas Wilder were added in later, which makes it two out of nine).</a:t>
            </a:r>
            <a:endParaRPr sz="1300" b="0">
              <a:latin typeface="Arial"/>
              <a:ea typeface="Arial"/>
              <a:cs typeface="Arial"/>
              <a:sym typeface="Arial"/>
            </a:endParaRPr>
          </a:p>
        </p:txBody>
      </p:sp>
    </p:spTree>
    <p:extLst>
      <p:ext uri="{BB962C8B-B14F-4D97-AF65-F5344CB8AC3E}">
        <p14:creationId xmlns:p14="http://schemas.microsoft.com/office/powerpoint/2010/main" val="306266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a:t>
            </a:r>
            <a:endParaRPr sz="13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like that this standard shows the diversity of stories and voices and people in Virginia History</a:t>
            </a:r>
            <a:endParaRPr sz="1300" b="0">
              <a:latin typeface="Arial"/>
              <a:ea typeface="Arial"/>
              <a:cs typeface="Arial"/>
              <a:sym typeface="Arial"/>
            </a:endParaRPr>
          </a:p>
        </p:txBody>
      </p:sp>
    </p:spTree>
    <p:extLst>
      <p:ext uri="{BB962C8B-B14F-4D97-AF65-F5344CB8AC3E}">
        <p14:creationId xmlns:p14="http://schemas.microsoft.com/office/powerpoint/2010/main" val="12092184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should have other influential people, like local Alexandria families of interest  (Quander family)</a:t>
            </a:r>
            <a:endParaRPr sz="1300" b="0">
              <a:latin typeface="Arial"/>
              <a:ea typeface="Arial"/>
              <a:cs typeface="Arial"/>
              <a:sym typeface="Arial"/>
            </a:endParaRPr>
          </a:p>
        </p:txBody>
      </p:sp>
    </p:spTree>
    <p:extLst>
      <p:ext uri="{BB962C8B-B14F-4D97-AF65-F5344CB8AC3E}">
        <p14:creationId xmlns:p14="http://schemas.microsoft.com/office/powerpoint/2010/main" val="349323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1.3</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1.3a, 1.3b, 1.3c, 1.3d, 1.3e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add Langston and/or Wilder and another sentence that shares more about their contributions in those roles. Why should they be optional?</a:t>
            </a:r>
            <a:endParaRPr sz="1300" b="0">
              <a:latin typeface="Arial"/>
              <a:ea typeface="Arial"/>
              <a:cs typeface="Arial"/>
              <a:sym typeface="Arial"/>
            </a:endParaRPr>
          </a:p>
        </p:txBody>
      </p:sp>
    </p:spTree>
    <p:extLst>
      <p:ext uri="{BB962C8B-B14F-4D97-AF65-F5344CB8AC3E}">
        <p14:creationId xmlns:p14="http://schemas.microsoft.com/office/powerpoint/2010/main" val="30534689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a.Use “Presidents’ Day” instead of “George Washington Day.” We celebrate our US leaders. They are all complicated and imperfect. Let’s not elevate a slave holder as the favorite of the VDOE, an organization that represents ALL students in VA.</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Juneteenth is every bit as important as July 4th. They are both a celebration of independence. They should be presented as equals. Juneteenth is no longer a side note. </a:t>
            </a:r>
            <a:endParaRPr sz="1400">
              <a:latin typeface="Arial"/>
              <a:ea typeface="Arial"/>
              <a:cs typeface="Arial"/>
              <a:sym typeface="Arial"/>
            </a:endParaRPr>
          </a:p>
        </p:txBody>
      </p:sp>
    </p:spTree>
    <p:extLst>
      <p:ext uri="{BB962C8B-B14F-4D97-AF65-F5344CB8AC3E}">
        <p14:creationId xmlns:p14="http://schemas.microsoft.com/office/powerpoint/2010/main" val="5180708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a-b. Holidays.  Replace George Washinton Day with President's Day to include all leaders and not just one slave holder.  Give Juneteenth and 4th of July equal weight.</a:t>
            </a:r>
            <a:endParaRPr sz="1300" b="0">
              <a:latin typeface="Arial"/>
              <a:ea typeface="Arial"/>
              <a:cs typeface="Arial"/>
              <a:sym typeface="Arial"/>
            </a:endParaRPr>
          </a:p>
        </p:txBody>
      </p:sp>
    </p:spTree>
    <p:extLst>
      <p:ext uri="{BB962C8B-B14F-4D97-AF65-F5344CB8AC3E}">
        <p14:creationId xmlns:p14="http://schemas.microsoft.com/office/powerpoint/2010/main" val="39179144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1.4.a. Use Presidents Day instead of George Washington Day. We celebrate our US leaders. They are all complicated and imperfect. Let's not just celebrate the slave holders.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1.4.b. Juneteenth should not be a side note. Please teach Juneteenth in as much depth as July 4th.</a:t>
            </a:r>
            <a:endParaRPr sz="1400">
              <a:latin typeface="Arial"/>
              <a:ea typeface="Arial"/>
              <a:cs typeface="Arial"/>
              <a:sym typeface="Arial"/>
            </a:endParaRPr>
          </a:p>
        </p:txBody>
      </p:sp>
    </p:spTree>
    <p:extLst>
      <p:ext uri="{BB962C8B-B14F-4D97-AF65-F5344CB8AC3E}">
        <p14:creationId xmlns:p14="http://schemas.microsoft.com/office/powerpoint/2010/main" val="25007257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July 4th and Juneteenth should be taught as 2 celebrations of freedom.</a:t>
            </a:r>
            <a:endParaRPr sz="1300" b="0">
              <a:latin typeface="Arial"/>
              <a:ea typeface="Arial"/>
              <a:cs typeface="Arial"/>
              <a:sym typeface="Arial"/>
            </a:endParaRPr>
          </a:p>
        </p:txBody>
      </p:sp>
    </p:spTree>
    <p:extLst>
      <p:ext uri="{BB962C8B-B14F-4D97-AF65-F5344CB8AC3E}">
        <p14:creationId xmlns:p14="http://schemas.microsoft.com/office/powerpoint/2010/main" val="9861072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1.4a The holiday is President's Day. It is celebrated around Washington's birthday, but it should be presented as a holiday to celebrate all Presidents. Any discussion of Presidents should acknowledge the factors that have contributed to the office being held nearly exclusively by white men. Any in depth discussions of a specific President's contributions, such as Washington, should include a more complete picture that includes is participation in slavery.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1.4c Discussion of Martin Luther King, Jr Day should include highlighting current movements that are still advocating for causes he advocated for. It should also highlight other leaders in the Civil Rights movement, including women. Additionally, acknowledging that people of all races were part of the Civil Rights movement helps students understand their role in caring for others.</a:t>
            </a:r>
            <a:endParaRPr sz="1400">
              <a:latin typeface="Arial"/>
              <a:ea typeface="Arial"/>
              <a:cs typeface="Arial"/>
              <a:sym typeface="Arial"/>
            </a:endParaRPr>
          </a:p>
        </p:txBody>
      </p:sp>
    </p:spTree>
    <p:extLst>
      <p:ext uri="{BB962C8B-B14F-4D97-AF65-F5344CB8AC3E}">
        <p14:creationId xmlns:p14="http://schemas.microsoft.com/office/powerpoint/2010/main" val="18691527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*Comment is directed at 1.4d</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 agree with recommendations of VAAHEC's report; however clarify that even when individuals are the focus of holidays, these people were part of movements of many people that made change possible. Move away from focusing on the person as the icon/hero and more about the activation of movements.</a:t>
            </a:r>
            <a:endParaRPr sz="1400">
              <a:latin typeface="Arial"/>
              <a:ea typeface="Arial"/>
              <a:cs typeface="Arial"/>
              <a:sym typeface="Arial"/>
            </a:endParaRPr>
          </a:p>
        </p:txBody>
      </p:sp>
    </p:spTree>
    <p:extLst>
      <p:ext uri="{BB962C8B-B14F-4D97-AF65-F5344CB8AC3E}">
        <p14:creationId xmlns:p14="http://schemas.microsoft.com/office/powerpoint/2010/main" val="19900276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George Washington owned hundreds of enslaved laborers, and even as he fought for "freedom," African Americans were not free. To uphold the myth that he was a great man without exploring the complexities and horrors of enslavement actively harms Virginia's students, and especially Black students. The standards should address the specifics of what MLK fought for – an end to segregation and the racism of the Jim Crow era – and the consistent violence and racism he experienced along the way. It is important to teach students about Juneteenth. </a:t>
            </a:r>
            <a:endParaRPr sz="1300" b="0">
              <a:latin typeface="Arial"/>
              <a:ea typeface="Arial"/>
              <a:cs typeface="Arial"/>
              <a:sym typeface="Arial"/>
            </a:endParaRPr>
          </a:p>
        </p:txBody>
      </p:sp>
    </p:spTree>
    <p:extLst>
      <p:ext uri="{BB962C8B-B14F-4D97-AF65-F5344CB8AC3E}">
        <p14:creationId xmlns:p14="http://schemas.microsoft.com/office/powerpoint/2010/main" val="98489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Need more information of the role of Native Americans played in the formation of the United States.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15</a:t>
            </a:r>
            <a:endParaRPr sz="13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b, c) Students are taught to recognize the holidays and the people associated with the holidays Thanksgiving Day; Martin Luther King, Jr., Day; George Washington Day (Presidents’ Day); and Independence Day (Fourth of July), but they aren’t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Added standard from Dec 2020: when Juneteenth was commemorated, there were still Foundational Black Americans enslaved in the Americas, thus this holiday is based on a lie (the most recently freed enslaved Foundational Black American died in 1970).</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765930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Use “Presidents’ Day” instead of “George Washington Day.” We celebrate our US leaders. They are all complicated and imperfect. Let’s not elevate a slave holder as the favorite of the VDOE, an organization that represents ALL students in VA.</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Juneteenth is every bit as important as July 4th. They are both a celebration of independence. They should be presented as equals. Juneteenth is no longer a side note. </a:t>
            </a:r>
            <a:endParaRPr sz="1400">
              <a:latin typeface="Arial"/>
              <a:ea typeface="Arial"/>
              <a:cs typeface="Arial"/>
              <a:sym typeface="Arial"/>
            </a:endParaRPr>
          </a:p>
        </p:txBody>
      </p:sp>
    </p:spTree>
    <p:extLst>
      <p:ext uri="{BB962C8B-B14F-4D97-AF65-F5344CB8AC3E}">
        <p14:creationId xmlns:p14="http://schemas.microsoft.com/office/powerpoint/2010/main" val="1812112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Juneteenth should be included for everyone, not just encouraged. Also include Indigenous Peoples' Day. 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4978447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include Veteran's Day and Memorial day.  </a:t>
            </a:r>
            <a:endParaRPr sz="1300" b="0">
              <a:latin typeface="Arial"/>
              <a:ea typeface="Arial"/>
              <a:cs typeface="Arial"/>
              <a:sym typeface="Arial"/>
            </a:endParaRPr>
          </a:p>
        </p:txBody>
      </p:sp>
    </p:spTree>
    <p:extLst>
      <p:ext uri="{BB962C8B-B14F-4D97-AF65-F5344CB8AC3E}">
        <p14:creationId xmlns:p14="http://schemas.microsoft.com/office/powerpoint/2010/main" val="823780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1.4 - Include more diversity. Juneteenth is a great addition. There are other holidays that can be taught about in a respectful manner to other cultures (e.g. Thanksgiving can be taught about in the context of its impact on Native Americans and how not everyone considers it a time of celebration) 1.4a - Recognizing that George Washington and several of our presidents were slave holders. </a:t>
            </a:r>
            <a:endParaRPr sz="1300" b="0">
              <a:latin typeface="Arial"/>
              <a:ea typeface="Arial"/>
              <a:cs typeface="Arial"/>
              <a:sym typeface="Arial"/>
            </a:endParaRPr>
          </a:p>
        </p:txBody>
      </p:sp>
    </p:spTree>
    <p:extLst>
      <p:ext uri="{BB962C8B-B14F-4D97-AF65-F5344CB8AC3E}">
        <p14:creationId xmlns:p14="http://schemas.microsoft.com/office/powerpoint/2010/main" val="22834954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Why is there a special substandard for holidays?</a:t>
            </a:r>
            <a:endParaRPr sz="1300" b="0">
              <a:latin typeface="Arial"/>
              <a:ea typeface="Arial"/>
              <a:cs typeface="Arial"/>
              <a:sym typeface="Arial"/>
            </a:endParaRPr>
          </a:p>
        </p:txBody>
      </p:sp>
    </p:spTree>
    <p:extLst>
      <p:ext uri="{BB962C8B-B14F-4D97-AF65-F5344CB8AC3E}">
        <p14:creationId xmlns:p14="http://schemas.microsoft.com/office/powerpoint/2010/main" val="1657030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1.4 - Christopher Columbus should be included in this standard.  Columbus’ journey in 1492 is a seminal event in the history of the world.  Since this first voyage, the Americas have forever been connected to Europe, Africa and the rest of the world.  It is THE moment in history from which European settlement and colonialism in the Americas begins as a movement of peoples across the Atlantic.  As the school year progresses, students can understand that Jamestown, Pocahontas, C. Newport, G. Washington, T. Jefferson all come after Columbus’ journeys.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This standard should include “and their significance in history.”  It should read “Describe the lives of people associated with major holidays, AND THEIR SIGNIFICANCE IN HISTORY including…</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Columbus’ journey provides an anchor date in history which students can use as a reference date for all their future studies.  Columbus’ story, like so many in history, has many aspects to it, both positive and negative.  But his accomplishment of establishing a reliable cross-Atlantic route is important for primary and elementary children to know.  It fundamentally changed the world.  The year 1492 should be the starting date of a timeline showing the centuries up to today.  All other historical figures and events in the Grade 1 study of history can be plotted on this timeline to show the historical sequence of events.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1.4a - G. Washington is significant because he helped invent the United States of America.  His leadership, persistence, honor, and practical idealism helped to create our country as a self-governing state without a monarchy.</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1.4b - – Independence Day is significant because the leaders of the English colonies declared independence from the King of England.  They set out their reasons for separation in the Declaration of Independence and sent it to the King.  This day is sometimes called America’s birthday because the colonists’ leaders declared that the King was no longer their leader.  It showed that the colonists would bond together as a sovereign collection of states and reject the King’s rule in America.</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STRIKE this untrue statement:  This is a day to remember when America became a new country.</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1.4c - MLK, Jr. is significant because he used his voice to fight against customs and laws that were unfair to many citizens, particularly those whose skin was black or brown.  He led groups of people in non-violent protests and many unfair laws were undone and new laws written.  He gave lots of speeches and inspired many others to work for fairness.</a:t>
            </a:r>
            <a:endParaRPr sz="1400">
              <a:latin typeface="Arial"/>
              <a:ea typeface="Arial"/>
              <a:cs typeface="Arial"/>
              <a:sym typeface="Arial"/>
            </a:endParaRPr>
          </a:p>
        </p:txBody>
      </p:sp>
    </p:spTree>
    <p:extLst>
      <p:ext uri="{BB962C8B-B14F-4D97-AF65-F5344CB8AC3E}">
        <p14:creationId xmlns:p14="http://schemas.microsoft.com/office/powerpoint/2010/main" val="38661014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Independence Day (Fourth of July): This is a day to remember when America became a new country, independent of Great Britain. It is observed in July.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Martin Luther King, Jr., Day: This is a day to remember an African American leader who worked advocated so that all people, African Americans and other marginalized communities in particular, would be treated fairly. It is observed in January.</a:t>
            </a:r>
            <a:endParaRPr sz="1400">
              <a:latin typeface="Arial"/>
              <a:ea typeface="Arial"/>
              <a:cs typeface="Arial"/>
              <a:sym typeface="Arial"/>
            </a:endParaRPr>
          </a:p>
        </p:txBody>
      </p:sp>
    </p:spTree>
    <p:extLst>
      <p:ext uri="{BB962C8B-B14F-4D97-AF65-F5344CB8AC3E}">
        <p14:creationId xmlns:p14="http://schemas.microsoft.com/office/powerpoint/2010/main" val="41862910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b, c) Students are taught to recognize the holidays and the people associated with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holidays Thanksgiving Day; Martin Luther King, Jr., Day; George Washington Day (Presidents’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Day); and Independence Day (Fourth of July), but they aren’t taught about the atrocities that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occurred for the holidays to happen. (IE the massacre and subsequent enslavement of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Native people of N.America, the assassination of MLK Jr due to his stance on making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government pay Foundational Black Americans in jobs and resources due to those peoples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Added standard from Dec 2020: when Juneteenth was commemorated, there were still</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Foundational Black Americans enslaved in the Americas, thus this holiday is based on a lie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(the most recently freed enslaved Foundational Black American died in 1970).</a:t>
            </a:r>
            <a:endParaRPr sz="1400">
              <a:latin typeface="Arial"/>
              <a:ea typeface="Arial"/>
              <a:cs typeface="Arial"/>
              <a:sym typeface="Arial"/>
            </a:endParaRPr>
          </a:p>
        </p:txBody>
      </p:sp>
    </p:spTree>
    <p:extLst>
      <p:ext uri="{BB962C8B-B14F-4D97-AF65-F5344CB8AC3E}">
        <p14:creationId xmlns:p14="http://schemas.microsoft.com/office/powerpoint/2010/main" val="39627407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425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16</a:t>
            </a:r>
            <a:endParaRPr sz="13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676629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9902840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1.4, 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563063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07865700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73191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b, c) Students are taught to recognize the holidays and the people associated with the holidays Thanksgiving Day; Martin Luther King, Jr., Day; George Washington Day (Presidents’ Day); and Independence Day (Fourth of July), but they aren’t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Added standard from Dec 2020: when Juneteenth was commemorated, there were still Foundational Black Americans enslaved in the Americas, thus this holiday is based on a lie (the most recently freed enslaved Foundational Black American died in 1970).</a:t>
            </a:r>
            <a:endParaRPr sz="1400">
              <a:latin typeface="Arial"/>
              <a:ea typeface="Arial"/>
              <a:cs typeface="Arial"/>
              <a:sym typeface="Arial"/>
            </a:endParaRPr>
          </a:p>
        </p:txBody>
      </p:sp>
    </p:spTree>
    <p:extLst>
      <p:ext uri="{BB962C8B-B14F-4D97-AF65-F5344CB8AC3E}">
        <p14:creationId xmlns:p14="http://schemas.microsoft.com/office/powerpoint/2010/main" val="325696143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360938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1.4a - Refer to Presidents' Day, not George Washington Day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1.4b - Juneteenth belongs on the list of important national holidays </a:t>
            </a:r>
            <a:endParaRPr sz="1400">
              <a:latin typeface="Arial"/>
              <a:ea typeface="Arial"/>
              <a:cs typeface="Arial"/>
              <a:sym typeface="Arial"/>
            </a:endParaRPr>
          </a:p>
        </p:txBody>
      </p:sp>
    </p:spTree>
    <p:extLst>
      <p:ext uri="{BB962C8B-B14F-4D97-AF65-F5344CB8AC3E}">
        <p14:creationId xmlns:p14="http://schemas.microsoft.com/office/powerpoint/2010/main" val="11177816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b, c) Students are taught to recognize the holidays and the people associated with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holidays Thanksgiving Day; Martin Luther King, Jr., Day; George Washington Day (Presidents’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Day); and Independence Day (Fourth of July), but they aren’t taught about the atrocities that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occurred for the holidays to happen. (IE the massacre and subsequent enslavement of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Native people of N.America, the assassination of MLK Jr due to his stance on making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government pay Foundational Black Americans in jobs and resources due to those peoples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never receiving reparations.)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Added standard from Dec 2020: when Juneteenth was commemorated, there were still</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Foundational Black Americans enslaved in the Americas, thus this holiday is based on a lie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(the most recently freed enslaved Foundational Black American died in 1970).</a:t>
            </a:r>
            <a:endParaRPr sz="1400">
              <a:latin typeface="Arial"/>
              <a:ea typeface="Arial"/>
              <a:cs typeface="Arial"/>
              <a:sym typeface="Arial"/>
            </a:endParaRPr>
          </a:p>
        </p:txBody>
      </p:sp>
    </p:spTree>
    <p:extLst>
      <p:ext uri="{BB962C8B-B14F-4D97-AF65-F5344CB8AC3E}">
        <p14:creationId xmlns:p14="http://schemas.microsoft.com/office/powerpoint/2010/main" val="233128410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 a-c</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Independence Day (Fourth of July): This is a day to remember when America became a new country, independent of Great Britain. It is observed in July.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Martin Luther King, Jr., Day: This is a day to remember an African American leader who worked advocated so that all people, African Americans and other marginalized communities in particular, would be treated fairly. It is observed in January.</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6044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When students learn about George Washington &amp; Thomas Jefferson, both great leaders fighting for freedom, liberty, and justice, they should also learn that they had slaves. It is essential that students are exposed to this knowledge early on so that they understand the contradiction inherent in the founding of this country which was so focused on freedom for one class of people, but not for another. This can be done in age-appropriate ways, and this comment applies to all grades.</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Additionally, students should learn about the Native American people whose land they live on. What did they eat, how did they live, what were their shelters, what were their clothes when the English settlers arrived? What was the interaction like? And what is their story today? Do they still exist? Are there reservations? State or federal recognition? A website? Powwows? A community? This comment also applies across age groups.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Similarly, I think they should all learn about Juneteenth and Indigenous Peoples' Day as holidays. All grades.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As a Virginian who was educated in our public schools, I believe it is important to include the histories of people of all ethnicity and race, not just that of the European-descendants. Thank you!</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17</a:t>
            </a:r>
            <a:endParaRPr sz="13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1.4a - It should be made clear that George Washington was a president of the United States who was also an enslaver. We should not be leaving out this vital information that needs to be corrected later on. </a:t>
            </a:r>
            <a:endParaRPr sz="1300" b="0">
              <a:latin typeface="Arial"/>
              <a:ea typeface="Arial"/>
              <a:cs typeface="Arial"/>
              <a:sym typeface="Arial"/>
            </a:endParaRPr>
          </a:p>
        </p:txBody>
      </p:sp>
    </p:spTree>
    <p:extLst>
      <p:ext uri="{BB962C8B-B14F-4D97-AF65-F5344CB8AC3E}">
        <p14:creationId xmlns:p14="http://schemas.microsoft.com/office/powerpoint/2010/main" val="38063449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 1.4b, 1.4c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Make Juneteenth a Holiday to know, otherwise the Fourth of July tells an unbalanced history since African Americans were not freed on the fourth of July.  Teach about a president who didn't own slaves.  Tell the story of why Martin Luther King Jr.  needed to fight for African Americans to be treated equally.  Discuss how African Americans didn't have the same rights as white people.  And how African Americans still aren't treated fairly today.</a:t>
            </a:r>
            <a:endParaRPr sz="1300" b="0">
              <a:latin typeface="Arial"/>
              <a:ea typeface="Arial"/>
              <a:cs typeface="Arial"/>
              <a:sym typeface="Arial"/>
            </a:endParaRPr>
          </a:p>
        </p:txBody>
      </p:sp>
    </p:spTree>
    <p:extLst>
      <p:ext uri="{BB962C8B-B14F-4D97-AF65-F5344CB8AC3E}">
        <p14:creationId xmlns:p14="http://schemas.microsoft.com/office/powerpoint/2010/main" val="32449047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1.4</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1.4a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Can you use “Presidents’ Day” instead of “George Washington Day”?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We celebrate our US leaders, who are all complicated and imperfect. </a:t>
            </a:r>
            <a:endParaRPr sz="1400">
              <a:latin typeface="Arial"/>
              <a:ea typeface="Arial"/>
              <a:cs typeface="Arial"/>
              <a:sym typeface="Arial"/>
            </a:endParaRPr>
          </a:p>
        </p:txBody>
      </p:sp>
    </p:spTree>
    <p:extLst>
      <p:ext uri="{BB962C8B-B14F-4D97-AF65-F5344CB8AC3E}">
        <p14:creationId xmlns:p14="http://schemas.microsoft.com/office/powerpoint/2010/main" val="36578473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639130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824260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7944322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1932358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5964336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914560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5526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18</a:t>
            </a:r>
            <a:endParaRPr sz="13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196105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361432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18531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156801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385126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05151544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428127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643718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982931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400429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We have an opportunity to educate a generation of children in a way that does no whitewash history. Let us not sleep on this opportunity and let the failures of our own education persist for our children. 2020 taught us many lessons about the ways in which we were incorrectly taught American history from the start. Let us apply those lessons to this new curriculum in the hope that BIPOC children will feel safe and included.</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19</a:t>
            </a:r>
            <a:endParaRPr sz="13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161868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2194670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2557265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8652615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062574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9625728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045528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1877208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73985616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5539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There is entirely too much time devoted -- and instruction time lost-- to the "kindness" and "respectful" lectures.  This is not achieving the results we want.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a:t>
            </a:r>
            <a:endParaRPr sz="13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In general, focus less on holidays and more on the contributions of members of diverse communities throughout Virginia’s history (including pre-colonial). Instead of teaching and reciting the pledge of allegiance, learn about democracy, democratic ideals, and what it means to be a good citizen and member of society.</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20</a:t>
            </a:r>
            <a:endParaRPr sz="13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866515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 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26391917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78335806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1859653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6134589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525034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377051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6658218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9220682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4380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Gen Comments – For all history related standards, historical stories, events, and people should be presented within the context of a common timeline starting from the first voyage of C. Columbus in 1492 up until the present time.  Children’s general background knowledge of dinosaurs and kings, knights and castles pre-disposes them to understand that the earth and its inhabitants have changed over time.  Presenting a human historical timeline starting just prior to 1500 and segmented into centuries up to the present day helps them to make connections between historical people and events in relation to time periods and today.  It facilitates Standard 1 to demonstrate historical thinking, knowing which events come before and after others.  First graders often think Columbus is still alive and that G. Washington and A. Lincoln were alive at the same time.  Having a timeline helps to illustrate that many of the historical figures, celebrated on Federal holidays, were alive during different centuries and eras.  This helps students realize that historical stories are separated by significant periods of time but have a thread connecting them.  A. Lincoln knew of G. Washington, but could not have been a compatriot of his.  A timeline coincides with the idea of a number line that numbers to the left represent earlier periods of time when clothing, transportation, technology and types of communications were very different from today.  This allows first graders to begin to know that history encompasses significant periods of time.</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From a recently retired K &amp; 1 teacher.</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21</a:t>
            </a:r>
            <a:endParaRPr sz="13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562156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3670771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01181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4900988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329116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9261395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Should include location of federally recognized native american tribal land</a:t>
            </a:r>
            <a:endParaRPr sz="1300" b="0">
              <a:latin typeface="Arial"/>
              <a:ea typeface="Arial"/>
              <a:cs typeface="Arial"/>
              <a:sym typeface="Arial"/>
            </a:endParaRPr>
          </a:p>
        </p:txBody>
      </p:sp>
    </p:spTree>
    <p:extLst>
      <p:ext uri="{BB962C8B-B14F-4D97-AF65-F5344CB8AC3E}">
        <p14:creationId xmlns:p14="http://schemas.microsoft.com/office/powerpoint/2010/main" val="949716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1.5a, 1.5b, 1.5c, 1.5d, 1.5e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11207429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1.5</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1.5</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334111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80394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22</a:t>
            </a:r>
            <a:endParaRPr sz="13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96504268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1858332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7688792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40128170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7750643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1114211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613137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7163670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3096002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4104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23</a:t>
            </a:r>
            <a:endParaRPr sz="13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58975725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8640335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4404939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1957765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244621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Students should learn how location, climate, and physical surroundings influenced how Native Americans in Virginia met their basic wants and needs. And also that Native Americans are still present in Virginia meeting their needs in some similar ways today. 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7009383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1544282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4812535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8027217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491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 understand teaching developmentally appropriate material to young students, however, we cannot "protect" white students from the truth of American history at the expense of Black, Latinx, Indigenous, and other youth of color. We MUST eradicate white supremacist language and perspectives ESPECIALLY at the early ages.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24</a:t>
            </a:r>
            <a:endParaRPr sz="13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1349611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645833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0122045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677841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70314107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0014123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03131091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 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5387353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7029472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12870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navigating an ever changing and constantly diversifying society.</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25</a:t>
            </a:r>
            <a:endParaRPr sz="13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15466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3447461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4720709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4694462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3649272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536060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9834282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7969757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0613970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8678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26</a:t>
            </a:r>
            <a:endParaRPr sz="13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779470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7358239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21751655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1.6a, 1.6b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416812352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1.6</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1.6</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828913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7749411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2373082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51441489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2584594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9920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Ellie</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27</a:t>
            </a:r>
            <a:endParaRPr sz="13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4718629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9825462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6504952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3137247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7408757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2460685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6498203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71994346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2458415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31908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 Jocelyn McCullough a senior at Justice High School, demands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28</a:t>
            </a:r>
            <a:endParaRPr sz="13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755994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Students should also learn about bartering and trading. 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4104271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077537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3404361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9967462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3570107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8902294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271879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50038211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11821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29</a:t>
            </a:r>
            <a:endParaRPr sz="13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26522739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3957473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9056900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 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8955914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9647386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6975144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511311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24272362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653951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722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a:t>
            </a:r>
            <a:endParaRPr sz="13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30</a:t>
            </a:r>
            <a:endParaRPr sz="1300" b="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74267707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7307053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93067039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04479595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99432030"/>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899228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7779575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43619855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96132117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74449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Klaire R.</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31</a:t>
            </a:r>
            <a:endParaRPr sz="1300" b="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1.7</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1.7</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8554760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4315115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8387837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4332435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2746933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2789773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28963661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4628126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9392785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98510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Ellie</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32</a:t>
            </a:r>
            <a:endParaRPr sz="1300" b="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5372619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1731569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6069258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8689068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An excellent time to teach students about the relationship between the European colonizers, enslaved Africans, enslaved Native peoples and how slavery was the catalyst for the American dream. </a:t>
            </a:r>
            <a:endParaRPr sz="1300" b="0">
              <a:latin typeface="Arial"/>
              <a:ea typeface="Arial"/>
              <a:cs typeface="Arial"/>
              <a:sym typeface="Arial"/>
            </a:endParaRPr>
          </a:p>
        </p:txBody>
      </p:sp>
    </p:spTree>
    <p:extLst>
      <p:ext uri="{BB962C8B-B14F-4D97-AF65-F5344CB8AC3E}">
        <p14:creationId xmlns:p14="http://schemas.microsoft.com/office/powerpoint/2010/main" val="55426739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79411418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72778451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88086539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9313368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922956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33</a:t>
            </a:r>
            <a:endParaRPr sz="1300" b="0">
              <a:latin typeface="Arial"/>
              <a:ea typeface="Arial"/>
              <a:cs typeface="Arial"/>
              <a:sym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9963005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8852586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9986532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7799359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4844520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An excellent time to teach students about the relationship between the European colonizers,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enslaved Africans, enslaved Native peoples and how slavery was the catalyst for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American dream.</a:t>
            </a:r>
            <a:endParaRPr sz="1400">
              <a:latin typeface="Arial"/>
              <a:ea typeface="Arial"/>
              <a:cs typeface="Arial"/>
              <a:sym typeface="Arial"/>
            </a:endParaRPr>
          </a:p>
        </p:txBody>
      </p:sp>
    </p:spTree>
    <p:extLst>
      <p:ext uri="{BB962C8B-B14F-4D97-AF65-F5344CB8AC3E}">
        <p14:creationId xmlns:p14="http://schemas.microsoft.com/office/powerpoint/2010/main" val="218343008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45533571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58212368"/>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4574266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 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52458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34</a:t>
            </a:r>
            <a:endParaRPr sz="1300" b="0">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2022579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54242353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26217726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An excellent time to teach students about the relationship between the European colonizers, enslaved Africans, enslaved Native peoples and how slavery was the catalyst for the American dream.</a:t>
            </a:r>
            <a:endParaRPr sz="1300" b="0">
              <a:latin typeface="Arial"/>
              <a:ea typeface="Arial"/>
              <a:cs typeface="Arial"/>
              <a:sym typeface="Arial"/>
            </a:endParaRPr>
          </a:p>
        </p:txBody>
      </p:sp>
    </p:spTree>
    <p:extLst>
      <p:ext uri="{BB962C8B-B14F-4D97-AF65-F5344CB8AC3E}">
        <p14:creationId xmlns:p14="http://schemas.microsoft.com/office/powerpoint/2010/main" val="59791279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7787439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0843134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361496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313388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An excellent time to teach students about the relationship between the European colonizers,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enslaved Africans, enslaved Native peoples and how slavery was the catalyst for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American dream.</a:t>
            </a:r>
            <a:endParaRPr sz="1400">
              <a:latin typeface="Arial"/>
              <a:ea typeface="Arial"/>
              <a:cs typeface="Arial"/>
              <a:sym typeface="Arial"/>
            </a:endParaRPr>
          </a:p>
        </p:txBody>
      </p:sp>
    </p:spTree>
    <p:extLst>
      <p:ext uri="{BB962C8B-B14F-4D97-AF65-F5344CB8AC3E}">
        <p14:creationId xmlns:p14="http://schemas.microsoft.com/office/powerpoint/2010/main" val="346304341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5858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35</a:t>
            </a:r>
            <a:endParaRPr sz="1300" b="0">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While I understand the intent of this standard, it also makes me wonder if it is based on a scarcity mindset/mentality, or the idea that there is not enough to go around. What if we approached it from a mentality of abundance? How would that change what we teach?</a:t>
            </a:r>
            <a:endParaRPr sz="1300" b="0">
              <a:latin typeface="Arial"/>
              <a:ea typeface="Arial"/>
              <a:cs typeface="Arial"/>
              <a:sym typeface="Arial"/>
            </a:endParaRPr>
          </a:p>
        </p:txBody>
      </p:sp>
    </p:spTree>
    <p:extLst>
      <p:ext uri="{BB962C8B-B14F-4D97-AF65-F5344CB8AC3E}">
        <p14:creationId xmlns:p14="http://schemas.microsoft.com/office/powerpoint/2010/main" val="311381956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0562506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0319192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84902184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5109711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386513717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1.8</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1.8</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9810501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0833684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42580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73398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Children as young as Kindergartners are fully capable of understanding things that are difficult for adults to talk about, like racism, slavery, genocide of indigenous people, and economic insecurity. When we don't talk about these things openly and honestly (in an age appropriate way, of course) we do these young students the disservice of both interpreting history incorrectly and of forcing them to relearn the truth in later years (or quite possibly, never). If we can begin at the earliest stages of education with a full and honest recounting of our history, and an honest understanding of the various factors that affect people’s economic status, we'll be providing our youngest students with a foundation that will much better serve them as they progress through school and life.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36</a:t>
            </a:r>
            <a:endParaRPr sz="1300" b="0">
              <a:latin typeface="Arial"/>
              <a:ea typeface="Arial"/>
              <a:cs typeface="Arial"/>
              <a:sym typeface="Arial"/>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626108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2994812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3605288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4493706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795182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46548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3428719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5221754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3431382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84616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37</a:t>
            </a:r>
            <a:endParaRPr sz="1300" b="0">
              <a:latin typeface="Arial"/>
              <a:ea typeface="Arial"/>
              <a:cs typeface="Arial"/>
              <a:sym typeface="Arial"/>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06051343"/>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4411424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7849950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90438089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6362367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54308966"/>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044533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8467451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95728866"/>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00689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navigating an ever changing and constantly diversifying society.</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38</a:t>
            </a:r>
            <a:endParaRPr sz="1300" b="0">
              <a:latin typeface="Arial"/>
              <a:ea typeface="Arial"/>
              <a:cs typeface="Arial"/>
              <a:sym typeface="Arial"/>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8066378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2690288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36316551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36777679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1898651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 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9854753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15270443"/>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50168312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35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99057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 understand teaching developmentally appropriate material to young students, however, we cannot "protect" white students from the truth of American history at the expense of Black, Latinx, Indigenous, and other youth of color. We MUST eradicate white supremacist language and perspectives ESPECIALLY at the early ages.</a:t>
            </a:r>
            <a:endParaRPr sz="14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39</a:t>
            </a:r>
            <a:endParaRPr sz="1300" b="0">
              <a:latin typeface="Arial"/>
              <a:ea typeface="Arial"/>
              <a:cs typeface="Arial"/>
              <a:sym typeface="Arial"/>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6103349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8323970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9099676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98811166"/>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938081258"/>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9109713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8785370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1079927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5971875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51836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a:t>
            </a:r>
            <a:endParaRPr sz="13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40</a:t>
            </a:r>
            <a:endParaRPr sz="1300" b="0">
              <a:latin typeface="Arial"/>
              <a:ea typeface="Arial"/>
              <a:cs typeface="Arial"/>
              <a:sym typeface="Arial"/>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90773620"/>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Comment below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2624038835"/>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1.9</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1.9</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4426570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0961323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Section 1.10f is the only useful bit of information here. Valuable instruction time is utterly wasted on 1.10a-10e.  </a:t>
            </a:r>
            <a:endParaRPr sz="1300" b="0">
              <a:latin typeface="Arial"/>
              <a:ea typeface="Arial"/>
              <a:cs typeface="Arial"/>
              <a:sym typeface="Arial"/>
            </a:endParaRPr>
          </a:p>
        </p:txBody>
      </p:sp>
    </p:spTree>
    <p:extLst>
      <p:ext uri="{BB962C8B-B14F-4D97-AF65-F5344CB8AC3E}">
        <p14:creationId xmlns:p14="http://schemas.microsoft.com/office/powerpoint/2010/main" val="3512906035"/>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1266899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96291010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49763327"/>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a-f.  Citizenship.  Can we not use the word "good"?  It implies two choices-- good or bad-- when there are so many gray areas and a spectrum.  Could this be replaced with "admirable" or "outstanding" or something more broad???</a:t>
            </a:r>
            <a:endParaRPr sz="1300" b="0">
              <a:latin typeface="Arial"/>
              <a:ea typeface="Arial"/>
              <a:cs typeface="Arial"/>
              <a:sym typeface="Arial"/>
            </a:endParaRPr>
          </a:p>
        </p:txBody>
      </p:sp>
    </p:spTree>
    <p:extLst>
      <p:ext uri="{BB962C8B-B14F-4D97-AF65-F5344CB8AC3E}">
        <p14:creationId xmlns:p14="http://schemas.microsoft.com/office/powerpoint/2010/main" val="330758938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31518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In the sections talking about good citizenship you should combine lesson about Martin Luther King and civil disobedience being a form of good citizenship as well, that good citizens must fight against inequality.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41</a:t>
            </a:r>
            <a:endParaRPr sz="1300" b="0">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0591882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7371827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6800817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Agree with stating that not all were or are citizens. Using the term, "resident" is important here. Help children understand the difference of the term "citizenship" as being an American and as being an engaged resident in their community. Teach that we vote every year in Virginia, sometimes many times a year! And that "your vote is your voice". Teach *why* voting is important. </a:t>
            </a:r>
            <a:endParaRPr sz="1300" b="0">
              <a:latin typeface="Arial"/>
              <a:ea typeface="Arial"/>
              <a:cs typeface="Arial"/>
              <a:sym typeface="Arial"/>
            </a:endParaRPr>
          </a:p>
        </p:txBody>
      </p:sp>
    </p:spTree>
    <p:extLst>
      <p:ext uri="{BB962C8B-B14F-4D97-AF65-F5344CB8AC3E}">
        <p14:creationId xmlns:p14="http://schemas.microsoft.com/office/powerpoint/2010/main" val="182313367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1530785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4637643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model citizens, while learning inaccurate history. People who were not model citizens got benefits, resources and privileges. Cognitive dissonance will set in if it hasn’t already. This is a disservice to all students. </a:t>
            </a:r>
            <a:endParaRPr sz="1300" b="0">
              <a:latin typeface="Arial"/>
              <a:ea typeface="Arial"/>
              <a:cs typeface="Arial"/>
              <a:sym typeface="Arial"/>
            </a:endParaRPr>
          </a:p>
        </p:txBody>
      </p:sp>
    </p:spTree>
    <p:extLst>
      <p:ext uri="{BB962C8B-B14F-4D97-AF65-F5344CB8AC3E}">
        <p14:creationId xmlns:p14="http://schemas.microsoft.com/office/powerpoint/2010/main" val="358809884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61303326"/>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5592659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287673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spcBef>
                <a:spcPts val="0"/>
              </a:spcBef>
              <a:spcAft>
                <a:spcPts val="0"/>
              </a:spcAft>
              <a:buNone/>
            </a:pPr>
            <a:endParaRPr sz="1400" b="0">
              <a:latin typeface="Arial"/>
              <a:ea typeface="Arial"/>
              <a:cs typeface="Arial"/>
              <a:sym typeface="Arial"/>
            </a:endParaRPr>
          </a:p>
          <a:p>
            <a:pPr marL="0" lvl="0" indent="0" algn="l" rtl="0">
              <a:spcBef>
                <a:spcPts val="0"/>
              </a:spcBef>
              <a:spcAft>
                <a:spcPts val="0"/>
              </a:spcAft>
              <a:buNone/>
            </a:pPr>
            <a:r>
              <a:rPr lang="en" sz="1400" b="0">
                <a:latin typeface="Arial"/>
                <a:ea typeface="Arial"/>
                <a:cs typeface="Arial"/>
                <a:sym typeface="Arial"/>
              </a:rPr>
              <a:t>Thank you for your Leadership and Care!</a:t>
            </a:r>
            <a:endParaRPr sz="140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42</a:t>
            </a:r>
            <a:endParaRPr sz="1300" b="0">
              <a:latin typeface="Arial"/>
              <a:ea typeface="Arial"/>
              <a:cs typeface="Arial"/>
              <a:sym typeface="Arial"/>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29224236"/>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09248017"/>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0718725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131437"/>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4198051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5636394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5495190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model citizens, while learning inaccurate history. People who</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were not model citizens got benefits, resources and privileges. Cognitive dissonance will set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if it hasn’t already. This is a disservice to all students.</a:t>
            </a:r>
            <a:endParaRPr sz="1400">
              <a:latin typeface="Arial"/>
              <a:ea typeface="Arial"/>
              <a:cs typeface="Arial"/>
              <a:sym typeface="Arial"/>
            </a:endParaRPr>
          </a:p>
        </p:txBody>
      </p:sp>
    </p:spTree>
    <p:extLst>
      <p:ext uri="{BB962C8B-B14F-4D97-AF65-F5344CB8AC3E}">
        <p14:creationId xmlns:p14="http://schemas.microsoft.com/office/powerpoint/2010/main" val="267045282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83152626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97508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Focusing on holidays like Independence Day or President's Day are are not holidays that meant the same thing for all Americans, I would like to see that the standards include some explanation around that. If Independence Day is being taught, how was this experienced for Indigenous People or enslaved people. When a historic house structure is being shown, I would like that there to include a historic dwellings of Native Americans and enslaved people. When I read the SOLS it seems like it's cultural skewed to the benefits and accolades of white people, I would like to see it accurately represent the historic period.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43</a:t>
            </a:r>
            <a:endParaRPr sz="1300" b="0">
              <a:latin typeface="Arial"/>
              <a:ea typeface="Arial"/>
              <a:cs typeface="Arial"/>
              <a:sym typeface="Arial"/>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5960429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 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7955899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72595954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02660277"/>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15853583"/>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model citizens, while learning inaccurate history. People who were not model citizens got benefits, resources and privileges. Cognitive dissonance will set in if it hasn’t already. This is a disservice to all students.</a:t>
            </a:r>
            <a:endParaRPr sz="1300" b="0">
              <a:latin typeface="Arial"/>
              <a:ea typeface="Arial"/>
              <a:cs typeface="Arial"/>
              <a:sym typeface="Arial"/>
            </a:endParaRPr>
          </a:p>
        </p:txBody>
      </p:sp>
    </p:spTree>
    <p:extLst>
      <p:ext uri="{BB962C8B-B14F-4D97-AF65-F5344CB8AC3E}">
        <p14:creationId xmlns:p14="http://schemas.microsoft.com/office/powerpoint/2010/main" val="35823779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a:latin typeface="Arial"/>
              <a:ea typeface="Arial"/>
              <a:cs typeface="Arial"/>
              <a:sym typeface="Arial"/>
            </a:endParaRPr>
          </a:p>
        </p:txBody>
      </p:sp>
    </p:spTree>
    <p:extLst>
      <p:ext uri="{BB962C8B-B14F-4D97-AF65-F5344CB8AC3E}">
        <p14:creationId xmlns:p14="http://schemas.microsoft.com/office/powerpoint/2010/main" val="1927223253"/>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1993568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52928655"/>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and inclusion and acceptance of each other's differences</a:t>
            </a:r>
            <a:endParaRPr sz="1300" b="0">
              <a:latin typeface="Arial"/>
              <a:ea typeface="Arial"/>
              <a:cs typeface="Arial"/>
              <a:sym typeface="Arial"/>
            </a:endParaRPr>
          </a:p>
        </p:txBody>
      </p:sp>
    </p:spTree>
    <p:extLst>
      <p:ext uri="{BB962C8B-B14F-4D97-AF65-F5344CB8AC3E}">
        <p14:creationId xmlns:p14="http://schemas.microsoft.com/office/powerpoint/2010/main" val="4288838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Should educate children about major cultural holidays apart from Christmas.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44</a:t>
            </a:r>
            <a:endParaRPr sz="1300" b="0">
              <a:latin typeface="Arial"/>
              <a:ea typeface="Arial"/>
              <a:cs typeface="Arial"/>
              <a:sym typeface="Arial"/>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to be model citizens, while learning inaccurate history. People who</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were not model citizens got benefits, resources and privileges. Cognitive dissonance will set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if it hasn’t already. This is a disservice to all students.</a:t>
            </a:r>
            <a:endParaRPr sz="1400">
              <a:latin typeface="Arial"/>
              <a:ea typeface="Arial"/>
              <a:cs typeface="Arial"/>
              <a:sym typeface="Arial"/>
            </a:endParaRPr>
          </a:p>
        </p:txBody>
      </p:sp>
    </p:spTree>
    <p:extLst>
      <p:ext uri="{BB962C8B-B14F-4D97-AF65-F5344CB8AC3E}">
        <p14:creationId xmlns:p14="http://schemas.microsoft.com/office/powerpoint/2010/main" val="3162657378"/>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12540584"/>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Again, what does this standard mean for undocumented students who are not considered citizens? I also wonder about why this standard was included, as it is the only one that denotes conduct and values for students to apply. Why are we standardizing behavior in this way?</a:t>
            </a:r>
            <a:endParaRPr sz="1300" b="0">
              <a:latin typeface="Arial"/>
              <a:ea typeface="Arial"/>
              <a:cs typeface="Arial"/>
              <a:sym typeface="Arial"/>
            </a:endParaRPr>
          </a:p>
        </p:txBody>
      </p:sp>
    </p:spTree>
    <p:extLst>
      <p:ext uri="{BB962C8B-B14F-4D97-AF65-F5344CB8AC3E}">
        <p14:creationId xmlns:p14="http://schemas.microsoft.com/office/powerpoint/2010/main" val="3809996950"/>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309674"/>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5048844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61494086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092146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1.10a, 1.10b, 1.10c, 1.10d, 1.10e, 1.10f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298785578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1.10</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1.10</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93804028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a:t>
            </a:r>
            <a:endParaRPr sz="2200" b="0">
              <a:solidFill>
                <a:schemeClr val="dk1"/>
              </a:solidFill>
            </a:endParaRPr>
          </a:p>
        </p:txBody>
      </p:sp>
      <p:sp>
        <p:nvSpPr>
          <p:cNvPr id="88" name="Google Shape;88;p14"/>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Students are taught to be model citizens, while learning inaccurate history. People who were not model citizens got benefits, resources and privileges. Cognitive dissonance will set in if it hasn’t already. This is a disservice to all students. </a:t>
            </a:r>
            <a:endParaRPr sz="1300" b="0">
              <a:latin typeface="Arial"/>
              <a:ea typeface="Arial"/>
              <a:cs typeface="Arial"/>
              <a:sym typeface="Arial"/>
            </a:endParaRPr>
          </a:p>
        </p:txBody>
      </p:sp>
    </p:spTree>
    <p:extLst>
      <p:ext uri="{BB962C8B-B14F-4D97-AF65-F5344CB8AC3E}">
        <p14:creationId xmlns:p14="http://schemas.microsoft.com/office/powerpoint/2010/main" val="1097866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I would like to see accurate, more robust and representative black and indigenous history included within all areas of the curriculum </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45</a:t>
            </a:r>
            <a:endParaRPr sz="1300" b="0">
              <a:latin typeface="Arial"/>
              <a:ea typeface="Arial"/>
              <a:cs typeface="Arial"/>
              <a:sym typeface="Arial"/>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94" name="Google Shape;94;p17"/>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263454439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100" name="Google Shape;100;p19"/>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I think students can be taught about respect for the country and our flag - even (if not most importantly) when there are aspects of our government and history we disagree with and are not proud of - without being required to pledge allegiance to it. There are respectful ways for citizens to dissent and that is a huge part of what makes our country unique.</a:t>
            </a:r>
            <a:endParaRPr sz="1300" b="0">
              <a:latin typeface="Arial"/>
              <a:ea typeface="Arial"/>
              <a:cs typeface="Arial"/>
              <a:sym typeface="Arial"/>
            </a:endParaRPr>
          </a:p>
        </p:txBody>
      </p:sp>
    </p:spTree>
    <p:extLst>
      <p:ext uri="{BB962C8B-B14F-4D97-AF65-F5344CB8AC3E}">
        <p14:creationId xmlns:p14="http://schemas.microsoft.com/office/powerpoint/2010/main" val="1611317950"/>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106" name="Google Shape;106;p20"/>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Do not teach the pledge of allegiance. Instead, teach about how patriotism means wanting your country to be the best version of itself and represent its and your ideals.</a:t>
            </a:r>
            <a:endParaRPr sz="1300" b="0">
              <a:latin typeface="Arial"/>
              <a:ea typeface="Arial"/>
              <a:cs typeface="Arial"/>
              <a:sym typeface="Arial"/>
            </a:endParaRPr>
          </a:p>
        </p:txBody>
      </p:sp>
    </p:spTree>
    <p:extLst>
      <p:ext uri="{BB962C8B-B14F-4D97-AF65-F5344CB8AC3E}">
        <p14:creationId xmlns:p14="http://schemas.microsoft.com/office/powerpoint/2010/main" val="1059138039"/>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4"/>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112" name="Google Shape;112;p24"/>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ADD: Explore a variety of ways people can show love and respect for their country. Some people have complicated relationships with the flag and the pledge of allegiance.  </a:t>
            </a:r>
            <a:endParaRPr sz="1300" b="0">
              <a:latin typeface="Arial"/>
              <a:ea typeface="Arial"/>
              <a:cs typeface="Arial"/>
              <a:sym typeface="Arial"/>
            </a:endParaRPr>
          </a:p>
        </p:txBody>
      </p:sp>
    </p:spTree>
    <p:extLst>
      <p:ext uri="{BB962C8B-B14F-4D97-AF65-F5344CB8AC3E}">
        <p14:creationId xmlns:p14="http://schemas.microsoft.com/office/powerpoint/2010/main" val="38836059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 Other</a:t>
            </a:r>
            <a:endParaRPr sz="2200" b="0">
              <a:solidFill>
                <a:schemeClr val="dk1"/>
              </a:solidFill>
            </a:endParaRPr>
          </a:p>
        </p:txBody>
      </p:sp>
      <p:sp>
        <p:nvSpPr>
          <p:cNvPr id="118" name="Google Shape;118;p25"/>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Students are taught to be model citizens, while learning inaccurate history. People who were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not model citizens got benefits, resources and privileges. Cognitive dissonance will set in if</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it hasn’t already. This is a disservice to all students.</a:t>
            </a:r>
            <a:endParaRPr sz="1400">
              <a:latin typeface="Arial"/>
              <a:ea typeface="Arial"/>
              <a:cs typeface="Arial"/>
              <a:sym typeface="Arial"/>
            </a:endParaRPr>
          </a:p>
        </p:txBody>
      </p:sp>
    </p:spTree>
    <p:extLst>
      <p:ext uri="{BB962C8B-B14F-4D97-AF65-F5344CB8AC3E}">
        <p14:creationId xmlns:p14="http://schemas.microsoft.com/office/powerpoint/2010/main" val="1543722345"/>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Student</a:t>
            </a:r>
            <a:endParaRPr sz="2200" b="0">
              <a:solidFill>
                <a:schemeClr val="dk1"/>
              </a:solidFill>
            </a:endParaRPr>
          </a:p>
        </p:txBody>
      </p:sp>
      <p:sp>
        <p:nvSpPr>
          <p:cNvPr id="124" name="Google Shape;124;p26"/>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100" b="0">
                <a:latin typeface="Arial"/>
                <a:ea typeface="Arial"/>
                <a:cs typeface="Arial"/>
                <a:sym typeface="Arial"/>
              </a:rPr>
              <a:t>We demand FCPS implement these changes: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reflects BIPOC and their contributions, humanity, and joy.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is grounded in social justice and works to Expose the social political context that students experience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Raise students' consciousness about inequity in everyday social, environmental, economic, and political situations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Support multilingualism"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Curriculum is co-constructed with students to leverage their funds of knowledge, experiences, culture, language, and personal history.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and assessment are not constructed around biased state and national assessments.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All materials, assessments, and standards are independently examined for bias and white supremacy.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183204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130" name="Google Shape;130;p27"/>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100" b="0">
                <a:latin typeface="Arial"/>
                <a:ea typeface="Arial"/>
                <a:cs typeface="Arial"/>
                <a:sym typeface="Arial"/>
              </a:rPr>
              <a:t>Curriculum reflects BIPOC and their contributions, humanity, and joy.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is grounded in social justice and works to Expose the social political context that students experience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Raise students' consciousness about inequity in everyday social, environmental, economic, and political situations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Incorporate Critical Race Theory into curricular content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Support multilingualism"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Curriculum is co-constructed with students to leverage their funds of knowledge, experiences, culture, language, and personal history.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and assessment are not constructed around biased state and national assessments.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All materials, assessments, and standards are independently examined for bias and white supremacy.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35622632"/>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Student</a:t>
            </a:r>
            <a:endParaRPr sz="2200" b="0">
              <a:solidFill>
                <a:schemeClr val="dk1"/>
              </a:solidFill>
            </a:endParaRPr>
          </a:p>
        </p:txBody>
      </p:sp>
      <p:sp>
        <p:nvSpPr>
          <p:cNvPr id="136" name="Google Shape;136;p28"/>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60335977"/>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142" name="Google Shape;142;p29"/>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 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19275884"/>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 Organization/Museum, Other</a:t>
            </a:r>
            <a:endParaRPr sz="2200" b="0">
              <a:solidFill>
                <a:schemeClr val="dk1"/>
              </a:solidFill>
            </a:endParaRPr>
          </a:p>
        </p:txBody>
      </p:sp>
      <p:sp>
        <p:nvSpPr>
          <p:cNvPr id="148" name="Google Shape;148;p30"/>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99694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46</a:t>
            </a:r>
            <a:endParaRPr sz="1300" b="0">
              <a:latin typeface="Arial"/>
              <a:ea typeface="Arial"/>
              <a:cs typeface="Arial"/>
              <a:sym typeface="Arial"/>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Student</a:t>
            </a:r>
            <a:endParaRPr sz="2200" b="0">
              <a:solidFill>
                <a:schemeClr val="dk1"/>
              </a:solidFill>
            </a:endParaRPr>
          </a:p>
        </p:txBody>
      </p:sp>
      <p:sp>
        <p:nvSpPr>
          <p:cNvPr id="154" name="Google Shape;154;p31"/>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0814694"/>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160" name="Google Shape;160;p32"/>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31689368"/>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a:t>
            </a:r>
            <a:endParaRPr sz="2200" b="0">
              <a:solidFill>
                <a:schemeClr val="dk1"/>
              </a:solidFill>
            </a:endParaRPr>
          </a:p>
        </p:txBody>
      </p:sp>
      <p:sp>
        <p:nvSpPr>
          <p:cNvPr id="166" name="Google Shape;166;p33"/>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Students are taught to be model citizens, while learning inaccurate history. People who were not model citizens got benefits, resources and privileges. Cognitive dissonance will set in if it hasn’t already. This is a disservice to all students.</a:t>
            </a:r>
            <a:endParaRPr sz="1300" b="0">
              <a:latin typeface="Arial"/>
              <a:ea typeface="Arial"/>
              <a:cs typeface="Arial"/>
              <a:sym typeface="Arial"/>
            </a:endParaRPr>
          </a:p>
        </p:txBody>
      </p:sp>
    </p:spTree>
    <p:extLst>
      <p:ext uri="{BB962C8B-B14F-4D97-AF65-F5344CB8AC3E}">
        <p14:creationId xmlns:p14="http://schemas.microsoft.com/office/powerpoint/2010/main" val="300763328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Student</a:t>
            </a:r>
            <a:endParaRPr sz="2200" b="0">
              <a:solidFill>
                <a:schemeClr val="dk1"/>
              </a:solidFill>
            </a:endParaRPr>
          </a:p>
        </p:txBody>
      </p:sp>
      <p:sp>
        <p:nvSpPr>
          <p:cNvPr id="172" name="Google Shape;172;p34"/>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4661918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178" name="Google Shape;178;p35"/>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3911688"/>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184" name="Google Shape;184;p36"/>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56951432"/>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190" name="Google Shape;190;p37"/>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87533089"/>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a:t>
            </a:r>
            <a:endParaRPr sz="2200" b="0">
              <a:solidFill>
                <a:schemeClr val="dk1"/>
              </a:solidFill>
            </a:endParaRPr>
          </a:p>
        </p:txBody>
      </p:sp>
      <p:sp>
        <p:nvSpPr>
          <p:cNvPr id="196" name="Google Shape;196;p38"/>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Students are taught to be model citizens, while learning inaccurate history. People who were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not model citizens got benefits, resources and privileges. Cognitive dissonance will set in if</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it hasn’t already. This is a disservice to all students.</a:t>
            </a:r>
            <a:endParaRPr sz="1400">
              <a:latin typeface="Arial"/>
              <a:ea typeface="Arial"/>
              <a:cs typeface="Arial"/>
              <a:sym typeface="Arial"/>
            </a:endParaRPr>
          </a:p>
        </p:txBody>
      </p:sp>
    </p:spTree>
    <p:extLst>
      <p:ext uri="{BB962C8B-B14F-4D97-AF65-F5344CB8AC3E}">
        <p14:creationId xmlns:p14="http://schemas.microsoft.com/office/powerpoint/2010/main" val="2026143363"/>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202" name="Google Shape;202;p39"/>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1.11</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ADD: Explore a variety of ways people can show love and respect for their country. Some people have complicated relationships with the flag and the pledge of allegiance.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50802498"/>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a:t>
            </a:r>
            <a:endParaRPr sz="2200" b="0">
              <a:solidFill>
                <a:schemeClr val="dk1"/>
              </a:solidFill>
            </a:endParaRPr>
          </a:p>
        </p:txBody>
      </p:sp>
      <p:sp>
        <p:nvSpPr>
          <p:cNvPr id="208" name="Google Shape;208;p40"/>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89068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1.1d, 1.1e, 1.1f, 1.1g, 1.1h, 1.1i</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1.13-1.1i  Focus on development of these skills is not age-appropriate or useful at this age group and detracts from 1.1-1.3, which are far more critical. </a:t>
            </a:r>
            <a:endParaRPr sz="1300" b="0">
              <a:latin typeface="Arial"/>
              <a:ea typeface="Arial"/>
              <a:cs typeface="Arial"/>
              <a:sym typeface="Arial"/>
            </a:endParaRPr>
          </a:p>
        </p:txBody>
      </p:sp>
    </p:spTree>
    <p:extLst>
      <p:ext uri="{BB962C8B-B14F-4D97-AF65-F5344CB8AC3E}">
        <p14:creationId xmlns:p14="http://schemas.microsoft.com/office/powerpoint/2010/main" val="304366200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214" name="Google Shape;214;p41"/>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95194991"/>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 Parent, Organization/Museum, College Professor/Historian</a:t>
            </a:r>
            <a:endParaRPr sz="2200" b="0">
              <a:solidFill>
                <a:schemeClr val="dk1"/>
              </a:solidFill>
            </a:endParaRPr>
          </a:p>
        </p:txBody>
      </p:sp>
      <p:sp>
        <p:nvSpPr>
          <p:cNvPr id="220" name="Google Shape;220;p42"/>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89333345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Teacher, Parent</a:t>
            </a:r>
            <a:endParaRPr sz="2200" b="0">
              <a:solidFill>
                <a:schemeClr val="dk1"/>
              </a:solidFill>
            </a:endParaRPr>
          </a:p>
        </p:txBody>
      </p:sp>
      <p:sp>
        <p:nvSpPr>
          <p:cNvPr id="226" name="Google Shape;226;p43"/>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4058596363"/>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232" name="Google Shape;232;p44"/>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19131697"/>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5"/>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Parent</a:t>
            </a:r>
            <a:endParaRPr sz="2200" b="0">
              <a:solidFill>
                <a:schemeClr val="dk1"/>
              </a:solidFill>
            </a:endParaRPr>
          </a:p>
        </p:txBody>
      </p:sp>
      <p:sp>
        <p:nvSpPr>
          <p:cNvPr id="238" name="Google Shape;238;p45"/>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Comment below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4195229073"/>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ctrTitle"/>
          </p:nvPr>
        </p:nvSpPr>
        <p:spPr>
          <a:xfrm>
            <a:off x="3073100" y="374600"/>
            <a:ext cx="5771100" cy="154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1st Grade Public Comment</a:t>
            </a:r>
            <a:endParaRPr sz="2400">
              <a:solidFill>
                <a:schemeClr val="dk1"/>
              </a:solidFill>
            </a:endParaRPr>
          </a:p>
          <a:p>
            <a:pPr marL="0" lvl="0" indent="0" algn="l" rtl="0">
              <a:lnSpc>
                <a:spcPct val="100000"/>
              </a:lnSpc>
              <a:spcBef>
                <a:spcPts val="0"/>
              </a:spcBef>
              <a:spcAft>
                <a:spcPts val="0"/>
              </a:spcAft>
              <a:buSzPts val="5200"/>
              <a:buNone/>
            </a:pPr>
            <a:r>
              <a:rPr lang="en" sz="2400">
                <a:solidFill>
                  <a:schemeClr val="dk1"/>
                </a:solidFill>
              </a:rPr>
              <a:t>Standard: 1.11</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Other</a:t>
            </a:r>
            <a:endParaRPr sz="2200" b="0">
              <a:solidFill>
                <a:schemeClr val="dk1"/>
              </a:solidFill>
            </a:endParaRPr>
          </a:p>
        </p:txBody>
      </p:sp>
      <p:sp>
        <p:nvSpPr>
          <p:cNvPr id="244" name="Google Shape;244;p46"/>
          <p:cNvSpPr txBox="1">
            <a:spLocks noGrp="1"/>
          </p:cNvSpPr>
          <p:nvPr>
            <p:ph type="subTitle" idx="1"/>
          </p:nvPr>
        </p:nvSpPr>
        <p:spPr>
          <a:xfrm>
            <a:off x="0" y="1917200"/>
            <a:ext cx="9144000" cy="367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20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Specific Substandard(s):</a:t>
            </a:r>
            <a:r>
              <a:rPr lang="en" sz="1400" b="0">
                <a:latin typeface="Arial"/>
                <a:ea typeface="Arial"/>
                <a:cs typeface="Arial"/>
                <a:sym typeface="Arial"/>
              </a:rPr>
              <a:t>No comment for 1.11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2000" b="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454700971"/>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06821931"/>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70912732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706803742"/>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11141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The word “settlement” here makes me think that these images will be of the dwellings of white settlers. In this initial standard it essential that students understand that Native Americans and white settlers were equals. They both had dwellings. Both had families and communities. Today there are still communities of Native Americans as well. Possibly that is another opportunity for comparison – locations of Native American tribes in 1607 vs. locations of Native American tribes now.</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 It seems valuable to note that the diseases and weapons were not accidental. A possible alternative: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“Describe how English settlers (cause) brought weapons and diseases to dislocate and murder Virginian Indians (effect).”</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51224830"/>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12608113"/>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4553158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88012976"/>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662468926"/>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72517524"/>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09160106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Agree with Commission's suggestions; however, teach that one can be patriotic and also work to make America better. Seeking improvements for all is patriotic. </a:t>
            </a:r>
            <a:endParaRPr sz="1300" b="0">
              <a:latin typeface="Arial"/>
              <a:ea typeface="Arial"/>
              <a:cs typeface="Arial"/>
              <a:sym typeface="Arial"/>
            </a:endParaRPr>
          </a:p>
        </p:txBody>
      </p:sp>
    </p:spTree>
    <p:extLst>
      <p:ext uri="{BB962C8B-B14F-4D97-AF65-F5344CB8AC3E}">
        <p14:creationId xmlns:p14="http://schemas.microsoft.com/office/powerpoint/2010/main" val="1605774079"/>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64077183"/>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This section should explore the facts that he Virginia Capitol building was built by enslaved laborers, and during the Civil War, was the Capitol of the Confederacy.</a:t>
            </a:r>
            <a:endParaRPr sz="1300" b="0">
              <a:latin typeface="Arial"/>
              <a:ea typeface="Arial"/>
              <a:cs typeface="Arial"/>
              <a:sym typeface="Arial"/>
            </a:endParaRPr>
          </a:p>
        </p:txBody>
      </p:sp>
    </p:spTree>
    <p:extLst>
      <p:ext uri="{BB962C8B-B14F-4D97-AF65-F5344CB8AC3E}">
        <p14:creationId xmlns:p14="http://schemas.microsoft.com/office/powerpoint/2010/main" val="159220441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33341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Settlements.  Include settlements of both Native Americans and white settlers.  Compare locations of native tribes/settlements in 1607 with modern times.  Give just as much attention to the communities and daily life of the Native Americans and be careful of making them seem like the "other" or "exotic" in this comparison.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 Disease/weapons.  Make clear that these were not accidental, but purposeful.  Settlers (cause) brought weapons and disease to dislocate and kill Virginia Indians (effect).</a:t>
            </a:r>
            <a:endParaRPr sz="1400">
              <a:latin typeface="Arial"/>
              <a:ea typeface="Arial"/>
              <a:cs typeface="Arial"/>
              <a:sym typeface="Arial"/>
            </a:endParaRPr>
          </a:p>
        </p:txBody>
      </p:sp>
    </p:spTree>
    <p:extLst>
      <p:ext uri="{BB962C8B-B14F-4D97-AF65-F5344CB8AC3E}">
        <p14:creationId xmlns:p14="http://schemas.microsoft.com/office/powerpoint/2010/main" val="2764129311"/>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22161130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81401965"/>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053918926"/>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95217428"/>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30307886"/>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80869861"/>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5623848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2503615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430991490"/>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4928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We need an anti-racist curriculum that doesn’t glorify slave holders. It’s time to teach Black history and in fact all American history—not just the perspective of rich white men.</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5</a:t>
            </a:r>
            <a:endParaRPr sz="13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 do not think it is appropriate to limit images of settlements to those of the English at Jamestown; please include images of Native American villages and dwellings as well.</a:t>
            </a:r>
            <a:endParaRPr sz="1400">
              <a:latin typeface="Arial"/>
              <a:ea typeface="Arial"/>
              <a:cs typeface="Arial"/>
              <a:sym typeface="Arial"/>
            </a:endParaRPr>
          </a:p>
        </p:txBody>
      </p:sp>
    </p:spTree>
    <p:extLst>
      <p:ext uri="{BB962C8B-B14F-4D97-AF65-F5344CB8AC3E}">
        <p14:creationId xmlns:p14="http://schemas.microsoft.com/office/powerpoint/2010/main" val="35355055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85704383"/>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96484"/>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69015692"/>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852046459"/>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748713577"/>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417293641"/>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644936293"/>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459370488"/>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560891049"/>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188195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"Settlement" used here makes me think of images of dwellings of white settlers. Our children need to understand and learn about Native Americans and white settlers as equals. They both had dwellings, families, and communities. Today there are still communities of Native Americans as well.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1.1.f. It's important to include that these diseases and weapons were not accidental. Should be very clear that the English Settlers brought the weapons with the purpose to dislocate and murder Virginia Indians. This was a clear cause and effect and should be taught as such.</a:t>
            </a:r>
            <a:endParaRPr sz="1400">
              <a:latin typeface="Arial"/>
              <a:ea typeface="Arial"/>
              <a:cs typeface="Arial"/>
              <a:sym typeface="Arial"/>
            </a:endParaRPr>
          </a:p>
        </p:txBody>
      </p:sp>
    </p:spTree>
    <p:extLst>
      <p:ext uri="{BB962C8B-B14F-4D97-AF65-F5344CB8AC3E}">
        <p14:creationId xmlns:p14="http://schemas.microsoft.com/office/powerpoint/2010/main" val="2842673085"/>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5626277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006170924"/>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34373924"/>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89226514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63589558"/>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0062629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66383124"/>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635987735"/>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146127123"/>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23981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Images of settlements should not just be images of white settlers, and would be a good opportunity to show maps of lands occupied by Native American settlers.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   With this, educators should describe how the arrival of European settlers in Virginia impacted and affected the Virginia Indians.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11522262"/>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1.12a, 1.12b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1500125620"/>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1.12</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1.12</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588153292"/>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38795668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180042318"/>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518632124"/>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5219528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27586286"/>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231212544"/>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95503890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823188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The suggestion to look at a picture of an early settlement seems to anchor on the arrival of European settlers as the beginning of history. In addition to an early settlement of European settlers, the suggestion should include structures from Native American communities as well, including highlighting the fact that there were and still are many different groups of Native Americans that have different languages, traditions, and structures. Comparisons of maps from the 1600s and current maps should include recognizing the land that was inhabited by different Native American tribes before European arrival and the two state-recognized reservations that exist today.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1.1f The phrasing of "Describe how the relationship between diseases and weapons of the English settlers impacted the Virginia Indians." is a little passive. A better phrasing might be "Describe the impact that the arrival of English settlers at Jamestown had on Powhatan tribes who had been living in eastern Virginia for thousands of years, including the effects of weapons and diseases they brought with them."</a:t>
            </a:r>
            <a:endParaRPr sz="1400">
              <a:latin typeface="Arial"/>
              <a:ea typeface="Arial"/>
              <a:cs typeface="Arial"/>
              <a:sym typeface="Arial"/>
            </a:endParaRPr>
          </a:p>
        </p:txBody>
      </p:sp>
    </p:spTree>
    <p:extLst>
      <p:ext uri="{BB962C8B-B14F-4D97-AF65-F5344CB8AC3E}">
        <p14:creationId xmlns:p14="http://schemas.microsoft.com/office/powerpoint/2010/main" val="87205070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1434021"/>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75433820"/>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agree with recommendations of VAAHEC's report.</a:t>
            </a:r>
            <a:endParaRPr sz="1300" b="0">
              <a:latin typeface="Arial"/>
              <a:ea typeface="Arial"/>
              <a:cs typeface="Arial"/>
              <a:sym typeface="Arial"/>
            </a:endParaRPr>
          </a:p>
        </p:txBody>
      </p:sp>
    </p:spTree>
    <p:extLst>
      <p:ext uri="{BB962C8B-B14F-4D97-AF65-F5344CB8AC3E}">
        <p14:creationId xmlns:p14="http://schemas.microsoft.com/office/powerpoint/2010/main" val="1374955048"/>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568009324"/>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05308537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33185578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277301647"/>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750980426"/>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3971345144"/>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73916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1.1d, 1.1f, 1.1g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agree with recommendations of the Virginia African American History Education Commission (VAAHEC) report.</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1.1b - I agree with the recommendations of the VAAHEC's report. Use maps that accurately show all countries in correct size in relation to each other, such as the Peters Projection map. https://www.oxfordcartographers.com/our-maps/peters-projection-map/</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95448006"/>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235321796"/>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 Remove the pledge of allegiance </a:t>
            </a:r>
            <a:endParaRPr sz="1300" b="0">
              <a:latin typeface="Arial"/>
              <a:ea typeface="Arial"/>
              <a:cs typeface="Arial"/>
              <a:sym typeface="Arial"/>
            </a:endParaRPr>
          </a:p>
        </p:txBody>
      </p:sp>
    </p:spTree>
    <p:extLst>
      <p:ext uri="{BB962C8B-B14F-4D97-AF65-F5344CB8AC3E}">
        <p14:creationId xmlns:p14="http://schemas.microsoft.com/office/powerpoint/2010/main" val="2733912832"/>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1.13b - When presenting and discussing people’s contributions, historical figures that have been studied from Standards 1.2, 1.3, and 1.4 should be reviewed in this context.  Under Essential Knowledge, add:  Prior contributions of historical figures being studied inspire people to make their own contributions to a community.</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Students should be able to discuss what contributions did G. Washington make, or C. Newport make.  What characteristics did they exhibit?  Columbus showed great persistence and courage to make a perilous journey.  He used his skills as a navigator and mapmaker to chart his way across the Atlantic Ocean.  G. Washington showed perseverance and leadership to gain victory over the greatest army in the world.  Pocahontas built relationships with the Jamestown settlers and used persuasion with her family and community to help the settlers survive.</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History helps us to see examples of contributions and to explore future possibilities.  Students can be inspired by T. Jefferson to hold elected office and work toward ideals.  Students can be inspired by C. Newport to explore unfamiliar areas like space or the depths of the ocean.  Students can be inspired by MLK, Jr. to declare truth and to rouse people to action when laws are unfair.  History should be meaningful to students!</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000034688"/>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60346105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4138836742"/>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45598356"/>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40609679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70757453"/>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063790723"/>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118085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12</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When a lay person reads the standard, "historical thinking, geographical analysis, economic decision making" they may think this is way to difficult for a first grader. If they take the time to continue to read the description and examples they will get a clear understanding of what we want a first grader to search for and build upon.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896201796"/>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901958608"/>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30</a:t>
            </a:r>
            <a:endParaRPr sz="2200" b="0">
              <a:solidFill>
                <a:schemeClr val="dk1"/>
              </a:solidFill>
            </a:endParaRPr>
          </a:p>
          <a:p>
            <a:pPr marL="0" lvl="0" indent="0" algn="l" rtl="0">
              <a:spcBef>
                <a:spcPts val="0"/>
              </a:spcBef>
              <a:spcAft>
                <a:spcPts val="0"/>
              </a:spcAft>
              <a:buNone/>
            </a:pPr>
            <a:r>
              <a:rPr lang="en" sz="2200" b="0">
                <a:solidFill>
                  <a:schemeClr val="dk1"/>
                </a:solidFill>
              </a:rPr>
              <a:t>Parent, Organization/Museum, Other</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9174821"/>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6001371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954234012"/>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33</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87283529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86" name="Google Shape;286;p5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463519298"/>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2" name="Google Shape;292;p5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1026003454"/>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98" name="Google Shape;298;p5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130793916"/>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04" name="Google Shape;304;p5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acknowledging local contributors in various capacities</a:t>
            </a:r>
            <a:endParaRPr sz="1300" b="0">
              <a:latin typeface="Arial"/>
              <a:ea typeface="Arial"/>
              <a:cs typeface="Arial"/>
              <a:sym typeface="Arial"/>
            </a:endParaRPr>
          </a:p>
        </p:txBody>
      </p:sp>
    </p:spTree>
    <p:extLst>
      <p:ext uri="{BB962C8B-B14F-4D97-AF65-F5344CB8AC3E}">
        <p14:creationId xmlns:p14="http://schemas.microsoft.com/office/powerpoint/2010/main" val="1252283713"/>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38</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10" name="Google Shape;310;p5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2608902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All content in Standard 1.1 seems to overlook the role of slavery. Enslaved people were a major part of the settlement at Jamestown. The history of slavery and the role of slavery in the Atlantic trades should be explored. And when we explore the places Virginians lived and why, Native American settlements should be included and highlighted. </a:t>
            </a:r>
            <a:endParaRPr sz="1300" b="0">
              <a:latin typeface="Arial"/>
              <a:ea typeface="Arial"/>
              <a:cs typeface="Arial"/>
              <a:sym typeface="Arial"/>
            </a:endParaRPr>
          </a:p>
        </p:txBody>
      </p:sp>
    </p:spTree>
    <p:extLst>
      <p:ext uri="{BB962C8B-B14F-4D97-AF65-F5344CB8AC3E}">
        <p14:creationId xmlns:p14="http://schemas.microsoft.com/office/powerpoint/2010/main" val="212020050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16" name="Google Shape;316;p5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193651471"/>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322" name="Google Shape;322;p5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1.13c - Are those two bullet points at the bottom really the common principles of Americans? Who determines that?</a:t>
            </a:r>
            <a:endParaRPr sz="1300" b="0">
              <a:latin typeface="Arial"/>
              <a:ea typeface="Arial"/>
              <a:cs typeface="Arial"/>
              <a:sym typeface="Arial"/>
            </a:endParaRPr>
          </a:p>
        </p:txBody>
      </p:sp>
    </p:spTree>
    <p:extLst>
      <p:ext uri="{BB962C8B-B14F-4D97-AF65-F5344CB8AC3E}">
        <p14:creationId xmlns:p14="http://schemas.microsoft.com/office/powerpoint/2010/main" val="2389541438"/>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28" name="Google Shape;328;p5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Please put the 4th of July in Context by discussing Juneteenth as well since African Americans were not freed on the Fourth of July.</a:t>
            </a:r>
            <a:endParaRPr sz="1300" b="0">
              <a:latin typeface="Arial"/>
              <a:ea typeface="Arial"/>
              <a:cs typeface="Arial"/>
              <a:sym typeface="Arial"/>
            </a:endParaRPr>
          </a:p>
        </p:txBody>
      </p:sp>
    </p:spTree>
    <p:extLst>
      <p:ext uri="{BB962C8B-B14F-4D97-AF65-F5344CB8AC3E}">
        <p14:creationId xmlns:p14="http://schemas.microsoft.com/office/powerpoint/2010/main" val="3553236988"/>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42</a:t>
            </a:r>
            <a:endParaRPr sz="2200" b="0">
              <a:solidFill>
                <a:schemeClr val="dk1"/>
              </a:solidFill>
            </a:endParaRPr>
          </a:p>
          <a:p>
            <a:pPr marL="0" lvl="0" indent="0" algn="l" rtl="0">
              <a:spcBef>
                <a:spcPts val="0"/>
              </a:spcBef>
              <a:spcAft>
                <a:spcPts val="0"/>
              </a:spcAft>
              <a:buNone/>
            </a:pPr>
            <a:r>
              <a:rPr lang="en" sz="2200" b="0">
                <a:solidFill>
                  <a:schemeClr val="dk1"/>
                </a:solidFill>
              </a:rPr>
              <a:t>Teacher, Parent, Organization/Museum, College Professor/Historian</a:t>
            </a:r>
            <a:endParaRPr sz="2200" b="0">
              <a:solidFill>
                <a:schemeClr val="dk1"/>
              </a:solidFill>
            </a:endParaRPr>
          </a:p>
        </p:txBody>
      </p:sp>
      <p:sp>
        <p:nvSpPr>
          <p:cNvPr id="334" name="Google Shape;334;p5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096374238"/>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43</a:t>
            </a:r>
            <a:endParaRPr sz="2200" b="0">
              <a:solidFill>
                <a:schemeClr val="dk1"/>
              </a:solidFill>
            </a:endParaRPr>
          </a:p>
          <a:p>
            <a:pPr marL="0" lvl="0" indent="0" algn="l" rtl="0">
              <a:spcBef>
                <a:spcPts val="0"/>
              </a:spcBef>
              <a:spcAft>
                <a:spcPts val="0"/>
              </a:spcAft>
              <a:buNone/>
            </a:pPr>
            <a:r>
              <a:rPr lang="en" sz="2200" b="0">
                <a:solidFill>
                  <a:schemeClr val="dk1"/>
                </a:solidFill>
              </a:rPr>
              <a:t>Teacher, Parent</a:t>
            </a:r>
            <a:endParaRPr sz="2200" b="0">
              <a:solidFill>
                <a:schemeClr val="dk1"/>
              </a:solidFill>
            </a:endParaRPr>
          </a:p>
        </p:txBody>
      </p:sp>
      <p:sp>
        <p:nvSpPr>
          <p:cNvPr id="340" name="Google Shape;340;p6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1808770097"/>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46" name="Google Shape;346;p6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Missing discussion and stats of the diverse communities</a:t>
            </a:r>
            <a:endParaRPr sz="1300" b="0">
              <a:latin typeface="Arial"/>
              <a:ea typeface="Arial"/>
              <a:cs typeface="Arial"/>
              <a:sym typeface="Arial"/>
            </a:endParaRPr>
          </a:p>
        </p:txBody>
      </p:sp>
    </p:spTree>
    <p:extLst>
      <p:ext uri="{BB962C8B-B14F-4D97-AF65-F5344CB8AC3E}">
        <p14:creationId xmlns:p14="http://schemas.microsoft.com/office/powerpoint/2010/main" val="855369676"/>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352" name="Google Shape;352;p6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1.13a, 1.13b, 1.13c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See general comment</a:t>
            </a:r>
            <a:endParaRPr sz="1300" b="0">
              <a:latin typeface="Arial"/>
              <a:ea typeface="Arial"/>
              <a:cs typeface="Arial"/>
              <a:sym typeface="Arial"/>
            </a:endParaRPr>
          </a:p>
        </p:txBody>
      </p:sp>
    </p:spTree>
    <p:extLst>
      <p:ext uri="{BB962C8B-B14F-4D97-AF65-F5344CB8AC3E}">
        <p14:creationId xmlns:p14="http://schemas.microsoft.com/office/powerpoint/2010/main" val="3558584242"/>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1.13</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358" name="Google Shape;358;p6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1.13</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endParaRPr sz="1300" b="0">
              <a:latin typeface="Arial"/>
              <a:ea typeface="Arial"/>
              <a:cs typeface="Arial"/>
              <a:sym typeface="Arial"/>
            </a:endParaRPr>
          </a:p>
        </p:txBody>
      </p:sp>
    </p:spTree>
    <p:extLst>
      <p:ext uri="{BB962C8B-B14F-4D97-AF65-F5344CB8AC3E}">
        <p14:creationId xmlns:p14="http://schemas.microsoft.com/office/powerpoint/2010/main" val="3385603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15</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 in addition to early settlement, vew a picture of early Native American village and ask questions and reflection.  1.1.b - Including where Native Americans lived.  1.1f - Virginia Native Americans.</a:t>
            </a:r>
            <a:endParaRPr sz="1300" b="0">
              <a:latin typeface="Arial"/>
              <a:ea typeface="Arial"/>
              <a:cs typeface="Arial"/>
              <a:sym typeface="Arial"/>
            </a:endParaRPr>
          </a:p>
        </p:txBody>
      </p:sp>
    </p:spTree>
    <p:extLst>
      <p:ext uri="{BB962C8B-B14F-4D97-AF65-F5344CB8AC3E}">
        <p14:creationId xmlns:p14="http://schemas.microsoft.com/office/powerpoint/2010/main" val="4238518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It's important for students to understand that there were also Native Americans living here before and during this time, and to honor both their lives and the lives of Americans descended from them.  Let's also offer a look at tribes then and now, in terms of geography, jobs, and daily life.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1.1f</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This language needs to be adjusted to acknowledge that settlers impact on Native Americans (weapons, disease, etc) was not an accidental occurrence.  Here is some alternative wording offered by a co-commenter / colleague: “Describe how English settlers (cause) brought weapons and diseases to dislocate and murder Virginian Indians (effect).”  This honesty in our teaching of history offers another opportunity for discussing traits of a good citizen, and how this trait (honesty) strengthens our classrooms.</a:t>
            </a:r>
            <a:endParaRPr sz="1400">
              <a:latin typeface="Arial"/>
              <a:ea typeface="Arial"/>
              <a:cs typeface="Arial"/>
              <a:sym typeface="Arial"/>
            </a:endParaRPr>
          </a:p>
        </p:txBody>
      </p:sp>
    </p:spTree>
    <p:extLst>
      <p:ext uri="{BB962C8B-B14F-4D97-AF65-F5344CB8AC3E}">
        <p14:creationId xmlns:p14="http://schemas.microsoft.com/office/powerpoint/2010/main" val="1591173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"Describe how the relationship between Pocahontas and the Jamestown settlers affected the success of the Jamestown settlement" should be re-added.  There was no need to remove it. Both topics can be taught--there were both pros and cons to the settlement activities. </a:t>
            </a:r>
            <a:endParaRPr sz="1300" b="0">
              <a:latin typeface="Arial"/>
              <a:ea typeface="Arial"/>
              <a:cs typeface="Arial"/>
              <a:sym typeface="Arial"/>
            </a:endParaRPr>
          </a:p>
        </p:txBody>
      </p:sp>
    </p:spTree>
    <p:extLst>
      <p:ext uri="{BB962C8B-B14F-4D97-AF65-F5344CB8AC3E}">
        <p14:creationId xmlns:p14="http://schemas.microsoft.com/office/powerpoint/2010/main" val="191223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6</a:t>
            </a:r>
            <a:endParaRPr sz="13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1.1f,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1.1f. Fully support the replacement of the success of Jamestown with its effects on Indigenous People. Thank you!  1.1j. As for the Pledge of Allegiance, I disagree with its enforcement in our schools. It goes against the foundation of a free democratic republic by not allowing our citizens to dissent. I think students can be taught about respect for the country and our flag - even (if not most importantly) when there are aspects of our government and history we disagree with and are not proud of - without being required to pledge allegiance to it. There are respectful ways for citizens to dissent and that is a huge part of what makes our country unique.</a:t>
            </a:r>
            <a:endParaRPr sz="1300" b="0">
              <a:latin typeface="Arial"/>
              <a:ea typeface="Arial"/>
              <a:cs typeface="Arial"/>
              <a:sym typeface="Arial"/>
            </a:endParaRPr>
          </a:p>
        </p:txBody>
      </p:sp>
    </p:spTree>
    <p:extLst>
      <p:ext uri="{BB962C8B-B14F-4D97-AF65-F5344CB8AC3E}">
        <p14:creationId xmlns:p14="http://schemas.microsoft.com/office/powerpoint/2010/main" val="3200605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1.1f, 1.1g, 1.1h,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discuss artifacts, lodgings, tools of indigenous peoples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share map of indigenous peoples lands in what is now Virginia</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 I support the removal of language about how the relationship between Pocahontas and the Jamestown settlers helped the settlement succeed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g) include maps of different Indigenous tribes before, during, and after English colonization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 remove the suggestion to read a story about moving to Jamestown, or include a story about being a member of an Indigenous community and making a decision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 What’s the value of learning the state bird or flower, besides random trivia? Focus instead on teaching from primary sources and personal histories of Virginians, putting the students in those peoples shoes. Not just famous people, but a day in the life of average Virginians from throughout history. Teach the structure of the Virginia government (at a very basic level). Don’t teach or require the pledge of allegiance.</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71114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1.1c, 1.1e, 1.1g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1.1c - This standard should include using and creating a timeline showing the centuries starting from Columbus voyage to America in 1492 up to today.  Timelines help build a visual representation of the historical order of people and events in history.  Children can begin to recognize that clothing, hair styles and hats, and types of communication and transportation have changed over the centuries and connect these to a portion of the timeline.  They can also recognize that Pocahontas, C. Newport, and the Jamestown settlement are contemporary with each other, as are G. Washington and T. Jefferson.  Timelines can help bring a sense of the ordering of history for students.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1.1e - This standard should include using and creating a timeline showing the centuries starting from Columbus voyage to America in 1492 up to today.  First graders should be able to discern that clothing, transportation, communications and jobs are different in each century.  When the idea of centuries is introduced, children can begin to understand that history is a sequence of events rather than random stories with no connection to today, which is critical for historical thinking.  They learn in math and in SS that sequencing means one thing happens after another.  Using a timeline of centuries helps students build a visual representation of the historical order of people and events in history.</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1.1g - This standard should include using and creating a timeline showing the centuries starting from Columbus voyage to America in 1492 up to today.  Students should be able to see on a timeline that elements of everyday life change from century to century.  Transportation in Jamestown involved carts and horses and ocean-faring sailing ships, while today, four hundred years later we use railroads, bicycles, automobiles and jet airplanes.</a:t>
            </a:r>
            <a:endParaRPr sz="1400">
              <a:latin typeface="Arial"/>
              <a:ea typeface="Arial"/>
              <a:cs typeface="Arial"/>
              <a:sym typeface="Arial"/>
            </a:endParaRPr>
          </a:p>
        </p:txBody>
      </p:sp>
    </p:spTree>
    <p:extLst>
      <p:ext uri="{BB962C8B-B14F-4D97-AF65-F5344CB8AC3E}">
        <p14:creationId xmlns:p14="http://schemas.microsoft.com/office/powerpoint/2010/main" val="258848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The role of Powhatan natives should be introduced, especially the role of women in the homes and fields/</a:t>
            </a:r>
            <a:endParaRPr sz="1300" b="0">
              <a:latin typeface="Arial"/>
              <a:ea typeface="Arial"/>
              <a:cs typeface="Arial"/>
              <a:sym typeface="Arial"/>
            </a:endParaRPr>
          </a:p>
        </p:txBody>
      </p:sp>
    </p:spTree>
    <p:extLst>
      <p:ext uri="{BB962C8B-B14F-4D97-AF65-F5344CB8AC3E}">
        <p14:creationId xmlns:p14="http://schemas.microsoft.com/office/powerpoint/2010/main" val="2509858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The word “settlement” here makes me think that these images will be of the dwellings of</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white settlers. In this initial standard it essential that students understand that Native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Americans and white settlers were equals. They both had dwellings. Both had families 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communities. Today there are still communities of Native Americans as well. Possibly that is another opportunity for comparison – locations of Native American tribes in 1607 vs. locations of Native American tribes now.</a:t>
            </a:r>
            <a:endParaRPr sz="1400">
              <a:latin typeface="Arial"/>
              <a:ea typeface="Arial"/>
              <a:cs typeface="Arial"/>
              <a:sym typeface="Arial"/>
            </a:endParaRPr>
          </a:p>
        </p:txBody>
      </p:sp>
    </p:spTree>
    <p:extLst>
      <p:ext uri="{BB962C8B-B14F-4D97-AF65-F5344CB8AC3E}">
        <p14:creationId xmlns:p14="http://schemas.microsoft.com/office/powerpoint/2010/main" val="1107906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1.1c, 1.1e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1.1c: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1.1e: ADD: Be sure to include a range of holidays that represent the cultures of the students in the class.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1.1g: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1.1j: CHANGE: “American holidays” to “holidays celebrated in America” to include a range of traditions, cultures and customs.</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96287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904669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08" name="Google Shape;208;p3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974051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28</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14" name="Google Shape;214;p3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875101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29</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20" name="Google Shape;220;p4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No comment for 1.1, 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72170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7</a:t>
            </a:r>
            <a:endParaRPr sz="13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31</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26" name="Google Shape;226;p4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480857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32</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32" name="Google Shape;232;p4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371876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34</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38" name="Google Shape;238;p4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86435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35</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44" name="Google Shape;244;p4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1.1d, 1.1e, 1.1h</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 provide opportunities for students to learn not only about colonial history but the history of people and communities who were here prior to colonization (e.g. use images of homes and shelters that are representative of both colonists and Native Americans.  Perhaps show how homes of enslaved people differed from those of slave owners)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1.1d - ensure that "influential persons or events in the history of Virginia" include contributions by Black, indigenous and people of color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1.1e - ensure that "famous Virginians" include contributions by Black, indigenous and people of color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1.1h - read a story about Native American life in Virginia and make a list of items that were important in those communities. discuss cause and effect associated with settlement of areas already inhabited by indigenous peoples</a:t>
            </a:r>
            <a:endParaRPr sz="1400">
              <a:latin typeface="Arial"/>
              <a:ea typeface="Arial"/>
              <a:cs typeface="Arial"/>
              <a:sym typeface="Arial"/>
            </a:endParaRPr>
          </a:p>
        </p:txBody>
      </p:sp>
    </p:spTree>
    <p:extLst>
      <p:ext uri="{BB962C8B-B14F-4D97-AF65-F5344CB8AC3E}">
        <p14:creationId xmlns:p14="http://schemas.microsoft.com/office/powerpoint/2010/main" val="750503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50" name="Google Shape;250;p4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1.1c, 1.1e,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The word “settlement” here makes me think that these images will be of the dwellings of White settlers. In this initial standard it’s essential that students understand that Native Americans and White settlers were people who lived in dwellings. Both had families and communities. Today there are still communities of Native Americans. Possibly that is another opportunity for comparison – locations of Native American tribes in 1607 vs. locations of Native American tribes now.</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 Instead of focusing only on paid work, what about including unpaid roles? Community organizers and activists who spoke out for change? People who participated in community service? Leaders in their church or other community organizations? If we focus too much on jobs, it makes students think that the only important “jobs” are the ones that earn money.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 Who is considered a “famous” Virginian? How can we ensure that the people whose lives are represented in this part of the curriculum are representative of the students in our classrooms? “Famous” Virginians can include people still alive today!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f. Instead of focusing on the dominance of White settlers’ guns and germs, can there also be mention of ways that Native people helped White settlers, in ways that ensured their survival? That history represents cause-and-effect as well, but takes White settlers out of the position of dominance / violence, and reinforces help and cooperation.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1831723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56" name="Google Shape;256;p4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To include indigenous peoples, English, French, Spanish colonizers, and West Africans</a:t>
            </a:r>
            <a:endParaRPr sz="1300" b="0">
              <a:latin typeface="Arial"/>
              <a:ea typeface="Arial"/>
              <a:cs typeface="Arial"/>
              <a:sym typeface="Arial"/>
            </a:endParaRPr>
          </a:p>
        </p:txBody>
      </p:sp>
    </p:spTree>
    <p:extLst>
      <p:ext uri="{BB962C8B-B14F-4D97-AF65-F5344CB8AC3E}">
        <p14:creationId xmlns:p14="http://schemas.microsoft.com/office/powerpoint/2010/main" val="4155486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39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62" name="Google Shape;262;p4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1.1b, 1.1c, 1.1d, 1.1e, 1.1f, 1.1g, 1.1h, 1.1i, 1.1j</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1.1c: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1.1e: ADD: Be sure to include a range of holidays that represent the cultures of the students in the class.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1.1g: ADD: Native Americans lived in what is now called Virginia prior to English settlers.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1.1j: CHANGE: “American holidays” to “holidays celebrated in America” to include a range of traditions, cultures and customs.</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542495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40</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268" name="Google Shape;268;p4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1.1g</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1.1g - One essential understanding should address the fact that Indigenous people have always lived on the land that is now called Virginia.</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1.1i - What does this standard mean for undocumented students who are not considered citizens? Also, is “respect for rules and laws” always a positive? What about when those rules and laws are unjust?</a:t>
            </a:r>
            <a:endParaRPr sz="1400">
              <a:latin typeface="Arial"/>
              <a:ea typeface="Arial"/>
              <a:cs typeface="Arial"/>
              <a:sym typeface="Arial"/>
            </a:endParaRPr>
          </a:p>
        </p:txBody>
      </p:sp>
    </p:spTree>
    <p:extLst>
      <p:ext uri="{BB962C8B-B14F-4D97-AF65-F5344CB8AC3E}">
        <p14:creationId xmlns:p14="http://schemas.microsoft.com/office/powerpoint/2010/main" val="1525320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44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274" name="Google Shape;274;p4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1.1e</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Missing first slaves brought to American via Virginia. missing this story entirely.  Also, missing rich indigenous history of Virginia.  Jamestown emphasis is missing a LOT.</a:t>
            </a:r>
            <a:endParaRPr sz="1300" b="0">
              <a:latin typeface="Arial"/>
              <a:ea typeface="Arial"/>
              <a:cs typeface="Arial"/>
              <a:sym typeface="Arial"/>
            </a:endParaRPr>
          </a:p>
        </p:txBody>
      </p:sp>
    </p:spTree>
    <p:extLst>
      <p:ext uri="{BB962C8B-B14F-4D97-AF65-F5344CB8AC3E}">
        <p14:creationId xmlns:p14="http://schemas.microsoft.com/office/powerpoint/2010/main" val="742264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1.1</a:t>
            </a:r>
            <a:endParaRPr sz="2400">
              <a:solidFill>
                <a:schemeClr val="dk1"/>
              </a:solidFill>
            </a:endParaRPr>
          </a:p>
          <a:p>
            <a:pPr marL="0" lvl="0" indent="0" algn="l" rtl="0">
              <a:spcBef>
                <a:spcPts val="0"/>
              </a:spcBef>
              <a:spcAft>
                <a:spcPts val="0"/>
              </a:spcAft>
              <a:buNone/>
            </a:pPr>
            <a:r>
              <a:rPr lang="en" sz="2200" b="0">
                <a:solidFill>
                  <a:schemeClr val="dk1"/>
                </a:solidFill>
              </a:rPr>
              <a:t>Record # 46</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280" name="Google Shape;280;p5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1.1a, 1.1f</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1.1a: In this initial standard it essential that students understand that Native Americans and white settlers were equals. They both had dwellings. Both had families and communities with settlements.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1.1f: It seems valuable to note that the diseases and weapons were not accidental. An alternative could be: “Describe how English settlers (cause) brought weapons and diseases to force Virginian Indians to leave by threatening and killing them (effect).”</a:t>
            </a:r>
            <a:endParaRPr sz="1400">
              <a:latin typeface="Arial"/>
              <a:ea typeface="Arial"/>
              <a:cs typeface="Arial"/>
              <a:sym typeface="Arial"/>
            </a:endParaRPr>
          </a:p>
        </p:txBody>
      </p:sp>
    </p:spTree>
    <p:extLst>
      <p:ext uri="{BB962C8B-B14F-4D97-AF65-F5344CB8AC3E}">
        <p14:creationId xmlns:p14="http://schemas.microsoft.com/office/powerpoint/2010/main" val="248712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8</a:t>
            </a:r>
            <a:endParaRPr sz="13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88" name="Google Shape;88;p1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1.2c: "Life in Virginia today" is not "history." Keep the focus on what life was like then.  Strengthen their concept of how life used to be. </a:t>
            </a:r>
            <a:endParaRPr sz="1300" b="0">
              <a:latin typeface="Arial"/>
              <a:ea typeface="Arial"/>
              <a:cs typeface="Arial"/>
              <a:sym typeface="Arial"/>
            </a:endParaRPr>
          </a:p>
        </p:txBody>
      </p:sp>
    </p:spTree>
    <p:extLst>
      <p:ext uri="{BB962C8B-B14F-4D97-AF65-F5344CB8AC3E}">
        <p14:creationId xmlns:p14="http://schemas.microsoft.com/office/powerpoint/2010/main" val="1414843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94" name="Google Shape;94;p1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George Washington and Thomas Jefferson are worth studying. However, they are complicated figures and it is unfair to our young students to describe them only as American heroes. They made valuable contributions. It MUST also be stated that they owned slaves. What a great debate to have with 1st graders. Do you admire Thomas Jefferson because of the wisdom in the Declaration of Independence or do you question his wisdom for excluding women and African Americans?</a:t>
            </a:r>
            <a:endParaRPr sz="1300" b="0">
              <a:latin typeface="Arial"/>
              <a:ea typeface="Arial"/>
              <a:cs typeface="Arial"/>
              <a:sym typeface="Arial"/>
            </a:endParaRPr>
          </a:p>
        </p:txBody>
      </p:sp>
    </p:spTree>
    <p:extLst>
      <p:ext uri="{BB962C8B-B14F-4D97-AF65-F5344CB8AC3E}">
        <p14:creationId xmlns:p14="http://schemas.microsoft.com/office/powerpoint/2010/main" val="1814373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0" name="Google Shape;100;p2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Washington/Jefferson.  Be honest and clear that these "heroes" were also complicated because they were slave owners.  Examine all sides of their contributions-- the great (Declaration of Independence) with the imperfect (excluding women and slaves).  Include information about the men as impressive but flawed figures, not just heroes to worship.</a:t>
            </a:r>
            <a:endParaRPr sz="1300" b="0">
              <a:latin typeface="Arial"/>
              <a:ea typeface="Arial"/>
              <a:cs typeface="Arial"/>
              <a:sym typeface="Arial"/>
            </a:endParaRPr>
          </a:p>
        </p:txBody>
      </p:sp>
    </p:spTree>
    <p:extLst>
      <p:ext uri="{BB962C8B-B14F-4D97-AF65-F5344CB8AC3E}">
        <p14:creationId xmlns:p14="http://schemas.microsoft.com/office/powerpoint/2010/main" val="806485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7</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06" name="Google Shape;106;p2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Yes, George Washington and Thomas Jefferson were leaders "who helped develop a new country." However, both were also owners of enslaved people. We do not have to downplay their contributions to our newborn country, but neither should we downplay the horrors of slavery. </a:t>
            </a:r>
            <a:endParaRPr sz="1300" b="0">
              <a:latin typeface="Arial"/>
              <a:ea typeface="Arial"/>
              <a:cs typeface="Arial"/>
              <a:sym typeface="Arial"/>
            </a:endParaRPr>
          </a:p>
        </p:txBody>
      </p:sp>
    </p:spTree>
    <p:extLst>
      <p:ext uri="{BB962C8B-B14F-4D97-AF65-F5344CB8AC3E}">
        <p14:creationId xmlns:p14="http://schemas.microsoft.com/office/powerpoint/2010/main" val="262433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8</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2" name="Google Shape;112;p2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1.2.b. George Washington and Thomas Jefferson were important leaders in the developing of our Nation and are worth studying. However, as we all are, they are complicated humans. They shouldn't be portrayed just as heroes. It's important to discuss the bad with the good. Show both sides of these leaders. They made valuable contributions, but they were slave owners as well. Why did they exclude women and African Americans in the Declaration of Independence? Did they always make the best decisions for ALL Americans? What can we learn from their contributions and from things that they did or condoned that are wrong?</a:t>
            </a:r>
            <a:endParaRPr sz="1300" b="0">
              <a:latin typeface="Arial"/>
              <a:ea typeface="Arial"/>
              <a:cs typeface="Arial"/>
              <a:sym typeface="Arial"/>
            </a:endParaRPr>
          </a:p>
        </p:txBody>
      </p:sp>
    </p:spTree>
    <p:extLst>
      <p:ext uri="{BB962C8B-B14F-4D97-AF65-F5344CB8AC3E}">
        <p14:creationId xmlns:p14="http://schemas.microsoft.com/office/powerpoint/2010/main" val="923947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18" name="Google Shape;118;p2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b. Do better...Focus on more "famous Virginians" in history than these 2 white men.</a:t>
            </a:r>
            <a:endParaRPr sz="1300" b="0">
              <a:latin typeface="Arial"/>
              <a:ea typeface="Arial"/>
              <a:cs typeface="Arial"/>
              <a:sym typeface="Arial"/>
            </a:endParaRPr>
          </a:p>
        </p:txBody>
      </p:sp>
    </p:spTree>
    <p:extLst>
      <p:ext uri="{BB962C8B-B14F-4D97-AF65-F5344CB8AC3E}">
        <p14:creationId xmlns:p14="http://schemas.microsoft.com/office/powerpoint/2010/main" val="1976226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24" name="Google Shape;124;p2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1.2a Any history of Virginia MUST start with the people who have lived here for thousands of years--Native Americans. And discussions of Native Americans should always acknowledge and name specific tribes, traditions, languages, etc and take care to present information about current communities and reservations.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1.2b By providing only two examples of famous Virginians who are white, wealthy men who enslaved people, we are far from supporting the described essential understand of "Many people, from diverse backgrounds, and events contributed to Virginia history." Of course Jefferson and Washington are important historical figures who should be studied, but their flaws should be acknowledged as well and other important figures should be offered as examples for study from more diverse backgrounds. Additionally, it is important to discuss the fact that their efforts to create a new nation left a lot of people out (Native people who were displaced, women who did not have rights, black people who were subjected to the horrors of slavery.) If we can't discuss the more complicated and problematic parts of these historical figures, then they really shouldn't be part of the curriculum until a more complete picture can be presented. </a:t>
            </a:r>
            <a:endParaRPr sz="1400">
              <a:latin typeface="Arial"/>
              <a:ea typeface="Arial"/>
              <a:cs typeface="Arial"/>
              <a:sym typeface="Arial"/>
            </a:endParaRPr>
          </a:p>
        </p:txBody>
      </p:sp>
    </p:spTree>
    <p:extLst>
      <p:ext uri="{BB962C8B-B14F-4D97-AF65-F5344CB8AC3E}">
        <p14:creationId xmlns:p14="http://schemas.microsoft.com/office/powerpoint/2010/main" val="2328970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11</a:t>
            </a:r>
            <a:endParaRPr sz="2200" b="0">
              <a:solidFill>
                <a:schemeClr val="dk1"/>
              </a:solidFill>
            </a:endParaRPr>
          </a:p>
          <a:p>
            <a:pPr marL="0" lvl="0" indent="0" algn="l" rtl="0">
              <a:spcBef>
                <a:spcPts val="0"/>
              </a:spcBef>
              <a:spcAft>
                <a:spcPts val="0"/>
              </a:spcAft>
              <a:buNone/>
            </a:pPr>
            <a:r>
              <a:rPr lang="en" sz="2200" b="0">
                <a:solidFill>
                  <a:schemeClr val="dk1"/>
                </a:solidFill>
              </a:rPr>
              <a:t>Legislator</a:t>
            </a:r>
            <a:endParaRPr sz="2200" b="0">
              <a:solidFill>
                <a:schemeClr val="dk1"/>
              </a:solidFill>
            </a:endParaRPr>
          </a:p>
        </p:txBody>
      </p:sp>
      <p:sp>
        <p:nvSpPr>
          <p:cNvPr id="130" name="Google Shape;130;p2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I agree with recommendations of VAAHEC's report. </a:t>
            </a:r>
            <a:endParaRPr sz="1300" b="0">
              <a:latin typeface="Arial"/>
              <a:ea typeface="Arial"/>
              <a:cs typeface="Arial"/>
              <a:sym typeface="Arial"/>
            </a:endParaRPr>
          </a:p>
        </p:txBody>
      </p:sp>
    </p:spTree>
    <p:extLst>
      <p:ext uri="{BB962C8B-B14F-4D97-AF65-F5344CB8AC3E}">
        <p14:creationId xmlns:p14="http://schemas.microsoft.com/office/powerpoint/2010/main" val="8249058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This curriculum paints a false picture. Jamestown and early settlements benefitted from slavery and the slave trade. Jefferson and Washington, who both owned hundreds of enslaved laborers, are hardly models of citizenship. Jefferson even owned and enslaved his own children! The curriculum should focus on Native Americans and people – both enslaved and free – who fought against slavery. When exploring what people wore and the things they had, the clothing and possessions of Native Americans and the enslaved should be featured. </a:t>
            </a:r>
            <a:endParaRPr sz="1300" b="0">
              <a:latin typeface="Arial"/>
              <a:ea typeface="Arial"/>
              <a:cs typeface="Arial"/>
              <a:sym typeface="Arial"/>
            </a:endParaRPr>
          </a:p>
        </p:txBody>
      </p:sp>
    </p:spTree>
    <p:extLst>
      <p:ext uri="{BB962C8B-B14F-4D97-AF65-F5344CB8AC3E}">
        <p14:creationId xmlns:p14="http://schemas.microsoft.com/office/powerpoint/2010/main" val="3001182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14</a:t>
            </a:r>
            <a:endParaRPr sz="2200" b="0">
              <a:solidFill>
                <a:schemeClr val="dk1"/>
              </a:solidFill>
            </a:endParaRPr>
          </a:p>
          <a:p>
            <a:pPr marL="0" lvl="0" indent="0" algn="l" rtl="0">
              <a:spcBef>
                <a:spcPts val="0"/>
              </a:spcBef>
              <a:spcAft>
                <a:spcPts val="0"/>
              </a:spcAft>
              <a:buNone/>
            </a:pPr>
            <a:r>
              <a:rPr lang="en" sz="2200" b="0">
                <a:solidFill>
                  <a:schemeClr val="dk1"/>
                </a:solidFill>
              </a:rPr>
              <a:t>Teacher</a:t>
            </a:r>
            <a:endParaRPr sz="2200" b="0">
              <a:solidFill>
                <a:schemeClr val="dk1"/>
              </a:solidFill>
            </a:endParaRPr>
          </a:p>
        </p:txBody>
      </p:sp>
      <p:sp>
        <p:nvSpPr>
          <p:cNvPr id="142" name="Google Shape;142;p2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about the settlement of Virginia at Jamestown; but they do not learn of the horrors that occurred as a result of the colonizers not knowing how to grow crops or that the Native peoples helped keep them from starvation (1607/1619) Christopher Columbus and other travelers document the native people of the Americas to be very similar in features (skin color to physical features) to the people from the continent of Africa and Asia. It was normal for European colonizers to travel with Moorish explorers. Moorish explorers had been traveling back and forth to the Americas for thousands of years prior to the European age of exploration.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famous Virginians, such as George Washington and Thomas Jefferson, who helped form a new nation; but the information is filled with bias and the heinous activities executed by these men are conveniently left out. The native people that mixed with the enslaved Africans brought over by the Portuguese/British are only discussed in small bursts. Much of the information regarding their actual contributions is completely missing or the credit was stolen and given to someone else. </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70674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General Comment</a:t>
            </a:r>
            <a:endParaRPr sz="2400">
              <a:solidFill>
                <a:schemeClr val="dk1"/>
              </a:solidFill>
            </a:endParaRPr>
          </a:p>
          <a:p>
            <a:pPr marL="0" lvl="0" indent="0" algn="l" rtl="0">
              <a:spcBef>
                <a:spcPts val="0"/>
              </a:spcBef>
              <a:spcAft>
                <a:spcPts val="0"/>
              </a:spcAft>
              <a:buNone/>
            </a:pPr>
            <a:r>
              <a:rPr lang="en" sz="2200" b="0">
                <a:solidFill>
                  <a:schemeClr val="dk1"/>
                </a:solidFill>
              </a:rPr>
              <a:t>Record # 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36" name="Google Shape;136;p2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9</a:t>
            </a:r>
            <a:endParaRPr sz="13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16</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48" name="Google Shape;148;p28"/>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1.2b</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It is critical that we give students the whole picture of George Washington and Thomas Jefferson.  They are inspiring in so many ways.  They also owned slaves and denied rights to women and African Americans.  </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As my co-commenter suggested: "What a great debate to have with 1st graders. Do you admire Thomas Jefferson because of the wisdom in the Declaration of Independence or do you question his wisdom for excluding women and African Americans?"</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94105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17</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54" name="Google Shape;154;p29"/>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Students should also learn that George Washington &amp; Thomas Jefferson, while both leaders fighting for freedom, at the same time had enslaved people who worked for them for no money. They should also learn that before English settlers came to Virginia, Native American people were living here, and who those people were as well as the foods they eat, the clothing they wear, and the shelters they had. And see general comment below</a:t>
            </a:r>
            <a:endParaRPr sz="1300" b="0">
              <a:latin typeface="Arial"/>
              <a:ea typeface="Arial"/>
              <a:cs typeface="Arial"/>
              <a:sym typeface="Arial"/>
            </a:endParaRPr>
          </a:p>
        </p:txBody>
      </p:sp>
    </p:spTree>
    <p:extLst>
      <p:ext uri="{BB962C8B-B14F-4D97-AF65-F5344CB8AC3E}">
        <p14:creationId xmlns:p14="http://schemas.microsoft.com/office/powerpoint/2010/main" val="41453039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19</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0" name="Google Shape;160;p30"/>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1.2a I think its important to acknowledge that the settlement in Jamestown was not a peaceful process and did not happen without impact to Native Americans. 1.2b We cannot teach about George Washington and Thomas Jefferson without acknowledging they were slave holders. We cannot just celebrate them - they were imperfect people who advanced because they were white men. It would be great to include non-white figures important to Virginia history. 1.3a There is a reason Virginia has a particular culture, cuisine, etc. Let us take the opportunity to recognize that Virginia culture is significantly impacted by Black and Native American culture.</a:t>
            </a:r>
            <a:endParaRPr sz="1300" b="0">
              <a:latin typeface="Arial"/>
              <a:ea typeface="Arial"/>
              <a:cs typeface="Arial"/>
              <a:sym typeface="Arial"/>
            </a:endParaRPr>
          </a:p>
        </p:txBody>
      </p:sp>
    </p:spTree>
    <p:extLst>
      <p:ext uri="{BB962C8B-B14F-4D97-AF65-F5344CB8AC3E}">
        <p14:creationId xmlns:p14="http://schemas.microsoft.com/office/powerpoint/2010/main" val="21678879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20</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66" name="Google Shape;166;p31"/>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Be clear that there was a community and civilization of people living here before Jamestown. The term settlement implies there weren’t people here before.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If you’re going to include Thomas Jefferson and George Washington in the language for the requirements, include Booker T Washington or other notable non-White Virginians.</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33445811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21</a:t>
            </a:r>
            <a:endParaRPr sz="2200" b="0">
              <a:solidFill>
                <a:schemeClr val="dk1"/>
              </a:solidFill>
            </a:endParaRPr>
          </a:p>
          <a:p>
            <a:pPr marL="0" lvl="0" indent="0" algn="l" rtl="0">
              <a:spcBef>
                <a:spcPts val="0"/>
              </a:spcBef>
              <a:spcAft>
                <a:spcPts val="0"/>
              </a:spcAft>
              <a:buNone/>
            </a:pPr>
            <a:r>
              <a:rPr lang="en" sz="2200" b="0">
                <a:solidFill>
                  <a:schemeClr val="dk1"/>
                </a:solidFill>
              </a:rPr>
              <a:t>Other</a:t>
            </a:r>
            <a:endParaRPr sz="2200" b="0">
              <a:solidFill>
                <a:schemeClr val="dk1"/>
              </a:solidFill>
            </a:endParaRPr>
          </a:p>
        </p:txBody>
      </p:sp>
      <p:sp>
        <p:nvSpPr>
          <p:cNvPr id="172" name="Google Shape;172;p32"/>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1.2 - This standard should include “and their significance in history.”  It should read “Demonstrate knowledge of VA history by describing important events and people AND THEIR SIGNIFICANCE IN HISTORY including…”  Students should be taught that history offers stories of particular significance to us today which is why we study history.  History is not about random stories which may or may not be important.  History teaches us about where we come from and how we got here to today.</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1.2a - Jamestown is significant because it is the first English settlement in North America and it grew beyond it’s first settlers and became a thriving place of trade, introducing new American products to England and Europe.  Families came to make permanent homes in America and raise their families.  They became the ancestors of many of today’s Virginians and other Americans.</a:t>
            </a:r>
            <a:endParaRPr sz="1300" b="0">
              <a:latin typeface="Arial"/>
              <a:ea typeface="Arial"/>
              <a:cs typeface="Arial"/>
              <a:sym typeface="Arial"/>
            </a:endParaRPr>
          </a:p>
          <a:p>
            <a:pPr marL="0" lvl="0" indent="0" algn="l" rtl="0">
              <a:spcBef>
                <a:spcPts val="0"/>
              </a:spcBef>
              <a:spcAft>
                <a:spcPts val="0"/>
              </a:spcAft>
              <a:buNone/>
            </a:pP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1.2b - G. Washington and T. Jefferson are significant because they helped invent the United States of America.  Their leadership, intellect, and idealism helped to create our country as a self-governing state without a monarchy.</a:t>
            </a:r>
            <a:endParaRPr sz="1400">
              <a:latin typeface="Arial"/>
              <a:ea typeface="Arial"/>
              <a:cs typeface="Arial"/>
              <a:sym typeface="Arial"/>
            </a:endParaRPr>
          </a:p>
        </p:txBody>
      </p:sp>
    </p:spTree>
    <p:extLst>
      <p:ext uri="{BB962C8B-B14F-4D97-AF65-F5344CB8AC3E}">
        <p14:creationId xmlns:p14="http://schemas.microsoft.com/office/powerpoint/2010/main" val="12379102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22</a:t>
            </a:r>
            <a:endParaRPr sz="2200" b="0">
              <a:solidFill>
                <a:schemeClr val="dk1"/>
              </a:solidFill>
            </a:endParaRPr>
          </a:p>
          <a:p>
            <a:pPr marL="0" lvl="0" indent="0" algn="l" rtl="0">
              <a:spcBef>
                <a:spcPts val="0"/>
              </a:spcBef>
              <a:spcAft>
                <a:spcPts val="0"/>
              </a:spcAft>
              <a:buNone/>
            </a:pPr>
            <a:r>
              <a:rPr lang="en" sz="2200" b="0">
                <a:solidFill>
                  <a:schemeClr val="dk1"/>
                </a:solidFill>
              </a:rPr>
              <a:t>College Professor/Historian</a:t>
            </a:r>
            <a:endParaRPr sz="2200" b="0">
              <a:solidFill>
                <a:schemeClr val="dk1"/>
              </a:solidFill>
            </a:endParaRPr>
          </a:p>
        </p:txBody>
      </p:sp>
      <p:sp>
        <p:nvSpPr>
          <p:cNvPr id="178" name="Google Shape;178;p33"/>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1.2b Include famous Virginian women, Anglo-European, and native, as well as African American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1.2c Include life for African Americans and indigenous peoples</a:t>
            </a:r>
            <a:endParaRPr sz="1400">
              <a:latin typeface="Arial"/>
              <a:ea typeface="Arial"/>
              <a:cs typeface="Arial"/>
              <a:sym typeface="Arial"/>
            </a:endParaRPr>
          </a:p>
        </p:txBody>
      </p:sp>
    </p:spTree>
    <p:extLst>
      <p:ext uri="{BB962C8B-B14F-4D97-AF65-F5344CB8AC3E}">
        <p14:creationId xmlns:p14="http://schemas.microsoft.com/office/powerpoint/2010/main" val="28411252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23</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84" name="Google Shape;184;p34"/>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George Washington and Thomas Jefferson are worth studying. However, they are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complicated figures and it is unfair to our young students to describe them only as American heroes. They made valuable contributions. It must also be stated that they enslaved people.</a:t>
            </a:r>
            <a:endParaRPr sz="1400">
              <a:latin typeface="Arial"/>
              <a:ea typeface="Arial"/>
              <a:cs typeface="Arial"/>
              <a:sym typeface="Arial"/>
            </a:endParaRPr>
          </a:p>
        </p:txBody>
      </p:sp>
    </p:spTree>
    <p:extLst>
      <p:ext uri="{BB962C8B-B14F-4D97-AF65-F5344CB8AC3E}">
        <p14:creationId xmlns:p14="http://schemas.microsoft.com/office/powerpoint/2010/main" val="8424669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24</a:t>
            </a:r>
            <a:endParaRPr sz="2200" b="0">
              <a:solidFill>
                <a:schemeClr val="dk1"/>
              </a:solidFill>
            </a:endParaRPr>
          </a:p>
          <a:p>
            <a:pPr marL="0" lvl="0" indent="0" algn="l" rtl="0">
              <a:spcBef>
                <a:spcPts val="0"/>
              </a:spcBef>
              <a:spcAft>
                <a:spcPts val="0"/>
              </a:spcAft>
              <a:buNone/>
            </a:pPr>
            <a:r>
              <a:rPr lang="en" sz="2200" b="0">
                <a:solidFill>
                  <a:schemeClr val="dk1"/>
                </a:solidFill>
              </a:rPr>
              <a:t>Parent</a:t>
            </a:r>
            <a:endParaRPr sz="2200" b="0">
              <a:solidFill>
                <a:schemeClr val="dk1"/>
              </a:solidFill>
            </a:endParaRPr>
          </a:p>
        </p:txBody>
      </p:sp>
      <p:sp>
        <p:nvSpPr>
          <p:cNvPr id="190" name="Google Shape;190;p35"/>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1.2 a,b,c: ADD George Washington and Thomas Jefferson are NOT HEROES. They owned enslaved human beings. Their ideas of freedom were only for a select group of people - white, landowning men. </a:t>
            </a:r>
            <a:endParaRPr sz="1300" b="0">
              <a:latin typeface="Arial"/>
              <a:ea typeface="Arial"/>
              <a:cs typeface="Arial"/>
              <a:sym typeface="Arial"/>
            </a:endParaRPr>
          </a:p>
        </p:txBody>
      </p:sp>
    </p:spTree>
    <p:extLst>
      <p:ext uri="{BB962C8B-B14F-4D97-AF65-F5344CB8AC3E}">
        <p14:creationId xmlns:p14="http://schemas.microsoft.com/office/powerpoint/2010/main" val="750703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25</a:t>
            </a:r>
            <a:endParaRPr sz="2200" b="0">
              <a:solidFill>
                <a:schemeClr val="dk1"/>
              </a:solidFill>
            </a:endParaRPr>
          </a:p>
          <a:p>
            <a:pPr marL="0" lvl="0" indent="0" algn="l" rtl="0">
              <a:spcBef>
                <a:spcPts val="0"/>
              </a:spcBef>
              <a:spcAft>
                <a:spcPts val="0"/>
              </a:spcAft>
              <a:buNone/>
            </a:pPr>
            <a:r>
              <a:rPr lang="en" sz="2200" b="0">
                <a:solidFill>
                  <a:schemeClr val="dk1"/>
                </a:solidFill>
              </a:rPr>
              <a:t>Teacher, Other</a:t>
            </a:r>
            <a:endParaRPr sz="2200" b="0">
              <a:solidFill>
                <a:schemeClr val="dk1"/>
              </a:solidFill>
            </a:endParaRPr>
          </a:p>
        </p:txBody>
      </p:sp>
      <p:sp>
        <p:nvSpPr>
          <p:cNvPr id="196" name="Google Shape;196;p36"/>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a) Students are taught about the settlement of Virginia at Jamestown; but they do not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learn of the horrors that occurred as a result of the colonizers not knowing how to grow</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crops or that the Native peoples helped keep them from starvation (1607/1619) Christopher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Columbus and other travelers document the native people of the Americas to be very similar</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features (skin color to physical features) to the people from the continent of Africa and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Asia. It was normal for European colonizers to travel with Moorish explorers. Moorish</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explorers had been traveling back and forth to the Americas for thousands of years prior to</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the European age of exploration.</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b) Students are taught famous Virginians, such as George Washington and Thomas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Jefferson, who helped form a new nation; but the information is filled with bias and the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heinous activities executed by these men are conveniently left out. The native people that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mixed with the enslaved Africans brought over by the Portuguese/British are only discussed</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 small bursts. Much of the information regarding their actual contributions is completely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missing or the credit was stolen and given to someone else.</a:t>
            </a:r>
            <a:endParaRPr sz="1400">
              <a:latin typeface="Arial"/>
              <a:ea typeface="Arial"/>
              <a:cs typeface="Arial"/>
              <a:sym typeface="Arial"/>
            </a:endParaRPr>
          </a:p>
        </p:txBody>
      </p:sp>
    </p:spTree>
    <p:extLst>
      <p:ext uri="{BB962C8B-B14F-4D97-AF65-F5344CB8AC3E}">
        <p14:creationId xmlns:p14="http://schemas.microsoft.com/office/powerpoint/2010/main" val="23003822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ctrTitle"/>
          </p:nvPr>
        </p:nvSpPr>
        <p:spPr>
          <a:xfrm>
            <a:off x="3073100" y="374600"/>
            <a:ext cx="5771100" cy="154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dk1"/>
                </a:solidFill>
              </a:rPr>
              <a:t>1st Grade Public Comment</a:t>
            </a:r>
            <a:endParaRPr sz="2400">
              <a:solidFill>
                <a:schemeClr val="dk1"/>
              </a:solidFill>
            </a:endParaRPr>
          </a:p>
          <a:p>
            <a:pPr marL="0" lvl="0" indent="0" algn="l" rtl="0">
              <a:spcBef>
                <a:spcPts val="0"/>
              </a:spcBef>
              <a:spcAft>
                <a:spcPts val="0"/>
              </a:spcAft>
              <a:buNone/>
            </a:pPr>
            <a:r>
              <a:rPr lang="en" sz="2400">
                <a:solidFill>
                  <a:schemeClr val="dk1"/>
                </a:solidFill>
              </a:rPr>
              <a:t>Standard: 1.2</a:t>
            </a:r>
            <a:endParaRPr sz="2400">
              <a:solidFill>
                <a:schemeClr val="dk1"/>
              </a:solidFill>
            </a:endParaRPr>
          </a:p>
          <a:p>
            <a:pPr marL="0" lvl="0" indent="0" algn="l" rtl="0">
              <a:spcBef>
                <a:spcPts val="0"/>
              </a:spcBef>
              <a:spcAft>
                <a:spcPts val="0"/>
              </a:spcAft>
              <a:buNone/>
            </a:pPr>
            <a:r>
              <a:rPr lang="en" sz="2200" b="0">
                <a:solidFill>
                  <a:schemeClr val="dk1"/>
                </a:solidFill>
              </a:rPr>
              <a:t>Record # 26</a:t>
            </a:r>
            <a:endParaRPr sz="2200" b="0">
              <a:solidFill>
                <a:schemeClr val="dk1"/>
              </a:solidFill>
            </a:endParaRPr>
          </a:p>
          <a:p>
            <a:pPr marL="0" lvl="0" indent="0" algn="l" rtl="0">
              <a:spcBef>
                <a:spcPts val="0"/>
              </a:spcBef>
              <a:spcAft>
                <a:spcPts val="0"/>
              </a:spcAft>
              <a:buNone/>
            </a:pPr>
            <a:r>
              <a:rPr lang="en" sz="2200" b="0">
                <a:solidFill>
                  <a:schemeClr val="dk1"/>
                </a:solidFill>
              </a:rPr>
              <a:t>Student</a:t>
            </a:r>
            <a:endParaRPr sz="2200" b="0">
              <a:solidFill>
                <a:schemeClr val="dk1"/>
              </a:solidFill>
            </a:endParaRPr>
          </a:p>
        </p:txBody>
      </p:sp>
      <p:sp>
        <p:nvSpPr>
          <p:cNvPr id="202" name="Google Shape;202;p37"/>
          <p:cNvSpPr txBox="1">
            <a:spLocks noGrp="1"/>
          </p:cNvSpPr>
          <p:nvPr>
            <p:ph type="subTitle" idx="1"/>
          </p:nvPr>
        </p:nvSpPr>
        <p:spPr>
          <a:xfrm>
            <a:off x="0" y="1917200"/>
            <a:ext cx="9144000" cy="367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Specific Substandard(s):</a:t>
            </a:r>
            <a:r>
              <a:rPr lang="en" sz="1400" b="0">
                <a:latin typeface="Arial"/>
                <a:ea typeface="Arial"/>
                <a:cs typeface="Arial"/>
                <a:sym typeface="Arial"/>
              </a:rPr>
              <a:t>1.2a, 1.2b, 1.2c</a:t>
            </a:r>
            <a:endParaRPr sz="1400" b="0">
              <a:latin typeface="Arial"/>
              <a:ea typeface="Arial"/>
              <a:cs typeface="Arial"/>
              <a:sym typeface="Arial"/>
            </a:endParaRPr>
          </a:p>
          <a:p>
            <a:pPr marL="0" lvl="0" indent="0" algn="l" rtl="0">
              <a:spcBef>
                <a:spcPts val="0"/>
              </a:spcBef>
              <a:spcAft>
                <a:spcPts val="0"/>
              </a:spcAft>
              <a:buNone/>
            </a:pPr>
            <a:endParaRPr sz="2000" b="0">
              <a:latin typeface="Arial"/>
              <a:ea typeface="Arial"/>
              <a:cs typeface="Arial"/>
              <a:sym typeface="Arial"/>
            </a:endParaRPr>
          </a:p>
          <a:p>
            <a:pPr marL="0" lvl="0" indent="0" algn="l" rtl="0">
              <a:spcBef>
                <a:spcPts val="0"/>
              </a:spcBef>
              <a:spcAft>
                <a:spcPts val="0"/>
              </a:spcAft>
              <a:buNone/>
            </a:pPr>
            <a:r>
              <a:rPr lang="en" sz="1400">
                <a:latin typeface="Arial"/>
                <a:ea typeface="Arial"/>
                <a:cs typeface="Arial"/>
                <a:sym typeface="Arial"/>
              </a:rPr>
              <a:t>Comment for Consideration: </a:t>
            </a: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reflects BIPOC and their contributions, humanity, and joy.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is grounded in social justice and works to Expose the social political context that students experience</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 Curriculum is co-constructed with students to leverage their funds of knowledge, experiences, culture, language, and personal history.</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Curriculum and assessment are not constructed around biased state and national assessments.</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spcBef>
                <a:spcPts val="0"/>
              </a:spcBef>
              <a:spcAft>
                <a:spcPts val="0"/>
              </a:spcAft>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extLst>
      <p:ext uri="{BB962C8B-B14F-4D97-AF65-F5344CB8AC3E}">
        <p14:creationId xmlns:p14="http://schemas.microsoft.com/office/powerpoint/2010/main" val="22471825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42298</Words>
  <Application>Microsoft Office PowerPoint</Application>
  <PresentationFormat>On-screen Show (16:9)</PresentationFormat>
  <Paragraphs>5571</Paragraphs>
  <Slides>567</Slides>
  <Notes>567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567</vt:i4>
      </vt:variant>
    </vt:vector>
  </HeadingPairs>
  <TitlesOfParts>
    <vt:vector size="572" baseType="lpstr">
      <vt:lpstr>Calibri</vt:lpstr>
      <vt:lpstr>Josefin Sans</vt:lpstr>
      <vt:lpstr>Arial</vt:lpstr>
      <vt:lpstr>Tahoma</vt:lpstr>
      <vt:lpstr>Simple Light</vt:lpstr>
      <vt:lpstr>1st Grade Public Comment General Comment Record # 1 Teacher</vt:lpstr>
      <vt:lpstr>1st Grade Public Comment General Comment Record # 2 Parent</vt:lpstr>
      <vt:lpstr>1st Grade Public Comment General Comment Record # 3 Other</vt:lpstr>
      <vt:lpstr>1st Grade Public Comment General Comment Record # 4 Parent</vt:lpstr>
      <vt:lpstr>1st Grade Public Comment General Comment Record # 5 Parent</vt:lpstr>
      <vt:lpstr>1st Grade Public Comment General Comment Record # 6 Parent</vt:lpstr>
      <vt:lpstr>1st Grade Public Comment General Comment Record # 7 Parent</vt:lpstr>
      <vt:lpstr>1st Grade Public Comment General Comment Record # 8 Parent</vt:lpstr>
      <vt:lpstr>1st Grade Public Comment General Comment Record # 9 Parent</vt:lpstr>
      <vt:lpstr>1st Grade Public Comment General Comment Record # 10 Parent</vt:lpstr>
      <vt:lpstr>1st Grade Public Comment General Comment Record # 11 Legislator</vt:lpstr>
      <vt:lpstr>1st Grade Public Comment General Comment Record # 12 Teacher</vt:lpstr>
      <vt:lpstr>1st Grade Public Comment General Comment Record # 13 Parent</vt:lpstr>
      <vt:lpstr>1st Grade Public Comment General Comment Record # 14 Teacher</vt:lpstr>
      <vt:lpstr>1st Grade Public Comment General Comment Record # 15 Other</vt:lpstr>
      <vt:lpstr>1st Grade Public Comment General Comment Record # 16 Parent</vt:lpstr>
      <vt:lpstr>1st Grade Public Comment General Comment Record # 17 Other</vt:lpstr>
      <vt:lpstr>1st Grade Public Comment General Comment Record # 18 Parent</vt:lpstr>
      <vt:lpstr>1st Grade Public Comment General Comment Record # 19 Parent</vt:lpstr>
      <vt:lpstr>1st Grade Public Comment General Comment Record # 20 Parent</vt:lpstr>
      <vt:lpstr>1st Grade Public Comment General Comment Record # 21 Other</vt:lpstr>
      <vt:lpstr>1st Grade Public Comment General Comment Record # 22 College Professor/Historian</vt:lpstr>
      <vt:lpstr>1st Grade Public Comment General Comment Record # 23 Parent</vt:lpstr>
      <vt:lpstr>1st Grade Public Comment General Comment Record # 24 Parent</vt:lpstr>
      <vt:lpstr>1st Grade Public Comment General Comment Record # 25 Teacher, Other</vt:lpstr>
      <vt:lpstr>1st Grade Public Comment General Comment Record # 26 Student</vt:lpstr>
      <vt:lpstr>1st Grade Public Comment General Comment Record # 27 Other</vt:lpstr>
      <vt:lpstr>1st Grade Public Comment General Comment Record # 28 Student</vt:lpstr>
      <vt:lpstr>1st Grade Public Comment General Comment Record # 29 Other</vt:lpstr>
      <vt:lpstr>1st Grade Public Comment General Comment Record # 30 Parent, Organization/Museum, Other</vt:lpstr>
      <vt:lpstr>1st Grade Public Comment General Comment Record # 31 Student</vt:lpstr>
      <vt:lpstr>1st Grade Public Comment General Comment Record # 32 Other</vt:lpstr>
      <vt:lpstr>1st Grade Public Comment General Comment Record # 33 Teacher</vt:lpstr>
      <vt:lpstr>1st Grade Public Comment General Comment Record # 34 Student</vt:lpstr>
      <vt:lpstr>1st Grade Public Comment General Comment Record # 35 Parent</vt:lpstr>
      <vt:lpstr>1st Grade Public Comment General Comment Record # 36 Parent</vt:lpstr>
      <vt:lpstr>1st Grade Public Comment General Comment Record # 37 Other</vt:lpstr>
      <vt:lpstr>1st Grade Public Comment General Comment Record # 38 Teacher</vt:lpstr>
      <vt:lpstr>1st Grade Public Comment General Comment Record # 39 Parent</vt:lpstr>
      <vt:lpstr>1st Grade Public Comment General Comment Record # 40 Teacher</vt:lpstr>
      <vt:lpstr>1st Grade Public Comment General Comment Record # 41 Other</vt:lpstr>
      <vt:lpstr>1st Grade Public Comment General Comment Record # 42 Teacher, Parent, Organization/Museum, College Professor/Historian</vt:lpstr>
      <vt:lpstr>1st Grade Public Comment General Comment Record # 43 Teacher, Parent</vt:lpstr>
      <vt:lpstr>1st Grade Public Comment General Comment Record # 44 Parent</vt:lpstr>
      <vt:lpstr>1st Grade Public Comment General Comment Record # 45 Parent</vt:lpstr>
      <vt:lpstr>1st Grade Public Comment General Comment Record # 46 Other</vt:lpstr>
      <vt:lpstr>1st Grade Public Comment Standard: 1.1 Record # 2 Parent</vt:lpstr>
      <vt:lpstr>1st Grade Public Comment Standard: 1.1 Record # 4 Parent</vt:lpstr>
      <vt:lpstr>1st Grade Public Comment Standard: 1.1 Record # 6 Parent</vt:lpstr>
      <vt:lpstr>1st Grade Public Comment Standard: 1.1 Record # 7 Parent</vt:lpstr>
      <vt:lpstr>1st Grade Public Comment Standard: 1.1 Record # 8 Parent</vt:lpstr>
      <vt:lpstr>1st Grade Public Comment Standard: 1.1 Record # 9 Parent</vt:lpstr>
      <vt:lpstr>1st Grade Public Comment Standard: 1.1 Record # 10 Parent</vt:lpstr>
      <vt:lpstr>1st Grade Public Comment Standard: 1.1 Record # 11 Legislator</vt:lpstr>
      <vt:lpstr>1st Grade Public Comment Standard: 1.1 Record # 12 Teacher</vt:lpstr>
      <vt:lpstr>1st Grade Public Comment Standard: 1.1 Record # 13 Parent</vt:lpstr>
      <vt:lpstr>1st Grade Public Comment Standard: 1.1 Record # 15 Other</vt:lpstr>
      <vt:lpstr>1st Grade Public Comment Standard: 1.1 Record # 16 Parent</vt:lpstr>
      <vt:lpstr>1st Grade Public Comment Standard: 1.1 Record # 18 Parent</vt:lpstr>
      <vt:lpstr>1st Grade Public Comment Standard: 1.1 Record # 19 Parent</vt:lpstr>
      <vt:lpstr>1st Grade Public Comment Standard: 1.1 Record # 20 Parent</vt:lpstr>
      <vt:lpstr>1st Grade Public Comment Standard: 1.1 Record # 21 Other</vt:lpstr>
      <vt:lpstr>1st Grade Public Comment Standard: 1.1 Record # 22 College Professor/Historian</vt:lpstr>
      <vt:lpstr>1st Grade Public Comment Standard: 1.1 Record # 23 Parent</vt:lpstr>
      <vt:lpstr>1st Grade Public Comment Standard: 1.1 Record # 24 Parent</vt:lpstr>
      <vt:lpstr>1st Grade Public Comment Standard: 1.1 Record # 26 Student</vt:lpstr>
      <vt:lpstr>1st Grade Public Comment Standard: 1.1 Record # 27 Other</vt:lpstr>
      <vt:lpstr>1st Grade Public Comment Standard: 1.1 Record # 28 Student</vt:lpstr>
      <vt:lpstr>1st Grade Public Comment Standard: 1.1 Record # 29 Other</vt:lpstr>
      <vt:lpstr>1st Grade Public Comment Standard: 1.1 Record # 31 Student</vt:lpstr>
      <vt:lpstr>1st Grade Public Comment Standard: 1.1 Record # 32 Other</vt:lpstr>
      <vt:lpstr>1st Grade Public Comment Standard: 1.1 Record # 34 Student</vt:lpstr>
      <vt:lpstr>1st Grade Public Comment Standard: 1.1 Record # 35 Parent</vt:lpstr>
      <vt:lpstr>1st Grade Public Comment Standard: 1.1 Record # 36 Parent</vt:lpstr>
      <vt:lpstr>1st Grade Public Comment Standard: 1.1 Record # 37 Other</vt:lpstr>
      <vt:lpstr>1st Grade Public Comment Standard: 1.1 Record # 39 Parent</vt:lpstr>
      <vt:lpstr>1st Grade Public Comment Standard: 1.1 Record # 40 Teacher</vt:lpstr>
      <vt:lpstr>1st Grade Public Comment Standard: 1.1 Record # 44 Parent</vt:lpstr>
      <vt:lpstr>1st Grade Public Comment Standard: 1.1 Record # 46 Other</vt:lpstr>
      <vt:lpstr>1st Grade Public Comment Standard: 1.2 Record # 2 Parent</vt:lpstr>
      <vt:lpstr>1st Grade Public Comment Standard: 1.2 Record # 4 Parent</vt:lpstr>
      <vt:lpstr>1st Grade Public Comment Standard: 1.2 Record # 6 Parent</vt:lpstr>
      <vt:lpstr>1st Grade Public Comment Standard: 1.2 Record # 7 Parent</vt:lpstr>
      <vt:lpstr>1st Grade Public Comment Standard: 1.2 Record # 8 Parent</vt:lpstr>
      <vt:lpstr>1st Grade Public Comment Standard: 1.2 Record # 9 Parent</vt:lpstr>
      <vt:lpstr>1st Grade Public Comment Standard: 1.2 Record # 10 Parent</vt:lpstr>
      <vt:lpstr>1st Grade Public Comment Standard: 1.2 Record # 11 Legislator</vt:lpstr>
      <vt:lpstr>1st Grade Public Comment Standard: 1.2 Record # 13 Parent</vt:lpstr>
      <vt:lpstr>1st Grade Public Comment Standard: 1.2 Record # 14 Teacher</vt:lpstr>
      <vt:lpstr>1st Grade Public Comment Standard: 1.2 Record # 16 Parent</vt:lpstr>
      <vt:lpstr>1st Grade Public Comment Standard: 1.2 Record # 17 Other</vt:lpstr>
      <vt:lpstr>1st Grade Public Comment Standard: 1.2 Record # 19 Parent</vt:lpstr>
      <vt:lpstr>1st Grade Public Comment Standard: 1.2 Record # 20 Parent</vt:lpstr>
      <vt:lpstr>1st Grade Public Comment Standard: 1.2 Record # 21 Other</vt:lpstr>
      <vt:lpstr>1st Grade Public Comment Standard: 1.2 Record # 22 College Professor/Historian</vt:lpstr>
      <vt:lpstr>1st Grade Public Comment Standard: 1.2 Record # 23 Parent</vt:lpstr>
      <vt:lpstr>1st Grade Public Comment Standard: 1.2 Record # 24 Parent</vt:lpstr>
      <vt:lpstr>1st Grade Public Comment Standard: 1.2 Record # 25 Teacher, Other</vt:lpstr>
      <vt:lpstr>1st Grade Public Comment Standard: 1.2 Record # 26 Student</vt:lpstr>
      <vt:lpstr>1st Grade Public Comment Standard: 1.2 Record # 27 Other</vt:lpstr>
      <vt:lpstr>1st Grade Public Comment Standard: 1.2 Record # 28 Student</vt:lpstr>
      <vt:lpstr>1st Grade Public Comment Standard: 1.2 Record # 29 Other</vt:lpstr>
      <vt:lpstr>1st Grade Public Comment Standard: 1.2 Record # 31 Student</vt:lpstr>
      <vt:lpstr>1st Grade Public Comment Standard: 1.2 Record # 32 Other</vt:lpstr>
      <vt:lpstr>1st Grade Public Comment Standard: 1.2 Record # 33 Teacher</vt:lpstr>
      <vt:lpstr>1st Grade Public Comment Standard: 1.2 Record # 34 Student</vt:lpstr>
      <vt:lpstr>1st Grade Public Comment Standard: 1.2 Record # 35 Parent</vt:lpstr>
      <vt:lpstr>1st Grade Public Comment Standard: 1.2 Record # 37 Other</vt:lpstr>
      <vt:lpstr>1st Grade Public Comment Standard: 1.2 Record # 38 Teacher</vt:lpstr>
      <vt:lpstr>1st Grade Public Comment Standard: 1.2 Record # 39 Parent</vt:lpstr>
      <vt:lpstr>1st Grade Public Comment Standard: 1.2 Record # 40 Teacher</vt:lpstr>
      <vt:lpstr>1st Grade Public Comment Standard: 1.2 Record # 41 Other</vt:lpstr>
      <vt:lpstr>1st Grade Public Comment Standard: 1.2 Record # 44 Parent</vt:lpstr>
      <vt:lpstr>1st Grade Public Comment Standard: 1.2 Record # 46 Other</vt:lpstr>
      <vt:lpstr>1st Grade Public Comment Standard: 1.3 Record # 2 Parent</vt:lpstr>
      <vt:lpstr>1st Grade Public Comment Standard: 1.3 Record # 4 Parent</vt:lpstr>
      <vt:lpstr>1st Grade Public Comment Standard: 1.3 Record # 6 Parent</vt:lpstr>
      <vt:lpstr>1st Grade Public Comment Standard: 1.3 Record # 7 Parent</vt:lpstr>
      <vt:lpstr>1st Grade Public Comment Standard: 1.3 Record # 8 Parent</vt:lpstr>
      <vt:lpstr>1st Grade Public Comment Standard: 1.3 Record # 11 Legislator</vt:lpstr>
      <vt:lpstr>1st Grade Public Comment Standard: 1.3 Record # 13 Parent</vt:lpstr>
      <vt:lpstr>1st Grade Public Comment Standard: 1.3 Record # 15 Other</vt:lpstr>
      <vt:lpstr>1st Grade Public Comment Standard: 1.3 Record # 16 Parent</vt:lpstr>
      <vt:lpstr>1st Grade Public Comment Standard: 1.3 Record # 18 Parent</vt:lpstr>
      <vt:lpstr>1st Grade Public Comment Standard: 1.3 Record # 19 Parent</vt:lpstr>
      <vt:lpstr>1st Grade Public Comment Standard: 1.3 Record # 20 Parent</vt:lpstr>
      <vt:lpstr>1st Grade Public Comment Standard: 1.3 Record # 22 College Professor/Historian</vt:lpstr>
      <vt:lpstr>1st Grade Public Comment Standard: 1.3 Record # 24 Parent</vt:lpstr>
      <vt:lpstr>1st Grade Public Comment Standard: 1.3 Record # 26 Student</vt:lpstr>
      <vt:lpstr>1st Grade Public Comment Standard: 1.3 Record # 27 Other</vt:lpstr>
      <vt:lpstr>1st Grade Public Comment Standard: 1.3 Record # 28 Student</vt:lpstr>
      <vt:lpstr>1st Grade Public Comment Standard: 1.3 Record # 29 Other</vt:lpstr>
      <vt:lpstr>1st Grade Public Comment Standard: 1.3 Record # 31 Student</vt:lpstr>
      <vt:lpstr>1st Grade Public Comment Standard: 1.3 Record # 32 Other</vt:lpstr>
      <vt:lpstr>1st Grade Public Comment Standard: 1.3 Record # 34 Student</vt:lpstr>
      <vt:lpstr>1st Grade Public Comment Standard: 1.3 Record # 35 Parent</vt:lpstr>
      <vt:lpstr>1st Grade Public Comment Standard: 1.3 Record # 37 Other</vt:lpstr>
      <vt:lpstr>1st Grade Public Comment Standard: 1.3 Record # 39 Parent</vt:lpstr>
      <vt:lpstr>1st Grade Public Comment Standard: 1.3 Record # 40 Teacher</vt:lpstr>
      <vt:lpstr>1st Grade Public Comment Standard: 1.3 Record # 41 Other</vt:lpstr>
      <vt:lpstr>1st Grade Public Comment Standard: 1.3 Record # 44 Parent</vt:lpstr>
      <vt:lpstr>1st Grade Public Comment Standard: 1.3 Record # 46 Other</vt:lpstr>
      <vt:lpstr>1st Grade Public Comment Standard: 1.4 Record # 4 Parent</vt:lpstr>
      <vt:lpstr>1st Grade Public Comment Standard: 1.4 Record # 6 Parent</vt:lpstr>
      <vt:lpstr>1st Grade Public Comment Standard: 1.4 Record # 8 Parent</vt:lpstr>
      <vt:lpstr>1st Grade Public Comment Standard: 1.4 Record # 9 Parent</vt:lpstr>
      <vt:lpstr>1st Grade Public Comment Standard: 1.4 Record # 10 Parent</vt:lpstr>
      <vt:lpstr>1st Grade Public Comment Standard: 1.4 Record # 11 Legislator</vt:lpstr>
      <vt:lpstr>1st Grade Public Comment Standard: 1.4 Record # 13 Parent</vt:lpstr>
      <vt:lpstr>1st Grade Public Comment Standard: 1.4 Record # 14 Teacher</vt:lpstr>
      <vt:lpstr>1st Grade Public Comment Standard: 1.4 Record # 16 Parent</vt:lpstr>
      <vt:lpstr>1st Grade Public Comment Standard: 1.4 Record # 17 Other</vt:lpstr>
      <vt:lpstr>1st Grade Public Comment Standard: 1.4 Record # 18 Parent</vt:lpstr>
      <vt:lpstr>1st Grade Public Comment Standard: 1.4 Record # 19 Parent</vt:lpstr>
      <vt:lpstr>1st Grade Public Comment Standard: 1.4 Record # 20 Parent</vt:lpstr>
      <vt:lpstr>1st Grade Public Comment Standard: 1.4 Record # 21 Other</vt:lpstr>
      <vt:lpstr>1st Grade Public Comment Standard: 1.4 Record # 24 Parent</vt:lpstr>
      <vt:lpstr>1st Grade Public Comment Standard: 1.4 Record # 25 Teacher, Other</vt:lpstr>
      <vt:lpstr>1st Grade Public Comment Standard: 1.4 Record # 26 Student</vt:lpstr>
      <vt:lpstr>1st Grade Public Comment Standard: 1.4 Record # 27 Other</vt:lpstr>
      <vt:lpstr>1st Grade Public Comment Standard: 1.4 Record # 28 Student</vt:lpstr>
      <vt:lpstr>1st Grade Public Comment Standard: 1.4 Record # 29 Other</vt:lpstr>
      <vt:lpstr>1st Grade Public Comment Standard: 1.4 Record # 31 Student</vt:lpstr>
      <vt:lpstr>1st Grade Public Comment Standard: 1.4 Record # 32 Other</vt:lpstr>
      <vt:lpstr>1st Grade Public Comment Standard: 1.4 Record # 33 Teacher</vt:lpstr>
      <vt:lpstr>1st Grade Public Comment Standard: 1.4 Record # 34 Student</vt:lpstr>
      <vt:lpstr>1st Grade Public Comment Standard: 1.4 Record # 35 Parent</vt:lpstr>
      <vt:lpstr>1st Grade Public Comment Standard: 1.4 Record # 38 Teacher</vt:lpstr>
      <vt:lpstr>1st Grade Public Comment Standard: 1.4 Record # 39 Parent</vt:lpstr>
      <vt:lpstr>1st Grade Public Comment Standard: 1.4 Record # 40 Teacher</vt:lpstr>
      <vt:lpstr>1st Grade Public Comment Standard: 1.4 Record # 41 Other</vt:lpstr>
      <vt:lpstr>1st Grade Public Comment Standard: 1.4 Record # 46 Other</vt:lpstr>
      <vt:lpstr>1st Grade Public Comment Standard: 1.5 Record # 1 Teacher</vt:lpstr>
      <vt:lpstr>1st Grade Public Comment Standard: 1.5 Record # 2 Parent</vt:lpstr>
      <vt:lpstr>1st Grade Public Comment Standard: 1.5 Record # 3 Other</vt:lpstr>
      <vt:lpstr>1st Grade Public Comment Standard: 1.5 Record # 4 Parent</vt:lpstr>
      <vt:lpstr>1st Grade Public Comment Standard: 1.5 Record # 5 Parent</vt:lpstr>
      <vt:lpstr>1st Grade Public Comment Standard: 1.5 Record # 6 Parent</vt:lpstr>
      <vt:lpstr>1st Grade Public Comment Standard: 1.5 Record # 7 Parent</vt:lpstr>
      <vt:lpstr>1st Grade Public Comment Standard: 1.5 Record # 8 Parent</vt:lpstr>
      <vt:lpstr>1st Grade Public Comment Standard: 1.5 Record # 9 Parent</vt:lpstr>
      <vt:lpstr>1st Grade Public Comment Standard: 1.5 Record # 10 Parent</vt:lpstr>
      <vt:lpstr>1st Grade Public Comment Standard: 1.5 Record # 11 Legislator</vt:lpstr>
      <vt:lpstr>1st Grade Public Comment Standard: 1.5 Record # 12 Teacher</vt:lpstr>
      <vt:lpstr>1st Grade Public Comment Standard: 1.5 Record # 13 Parent</vt:lpstr>
      <vt:lpstr>1st Grade Public Comment Standard: 1.5 Record # 14 Teacher</vt:lpstr>
      <vt:lpstr>1st Grade Public Comment Standard: 1.5 Record # 15 Other</vt:lpstr>
      <vt:lpstr>1st Grade Public Comment Standard: 1.5 Record # 16 Parent</vt:lpstr>
      <vt:lpstr>1st Grade Public Comment Standard: 1.5 Record # 17 Other</vt:lpstr>
      <vt:lpstr>1st Grade Public Comment Standard: 1.5 Record # 18 Parent</vt:lpstr>
      <vt:lpstr>1st Grade Public Comment Standard: 1.5 Record # 19 Parent</vt:lpstr>
      <vt:lpstr>1st Grade Public Comment Standard: 1.5 Record # 20 Parent</vt:lpstr>
      <vt:lpstr>1st Grade Public Comment Standard: 1.5 Record # 21 Other</vt:lpstr>
      <vt:lpstr>1st Grade Public Comment Standard: 1.5 Record # 22 College Professor/Historian</vt:lpstr>
      <vt:lpstr>1st Grade Public Comment Standard: 1.5 Record # 23 Parent</vt:lpstr>
      <vt:lpstr>1st Grade Public Comment Standard: 1.5 Record # 24 Parent</vt:lpstr>
      <vt:lpstr>1st Grade Public Comment Standard: 1.5 Record # 25 Teacher, Other</vt:lpstr>
      <vt:lpstr>1st Grade Public Comment Standard: 1.5 Record # 26 Student</vt:lpstr>
      <vt:lpstr>1st Grade Public Comment Standard: 1.5 Record # 27 Other</vt:lpstr>
      <vt:lpstr>1st Grade Public Comment Standard: 1.5 Record # 28 Student</vt:lpstr>
      <vt:lpstr>1st Grade Public Comment Standard: 1.5 Record # 29 Other</vt:lpstr>
      <vt:lpstr>1st Grade Public Comment Standard: 1.5 Record # 30 Parent, Organization/Museum, Other</vt:lpstr>
      <vt:lpstr>1st Grade Public Comment Standard: 1.5 Record # 31 Student</vt:lpstr>
      <vt:lpstr>1st Grade Public Comment Standard: 1.5 Record # 32 Other</vt:lpstr>
      <vt:lpstr>1st Grade Public Comment Standard: 1.5 Record # 33 Teacher</vt:lpstr>
      <vt:lpstr>1st Grade Public Comment Standard: 1.5 Record # 34 Student</vt:lpstr>
      <vt:lpstr>1st Grade Public Comment Standard: 1.5 Record # 35 Parent</vt:lpstr>
      <vt:lpstr>1st Grade Public Comment Standard: 1.5 Record # 36 Parent</vt:lpstr>
      <vt:lpstr>1st Grade Public Comment Standard: 1.5 Record # 37 Other</vt:lpstr>
      <vt:lpstr>1st Grade Public Comment Standard: 1.5 Record # 38 Teacher</vt:lpstr>
      <vt:lpstr>1st Grade Public Comment Standard: 1.5 Record # 39 Parent</vt:lpstr>
      <vt:lpstr>1st Grade Public Comment Standard: 1.5 Record # 40 Teacher</vt:lpstr>
      <vt:lpstr>1st Grade Public Comment Standard: 1.5 Record # 41 Other</vt:lpstr>
      <vt:lpstr>1st Grade Public Comment Standard: 1.5 Record # 42 Teacher, Parent, Organization/Museum, College Professor/Historian</vt:lpstr>
      <vt:lpstr>1st Grade Public Comment Standard: 1.5 Record # 43 Teacher, Parent</vt:lpstr>
      <vt:lpstr>1st Grade Public Comment Standard: 1.5 Record # 44 Parent</vt:lpstr>
      <vt:lpstr>1st Grade Public Comment Standard: 1.5 Record # 45 Parent</vt:lpstr>
      <vt:lpstr>1st Grade Public Comment Standard: 1.5 Record # 46 Other</vt:lpstr>
      <vt:lpstr>1st Grade Public Comment Standard: 1.6 Record # 1 Teacher</vt:lpstr>
      <vt:lpstr>1st Grade Public Comment Standard: 1.6 Record # 2 Parent</vt:lpstr>
      <vt:lpstr>1st Grade Public Comment Standard: 1.6 Record # 3 Other</vt:lpstr>
      <vt:lpstr>1st Grade Public Comment Standard: 1.6 Record # 4 Parent</vt:lpstr>
      <vt:lpstr>1st Grade Public Comment Standard: 1.6 Record # 5 Parent</vt:lpstr>
      <vt:lpstr>1st Grade Public Comment Standard: 1.6 Record # 6 Parent</vt:lpstr>
      <vt:lpstr>1st Grade Public Comment Standard: 1.6 Record # 7 Parent</vt:lpstr>
      <vt:lpstr>1st Grade Public Comment Standard: 1.6 Record # 8 Parent</vt:lpstr>
      <vt:lpstr>1st Grade Public Comment Standard: 1.6 Record # 9 Parent</vt:lpstr>
      <vt:lpstr>1st Grade Public Comment Standard: 1.6 Record # 10 Parent</vt:lpstr>
      <vt:lpstr>1st Grade Public Comment Standard: 1.6 Record # 11 Legislator</vt:lpstr>
      <vt:lpstr>1st Grade Public Comment Standard: 1.6 Record # 12 Teacher</vt:lpstr>
      <vt:lpstr>1st Grade Public Comment Standard: 1.6 Record # 13 Parent</vt:lpstr>
      <vt:lpstr>1st Grade Public Comment Standard: 1.6 Record # 14 Teacher</vt:lpstr>
      <vt:lpstr>1st Grade Public Comment Standard: 1.6 Record # 15 Other</vt:lpstr>
      <vt:lpstr>1st Grade Public Comment Standard: 1.6 Record # 16 Parent</vt:lpstr>
      <vt:lpstr>1st Grade Public Comment Standard: 1.6 Record # 17 Other</vt:lpstr>
      <vt:lpstr>1st Grade Public Comment Standard: 1.6 Record # 18 Parent</vt:lpstr>
      <vt:lpstr>1st Grade Public Comment Standard: 1.6 Record # 19 Parent</vt:lpstr>
      <vt:lpstr>1st Grade Public Comment Standard: 1.6 Record # 20 Parent</vt:lpstr>
      <vt:lpstr>1st Grade Public Comment Standard: 1.6 Record # 21 Other</vt:lpstr>
      <vt:lpstr>1st Grade Public Comment Standard: 1.6 Record # 22 College Professor/Historian</vt:lpstr>
      <vt:lpstr>1st Grade Public Comment Standard: 1.6 Record # 23 Parent</vt:lpstr>
      <vt:lpstr>1st Grade Public Comment Standard: 1.6 Record # 24 Parent</vt:lpstr>
      <vt:lpstr>1st Grade Public Comment Standard: 1.6 Record # 25 Teacher, Other</vt:lpstr>
      <vt:lpstr>1st Grade Public Comment Standard: 1.6 Record # 26 Student</vt:lpstr>
      <vt:lpstr>1st Grade Public Comment Standard: 1.6 Record # 27 Other</vt:lpstr>
      <vt:lpstr>1st Grade Public Comment Standard: 1.6 Record # 28 Student</vt:lpstr>
      <vt:lpstr>1st Grade Public Comment Standard: 1.6 Record # 29 Other</vt:lpstr>
      <vt:lpstr>1st Grade Public Comment Standard: 1.6 Record # 30 Parent, Organization/Museum, Other</vt:lpstr>
      <vt:lpstr>1st Grade Public Comment Standard: 1.6 Record # 31 Student</vt:lpstr>
      <vt:lpstr>1st Grade Public Comment Standard: 1.6 Record # 32 Other</vt:lpstr>
      <vt:lpstr>1st Grade Public Comment Standard: 1.6 Record # 33 Teacher</vt:lpstr>
      <vt:lpstr>1st Grade Public Comment Standard: 1.6 Record # 34 Student</vt:lpstr>
      <vt:lpstr>1st Grade Public Comment Standard: 1.6 Record # 35 Parent</vt:lpstr>
      <vt:lpstr>1st Grade Public Comment Standard: 1.6 Record # 36 Parent</vt:lpstr>
      <vt:lpstr>1st Grade Public Comment Standard: 1.6 Record # 37 Other</vt:lpstr>
      <vt:lpstr>1st Grade Public Comment Standard: 1.6 Record # 38 Teacher</vt:lpstr>
      <vt:lpstr>1st Grade Public Comment Standard: 1.6 Record # 39 Parent</vt:lpstr>
      <vt:lpstr>1st Grade Public Comment Standard: 1.6 Record # 40 Teacher</vt:lpstr>
      <vt:lpstr>1st Grade Public Comment Standard: 1.6 Record # 41 Other</vt:lpstr>
      <vt:lpstr>1st Grade Public Comment Standard: 1.6 Record # 42 Teacher, Parent, Organization/Museum, College Professor/Historian</vt:lpstr>
      <vt:lpstr>1st Grade Public Comment Standard: 1.6 Record # 43 Teacher, Parent</vt:lpstr>
      <vt:lpstr>1st Grade Public Comment Standard: 1.6 Record # 44 Parent</vt:lpstr>
      <vt:lpstr>1st Grade Public Comment Standard: 1.6 Record # 45 Parent</vt:lpstr>
      <vt:lpstr>1st Grade Public Comment Standard: 1.6 Record # 46 Other</vt:lpstr>
      <vt:lpstr>1st Grade Public Comment Standard: 1.7 Record # 1 Teacher</vt:lpstr>
      <vt:lpstr>1st Grade Public Comment Standard: 1.7 Record # 2 Parent</vt:lpstr>
      <vt:lpstr>1st Grade Public Comment Standard: 1.7 Record # 3 Other</vt:lpstr>
      <vt:lpstr>1st Grade Public Comment Standard: 1.7 Record # 4 Parent</vt:lpstr>
      <vt:lpstr>1st Grade Public Comment Standard: 1.7 Record # 5 Parent</vt:lpstr>
      <vt:lpstr>1st Grade Public Comment Standard: 1.7 Record # 6 Parent</vt:lpstr>
      <vt:lpstr>1st Grade Public Comment Standard: 1.7 Record # 7 Parent</vt:lpstr>
      <vt:lpstr>1st Grade Public Comment Standard: 1.7 Record # 8 Parent</vt:lpstr>
      <vt:lpstr>1st Grade Public Comment Standard: 1.7 Record # 9 Parent</vt:lpstr>
      <vt:lpstr>1st Grade Public Comment Standard: 1.7 Record # 10 Parent</vt:lpstr>
      <vt:lpstr>1st Grade Public Comment Standard: 1.7 Record # 11 Legislator</vt:lpstr>
      <vt:lpstr>1st Grade Public Comment Standard: 1.7 Record # 12 Teacher</vt:lpstr>
      <vt:lpstr>1st Grade Public Comment Standard: 1.7 Record # 13 Parent</vt:lpstr>
      <vt:lpstr>1st Grade Public Comment Standard: 1.7 Record # 14 Teacher</vt:lpstr>
      <vt:lpstr>1st Grade Public Comment Standard: 1.7 Record # 15 Other</vt:lpstr>
      <vt:lpstr>1st Grade Public Comment Standard: 1.7 Record # 16 Parent</vt:lpstr>
      <vt:lpstr>1st Grade Public Comment Standard: 1.7 Record # 17 Other</vt:lpstr>
      <vt:lpstr>1st Grade Public Comment Standard: 1.7 Record # 18 Parent</vt:lpstr>
      <vt:lpstr>1st Grade Public Comment Standard: 1.7 Record # 19 Parent</vt:lpstr>
      <vt:lpstr>1st Grade Public Comment Standard: 1.7 Record # 20 Parent</vt:lpstr>
      <vt:lpstr>1st Grade Public Comment Standard: 1.7 Record # 21 Other</vt:lpstr>
      <vt:lpstr>1st Grade Public Comment Standard: 1.7 Record # 22 College Professor/Historian</vt:lpstr>
      <vt:lpstr>1st Grade Public Comment Standard: 1.7 Record # 23 Parent</vt:lpstr>
      <vt:lpstr>1st Grade Public Comment Standard: 1.7 Record # 24 Parent</vt:lpstr>
      <vt:lpstr>1st Grade Public Comment Standard: 1.7 Record # 25 Teacher, Other</vt:lpstr>
      <vt:lpstr>1st Grade Public Comment Standard: 1.7 Record # 26 Student</vt:lpstr>
      <vt:lpstr>1st Grade Public Comment Standard: 1.7 Record # 27 Other</vt:lpstr>
      <vt:lpstr>1st Grade Public Comment Standard: 1.7 Record # 28 Student</vt:lpstr>
      <vt:lpstr>1st Grade Public Comment Standard: 1.7 Record # 29 Other</vt:lpstr>
      <vt:lpstr>1st Grade Public Comment Standard: 1.7 Record # 30 Parent, Organization/Museum, Other</vt:lpstr>
      <vt:lpstr>1st Grade Public Comment Standard: 1.7 Record # 31 Student</vt:lpstr>
      <vt:lpstr>1st Grade Public Comment Standard: 1.7 Record # 32 Other</vt:lpstr>
      <vt:lpstr>1st Grade Public Comment Standard: 1.7 Record # 33 Teacher</vt:lpstr>
      <vt:lpstr>1st Grade Public Comment Standard: 1.7 Record # 34 Student</vt:lpstr>
      <vt:lpstr>1st Grade Public Comment Standard: 1.7 Record # 35 Parent</vt:lpstr>
      <vt:lpstr>1st Grade Public Comment Standard: 1.7 Record # 36 Parent</vt:lpstr>
      <vt:lpstr>1st Grade Public Comment Standard: 1.7 Record # 37 Other</vt:lpstr>
      <vt:lpstr>1st Grade Public Comment Standard: 1.7 Record # 38 Teacher</vt:lpstr>
      <vt:lpstr>1st Grade Public Comment Standard: 1.7 Record # 39 Parent</vt:lpstr>
      <vt:lpstr>1st Grade Public Comment Standard: 1.7 Record # 40 Teacher</vt:lpstr>
      <vt:lpstr>1st Grade Public Comment Standard: 1.7 Record # 41 Other</vt:lpstr>
      <vt:lpstr>1st Grade Public Comment Standard: 1.7 Record # 42 Teacher, Parent, Organization/Museum, College Professor/Historian</vt:lpstr>
      <vt:lpstr>1st Grade Public Comment Standard: 1.7 Record # 43 Teacher, Parent</vt:lpstr>
      <vt:lpstr>1st Grade Public Comment Standard: 1.7 Record # 44 Parent</vt:lpstr>
      <vt:lpstr>1st Grade Public Comment Standard: 1.7 Record # 45 Parent</vt:lpstr>
      <vt:lpstr>1st Grade Public Comment Standard: 1.7 Record # 46 Other</vt:lpstr>
      <vt:lpstr>1st Grade Public Comment Standard: 1.8 Record # 1 Teacher</vt:lpstr>
      <vt:lpstr>1st Grade Public Comment Standard: 1.8 Record # 2 Parent</vt:lpstr>
      <vt:lpstr>1st Grade Public Comment Standard: 1.8 Record # 3 Other</vt:lpstr>
      <vt:lpstr>1st Grade Public Comment Standard: 1.8 Record # 4 Parent</vt:lpstr>
      <vt:lpstr>1st Grade Public Comment Standard: 1.8 Record # 5 Parent</vt:lpstr>
      <vt:lpstr>1st Grade Public Comment Standard: 1.8 Record # 6 Parent</vt:lpstr>
      <vt:lpstr>1st Grade Public Comment Standard: 1.8 Record # 7 Parent</vt:lpstr>
      <vt:lpstr>1st Grade Public Comment Standard: 1.8 Record # 8 Parent</vt:lpstr>
      <vt:lpstr>1st Grade Public Comment Standard: 1.8 Record # 9 Parent</vt:lpstr>
      <vt:lpstr>1st Grade Public Comment Standard: 1.8 Record # 10 Parent</vt:lpstr>
      <vt:lpstr>1st Grade Public Comment Standard: 1.8 Record # 11 Legislator</vt:lpstr>
      <vt:lpstr>1st Grade Public Comment Standard: 1.8 Record # 12 Teacher</vt:lpstr>
      <vt:lpstr>1st Grade Public Comment Standard: 1.8 Record # 13 Parent</vt:lpstr>
      <vt:lpstr>1st Grade Public Comment Standard: 1.8 Record # 14 Teacher</vt:lpstr>
      <vt:lpstr>1st Grade Public Comment Standard: 1.8 Record # 15 Other</vt:lpstr>
      <vt:lpstr>1st Grade Public Comment Standard: 1.8 Record # 16 Parent</vt:lpstr>
      <vt:lpstr>1st Grade Public Comment Standard: 1.8 Record # 17 Other</vt:lpstr>
      <vt:lpstr>1st Grade Public Comment Standard: 1.8 Record # 18 Parent</vt:lpstr>
      <vt:lpstr>1st Grade Public Comment Standard: 1.8 Record # 19 Parent</vt:lpstr>
      <vt:lpstr>1st Grade Public Comment Standard: 1.8 Record # 20 Parent</vt:lpstr>
      <vt:lpstr>1st Grade Public Comment Standard: 1.8 Record # 21 Other</vt:lpstr>
      <vt:lpstr>1st Grade Public Comment Standard: 1.8 Record # 22 College Professor/Historian</vt:lpstr>
      <vt:lpstr>1st Grade Public Comment Standard: 1.8 Record # 23 Parent</vt:lpstr>
      <vt:lpstr>1st Grade Public Comment Standard: 1.8 Record # 24 Parent</vt:lpstr>
      <vt:lpstr>1st Grade Public Comment Standard: 1.8 Record # 25 Teacher, Other</vt:lpstr>
      <vt:lpstr>1st Grade Public Comment Standard: 1.8 Record # 26 Student</vt:lpstr>
      <vt:lpstr>1st Grade Public Comment Standard: 1.8 Record # 27 Other</vt:lpstr>
      <vt:lpstr>1st Grade Public Comment Standard: 1.8 Record # 28 Student</vt:lpstr>
      <vt:lpstr>1st Grade Public Comment Standard: 1.8 Record # 29 Other</vt:lpstr>
      <vt:lpstr>1st Grade Public Comment Standard: 1.8 Record # 30 Parent, Organization/Museum, Other</vt:lpstr>
      <vt:lpstr>1st Grade Public Comment Standard: 1.8 Record # 31 Student</vt:lpstr>
      <vt:lpstr>1st Grade Public Comment Standard: 1.8 Record # 32 Other</vt:lpstr>
      <vt:lpstr>1st Grade Public Comment Standard: 1.8 Record # 33 Teacher</vt:lpstr>
      <vt:lpstr>1st Grade Public Comment Standard: 1.8 Record # 34 Student</vt:lpstr>
      <vt:lpstr>1st Grade Public Comment Standard: 1.8 Record # 35 Parent</vt:lpstr>
      <vt:lpstr>1st Grade Public Comment Standard: 1.8 Record # 36 Parent</vt:lpstr>
      <vt:lpstr>1st Grade Public Comment Standard: 1.8 Record # 37 Other</vt:lpstr>
      <vt:lpstr>1st Grade Public Comment Standard: 1.8 Record # 38 Teacher</vt:lpstr>
      <vt:lpstr>1st Grade Public Comment Standard: 1.8 Record # 39 Parent</vt:lpstr>
      <vt:lpstr>1st Grade Public Comment Standard: 1.8 Record # 40 Teacher</vt:lpstr>
      <vt:lpstr>1st Grade Public Comment Standard: 1.8 Record # 41 Other</vt:lpstr>
      <vt:lpstr>1st Grade Public Comment Standard: 1.8 Record # 42 Teacher, Parent, Organization/Museum, College Professor/Historian</vt:lpstr>
      <vt:lpstr>1st Grade Public Comment Standard: 1.8 Record # 43 Teacher, Parent</vt:lpstr>
      <vt:lpstr>1st Grade Public Comment Standard: 1.8 Record # 44 Parent</vt:lpstr>
      <vt:lpstr>1st Grade Public Comment Standard: 1.8 Record # 45 Parent</vt:lpstr>
      <vt:lpstr>1st Grade Public Comment Standard: 1.8 Record # 46 Other</vt:lpstr>
      <vt:lpstr>1st Grade Public Comment Standard: 1.9 Record # 1 Teacher</vt:lpstr>
      <vt:lpstr>1st Grade Public Comment Standard: 1.9 Record # 2 Parent</vt:lpstr>
      <vt:lpstr>1st Grade Public Comment Standard: 1.9 Record # 3 Other</vt:lpstr>
      <vt:lpstr>1st Grade Public Comment Standard: 1.9 Record # 4 Parent</vt:lpstr>
      <vt:lpstr>1st Grade Public Comment Standard: 1.9 Record # 5 Parent</vt:lpstr>
      <vt:lpstr>1st Grade Public Comment Standard: 1.9 Record # 6 Parent</vt:lpstr>
      <vt:lpstr>1st Grade Public Comment Standard: 1.9 Record # 7 Parent</vt:lpstr>
      <vt:lpstr>1st Grade Public Comment Standard: 1.9 Record # 8 Parent</vt:lpstr>
      <vt:lpstr>1st Grade Public Comment Standard: 1.9 Record # 9 Parent</vt:lpstr>
      <vt:lpstr>1st Grade Public Comment Standard: 1.9 Record # 10 Parent</vt:lpstr>
      <vt:lpstr>1st Grade Public Comment Standard: 1.9 Record # 11 Legislator</vt:lpstr>
      <vt:lpstr>1st Grade Public Comment Standard: 1.9 Record # 12 Teacher</vt:lpstr>
      <vt:lpstr>1st Grade Public Comment Standard: 1.9 Record # 13 Parent</vt:lpstr>
      <vt:lpstr>1st Grade Public Comment Standard: 1.9 Record # 14 Teacher</vt:lpstr>
      <vt:lpstr>1st Grade Public Comment Standard: 1.9 Record # 15 Other</vt:lpstr>
      <vt:lpstr>1st Grade Public Comment Standard: 1.9 Record # 16 Parent</vt:lpstr>
      <vt:lpstr>1st Grade Public Comment Standard: 1.9 Record # 17 Other</vt:lpstr>
      <vt:lpstr>1st Grade Public Comment Standard: 1.9 Record # 18 Parent</vt:lpstr>
      <vt:lpstr>1st Grade Public Comment Standard: 1.9 Record # 19 Parent</vt:lpstr>
      <vt:lpstr>1st Grade Public Comment Standard: 1.9 Record # 20 Parent</vt:lpstr>
      <vt:lpstr>1st Grade Public Comment Standard: 1.9 Record # 21 Other</vt:lpstr>
      <vt:lpstr>1st Grade Public Comment Standard: 1.9 Record # 22 College Professor/Historian</vt:lpstr>
      <vt:lpstr>1st Grade Public Comment Standard: 1.9 Record # 23 Parent</vt:lpstr>
      <vt:lpstr>1st Grade Public Comment Standard: 1.9 Record # 24 Parent</vt:lpstr>
      <vt:lpstr>1st Grade Public Comment Standard: 1.9 Record # 25 Teacher, Other</vt:lpstr>
      <vt:lpstr>1st Grade Public Comment Standard: 1.9 Record # 26 Student</vt:lpstr>
      <vt:lpstr>1st Grade Public Comment Standard: 1.9 Record # 27 Other</vt:lpstr>
      <vt:lpstr>1st Grade Public Comment Standard: 1.9 Record # 28 Student</vt:lpstr>
      <vt:lpstr>1st Grade Public Comment Standard: 1.9 Record # 29 Other</vt:lpstr>
      <vt:lpstr>1st Grade Public Comment Standard: 1.9 Record # 30 Parent, Organization/Museum, Other</vt:lpstr>
      <vt:lpstr>1st Grade Public Comment Standard: 1.9 Record # 31 Student</vt:lpstr>
      <vt:lpstr>1st Grade Public Comment Standard: 1.9 Record # 32 Other</vt:lpstr>
      <vt:lpstr>1st Grade Public Comment Standard: 1.9 Record # 33 Teacher</vt:lpstr>
      <vt:lpstr>1st Grade Public Comment Standard: 1.9 Record # 34 Student</vt:lpstr>
      <vt:lpstr>1st Grade Public Comment Standard: 1.9 Record # 35 Parent</vt:lpstr>
      <vt:lpstr>1st Grade Public Comment Standard: 1.9 Record # 36 Parent</vt:lpstr>
      <vt:lpstr>1st Grade Public Comment Standard: 1.9 Record # 37 Other</vt:lpstr>
      <vt:lpstr>1st Grade Public Comment Standard: 1.9 Record # 38 Teacher</vt:lpstr>
      <vt:lpstr>1st Grade Public Comment Standard: 1.9 Record # 39 Parent</vt:lpstr>
      <vt:lpstr>1st Grade Public Comment Standard: 1.9 Record # 40 Teacher</vt:lpstr>
      <vt:lpstr>1st Grade Public Comment Standard: 1.9 Record # 41 Other</vt:lpstr>
      <vt:lpstr>1st Grade Public Comment Standard: 1.9 Record # 42 Teacher, Parent, Organization/Museum, College Professor/Historian</vt:lpstr>
      <vt:lpstr>1st Grade Public Comment Standard: 1.9 Record # 43 Teacher, Parent</vt:lpstr>
      <vt:lpstr>1st Grade Public Comment Standard: 1.9 Record # 44 Parent</vt:lpstr>
      <vt:lpstr>1st Grade Public Comment Standard: 1.9 Record # 45 Parent</vt:lpstr>
      <vt:lpstr>1st Grade Public Comment Standard: 1.9 Record # 46 Other</vt:lpstr>
      <vt:lpstr>1st Grade Public Comment Standard: 1.10 Record # 1 Teacher</vt:lpstr>
      <vt:lpstr>1st Grade Public Comment Standard: 1.10 Record # 2 Parent</vt:lpstr>
      <vt:lpstr>1st Grade Public Comment Standard: 1.10 Record # 3 Other</vt:lpstr>
      <vt:lpstr>1st Grade Public Comment Standard: 1.10 Record # 4 Parent</vt:lpstr>
      <vt:lpstr>1st Grade Public Comment Standard: 1.10 Record # 5 Parent</vt:lpstr>
      <vt:lpstr>1st Grade Public Comment Standard: 1.10 Record # 6 Parent</vt:lpstr>
      <vt:lpstr>1st Grade Public Comment Standard: 1.10 Record # 7 Parent</vt:lpstr>
      <vt:lpstr>1st Grade Public Comment Standard: 1.10 Record # 8 Parent</vt:lpstr>
      <vt:lpstr>1st Grade Public Comment Standard: 1.10 Record # 9 Parent</vt:lpstr>
      <vt:lpstr>1st Grade Public Comment Standard: 1.10 Record # 10 Parent</vt:lpstr>
      <vt:lpstr>1st Grade Public Comment Standard: 1.10 Record # 11 Legislator</vt:lpstr>
      <vt:lpstr>1st Grade Public Comment Standard: 1.10 Record # 12 Teacher</vt:lpstr>
      <vt:lpstr>1st Grade Public Comment Standard: 1.10 Record # 13 Parent</vt:lpstr>
      <vt:lpstr>1st Grade Public Comment Standard: 1.10 Record # 14 Teacher</vt:lpstr>
      <vt:lpstr>1st Grade Public Comment Standard: 1.10 Record # 15 Other</vt:lpstr>
      <vt:lpstr>1st Grade Public Comment Standard: 1.10 Record # 16 Parent</vt:lpstr>
      <vt:lpstr>1st Grade Public Comment Standard: 1.10 Record # 17 Other</vt:lpstr>
      <vt:lpstr>1st Grade Public Comment Standard: 1.10 Record # 18 Parent</vt:lpstr>
      <vt:lpstr>1st Grade Public Comment Standard: 1.10 Record # 19 Parent</vt:lpstr>
      <vt:lpstr>1st Grade Public Comment Standard: 1.10 Record # 20 Parent</vt:lpstr>
      <vt:lpstr>1st Grade Public Comment Standard: 1.10 Record # 21 Other</vt:lpstr>
      <vt:lpstr>1st Grade Public Comment Standard: 1.10 Record # 22 College Professor/Historian</vt:lpstr>
      <vt:lpstr>1st Grade Public Comment Standard: 1.10 Record # 23 Parent</vt:lpstr>
      <vt:lpstr>1st Grade Public Comment Standard: 1.10 Record # 24 Parent</vt:lpstr>
      <vt:lpstr>1st Grade Public Comment Standard: 1.10 Record # 25 Teacher, Other</vt:lpstr>
      <vt:lpstr>1st Grade Public Comment Standard: 1.10 Record # 26 Student</vt:lpstr>
      <vt:lpstr>1st Grade Public Comment Standard: 1.10 Record # 27 Other</vt:lpstr>
      <vt:lpstr>1st Grade Public Comment Standard: 1.10 Record # 28 Student</vt:lpstr>
      <vt:lpstr>1st Grade Public Comment Standard: 1.10 Record # 29 Other</vt:lpstr>
      <vt:lpstr>1st Grade Public Comment Standard: 1.10 Record # 30 Parent, Organization/Museum, Other</vt:lpstr>
      <vt:lpstr>1st Grade Public Comment Standard: 1.10 Record # 31 Student</vt:lpstr>
      <vt:lpstr>1st Grade Public Comment Standard: 1.10 Record # 32 Other</vt:lpstr>
      <vt:lpstr>1st Grade Public Comment Standard: 1.10 Record # 33 Teacher</vt:lpstr>
      <vt:lpstr>1st Grade Public Comment Standard: 1.10 Record # 34 Student</vt:lpstr>
      <vt:lpstr>1st Grade Public Comment Standard: 1.10 Record # 35 Parent</vt:lpstr>
      <vt:lpstr>1st Grade Public Comment Standard: 1.10 Record # 36 Parent</vt:lpstr>
      <vt:lpstr>1st Grade Public Comment Standard: 1.10 Record # 37 Other</vt:lpstr>
      <vt:lpstr>1st Grade Public Comment Standard: 1.10 Record # 38 Teacher</vt:lpstr>
      <vt:lpstr>1st Grade Public Comment Standard: 1.10 Record # 39 Parent</vt:lpstr>
      <vt:lpstr>1st Grade Public Comment Standard: 1.10 Record # 40 Teacher</vt:lpstr>
      <vt:lpstr>1st Grade Public Comment Standard: 1.10 Record # 41 Other</vt:lpstr>
      <vt:lpstr>1st Grade Public Comment Standard: 1.10 Record # 42 Teacher, Parent, Organization/Museum, College Professor/Historian</vt:lpstr>
      <vt:lpstr>1st Grade Public Comment Standard: 1.10 Record # 43 Teacher, Parent</vt:lpstr>
      <vt:lpstr>1st Grade Public Comment Standard: 1.10 Record # 44 Parent</vt:lpstr>
      <vt:lpstr>1st Grade Public Comment Standard: 1.10 Record # 45 Parent</vt:lpstr>
      <vt:lpstr>1st Grade Public Comment Standard: 1.10 Record # 46 Other</vt:lpstr>
      <vt:lpstr>1st Grade Public Comment Standard: 1.11 Record # 14 Teacher</vt:lpstr>
      <vt:lpstr>1st Grade Public Comment Standard: 1.11 Record # 17 Other</vt:lpstr>
      <vt:lpstr>1st Grade Public Comment Standard: 1.11 Record # 19 Parent</vt:lpstr>
      <vt:lpstr>1st Grade Public Comment Standard: 1.11 Record # 20 Parent</vt:lpstr>
      <vt:lpstr>1st Grade Public Comment Standard: 1.11 Record # 24 Parent</vt:lpstr>
      <vt:lpstr>1st Grade Public Comment Standard: 1.11 Record # 25 Teacher, Other</vt:lpstr>
      <vt:lpstr>1st Grade Public Comment Standard: 1.11 Record # 26 Student</vt:lpstr>
      <vt:lpstr>1st Grade Public Comment Standard: 1.11 Record # 27 Other</vt:lpstr>
      <vt:lpstr>1st Grade Public Comment Standard: 1.11 Record # 28 Student</vt:lpstr>
      <vt:lpstr>1st Grade Public Comment Standard: 1.11 Record # 29 Other</vt:lpstr>
      <vt:lpstr>1st Grade Public Comment Standard: 1.11 Record # 30 Parent, Organization/Museum, Other</vt:lpstr>
      <vt:lpstr>1st Grade Public Comment Standard: 1.11 Record # 31 Student</vt:lpstr>
      <vt:lpstr>1st Grade Public Comment Standard: 1.11 Record # 32 Other</vt:lpstr>
      <vt:lpstr>1st Grade Public Comment Standard: 1.11 Record # 33 Teacher</vt:lpstr>
      <vt:lpstr>1st Grade Public Comment Standard: 1.11 Record # 34 Student</vt:lpstr>
      <vt:lpstr>1st Grade Public Comment Standard: 1.11 Record # 35 Parent</vt:lpstr>
      <vt:lpstr>1st Grade Public Comment Standard: 1.11 Record # 36 Parent</vt:lpstr>
      <vt:lpstr>1st Grade Public Comment Standard: 1.11 Record # 37 Other</vt:lpstr>
      <vt:lpstr>1st Grade Public Comment Standard: 1.11 Record # 38 Teacher</vt:lpstr>
      <vt:lpstr>1st Grade Public Comment Standard: 1.11 Record # 39 Parent</vt:lpstr>
      <vt:lpstr>1st Grade Public Comment Standard: 1.11 Record # 40 Teacher</vt:lpstr>
      <vt:lpstr>1st Grade Public Comment Standard: 1.11 Record # 41 Other</vt:lpstr>
      <vt:lpstr>1st Grade Public Comment Standard: 1.11 Record # 42 Teacher, Parent, Organization/Museum, College Professor/Historian</vt:lpstr>
      <vt:lpstr>1st Grade Public Comment Standard: 1.11 Record # 43 Teacher, Parent</vt:lpstr>
      <vt:lpstr>1st Grade Public Comment Standard: 1.11 Record # 44 Parent</vt:lpstr>
      <vt:lpstr>1st Grade Public Comment Standard: 1.11 Record # 45 Parent</vt:lpstr>
      <vt:lpstr>1st Grade Public Comment Standard: 1.11 Record # 46 Other</vt:lpstr>
      <vt:lpstr>1st Grade Public Comment Standard: 1.12 Record # 1 Teacher</vt:lpstr>
      <vt:lpstr>1st Grade Public Comment Standard: 1.12 Record # 2 Parent</vt:lpstr>
      <vt:lpstr>1st Grade Public Comment Standard: 1.12 Record # 3 Other</vt:lpstr>
      <vt:lpstr>1st Grade Public Comment Standard: 1.12 Record # 4 Parent</vt:lpstr>
      <vt:lpstr>1st Grade Public Comment Standard: 1.12 Record # 5 Parent</vt:lpstr>
      <vt:lpstr>1st Grade Public Comment Standard: 1.12 Record # 6 Parent</vt:lpstr>
      <vt:lpstr>1st Grade Public Comment Standard: 1.12 Record # 7 Parent</vt:lpstr>
      <vt:lpstr>1st Grade Public Comment Standard: 1.12 Record # 8 Parent</vt:lpstr>
      <vt:lpstr>1st Grade Public Comment Standard: 1.12 Record # 9 Parent</vt:lpstr>
      <vt:lpstr>1st Grade Public Comment Standard: 1.12 Record # 10 Parent</vt:lpstr>
      <vt:lpstr>1st Grade Public Comment Standard: 1.12 Record # 11 Legislator</vt:lpstr>
      <vt:lpstr>1st Grade Public Comment Standard: 1.12 Record # 12 Teacher</vt:lpstr>
      <vt:lpstr>1st Grade Public Comment Standard: 1.12 Record # 13 Parent</vt:lpstr>
      <vt:lpstr>1st Grade Public Comment Standard: 1.12 Record # 14 Teacher</vt:lpstr>
      <vt:lpstr>1st Grade Public Comment Standard: 1.12 Record # 15 Other</vt:lpstr>
      <vt:lpstr>1st Grade Public Comment Standard: 1.12 Record # 16 Parent</vt:lpstr>
      <vt:lpstr>1st Grade Public Comment Standard: 1.12 Record # 17 Other</vt:lpstr>
      <vt:lpstr>1st Grade Public Comment Standard: 1.12 Record # 18 Parent</vt:lpstr>
      <vt:lpstr>1st Grade Public Comment Standard: 1.12 Record # 19 Parent</vt:lpstr>
      <vt:lpstr>1st Grade Public Comment Standard: 1.12 Record # 20 Parent</vt:lpstr>
      <vt:lpstr>1st Grade Public Comment Standard: 1.12 Record # 21 Other</vt:lpstr>
      <vt:lpstr>1st Grade Public Comment Standard: 1.12 Record # 22 College Professor/Historian</vt:lpstr>
      <vt:lpstr>1st Grade Public Comment Standard: 1.12 Record # 23 Parent</vt:lpstr>
      <vt:lpstr>1st Grade Public Comment Standard: 1.12 Record # 24 Parent</vt:lpstr>
      <vt:lpstr>1st Grade Public Comment Standard: 1.12 Record # 25 Teacher, Other</vt:lpstr>
      <vt:lpstr>1st Grade Public Comment Standard: 1.12 Record # 26 Student</vt:lpstr>
      <vt:lpstr>1st Grade Public Comment Standard: 1.12 Record # 27 Other</vt:lpstr>
      <vt:lpstr>1st Grade Public Comment Standard: 1.12 Record # 28 Student</vt:lpstr>
      <vt:lpstr>1st Grade Public Comment Standard: 1.12 Record # 29 Other</vt:lpstr>
      <vt:lpstr>1st Grade Public Comment Standard: 1.12 Record # 30 Parent, Organization/Museum, Other</vt:lpstr>
      <vt:lpstr>1st Grade Public Comment Standard: 1.12 Record # 31 Student</vt:lpstr>
      <vt:lpstr>1st Grade Public Comment Standard: 1.12 Record # 32 Other</vt:lpstr>
      <vt:lpstr>1st Grade Public Comment Standard: 1.12 Record # 33 Teacher</vt:lpstr>
      <vt:lpstr>1st Grade Public Comment Standard: 1.12 Record # 34 Student</vt:lpstr>
      <vt:lpstr>1st Grade Public Comment Standard: 1.12 Record # 35 Parent</vt:lpstr>
      <vt:lpstr>1st Grade Public Comment Standard: 1.12 Record # 36 Parent</vt:lpstr>
      <vt:lpstr>1st Grade Public Comment Standard: 1.12 Record # 37 Other</vt:lpstr>
      <vt:lpstr>1st Grade Public Comment Standard: 1.12 Record # 38 Teacher</vt:lpstr>
      <vt:lpstr>1st Grade Public Comment Standard: 1.12 Record # 39 Parent</vt:lpstr>
      <vt:lpstr>1st Grade Public Comment Standard: 1.12 Record # 40 Teacher</vt:lpstr>
      <vt:lpstr>1st Grade Public Comment Standard: 1.12 Record # 41 Other</vt:lpstr>
      <vt:lpstr>1st Grade Public Comment Standard: 1.12 Record # 42 Teacher, Parent, Organization/Museum, College Professor/Historian</vt:lpstr>
      <vt:lpstr>1st Grade Public Comment Standard: 1.12 Record # 43 Teacher, Parent</vt:lpstr>
      <vt:lpstr>1st Grade Public Comment Standard: 1.12 Record # 44 Parent</vt:lpstr>
      <vt:lpstr>1st Grade Public Comment Standard: 1.12 Record # 45 Parent</vt:lpstr>
      <vt:lpstr>1st Grade Public Comment Standard: 1.12 Record # 46 Other</vt:lpstr>
      <vt:lpstr>1st Grade Public Comment Standard: 1.13 Record # 1 Teacher</vt:lpstr>
      <vt:lpstr>1st Grade Public Comment Standard: 1.13 Record # 2 Parent</vt:lpstr>
      <vt:lpstr>1st Grade Public Comment Standard: 1.13 Record # 3 Other</vt:lpstr>
      <vt:lpstr>1st Grade Public Comment Standard: 1.13 Record # 4 Parent</vt:lpstr>
      <vt:lpstr>1st Grade Public Comment Standard: 1.13 Record # 5 Parent</vt:lpstr>
      <vt:lpstr>1st Grade Public Comment Standard: 1.13 Record # 6 Parent</vt:lpstr>
      <vt:lpstr>1st Grade Public Comment Standard: 1.13 Record # 7 Parent</vt:lpstr>
      <vt:lpstr>1st Grade Public Comment Standard: 1.13 Record # 8 Parent</vt:lpstr>
      <vt:lpstr>1st Grade Public Comment Standard: 1.13 Record # 9 Parent</vt:lpstr>
      <vt:lpstr>1st Grade Public Comment Standard: 1.13 Record # 10 Parent</vt:lpstr>
      <vt:lpstr>1st Grade Public Comment Standard: 1.13 Record # 11 Legislator</vt:lpstr>
      <vt:lpstr>1st Grade Public Comment Standard: 1.13 Record # 12 Teacher</vt:lpstr>
      <vt:lpstr>1st Grade Public Comment Standard: 1.13 Record # 13 Parent</vt:lpstr>
      <vt:lpstr>1st Grade Public Comment Standard: 1.13 Record # 14 Teacher</vt:lpstr>
      <vt:lpstr>1st Grade Public Comment Standard: 1.13 Record # 15 Other</vt:lpstr>
      <vt:lpstr>1st Grade Public Comment Standard: 1.13 Record # 16 Parent</vt:lpstr>
      <vt:lpstr>1st Grade Public Comment Standard: 1.13 Record # 17 Other</vt:lpstr>
      <vt:lpstr>1st Grade Public Comment Standard: 1.13 Record # 18 Parent</vt:lpstr>
      <vt:lpstr>1st Grade Public Comment Standard: 1.13 Record # 19 Parent</vt:lpstr>
      <vt:lpstr>1st Grade Public Comment Standard: 1.13 Record # 20 Parent</vt:lpstr>
      <vt:lpstr>1st Grade Public Comment Standard: 1.13 Record # 21 Other</vt:lpstr>
      <vt:lpstr>1st Grade Public Comment Standard: 1.13 Record # 22 College Professor/Historian</vt:lpstr>
      <vt:lpstr>1st Grade Public Comment Standard: 1.13 Record # 23 Parent</vt:lpstr>
      <vt:lpstr>1st Grade Public Comment Standard: 1.13 Record # 24 Parent</vt:lpstr>
      <vt:lpstr>1st Grade Public Comment Standard: 1.13 Record # 25 Teacher, Other</vt:lpstr>
      <vt:lpstr>1st Grade Public Comment Standard: 1.13 Record # 26 Student</vt:lpstr>
      <vt:lpstr>1st Grade Public Comment Standard: 1.13 Record # 27 Other</vt:lpstr>
      <vt:lpstr>1st Grade Public Comment Standard: 1.13 Record # 28 Student</vt:lpstr>
      <vt:lpstr>1st Grade Public Comment Standard: 1.13 Record # 29 Other</vt:lpstr>
      <vt:lpstr>1st Grade Public Comment Standard: 1.13 Record # 30 Parent, Organization/Museum, Other</vt:lpstr>
      <vt:lpstr>1st Grade Public Comment Standard: 1.13 Record # 31 Student</vt:lpstr>
      <vt:lpstr>1st Grade Public Comment Standard: 1.13 Record # 32 Other</vt:lpstr>
      <vt:lpstr>1st Grade Public Comment Standard: 1.13 Record # 33 Teacher</vt:lpstr>
      <vt:lpstr>1st Grade Public Comment Standard: 1.13 Record # 34 Student</vt:lpstr>
      <vt:lpstr>1st Grade Public Comment Standard: 1.13 Record # 35 Parent</vt:lpstr>
      <vt:lpstr>1st Grade Public Comment Standard: 1.13 Record # 36 Parent</vt:lpstr>
      <vt:lpstr>1st Grade Public Comment Standard: 1.13 Record # 37 Other</vt:lpstr>
      <vt:lpstr>1st Grade Public Comment Standard: 1.13 Record # 38 Teacher</vt:lpstr>
      <vt:lpstr>1st Grade Public Comment Standard: 1.13 Record # 39 Parent</vt:lpstr>
      <vt:lpstr>1st Grade Public Comment Standard: 1.13 Record # 40 Teacher</vt:lpstr>
      <vt:lpstr>1st Grade Public Comment Standard: 1.13 Record # 41 Other</vt:lpstr>
      <vt:lpstr>1st Grade Public Comment Standard: 1.13 Record # 42 Teacher, Parent, Organization/Museum, College Professor/Historian</vt:lpstr>
      <vt:lpstr>1st Grade Public Comment Standard: 1.13 Record # 43 Teacher, Parent</vt:lpstr>
      <vt:lpstr>1st Grade Public Comment Standard: 1.13 Record # 44 Parent</vt:lpstr>
      <vt:lpstr>1st Grade Public Comment Standard: 1.13 Record # 45 Parent</vt:lpstr>
      <vt:lpstr>1st Grade Public Comment Standard: 1.13 Record # 46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Grade Public Comment General Comment Record # 1 Teacher</dc:title>
  <dc:creator>Brown, Christonya (DOE)</dc:creator>
  <cp:lastModifiedBy>VITA Program</cp:lastModifiedBy>
  <cp:revision>2</cp:revision>
  <dcterms:modified xsi:type="dcterms:W3CDTF">2022-07-12T02:51:54Z</dcterms:modified>
</cp:coreProperties>
</file>