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JjPN9FcTACkWOLhdyaH2EXXLp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8580182157_0_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18580182157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8580182157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8580182157_0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g18580182157_0_5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8580182157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1858018215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8580182157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1858018215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8580182157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8580182157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8580182157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1858018215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8580182157_0_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1858018215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8580182157_0_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g18580182157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8580182157_0_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18580182157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3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4" name="Google Shape;84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Google Shape;85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6"/>
          <p:cNvSpPr txBox="1">
            <a:spLocks noGrp="1"/>
          </p:cNvSpPr>
          <p:nvPr>
            <p:ph type="ctrTitle"/>
          </p:nvPr>
        </p:nvSpPr>
        <p:spPr>
          <a:xfrm>
            <a:off x="838201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9" name="Google Shape;89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15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7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7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2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bg>
      <p:bgPr>
        <a:gradFill>
          <a:gsLst>
            <a:gs pos="0">
              <a:schemeClr val="dk1"/>
            </a:gs>
            <a:gs pos="50000">
              <a:srgbClr val="1A4480"/>
            </a:gs>
            <a:gs pos="100000">
              <a:srgbClr val="3E5B91"/>
            </a:gs>
          </a:gsLst>
          <a:lin ang="16200000" scaled="0"/>
        </a:gra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aw.lis.virginia.gov/vacode/title2.2/chapter40/section2.2-4011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"/>
          <p:cNvSpPr txBox="1">
            <a:spLocks noGrp="1"/>
          </p:cNvSpPr>
          <p:nvPr>
            <p:ph type="ctrTitle"/>
          </p:nvPr>
        </p:nvSpPr>
        <p:spPr>
          <a:xfrm>
            <a:off x="838200" y="1130900"/>
            <a:ext cx="90657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eorgia"/>
              <a:buNone/>
            </a:pPr>
            <a:r>
              <a:rPr lang="en-US"/>
              <a:t>A Timeline for the Revision of Virginia’s Accreditation and Accountability Systems</a:t>
            </a:r>
            <a:endParaRPr/>
          </a:p>
        </p:txBody>
      </p:sp>
      <p:sp>
        <p:nvSpPr>
          <p:cNvPr id="136" name="Google Shape;136;p1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2022-2023</a:t>
            </a:r>
            <a:endParaRPr/>
          </a:p>
        </p:txBody>
      </p:sp>
      <p:sp>
        <p:nvSpPr>
          <p:cNvPr id="137" name="Google Shape;137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8580182157_0_68"/>
          <p:cNvSpPr txBox="1">
            <a:spLocks noGrp="1"/>
          </p:cNvSpPr>
          <p:nvPr>
            <p:ph type="title"/>
          </p:nvPr>
        </p:nvSpPr>
        <p:spPr>
          <a:xfrm>
            <a:off x="-411100" y="-392425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(8 of 8)</a:t>
            </a:r>
            <a:endParaRPr/>
          </a:p>
        </p:txBody>
      </p:sp>
      <p:sp>
        <p:nvSpPr>
          <p:cNvPr id="199" name="Google Shape;199;g18580182157_0_68"/>
          <p:cNvSpPr txBox="1">
            <a:spLocks noGrp="1"/>
          </p:cNvSpPr>
          <p:nvPr>
            <p:ph type="body" idx="1"/>
          </p:nvPr>
        </p:nvSpPr>
        <p:spPr>
          <a:xfrm>
            <a:off x="427100" y="931475"/>
            <a:ext cx="10515600" cy="58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980000"/>
                </a:solidFill>
              </a:rPr>
              <a:t>Beyond October 2023</a:t>
            </a:r>
            <a:endParaRPr sz="3000" b="1">
              <a:solidFill>
                <a:srgbClr val="98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Receive approval on ESSA Consolidated State Plan that will be used for accountability year 2024-2025.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The Board approves the final stage of the new accountability system regulations in early 2024.</a:t>
            </a:r>
            <a:r>
              <a:rPr lang="en-US" sz="3000" u="sng">
                <a:solidFill>
                  <a:srgbClr val="000000"/>
                </a:solidFill>
              </a:rPr>
              <a:t> </a:t>
            </a:r>
            <a:endParaRPr sz="3000" u="sng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The new accreditation and accountability systems will be used in accountability year 2024-2025 and current systems will no longer be used.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Impacted VDOE Departments continue associated work.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200" name="Google Shape;200;g18580182157_0_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8580182157_0_58"/>
          <p:cNvSpPr txBox="1">
            <a:spLocks noGrp="1"/>
          </p:cNvSpPr>
          <p:nvPr>
            <p:ph type="title"/>
          </p:nvPr>
        </p:nvSpPr>
        <p:spPr>
          <a:xfrm>
            <a:off x="75" y="0"/>
            <a:ext cx="12192000" cy="1121100"/>
          </a:xfrm>
          <a:prstGeom prst="rect">
            <a:avLst/>
          </a:prstGeom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Impacted Departments</a:t>
            </a:r>
            <a:endParaRPr/>
          </a:p>
        </p:txBody>
      </p:sp>
      <p:sp>
        <p:nvSpPr>
          <p:cNvPr id="207" name="Google Shape;207;g18580182157_0_58"/>
          <p:cNvSpPr txBox="1">
            <a:spLocks noGrp="1"/>
          </p:cNvSpPr>
          <p:nvPr>
            <p:ph type="body" idx="1"/>
          </p:nvPr>
        </p:nvSpPr>
        <p:spPr>
          <a:xfrm>
            <a:off x="797838" y="1401188"/>
            <a:ext cx="10596300" cy="823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lnSpcReduction="1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8"/>
                  </a:ext>
                </a:extLst>
              </a:rPr>
              <a:t>There will be significant implications for </a:t>
            </a:r>
            <a:r>
              <a:rPr lang="en-US" b="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9"/>
                  </a:ext>
                </a:extLst>
              </a:rPr>
              <a:t>departments</a:t>
            </a:r>
            <a:r>
              <a:rPr lang="en-US" b="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0"/>
                  </a:ext>
                </a:extLst>
              </a:rPr>
              <a:t> within VDOE to address the </a:t>
            </a:r>
            <a:r>
              <a:rPr lang="en-US" b="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1"/>
                  </a:ext>
                </a:extLst>
              </a:rPr>
              <a:t>changes</a:t>
            </a:r>
            <a:r>
              <a:rPr lang="en-US" b="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2"/>
                  </a:ext>
                </a:extLst>
              </a:rPr>
              <a:t> that occur as a result of this work.</a:t>
            </a:r>
            <a:endParaRPr b="0">
              <a:solidFill>
                <a:srgbClr val="000000"/>
              </a:solidFill>
            </a:endParaRPr>
          </a:p>
        </p:txBody>
      </p:sp>
      <p:sp>
        <p:nvSpPr>
          <p:cNvPr id="208" name="Google Shape;208;g18580182157_0_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209" name="Google Shape;209;g18580182157_0_5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rPr lang="en-US" sz="2522">
                <a:solidFill>
                  <a:srgbClr val="000000"/>
                </a:solidFill>
              </a:rPr>
              <a:t>Office of Accountability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rPr lang="en-US" sz="2522">
                <a:solidFill>
                  <a:srgbClr val="000000"/>
                </a:solidFill>
              </a:rPr>
              <a:t>Office of School Quality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rPr lang="en-US" sz="2522">
                <a:solidFill>
                  <a:srgbClr val="000000"/>
                </a:solidFill>
              </a:rPr>
              <a:t>Office of Board Relations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rPr lang="en-US" sz="2522">
                <a:solidFill>
                  <a:srgbClr val="000000"/>
                </a:solidFill>
              </a:rPr>
              <a:t>Office of Communication (includes updates to the School Quality Profiles)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rPr lang="en-US" sz="2522">
                <a:solidFill>
                  <a:srgbClr val="000000"/>
                </a:solidFill>
              </a:rPr>
              <a:t>Office of Policy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rPr lang="en-US" sz="2522">
                <a:solidFill>
                  <a:srgbClr val="000000"/>
                </a:solidFill>
              </a:rPr>
              <a:t>Office of Data Services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rPr lang="en-US" sz="2522">
                <a:solidFill>
                  <a:srgbClr val="000000"/>
                </a:solidFill>
              </a:rPr>
              <a:t>Office of Technology and Systems Development 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endParaRPr sz="1950">
              <a:solidFill>
                <a:srgbClr val="000000"/>
              </a:solidFill>
            </a:endParaRPr>
          </a:p>
        </p:txBody>
      </p:sp>
      <p:sp>
        <p:nvSpPr>
          <p:cNvPr id="210" name="Google Shape;210;g18580182157_0_5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843400" cy="3684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688"/>
              <a:buFont typeface="Arial"/>
              <a:buNone/>
            </a:pPr>
            <a:r>
              <a:rPr lang="en-US" sz="2522">
                <a:solidFill>
                  <a:srgbClr val="000000"/>
                </a:solidFill>
              </a:rPr>
              <a:t>Office of Budgeting</a:t>
            </a:r>
            <a:endParaRPr sz="2522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0000"/>
                </a:solidFill>
              </a:rPr>
              <a:t>Office of STEM and Innovation</a:t>
            </a:r>
            <a:endParaRPr sz="25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0000"/>
                </a:solidFill>
              </a:rPr>
              <a:t>Office of Humanities</a:t>
            </a:r>
            <a:endParaRPr sz="25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0000"/>
                </a:solidFill>
              </a:rPr>
              <a:t>Office of Program Improvement</a:t>
            </a:r>
            <a:endParaRPr sz="25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0000"/>
                </a:solidFill>
              </a:rPr>
              <a:t>Office of Licensure and School Leadership</a:t>
            </a:r>
            <a:endParaRPr sz="25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0000"/>
                </a:solidFill>
              </a:rPr>
              <a:t>Office of Facilities and Family Engagement</a:t>
            </a:r>
            <a:endParaRPr sz="25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0000"/>
                </a:solidFill>
              </a:rPr>
              <a:t>Office of ESEA Programs</a:t>
            </a:r>
            <a:endParaRPr sz="25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 txBox="1">
            <a:spLocks noGrp="1"/>
          </p:cNvSpPr>
          <p:nvPr>
            <p:ph type="title"/>
          </p:nvPr>
        </p:nvSpPr>
        <p:spPr>
          <a:xfrm>
            <a:off x="-298975" y="-299000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Priorities</a:t>
            </a:r>
            <a:endParaRPr/>
          </a:p>
        </p:txBody>
      </p:sp>
      <p:sp>
        <p:nvSpPr>
          <p:cNvPr id="143" name="Google Shape;143;p4"/>
          <p:cNvSpPr txBox="1">
            <a:spLocks noGrp="1"/>
          </p:cNvSpPr>
          <p:nvPr>
            <p:ph type="body" idx="1"/>
          </p:nvPr>
        </p:nvSpPr>
        <p:spPr>
          <a:xfrm>
            <a:off x="632650" y="1103275"/>
            <a:ext cx="10515600" cy="5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Bifurcate</a:t>
            </a:r>
            <a:r>
              <a:rPr lang="en-US" sz="2900">
                <a:solidFill>
                  <a:srgbClr val="000000"/>
                </a:solidFill>
              </a:rPr>
              <a:t> and redesign the accreditation and accountability systems;</a:t>
            </a:r>
            <a:endParaRPr sz="2900">
              <a:solidFill>
                <a:srgbClr val="000000"/>
              </a:solidFill>
            </a:endParaRPr>
          </a:p>
          <a:p>
            <a:pPr marL="914400" lvl="1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○"/>
            </a:pPr>
            <a:r>
              <a:rPr lang="en-US" sz="2900">
                <a:solidFill>
                  <a:srgbClr val="000000"/>
                </a:solidFill>
              </a:rPr>
              <a:t>Accreditation: A measure of school compliance </a:t>
            </a:r>
            <a:endParaRPr sz="2900" strike="sngStrike">
              <a:solidFill>
                <a:srgbClr val="000000"/>
              </a:solidFill>
            </a:endParaRPr>
          </a:p>
          <a:p>
            <a:pPr marL="914400" lvl="1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○"/>
            </a:pPr>
            <a:r>
              <a:rPr lang="en-US" sz="2900">
                <a:solidFill>
                  <a:srgbClr val="000000"/>
                </a:solidFill>
              </a:rPr>
              <a:t>Accountability: A measure of school performance based on student outcomes.</a:t>
            </a:r>
            <a:endParaRPr sz="2900">
              <a:solidFill>
                <a:srgbClr val="000000"/>
              </a:solidFill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en-US" sz="2900">
                <a:solidFill>
                  <a:srgbClr val="000000"/>
                </a:solidFill>
              </a:rPr>
              <a:t>Align the federal and state accountability systems to the greatest extent possible; and</a:t>
            </a:r>
            <a:endParaRPr sz="2900">
              <a:solidFill>
                <a:srgbClr val="000000"/>
              </a:solidFill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lang="en-US" sz="2900">
                <a:solidFill>
                  <a:srgbClr val="000000"/>
                </a:solidFill>
              </a:rPr>
              <a:t>Create a clear, concise, timely, and transparent accountability and reporting system 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so that schools can evaluate year-over-year 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performance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 to make improvements, and the community can gauge school effectiveness and quality of programs.</a:t>
            </a:r>
            <a:endParaRPr sz="2900">
              <a:solidFill>
                <a:srgbClr val="000000"/>
              </a:solidFill>
            </a:endParaRPr>
          </a:p>
          <a:p>
            <a:pPr marL="914400" lvl="1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○"/>
            </a:pPr>
            <a:r>
              <a:rPr lang="en-US" sz="2900">
                <a:solidFill>
                  <a:srgbClr val="000000"/>
                </a:solidFill>
              </a:rPr>
              <a:t>This revised system will promote communication with parents and families about the performance of the schools serving their students and communities.</a:t>
            </a:r>
            <a:endParaRPr sz="2900">
              <a:solidFill>
                <a:srgbClr val="000000"/>
              </a:solidFill>
            </a:endParaRPr>
          </a:p>
        </p:txBody>
      </p:sp>
      <p:sp>
        <p:nvSpPr>
          <p:cNvPr id="144" name="Google Shape;14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8580182157_0_12"/>
          <p:cNvSpPr txBox="1">
            <a:spLocks noGrp="1"/>
          </p:cNvSpPr>
          <p:nvPr>
            <p:ph type="title"/>
          </p:nvPr>
        </p:nvSpPr>
        <p:spPr>
          <a:xfrm>
            <a:off x="-411125" y="-298975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(1 of 8)</a:t>
            </a:r>
            <a:endParaRPr/>
          </a:p>
        </p:txBody>
      </p:sp>
      <p:sp>
        <p:nvSpPr>
          <p:cNvPr id="150" name="Google Shape;150;g18580182157_0_12"/>
          <p:cNvSpPr txBox="1">
            <a:spLocks noGrp="1"/>
          </p:cNvSpPr>
          <p:nvPr>
            <p:ph type="body" idx="1"/>
          </p:nvPr>
        </p:nvSpPr>
        <p:spPr>
          <a:xfrm>
            <a:off x="613950" y="1181650"/>
            <a:ext cx="10515600" cy="51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980000"/>
                </a:solidFill>
              </a:rPr>
              <a:t>November and December 2022</a:t>
            </a:r>
            <a:endParaRPr sz="3000" b="1">
              <a:solidFill>
                <a:srgbClr val="980000"/>
              </a:solidFill>
            </a:endParaRPr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</a:pPr>
            <a:r>
              <a:rPr lang="en-US" sz="3000">
                <a:solidFill>
                  <a:srgbClr val="000000"/>
                </a:solidFill>
              </a:rPr>
              <a:t>VDOE staff submits legislative proposals for review to the Governor’s office for statutory changes to bifurcate the accreditation and accountability systems </a:t>
            </a:r>
            <a:r>
              <a:rPr lang="en-US" sz="3000">
                <a:solidFill>
                  <a:srgbClr val="980000"/>
                </a:solidFill>
              </a:rPr>
              <a:t>(completed)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</a:pPr>
            <a:r>
              <a:rPr lang="en-US" sz="3000">
                <a:solidFill>
                  <a:srgbClr val="000000"/>
                </a:solidFill>
              </a:rPr>
              <a:t>VDOE staff hosts a work session with the Board on the work plan/timeline for bifurcating the accreditation and accountability systems </a:t>
            </a:r>
            <a:r>
              <a:rPr lang="en-US" sz="3000">
                <a:solidFill>
                  <a:srgbClr val="980000"/>
                </a:solidFill>
              </a:rPr>
              <a:t>(November 16, 2022)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Char char="•"/>
            </a:pPr>
            <a:r>
              <a:rPr lang="en-US" sz="3000">
                <a:solidFill>
                  <a:srgbClr val="000000"/>
                </a:solidFill>
              </a:rPr>
              <a:t>The Board discusses the necessity of emergency regulations</a:t>
            </a:r>
            <a:r>
              <a:rPr lang="en-US" sz="3000" i="1">
                <a:solidFill>
                  <a:srgbClr val="000000"/>
                </a:solidFill>
              </a:rPr>
              <a:t> </a:t>
            </a:r>
            <a:r>
              <a:rPr lang="en-US" sz="3000">
                <a:solidFill>
                  <a:srgbClr val="000000"/>
                </a:solidFill>
              </a:rPr>
              <a:t>for new accountability system regulations </a:t>
            </a:r>
            <a:r>
              <a:rPr lang="en-US" sz="3000">
                <a:solidFill>
                  <a:srgbClr val="980000"/>
                </a:solidFill>
              </a:rPr>
              <a:t>(November 16, 2022)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</a:endParaRPr>
          </a:p>
        </p:txBody>
      </p:sp>
      <p:sp>
        <p:nvSpPr>
          <p:cNvPr id="151" name="Google Shape;151;g18580182157_0_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8580182157_0_18"/>
          <p:cNvSpPr txBox="1">
            <a:spLocks noGrp="1"/>
          </p:cNvSpPr>
          <p:nvPr>
            <p:ph type="title"/>
          </p:nvPr>
        </p:nvSpPr>
        <p:spPr>
          <a:xfrm>
            <a:off x="-411125" y="-224250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(2 of 8)</a:t>
            </a:r>
            <a:endParaRPr/>
          </a:p>
        </p:txBody>
      </p:sp>
      <p:sp>
        <p:nvSpPr>
          <p:cNvPr id="157" name="Google Shape;157;g18580182157_0_18"/>
          <p:cNvSpPr txBox="1">
            <a:spLocks noGrp="1"/>
          </p:cNvSpPr>
          <p:nvPr>
            <p:ph type="body" idx="1"/>
          </p:nvPr>
        </p:nvSpPr>
        <p:spPr>
          <a:xfrm>
            <a:off x="427075" y="1099650"/>
            <a:ext cx="10515600" cy="56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980000"/>
                </a:solidFill>
              </a:rPr>
              <a:t>November and December 2022 (continued)</a:t>
            </a:r>
            <a:endParaRPr sz="3000" b="1">
              <a:solidFill>
                <a:srgbClr val="980000"/>
              </a:solidFill>
            </a:endParaRPr>
          </a:p>
          <a:p>
            <a:pPr marL="457200" lvl="0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>
                <a:solidFill>
                  <a:srgbClr val="000000"/>
                </a:solidFill>
              </a:rPr>
              <a:t>The Governor’s office submits legislative proposals to the Division of Legislative Services (DLS) to draft omnibus legislation to bifurcate the accreditation and accountability systems. </a:t>
            </a:r>
            <a:endParaRPr sz="2900">
              <a:solidFill>
                <a:srgbClr val="000000"/>
              </a:solidFill>
            </a:endParaRPr>
          </a:p>
          <a:p>
            <a:pPr marL="914400" lvl="1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○"/>
            </a:pPr>
            <a:r>
              <a:rPr lang="en-US" sz="2900">
                <a:solidFill>
                  <a:srgbClr val="000000"/>
                </a:solidFill>
              </a:rPr>
              <a:t>VDOE to work with DLS to ensure all references to accreditation in Code are correctly updated. </a:t>
            </a:r>
            <a:endParaRPr sz="2900">
              <a:solidFill>
                <a:srgbClr val="000000"/>
              </a:solidFill>
            </a:endParaRPr>
          </a:p>
          <a:p>
            <a:pPr marL="457200" lvl="0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>
                <a:solidFill>
                  <a:srgbClr val="000000"/>
                </a:solidFill>
              </a:rPr>
              <a:t>VDOE staff begins drafting emergency Board regulations that create a new accountability system </a:t>
            </a:r>
            <a:r>
              <a:rPr lang="en-US" sz="2900">
                <a:solidFill>
                  <a:srgbClr val="980000"/>
                </a:solidFill>
              </a:rPr>
              <a:t>(November and December 2022)</a:t>
            </a:r>
            <a:r>
              <a:rPr lang="en-US" sz="2900">
                <a:solidFill>
                  <a:srgbClr val="000000"/>
                </a:solidFill>
              </a:rPr>
              <a:t>. </a:t>
            </a:r>
            <a:endParaRPr sz="2900">
              <a:solidFill>
                <a:srgbClr val="000000"/>
              </a:solidFill>
            </a:endParaRPr>
          </a:p>
          <a:p>
            <a:pPr marL="914400" lvl="1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○"/>
            </a:pP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Work with consultants on draft language.</a:t>
            </a:r>
            <a:endParaRPr sz="2900">
              <a:solidFill>
                <a:srgbClr val="000000"/>
              </a:solidFill>
            </a:endParaRPr>
          </a:p>
          <a:p>
            <a:pPr marL="914400" lvl="1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○"/>
            </a:pPr>
            <a:r>
              <a:rPr lang="en-US" sz="2900">
                <a:solidFill>
                  <a:srgbClr val="000000"/>
                </a:solidFill>
              </a:rPr>
              <a:t>Requirements for emergency regulations, including process and timeline, are </a:t>
            </a:r>
            <a:r>
              <a:rPr lang="en-US" sz="29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outlined in § 2.2-4011</a:t>
            </a:r>
            <a:r>
              <a:rPr lang="en-US" sz="2900">
                <a:solidFill>
                  <a:srgbClr val="000000"/>
                </a:solidFill>
              </a:rPr>
              <a:t>.</a:t>
            </a:r>
            <a:endParaRPr sz="2900">
              <a:solidFill>
                <a:srgbClr val="000000"/>
              </a:solidFill>
            </a:endParaRPr>
          </a:p>
        </p:txBody>
      </p:sp>
      <p:sp>
        <p:nvSpPr>
          <p:cNvPr id="158" name="Google Shape;158;g18580182157_0_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8580182157_0_24"/>
          <p:cNvSpPr txBox="1">
            <a:spLocks noGrp="1"/>
          </p:cNvSpPr>
          <p:nvPr>
            <p:ph type="title"/>
          </p:nvPr>
        </p:nvSpPr>
        <p:spPr>
          <a:xfrm>
            <a:off x="-429800" y="-313600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(3 of 8)</a:t>
            </a:r>
            <a:endParaRPr/>
          </a:p>
        </p:txBody>
      </p:sp>
      <p:sp>
        <p:nvSpPr>
          <p:cNvPr id="164" name="Google Shape;164;g18580182157_0_24"/>
          <p:cNvSpPr txBox="1">
            <a:spLocks noGrp="1"/>
          </p:cNvSpPr>
          <p:nvPr>
            <p:ph type="body" idx="1"/>
          </p:nvPr>
        </p:nvSpPr>
        <p:spPr>
          <a:xfrm>
            <a:off x="576575" y="1010300"/>
            <a:ext cx="10515600" cy="56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>
                <a:solidFill>
                  <a:srgbClr val="980000"/>
                </a:solidFill>
              </a:rPr>
              <a:t>January and February 2023</a:t>
            </a:r>
            <a:endParaRPr sz="2900" b="1">
              <a:solidFill>
                <a:srgbClr val="980000"/>
              </a:solidFill>
            </a:endParaRPr>
          </a:p>
          <a:p>
            <a:pPr marL="457200" lvl="0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>
                <a:solidFill>
                  <a:srgbClr val="000000"/>
                </a:solidFill>
              </a:rPr>
              <a:t>The Governor’s Office and State Superintendent work with the General Assembly to pass omnibus legislation to bifurcate accreditation and accountability systems.</a:t>
            </a:r>
            <a:endParaRPr sz="2900">
              <a:solidFill>
                <a:srgbClr val="000000"/>
              </a:solidFill>
            </a:endParaRPr>
          </a:p>
          <a:p>
            <a:pPr marL="457200" lvl="0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-US" sz="2900">
                <a:solidFill>
                  <a:srgbClr val="000000"/>
                </a:solidFill>
              </a:rPr>
              <a:t>VDOE staff hosts 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a virtual work session with the Board on reimagining accreditation as compliance and on the components of the new 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accountability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 model </a:t>
            </a:r>
            <a:r>
              <a:rPr lang="en-US" sz="2900">
                <a:solidFill>
                  <a:srgbClr val="98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(January 2023)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9"/>
                  </a:ext>
                </a:extLst>
              </a:rPr>
              <a:t>.</a:t>
            </a:r>
            <a:endParaRPr sz="2900">
              <a:solidFill>
                <a:srgbClr val="000000"/>
              </a:solidFill>
            </a:endParaRPr>
          </a:p>
          <a:p>
            <a:pPr marL="457200" lvl="0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-US" sz="2900">
                <a:solidFill>
                  <a:srgbClr val="000000"/>
                </a:solidFill>
              </a:rPr>
              <a:t>VDOE staff brings emergency regulations on the new accountability system to the Board for first review </a:t>
            </a:r>
            <a:r>
              <a:rPr lang="en-US" sz="2900">
                <a:solidFill>
                  <a:srgbClr val="980000"/>
                </a:solidFill>
              </a:rPr>
              <a:t>(February 2023)</a:t>
            </a:r>
            <a:r>
              <a:rPr lang="en-US" sz="2900">
                <a:solidFill>
                  <a:srgbClr val="000000"/>
                </a:solidFill>
              </a:rPr>
              <a:t>.</a:t>
            </a:r>
            <a:endParaRPr sz="2900">
              <a:solidFill>
                <a:srgbClr val="000000"/>
              </a:solidFill>
            </a:endParaRPr>
          </a:p>
          <a:p>
            <a:pPr marL="457200" lvl="0" indent="-412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•"/>
            </a:pPr>
            <a:r>
              <a:rPr lang="en-US" sz="2900">
                <a:solidFill>
                  <a:srgbClr val="000000"/>
                </a:solidFill>
              </a:rPr>
              <a:t>Impacted VDOE Departments </a:t>
            </a:r>
            <a:r>
              <a:rPr lang="en-US" sz="29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0"/>
                  </a:ext>
                </a:extLst>
              </a:rPr>
              <a:t>begin scope of work </a:t>
            </a:r>
            <a:r>
              <a:rPr lang="en-US" sz="2900">
                <a:solidFill>
                  <a:srgbClr val="000000"/>
                </a:solidFill>
              </a:rPr>
              <a:t>related to this initiative </a:t>
            </a:r>
            <a:r>
              <a:rPr lang="en-US" sz="2900">
                <a:solidFill>
                  <a:srgbClr val="980000"/>
                </a:solidFill>
              </a:rPr>
              <a:t>(January 2023)</a:t>
            </a:r>
            <a:r>
              <a:rPr lang="en-US" sz="2900">
                <a:solidFill>
                  <a:srgbClr val="000000"/>
                </a:solidFill>
              </a:rPr>
              <a:t>.</a:t>
            </a:r>
            <a:endParaRPr sz="2900">
              <a:solidFill>
                <a:srgbClr val="000000"/>
              </a:solidFill>
            </a:endParaRPr>
          </a:p>
        </p:txBody>
      </p:sp>
      <p:sp>
        <p:nvSpPr>
          <p:cNvPr id="165" name="Google Shape;165;g18580182157_0_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8580182157_0_30"/>
          <p:cNvSpPr txBox="1">
            <a:spLocks noGrp="1"/>
          </p:cNvSpPr>
          <p:nvPr>
            <p:ph type="title"/>
          </p:nvPr>
        </p:nvSpPr>
        <p:spPr>
          <a:xfrm>
            <a:off x="-448475" y="-224250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(4 of 8)</a:t>
            </a:r>
            <a:endParaRPr/>
          </a:p>
        </p:txBody>
      </p:sp>
      <p:sp>
        <p:nvSpPr>
          <p:cNvPr id="171" name="Google Shape;171;g18580182157_0_30"/>
          <p:cNvSpPr txBox="1">
            <a:spLocks noGrp="1"/>
          </p:cNvSpPr>
          <p:nvPr>
            <p:ph type="body" idx="1"/>
          </p:nvPr>
        </p:nvSpPr>
        <p:spPr>
          <a:xfrm>
            <a:off x="520525" y="1140650"/>
            <a:ext cx="10515600" cy="51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980000"/>
                </a:solidFill>
              </a:rPr>
              <a:t>March and April 2023</a:t>
            </a:r>
            <a:endParaRPr sz="3000" b="1">
              <a:solidFill>
                <a:srgbClr val="98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VDOE staff brings emergency regulations on the new accountability system to the Board for final review, concurrently filing the Notice of Intended Regulatory Action to begin the full regulatory process </a:t>
            </a:r>
            <a:r>
              <a:rPr lang="en-US" sz="3000">
                <a:solidFill>
                  <a:srgbClr val="980000"/>
                </a:solidFill>
              </a:rPr>
              <a:t>(March 2023)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Impacted VDOE departments continue to align guidance, policies, and practices to new accountability system </a:t>
            </a:r>
            <a:r>
              <a:rPr lang="en-US" sz="3000">
                <a:solidFill>
                  <a:srgbClr val="980000"/>
                </a:solidFill>
              </a:rPr>
              <a:t>(March and April 2023)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914400" lvl="1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○"/>
            </a:pPr>
            <a:r>
              <a:rPr lang="en-US" sz="3000">
                <a:solidFill>
                  <a:srgbClr val="000000"/>
                </a:solidFill>
              </a:rPr>
              <a:t>Data services begins work on programming the new accountability system </a:t>
            </a:r>
            <a:r>
              <a:rPr lang="en-US" sz="3000">
                <a:solidFill>
                  <a:srgbClr val="980000"/>
                </a:solidFill>
              </a:rPr>
              <a:t>(April 2023)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172" name="Google Shape;172;g18580182157_0_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8580182157_0_36"/>
          <p:cNvSpPr txBox="1">
            <a:spLocks noGrp="1"/>
          </p:cNvSpPr>
          <p:nvPr>
            <p:ph type="title"/>
          </p:nvPr>
        </p:nvSpPr>
        <p:spPr>
          <a:xfrm>
            <a:off x="-373725" y="-205550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(5 of 8)</a:t>
            </a:r>
            <a:endParaRPr/>
          </a:p>
        </p:txBody>
      </p:sp>
      <p:sp>
        <p:nvSpPr>
          <p:cNvPr id="178" name="Google Shape;178;g18580182157_0_36"/>
          <p:cNvSpPr txBox="1">
            <a:spLocks noGrp="1"/>
          </p:cNvSpPr>
          <p:nvPr>
            <p:ph type="body" idx="1"/>
          </p:nvPr>
        </p:nvSpPr>
        <p:spPr>
          <a:xfrm>
            <a:off x="464475" y="1181650"/>
            <a:ext cx="10515600" cy="51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980000"/>
                </a:solidFill>
              </a:rPr>
              <a:t>May and June 2023</a:t>
            </a:r>
            <a:endParaRPr sz="3000" b="1">
              <a:solidFill>
                <a:srgbClr val="98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Impacted VDOE Departments continue associated work </a:t>
            </a:r>
            <a:r>
              <a:rPr lang="en-US" sz="3000">
                <a:solidFill>
                  <a:srgbClr val="980000"/>
                </a:solidFill>
              </a:rPr>
              <a:t>(May and June 2023)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  </a:ext>
                </a:extLst>
              </a:rPr>
              <a:t>VDOE staff brings the ESSA Consolidated State Plan to the Board for first review </a:t>
            </a:r>
            <a:r>
              <a:rPr lang="en-US" sz="3000">
                <a:solidFill>
                  <a:srgbClr val="98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2"/>
                  </a:ext>
                </a:extLst>
              </a:rPr>
              <a:t>(June 2023)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3"/>
                  </a:ext>
                </a:extLst>
              </a:rPr>
              <a:t>.</a:t>
            </a:r>
            <a:endParaRPr sz="3000">
              <a:solidFill>
                <a:srgbClr val="000000"/>
              </a:solidFill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4"/>
                </a:ext>
              </a:extLst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5"/>
                  </a:ext>
                </a:extLst>
              </a:rPr>
              <a:t>If Code changes are approved by the General Assembly, VDOE staff will start the 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6"/>
                  </a:ext>
                </a:extLst>
              </a:rPr>
              <a:t>regulatory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7"/>
                  </a:ext>
                </a:extLst>
              </a:rPr>
              <a:t> process on revising Part VIII of the Standards of Accreditation to 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8"/>
                  </a:ext>
                </a:extLst>
              </a:rPr>
              <a:t>remove references to accountability and focus on compliance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9"/>
                  </a:ext>
                </a:extLst>
              </a:rPr>
              <a:t> </a:t>
            </a:r>
            <a:r>
              <a:rPr lang="en-US" sz="3000">
                <a:solidFill>
                  <a:srgbClr val="98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0"/>
                  </a:ext>
                </a:extLst>
              </a:rPr>
              <a:t>(June 2023)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1"/>
                  </a:ext>
                </a:extLst>
              </a:rPr>
              <a:t>.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179" name="Google Shape;179;g18580182157_0_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8580182157_0_48"/>
          <p:cNvSpPr txBox="1">
            <a:spLocks noGrp="1"/>
          </p:cNvSpPr>
          <p:nvPr>
            <p:ph type="title"/>
          </p:nvPr>
        </p:nvSpPr>
        <p:spPr>
          <a:xfrm>
            <a:off x="-411100" y="-392425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(6 of 8)</a:t>
            </a:r>
            <a:endParaRPr/>
          </a:p>
        </p:txBody>
      </p:sp>
      <p:sp>
        <p:nvSpPr>
          <p:cNvPr id="185" name="Google Shape;185;g18580182157_0_48"/>
          <p:cNvSpPr txBox="1">
            <a:spLocks noGrp="1"/>
          </p:cNvSpPr>
          <p:nvPr>
            <p:ph type="body" idx="1"/>
          </p:nvPr>
        </p:nvSpPr>
        <p:spPr>
          <a:xfrm>
            <a:off x="427100" y="931475"/>
            <a:ext cx="10515600" cy="58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980000"/>
                </a:solidFill>
              </a:rPr>
              <a:t>July, August, September, and October 2023</a:t>
            </a:r>
            <a:endParaRPr sz="3000" b="1">
              <a:solidFill>
                <a:srgbClr val="98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Impacted VDOE Departments continue associated work </a:t>
            </a:r>
            <a:r>
              <a:rPr lang="en-US" sz="3000">
                <a:solidFill>
                  <a:srgbClr val="980000"/>
                </a:solidFill>
              </a:rPr>
              <a:t>(July through October 2023)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2"/>
                  </a:ext>
                </a:extLst>
              </a:rPr>
              <a:t>VDOE staff brings the ESSA Consolidated State Plan to the Board for final review </a:t>
            </a:r>
            <a:r>
              <a:rPr lang="en-US" sz="3000">
                <a:solidFill>
                  <a:srgbClr val="98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3"/>
                  </a:ext>
                </a:extLst>
              </a:rPr>
              <a:t>(July 2023)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4"/>
                  </a:ext>
                </a:extLst>
              </a:rPr>
              <a:t>. 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5"/>
                  </a:ext>
                </a:extLst>
              </a:rPr>
              <a:t>V</a:t>
            </a: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6"/>
                  </a:ext>
                </a:extLst>
              </a:rPr>
              <a:t>DOE will report current accreditation and federal accountability results to schools.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Schools are identified for federal support and improvement in accountability year 2023-2024 based on the current ESSA Consolidated State Plan.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7"/>
                  </a:ext>
                </a:extLst>
              </a:rPr>
              <a:t>VDOE will announce and report state accountability results based on the emergency regulations.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186" name="Google Shape;186;g18580182157_0_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8580182157_0_74"/>
          <p:cNvSpPr txBox="1">
            <a:spLocks noGrp="1"/>
          </p:cNvSpPr>
          <p:nvPr>
            <p:ph type="title"/>
          </p:nvPr>
        </p:nvSpPr>
        <p:spPr>
          <a:xfrm>
            <a:off x="-411100" y="-392425"/>
            <a:ext cx="121920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</a:pPr>
            <a:r>
              <a:rPr lang="en-US"/>
              <a:t>Timeline (7 of 8)</a:t>
            </a:r>
            <a:endParaRPr/>
          </a:p>
        </p:txBody>
      </p:sp>
      <p:sp>
        <p:nvSpPr>
          <p:cNvPr id="192" name="Google Shape;192;g18580182157_0_74"/>
          <p:cNvSpPr txBox="1">
            <a:spLocks noGrp="1"/>
          </p:cNvSpPr>
          <p:nvPr>
            <p:ph type="body" idx="1"/>
          </p:nvPr>
        </p:nvSpPr>
        <p:spPr>
          <a:xfrm>
            <a:off x="427100" y="931475"/>
            <a:ext cx="10515600" cy="58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980000"/>
                </a:solidFill>
              </a:rPr>
              <a:t>July, August, September, and October 2023 (continued)</a:t>
            </a:r>
            <a:endParaRPr sz="3000" b="1">
              <a:solidFill>
                <a:srgbClr val="98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VDOE staff bring proposed stage regulations to the Board for first review for the new accountability system regulations </a:t>
            </a:r>
            <a:r>
              <a:rPr lang="en-US" sz="3000">
                <a:solidFill>
                  <a:srgbClr val="980000"/>
                </a:solidFill>
              </a:rPr>
              <a:t>(September 2023)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VDOE staff bring proposed stage regulations to the Board for final review for the new accountability system regulations </a:t>
            </a:r>
            <a:r>
              <a:rPr lang="en-US" sz="3000">
                <a:solidFill>
                  <a:srgbClr val="980000"/>
                </a:solidFill>
              </a:rPr>
              <a:t>(October 2023)</a:t>
            </a:r>
            <a:r>
              <a:rPr lang="en-US" sz="3000">
                <a:solidFill>
                  <a:srgbClr val="000000"/>
                </a:solidFill>
              </a:rPr>
              <a:t>.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193" name="Google Shape;193;g18580182157_0_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</Words>
  <Application>Microsoft Office PowerPoint</Application>
  <PresentationFormat>Widescreen</PresentationFormat>
  <Paragraphs>82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Georgia</vt:lpstr>
      <vt:lpstr>Trebuchet MS</vt:lpstr>
      <vt:lpstr>Office Theme</vt:lpstr>
      <vt:lpstr>A Timeline for the Revision of Virginia’s Accreditation and Accountability Systems</vt:lpstr>
      <vt:lpstr>Priorities</vt:lpstr>
      <vt:lpstr>Timeline (1 of 8)</vt:lpstr>
      <vt:lpstr>Timeline (2 of 8)</vt:lpstr>
      <vt:lpstr>Timeline (3 of 8)</vt:lpstr>
      <vt:lpstr>Timeline (4 of 8)</vt:lpstr>
      <vt:lpstr>Timeline (5 of 8)</vt:lpstr>
      <vt:lpstr>Timeline (6 of 8)</vt:lpstr>
      <vt:lpstr>Timeline (7 of 8)</vt:lpstr>
      <vt:lpstr>Timeline (8 of 8)</vt:lpstr>
      <vt:lpstr>Impacted Departments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Timeline for the Revision of Virginia’s Accreditation and Accountability Systems</dc:title>
  <dc:creator>VITA Program</dc:creator>
  <cp:lastModifiedBy>Emily V. Webb</cp:lastModifiedBy>
  <cp:revision>2</cp:revision>
  <dcterms:created xsi:type="dcterms:W3CDTF">2022-07-20T12:39:39Z</dcterms:created>
  <dcterms:modified xsi:type="dcterms:W3CDTF">2022-11-11T18:03:08Z</dcterms:modified>
</cp:coreProperties>
</file>